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1"/>
  </p:notesMasterIdLst>
  <p:handoutMasterIdLst>
    <p:handoutMasterId r:id="rId22"/>
  </p:handoutMasterIdLst>
  <p:sldIdLst>
    <p:sldId id="288" r:id="rId2"/>
    <p:sldId id="321" r:id="rId3"/>
    <p:sldId id="295" r:id="rId4"/>
    <p:sldId id="305" r:id="rId5"/>
    <p:sldId id="306" r:id="rId6"/>
    <p:sldId id="314" r:id="rId7"/>
    <p:sldId id="316" r:id="rId8"/>
    <p:sldId id="317" r:id="rId9"/>
    <p:sldId id="318" r:id="rId10"/>
    <p:sldId id="319" r:id="rId11"/>
    <p:sldId id="320" r:id="rId12"/>
    <p:sldId id="315" r:id="rId13"/>
    <p:sldId id="307" r:id="rId14"/>
    <p:sldId id="311" r:id="rId15"/>
    <p:sldId id="308" r:id="rId16"/>
    <p:sldId id="309" r:id="rId17"/>
    <p:sldId id="310" r:id="rId18"/>
    <p:sldId id="312" r:id="rId19"/>
    <p:sldId id="313"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6" autoAdjust="0"/>
  </p:normalViewPr>
  <p:slideViewPr>
    <p:cSldViewPr>
      <p:cViewPr varScale="1">
        <p:scale>
          <a:sx n="85" d="100"/>
          <a:sy n="85" d="100"/>
        </p:scale>
        <p:origin x="1020"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mapbox.com/drone/no-fly/"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http://geo.arc.nasa.gov/sge/landsat/15USCch82.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1295400"/>
            <a:ext cx="4573588" cy="3693319"/>
          </a:xfrm>
          <a:prstGeom prst="rect">
            <a:avLst/>
          </a:prstGeom>
          <a:noFill/>
          <a:ln w="9525">
            <a:noFill/>
            <a:miter lim="800000"/>
            <a:headEnd/>
            <a:tailEnd/>
          </a:ln>
        </p:spPr>
        <p:txBody>
          <a:bodyPr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20</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Remote Sensing and GIS</a:t>
            </a:r>
            <a:endParaRPr lang="en-US"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4800601" y="3048000"/>
            <a:ext cx="4191000" cy="341632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UNITED STATES CODE TITLE 15</a:t>
            </a:r>
          </a:p>
          <a:p>
            <a:pPr algn="ctr"/>
            <a:r>
              <a:rPr lang="en-US" b="1" dirty="0">
                <a:latin typeface="Times New Roman" panose="02020603050405020304" pitchFamily="18" charset="0"/>
                <a:cs typeface="Times New Roman" panose="02020603050405020304" pitchFamily="18" charset="0"/>
              </a:rPr>
              <a:t>CHAPTER 82 -</a:t>
            </a:r>
          </a:p>
          <a:p>
            <a:pPr algn="ctr"/>
            <a:r>
              <a:rPr lang="en-US" b="1" dirty="0">
                <a:latin typeface="Times New Roman" panose="02020603050405020304" pitchFamily="18" charset="0"/>
                <a:cs typeface="Times New Roman" panose="02020603050405020304" pitchFamily="18" charset="0"/>
              </a:rPr>
              <a:t>LAND REMOTE SENSING </a:t>
            </a:r>
            <a:r>
              <a:rPr lang="en-US" b="1" dirty="0" smtClean="0">
                <a:latin typeface="Times New Roman" panose="02020603050405020304" pitchFamily="18" charset="0"/>
                <a:cs typeface="Times New Roman" panose="02020603050405020304" pitchFamily="18" charset="0"/>
              </a:rPr>
              <a:t>POLICY</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rPr>
              <a:t>Sec</a:t>
            </a:r>
            <a:r>
              <a:rPr lang="en-US" b="1" dirty="0">
                <a:latin typeface="Times New Roman" panose="02020603050405020304" pitchFamily="18" charset="0"/>
              </a:rPr>
              <a:t>. 5601. Findings</a:t>
            </a:r>
          </a:p>
          <a:p>
            <a:r>
              <a:rPr lang="en-US" dirty="0">
                <a:latin typeface="Times New Roman" panose="02020603050405020304" pitchFamily="18" charset="0"/>
              </a:rPr>
              <a:t>The Congress finds and declares the following</a:t>
            </a:r>
            <a:r>
              <a:rPr lang="en-US" dirty="0" smtClean="0">
                <a:latin typeface="Times New Roman" panose="02020603050405020304" pitchFamily="18" charset="0"/>
              </a:rPr>
              <a:t>: …</a:t>
            </a:r>
            <a:endParaRPr 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467601" cy="5632311"/>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US Military Bases do have some restrictions on overflights, but for the most part, large area air photo projects that cover these bases are routine.</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Drones -  Only within the last year has there been movement to restrict the use of privately owned Unmanned Aircraft Systems. As of this point in time there are restrictions on UAS operation within five miles of commercial airports, over US military bases and US National Parks. There is a law making its way through Congress that would restrict drone usage over and around active sporting events.</a:t>
            </a:r>
          </a:p>
          <a:p>
            <a:endParaRPr lang="en-US" dirty="0"/>
          </a:p>
          <a:p>
            <a:r>
              <a:rPr lang="en-US" dirty="0">
                <a:hlinkClick r:id="rId2"/>
              </a:rPr>
              <a:t>https://www.mapbox.com/drone/no-fly/</a:t>
            </a:r>
            <a:endParaRPr lang="en-US" dirty="0"/>
          </a:p>
        </p:txBody>
      </p:sp>
    </p:spTree>
    <p:extLst>
      <p:ext uri="{BB962C8B-B14F-4D97-AF65-F5344CB8AC3E}">
        <p14:creationId xmlns:p14="http://schemas.microsoft.com/office/powerpoint/2010/main" val="346130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1676400"/>
            <a:ext cx="7696200" cy="2677656"/>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What about the “Online” nature of this data availability?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Google Earth makes this data available to everyone with an Internet connection.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Without permission, the backyard of everyone is in public view.</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261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C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8719547" cy="6261515"/>
          </a:xfrm>
          <a:prstGeom prst="rect">
            <a:avLst/>
          </a:prstGeom>
        </p:spPr>
      </p:pic>
    </p:spTree>
    <p:extLst>
      <p:ext uri="{BB962C8B-B14F-4D97-AF65-F5344CB8AC3E}">
        <p14:creationId xmlns:p14="http://schemas.microsoft.com/office/powerpoint/2010/main" val="110255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4599336"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Data</a:t>
            </a:r>
            <a:r>
              <a:rPr lang="en-US" dirty="0" smtClean="0"/>
              <a:t> </a:t>
            </a:r>
            <a:r>
              <a:rPr lang="en-US" dirty="0" smtClean="0">
                <a:solidFill>
                  <a:srgbClr val="FFC000"/>
                </a:solidFill>
                <a:effectLst>
                  <a:outerShdw blurRad="38100" dist="38100" dir="2700000" algn="tl">
                    <a:srgbClr val="000000">
                      <a:alpha val="43137"/>
                    </a:srgbClr>
                  </a:outerShdw>
                </a:effectLst>
              </a:rPr>
              <a:t>Fusion and GIS Integration</a:t>
            </a:r>
          </a:p>
        </p:txBody>
      </p:sp>
      <p:sp>
        <p:nvSpPr>
          <p:cNvPr id="3" name="Isosceles Triangle 2"/>
          <p:cNvSpPr/>
          <p:nvPr/>
        </p:nvSpPr>
        <p:spPr>
          <a:xfrm>
            <a:off x="2819400" y="1828801"/>
            <a:ext cx="3928776" cy="3386876"/>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75053" y="1367136"/>
            <a:ext cx="833883"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GPS</a:t>
            </a:r>
            <a:endParaRPr lang="en-US"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6769947" y="5105400"/>
            <a:ext cx="713657"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GIS</a:t>
            </a:r>
            <a:endParaRPr lang="en-US"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1415707" y="4615512"/>
            <a:ext cx="1486304" cy="1200329"/>
          </a:xfrm>
          <a:prstGeom prst="rect">
            <a:avLst/>
          </a:prstGeom>
          <a:noFill/>
        </p:spPr>
        <p:txBody>
          <a:bodyPr wrap="none" rtlCol="0">
            <a:spAutoFit/>
          </a:bodyPr>
          <a:lstStyle/>
          <a:p>
            <a:pPr algn="ctr"/>
            <a:r>
              <a:rPr lang="en-US" dirty="0" smtClean="0">
                <a:solidFill>
                  <a:srgbClr val="FFC000"/>
                </a:solidFill>
                <a:effectLst>
                  <a:outerShdw blurRad="38100" dist="38100" dir="2700000" algn="tl">
                    <a:srgbClr val="000000">
                      <a:alpha val="43137"/>
                    </a:srgbClr>
                  </a:outerShdw>
                </a:effectLst>
              </a:rPr>
              <a:t>Remotely</a:t>
            </a:r>
          </a:p>
          <a:p>
            <a:pPr algn="ctr"/>
            <a:r>
              <a:rPr lang="en-US" dirty="0" smtClean="0">
                <a:solidFill>
                  <a:srgbClr val="FFC000"/>
                </a:solidFill>
                <a:effectLst>
                  <a:outerShdw blurRad="38100" dist="38100" dir="2700000" algn="tl">
                    <a:srgbClr val="000000">
                      <a:alpha val="43137"/>
                    </a:srgbClr>
                  </a:outerShdw>
                </a:effectLst>
              </a:rPr>
              <a:t>Sensed</a:t>
            </a:r>
          </a:p>
          <a:p>
            <a:pPr algn="ctr"/>
            <a:r>
              <a:rPr lang="en-US" dirty="0" smtClean="0">
                <a:solidFill>
                  <a:srgbClr val="FFC000"/>
                </a:solidFill>
                <a:effectLst>
                  <a:outerShdw blurRad="38100" dist="38100" dir="2700000" algn="tl">
                    <a:srgbClr val="000000">
                      <a:alpha val="43137"/>
                    </a:srgbClr>
                  </a:outerShdw>
                </a:effectLst>
              </a:rPr>
              <a:t>Data</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619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0"/>
            <a:ext cx="74676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Geographic information systems provide tools needed for the storage, retrieval, analysis, management and display of spatial and temporal data.</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Remote sensing is an important source for input into GIS. Remote sensing platforms, either airborne or </a:t>
            </a:r>
            <a:r>
              <a:rPr lang="en-US" dirty="0" err="1" smtClean="0">
                <a:solidFill>
                  <a:srgbClr val="FFC000"/>
                </a:solidFill>
                <a:effectLst>
                  <a:outerShdw blurRad="38100" dist="38100" dir="2700000" algn="tl">
                    <a:srgbClr val="000000">
                      <a:alpha val="43137"/>
                    </a:srgbClr>
                  </a:outerShdw>
                </a:effectLst>
              </a:rPr>
              <a:t>spaceborne</a:t>
            </a:r>
            <a:r>
              <a:rPr lang="en-US" dirty="0" smtClean="0">
                <a:solidFill>
                  <a:srgbClr val="FFC000"/>
                </a:solidFill>
                <a:effectLst>
                  <a:outerShdw blurRad="38100" dist="38100" dir="2700000" algn="tl">
                    <a:srgbClr val="000000">
                      <a:alpha val="43137"/>
                    </a:srgbClr>
                  </a:outerShdw>
                </a:effectLst>
              </a:rPr>
              <a:t> have </a:t>
            </a:r>
            <a:r>
              <a:rPr lang="en-US" dirty="0">
                <a:solidFill>
                  <a:srgbClr val="FFC000"/>
                </a:solidFill>
                <a:effectLst>
                  <a:outerShdw blurRad="38100" dist="38100" dir="2700000" algn="tl">
                    <a:srgbClr val="000000">
                      <a:alpha val="43137"/>
                    </a:srgbClr>
                  </a:outerShdw>
                </a:effectLst>
              </a:rPr>
              <a:t>c</a:t>
            </a:r>
            <a:r>
              <a:rPr lang="en-US" dirty="0" smtClean="0">
                <a:solidFill>
                  <a:srgbClr val="FFC000"/>
                </a:solidFill>
                <a:effectLst>
                  <a:outerShdw blurRad="38100" dist="38100" dir="2700000" algn="tl">
                    <a:srgbClr val="000000">
                      <a:alpha val="43137"/>
                    </a:srgbClr>
                  </a:outerShdw>
                </a:effectLst>
              </a:rPr>
              <a:t>apabilities of acquiring data on a repetitive basis and hence generate large volumes of spatial data</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199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71600"/>
            <a:ext cx="7315200" cy="415498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There is a synergism between GPS, remotely sensed data and GIS.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GIS’ capabilities are greatly limited without the new information that RS can provide.</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Without GPS it is much  more difficult to integrate data into a GIS in a meaningful and accurate way.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Without GIS, RS data are essentially “pretty pictures”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6891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828800"/>
            <a:ext cx="7239000" cy="3416320"/>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Remote sensing’s strong point is its ability to revisit the same area on the earth on a repetitive basis.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This allows us to build a temporal data structure within our GIS and with ancillary data (site visitation, historical data, non-spatial sources) develop models of observations that can be used to envision what future conditions might result from action or inaction.</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637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71600"/>
            <a:ext cx="7543801"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Ecosystem modelling has benefitted greatly from the use of GIS over the years. Much of ecosystem modelling relies on the spatial dynamic aspect the ecosystem along with the relational dynamics between the various entities that make up the ecosystem.</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 relational dynamics were studied and documented long before GIS allowed for the spatial dynamic to be incorporated into the models.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281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447800"/>
            <a:ext cx="7239000" cy="415498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One of the most important aspects of ecosystem or landscape modelling is the validation process.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Validation is not a procedure for testing scientific theory or for certifying the ‘truth’ of current scientific understanding, nor is it a required activity of every modelling project.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Validation </a:t>
            </a:r>
            <a:r>
              <a:rPr lang="en-US" dirty="0">
                <a:solidFill>
                  <a:srgbClr val="FFC000"/>
                </a:solidFill>
                <a:effectLst>
                  <a:outerShdw blurRad="38100" dist="38100" dir="2700000" algn="tl">
                    <a:srgbClr val="000000">
                      <a:alpha val="43137"/>
                    </a:srgbClr>
                  </a:outerShdw>
                </a:effectLst>
              </a:rPr>
              <a:t>means that a model is acceptable for its intended use because it meets specified performance requirements</a:t>
            </a:r>
            <a:r>
              <a:rPr lang="en-US" dirty="0" smtClean="0">
                <a:solidFill>
                  <a:srgbClr val="FFC000"/>
                </a:solidFill>
                <a:effectLst>
                  <a:outerShdw blurRad="38100" dist="38100" dir="2700000" algn="tl">
                    <a:srgbClr val="000000">
                      <a:alpha val="43137"/>
                    </a:srgbClr>
                  </a:outerShdw>
                </a:effectLst>
              </a:rPr>
              <a: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499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7467600" cy="3785652"/>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rPr>
              <a:t>Remotely sensed data, with its long archive of imagery, now allows us to develop and test ecosystem and landscape models</a:t>
            </a:r>
            <a:r>
              <a:rPr lang="en-US" dirty="0" smtClean="0">
                <a:solidFill>
                  <a:srgbClr val="FFC000"/>
                </a:solidFill>
                <a:effectLst>
                  <a:outerShdw blurRad="38100" dist="38100" dir="2700000" algn="tl">
                    <a:srgbClr val="000000">
                      <a:alpha val="43137"/>
                    </a:srgbClr>
                  </a:outerShdw>
                </a:effectLst>
              </a:rPr>
              <a:t>. </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Using “older” segments of the data archive can be used to aid in the development of the model.</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Because of its spatial and temporal consistency it can then be used as independent  observations test the model against and to validate the model.</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502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124700" cy="1200329"/>
          </a:xfrm>
          <a:prstGeom prst="rect">
            <a:avLst/>
          </a:prstGeom>
          <a:noFill/>
        </p:spPr>
        <p:txBody>
          <a:bodyPr wrap="square" rtlCol="0">
            <a:spAutoFit/>
          </a:bodyPr>
          <a:lstStyle/>
          <a:p>
            <a:pPr algn="l"/>
            <a:r>
              <a:rPr lang="en-US" altLang="en-US" sz="2400" dirty="0" smtClean="0">
                <a:solidFill>
                  <a:srgbClr val="FFCC00"/>
                </a:solidFill>
                <a:effectLst>
                  <a:outerShdw blurRad="38100" dist="38100" dir="2700000" algn="tl">
                    <a:srgbClr val="000000">
                      <a:alpha val="43137"/>
                    </a:srgbClr>
                  </a:outerShdw>
                </a:effectLst>
                <a:latin typeface="Calibri" panose="020F0502020204030204" pitchFamily="34" charset="0"/>
              </a:rPr>
              <a:t>LAB 7 - Compute </a:t>
            </a:r>
            <a:r>
              <a:rPr lang="en-US" altLang="en-US" sz="2400" dirty="0">
                <a:solidFill>
                  <a:srgbClr val="FFCC00"/>
                </a:solidFill>
                <a:effectLst>
                  <a:outerShdw blurRad="38100" dist="38100" dir="2700000" algn="tl">
                    <a:srgbClr val="000000">
                      <a:alpha val="43137"/>
                    </a:srgbClr>
                  </a:outerShdw>
                </a:effectLst>
                <a:latin typeface="Calibri" panose="020F0502020204030204" pitchFamily="34" charset="0"/>
              </a:rPr>
              <a:t>a new value for pixel 1,1 (it has 7 bands) in principal component number 1 using the following equation</a:t>
            </a:r>
            <a:r>
              <a:rPr lang="en-US" altLang="en-US" sz="2400" dirty="0" smtClean="0">
                <a:solidFill>
                  <a:srgbClr val="FFCC00"/>
                </a:solidFill>
                <a:effectLst>
                  <a:outerShdw blurRad="38100" dist="38100" dir="2700000" algn="tl">
                    <a:srgbClr val="000000">
                      <a:alpha val="43137"/>
                    </a:srgbClr>
                  </a:outerShdw>
                </a:effectLst>
                <a:latin typeface="Calibri" panose="020F0502020204030204" pitchFamily="34" charset="0"/>
              </a:rPr>
              <a:t>:</a:t>
            </a:r>
            <a:endParaRPr lang="en-US" altLang="en-US" sz="2400" dirty="0">
              <a:solidFill>
                <a:srgbClr val="FFCC00"/>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11555498"/>
              </p:ext>
            </p:extLst>
          </p:nvPr>
        </p:nvGraphicFramePr>
        <p:xfrm>
          <a:off x="609600" y="1828800"/>
          <a:ext cx="1912938" cy="1524000"/>
        </p:xfrm>
        <a:graphic>
          <a:graphicData uri="http://schemas.openxmlformats.org/drawingml/2006/table">
            <a:tbl>
              <a:tblPr>
                <a:tableStyleId>{5C22544A-7EE6-4342-B048-85BDC9FD1C3A}</a:tableStyleId>
              </a:tblPr>
              <a:tblGrid>
                <a:gridCol w="914400"/>
                <a:gridCol w="998538"/>
              </a:tblGrid>
              <a:tr h="190500">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Pixel Value</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latin typeface="Calibri" panose="020F0502020204030204" pitchFamily="34" charset="0"/>
                        </a:rPr>
                        <a:t>Band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2905</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latin typeface="Calibri" panose="020F0502020204030204" pitchFamily="34" charset="0"/>
                        </a:rPr>
                        <a:t>Band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3500</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latin typeface="Calibri" panose="020F0502020204030204" pitchFamily="34" charset="0"/>
                        </a:rPr>
                        <a:t>Band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3850</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latin typeface="Calibri" panose="020F0502020204030204" pitchFamily="34" charset="0"/>
                        </a:rPr>
                        <a:t>Band 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4528</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latin typeface="Calibri" panose="020F0502020204030204" pitchFamily="34" charset="0"/>
                        </a:rPr>
                        <a:t>Band 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10571</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latin typeface="Calibri" panose="020F0502020204030204" pitchFamily="34" charset="0"/>
                        </a:rPr>
                        <a:t>Band 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21587</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latin typeface="Calibri" panose="020F0502020204030204" pitchFamily="34" charset="0"/>
                        </a:rPr>
                        <a:t>Band 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latin typeface="Calibri" panose="020F0502020204030204" pitchFamily="34" charset="0"/>
                        </a:rPr>
                        <a:t>25199</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mc:AlternateContent xmlns:mc="http://schemas.openxmlformats.org/markup-compatibility/2006">
        <mc:Choice xmlns:a14="http://schemas.microsoft.com/office/drawing/2010/main" Requires="a14">
          <p:sp>
            <p:nvSpPr>
              <p:cNvPr id="5" name="TextBox 4"/>
              <p:cNvSpPr txBox="1"/>
              <p:nvPr/>
            </p:nvSpPr>
            <p:spPr>
              <a:xfrm>
                <a:off x="3619500" y="1905000"/>
                <a:ext cx="4356741" cy="8402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𝑃𝐶</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 </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𝑝𝑖𝑥𝑒𝑙</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 </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𝑣𝑎𝑙𝑢𝑒𝑖</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𝑗</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𝑝</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 </m:t>
                      </m:r>
                      <m:nary>
                        <m:naryPr>
                          <m:chr m:val="∑"/>
                          <m:ctrlP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ctrlPr>
                        </m:naryPr>
                        <m:sub>
                          <m:r>
                            <m:rPr>
                              <m:brk m:alnAt="23"/>
                            </m:rP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𝑘</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=1</m:t>
                          </m:r>
                        </m:sub>
                        <m:sup>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𝑛</m:t>
                          </m:r>
                        </m:sup>
                        <m:e>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𝑅</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𝑘</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𝑝</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 </m:t>
                          </m:r>
                          <m:r>
                            <a:rPr lang="en-US" sz="2000" b="0" i="1" smtClean="0">
                              <a:solidFill>
                                <a:srgbClr val="FFC000"/>
                              </a:solidFill>
                              <a:effectLst>
                                <a:outerShdw blurRad="38100" dist="38100" dir="2700000" algn="tl">
                                  <a:srgbClr val="000000">
                                    <a:alpha val="43137"/>
                                  </a:srgbClr>
                                </a:outerShdw>
                              </a:effectLst>
                              <a:latin typeface="Cambria Math" panose="02040503050406030204" pitchFamily="18" charset="0"/>
                            </a:rPr>
                            <m:t>𝐵𝑉𝑖</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𝑗</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m:t>
                          </m:r>
                          <m:r>
                            <a:rPr lang="en-US" sz="2000" b="0" i="1" baseline="-25000" smtClean="0">
                              <a:solidFill>
                                <a:srgbClr val="FFC000"/>
                              </a:solidFill>
                              <a:effectLst>
                                <a:outerShdw blurRad="38100" dist="38100" dir="2700000" algn="tl">
                                  <a:srgbClr val="000000">
                                    <a:alpha val="43137"/>
                                  </a:srgbClr>
                                </a:outerShdw>
                              </a:effectLst>
                              <a:latin typeface="Cambria Math" panose="02040503050406030204" pitchFamily="18" charset="0"/>
                            </a:rPr>
                            <m:t>𝑘</m:t>
                          </m:r>
                        </m:e>
                      </m:nary>
                    </m:oMath>
                  </m:oMathPara>
                </a14:m>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3619500" y="1905000"/>
                <a:ext cx="4356741" cy="840295"/>
              </a:xfrm>
              <a:prstGeom prst="rect">
                <a:avLst/>
              </a:prstGeom>
              <a:blipFill rotWithShape="0">
                <a:blip r:embed="rId2"/>
                <a:stretch>
                  <a:fillRect b="-5839"/>
                </a:stretch>
              </a:blipFill>
            </p:spPr>
            <p:txBody>
              <a:bodyPr/>
              <a:lstStyle/>
              <a:p>
                <a:r>
                  <a:rPr lang="en-US">
                    <a:noFill/>
                  </a:rPr>
                  <a:t> </a:t>
                </a:r>
              </a:p>
            </p:txBody>
          </p:sp>
        </mc:Fallback>
      </mc:AlternateContent>
      <p:sp>
        <p:nvSpPr>
          <p:cNvPr id="6" name="TextBox 5"/>
          <p:cNvSpPr txBox="1"/>
          <p:nvPr/>
        </p:nvSpPr>
        <p:spPr>
          <a:xfrm>
            <a:off x="762000" y="3733800"/>
            <a:ext cx="7935584" cy="461665"/>
          </a:xfrm>
          <a:prstGeom prst="rect">
            <a:avLst/>
          </a:prstGeom>
          <a:noFill/>
        </p:spPr>
        <p:txBody>
          <a:bodyPr wrap="square" rtlCol="0">
            <a:spAutoFit/>
          </a:bodyPr>
          <a:lstStyle/>
          <a:p>
            <a:r>
              <a:rPr lang="en-US" sz="2400" dirty="0" smtClean="0">
                <a:solidFill>
                  <a:srgbClr val="FFC000"/>
                </a:solidFill>
                <a:effectLst>
                  <a:outerShdw blurRad="38100" dist="38100" dir="2700000" algn="tl">
                    <a:srgbClr val="000000">
                      <a:alpha val="43137"/>
                    </a:srgbClr>
                  </a:outerShdw>
                </a:effectLst>
                <a:latin typeface="Calibri" panose="020F0502020204030204" pitchFamily="34" charset="0"/>
              </a:rPr>
              <a:t>Pixel Value</a:t>
            </a:r>
            <a:r>
              <a:rPr lang="en-US" sz="2400" baseline="-25000" dirty="0" smtClean="0">
                <a:solidFill>
                  <a:srgbClr val="FFC000"/>
                </a:solidFill>
                <a:effectLst>
                  <a:outerShdw blurRad="38100" dist="38100" dir="2700000" algn="tl">
                    <a:srgbClr val="000000">
                      <a:alpha val="43137"/>
                    </a:srgbClr>
                  </a:outerShdw>
                </a:effectLst>
                <a:latin typeface="Calibri" panose="020F0502020204030204" pitchFamily="34" charset="0"/>
              </a:rPr>
              <a:t>1,1,1</a:t>
            </a:r>
            <a:r>
              <a:rPr lang="en-US" sz="2400" dirty="0" smtClean="0">
                <a:solidFill>
                  <a:srgbClr val="FFC000"/>
                </a:solidFill>
                <a:effectLst>
                  <a:outerShdw blurRad="38100" dist="38100" dir="2700000" algn="tl">
                    <a:srgbClr val="000000">
                      <a:alpha val="43137"/>
                    </a:srgbClr>
                  </a:outerShdw>
                </a:effectLst>
                <a:latin typeface="Calibri" panose="020F0502020204030204" pitchFamily="34" charset="0"/>
              </a:rPr>
              <a:t> = (R</a:t>
            </a:r>
            <a:r>
              <a:rPr lang="en-US" sz="2400" baseline="-25000" dirty="0" smtClean="0">
                <a:solidFill>
                  <a:srgbClr val="FFC000"/>
                </a:solidFill>
                <a:effectLst>
                  <a:outerShdw blurRad="38100" dist="38100" dir="2700000" algn="tl">
                    <a:srgbClr val="000000">
                      <a:alpha val="43137"/>
                    </a:srgbClr>
                  </a:outerShdw>
                </a:effectLst>
                <a:latin typeface="Calibri" panose="020F0502020204030204" pitchFamily="34" charset="0"/>
              </a:rPr>
              <a:t>1,1</a:t>
            </a:r>
            <a:r>
              <a:rPr lang="en-US" sz="2400" dirty="0" smtClean="0">
                <a:solidFill>
                  <a:srgbClr val="FFC000"/>
                </a:solidFill>
                <a:effectLst>
                  <a:outerShdw blurRad="38100" dist="38100" dir="2700000" algn="tl">
                    <a:srgbClr val="000000">
                      <a:alpha val="43137"/>
                    </a:srgbClr>
                  </a:outerShdw>
                </a:effectLst>
                <a:latin typeface="Calibri" panose="020F0502020204030204" pitchFamily="34" charset="0"/>
              </a:rPr>
              <a:t>*2905) + (R</a:t>
            </a:r>
            <a:r>
              <a:rPr lang="en-US" sz="2400" baseline="-25000" dirty="0" smtClean="0">
                <a:solidFill>
                  <a:srgbClr val="FFC000"/>
                </a:solidFill>
                <a:effectLst>
                  <a:outerShdw blurRad="38100" dist="38100" dir="2700000" algn="tl">
                    <a:srgbClr val="000000">
                      <a:alpha val="43137"/>
                    </a:srgbClr>
                  </a:outerShdw>
                </a:effectLst>
                <a:latin typeface="Calibri" panose="020F0502020204030204" pitchFamily="34" charset="0"/>
              </a:rPr>
              <a:t>2,1</a:t>
            </a:r>
            <a:r>
              <a:rPr lang="en-US" sz="2400" dirty="0" smtClean="0">
                <a:solidFill>
                  <a:srgbClr val="FFC000"/>
                </a:solidFill>
                <a:effectLst>
                  <a:outerShdw blurRad="38100" dist="38100" dir="2700000" algn="tl">
                    <a:srgbClr val="000000">
                      <a:alpha val="43137"/>
                    </a:srgbClr>
                  </a:outerShdw>
                </a:effectLst>
                <a:latin typeface="Calibri" panose="020F0502020204030204" pitchFamily="34" charset="0"/>
              </a:rPr>
              <a:t>*3500) + … + (R</a:t>
            </a:r>
            <a:r>
              <a:rPr lang="en-US" sz="2400" baseline="-25000" dirty="0" smtClean="0">
                <a:solidFill>
                  <a:srgbClr val="FFC000"/>
                </a:solidFill>
                <a:effectLst>
                  <a:outerShdw blurRad="38100" dist="38100" dir="2700000" algn="tl">
                    <a:srgbClr val="000000">
                      <a:alpha val="43137"/>
                    </a:srgbClr>
                  </a:outerShdw>
                </a:effectLst>
                <a:latin typeface="Calibri" panose="020F0502020204030204" pitchFamily="34" charset="0"/>
              </a:rPr>
              <a:t>7,1</a:t>
            </a:r>
            <a:r>
              <a:rPr lang="en-US" sz="2400" dirty="0" smtClean="0">
                <a:solidFill>
                  <a:srgbClr val="FFC000"/>
                </a:solidFill>
                <a:effectLst>
                  <a:outerShdw blurRad="38100" dist="38100" dir="2700000" algn="tl">
                    <a:srgbClr val="000000">
                      <a:alpha val="43137"/>
                    </a:srgbClr>
                  </a:outerShdw>
                </a:effectLst>
                <a:latin typeface="Calibri" panose="020F0502020204030204" pitchFamily="34" charset="0"/>
              </a:rPr>
              <a:t>*25199)</a:t>
            </a:r>
          </a:p>
        </p:txBody>
      </p:sp>
      <p:pic>
        <p:nvPicPr>
          <p:cNvPr id="8" name="Snagit_PPTA70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28800"/>
            <a:ext cx="6828571" cy="4466667"/>
          </a:xfrm>
          <a:prstGeom prst="rect">
            <a:avLst/>
          </a:prstGeom>
        </p:spPr>
      </p:pic>
      <p:pic>
        <p:nvPicPr>
          <p:cNvPr id="9" name="Snagit_PPT5E3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828800"/>
            <a:ext cx="6752381" cy="4428571"/>
          </a:xfrm>
          <a:prstGeom prst="rect">
            <a:avLst/>
          </a:prstGeom>
        </p:spPr>
      </p:pic>
    </p:spTree>
    <p:extLst>
      <p:ext uri="{BB962C8B-B14F-4D97-AF65-F5344CB8AC3E}">
        <p14:creationId xmlns:p14="http://schemas.microsoft.com/office/powerpoint/2010/main" val="7444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7239000" cy="954107"/>
          </a:xfrm>
          <a:prstGeom prst="rect">
            <a:avLst/>
          </a:prstGeom>
          <a:noFill/>
        </p:spPr>
        <p:txBody>
          <a:bodyPr wrap="square" rtlCol="0">
            <a:spAutoFit/>
          </a:bodyPr>
          <a:lstStyle/>
          <a:p>
            <a:pPr algn="ctr"/>
            <a:r>
              <a:rPr lang="en-US" sz="2800" dirty="0" smtClean="0">
                <a:solidFill>
                  <a:srgbClr val="FFC000"/>
                </a:solidFill>
                <a:effectLst>
                  <a:outerShdw blurRad="38100" dist="38100" dir="2700000" algn="tl">
                    <a:srgbClr val="000000">
                      <a:alpha val="43137"/>
                    </a:srgbClr>
                  </a:outerShdw>
                </a:effectLst>
                <a:hlinkClick r:id="rId2"/>
              </a:rPr>
              <a:t>US Legal and Policy - </a:t>
            </a:r>
            <a:r>
              <a:rPr lang="en-US" sz="2800" b="1" dirty="0">
                <a:solidFill>
                  <a:srgbClr val="FFC000"/>
                </a:solidFill>
                <a:effectLst>
                  <a:outerShdw blurRad="38100" dist="38100" dir="2700000" algn="tl">
                    <a:srgbClr val="000000">
                      <a:alpha val="43137"/>
                    </a:srgbClr>
                  </a:outerShdw>
                </a:effectLst>
                <a:hlinkClick r:id="rId2"/>
              </a:rPr>
              <a:t> </a:t>
            </a:r>
            <a:r>
              <a:rPr lang="en-US" sz="2800" dirty="0">
                <a:solidFill>
                  <a:srgbClr val="FFC000"/>
                </a:solidFill>
                <a:effectLst>
                  <a:outerShdw blurRad="38100" dist="38100" dir="2700000" algn="tl">
                    <a:srgbClr val="000000">
                      <a:alpha val="43137"/>
                    </a:srgbClr>
                  </a:outerShdw>
                </a:effectLst>
                <a:hlinkClick r:id="rId2"/>
              </a:rPr>
              <a:t>Land Remote Sensing Policy Act of </a:t>
            </a:r>
            <a:r>
              <a:rPr lang="en-US" sz="2800" dirty="0" smtClean="0">
                <a:solidFill>
                  <a:srgbClr val="FFC000"/>
                </a:solidFill>
                <a:effectLst>
                  <a:outerShdw blurRad="38100" dist="38100" dir="2700000" algn="tl">
                    <a:srgbClr val="000000">
                      <a:alpha val="43137"/>
                    </a:srgbClr>
                  </a:outerShdw>
                </a:effectLst>
                <a:hlinkClick r:id="rId2"/>
              </a:rPr>
              <a:t>1992</a:t>
            </a:r>
            <a:endParaRPr lang="en-US" sz="2800"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14400" y="2133600"/>
            <a:ext cx="7543800" cy="3416320"/>
          </a:xfrm>
          <a:prstGeom prst="rect">
            <a:avLst/>
          </a:prstGeom>
          <a:noFill/>
        </p:spPr>
        <p:txBody>
          <a:bodyPr wrap="square" rtlCol="0">
            <a:spAutoFit/>
          </a:bodyPr>
          <a:lstStyle/>
          <a:p>
            <a:pPr marL="274320" indent="-457200"/>
            <a:r>
              <a:rPr lang="en-US" dirty="0">
                <a:solidFill>
                  <a:srgbClr val="FFC000"/>
                </a:solidFill>
                <a:effectLst>
                  <a:outerShdw blurRad="38100" dist="38100" dir="2700000" algn="tl">
                    <a:srgbClr val="000000">
                      <a:alpha val="43137"/>
                    </a:srgbClr>
                  </a:outerShdw>
                </a:effectLst>
              </a:rPr>
              <a:t>Section 2 (3). “The national interest of the United States lies in </a:t>
            </a:r>
            <a:r>
              <a:rPr lang="en-US" dirty="0" smtClean="0">
                <a:solidFill>
                  <a:srgbClr val="FFC000"/>
                </a:solidFill>
                <a:effectLst>
                  <a:outerShdw blurRad="38100" dist="38100" dir="2700000" algn="tl">
                    <a:srgbClr val="000000">
                      <a:alpha val="43137"/>
                    </a:srgbClr>
                  </a:outerShdw>
                </a:effectLst>
              </a:rPr>
              <a:t>maintaining international </a:t>
            </a:r>
            <a:r>
              <a:rPr lang="en-US" dirty="0">
                <a:solidFill>
                  <a:srgbClr val="FFC000"/>
                </a:solidFill>
                <a:effectLst>
                  <a:outerShdw blurRad="38100" dist="38100" dir="2700000" algn="tl">
                    <a:srgbClr val="000000">
                      <a:alpha val="43137"/>
                    </a:srgbClr>
                  </a:outerShdw>
                </a:effectLst>
              </a:rPr>
              <a:t>leadership in satellite land remote sensing and in broadly promoting </a:t>
            </a:r>
            <a:r>
              <a:rPr lang="en-US" dirty="0" smtClean="0">
                <a:solidFill>
                  <a:srgbClr val="FFC000"/>
                </a:solidFill>
                <a:effectLst>
                  <a:outerShdw blurRad="38100" dist="38100" dir="2700000" algn="tl">
                    <a:srgbClr val="000000">
                      <a:alpha val="43137"/>
                    </a:srgbClr>
                  </a:outerShdw>
                </a:effectLst>
              </a:rPr>
              <a:t>the beneficial </a:t>
            </a:r>
            <a:r>
              <a:rPr lang="en-US" dirty="0">
                <a:solidFill>
                  <a:srgbClr val="FFC000"/>
                </a:solidFill>
                <a:effectLst>
                  <a:outerShdw blurRad="38100" dist="38100" dir="2700000" algn="tl">
                    <a:srgbClr val="000000">
                      <a:alpha val="43137"/>
                    </a:srgbClr>
                  </a:outerShdw>
                </a:effectLst>
              </a:rPr>
              <a:t>use of remote sensing data.”</a:t>
            </a: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What it means: U.S. companies can argue that it is a legal requirement to have better system performance than any non-U.S. system. </a:t>
            </a:r>
          </a:p>
        </p:txBody>
      </p:sp>
    </p:spTree>
    <p:extLst>
      <p:ext uri="{BB962C8B-B14F-4D97-AF65-F5344CB8AC3E}">
        <p14:creationId xmlns:p14="http://schemas.microsoft.com/office/powerpoint/2010/main" val="3587755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162800" cy="5632311"/>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latin typeface="Calibri" panose="020F0502020204030204" pitchFamily="34" charset="0"/>
              </a:rPr>
              <a:t>Section 2 (15):  “Development of the remote sensing market and the provision </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of commercial </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value-added services based on remote sensing data should remain exclusively the function of the private sector</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a:t>
            </a:r>
          </a:p>
          <a:p>
            <a:pPr marL="274320" indent="-457200"/>
            <a:endParaRPr lang="en-US"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indent="-457200"/>
            <a:r>
              <a:rPr lang="en-US" dirty="0">
                <a:solidFill>
                  <a:srgbClr val="FFC000"/>
                </a:solidFill>
                <a:effectLst>
                  <a:outerShdw blurRad="38100" dist="38100" dir="2700000" algn="tl">
                    <a:srgbClr val="000000">
                      <a:alpha val="43137"/>
                    </a:srgbClr>
                  </a:outerShdw>
                </a:effectLst>
                <a:latin typeface="Calibri" panose="020F0502020204030204" pitchFamily="34" charset="0"/>
              </a:rPr>
              <a:t>What it means: After the failed 1980s attempt to privatize Landsat, the Congress did not support government help for commercial remote sensing companies</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a:t>
            </a:r>
          </a:p>
          <a:p>
            <a:pPr marL="274320" indent="-457200"/>
            <a:endParaRPr lang="en-US"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marR="1010" indent="-457200"/>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The </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text should be revised to cover formal public private partnerships, when it is in the national interest, because absent radical change in the industry it </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is wrong </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to presume that this sector could sustain itself without Government funds.</a:t>
            </a:r>
          </a:p>
        </p:txBody>
      </p:sp>
    </p:spTree>
    <p:extLst>
      <p:ext uri="{BB962C8B-B14F-4D97-AF65-F5344CB8AC3E}">
        <p14:creationId xmlns:p14="http://schemas.microsoft.com/office/powerpoint/2010/main" val="1968590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391400" cy="5847755"/>
          </a:xfrm>
          <a:prstGeom prst="rect">
            <a:avLst/>
          </a:prstGeom>
        </p:spPr>
        <p:txBody>
          <a:bodyPr wrap="square">
            <a:spAutoFit/>
          </a:bodyPr>
          <a:lstStyle/>
          <a:p>
            <a:pPr marL="274320" indent="-457200"/>
            <a:r>
              <a:rPr lang="en-US" sz="2200" dirty="0">
                <a:solidFill>
                  <a:srgbClr val="FFC000"/>
                </a:solidFill>
                <a:effectLst>
                  <a:outerShdw blurRad="38100" dist="38100" dir="2700000" algn="tl">
                    <a:srgbClr val="000000">
                      <a:alpha val="43137"/>
                    </a:srgbClr>
                  </a:outerShdw>
                </a:effectLst>
                <a:latin typeface="Calibri" panose="020F0502020204030204" pitchFamily="34" charset="0"/>
              </a:rPr>
              <a:t>Section 202(b)(6).  “Any license issued pursuant to this title shall specify that </a:t>
            </a:r>
            <a:r>
              <a:rPr lang="en-US" sz="2200" dirty="0" smtClean="0">
                <a:solidFill>
                  <a:srgbClr val="FFC000"/>
                </a:solidFill>
                <a:effectLst>
                  <a:outerShdw blurRad="38100" dist="38100" dir="2700000" algn="tl">
                    <a:srgbClr val="000000">
                      <a:alpha val="43137"/>
                    </a:srgbClr>
                  </a:outerShdw>
                </a:effectLst>
                <a:latin typeface="Calibri" panose="020F0502020204030204" pitchFamily="34" charset="0"/>
              </a:rPr>
              <a:t>the licensee </a:t>
            </a:r>
            <a:r>
              <a:rPr lang="en-US" sz="2200" dirty="0">
                <a:solidFill>
                  <a:srgbClr val="FFC000"/>
                </a:solidFill>
                <a:effectLst>
                  <a:outerShdw blurRad="38100" dist="38100" dir="2700000" algn="tl">
                    <a:srgbClr val="000000">
                      <a:alpha val="43137"/>
                    </a:srgbClr>
                  </a:outerShdw>
                </a:effectLst>
                <a:latin typeface="Calibri" panose="020F0502020204030204" pitchFamily="34" charset="0"/>
              </a:rPr>
              <a:t>shall comply with all requirements of this Act and shall notify the Secretary [of Commerce] of any agreement the licensee intends to enter with a foreign nation, entity, or consortium involving foreign nations or entities</a:t>
            </a:r>
            <a:r>
              <a:rPr lang="en-US" sz="2200" dirty="0" smtClean="0">
                <a:solidFill>
                  <a:srgbClr val="FFC000"/>
                </a:solidFill>
                <a:effectLst>
                  <a:outerShdw blurRad="38100" dist="38100" dir="2700000" algn="tl">
                    <a:srgbClr val="000000">
                      <a:alpha val="43137"/>
                    </a:srgbClr>
                  </a:outerShdw>
                </a:effectLst>
                <a:latin typeface="Calibri" panose="020F0502020204030204" pitchFamily="34" charset="0"/>
              </a:rPr>
              <a:t>.”</a:t>
            </a:r>
          </a:p>
          <a:p>
            <a:pPr marL="274320" indent="-457200"/>
            <a:endParaRPr lang="en-US" sz="2200"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marR="310" indent="-457200"/>
            <a:r>
              <a:rPr lang="en-US" sz="2200" dirty="0">
                <a:solidFill>
                  <a:srgbClr val="FFC000"/>
                </a:solidFill>
                <a:effectLst>
                  <a:outerShdw blurRad="38100" dist="38100" dir="2700000" algn="tl">
                    <a:srgbClr val="000000">
                      <a:alpha val="43137"/>
                    </a:srgbClr>
                  </a:outerShdw>
                </a:effectLst>
                <a:latin typeface="Calibri" panose="020F0502020204030204" pitchFamily="34" charset="0"/>
              </a:rPr>
              <a:t>What it means: The U.S. Government wants to know how U.S. companies are involved with foreign entities, especially if it involves foreign ownership. The U.S. Government in general does not want to give a foreign entity rights to operate a satellite via a U.S. company’s license</a:t>
            </a:r>
            <a:r>
              <a:rPr lang="en-US" sz="2200" dirty="0" smtClean="0">
                <a:solidFill>
                  <a:srgbClr val="FFC000"/>
                </a:solidFill>
                <a:effectLst>
                  <a:outerShdw blurRad="38100" dist="38100" dir="2700000" algn="tl">
                    <a:srgbClr val="000000">
                      <a:alpha val="43137"/>
                    </a:srgbClr>
                  </a:outerShdw>
                </a:effectLst>
                <a:latin typeface="Calibri" panose="020F0502020204030204" pitchFamily="34" charset="0"/>
              </a:rPr>
              <a:t>.</a:t>
            </a:r>
          </a:p>
          <a:p>
            <a:pPr marL="274320" marR="310" indent="-457200"/>
            <a:endParaRPr lang="en-US" sz="2200"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marR="310" indent="-457200"/>
            <a:r>
              <a:rPr lang="en-US" sz="2200" dirty="0" smtClean="0">
                <a:solidFill>
                  <a:srgbClr val="FFC000"/>
                </a:solidFill>
                <a:effectLst>
                  <a:outerShdw blurRad="38100" dist="38100" dir="2700000" algn="tl">
                    <a:srgbClr val="000000">
                      <a:alpha val="43137"/>
                    </a:srgbClr>
                  </a:outerShdw>
                </a:effectLst>
                <a:latin typeface="Calibri" panose="020F0502020204030204" pitchFamily="34" charset="0"/>
              </a:rPr>
              <a:t>This </a:t>
            </a:r>
            <a:r>
              <a:rPr lang="en-US" sz="2200" dirty="0">
                <a:solidFill>
                  <a:srgbClr val="FFC000"/>
                </a:solidFill>
                <a:effectLst>
                  <a:outerShdw blurRad="38100" dist="38100" dir="2700000" algn="tl">
                    <a:srgbClr val="000000">
                      <a:alpha val="43137"/>
                    </a:srgbClr>
                  </a:outerShdw>
                </a:effectLst>
                <a:latin typeface="Calibri" panose="020F0502020204030204" pitchFamily="34" charset="0"/>
              </a:rPr>
              <a:t>should focus exclusively on foreign ownership and potential sales to entities banned from purchasing U.S. goods. Regulating data flows in this </a:t>
            </a:r>
            <a:r>
              <a:rPr lang="en-US" sz="2200" dirty="0" smtClean="0">
                <a:solidFill>
                  <a:srgbClr val="FFC000"/>
                </a:solidFill>
                <a:effectLst>
                  <a:outerShdw blurRad="38100" dist="38100" dir="2700000" algn="tl">
                    <a:srgbClr val="000000">
                      <a:alpha val="43137"/>
                    </a:srgbClr>
                  </a:outerShdw>
                </a:effectLst>
                <a:latin typeface="Calibri" panose="020F0502020204030204" pitchFamily="34" charset="0"/>
              </a:rPr>
              <a:t>highly globalized </a:t>
            </a:r>
            <a:r>
              <a:rPr lang="en-US" sz="2200" dirty="0">
                <a:solidFill>
                  <a:srgbClr val="FFC000"/>
                </a:solidFill>
                <a:effectLst>
                  <a:outerShdw blurRad="38100" dist="38100" dir="2700000" algn="tl">
                    <a:srgbClr val="000000">
                      <a:alpha val="43137"/>
                    </a:srgbClr>
                  </a:outerShdw>
                </a:effectLst>
                <a:latin typeface="Calibri" panose="020F0502020204030204" pitchFamily="34" charset="0"/>
              </a:rPr>
              <a:t>sector inhibits commerce</a:t>
            </a:r>
            <a:r>
              <a:rPr lang="en-US" sz="2200" dirty="0" smtClean="0">
                <a:solidFill>
                  <a:srgbClr val="FFC000"/>
                </a:solidFill>
                <a:effectLst>
                  <a:outerShdw blurRad="38100" dist="38100" dir="2700000" algn="tl">
                    <a:srgbClr val="000000">
                      <a:alpha val="43137"/>
                    </a:srgbClr>
                  </a:outerShdw>
                </a:effectLst>
                <a:latin typeface="Calibri" panose="020F0502020204030204" pitchFamily="34" charset="0"/>
              </a:rPr>
              <a:t>. (THINK SPOT 7 SITUATION)</a:t>
            </a:r>
            <a:endParaRPr lang="en-US" sz="2200" dirty="0">
              <a:solidFill>
                <a:srgbClr val="FFC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893510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75438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Personal Privacy and Remote Sensing</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There has long been concern that remote sensing technology is headed in a  direction that may “one day” be capable of capturing information that the public perceives as “private space.”</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In fact as the technical advances have developed of the past decade, the potential for concern has grown</a:t>
            </a:r>
            <a:r>
              <a:rPr lang="en-US" dirty="0" smtClean="0"/>
              <a:t>.</a:t>
            </a:r>
            <a:endParaRPr lang="en-US" dirty="0"/>
          </a:p>
        </p:txBody>
      </p:sp>
    </p:spTree>
    <p:extLst>
      <p:ext uri="{BB962C8B-B14F-4D97-AF65-F5344CB8AC3E}">
        <p14:creationId xmlns:p14="http://schemas.microsoft.com/office/powerpoint/2010/main" val="12366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981200"/>
            <a:ext cx="7010400" cy="3046988"/>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US law in this matter is can be ambiguous. Court decisions have upheld the legality what could be considered routine acquisitions of remotely sensed data.</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HOWEVER, that does not necessarily apply to data specifically acquired for law enforcement agencies.</a:t>
            </a:r>
          </a:p>
        </p:txBody>
      </p:sp>
    </p:spTree>
    <p:extLst>
      <p:ext uri="{BB962C8B-B14F-4D97-AF65-F5344CB8AC3E}">
        <p14:creationId xmlns:p14="http://schemas.microsoft.com/office/powerpoint/2010/main" val="345875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600"/>
            <a:ext cx="7467601"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In 1986, the Supreme Court ruled that the EPA was within their rights to obtain aerial photography of a Dow Chemical production facility after requests to gain entry on the ground were denied.</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However, in 2001, the Supreme Court upheld a lower court decision that held that thermal imagery that was used to detect heat from lamps that were used to grow marijuana constituted a search and therefor required a warrant.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91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600"/>
            <a:ext cx="7696200" cy="489364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Prior to the rescinding of the 50cm spatial limit on orbital data it is surprising to note that there has never been a US policy or law that limits the spatial resolution or aperture/shutter setting of aerial photography.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With the development of highly accurate GPS and the positioning precision of aerial photo data, it is also surprising that the only restrictions on the aerial system are not imposed on the camera or its data or the areas that can be photographed, but on the aircraft itself to avoid interference with commercial aircraft.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010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3264</TotalTime>
  <Words>1246</Words>
  <Application>Microsoft Office PowerPoint</Application>
  <PresentationFormat>On-screen Show (4:3)</PresentationFormat>
  <Paragraphs>102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gmaclean</cp:lastModifiedBy>
  <cp:revision>250</cp:revision>
  <dcterms:created xsi:type="dcterms:W3CDTF">1998-08-10T21:18:54Z</dcterms:created>
  <dcterms:modified xsi:type="dcterms:W3CDTF">2015-11-04T15:11:16Z</dcterms:modified>
</cp:coreProperties>
</file>