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15"/>
  </p:notesMasterIdLst>
  <p:handoutMasterIdLst>
    <p:handoutMasterId r:id="rId16"/>
  </p:handoutMasterIdLst>
  <p:sldIdLst>
    <p:sldId id="288" r:id="rId2"/>
    <p:sldId id="290" r:id="rId3"/>
    <p:sldId id="296" r:id="rId4"/>
    <p:sldId id="298" r:id="rId5"/>
    <p:sldId id="297" r:id="rId6"/>
    <p:sldId id="299" r:id="rId7"/>
    <p:sldId id="301" r:id="rId8"/>
    <p:sldId id="302" r:id="rId9"/>
    <p:sldId id="291" r:id="rId10"/>
    <p:sldId id="292" r:id="rId11"/>
    <p:sldId id="293" r:id="rId12"/>
    <p:sldId id="300" r:id="rId13"/>
    <p:sldId id="289"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6" autoAdjust="0"/>
  </p:normalViewPr>
  <p:slideViewPr>
    <p:cSldViewPr>
      <p:cViewPr varScale="1">
        <p:scale>
          <a:sx n="90" d="100"/>
          <a:sy n="90" d="100"/>
        </p:scale>
        <p:origin x="108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3400" y="13716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21</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Digital Image Analysis I</a:t>
            </a:r>
            <a:endParaRPr lang="en-US" b="1" dirty="0">
              <a:solidFill>
                <a:srgbClr val="FFC000"/>
              </a:solidFill>
              <a:effectLst>
                <a:outerShdw blurRad="38100" dist="38100" dir="2700000" algn="tl">
                  <a:srgbClr val="000000">
                    <a:alpha val="43137"/>
                  </a:srgbClr>
                </a:outerShdw>
              </a:effectLst>
            </a:endParaRPr>
          </a:p>
        </p:txBody>
      </p:sp>
      <p:pic>
        <p:nvPicPr>
          <p:cNvPr id="4" name="Snagit_PPT6FF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0"/>
            <a:ext cx="9144000" cy="9888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543800" cy="4893647"/>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Image Enhancement</a:t>
            </a:r>
          </a:p>
          <a:p>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Procedures to make the imagery better for visual study, exaggerating the visual distinction of the image content.</a:t>
            </a:r>
          </a:p>
          <a:p>
            <a:endParaRPr lang="en-US" dirty="0">
              <a:solidFill>
                <a:srgbClr val="FFC000"/>
              </a:solidFill>
              <a:effectLst>
                <a:outerShdw blurRad="38100" dist="38100" dir="2700000" algn="tl">
                  <a:srgbClr val="000000">
                    <a:alpha val="43137"/>
                  </a:srgbClr>
                </a:outerShdw>
              </a:effectLst>
            </a:endParaRP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Contrast manipulation</a:t>
            </a: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Spatial Filtering</a:t>
            </a: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Edge enhancement</a:t>
            </a:r>
          </a:p>
          <a:p>
            <a:pPr marL="1257300" lvl="2" indent="-342900">
              <a:buFont typeface="Arial" panose="020B0604020202020204" pitchFamily="34" charset="0"/>
              <a:buChar char="•"/>
            </a:pPr>
            <a:r>
              <a:rPr lang="en-US" dirty="0" err="1" smtClean="0">
                <a:solidFill>
                  <a:srgbClr val="FFC000"/>
                </a:solidFill>
                <a:effectLst>
                  <a:outerShdw blurRad="38100" dist="38100" dir="2700000" algn="tl">
                    <a:srgbClr val="000000">
                      <a:alpha val="43137"/>
                    </a:srgbClr>
                  </a:outerShdw>
                </a:effectLst>
              </a:rPr>
              <a:t>Ratioing</a:t>
            </a:r>
            <a:endParaRPr lang="en-US" dirty="0" smtClean="0">
              <a:solidFill>
                <a:srgbClr val="FFC000"/>
              </a:solidFill>
              <a:effectLst>
                <a:outerShdw blurRad="38100" dist="38100" dir="2700000" algn="tl">
                  <a:srgbClr val="000000">
                    <a:alpha val="43137"/>
                  </a:srgbClr>
                </a:outerShdw>
              </a:effectLst>
            </a:endParaRP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Principal Components</a:t>
            </a: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Vegetative Indices</a:t>
            </a:r>
          </a:p>
          <a:p>
            <a:pPr marL="1257300" lvl="2"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HIS color space transformation</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3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696200" cy="4524315"/>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Image Classification</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Quantitative algorithm based techniques for automating the identification of features within an image. These could be spatial features such as roads or other geometric based shapes (spatial pattern recognition) or spectral features such as land cover classes (spectral pattern recognition).</a:t>
            </a:r>
          </a:p>
          <a:p>
            <a:endParaRPr lang="en-US" dirty="0">
              <a:solidFill>
                <a:srgbClr val="FFC000"/>
              </a:solidFill>
              <a:effectLst>
                <a:outerShdw blurRad="38100" dist="38100" dir="2700000" algn="tl">
                  <a:srgbClr val="000000">
                    <a:alpha val="43137"/>
                  </a:srgbClr>
                </a:outerShdw>
              </a:effectLst>
            </a:endParaRPr>
          </a:p>
          <a:p>
            <a:pPr marL="1714500" lvl="3"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Supervised Classification</a:t>
            </a:r>
          </a:p>
          <a:p>
            <a:pPr marL="1714500" lvl="3"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Unsupervised Classification</a:t>
            </a:r>
          </a:p>
          <a:p>
            <a:pPr marL="1714500" lvl="3"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“Hybrid” Classification</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924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9200"/>
            <a:ext cx="7620000" cy="4524315"/>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Change detection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Change detection involves the application of multi-temporal datasets to quantitatively analyze the changes of land cover classes.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basic premise in using remotely sensed data is that, changes in land cover must result in differences in radiance values that must be large enough with respect to radiance changes caused by other false factors such as differences in atmospheric conditions, illumination, and viewing angle.</a:t>
            </a:r>
          </a:p>
        </p:txBody>
      </p:sp>
    </p:spTree>
    <p:extLst>
      <p:ext uri="{BB962C8B-B14F-4D97-AF65-F5344CB8AC3E}">
        <p14:creationId xmlns:p14="http://schemas.microsoft.com/office/powerpoint/2010/main" val="89829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7467599" cy="5632311"/>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Data Fusion</a:t>
            </a:r>
          </a:p>
          <a:p>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Several </a:t>
            </a:r>
            <a:r>
              <a:rPr lang="en-US" dirty="0">
                <a:solidFill>
                  <a:srgbClr val="FFC000"/>
                </a:solidFill>
                <a:effectLst>
                  <a:outerShdw blurRad="38100" dist="38100" dir="2700000" algn="tl">
                    <a:srgbClr val="000000">
                      <a:alpha val="43137"/>
                    </a:srgbClr>
                  </a:outerShdw>
                </a:effectLst>
              </a:rPr>
              <a:t>situations in image processing require high spatial and high spectral resolution in a single image.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Image </a:t>
            </a:r>
            <a:r>
              <a:rPr lang="en-US" dirty="0">
                <a:solidFill>
                  <a:srgbClr val="FFC000"/>
                </a:solidFill>
                <a:effectLst>
                  <a:outerShdw blurRad="38100" dist="38100" dir="2700000" algn="tl">
                    <a:srgbClr val="000000">
                      <a:alpha val="43137"/>
                    </a:srgbClr>
                  </a:outerShdw>
                </a:effectLst>
              </a:rPr>
              <a:t>fusion techniques allow the integration of different information sources. The fused image can have complementary spatial and spectral resolution characteristics. </a:t>
            </a:r>
          </a:p>
          <a:p>
            <a:endParaRPr lang="en-US" dirty="0">
              <a:solidFill>
                <a:srgbClr val="FFC000"/>
              </a:solidFill>
              <a:effectLst>
                <a:outerShdw blurRad="38100" dist="38100" dir="2700000" algn="tl">
                  <a:srgbClr val="000000">
                    <a:alpha val="43137"/>
                  </a:srgbClr>
                </a:outerShdw>
              </a:effectLst>
            </a:endParaRPr>
          </a:p>
          <a:p>
            <a:pPr marL="2628900" lvl="5"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Multi-sensor</a:t>
            </a:r>
          </a:p>
          <a:p>
            <a:pPr marL="2628900" lvl="5"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Multi-date</a:t>
            </a:r>
          </a:p>
          <a:p>
            <a:pPr marL="2628900" lvl="5"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Multi-resolution</a:t>
            </a:r>
          </a:p>
          <a:p>
            <a:pPr marL="2628900" lvl="5"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2D-3D</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70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676400"/>
            <a:ext cx="7315200" cy="3046988"/>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Digital Image Analysis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Computer based manipulation of digital images.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Anyone who has used an app that on their cell phone to crop or resize an image has performed the first step digital image analysis, image preprocessing</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729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5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057007" cy="4977092"/>
          </a:xfrm>
          <a:prstGeom prst="rect">
            <a:avLst/>
          </a:prstGeom>
        </p:spPr>
      </p:pic>
      <p:sp>
        <p:nvSpPr>
          <p:cNvPr id="3" name="TextBox 2"/>
          <p:cNvSpPr txBox="1"/>
          <p:nvPr/>
        </p:nvSpPr>
        <p:spPr>
          <a:xfrm>
            <a:off x="304800" y="457200"/>
            <a:ext cx="7438007" cy="830997"/>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More robust software packages offer a wide array of image enhancements to the amateur photographer.</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53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8B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3238500" cy="3429000"/>
          </a:xfrm>
          <a:prstGeom prst="rect">
            <a:avLst/>
          </a:prstGeom>
        </p:spPr>
      </p:pic>
      <p:pic>
        <p:nvPicPr>
          <p:cNvPr id="3" name="Snagit_PPT7CC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143000"/>
            <a:ext cx="4446366" cy="5400257"/>
          </a:xfrm>
          <a:prstGeom prst="rect">
            <a:avLst/>
          </a:prstGeom>
        </p:spPr>
      </p:pic>
      <p:cxnSp>
        <p:nvCxnSpPr>
          <p:cNvPr id="7" name="Straight Arrow Connector 6"/>
          <p:cNvCxnSpPr/>
          <p:nvPr/>
        </p:nvCxnSpPr>
        <p:spPr>
          <a:xfrm flipH="1">
            <a:off x="7315200" y="4267200"/>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315200" y="4495800"/>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3055" y="4191000"/>
            <a:ext cx="3428999" cy="230832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Some of these enhancements cross over into software packages that allow the user to actually “analyze” the image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776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76400"/>
            <a:ext cx="7010400" cy="3785652"/>
          </a:xfrm>
          <a:prstGeom prst="rect">
            <a:avLst/>
          </a:prstGeom>
        </p:spPr>
        <p:txBody>
          <a:bodyPr wrap="square">
            <a:spAutoFit/>
          </a:bodyPr>
          <a:lstStyle/>
          <a:p>
            <a:pPr marL="274320" indent="-457200"/>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While these software provide the user with a great deal of image enhancement possibilities, they do not allow the means to extract new information about the content of the imagery.</a:t>
            </a:r>
          </a:p>
          <a:p>
            <a:pPr marL="274320" indent="-457200"/>
            <a:endParaRPr lang="en-US" dirty="0">
              <a:solidFill>
                <a:srgbClr val="FFC000"/>
              </a:solidFill>
              <a:effectLst>
                <a:outerShdw blurRad="38100" dist="38100" dir="2700000" algn="tl">
                  <a:srgbClr val="000000">
                    <a:alpha val="43137"/>
                  </a:srgbClr>
                </a:outerShdw>
              </a:effectLst>
              <a:latin typeface="Arial" panose="020B060402020202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Digital </a:t>
            </a:r>
            <a:r>
              <a:rPr lang="en-US" dirty="0">
                <a:solidFill>
                  <a:srgbClr val="FFC000"/>
                </a:solidFill>
                <a:effectLst>
                  <a:outerShdw blurRad="38100" dist="38100" dir="2700000" algn="tl">
                    <a:srgbClr val="000000">
                      <a:alpha val="43137"/>
                    </a:srgbClr>
                  </a:outerShdw>
                </a:effectLst>
                <a:latin typeface="Arial" panose="020B0604020202020204" pitchFamily="34" charset="0"/>
              </a:rPr>
              <a:t>image </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analysis </a:t>
            </a:r>
            <a:r>
              <a:rPr lang="en-US" dirty="0">
                <a:solidFill>
                  <a:srgbClr val="FFC000"/>
                </a:solidFill>
                <a:effectLst>
                  <a:outerShdw blurRad="38100" dist="38100" dir="2700000" algn="tl">
                    <a:srgbClr val="000000">
                      <a:alpha val="43137"/>
                    </a:srgbClr>
                  </a:outerShdw>
                </a:effectLst>
                <a:latin typeface="Arial" panose="020B0604020202020204" pitchFamily="34" charset="0"/>
              </a:rPr>
              <a:t>allows the use of much more complex algorithms, and hence, can offer both more sophisticated performance at simple tasks, and the implementation of methods which would be impossible by analog means</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a:t>
            </a:r>
          </a:p>
        </p:txBody>
      </p:sp>
    </p:spTree>
    <p:extLst>
      <p:ext uri="{BB962C8B-B14F-4D97-AF65-F5344CB8AC3E}">
        <p14:creationId xmlns:p14="http://schemas.microsoft.com/office/powerpoint/2010/main" val="320553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057400"/>
            <a:ext cx="6781800" cy="3046988"/>
          </a:xfrm>
          <a:prstGeom prst="rect">
            <a:avLst/>
          </a:prstGeom>
        </p:spPr>
        <p:txBody>
          <a:bodyPr wrap="square">
            <a:spAutoFit/>
          </a:bodyPr>
          <a:lstStyle/>
          <a:p>
            <a:pPr marL="274320" indent="-457200"/>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In particular, digital image processing is the only practical technology for:</a:t>
            </a:r>
          </a:p>
          <a:p>
            <a:pPr marL="274320" indent="-457200"/>
            <a:endParaRPr lang="en-US" dirty="0" smtClean="0">
              <a:solidFill>
                <a:srgbClr val="FFC000"/>
              </a:solidFill>
              <a:effectLst>
                <a:outerShdw blurRad="38100" dist="38100" dir="2700000" algn="tl">
                  <a:srgbClr val="000000">
                    <a:alpha val="43137"/>
                  </a:srgbClr>
                </a:outerShdw>
              </a:effectLst>
              <a:latin typeface="Arial" panose="020B0604020202020204" pitchFamily="34" charset="0"/>
            </a:endParaRPr>
          </a:p>
          <a:p>
            <a:pPr marL="1188720" lvl="2"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Classification</a:t>
            </a:r>
          </a:p>
          <a:p>
            <a:pPr marL="1188720" lvl="2"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Feature extraction</a:t>
            </a:r>
          </a:p>
          <a:p>
            <a:pPr marL="1188720" lvl="2"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Pattern recognition</a:t>
            </a:r>
          </a:p>
          <a:p>
            <a:pPr marL="1188720" lvl="2"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Projection</a:t>
            </a:r>
          </a:p>
          <a:p>
            <a:pPr indent="-182880"/>
            <a:endParaRPr lang="en-US" dirty="0" smtClean="0">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11760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7315200" cy="2677656"/>
          </a:xfrm>
          <a:prstGeom prst="rect">
            <a:avLst/>
          </a:prstGeom>
        </p:spPr>
        <p:txBody>
          <a:bodyPr wrap="square">
            <a:spAutoFit/>
          </a:bodyPr>
          <a:lstStyle/>
          <a:p>
            <a:pPr indent="-182880"/>
            <a:r>
              <a:rPr lang="en-US" dirty="0">
                <a:solidFill>
                  <a:srgbClr val="FFC000"/>
                </a:solidFill>
                <a:effectLst>
                  <a:outerShdw blurRad="38100" dist="38100" dir="2700000" algn="tl">
                    <a:srgbClr val="000000">
                      <a:alpha val="43137"/>
                    </a:srgbClr>
                  </a:outerShdw>
                </a:effectLst>
                <a:latin typeface="Arial" panose="020B0604020202020204" pitchFamily="34" charset="0"/>
              </a:rPr>
              <a:t>Typically, digital image analysis requires </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three</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 </a:t>
            </a:r>
            <a:r>
              <a:rPr lang="en-US" dirty="0">
                <a:solidFill>
                  <a:srgbClr val="FFC000"/>
                </a:solidFill>
                <a:effectLst>
                  <a:outerShdw blurRad="38100" dist="38100" dir="2700000" algn="tl">
                    <a:srgbClr val="000000">
                      <a:alpha val="43137"/>
                    </a:srgbClr>
                  </a:outerShdw>
                </a:effectLst>
                <a:latin typeface="Arial" panose="020B0604020202020204" pitchFamily="34" charset="0"/>
              </a:rPr>
              <a:t>broad steps. Any of which may require varying degrees of time and expertise to complete:</a:t>
            </a:r>
          </a:p>
          <a:p>
            <a:pPr lvl="5" indent="-182880"/>
            <a:endParaRPr lang="en-US" dirty="0">
              <a:solidFill>
                <a:srgbClr val="FFC000"/>
              </a:solidFill>
              <a:effectLst>
                <a:outerShdw blurRad="38100" dist="38100" dir="2700000" algn="tl">
                  <a:srgbClr val="000000">
                    <a:alpha val="43137"/>
                  </a:srgbClr>
                </a:outerShdw>
              </a:effectLst>
              <a:latin typeface="Arial" panose="020B0604020202020204" pitchFamily="34" charset="0"/>
            </a:endParaRPr>
          </a:p>
          <a:p>
            <a:pPr marL="2446020" lvl="5" indent="-342900">
              <a:buFont typeface="Arial" panose="020B0604020202020204" pitchFamily="34" charset="0"/>
              <a:buChar char="•"/>
            </a:pPr>
            <a:r>
              <a:rPr lang="en-US" dirty="0">
                <a:solidFill>
                  <a:srgbClr val="FFC000"/>
                </a:solidFill>
                <a:effectLst>
                  <a:outerShdw blurRad="38100" dist="38100" dir="2700000" algn="tl">
                    <a:srgbClr val="000000">
                      <a:alpha val="43137"/>
                    </a:srgbClr>
                  </a:outerShdw>
                </a:effectLst>
                <a:latin typeface="Arial" panose="020B0604020202020204" pitchFamily="34" charset="0"/>
              </a:rPr>
              <a:t>Preprocessing</a:t>
            </a:r>
          </a:p>
          <a:p>
            <a:pPr marL="2446020" lvl="5" indent="-342900">
              <a:buFont typeface="Arial" panose="020B0604020202020204" pitchFamily="34" charset="0"/>
              <a:buChar char="•"/>
            </a:pPr>
            <a:r>
              <a:rPr lang="en-US" dirty="0">
                <a:solidFill>
                  <a:srgbClr val="FFC000"/>
                </a:solidFill>
                <a:effectLst>
                  <a:outerShdw blurRad="38100" dist="38100" dir="2700000" algn="tl">
                    <a:srgbClr val="000000">
                      <a:alpha val="43137"/>
                    </a:srgbClr>
                  </a:outerShdw>
                </a:effectLst>
                <a:latin typeface="Arial" panose="020B0604020202020204" pitchFamily="34" charset="0"/>
              </a:rPr>
              <a:t>Enhancement</a:t>
            </a:r>
          </a:p>
          <a:p>
            <a:pPr marL="2446020" lvl="5"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Classification</a:t>
            </a:r>
            <a:endParaRPr lang="en-US" dirty="0">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99403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28800"/>
            <a:ext cx="7772400" cy="2677656"/>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In addition, there are four broad application categories into which analyzed imagery may fall</a:t>
            </a:r>
          </a:p>
          <a:p>
            <a:pPr marL="274320" indent="-457200"/>
            <a:endParaRPr lang="en-US" dirty="0">
              <a:solidFill>
                <a:srgbClr val="FFC000"/>
              </a:solidFill>
              <a:effectLst>
                <a:outerShdw blurRad="38100" dist="38100" dir="2700000" algn="tl">
                  <a:srgbClr val="000000">
                    <a:alpha val="43137"/>
                  </a:srgbClr>
                </a:outerShdw>
              </a:effectLst>
            </a:endParaRPr>
          </a:p>
          <a:p>
            <a:pPr marL="1645920" lvl="3"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Change detection</a:t>
            </a:r>
          </a:p>
          <a:p>
            <a:pPr marL="1645920" lvl="3"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Data fusion and GIS Integration</a:t>
            </a:r>
          </a:p>
          <a:p>
            <a:pPr marL="1645920" lvl="3"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Hyperspectral Analysis</a:t>
            </a:r>
          </a:p>
          <a:p>
            <a:pPr marL="1645920" lvl="3" indent="-4572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Biophysical Modelling</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78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828800"/>
            <a:ext cx="7151317" cy="3046988"/>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Image Preprocessing</a:t>
            </a:r>
          </a:p>
          <a:p>
            <a:endParaRPr lang="en-US" dirty="0">
              <a:solidFill>
                <a:srgbClr val="FFC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Correct distorted or degraded imagery</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Eliminate system noise, radiometric calibration</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Eliminate geometric distortions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Image mosaicking or </a:t>
            </a:r>
            <a:r>
              <a:rPr lang="en-US" dirty="0" err="1" smtClean="0">
                <a:solidFill>
                  <a:srgbClr val="FFC000"/>
                </a:solidFill>
                <a:effectLst>
                  <a:outerShdw blurRad="38100" dist="38100" dir="2700000" algn="tl">
                    <a:srgbClr val="000000">
                      <a:alpha val="43137"/>
                    </a:srgbClr>
                  </a:outerShdw>
                </a:effectLst>
              </a:rPr>
              <a:t>subsetting</a:t>
            </a:r>
            <a:endParaRPr lang="en-US" dirty="0" smtClean="0">
              <a:solidFill>
                <a:srgbClr val="FFC000"/>
              </a:solidFill>
              <a:effectLst>
                <a:outerShdw blurRad="38100" dist="38100" dir="2700000" algn="tl">
                  <a:srgbClr val="000000">
                    <a:alpha val="43137"/>
                  </a:srgbClr>
                </a:outerShdw>
              </a:effectLst>
            </a:endParaRP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Much of this is typically done by the image provider.</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6349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3239</TotalTime>
  <Words>438</Words>
  <Application>Microsoft Office PowerPoint</Application>
  <PresentationFormat>On-screen Show (4:3)</PresentationFormat>
  <Paragraphs>76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gmaclean</cp:lastModifiedBy>
  <cp:revision>251</cp:revision>
  <dcterms:created xsi:type="dcterms:W3CDTF">1998-08-10T21:18:54Z</dcterms:created>
  <dcterms:modified xsi:type="dcterms:W3CDTF">2015-11-11T13:44:36Z</dcterms:modified>
</cp:coreProperties>
</file>