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8" r:id="rId1"/>
  </p:sldMasterIdLst>
  <p:notesMasterIdLst>
    <p:notesMasterId r:id="rId21"/>
  </p:notesMasterIdLst>
  <p:handoutMasterIdLst>
    <p:handoutMasterId r:id="rId22"/>
  </p:handoutMasterIdLst>
  <p:sldIdLst>
    <p:sldId id="288" r:id="rId2"/>
    <p:sldId id="289" r:id="rId3"/>
    <p:sldId id="295" r:id="rId4"/>
    <p:sldId id="294" r:id="rId5"/>
    <p:sldId id="310" r:id="rId6"/>
    <p:sldId id="297" r:id="rId7"/>
    <p:sldId id="311" r:id="rId8"/>
    <p:sldId id="298" r:id="rId9"/>
    <p:sldId id="299" r:id="rId10"/>
    <p:sldId id="312" r:id="rId11"/>
    <p:sldId id="313" r:id="rId12"/>
    <p:sldId id="301" r:id="rId13"/>
    <p:sldId id="314" r:id="rId14"/>
    <p:sldId id="302" r:id="rId15"/>
    <p:sldId id="303" r:id="rId16"/>
    <p:sldId id="305" r:id="rId17"/>
    <p:sldId id="304" r:id="rId18"/>
    <p:sldId id="306" r:id="rId19"/>
    <p:sldId id="307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6" autoAdjust="0"/>
  </p:normalViewPr>
  <p:slideViewPr>
    <p:cSldViewPr>
      <p:cViewPr varScale="1">
        <p:scale>
          <a:sx n="118" d="100"/>
          <a:sy n="118" d="100"/>
        </p:scale>
        <p:origin x="336" y="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C162F7-07F2-4DD9-9EDA-ED1D44CACF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6187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167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114300" indent="3429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228600" indent="685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342900" indent="10287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457200" indent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7A3DCA-B633-4A9B-9303-357502896D9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3BFEA-16CA-4BD8-83B0-BB2C4C49226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B477BC-3EDD-4070-A8E0-366DA88C1F7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0C2029-1992-4CEE-B71E-E039F9AB2EF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7F871A-9552-416B-AF3C-89FD9F2B9B6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AAB63-8748-4C4B-A09B-0F8966E5ED4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005E9DC-3D74-45F8-8CD0-D96231DD4CD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344C9A12-7181-4DFB-A557-B0DBE35B8DB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E18012-87C7-42D4-8B3C-AFA91828C81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B5DA6-68D9-4BD4-B9FB-BEA89BF80B0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77B4F20-91D8-40C8-B315-DA6D9D973A1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F31F9B94-9FC7-4541-A9CF-7212E6E23D6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9A535C79-730D-4727-A934-42F52F96345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115B5555-3785-47F3-9E67-69A01F95402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7E39B7-F865-4AA7-B850-283AE491EE8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C1FDA-8DE9-4AD1-B6E7-17B71E3D74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41EB1C-1F60-48D1-BEB9-477BD552643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B746D-A4A9-411A-A0F4-6F1BDE483E5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8DC5A6-1DF0-4694-B75E-85E5F45ED93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4BCCA-AE32-4235-A7A0-1ED39DB7921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F37CE6-F8B0-4689-B47A-AEDE1223243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40FAA-CBDA-424C-B648-8475B06016F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2142E6-FBB6-43C1-A150-574FC4C8AD2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48FDD-A24C-40C2-BDB1-6138DCC048F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D5C7A2-2D07-4D17-8348-C401E8F8740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4B5E6-0A43-4666-94AE-C93ADF3BC4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DFE0D6-4B45-48B9-85B1-88F6D8C9BF2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0A2AF-E670-4313-A0B2-0474FA84B3B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284BD9-655A-44B0-8B17-5C2BC72C386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C8E79-63A4-4B25-9860-FE2150CEA79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3667EB-E89C-46E1-8D05-CEBB68AC5B6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FC221-5EFC-45F5-B019-560F62B0B42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A106F4-0CE6-4DBB-BA18-52AD3802DF6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DD0E3-2178-476F-B324-716198F3FE4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2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hangingPunct="1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rgbClr val="FFFFFF"/>
                </a:solidFill>
              </a:defRPr>
            </a:lvl1pPr>
          </a:lstStyle>
          <a:p>
            <a:fld id="{70B93C0F-77B9-4874-9D9B-E76CB56059D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2800">
                <a:solidFill>
                  <a:srgbClr val="FFFFFF"/>
                </a:solidFill>
              </a:defRPr>
            </a:lvl1pPr>
          </a:lstStyle>
          <a:p>
            <a:fld id="{B6B0EF86-EE12-4BEB-971C-99E663D24F8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802" r:id="rId12"/>
    <p:sldLayoutId id="2147483799" r:id="rId13"/>
    <p:sldLayoutId id="2147483803" r:id="rId14"/>
    <p:sldLayoutId id="2147483804" r:id="rId15"/>
    <p:sldLayoutId id="2147483800" r:id="rId16"/>
    <p:sldLayoutId id="2147483801" r:id="rId17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hyperlink" Target="https://www.mapbox.com/blog/debanding-the-world/" TargetMode="Externa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81000" y="1295400"/>
            <a:ext cx="457358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381000" eaLnBrk="1" hangingPunct="1">
              <a:defRPr/>
            </a:pPr>
            <a:r>
              <a:rPr lang="en-US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Remote Sensing of the Environment</a:t>
            </a:r>
          </a:p>
          <a:p>
            <a:pPr algn="ctr" defTabSz="381000" eaLnBrk="1" hangingPunct="1">
              <a:defRPr/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FW4540</a:t>
            </a:r>
          </a:p>
          <a:p>
            <a:pPr algn="ctr" defTabSz="381000" eaLnBrk="1" hangingPunct="1">
              <a:defRPr/>
            </a:pP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381000" eaLnBrk="1" hangingPunct="1">
              <a:defRPr/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Advanced Terrestrial Remote Sensing</a:t>
            </a:r>
          </a:p>
          <a:p>
            <a:pPr algn="ctr" defTabSz="381000" eaLnBrk="1" hangingPunct="1">
              <a:defRPr/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FW5540</a:t>
            </a:r>
          </a:p>
          <a:p>
            <a:pPr algn="ctr" defTabSz="381000" eaLnBrk="1" hangingPunct="1">
              <a:defRPr/>
            </a:pP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381000" eaLnBrk="1" hangingPunct="1">
              <a:defRPr/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381000" eaLnBrk="1" hangingPunct="1"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Image Analysis II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Snagit_PPTDA7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667000"/>
            <a:ext cx="41910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7114" y="533400"/>
            <a:ext cx="746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457200"/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The basic premise behind a Fourier transform is that any one-dimensional function, f(x) (which might be a row of pixels), can be represented by a Fourier series consisting of some combination of sine and cosine terms and their associated coefficients.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591052"/>
            <a:ext cx="4323809" cy="16571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43400" y="4366855"/>
            <a:ext cx="44072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457200"/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High spatial frequencies are those that represent frequent gray scale changes in a short pixel distance.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34220" y="4366856"/>
            <a:ext cx="396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457200"/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Low spatial frequencies represent infrequent gray scale changes that occur gradually over a relatively large number of pixel distances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71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2800" y="376067"/>
            <a:ext cx="255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Textbook Example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050" name="Picture 2" descr="https://farm3.staticflickr.com/2912/14223858245_c9ac93c502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8" y="1147464"/>
            <a:ext cx="5143602" cy="444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arm3.staticflickr.com/2925/14044972200_7195a60655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96213"/>
            <a:ext cx="4544887" cy="449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438_280-correction-mas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808" y="1096213"/>
            <a:ext cx="4491626" cy="449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04226" y="5791200"/>
            <a:ext cx="7251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https://www.mapbox.com/blog/debanding-the-world/</a:t>
            </a:r>
            <a:endParaRPr lang="en-US" dirty="0"/>
          </a:p>
        </p:txBody>
      </p:sp>
      <p:pic>
        <p:nvPicPr>
          <p:cNvPr id="2060" name="Picture 12" descr="438_280-deband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31" y="1096213"/>
            <a:ext cx="4491626" cy="449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34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62000"/>
            <a:ext cx="3199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Components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2737" y="1447800"/>
            <a:ext cx="76966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457200">
              <a:spcAft>
                <a:spcPts val="200"/>
              </a:spcAft>
              <a:defRPr/>
            </a:pP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In multispectral (and especially hyperspectral data) there 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is a high degree of correlation between individual bands (and groups of bands) of data.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0" y="3728847"/>
            <a:ext cx="9144000" cy="3129153"/>
            <a:chOff x="1" y="0"/>
            <a:chExt cx="10287000" cy="3520297"/>
          </a:xfrm>
        </p:grpSpPr>
        <p:pic>
          <p:nvPicPr>
            <p:cNvPr id="9" name="Snagit_PPT706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25400"/>
              <a:ext cx="3273450" cy="3479799"/>
            </a:xfrm>
            <a:prstGeom prst="rect">
              <a:avLst/>
            </a:prstGeom>
          </p:spPr>
        </p:pic>
        <p:pic>
          <p:nvPicPr>
            <p:cNvPr id="10" name="Snagit_PPT2D5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300" y="0"/>
              <a:ext cx="3333333" cy="3495238"/>
            </a:xfrm>
            <a:prstGeom prst="rect">
              <a:avLst/>
            </a:prstGeom>
          </p:spPr>
        </p:pic>
        <p:pic>
          <p:nvPicPr>
            <p:cNvPr id="11" name="Snagit_PPT176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1" y="0"/>
              <a:ext cx="3162300" cy="3520297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381001" y="3048000"/>
            <a:ext cx="8305800" cy="523220"/>
            <a:chOff x="647700" y="3505200"/>
            <a:chExt cx="9069835" cy="523220"/>
          </a:xfrm>
        </p:grpSpPr>
        <p:sp>
          <p:nvSpPr>
            <p:cNvPr id="13" name="TextBox 12"/>
            <p:cNvSpPr txBox="1"/>
            <p:nvPr/>
          </p:nvSpPr>
          <p:spPr>
            <a:xfrm>
              <a:off x="647700" y="3505200"/>
              <a:ext cx="19832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C000"/>
                  </a:solidFill>
                  <a:latin typeface="Calibri" panose="020F0502020204030204" pitchFamily="34" charset="0"/>
                </a:rPr>
                <a:t>Bands 2 vs 3</a:t>
              </a:r>
              <a:endParaRPr lang="en-US" sz="2800" dirty="0">
                <a:solidFill>
                  <a:srgbClr val="FFC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52900" y="3505200"/>
              <a:ext cx="19832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C000"/>
                  </a:solidFill>
                  <a:latin typeface="Calibri" panose="020F0502020204030204" pitchFamily="34" charset="0"/>
                </a:rPr>
                <a:t>Bands 2 vs 4</a:t>
              </a:r>
              <a:endParaRPr lang="en-US" sz="2800" dirty="0">
                <a:solidFill>
                  <a:srgbClr val="FFC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34300" y="3505200"/>
              <a:ext cx="19832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C000"/>
                  </a:solidFill>
                  <a:latin typeface="Calibri" panose="020F0502020204030204" pitchFamily="34" charset="0"/>
                </a:rPr>
                <a:t>Bands 3 vs 4</a:t>
              </a:r>
              <a:endParaRPr lang="en-US" sz="2800" dirty="0">
                <a:solidFill>
                  <a:srgbClr val="FFC000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501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nagit_PPT1BA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0"/>
            <a:ext cx="38074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16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7700" y="609600"/>
            <a:ext cx="822960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457200" algn="l">
              <a:spcAft>
                <a:spcPts val="200"/>
              </a:spcAft>
              <a:defRPr/>
            </a:pP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Principal Components 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is used to:</a:t>
            </a:r>
          </a:p>
          <a:p>
            <a:pPr marL="274320" indent="-457200" algn="l">
              <a:spcAft>
                <a:spcPts val="200"/>
              </a:spcAft>
              <a:defRPr/>
            </a:pPr>
            <a:endParaRPr lang="en-US" sz="2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  <a:p>
            <a:pPr marL="331470" indent="-514350" algn="l">
              <a:spcAft>
                <a:spcPts val="200"/>
              </a:spcAft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Minimize correlation between bands</a:t>
            </a:r>
          </a:p>
          <a:p>
            <a:pPr marL="331470" indent="-514350" algn="l">
              <a:spcAft>
                <a:spcPts val="200"/>
              </a:spcAft>
              <a:buFont typeface="+mj-lt"/>
              <a:buAutoNum type="arabicPeriod"/>
              <a:defRPr/>
            </a:pPr>
            <a:endParaRPr 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  <a:p>
            <a:pPr marL="331470" indent="-514350" algn="l">
              <a:spcAft>
                <a:spcPts val="200"/>
              </a:spcAft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Compress </a:t>
            </a: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the information content of a number of bands of imagery (e.g., seven 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OLI </a:t>
            </a: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bands) into just two or three transformed principal component images. </a:t>
            </a:r>
          </a:p>
          <a:p>
            <a:pPr marL="331470" indent="-514350" algn="l">
              <a:spcAft>
                <a:spcPts val="200"/>
              </a:spcAft>
              <a:buFont typeface="+mj-lt"/>
              <a:buAutoNum type="arabicPeriod"/>
              <a:defRPr/>
            </a:pPr>
            <a:endParaRPr 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  <a:p>
            <a:pPr marL="331470" indent="-514350" algn="l">
              <a:spcAft>
                <a:spcPts val="200"/>
              </a:spcAft>
              <a:buFont typeface="+mj-lt"/>
              <a:buAutoNum type="arabicPeriod"/>
              <a:defRPr/>
            </a:pP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Reduce </a:t>
            </a:r>
            <a:r>
              <a:rPr lang="en-US" sz="28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dimensionality</a:t>
            </a: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(i.e., the number of bands in the dataset that must be analyzed to produce usable results) from </a:t>
            </a:r>
            <a:r>
              <a:rPr lang="en-US" sz="28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n</a:t>
            </a: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 to two or three bands. </a:t>
            </a:r>
          </a:p>
        </p:txBody>
      </p:sp>
    </p:spTree>
    <p:extLst>
      <p:ext uri="{BB962C8B-B14F-4D97-AF65-F5344CB8AC3E}">
        <p14:creationId xmlns:p14="http://schemas.microsoft.com/office/powerpoint/2010/main" val="345555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95300" y="381000"/>
            <a:ext cx="8001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2"/>
                </a:solidFill>
                <a:latin typeface="Times" panose="02020603050405020304" pitchFamily="18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Times" panose="02020603050405020304" pitchFamily="18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Times" panose="02020603050405020304" pitchFamily="18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Times" panose="02020603050405020304" pitchFamily="18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Times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" panose="02020603050405020304" pitchFamily="18" charset="0"/>
              </a:defRPr>
            </a:lvl9pPr>
          </a:lstStyle>
          <a:p>
            <a:pPr marL="274320" indent="-457200"/>
            <a:r>
              <a:rPr lang="en-US" altLang="en-US" sz="28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spatial relationship between the first two principal components</a:t>
            </a:r>
            <a:r>
              <a:rPr lang="en-US" altLang="en-US" sz="28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</a:t>
            </a:r>
            <a:endParaRPr lang="en-US" altLang="en-US" sz="28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" name="Snagit_PPT426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428720"/>
            <a:ext cx="2286000" cy="2708910"/>
          </a:xfrm>
          <a:prstGeom prst="rect">
            <a:avLst/>
          </a:prstGeom>
        </p:spPr>
      </p:pic>
      <p:pic>
        <p:nvPicPr>
          <p:cNvPr id="4" name="Snagit_PPTE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231243"/>
            <a:ext cx="2261768" cy="23981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0100" y="2057400"/>
            <a:ext cx="5731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457200" algn="l"/>
            <a:r>
              <a:rPr lang="en-US" altLang="en-US" sz="24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</a:t>
            </a:r>
            <a:r>
              <a:rPr lang="en-US" alt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a) Scatter-plot of data points collected from two remotely bands labeled </a:t>
            </a:r>
            <a:r>
              <a:rPr lang="en-US" altLang="en-US" sz="2400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X</a:t>
            </a:r>
            <a:r>
              <a:rPr lang="en-US" altLang="en-US" sz="2400" baseline="-25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</a:t>
            </a:r>
            <a:r>
              <a:rPr lang="en-US" alt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and </a:t>
            </a:r>
            <a:r>
              <a:rPr lang="en-US" altLang="en-US" sz="2400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X</a:t>
            </a:r>
            <a:r>
              <a:rPr lang="en-US" altLang="en-US" sz="2400" baseline="-25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</a:t>
            </a:r>
            <a:r>
              <a:rPr lang="en-US" alt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with the means of the distribution labeled </a:t>
            </a:r>
            <a:r>
              <a:rPr lang="en-US" altLang="en-US" sz="2400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µ</a:t>
            </a:r>
            <a:r>
              <a:rPr lang="en-US" altLang="en-US" sz="2400" baseline="-25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</a:t>
            </a:r>
            <a:r>
              <a:rPr lang="en-US" alt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and </a:t>
            </a:r>
            <a:r>
              <a:rPr lang="en-US" altLang="en-US" sz="2400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µ</a:t>
            </a:r>
            <a:r>
              <a:rPr lang="en-US" altLang="en-US" sz="2400" baseline="-25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</a:t>
            </a:r>
            <a:r>
              <a:rPr lang="en-US" altLang="en-US" sz="24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</a:t>
            </a:r>
            <a:endParaRPr lang="en-US" altLang="en-US" sz="24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6300" y="4572000"/>
            <a:ext cx="5654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(b) A new coordinate system is created by shifting the axes to an </a:t>
            </a:r>
            <a:r>
              <a:rPr lang="en-US" altLang="en-US" sz="2400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X</a:t>
            </a:r>
            <a:r>
              <a:rPr lang="en-US" altLang="en-US" sz="2400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Symbol" panose="05050102010706020507" pitchFamily="18" charset="2"/>
              </a:rPr>
              <a:t></a:t>
            </a:r>
            <a:r>
              <a:rPr lang="en-US" alt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system. The values for the new data points are found by the relationship </a:t>
            </a:r>
            <a:r>
              <a:rPr lang="en-US" altLang="en-US" sz="2400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X</a:t>
            </a:r>
            <a:r>
              <a:rPr lang="en-US" altLang="en-US" sz="2400" baseline="-25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</a:t>
            </a:r>
            <a:r>
              <a:rPr lang="en-US" altLang="en-US" sz="2400" baseline="-25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Symbol" panose="05050102010706020507" pitchFamily="18" charset="2"/>
              </a:rPr>
              <a:t></a:t>
            </a:r>
            <a:r>
              <a:rPr lang="en-US" alt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= </a:t>
            </a:r>
            <a:r>
              <a:rPr lang="en-US" altLang="en-US" sz="2400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X</a:t>
            </a:r>
            <a:r>
              <a:rPr lang="en-US" altLang="en-US" sz="2400" baseline="-25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</a:t>
            </a:r>
            <a:r>
              <a:rPr lang="en-US" alt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– </a:t>
            </a:r>
            <a:r>
              <a:rPr lang="en-US" altLang="en-US" sz="2400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µ</a:t>
            </a:r>
            <a:r>
              <a:rPr lang="en-US" altLang="en-US" sz="2400" baseline="-25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</a:t>
            </a:r>
            <a:r>
              <a:rPr lang="en-US" alt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and </a:t>
            </a:r>
            <a:r>
              <a:rPr lang="en-US" altLang="en-US" sz="2400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X</a:t>
            </a:r>
            <a:r>
              <a:rPr lang="en-US" altLang="en-US" sz="2400" baseline="-25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</a:t>
            </a:r>
            <a:r>
              <a:rPr lang="en-US" altLang="en-US" sz="2400" baseline="-25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Symbol" panose="05050102010706020507" pitchFamily="18" charset="2"/>
              </a:rPr>
              <a:t></a:t>
            </a:r>
            <a:r>
              <a:rPr lang="en-US" alt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= </a:t>
            </a:r>
            <a:r>
              <a:rPr lang="en-US" altLang="en-US" sz="2400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X</a:t>
            </a:r>
            <a:r>
              <a:rPr lang="en-US" altLang="en-US" sz="2400" baseline="-25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</a:t>
            </a:r>
            <a:r>
              <a:rPr lang="en-US" alt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– </a:t>
            </a:r>
            <a:r>
              <a:rPr lang="en-US" altLang="en-US" sz="2400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µ</a:t>
            </a:r>
            <a:r>
              <a:rPr lang="en-US" altLang="en-US" sz="2400" baseline="-25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</a:t>
            </a:r>
            <a:r>
              <a:rPr lang="en-US" alt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This is a </a:t>
            </a:r>
            <a:r>
              <a:rPr lang="en-US" altLang="en-US" sz="24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Translation.</a:t>
            </a:r>
            <a:endParaRPr lang="en-US" altLang="en-US" sz="24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22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742693"/>
            <a:ext cx="56769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457200" algn="l"/>
            <a:r>
              <a:rPr lang="en-US" alt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(c) The </a:t>
            </a:r>
            <a:r>
              <a:rPr lang="en-US" altLang="en-US" sz="2400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X</a:t>
            </a:r>
            <a:r>
              <a:rPr lang="en-US" altLang="en-US" sz="2400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sym typeface="Symbol" panose="05050102010706020507" pitchFamily="18" charset="2"/>
              </a:rPr>
              <a:t></a:t>
            </a:r>
            <a:r>
              <a:rPr lang="en-US" alt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axis system is then </a:t>
            </a:r>
            <a:r>
              <a:rPr lang="en-US" altLang="en-US" sz="2400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rotated</a:t>
            </a:r>
            <a:r>
              <a:rPr lang="en-US" alt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about its origin (</a:t>
            </a:r>
            <a:r>
              <a:rPr lang="en-US" altLang="en-US" sz="2400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µ</a:t>
            </a:r>
            <a:r>
              <a:rPr lang="en-US" altLang="en-US" sz="2400" baseline="-25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</a:t>
            </a:r>
            <a:r>
              <a:rPr lang="en-US" alt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</a:t>
            </a:r>
            <a:r>
              <a:rPr lang="en-US" altLang="en-US" sz="2400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µ</a:t>
            </a:r>
            <a:r>
              <a:rPr lang="en-US" altLang="en-US" sz="2400" baseline="-25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</a:t>
            </a:r>
            <a:r>
              <a:rPr lang="en-US" alt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 so that </a:t>
            </a:r>
            <a:r>
              <a:rPr lang="en-US" altLang="en-US" sz="2400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PC</a:t>
            </a:r>
            <a:r>
              <a:rPr lang="en-US" altLang="en-US" sz="2400" baseline="-25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</a:t>
            </a:r>
            <a:r>
              <a:rPr lang="en-US" alt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is projected through the semi-major axis of the distribution of points and the variance of </a:t>
            </a:r>
            <a:r>
              <a:rPr lang="en-US" altLang="en-US" sz="2400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PC</a:t>
            </a:r>
            <a:r>
              <a:rPr lang="en-US" altLang="en-US" sz="2400" baseline="-25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</a:t>
            </a:r>
            <a:r>
              <a:rPr lang="en-US" alt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is a maximum. </a:t>
            </a:r>
            <a:r>
              <a:rPr lang="en-US" altLang="en-US" sz="2400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PC</a:t>
            </a:r>
            <a:r>
              <a:rPr lang="en-US" altLang="en-US" sz="2400" baseline="-25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</a:t>
            </a:r>
            <a:r>
              <a:rPr lang="en-US" alt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must be perpendicular to </a:t>
            </a:r>
            <a:r>
              <a:rPr lang="en-US" altLang="en-US" sz="2400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PC</a:t>
            </a:r>
            <a:r>
              <a:rPr lang="en-US" altLang="en-US" sz="2400" baseline="-25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 </a:t>
            </a:r>
            <a:r>
              <a:rPr lang="en-US" alt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or orthogonal. The </a:t>
            </a:r>
            <a:r>
              <a:rPr lang="en-US" altLang="en-US" sz="2400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PC </a:t>
            </a:r>
            <a:r>
              <a:rPr lang="en-US" alt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axes are the principal components of this two-dimensional data.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" name="Snagit_PPT80F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379055"/>
            <a:ext cx="2514600" cy="2727277"/>
          </a:xfrm>
          <a:prstGeom prst="rect">
            <a:avLst/>
          </a:prstGeom>
        </p:spPr>
      </p:pic>
      <p:pic>
        <p:nvPicPr>
          <p:cNvPr id="4" name="Snagit_PPT70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106332"/>
            <a:ext cx="2516815" cy="267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" y="0"/>
            <a:ext cx="9143999" cy="2982025"/>
            <a:chOff x="1" y="0"/>
            <a:chExt cx="9803468" cy="2982025"/>
          </a:xfrm>
        </p:grpSpPr>
        <p:pic>
          <p:nvPicPr>
            <p:cNvPr id="2" name="Snagit_PPT706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25401"/>
              <a:ext cx="2781299" cy="2956624"/>
            </a:xfrm>
            <a:prstGeom prst="rect">
              <a:avLst/>
            </a:prstGeom>
          </p:spPr>
        </p:pic>
        <p:pic>
          <p:nvPicPr>
            <p:cNvPr id="3" name="Snagit_PPT2D5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300" y="0"/>
              <a:ext cx="2843893" cy="2982025"/>
            </a:xfrm>
            <a:prstGeom prst="rect">
              <a:avLst/>
            </a:prstGeom>
          </p:spPr>
        </p:pic>
        <p:pic>
          <p:nvPicPr>
            <p:cNvPr id="4" name="Snagit_PPT176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1" y="0"/>
              <a:ext cx="2678768" cy="2982025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05484" y="2982025"/>
            <a:ext cx="1983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Bands 2 vs 3</a:t>
            </a:r>
            <a:endParaRPr lang="en-US" sz="28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1323" y="2982311"/>
            <a:ext cx="1983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Bands 2 vs 4</a:t>
            </a:r>
            <a:endParaRPr lang="en-US" sz="28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03097" y="2982025"/>
            <a:ext cx="1983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Bands 3 vs 4</a:t>
            </a:r>
            <a:endParaRPr lang="en-US" sz="28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" y="3643254"/>
            <a:ext cx="9143999" cy="2452746"/>
            <a:chOff x="0" y="3483777"/>
            <a:chExt cx="9803468" cy="2452746"/>
          </a:xfrm>
        </p:grpSpPr>
        <p:pic>
          <p:nvPicPr>
            <p:cNvPr id="10" name="Snagit_PPT904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87712"/>
              <a:ext cx="2781300" cy="2448811"/>
            </a:xfrm>
            <a:prstGeom prst="rect">
              <a:avLst/>
            </a:prstGeom>
          </p:spPr>
        </p:pic>
        <p:pic>
          <p:nvPicPr>
            <p:cNvPr id="11" name="Snagit_PPTAC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298" y="3483777"/>
              <a:ext cx="2835365" cy="2452746"/>
            </a:xfrm>
            <a:prstGeom prst="rect">
              <a:avLst/>
            </a:prstGeom>
          </p:spPr>
        </p:pic>
        <p:pic>
          <p:nvPicPr>
            <p:cNvPr id="12" name="Snagit_PPT1C1E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6503" y="3505245"/>
              <a:ext cx="2726965" cy="2431278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560362" y="6096000"/>
            <a:ext cx="1473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PC 1 vs 2</a:t>
            </a:r>
            <a:endParaRPr lang="en-US" sz="28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94498" y="6109252"/>
            <a:ext cx="1473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PC 1 vs 3</a:t>
            </a:r>
            <a:endParaRPr lang="en-US" sz="28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57973" y="6096000"/>
            <a:ext cx="1473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PC 2 vs 3</a:t>
            </a:r>
            <a:endParaRPr lang="en-US" sz="28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70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8926" y="1295400"/>
            <a:ext cx="392422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457200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Canonical Components – Especially useful if you are looking to distinguish between specific feature classes. Maximizes the separation between classes.</a:t>
            </a:r>
          </a:p>
          <a:p>
            <a:pPr marL="274320" indent="-457200"/>
            <a:endParaRPr lang="en-US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457200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Tasseled Cap – Creates three components highly related to vegetative health and vigor, Brightness, Greenness, Wetness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24000"/>
            <a:ext cx="4164400" cy="21473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457361"/>
            <a:ext cx="548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Canonical and Vegetative Components</a:t>
            </a:r>
          </a:p>
        </p:txBody>
      </p:sp>
      <p:pic>
        <p:nvPicPr>
          <p:cNvPr id="5" name="Snagit_PPT8B0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426" y="4495800"/>
            <a:ext cx="4583574" cy="176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4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9555" y="609600"/>
            <a:ext cx="4019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 Space Transformation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-rohan.sdsu.edu/doc/matlab/toolbox/images/colorcu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0"/>
            <a:ext cx="3324225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19050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457200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RGB Color Space – Computer monitors, each color displayed as 0-255 (2</a:t>
            </a:r>
            <a:r>
              <a:rPr lang="en-US" baseline="30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038599"/>
            <a:ext cx="441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457200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IHS Color Space – Intensity-Hue-Saturation. </a:t>
            </a:r>
          </a:p>
          <a:p>
            <a:pPr marL="274320" indent="-457200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Intensity = Total Brightness</a:t>
            </a:r>
          </a:p>
          <a:p>
            <a:pPr marL="274320" indent="-457200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Hue = Dominant Wavelength</a:t>
            </a:r>
          </a:p>
          <a:p>
            <a:pPr marL="274320" indent="-457200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Saturation = “Purity” of hue relative to gray.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nagit_PPT8E5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797" y="3773714"/>
            <a:ext cx="1971429" cy="2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2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6192" y="2286000"/>
            <a:ext cx="4397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457200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Noise Removal – any unwanted anomaly from the system due to limitations of the sensor, AD conversion, data recording error. Random or systematic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s://www.esri.com/~/media/Images/Content/Software/landsat-imagery/enhancements/destriping1-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510" y="533400"/>
            <a:ext cx="4340225" cy="297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esri.com/~/media/Images/Content/Software/landsat-imagery/enhancements/destriping2-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966" y="3508865"/>
            <a:ext cx="4340225" cy="297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4724400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457200"/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Radiometric Correction – haze compensation, dark object subtraction, 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 angle correction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26111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457200"/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Preprocessing – preparing the data for the user, usually done by the data collection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agency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670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esri.com/~/media/Images/Content/Software/landsat-imagery/enhancements/reflectance1-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" y="8860"/>
            <a:ext cx="5496117" cy="362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esri.com/~/media/Images/Content/Software/landsat-imagery/enhancements/reflectance2-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668" y="3088195"/>
            <a:ext cx="5711825" cy="376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47244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Mosaicking and radiometric correction for reflectance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62600" y="1143000"/>
            <a:ext cx="358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457200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Mosaicking, </a:t>
            </a:r>
            <a:r>
              <a:rPr lang="en-US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subsetting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merging several images or taking  a piece out of an image, or both in combination.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604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19200"/>
            <a:ext cx="769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457200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 Enhancement</a:t>
            </a:r>
          </a:p>
          <a:p>
            <a:pPr marL="274320" indent="-457200"/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457200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Contrast Manipulation – Gray-Level Thresholding, Level Slicing, Contrast Stretching</a:t>
            </a:r>
          </a:p>
          <a:p>
            <a:pPr marL="274320" indent="-457200"/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457200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Spatial Filtering – Edge enhancement and detection, Fourier transformation</a:t>
            </a:r>
            <a:endParaRPr lang="en-US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457200"/>
            <a:endParaRPr lang="en-US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457200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Multi-image Manipulation – Band </a:t>
            </a:r>
            <a:r>
              <a:rPr lang="en-US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ratioing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vegetation indices, Principal Components, canonical components, vegetation components, color space transformations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727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7EE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0256"/>
            <a:ext cx="9144000" cy="4737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255929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Landsat Image of the Keweenaw August 8, 2013 – Band 4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Snagit_PPTFB3C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857" y="4411045"/>
            <a:ext cx="3257143" cy="2438095"/>
          </a:xfrm>
          <a:prstGeom prst="rect">
            <a:avLst/>
          </a:prstGeom>
        </p:spPr>
      </p:pic>
      <p:pic>
        <p:nvPicPr>
          <p:cNvPr id="8" name="Snagit_PPT1C9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857" y="1981200"/>
            <a:ext cx="3257143" cy="2438095"/>
          </a:xfrm>
          <a:prstGeom prst="rect">
            <a:avLst/>
          </a:prstGeom>
        </p:spPr>
      </p:pic>
      <p:pic>
        <p:nvPicPr>
          <p:cNvPr id="9" name="Snagit_PPTFDC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" y="2486571"/>
            <a:ext cx="5628571" cy="4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5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381000"/>
            <a:ext cx="2820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Contrast Stretching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66800"/>
            <a:ext cx="6057781" cy="552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6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269062"/>
            <a:ext cx="9144000" cy="4283313"/>
            <a:chOff x="0" y="1287344"/>
            <a:chExt cx="9144000" cy="4283313"/>
          </a:xfrm>
        </p:grpSpPr>
        <p:pic>
          <p:nvPicPr>
            <p:cNvPr id="2" name="Snagit_PPT44D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87344"/>
              <a:ext cx="9144000" cy="428331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09600" y="1905000"/>
              <a:ext cx="25651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 Enhancement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3346" y="1269061"/>
            <a:ext cx="9144000" cy="4283313"/>
            <a:chOff x="0" y="1287344"/>
            <a:chExt cx="9144000" cy="4283313"/>
          </a:xfrm>
        </p:grpSpPr>
        <p:pic>
          <p:nvPicPr>
            <p:cNvPr id="5" name="Snagit_PPT9CD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87344"/>
              <a:ext cx="9144000" cy="428331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81001" y="1828800"/>
              <a:ext cx="2286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Linear Stretch excluding 2.5% of tails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1430" y="1356075"/>
            <a:ext cx="9144000" cy="4283313"/>
            <a:chOff x="0" y="1287344"/>
            <a:chExt cx="9144000" cy="4283313"/>
          </a:xfrm>
        </p:grpSpPr>
        <p:pic>
          <p:nvPicPr>
            <p:cNvPr id="8" name="Snagit_PPTAC7B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87344"/>
              <a:ext cx="9144000" cy="428331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85800" y="1828800"/>
              <a:ext cx="2133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Linear Stretch 2 </a:t>
              </a:r>
              <a:r>
                <a:rPr lang="en-US" dirty="0" err="1" smtClean="0"/>
                <a:t>Std</a:t>
              </a:r>
              <a:r>
                <a:rPr lang="en-US" dirty="0" smtClean="0"/>
                <a:t> Dev about the mean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2390" y="1340550"/>
            <a:ext cx="9144000" cy="4283313"/>
            <a:chOff x="72390" y="1340550"/>
            <a:chExt cx="9144000" cy="4283313"/>
          </a:xfrm>
        </p:grpSpPr>
        <p:pic>
          <p:nvPicPr>
            <p:cNvPr id="11" name="Snagit_PPTEAC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0" y="1340550"/>
              <a:ext cx="9144000" cy="428331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99111" y="1719282"/>
              <a:ext cx="2133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Histogram Equalization Stretch</a:t>
              </a:r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09600" y="604546"/>
            <a:ext cx="3026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 Enhancement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Snagit_PPT662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0" y="3006625"/>
            <a:ext cx="2744323" cy="390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2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541507"/>
            <a:ext cx="4738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Spatial Filtering – Spectral Space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1287344"/>
            <a:ext cx="9144000" cy="4283313"/>
            <a:chOff x="0" y="1287344"/>
            <a:chExt cx="9144000" cy="4283313"/>
          </a:xfrm>
        </p:grpSpPr>
        <p:pic>
          <p:nvPicPr>
            <p:cNvPr id="7" name="Snagit_PPT8E0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87344"/>
              <a:ext cx="9144000" cy="428331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40599" y="1604636"/>
              <a:ext cx="2590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Edge Detection (High Pass Filter)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1275914"/>
            <a:ext cx="9144000" cy="4283313"/>
            <a:chOff x="0" y="1287344"/>
            <a:chExt cx="9144000" cy="4283313"/>
          </a:xfrm>
        </p:grpSpPr>
        <p:pic>
          <p:nvPicPr>
            <p:cNvPr id="9" name="Snagit_PPT83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87344"/>
              <a:ext cx="9144000" cy="428331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38200" y="1828800"/>
              <a:ext cx="22894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Low Pass Filter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4962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53383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Fourier Transform – </a:t>
            </a:r>
          </a:p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Spatial Filtering in “Frequency Space”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720840"/>
            <a:ext cx="75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Image enhancement techniques can be divided into two basic categories: Point, Neighborhood</a:t>
            </a:r>
          </a:p>
          <a:p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Point techniques enhance the pixel based only on its value, with no concern for the values of neighboring pixels. Think image enhancements.</a:t>
            </a:r>
          </a:p>
        </p:txBody>
      </p:sp>
      <p:sp>
        <p:nvSpPr>
          <p:cNvPr id="4" name="Rectangle 3"/>
          <p:cNvSpPr/>
          <p:nvPr/>
        </p:nvSpPr>
        <p:spPr>
          <a:xfrm>
            <a:off x="846150" y="4191000"/>
            <a:ext cx="754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457200"/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 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Fourier transform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decomposes a </a:t>
            </a:r>
            <a:r>
              <a:rPr lang="en-US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signal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(scanner pixel values) into the frequencies that make it up, similar to how a musical chord can be expressed as the amplitude (or loudness) of its constituent notes. </a:t>
            </a:r>
          </a:p>
        </p:txBody>
      </p:sp>
    </p:spTree>
    <p:extLst>
      <p:ext uri="{BB962C8B-B14F-4D97-AF65-F5344CB8AC3E}">
        <p14:creationId xmlns:p14="http://schemas.microsoft.com/office/powerpoint/2010/main" val="344068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3534</TotalTime>
  <Words>706</Words>
  <Application>Microsoft Office PowerPoint</Application>
  <PresentationFormat>On-screen Show (4:3)</PresentationFormat>
  <Paragraphs>73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Symbol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Inso Corp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Keith Mickunas</dc:creator>
  <cp:lastModifiedBy>Gordon</cp:lastModifiedBy>
  <cp:revision>279</cp:revision>
  <dcterms:created xsi:type="dcterms:W3CDTF">1998-08-10T21:18:54Z</dcterms:created>
  <dcterms:modified xsi:type="dcterms:W3CDTF">2015-11-15T21:45:07Z</dcterms:modified>
</cp:coreProperties>
</file>