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25"/>
  </p:notesMasterIdLst>
  <p:handoutMasterIdLst>
    <p:handoutMasterId r:id="rId26"/>
  </p:handoutMasterIdLst>
  <p:sldIdLst>
    <p:sldId id="288" r:id="rId2"/>
    <p:sldId id="294" r:id="rId3"/>
    <p:sldId id="295" r:id="rId4"/>
    <p:sldId id="315" r:id="rId5"/>
    <p:sldId id="296" r:id="rId6"/>
    <p:sldId id="297" r:id="rId7"/>
    <p:sldId id="298" r:id="rId8"/>
    <p:sldId id="299" r:id="rId9"/>
    <p:sldId id="300" r:id="rId10"/>
    <p:sldId id="301" r:id="rId11"/>
    <p:sldId id="302" r:id="rId12"/>
    <p:sldId id="308" r:id="rId13"/>
    <p:sldId id="303" r:id="rId14"/>
    <p:sldId id="305" r:id="rId15"/>
    <p:sldId id="306" r:id="rId16"/>
    <p:sldId id="307" r:id="rId17"/>
    <p:sldId id="309" r:id="rId18"/>
    <p:sldId id="312" r:id="rId19"/>
    <p:sldId id="310" r:id="rId20"/>
    <p:sldId id="313" r:id="rId21"/>
    <p:sldId id="311" r:id="rId22"/>
    <p:sldId id="304" r:id="rId23"/>
    <p:sldId id="314"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6" autoAdjust="0"/>
  </p:normalViewPr>
  <p:slideViewPr>
    <p:cSldViewPr>
      <p:cViewPr varScale="1">
        <p:scale>
          <a:sx n="120" d="100"/>
          <a:sy n="120" d="100"/>
        </p:scale>
        <p:origin x="8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en-US" altLang="en-US"/>
          </a:p>
        </p:txBody>
      </p:sp>
      <p:sp>
        <p:nvSpPr>
          <p:cNvPr id="184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ltLang="en-US"/>
          </a:p>
        </p:txBody>
      </p:sp>
      <p:sp>
        <p:nvSpPr>
          <p:cNvPr id="184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C162F7-07F2-4DD9-9EDA-ED1D44CACFDC}" type="slidenum">
              <a:rPr lang="en-US" altLang="en-US"/>
              <a:pPr/>
              <a:t>‹#›</a:t>
            </a:fld>
            <a:endParaRPr lang="en-US" altLang="en-US"/>
          </a:p>
        </p:txBody>
      </p:sp>
    </p:spTree>
    <p:extLst>
      <p:ext uri="{BB962C8B-B14F-4D97-AF65-F5344CB8AC3E}">
        <p14:creationId xmlns:p14="http://schemas.microsoft.com/office/powerpoint/2010/main" val="294618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1671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14300" indent="342900" algn="l" rtl="0" eaLnBrk="0" fontAlgn="base" hangingPunct="0">
      <a:spcBef>
        <a:spcPct val="30000"/>
      </a:spcBef>
      <a:spcAft>
        <a:spcPct val="0"/>
      </a:spcAft>
      <a:defRPr sz="1200" kern="1200">
        <a:solidFill>
          <a:schemeClr val="tx1"/>
        </a:solidFill>
        <a:latin typeface="Arial" charset="0"/>
        <a:ea typeface="+mn-ea"/>
        <a:cs typeface="+mn-cs"/>
      </a:defRPr>
    </a:lvl2pPr>
    <a:lvl3pPr marL="228600" indent="685800" algn="l" rtl="0" eaLnBrk="0" fontAlgn="base" hangingPunct="0">
      <a:spcBef>
        <a:spcPct val="30000"/>
      </a:spcBef>
      <a:spcAft>
        <a:spcPct val="0"/>
      </a:spcAft>
      <a:defRPr sz="1200" kern="1200">
        <a:solidFill>
          <a:schemeClr val="tx1"/>
        </a:solidFill>
        <a:latin typeface="Arial" charset="0"/>
        <a:ea typeface="+mn-ea"/>
        <a:cs typeface="+mn-cs"/>
      </a:defRPr>
    </a:lvl3pPr>
    <a:lvl4pPr marL="342900" indent="1028700" algn="l" rtl="0" eaLnBrk="0" fontAlgn="base" hangingPunct="0">
      <a:spcBef>
        <a:spcPct val="30000"/>
      </a:spcBef>
      <a:spcAft>
        <a:spcPct val="0"/>
      </a:spcAft>
      <a:defRPr sz="1200" kern="1200">
        <a:solidFill>
          <a:schemeClr val="tx1"/>
        </a:solidFill>
        <a:latin typeface="Arial" charset="0"/>
        <a:ea typeface="+mn-ea"/>
        <a:cs typeface="+mn-cs"/>
      </a:defRPr>
    </a:lvl4pPr>
    <a:lvl5pPr marL="457200" indent="1371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BD7A3DCA-B633-4A9B-9303-357502896D9A}"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8563BFEA-16CA-4BD8-83B0-BB2C4C49226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8BB477BC-3EDD-4070-A8E0-366DA88C1F7D}"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890C2029-1992-4CEE-B71E-E039F9AB2EF2}" type="slidenum">
              <a:rPr lang="en-US" altLang="en-US"/>
              <a:pPr/>
              <a:t>‹#›</a:t>
            </a:fld>
            <a:endParaRPr lang="en-US"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077F871A-9552-416B-AF3C-89FD9F2B9B69}"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C88AAB63-8748-4C4B-A09B-0F8966E5ED43}" type="slidenum">
              <a:rPr lang="en-US" altLang="en-US"/>
              <a:pPr/>
              <a:t>‹#›</a:t>
            </a:fld>
            <a:endParaRPr lang="en-US"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hangingPunct="1">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ltLang="en-US"/>
          </a:p>
        </p:txBody>
      </p:sp>
      <p:sp>
        <p:nvSpPr>
          <p:cNvPr id="8" name="Footer Placeholder 4"/>
          <p:cNvSpPr>
            <a:spLocks noGrp="1"/>
          </p:cNvSpPr>
          <p:nvPr>
            <p:ph type="ftr" sz="quarter" idx="16"/>
          </p:nvPr>
        </p:nvSpPr>
        <p:spPr/>
        <p:txBody>
          <a:bodyPr/>
          <a:lstStyle>
            <a:lvl1pPr>
              <a:defRPr/>
            </a:lvl1pPr>
          </a:lstStyle>
          <a:p>
            <a:fld id="{D005E9DC-3D74-45F8-8CD0-D96231DD4CD3}" type="slidenum">
              <a:rPr lang="en-US" altLang="en-US"/>
              <a:pPr/>
              <a:t>‹#›</a:t>
            </a:fld>
            <a:endParaRPr lang="en-US" altLang="en-US"/>
          </a:p>
        </p:txBody>
      </p:sp>
      <p:sp>
        <p:nvSpPr>
          <p:cNvPr id="9" name="Slide Number Placeholder 5"/>
          <p:cNvSpPr>
            <a:spLocks noGrp="1"/>
          </p:cNvSpPr>
          <p:nvPr>
            <p:ph type="sldNum" sz="quarter" idx="17"/>
          </p:nvPr>
        </p:nvSpPr>
        <p:spPr/>
        <p:txBody>
          <a:bodyPr/>
          <a:lstStyle>
            <a:lvl1pPr>
              <a:defRPr/>
            </a:lvl1pPr>
          </a:lstStyle>
          <a:p>
            <a:fld id="{344C9A12-7181-4DFB-A557-B0DBE35B8DBD}" type="slidenum">
              <a:rPr lang="en-US" altLang="en-US"/>
              <a:pPr/>
              <a:t>‹#›</a:t>
            </a:fld>
            <a:endParaRPr lang="en-US"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6E18012-87C7-42D4-8B3C-AFA91828C812}"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D0B5DA6-68D9-4BD4-B9FB-BEA89BF80B0A}" type="slidenum">
              <a:rPr lang="en-US" altLang="en-US"/>
              <a:pPr/>
              <a:t>‹#›</a:t>
            </a:fld>
            <a:endParaRPr lang="en-US"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ltLang="en-US"/>
          </a:p>
        </p:txBody>
      </p:sp>
      <p:sp>
        <p:nvSpPr>
          <p:cNvPr id="12" name="Footer Placeholder 4"/>
          <p:cNvSpPr>
            <a:spLocks noGrp="1"/>
          </p:cNvSpPr>
          <p:nvPr>
            <p:ph type="ftr" sz="quarter" idx="19"/>
          </p:nvPr>
        </p:nvSpPr>
        <p:spPr/>
        <p:txBody>
          <a:bodyPr/>
          <a:lstStyle>
            <a:lvl1pPr>
              <a:defRPr/>
            </a:lvl1pPr>
          </a:lstStyle>
          <a:p>
            <a:fld id="{677B4F20-91D8-40C8-B315-DA6D9D973A1C}" type="slidenum">
              <a:rPr lang="en-US" altLang="en-US"/>
              <a:pPr/>
              <a:t>‹#›</a:t>
            </a:fld>
            <a:endParaRPr lang="en-US" altLang="en-US"/>
          </a:p>
        </p:txBody>
      </p:sp>
      <p:sp>
        <p:nvSpPr>
          <p:cNvPr id="13" name="Slide Number Placeholder 5"/>
          <p:cNvSpPr>
            <a:spLocks noGrp="1"/>
          </p:cNvSpPr>
          <p:nvPr>
            <p:ph type="sldNum" sz="quarter" idx="20"/>
          </p:nvPr>
        </p:nvSpPr>
        <p:spPr/>
        <p:txBody>
          <a:bodyPr/>
          <a:lstStyle>
            <a:lvl1pPr>
              <a:defRPr/>
            </a:lvl1pPr>
          </a:lstStyle>
          <a:p>
            <a:fld id="{F31F9B94-9FC7-4541-A9CF-7212E6E23D65}" type="slidenum">
              <a:rPr lang="en-US" altLang="en-US"/>
              <a:pPr/>
              <a:t>‹#›</a:t>
            </a:fld>
            <a:endParaRPr lang="en-US"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ltLang="en-US"/>
          </a:p>
        </p:txBody>
      </p:sp>
      <p:sp>
        <p:nvSpPr>
          <p:cNvPr id="16" name="Footer Placeholder 4"/>
          <p:cNvSpPr>
            <a:spLocks noGrp="1"/>
          </p:cNvSpPr>
          <p:nvPr>
            <p:ph type="ftr" sz="quarter" idx="24"/>
          </p:nvPr>
        </p:nvSpPr>
        <p:spPr/>
        <p:txBody>
          <a:bodyPr/>
          <a:lstStyle>
            <a:lvl1pPr>
              <a:defRPr/>
            </a:lvl1pPr>
          </a:lstStyle>
          <a:p>
            <a:fld id="{9A535C79-730D-4727-A934-42F52F963451}" type="slidenum">
              <a:rPr lang="en-US" altLang="en-US"/>
              <a:pPr/>
              <a:t>‹#›</a:t>
            </a:fld>
            <a:endParaRPr lang="en-US" altLang="en-US"/>
          </a:p>
        </p:txBody>
      </p:sp>
      <p:sp>
        <p:nvSpPr>
          <p:cNvPr id="17" name="Slide Number Placeholder 5"/>
          <p:cNvSpPr>
            <a:spLocks noGrp="1"/>
          </p:cNvSpPr>
          <p:nvPr>
            <p:ph type="sldNum" sz="quarter" idx="25"/>
          </p:nvPr>
        </p:nvSpPr>
        <p:spPr/>
        <p:txBody>
          <a:bodyPr/>
          <a:lstStyle>
            <a:lvl1pPr>
              <a:defRPr/>
            </a:lvl1pPr>
          </a:lstStyle>
          <a:p>
            <a:fld id="{115B5555-3785-47F3-9E67-69A01F954026}" type="slidenum">
              <a:rPr lang="en-US" altLang="en-US"/>
              <a:pPr/>
              <a:t>‹#›</a:t>
            </a:fld>
            <a:endParaRPr lang="en-US"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AE7E39B7-F865-4AA7-B850-283AE491EE83}"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182C1FDA-8DE9-4AD1-B6E7-17B71E3D74D9}" type="slidenum">
              <a:rPr lang="en-US" altLang="en-US"/>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9B41EB1C-1F60-48D1-BEB9-477BD5526438}"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E4CB746D-A4A9-411A-A0F4-6F1BDE483E5E}"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F98DC5A6-1DF0-4694-B75E-85E5F45ED936}"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A844BCCA-AE32-4235-A7A0-1ED39DB79213}"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fld id="{3AF37CE6-F8B0-4689-B47A-AEDE1223243F}" type="slidenum">
              <a:rPr lang="en-US" altLang="en-US"/>
              <a:pPr/>
              <a:t>‹#›</a:t>
            </a:fld>
            <a:endParaRPr lang="en-US" altLang="en-US"/>
          </a:p>
        </p:txBody>
      </p:sp>
      <p:sp>
        <p:nvSpPr>
          <p:cNvPr id="6" name="Slide Number Placeholder 5"/>
          <p:cNvSpPr>
            <a:spLocks noGrp="1"/>
          </p:cNvSpPr>
          <p:nvPr>
            <p:ph type="sldNum" sz="quarter" idx="12"/>
          </p:nvPr>
        </p:nvSpPr>
        <p:spPr/>
        <p:txBody>
          <a:bodyPr/>
          <a:lstStyle>
            <a:lvl1pPr>
              <a:defRPr/>
            </a:lvl1pPr>
          </a:lstStyle>
          <a:p>
            <a:fld id="{39D40FAA-CBDA-424C-B648-8475B06016F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992142E6-FBB6-43C1-A150-574FC4C8AD2A}"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9F048FDD-A24C-40C2-BDB1-6138DCC048FC}"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fld id="{17D5C7A2-2D07-4D17-8348-C401E8F87404}" type="slidenum">
              <a:rPr lang="en-US" altLang="en-US"/>
              <a:pPr/>
              <a:t>‹#›</a:t>
            </a:fld>
            <a:endParaRPr lang="en-US" altLang="en-US"/>
          </a:p>
        </p:txBody>
      </p:sp>
      <p:sp>
        <p:nvSpPr>
          <p:cNvPr id="9" name="Slide Number Placeholder 5"/>
          <p:cNvSpPr>
            <a:spLocks noGrp="1"/>
          </p:cNvSpPr>
          <p:nvPr>
            <p:ph type="sldNum" sz="quarter" idx="12"/>
          </p:nvPr>
        </p:nvSpPr>
        <p:spPr/>
        <p:txBody>
          <a:bodyPr/>
          <a:lstStyle>
            <a:lvl1pPr>
              <a:defRPr/>
            </a:lvl1pPr>
          </a:lstStyle>
          <a:p>
            <a:fld id="{A6A4B5E6-0A43-4666-94AE-C93ADF3BC47E}"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fld id="{0CDFE0D6-4B45-48B9-85B1-88F6D8C9BF23}" type="slidenum">
              <a:rPr lang="en-US" altLang="en-US"/>
              <a:pPr/>
              <a:t>‹#›</a:t>
            </a:fld>
            <a:endParaRPr lang="en-US" altLang="en-US"/>
          </a:p>
        </p:txBody>
      </p:sp>
      <p:sp>
        <p:nvSpPr>
          <p:cNvPr id="5" name="Slide Number Placeholder 5"/>
          <p:cNvSpPr>
            <a:spLocks noGrp="1"/>
          </p:cNvSpPr>
          <p:nvPr>
            <p:ph type="sldNum" sz="quarter" idx="12"/>
          </p:nvPr>
        </p:nvSpPr>
        <p:spPr/>
        <p:txBody>
          <a:bodyPr/>
          <a:lstStyle>
            <a:lvl1pPr>
              <a:defRPr/>
            </a:lvl1pPr>
          </a:lstStyle>
          <a:p>
            <a:fld id="{8060A2AF-E670-4313-A0B2-0474FA84B3B0}"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fld id="{F0284BD9-655A-44B0-8B17-5C2BC72C386A}" type="slidenum">
              <a:rPr lang="en-US" altLang="en-US"/>
              <a:pPr/>
              <a:t>‹#›</a:t>
            </a:fld>
            <a:endParaRPr lang="en-US" altLang="en-US"/>
          </a:p>
        </p:txBody>
      </p:sp>
      <p:sp>
        <p:nvSpPr>
          <p:cNvPr id="4" name="Slide Number Placeholder 5"/>
          <p:cNvSpPr>
            <a:spLocks noGrp="1"/>
          </p:cNvSpPr>
          <p:nvPr>
            <p:ph type="sldNum" sz="quarter" idx="12"/>
          </p:nvPr>
        </p:nvSpPr>
        <p:spPr/>
        <p:txBody>
          <a:bodyPr/>
          <a:lstStyle>
            <a:lvl1pPr>
              <a:defRPr/>
            </a:lvl1pPr>
          </a:lstStyle>
          <a:p>
            <a:fld id="{B90C8E79-63A4-4B25-9860-FE2150CEA79E}"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B73667EB-E89C-46E1-8D05-CEBB68AC5B6F}"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160FC221-5EFC-45F5-B019-560F62B0B42A}"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fld id="{61A106F4-0CE6-4DBB-BA18-52AD3802DF65}" type="slidenum">
              <a:rPr lang="en-US" altLang="en-US"/>
              <a:pPr/>
              <a:t>‹#›</a:t>
            </a:fld>
            <a:endParaRPr lang="en-US" altLang="en-US"/>
          </a:p>
        </p:txBody>
      </p:sp>
      <p:sp>
        <p:nvSpPr>
          <p:cNvPr id="7" name="Slide Number Placeholder 5"/>
          <p:cNvSpPr>
            <a:spLocks noGrp="1"/>
          </p:cNvSpPr>
          <p:nvPr>
            <p:ph type="sldNum" sz="quarter" idx="12"/>
          </p:nvPr>
        </p:nvSpPr>
        <p:spPr/>
        <p:txBody>
          <a:bodyPr/>
          <a:lstStyle>
            <a:lvl1pPr>
              <a:defRPr/>
            </a:lvl1pPr>
          </a:lstStyle>
          <a:p>
            <a:fld id="{C6CDD0E3-2178-476F-B324-716198F3FE49}"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print"/>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eaLnBrk="1" hangingPunct="1">
              <a:defRPr sz="1100" b="0" i="0">
                <a:solidFill>
                  <a:schemeClr val="tx1">
                    <a:tint val="75000"/>
                    <a:alpha val="60000"/>
                  </a:schemeClr>
                </a:solidFill>
                <a:latin typeface="Arial" panose="020B0604020202020204" pitchFamily="34" charset="0"/>
              </a:defRPr>
            </a:lvl1pPr>
          </a:lstStyle>
          <a:p>
            <a:pPr>
              <a:defRPr/>
            </a:pPr>
            <a:endParaRPr lang="en-US" alt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wrap="square" lIns="91440" tIns="45720" rIns="91440" bIns="45720" numCol="1" anchor="b" anchorCtr="0" compatLnSpc="1">
            <a:prstTxWarp prst="textNoShape">
              <a:avLst/>
            </a:prstTxWarp>
          </a:bodyPr>
          <a:lstStyle>
            <a:lvl1pPr eaLnBrk="1" hangingPunct="1">
              <a:defRPr sz="1100">
                <a:solidFill>
                  <a:srgbClr val="FFFFFF"/>
                </a:solidFill>
              </a:defRPr>
            </a:lvl1pPr>
          </a:lstStyle>
          <a:p>
            <a:fld id="{70B93C0F-77B9-4874-9D9B-E76CB56059DB}" type="slidenum">
              <a:rPr lang="en-US" altLang="en-US"/>
              <a:pPr/>
              <a:t>‹#›</a:t>
            </a:fld>
            <a:endParaRPr lang="en-US" alt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B6B0EF86-EE12-4BEB-971C-99E663D24F8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02" r:id="rId12"/>
    <p:sldLayoutId id="2147483799" r:id="rId13"/>
    <p:sldLayoutId id="2147483803" r:id="rId14"/>
    <p:sldLayoutId id="2147483804" r:id="rId15"/>
    <p:sldLayoutId id="2147483800" r:id="rId16"/>
    <p:sldLayoutId id="2147483801" r:id="rId17"/>
  </p:sldLayoutIdLst>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81000" y="1295400"/>
            <a:ext cx="4573588" cy="3693319"/>
          </a:xfrm>
          <a:prstGeom prst="rect">
            <a:avLst/>
          </a:prstGeom>
          <a:noFill/>
          <a:ln w="9525">
            <a:noFill/>
            <a:miter lim="800000"/>
            <a:headEnd/>
            <a:tailEnd/>
          </a:ln>
        </p:spPr>
        <p:txBody>
          <a:bodyPr lIns="0" tIns="0" rIns="0" bIns="0">
            <a:spAutoFit/>
          </a:bodyPr>
          <a:lstStyle/>
          <a:p>
            <a:pPr algn="ctr" defTabSz="381000" eaLnBrk="1" hangingPunct="1">
              <a:defRPr/>
            </a:pPr>
            <a:r>
              <a:rPr lang="en-US" b="1" i="1" dirty="0">
                <a:solidFill>
                  <a:srgbClr val="FFC000"/>
                </a:solidFill>
                <a:effectLst>
                  <a:outerShdw blurRad="38100" dist="38100" dir="2700000" algn="tl">
                    <a:srgbClr val="000000">
                      <a:alpha val="43137"/>
                    </a:srgbClr>
                  </a:outerShdw>
                </a:effectLst>
              </a:rPr>
              <a:t> </a:t>
            </a:r>
            <a:r>
              <a:rPr lang="en-US" b="1" dirty="0">
                <a:solidFill>
                  <a:srgbClr val="FFC000"/>
                </a:solidFill>
                <a:effectLst>
                  <a:outerShdw blurRad="38100" dist="38100" dir="2700000" algn="tl">
                    <a:srgbClr val="000000">
                      <a:alpha val="43137"/>
                    </a:srgbClr>
                  </a:outerShdw>
                </a:effectLst>
              </a:rPr>
              <a:t>Remote Sensing of the Environment</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FW4540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Advanced Terrestrial Remote Sensing</a:t>
            </a:r>
          </a:p>
          <a:p>
            <a:pPr algn="ctr" defTabSz="381000" eaLnBrk="1" hangingPunct="1">
              <a:defRPr/>
            </a:pPr>
            <a:r>
              <a:rPr lang="en-US" b="1" dirty="0">
                <a:solidFill>
                  <a:srgbClr val="FFC000"/>
                </a:solidFill>
                <a:effectLst>
                  <a:outerShdw blurRad="38100" dist="38100" dir="2700000" algn="tl">
                    <a:srgbClr val="000000">
                      <a:alpha val="43137"/>
                    </a:srgbClr>
                  </a:outerShdw>
                </a:effectLst>
              </a:rPr>
              <a:t>FW5540</a:t>
            </a:r>
          </a:p>
          <a:p>
            <a:pPr algn="ctr" defTabSz="381000" eaLnBrk="1" hangingPunct="1">
              <a:defRPr/>
            </a:pP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a:solidFill>
                  <a:srgbClr val="FFC000"/>
                </a:solidFill>
                <a:effectLst>
                  <a:outerShdw blurRad="38100" dist="38100" dir="2700000" algn="tl">
                    <a:srgbClr val="000000">
                      <a:alpha val="43137"/>
                    </a:srgbClr>
                  </a:outerShdw>
                </a:effectLst>
              </a:rPr>
              <a:t>Lecture </a:t>
            </a:r>
            <a:r>
              <a:rPr lang="en-US" b="1" dirty="0" smtClean="0">
                <a:solidFill>
                  <a:srgbClr val="FFC000"/>
                </a:solidFill>
                <a:effectLst>
                  <a:outerShdw blurRad="38100" dist="38100" dir="2700000" algn="tl">
                    <a:srgbClr val="000000">
                      <a:alpha val="43137"/>
                    </a:srgbClr>
                  </a:outerShdw>
                </a:effectLst>
              </a:rPr>
              <a:t>23</a:t>
            </a:r>
            <a:endParaRPr lang="en-US" b="1" dirty="0">
              <a:solidFill>
                <a:srgbClr val="FFC000"/>
              </a:solidFill>
              <a:effectLst>
                <a:outerShdw blurRad="38100" dist="38100" dir="2700000" algn="tl">
                  <a:srgbClr val="000000">
                    <a:alpha val="43137"/>
                  </a:srgbClr>
                </a:outerShdw>
              </a:effectLst>
            </a:endParaRPr>
          </a:p>
          <a:p>
            <a:pPr algn="ctr" defTabSz="381000" eaLnBrk="1" hangingPunct="1">
              <a:defRPr/>
            </a:pPr>
            <a:r>
              <a:rPr lang="en-US" b="1" dirty="0" smtClean="0">
                <a:solidFill>
                  <a:srgbClr val="FFC000"/>
                </a:solidFill>
                <a:effectLst>
                  <a:outerShdw blurRad="38100" dist="38100" dir="2700000" algn="tl">
                    <a:srgbClr val="000000">
                      <a:alpha val="43137"/>
                    </a:srgbClr>
                  </a:outerShdw>
                </a:effectLst>
              </a:rPr>
              <a:t>Digital Image Analysis III</a:t>
            </a:r>
            <a:endParaRPr lang="en-US" b="1" dirty="0">
              <a:solidFill>
                <a:srgbClr val="FFC000"/>
              </a:solidFill>
              <a:effectLst>
                <a:outerShdw blurRad="38100" dist="38100" dir="2700000" algn="tl">
                  <a:srgbClr val="000000">
                    <a:alpha val="43137"/>
                  </a:srgbClr>
                </a:outerShdw>
              </a:effectLst>
            </a:endParaRPr>
          </a:p>
        </p:txBody>
      </p:sp>
      <p:pic>
        <p:nvPicPr>
          <p:cNvPr id="3" name="Picture 6" descr="nlcd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142059"/>
            <a:ext cx="3676274" cy="322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838200"/>
            <a:ext cx="5134739"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Supervised Classification Procedure</a:t>
            </a:r>
            <a:endParaRPr lang="en-US" dirty="0">
              <a:solidFill>
                <a:srgbClr val="FFC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981200"/>
            <a:ext cx="6629400" cy="3305229"/>
          </a:xfrm>
          <a:prstGeom prst="rect">
            <a:avLst/>
          </a:prstGeom>
        </p:spPr>
      </p:pic>
    </p:spTree>
    <p:extLst>
      <p:ext uri="{BB962C8B-B14F-4D97-AF65-F5344CB8AC3E}">
        <p14:creationId xmlns:p14="http://schemas.microsoft.com/office/powerpoint/2010/main" val="320309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14400"/>
            <a:ext cx="2177006" cy="1200329"/>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Training Stage</a:t>
            </a:r>
          </a:p>
          <a:p>
            <a:endParaRPr lang="en-US" dirty="0">
              <a:solidFill>
                <a:srgbClr val="FFC000"/>
              </a:solidFill>
              <a:effectLst>
                <a:outerShdw blurRad="38100" dist="38100" dir="2700000" algn="tl">
                  <a:srgbClr val="000000">
                    <a:alpha val="43137"/>
                  </a:srgbClr>
                </a:outerShdw>
              </a:effectLst>
            </a:endParaRPr>
          </a:p>
          <a:p>
            <a:endParaRPr lang="en-US" dirty="0">
              <a:solidFill>
                <a:srgbClr val="FFC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752600"/>
            <a:ext cx="6096000" cy="2834640"/>
          </a:xfrm>
          <a:prstGeom prst="rect">
            <a:avLst/>
          </a:prstGeom>
        </p:spPr>
      </p:pic>
      <p:sp>
        <p:nvSpPr>
          <p:cNvPr id="4" name="TextBox 3"/>
          <p:cNvSpPr txBox="1"/>
          <p:nvPr/>
        </p:nvSpPr>
        <p:spPr>
          <a:xfrm>
            <a:off x="1562100" y="5029200"/>
            <a:ext cx="5715000" cy="1200329"/>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The goal is to get “statistically pure and representative” samples of the spectral signatures for each class</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394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nagit_PPT216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7800"/>
            <a:ext cx="7681352" cy="5085528"/>
          </a:xfrm>
          <a:prstGeom prst="rect">
            <a:avLst/>
          </a:prstGeom>
        </p:spPr>
      </p:pic>
    </p:spTree>
    <p:extLst>
      <p:ext uri="{BB962C8B-B14F-4D97-AF65-F5344CB8AC3E}">
        <p14:creationId xmlns:p14="http://schemas.microsoft.com/office/powerpoint/2010/main" val="351586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981200"/>
            <a:ext cx="2806177" cy="2726326"/>
          </a:xfrm>
          <a:prstGeom prst="rect">
            <a:avLst/>
          </a:prstGeom>
        </p:spPr>
      </p:pic>
      <p:sp>
        <p:nvSpPr>
          <p:cNvPr id="3" name="TextBox 2"/>
          <p:cNvSpPr txBox="1"/>
          <p:nvPr/>
        </p:nvSpPr>
        <p:spPr>
          <a:xfrm>
            <a:off x="914400" y="914400"/>
            <a:ext cx="2890535"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Classification Stage</a:t>
            </a:r>
            <a:endParaRPr lang="en-US"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685800" y="5181600"/>
            <a:ext cx="8054641"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Visually analyze the data compiled from the training stage</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463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3493264"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Parallelepiped Classifier</a:t>
            </a:r>
            <a:endParaRPr lang="en-US" dirty="0">
              <a:solidFill>
                <a:srgbClr val="FFC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905000"/>
            <a:ext cx="2857500" cy="2811780"/>
          </a:xfrm>
          <a:prstGeom prst="rect">
            <a:avLst/>
          </a:prstGeom>
        </p:spPr>
      </p:pic>
      <p:sp>
        <p:nvSpPr>
          <p:cNvPr id="4" name="TextBox 3"/>
          <p:cNvSpPr txBox="1"/>
          <p:nvPr/>
        </p:nvSpPr>
        <p:spPr>
          <a:xfrm>
            <a:off x="1143000" y="5181600"/>
            <a:ext cx="6172200" cy="1569660"/>
          </a:xfrm>
          <a:prstGeom prst="rect">
            <a:avLst/>
          </a:prstGeom>
          <a:noFill/>
        </p:spPr>
        <p:txBody>
          <a:bodyPr wrap="square" rtlCol="0">
            <a:spAutoFit/>
          </a:bodyPr>
          <a:lstStyle/>
          <a:p>
            <a:r>
              <a:rPr lang="en-US" dirty="0" smtClean="0">
                <a:solidFill>
                  <a:srgbClr val="FFC000"/>
                </a:solidFill>
                <a:effectLst>
                  <a:outerShdw blurRad="38100" dist="38100" dir="2700000" algn="tl">
                    <a:srgbClr val="000000">
                      <a:alpha val="43137"/>
                    </a:srgbClr>
                  </a:outerShdw>
                </a:effectLst>
              </a:rPr>
              <a:t>User defines the limits of the “box” based on the minimum and maximum values of each band for each spectral signature… ORDER MATTERS.</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4200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838200"/>
            <a:ext cx="5269391"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Minimum Distance to Mean Classifier</a:t>
            </a:r>
            <a:endParaRPr lang="en-US" dirty="0">
              <a:solidFill>
                <a:srgbClr val="FFC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600200"/>
            <a:ext cx="3124200" cy="3035300"/>
          </a:xfrm>
          <a:prstGeom prst="rect">
            <a:avLst/>
          </a:prstGeom>
        </p:spPr>
      </p:pic>
      <p:sp>
        <p:nvSpPr>
          <p:cNvPr id="4" name="TextBox 3"/>
          <p:cNvSpPr txBox="1"/>
          <p:nvPr/>
        </p:nvSpPr>
        <p:spPr>
          <a:xfrm>
            <a:off x="1295400" y="5105400"/>
            <a:ext cx="6934200" cy="1200329"/>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Computer determines the “n-dimensional distance” from a pixel’s value to the mean value for each signature. Order does not matter.</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774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4432624"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Maximum Likelihood Classifier</a:t>
            </a:r>
            <a:endParaRPr lang="en-US" dirty="0">
              <a:solidFill>
                <a:srgbClr val="FFC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905000"/>
            <a:ext cx="3048000" cy="215864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3224" y="1904999"/>
            <a:ext cx="2196776" cy="2145897"/>
          </a:xfrm>
          <a:prstGeom prst="rect">
            <a:avLst/>
          </a:prstGeom>
        </p:spPr>
      </p:pic>
      <p:sp>
        <p:nvSpPr>
          <p:cNvPr id="5" name="TextBox 4"/>
          <p:cNvSpPr txBox="1"/>
          <p:nvPr/>
        </p:nvSpPr>
        <p:spPr>
          <a:xfrm>
            <a:off x="1143001" y="4495800"/>
            <a:ext cx="6934200" cy="1200329"/>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Statistically rigorous, probability of a pixel belonging to each class is calculated, the pixel is assigned to the “most probable” signature.</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72098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1" y="838200"/>
            <a:ext cx="7467600" cy="4524315"/>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Unsupervised Classification</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Relies on clustering algorithms to iteratively group the spectral data into homogeneous collections of spectral classes.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a:solidFill>
                  <a:srgbClr val="FFC000"/>
                </a:solidFill>
                <a:latin typeface="Arial" panose="020B0604020202020204" pitchFamily="34" charset="0"/>
                <a:cs typeface="Arial" panose="020B0604020202020204" pitchFamily="34" charset="0"/>
              </a:rPr>
              <a:t>Iterative Self-Organizing Data Analysis Technique (ISODATA) clustering method uses spectral distance as in the sequential method, but iteratively classifies the pixels, redefines the criteria for each class, and classifies again, so that the spectral distance patterns in the data gradually emerge</a:t>
            </a:r>
            <a:r>
              <a:rPr lang="en-US" dirty="0" smtClean="0">
                <a:solidFill>
                  <a:srgbClr val="FFC000"/>
                </a:solidFill>
                <a:latin typeface="Arial" panose="020B0604020202020204" pitchFamily="34" charset="0"/>
                <a:cs typeface="Arial" panose="020B0604020202020204" pitchFamily="34" charset="0"/>
              </a:rPr>
              <a:t>.</a:t>
            </a:r>
            <a:endParaRPr lang="en-US"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7742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22866"/>
            <a:ext cx="5080000" cy="4687565"/>
          </a:xfrm>
          <a:prstGeom prst="rect">
            <a:avLst/>
          </a:prstGeom>
        </p:spPr>
        <p:txBody>
          <a:bodyPr wrap="square">
            <a:spAutoFit/>
          </a:bodyPr>
          <a:lstStyle/>
          <a:p>
            <a:pPr marL="243843" indent="-406405"/>
            <a:r>
              <a:rPr lang="en-US" sz="2133" b="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Initial Cluster Means</a:t>
            </a:r>
            <a:r>
              <a:rPr lang="en-US" sz="2133"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marL="243843" indent="-406405"/>
            <a:endParaRPr lang="en-US" sz="2133"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43843" indent="-406405"/>
            <a:r>
              <a:rPr lang="en-US" sz="2133"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 the first iteration of the ISODATA algorithm, the means of </a:t>
            </a:r>
            <a:r>
              <a:rPr lang="en-US" sz="2133" i="1"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a:t>
            </a:r>
            <a:r>
              <a:rPr lang="en-US" sz="2133"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clusters can be arbitrarily determined. After each iteration, a new mean for each cluster is calculated, based on the actual spectral locations of the pixels in the cluster, instead of the initial arbitrary calculation. Then, these new means are used for defining clusters in the next iteration. The process continues until there is little change between iterations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149" y="2006600"/>
            <a:ext cx="3655852" cy="3234023"/>
          </a:xfrm>
          <a:prstGeom prst="rect">
            <a:avLst/>
          </a:prstGeom>
        </p:spPr>
      </p:pic>
    </p:spTree>
    <p:extLst>
      <p:ext uri="{BB962C8B-B14F-4D97-AF65-F5344CB8AC3E}">
        <p14:creationId xmlns:p14="http://schemas.microsoft.com/office/powerpoint/2010/main" val="3681252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362200"/>
            <a:ext cx="8276804" cy="2308324"/>
          </a:xfrm>
          <a:prstGeom prst="rect">
            <a:avLst/>
          </a:prstGeom>
        </p:spPr>
        <p:txBody>
          <a:bodyPr wrap="square">
            <a:spAutoFit/>
          </a:bodyPr>
          <a:lstStyle/>
          <a:p>
            <a:pPr marL="274320" indent="-457200"/>
            <a:r>
              <a:rPr lang="en-US"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Pixels are analyzed beginning with the upper left corner of the image and going left to right, block by block. </a:t>
            </a:r>
          </a:p>
          <a:p>
            <a:pPr marL="274320" indent="-457200"/>
            <a:endParaRPr lang="en-US"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74320" indent="-457200"/>
            <a:r>
              <a:rPr lang="en-US"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spectral distance between the candidate pixel and each cluster mean is calculated. The pixel is assigned to the cluster whose mean is the closest. </a:t>
            </a:r>
          </a:p>
        </p:txBody>
      </p:sp>
    </p:spTree>
    <p:extLst>
      <p:ext uri="{BB962C8B-B14F-4D97-AF65-F5344CB8AC3E}">
        <p14:creationId xmlns:p14="http://schemas.microsoft.com/office/powerpoint/2010/main" val="362567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1" y="838200"/>
            <a:ext cx="7315200" cy="3416320"/>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Lecture 22 Review</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Preprocessing – Mostly prior to receipt of data, Noise removal, radiometric correction, mosaicking and </a:t>
            </a:r>
            <a:r>
              <a:rPr lang="en-US" dirty="0" err="1" smtClean="0">
                <a:solidFill>
                  <a:srgbClr val="FFC000"/>
                </a:solidFill>
                <a:effectLst>
                  <a:outerShdw blurRad="38100" dist="38100" dir="2700000" algn="tl">
                    <a:srgbClr val="000000">
                      <a:alpha val="43137"/>
                    </a:srgbClr>
                  </a:outerShdw>
                </a:effectLst>
              </a:rPr>
              <a:t>subsetting</a:t>
            </a:r>
            <a:endParaRPr lang="en-US" dirty="0" smtClean="0">
              <a:solidFill>
                <a:srgbClr val="FFC000"/>
              </a:solidFill>
              <a:effectLst>
                <a:outerShdw blurRad="38100" dist="38100" dir="2700000" algn="tl">
                  <a:srgbClr val="000000">
                    <a:alpha val="43137"/>
                  </a:srgbClr>
                </a:outerShdw>
              </a:effectLst>
            </a:endParaRP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Image Enhancement – Contrast manipulation (improve the visual content of the data), Spatial filtering, Multi-band/Multi-image manipulation.</a:t>
            </a:r>
          </a:p>
        </p:txBody>
      </p:sp>
    </p:spTree>
    <p:extLst>
      <p:ext uri="{BB962C8B-B14F-4D97-AF65-F5344CB8AC3E}">
        <p14:creationId xmlns:p14="http://schemas.microsoft.com/office/powerpoint/2010/main" val="947275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1329267"/>
            <a:ext cx="4064000" cy="4305922"/>
          </a:xfrm>
          <a:prstGeom prst="rect">
            <a:avLst/>
          </a:prstGeom>
        </p:spPr>
        <p:txBody>
          <a:bodyPr wrap="square">
            <a:spAutoFit/>
          </a:bodyPr>
          <a:lstStyle/>
          <a:p>
            <a:pPr marL="243843" indent="-406405"/>
            <a:r>
              <a:rPr lang="en-US" sz="2489" dirty="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the second iteration, the means of all clusters are recalculated, causing them to shift in feature space. The entire process is repeated—each candidate pixel is compared to the new cluster means and assigned to the closest cluster mean.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934" y="1600201"/>
            <a:ext cx="4130684" cy="3771494"/>
          </a:xfrm>
          <a:prstGeom prst="rect">
            <a:avLst/>
          </a:prstGeom>
        </p:spPr>
      </p:pic>
    </p:spTree>
    <p:extLst>
      <p:ext uri="{BB962C8B-B14F-4D97-AF65-F5344CB8AC3E}">
        <p14:creationId xmlns:p14="http://schemas.microsoft.com/office/powerpoint/2010/main" val="2643334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066800"/>
            <a:ext cx="7086599" cy="3785652"/>
          </a:xfrm>
          <a:prstGeom prst="rect">
            <a:avLst/>
          </a:prstGeom>
          <a:noFill/>
        </p:spPr>
        <p:txBody>
          <a:bodyPr wrap="square" rtlCol="0">
            <a:spAutoFit/>
          </a:bodyPr>
          <a:lstStyle/>
          <a:p>
            <a:r>
              <a:rPr lang="en-US" dirty="0" smtClean="0">
                <a:solidFill>
                  <a:srgbClr val="FFC000"/>
                </a:solidFill>
                <a:effectLst>
                  <a:outerShdw blurRad="38100" dist="38100" dir="2700000" algn="tl">
                    <a:srgbClr val="000000">
                      <a:alpha val="43137"/>
                    </a:srgbClr>
                  </a:outerShdw>
                </a:effectLst>
              </a:rPr>
              <a:t>Hybrid Classification</a:t>
            </a:r>
          </a:p>
          <a:p>
            <a:endParaRPr lang="en-US" dirty="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Utilizes a combination of Supervised/Unsupervised techniques.</a:t>
            </a:r>
          </a:p>
          <a:p>
            <a:endParaRPr lang="en-US" dirty="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“Guided Clustering” - Training areas with known “expensive” information are delineated and used to bias the initial spectral clusters, which are then allowed to developed as they would in an unsupervised approach.</a:t>
            </a:r>
          </a:p>
        </p:txBody>
      </p:sp>
    </p:spTree>
    <p:extLst>
      <p:ext uri="{BB962C8B-B14F-4D97-AF65-F5344CB8AC3E}">
        <p14:creationId xmlns:p14="http://schemas.microsoft.com/office/powerpoint/2010/main" val="1415383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914400"/>
            <a:ext cx="4259499" cy="1938992"/>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Output Stage</a:t>
            </a:r>
          </a:p>
          <a:p>
            <a:endParaRPr lang="en-US" dirty="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Classification performed</a:t>
            </a:r>
          </a:p>
          <a:p>
            <a:endParaRPr lang="en-US" dirty="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Post Classification Smoothing</a:t>
            </a:r>
            <a:endParaRPr lang="en-US" dirty="0">
              <a:solidFill>
                <a:srgbClr val="FFC000"/>
              </a:solidFill>
              <a:effectLst>
                <a:outerShdw blurRad="38100" dist="38100" dir="2700000" algn="tl">
                  <a:srgbClr val="000000">
                    <a:alpha val="43137"/>
                  </a:srgbClr>
                </a:outerShdw>
              </a:effectLst>
            </a:endParaRPr>
          </a:p>
        </p:txBody>
      </p:sp>
      <p:pic>
        <p:nvPicPr>
          <p:cNvPr id="3" name="Snagit_PPTEDC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276600"/>
            <a:ext cx="7239000" cy="2900667"/>
          </a:xfrm>
          <a:prstGeom prst="rect">
            <a:avLst/>
          </a:prstGeom>
        </p:spPr>
      </p:pic>
    </p:spTree>
    <p:extLst>
      <p:ext uri="{BB962C8B-B14F-4D97-AF65-F5344CB8AC3E}">
        <p14:creationId xmlns:p14="http://schemas.microsoft.com/office/powerpoint/2010/main" val="453357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0"/>
            <a:ext cx="3195747" cy="461665"/>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Accuracy Assessment</a:t>
            </a:r>
            <a:endParaRPr lang="en-US" dirty="0">
              <a:solidFill>
                <a:srgbClr val="FFC000"/>
              </a:solidFill>
              <a:effectLst>
                <a:outerShdw blurRad="38100" dist="38100" dir="2700000" algn="tl">
                  <a:srgbClr val="000000">
                    <a:alpha val="43137"/>
                  </a:srgbClr>
                </a:outerShdw>
              </a:effectLst>
            </a:endParaRPr>
          </a:p>
        </p:txBody>
      </p:sp>
      <p:pic>
        <p:nvPicPr>
          <p:cNvPr id="3" name="Snagit_PPT27D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63" y="2362200"/>
            <a:ext cx="8898785" cy="2514600"/>
          </a:xfrm>
          <a:prstGeom prst="rect">
            <a:avLst/>
          </a:prstGeom>
        </p:spPr>
      </p:pic>
    </p:spTree>
    <p:extLst>
      <p:ext uri="{BB962C8B-B14F-4D97-AF65-F5344CB8AC3E}">
        <p14:creationId xmlns:p14="http://schemas.microsoft.com/office/powerpoint/2010/main" val="2634159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914400"/>
            <a:ext cx="6213560" cy="4893647"/>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Image Enhancement</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Linear Contrast Stretch (several versions)</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Histogram Equalization Stretch</a:t>
            </a:r>
          </a:p>
          <a:p>
            <a:endParaRPr lang="en-US" dirty="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Spatial Filtering</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High/Low Pass filters</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Fourier Transform</a:t>
            </a:r>
          </a:p>
          <a:p>
            <a:endParaRPr lang="en-US" dirty="0" smtClean="0">
              <a:solidFill>
                <a:srgbClr val="FFC000"/>
              </a:solidFill>
              <a:effectLst>
                <a:outerShdw blurRad="38100" dist="38100" dir="2700000" algn="tl">
                  <a:srgbClr val="000000">
                    <a:alpha val="43137"/>
                  </a:srgbClr>
                </a:outerShdw>
              </a:effectLst>
            </a:endParaRPr>
          </a:p>
          <a:p>
            <a:r>
              <a:rPr lang="en-US" dirty="0" smtClean="0">
                <a:solidFill>
                  <a:srgbClr val="FFC000"/>
                </a:solidFill>
                <a:effectLst>
                  <a:outerShdw blurRad="38100" dist="38100" dir="2700000" algn="tl">
                    <a:srgbClr val="000000">
                      <a:alpha val="43137"/>
                    </a:srgbClr>
                  </a:outerShdw>
                </a:effectLst>
              </a:rPr>
              <a:t>Multi-band/Multi-image Manipulations</a:t>
            </a:r>
            <a:endParaRPr lang="en-US" dirty="0">
              <a:solidFill>
                <a:srgbClr val="FFC000"/>
              </a:solidFill>
              <a:effectLst>
                <a:outerShdw blurRad="38100" dist="38100" dir="2700000" algn="tl">
                  <a:srgbClr val="000000">
                    <a:alpha val="43137"/>
                  </a:srgbClr>
                </a:outerShdw>
              </a:effectLst>
            </a:endParaRP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Principal Component</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Canonical Components</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Vegetation Indices</a:t>
            </a:r>
          </a:p>
          <a:p>
            <a:pPr marL="342900" indent="-342900">
              <a:buFont typeface="Arial" panose="020B0604020202020204" pitchFamily="34" charset="0"/>
              <a:buChar char="•"/>
            </a:pPr>
            <a:r>
              <a:rPr lang="en-US" dirty="0" smtClean="0">
                <a:solidFill>
                  <a:srgbClr val="FFC000"/>
                </a:solidFill>
                <a:effectLst>
                  <a:outerShdw blurRad="38100" dist="38100" dir="2700000" algn="tl">
                    <a:srgbClr val="000000">
                      <a:alpha val="43137"/>
                    </a:srgbClr>
                  </a:outerShdw>
                </a:effectLst>
              </a:rPr>
              <a:t>Color Space Transformation</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604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41375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95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838200"/>
            <a:ext cx="7086600" cy="3785652"/>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Image Classification</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Intent is to categorize all the pixels in an image into land cover classes or themes.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Typically done using spectral patterns, essentially identifying areas of known land cover, determining the spectral characteristics of those areas and applying those spectral characteristics to the entire image (or area of interest.)</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8752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066800"/>
            <a:ext cx="7848600" cy="4893647"/>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In effect we are leveraging a small amount of information that may come at a “high cost” and applying that knowledge to a broader area at a relatively “low cost.”</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What does that mean?</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It takes a large effort to out into the field and visit areas to identify what is on the ground at any particular spot.</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If we can afford to visit a relatively few places, identify the land cover, and can extrapolate to an entire region, we save a lot of time and effort compared to visiting every spot on the ground.</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4353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0747" y="328136"/>
            <a:ext cx="6942514" cy="1569660"/>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Spectral Pattern Recognition Process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These have popped up all semester, what do they actually mean?</a:t>
            </a:r>
            <a:endParaRPr lang="en-US" dirty="0">
              <a:solidFill>
                <a:srgbClr val="FFC000"/>
              </a:solidFill>
              <a:effectLst>
                <a:outerShdw blurRad="38100" dist="38100" dir="2700000" algn="tl">
                  <a:srgbClr val="000000">
                    <a:alpha val="43137"/>
                  </a:srgbClr>
                </a:outerShdw>
              </a:effectLst>
            </a:endParaRPr>
          </a:p>
        </p:txBody>
      </p:sp>
      <p:pic>
        <p:nvPicPr>
          <p:cNvPr id="1028" name="Picture 4" descr="http://speclab.cr.usgs.gov/PAPERS/tetracorder/FIGURES/fig15-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5031" y="1459571"/>
            <a:ext cx="3886200" cy="24143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miautomaticclassificationmanual-v4.readthedocs.org/en/latest/_images/Spectral_Reflectance_NAS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 y="2362200"/>
            <a:ext cx="3911665" cy="1952961"/>
          </a:xfrm>
          <a:prstGeom prst="rect">
            <a:avLst/>
          </a:prstGeom>
          <a:noFill/>
          <a:extLst>
            <a:ext uri="{909E8E84-426E-40DD-AFC4-6F175D3DCCD1}">
              <a14:hiddenFill xmlns:a14="http://schemas.microsoft.com/office/drawing/2010/main">
                <a:solidFill>
                  <a:srgbClr val="FFFFFF"/>
                </a:solidFill>
              </a14:hiddenFill>
            </a:ext>
          </a:extLst>
        </p:spPr>
      </p:pic>
      <p:pic>
        <p:nvPicPr>
          <p:cNvPr id="3" name="Snagit_PPT3F0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453226"/>
            <a:ext cx="3280477" cy="2209925"/>
          </a:xfrm>
          <a:prstGeom prst="rect">
            <a:avLst/>
          </a:prstGeom>
        </p:spPr>
      </p:pic>
      <p:pic>
        <p:nvPicPr>
          <p:cNvPr id="1032" name="Picture 8" descr="http://fas.org/irp/imint/docs/rst/Sect13/originals/Fig13_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4535" y="5018999"/>
            <a:ext cx="2920765" cy="1839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17060" y="3853061"/>
            <a:ext cx="4304695" cy="1200329"/>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Why have we spent so much time talking about spectral and radiometric resolution?</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376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71600"/>
            <a:ext cx="6858000" cy="3785652"/>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If we can identify areas of known cover type on a multispectral image, it is possible to develop a “library” of unique spectral signatures for that cover type and for all cover types of interest to us.</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These representative sample sites are called “training areas” and are used to numerically describe the multi-spectral characteristics of the cover type</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624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066800"/>
            <a:ext cx="7239000" cy="4893647"/>
          </a:xfrm>
          <a:prstGeom prst="rect">
            <a:avLst/>
          </a:prstGeom>
          <a:noFill/>
        </p:spPr>
        <p:txBody>
          <a:bodyPr wrap="square" rtlCol="0">
            <a:spAutoFit/>
          </a:bodyPr>
          <a:lstStyle/>
          <a:p>
            <a:pPr marL="274320" indent="-457200"/>
            <a:r>
              <a:rPr lang="en-US" dirty="0" smtClean="0">
                <a:solidFill>
                  <a:srgbClr val="FFC000"/>
                </a:solidFill>
                <a:effectLst>
                  <a:outerShdw blurRad="38100" dist="38100" dir="2700000" algn="tl">
                    <a:srgbClr val="000000">
                      <a:alpha val="43137"/>
                    </a:srgbClr>
                  </a:outerShdw>
                </a:effectLst>
              </a:rPr>
              <a:t>There are two basic approaches to developing these libraries of training areas, supervised and unsupervised.</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 </a:t>
            </a:r>
            <a:r>
              <a:rPr lang="en-US" i="1" dirty="0" smtClean="0">
                <a:solidFill>
                  <a:srgbClr val="FF0000"/>
                </a:solidFill>
                <a:effectLst>
                  <a:outerShdw blurRad="38100" dist="38100" dir="2700000" algn="tl">
                    <a:srgbClr val="000000">
                      <a:alpha val="43137"/>
                    </a:srgbClr>
                  </a:outerShdw>
                </a:effectLst>
              </a:rPr>
              <a:t>supervised</a:t>
            </a:r>
            <a:r>
              <a:rPr lang="en-US" dirty="0" smtClean="0">
                <a:solidFill>
                  <a:srgbClr val="FFC000"/>
                </a:solidFill>
                <a:effectLst>
                  <a:outerShdw blurRad="38100" dist="38100" dir="2700000" algn="tl">
                    <a:srgbClr val="000000">
                      <a:alpha val="43137"/>
                    </a:srgbClr>
                  </a:outerShdw>
                </a:effectLst>
              </a:rPr>
              <a:t> approach has the analyst visually identifying the location of the “expensive” areas of known cover type on the imagery that is being used.</a:t>
            </a:r>
          </a:p>
          <a:p>
            <a:pPr marL="274320" indent="-457200"/>
            <a:endParaRPr lang="en-US" dirty="0">
              <a:solidFill>
                <a:srgbClr val="FFC000"/>
              </a:solidFill>
              <a:effectLst>
                <a:outerShdw blurRad="38100" dist="38100" dir="2700000" algn="tl">
                  <a:srgbClr val="000000">
                    <a:alpha val="43137"/>
                  </a:srgbClr>
                </a:outerShdw>
              </a:effectLst>
            </a:endParaRPr>
          </a:p>
          <a:p>
            <a:pPr marL="274320" indent="-457200"/>
            <a:r>
              <a:rPr lang="en-US" dirty="0" smtClean="0">
                <a:solidFill>
                  <a:srgbClr val="FFC000"/>
                </a:solidFill>
                <a:effectLst>
                  <a:outerShdw blurRad="38100" dist="38100" dir="2700000" algn="tl">
                    <a:srgbClr val="000000">
                      <a:alpha val="43137"/>
                    </a:srgbClr>
                  </a:outerShdw>
                </a:effectLst>
              </a:rPr>
              <a:t>The </a:t>
            </a:r>
            <a:r>
              <a:rPr lang="en-US" i="1" dirty="0" smtClean="0">
                <a:solidFill>
                  <a:srgbClr val="FF0000"/>
                </a:solidFill>
                <a:effectLst>
                  <a:outerShdw blurRad="38100" dist="38100" dir="2700000" algn="tl">
                    <a:srgbClr val="000000">
                      <a:alpha val="43137"/>
                    </a:srgbClr>
                  </a:outerShdw>
                </a:effectLst>
              </a:rPr>
              <a:t>unsupervised</a:t>
            </a:r>
            <a:r>
              <a:rPr lang="en-US" dirty="0" smtClean="0">
                <a:solidFill>
                  <a:srgbClr val="FFC000"/>
                </a:solidFill>
                <a:effectLst>
                  <a:outerShdw blurRad="38100" dist="38100" dir="2700000" algn="tl">
                    <a:srgbClr val="000000">
                      <a:alpha val="43137"/>
                    </a:srgbClr>
                  </a:outerShdw>
                </a:effectLst>
              </a:rPr>
              <a:t> approach has the computer analyze the image and compute spectral clusters which the analyst must identify according to the “expensive” known areas.</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2269095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3322</TotalTime>
  <Words>833</Words>
  <Application>Microsoft Office PowerPoint</Application>
  <PresentationFormat>On-screen Show (4:3)</PresentationFormat>
  <Paragraphs>84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Inso Corp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Keith Mickunas</dc:creator>
  <cp:lastModifiedBy>Gordon</cp:lastModifiedBy>
  <cp:revision>264</cp:revision>
  <dcterms:created xsi:type="dcterms:W3CDTF">1998-08-10T21:18:54Z</dcterms:created>
  <dcterms:modified xsi:type="dcterms:W3CDTF">2015-11-18T10:30:16Z</dcterms:modified>
</cp:coreProperties>
</file>