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2"/>
  </p:notesMasterIdLst>
  <p:handoutMasterIdLst>
    <p:handoutMasterId r:id="rId23"/>
  </p:handoutMasterIdLst>
  <p:sldIdLst>
    <p:sldId id="288" r:id="rId2"/>
    <p:sldId id="289" r:id="rId3"/>
    <p:sldId id="290" r:id="rId4"/>
    <p:sldId id="291" r:id="rId5"/>
    <p:sldId id="293" r:id="rId6"/>
    <p:sldId id="300" r:id="rId7"/>
    <p:sldId id="301" r:id="rId8"/>
    <p:sldId id="292" r:id="rId9"/>
    <p:sldId id="299" r:id="rId10"/>
    <p:sldId id="294" r:id="rId11"/>
    <p:sldId id="295" r:id="rId12"/>
    <p:sldId id="306" r:id="rId13"/>
    <p:sldId id="304" r:id="rId14"/>
    <p:sldId id="305" r:id="rId15"/>
    <p:sldId id="307" r:id="rId16"/>
    <p:sldId id="302" r:id="rId17"/>
    <p:sldId id="303" r:id="rId18"/>
    <p:sldId id="296" r:id="rId19"/>
    <p:sldId id="308" r:id="rId20"/>
    <p:sldId id="309"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6" autoAdjust="0"/>
  </p:normalViewPr>
  <p:slideViewPr>
    <p:cSldViewPr>
      <p:cViewPr varScale="1">
        <p:scale>
          <a:sx n="120" d="100"/>
          <a:sy n="120" d="100"/>
        </p:scale>
        <p:origin x="8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162F7-07F2-4DD9-9EDA-ED1D44CACFDC}" type="slidenum">
              <a:rPr lang="en-US" altLang="en-US"/>
              <a:pPr/>
              <a:t>‹#›</a:t>
            </a:fld>
            <a:endParaRPr lang="en-US" altLang="en-US"/>
          </a:p>
        </p:txBody>
      </p:sp>
    </p:spTree>
    <p:extLst>
      <p:ext uri="{BB962C8B-B14F-4D97-AF65-F5344CB8AC3E}">
        <p14:creationId xmlns:p14="http://schemas.microsoft.com/office/powerpoint/2010/main" val="294618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6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rial"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rial"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rial"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BD7A3DCA-B633-4A9B-9303-357502896D9A}"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8563BFEA-16CA-4BD8-83B0-BB2C4C49226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8BB477BC-3EDD-4070-A8E0-366DA88C1F7D}"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890C2029-1992-4CEE-B71E-E039F9AB2EF2}" type="slidenum">
              <a:rPr lang="en-US" altLang="en-US"/>
              <a:pPr/>
              <a:t>‹#›</a:t>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077F871A-9552-416B-AF3C-89FD9F2B9B69}"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C88AAB63-8748-4C4B-A09B-0F8966E5ED43}" type="slidenum">
              <a:rPr lang="en-US" altLang="en-US"/>
              <a:pPr/>
              <a:t>‹#›</a:t>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fld id="{D005E9DC-3D74-45F8-8CD0-D96231DD4CD3}" type="slidenum">
              <a:rPr lang="en-US" altLang="en-US"/>
              <a:pPr/>
              <a:t>‹#›</a:t>
            </a:fld>
            <a:endParaRPr lang="en-US" altLang="en-US"/>
          </a:p>
        </p:txBody>
      </p:sp>
      <p:sp>
        <p:nvSpPr>
          <p:cNvPr id="9" name="Slide Number Placeholder 5"/>
          <p:cNvSpPr>
            <a:spLocks noGrp="1"/>
          </p:cNvSpPr>
          <p:nvPr>
            <p:ph type="sldNum" sz="quarter" idx="17"/>
          </p:nvPr>
        </p:nvSpPr>
        <p:spPr/>
        <p:txBody>
          <a:bodyPr/>
          <a:lstStyle>
            <a:lvl1pPr>
              <a:defRPr/>
            </a:lvl1pPr>
          </a:lstStyle>
          <a:p>
            <a:fld id="{344C9A12-7181-4DFB-A557-B0DBE35B8DBD}" type="slidenum">
              <a:rPr lang="en-US" altLang="en-US"/>
              <a:pPr/>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6E18012-87C7-42D4-8B3C-AFA91828C812}"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D0B5DA6-68D9-4BD4-B9FB-BEA89BF80B0A}" type="slidenum">
              <a:rPr lang="en-US" altLang="en-US"/>
              <a:pPr/>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fld id="{677B4F20-91D8-40C8-B315-DA6D9D973A1C}" type="slidenum">
              <a:rPr lang="en-US" altLang="en-US"/>
              <a:pPr/>
              <a:t>‹#›</a:t>
            </a:fld>
            <a:endParaRPr lang="en-US" altLang="en-US"/>
          </a:p>
        </p:txBody>
      </p:sp>
      <p:sp>
        <p:nvSpPr>
          <p:cNvPr id="13" name="Slide Number Placeholder 5"/>
          <p:cNvSpPr>
            <a:spLocks noGrp="1"/>
          </p:cNvSpPr>
          <p:nvPr>
            <p:ph type="sldNum" sz="quarter" idx="20"/>
          </p:nvPr>
        </p:nvSpPr>
        <p:spPr/>
        <p:txBody>
          <a:bodyPr/>
          <a:lstStyle>
            <a:lvl1pPr>
              <a:defRPr/>
            </a:lvl1pPr>
          </a:lstStyle>
          <a:p>
            <a:fld id="{F31F9B94-9FC7-4541-A9CF-7212E6E23D65}" type="slidenum">
              <a:rPr lang="en-US" altLang="en-US"/>
              <a:pPr/>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fld id="{9A535C79-730D-4727-A934-42F52F963451}" type="slidenum">
              <a:rPr lang="en-US" altLang="en-US"/>
              <a:pPr/>
              <a:t>‹#›</a:t>
            </a:fld>
            <a:endParaRPr lang="en-US" altLang="en-US"/>
          </a:p>
        </p:txBody>
      </p:sp>
      <p:sp>
        <p:nvSpPr>
          <p:cNvPr id="17" name="Slide Number Placeholder 5"/>
          <p:cNvSpPr>
            <a:spLocks noGrp="1"/>
          </p:cNvSpPr>
          <p:nvPr>
            <p:ph type="sldNum" sz="quarter" idx="25"/>
          </p:nvPr>
        </p:nvSpPr>
        <p:spPr/>
        <p:txBody>
          <a:bodyPr/>
          <a:lstStyle>
            <a:lvl1pPr>
              <a:defRPr/>
            </a:lvl1pPr>
          </a:lstStyle>
          <a:p>
            <a:fld id="{115B5555-3785-47F3-9E67-69A01F954026}" type="slidenum">
              <a:rPr lang="en-US" altLang="en-US"/>
              <a:pPr/>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AE7E39B7-F865-4AA7-B850-283AE491EE83}"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182C1FDA-8DE9-4AD1-B6E7-17B71E3D74D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9B41EB1C-1F60-48D1-BEB9-477BD5526438}"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4CB746D-A4A9-411A-A0F4-6F1BDE483E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F98DC5A6-1DF0-4694-B75E-85E5F45ED93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A844BCCA-AE32-4235-A7A0-1ED39DB7921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AF37CE6-F8B0-4689-B47A-AEDE1223243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39D40FAA-CBDA-424C-B648-8475B06016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992142E6-FBB6-43C1-A150-574FC4C8AD2A}"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9F048FDD-A24C-40C2-BDB1-6138DCC048F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fld id="{17D5C7A2-2D07-4D17-8348-C401E8F87404}" type="slidenum">
              <a:rPr lang="en-US" altLang="en-US"/>
              <a:pPr/>
              <a:t>‹#›</a:t>
            </a:fld>
            <a:endParaRPr lang="en-US" altLang="en-US"/>
          </a:p>
        </p:txBody>
      </p:sp>
      <p:sp>
        <p:nvSpPr>
          <p:cNvPr id="9" name="Slide Number Placeholder 5"/>
          <p:cNvSpPr>
            <a:spLocks noGrp="1"/>
          </p:cNvSpPr>
          <p:nvPr>
            <p:ph type="sldNum" sz="quarter" idx="12"/>
          </p:nvPr>
        </p:nvSpPr>
        <p:spPr/>
        <p:txBody>
          <a:bodyPr/>
          <a:lstStyle>
            <a:lvl1pPr>
              <a:defRPr/>
            </a:lvl1pPr>
          </a:lstStyle>
          <a:p>
            <a:fld id="{A6A4B5E6-0A43-4666-94AE-C93ADF3BC4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fld id="{0CDFE0D6-4B45-48B9-85B1-88F6D8C9BF23}" type="slidenum">
              <a:rPr lang="en-US" altLang="en-US"/>
              <a:pPr/>
              <a:t>‹#›</a:t>
            </a:fld>
            <a:endParaRPr lang="en-US" altLang="en-US"/>
          </a:p>
        </p:txBody>
      </p:sp>
      <p:sp>
        <p:nvSpPr>
          <p:cNvPr id="5" name="Slide Number Placeholder 5"/>
          <p:cNvSpPr>
            <a:spLocks noGrp="1"/>
          </p:cNvSpPr>
          <p:nvPr>
            <p:ph type="sldNum" sz="quarter" idx="12"/>
          </p:nvPr>
        </p:nvSpPr>
        <p:spPr/>
        <p:txBody>
          <a:bodyPr/>
          <a:lstStyle>
            <a:lvl1pPr>
              <a:defRPr/>
            </a:lvl1pPr>
          </a:lstStyle>
          <a:p>
            <a:fld id="{8060A2AF-E670-4313-A0B2-0474FA84B3B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fld id="{F0284BD9-655A-44B0-8B17-5C2BC72C386A}" type="slidenum">
              <a:rPr lang="en-US" altLang="en-US"/>
              <a:pPr/>
              <a:t>‹#›</a:t>
            </a:fld>
            <a:endParaRPr lang="en-US" altLang="en-US"/>
          </a:p>
        </p:txBody>
      </p:sp>
      <p:sp>
        <p:nvSpPr>
          <p:cNvPr id="4" name="Slide Number Placeholder 5"/>
          <p:cNvSpPr>
            <a:spLocks noGrp="1"/>
          </p:cNvSpPr>
          <p:nvPr>
            <p:ph type="sldNum" sz="quarter" idx="12"/>
          </p:nvPr>
        </p:nvSpPr>
        <p:spPr/>
        <p:txBody>
          <a:bodyPr/>
          <a:lstStyle>
            <a:lvl1pPr>
              <a:defRPr/>
            </a:lvl1pPr>
          </a:lstStyle>
          <a:p>
            <a:fld id="{B90C8E79-63A4-4B25-9860-FE2150CEA79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B73667EB-E89C-46E1-8D05-CEBB68AC5B6F}"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160FC221-5EFC-45F5-B019-560F62B0B4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61A106F4-0CE6-4DBB-BA18-52AD3802DF65}"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C6CDD0E3-2178-476F-B324-716198F3FE4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rgbClr val="FFFFFF"/>
                </a:solidFill>
              </a:defRPr>
            </a:lvl1pPr>
          </a:lstStyle>
          <a:p>
            <a:fld id="{70B93C0F-77B9-4874-9D9B-E76CB56059DB}" type="slidenum">
              <a:rPr lang="en-US" altLang="en-US"/>
              <a:pPr/>
              <a:t>‹#›</a:t>
            </a:fld>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B6B0EF86-EE12-4BEB-971C-99E663D24F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2" r:id="rId12"/>
    <p:sldLayoutId id="2147483799" r:id="rId13"/>
    <p:sldLayoutId id="2147483803" r:id="rId14"/>
    <p:sldLayoutId id="2147483804" r:id="rId15"/>
    <p:sldLayoutId id="2147483800" r:id="rId16"/>
    <p:sldLayoutId id="2147483801"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1524000"/>
            <a:ext cx="4573588" cy="3693319"/>
          </a:xfrm>
          <a:prstGeom prst="rect">
            <a:avLst/>
          </a:prstGeom>
          <a:noFill/>
          <a:ln w="9525">
            <a:noFill/>
            <a:miter lim="800000"/>
            <a:headEnd/>
            <a:tailEnd/>
          </a:ln>
        </p:spPr>
        <p:txBody>
          <a:bodyPr lIns="0" tIns="0" rIns="0" bIns="0">
            <a:spAutoFit/>
          </a:bodyPr>
          <a:lstStyle/>
          <a:p>
            <a:pPr algn="ctr" defTabSz="381000" eaLnBrk="1" hangingPunct="1">
              <a:defRPr/>
            </a:pPr>
            <a:r>
              <a:rPr lang="en-US" b="1" i="1" dirty="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Remote Sensing of the Environment</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FW4540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Advanced Terrestrial Remote Sensing</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FW5540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Lecture </a:t>
            </a:r>
            <a:r>
              <a:rPr lang="en-US" b="1" dirty="0" smtClean="0">
                <a:solidFill>
                  <a:srgbClr val="FFC000"/>
                </a:solidFill>
                <a:effectLst>
                  <a:outerShdw blurRad="38100" dist="38100" dir="2700000" algn="tl">
                    <a:srgbClr val="000000">
                      <a:alpha val="43137"/>
                    </a:srgbClr>
                  </a:outerShdw>
                </a:effectLst>
              </a:rPr>
              <a:t>24</a:t>
            </a: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Active Sensor Theory</a:t>
            </a:r>
            <a:endParaRPr lang="en-US" b="1"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42059"/>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362200"/>
            <a:ext cx="7239000" cy="193899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Since we have several “bands” of microwave data to work with, and because the human eye perceives colors much better than gray scales, why not combine several band of microwave data into a false color composite?</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76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533400"/>
            <a:ext cx="8382000" cy="5672792"/>
            <a:chOff x="304800" y="457200"/>
            <a:chExt cx="8382000" cy="5672792"/>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4114800" y="1676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u="sng" dirty="0">
                  <a:solidFill>
                    <a:srgbClr val="FFC000"/>
                  </a:solidFill>
                  <a:latin typeface="Arial" panose="020B0604020202020204" pitchFamily="34" charset="0"/>
                </a:rPr>
                <a:t>"L-BAND" – red</a:t>
              </a:r>
            </a:p>
            <a:p>
              <a:pPr eaLnBrk="1" hangingPunct="1">
                <a:spcBef>
                  <a:spcPct val="0"/>
                </a:spcBef>
                <a:buFontTx/>
                <a:buNone/>
              </a:pPr>
              <a:r>
                <a:rPr lang="en-US" altLang="en-US" sz="2400" u="sng" dirty="0">
                  <a:solidFill>
                    <a:srgbClr val="FFC000"/>
                  </a:solidFill>
                  <a:latin typeface="Arial" panose="020B0604020202020204" pitchFamily="34" charset="0"/>
                </a:rPr>
                <a:t>"C-BAND" – green </a:t>
              </a:r>
            </a:p>
            <a:p>
              <a:pPr eaLnBrk="1" hangingPunct="1">
                <a:spcBef>
                  <a:spcPct val="0"/>
                </a:spcBef>
                <a:buFontTx/>
                <a:buNone/>
              </a:pPr>
              <a:r>
                <a:rPr lang="en-US" altLang="en-US" sz="2400" u="sng" dirty="0">
                  <a:solidFill>
                    <a:srgbClr val="FFC000"/>
                  </a:solidFill>
                  <a:latin typeface="Arial" panose="020B0604020202020204" pitchFamily="34" charset="0"/>
                </a:rPr>
                <a:t>"X-BAND”- blue</a:t>
              </a:r>
            </a:p>
          </p:txBody>
        </p:sp>
        <p:sp>
          <p:nvSpPr>
            <p:cNvPr id="5" name="Rectangle 3"/>
            <p:cNvSpPr>
              <a:spLocks noChangeArrowheads="1"/>
            </p:cNvSpPr>
            <p:nvPr/>
          </p:nvSpPr>
          <p:spPr bwMode="auto">
            <a:xfrm>
              <a:off x="304800" y="4191000"/>
              <a:ext cx="838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74320" indent="-457200" eaLnBrk="1" hangingPunct="1">
                <a:defRPr/>
              </a:pPr>
              <a:r>
                <a:rPr lang="en-US" altLang="en-US" sz="2400" dirty="0" smtClean="0">
                  <a:solidFill>
                    <a:srgbClr val="FFC000"/>
                  </a:solidFill>
                  <a:effectLst>
                    <a:outerShdw blurRad="38100" dist="38100" dir="2700000" algn="tl">
                      <a:srgbClr val="000000">
                        <a:alpha val="43137"/>
                      </a:srgbClr>
                    </a:outerShdw>
                  </a:effectLst>
                </a:rPr>
                <a:t>The tree-covered ridges are redder than the valleys, because we assigned that color to L-band and the trees give a strong backscatter at L-band. Yellow areas are brighter in both the red and green images (L-band and C-band). </a:t>
              </a:r>
            </a:p>
          </p:txBody>
        </p:sp>
      </p:grpSp>
    </p:spTree>
    <p:extLst>
      <p:ext uri="{BB962C8B-B14F-4D97-AF65-F5344CB8AC3E}">
        <p14:creationId xmlns:p14="http://schemas.microsoft.com/office/powerpoint/2010/main" val="107923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304800"/>
            <a:ext cx="8705850" cy="6446460"/>
            <a:chOff x="228600" y="304800"/>
            <a:chExt cx="8705850" cy="6446460"/>
          </a:xfrm>
        </p:grpSpPr>
        <p:pic>
          <p:nvPicPr>
            <p:cNvPr id="3"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4572000" cy="4800600"/>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Rectangle 3"/>
            <p:cNvSpPr/>
            <p:nvPr/>
          </p:nvSpPr>
          <p:spPr>
            <a:xfrm>
              <a:off x="4876800" y="381000"/>
              <a:ext cx="3962400" cy="4708981"/>
            </a:xfrm>
            <a:prstGeom prst="rect">
              <a:avLst/>
            </a:prstGeom>
          </p:spPr>
          <p:txBody>
            <a:bodyPr>
              <a:spAutoFit/>
            </a:bodyPr>
            <a:lstStyle/>
            <a:p>
              <a:pPr marL="274320" indent="-457200" fontAlgn="auto">
                <a:spcBef>
                  <a:spcPct val="50000"/>
                </a:spcBef>
                <a:spcAft>
                  <a:spcPts val="0"/>
                </a:spcAft>
                <a:defRPr/>
              </a:pPr>
              <a:r>
                <a:rPr lang="en-US" sz="2400" dirty="0">
                  <a:solidFill>
                    <a:srgbClr val="FFC000"/>
                  </a:solidFill>
                  <a:effectLst>
                    <a:outerShdw blurRad="38100" dist="38100" dir="2700000" algn="tl">
                      <a:srgbClr val="000000"/>
                    </a:outerShdw>
                  </a:effectLst>
                  <a:latin typeface="Arial" charset="0"/>
                </a:rPr>
                <a:t>The diameter of the circular ground area viewed by the sensor, </a:t>
              </a:r>
              <a:r>
                <a:rPr lang="en-US" sz="2400" i="1" dirty="0">
                  <a:solidFill>
                    <a:srgbClr val="FFC000"/>
                  </a:solidFill>
                  <a:effectLst>
                    <a:outerShdw blurRad="38100" dist="38100" dir="2700000" algn="tl">
                      <a:srgbClr val="000000"/>
                    </a:outerShdw>
                  </a:effectLst>
                  <a:latin typeface="Arial" charset="0"/>
                </a:rPr>
                <a:t>D</a:t>
              </a:r>
              <a:r>
                <a:rPr lang="en-US" sz="2400" dirty="0">
                  <a:solidFill>
                    <a:srgbClr val="FFC000"/>
                  </a:solidFill>
                  <a:effectLst>
                    <a:outerShdw blurRad="38100" dist="38100" dir="2700000" algn="tl">
                      <a:srgbClr val="000000"/>
                    </a:outerShdw>
                  </a:effectLst>
                  <a:latin typeface="Arial" charset="0"/>
                </a:rPr>
                <a:t>, is a function of the instantaneous-field-of-view, </a:t>
              </a:r>
              <a:r>
                <a:rPr lang="en-US" sz="2400" i="1" dirty="0">
                  <a:solidFill>
                    <a:srgbClr val="FFC000"/>
                  </a:solidFill>
                  <a:effectLst>
                    <a:outerShdw blurRad="38100" dist="38100" dir="2700000" algn="tl">
                      <a:srgbClr val="000000"/>
                    </a:outerShdw>
                  </a:effectLst>
                  <a:latin typeface="Symbol" charset="2"/>
                </a:rPr>
                <a:t></a:t>
              </a:r>
              <a:r>
                <a:rPr lang="en-US" sz="2400" dirty="0">
                  <a:solidFill>
                    <a:srgbClr val="FFC000"/>
                  </a:solidFill>
                  <a:effectLst>
                    <a:outerShdw blurRad="38100" dist="38100" dir="2700000" algn="tl">
                      <a:srgbClr val="000000"/>
                    </a:outerShdw>
                  </a:effectLst>
                  <a:latin typeface="Arial" charset="0"/>
                </a:rPr>
                <a:t>, of the scanner measured in </a:t>
              </a:r>
              <a:r>
                <a:rPr lang="en-US" sz="2400" dirty="0" err="1">
                  <a:solidFill>
                    <a:srgbClr val="FFC000"/>
                  </a:solidFill>
                  <a:effectLst>
                    <a:outerShdw blurRad="38100" dist="38100" dir="2700000" algn="tl">
                      <a:srgbClr val="000000"/>
                    </a:outerShdw>
                  </a:effectLst>
                  <a:latin typeface="Arial" charset="0"/>
                </a:rPr>
                <a:t>milliradians</a:t>
              </a:r>
              <a:r>
                <a:rPr lang="en-US" sz="2400" dirty="0">
                  <a:solidFill>
                    <a:srgbClr val="FFC000"/>
                  </a:solidFill>
                  <a:effectLst>
                    <a:outerShdw blurRad="38100" dist="38100" dir="2700000" algn="tl">
                      <a:srgbClr val="000000"/>
                    </a:outerShdw>
                  </a:effectLst>
                  <a:latin typeface="Arial" charset="0"/>
                </a:rPr>
                <a:t> (</a:t>
              </a:r>
              <a:r>
                <a:rPr lang="en-US" sz="2400" dirty="0" err="1">
                  <a:solidFill>
                    <a:srgbClr val="FFC000"/>
                  </a:solidFill>
                  <a:effectLst>
                    <a:outerShdw blurRad="38100" dist="38100" dir="2700000" algn="tl">
                      <a:srgbClr val="000000"/>
                    </a:outerShdw>
                  </a:effectLst>
                  <a:latin typeface="Arial" charset="0"/>
                </a:rPr>
                <a:t>mrad</a:t>
              </a:r>
              <a:r>
                <a:rPr lang="en-US" sz="2400" dirty="0">
                  <a:solidFill>
                    <a:srgbClr val="FFC000"/>
                  </a:solidFill>
                  <a:effectLst>
                    <a:outerShdw blurRad="38100" dist="38100" dir="2700000" algn="tl">
                      <a:srgbClr val="000000"/>
                    </a:outerShdw>
                  </a:effectLst>
                  <a:latin typeface="Arial" charset="0"/>
                </a:rPr>
                <a:t>) and the altitude of the scanner above ground level, </a:t>
              </a:r>
              <a:r>
                <a:rPr lang="en-US" sz="2400" i="1" dirty="0">
                  <a:solidFill>
                    <a:srgbClr val="FFC000"/>
                  </a:solidFill>
                  <a:effectLst>
                    <a:outerShdw blurRad="38100" dist="38100" dir="2700000" algn="tl">
                      <a:srgbClr val="000000"/>
                    </a:outerShdw>
                  </a:effectLst>
                  <a:latin typeface="Arial" charset="0"/>
                </a:rPr>
                <a:t>H</a:t>
              </a:r>
              <a:r>
                <a:rPr lang="en-US" sz="2400" dirty="0">
                  <a:solidFill>
                    <a:srgbClr val="FFC000"/>
                  </a:solidFill>
                  <a:effectLst>
                    <a:outerShdw blurRad="38100" dist="38100" dir="2700000" algn="tl">
                      <a:srgbClr val="000000"/>
                    </a:outerShdw>
                  </a:effectLst>
                  <a:latin typeface="Arial" charset="0"/>
                </a:rPr>
                <a:t>, where:</a:t>
              </a:r>
            </a:p>
            <a:p>
              <a:pPr fontAlgn="auto">
                <a:spcBef>
                  <a:spcPct val="50000"/>
                </a:spcBef>
                <a:spcAft>
                  <a:spcPts val="0"/>
                </a:spcAft>
                <a:defRPr/>
              </a:pPr>
              <a:r>
                <a:rPr lang="en-US" sz="2400" dirty="0">
                  <a:solidFill>
                    <a:srgbClr val="FFC000"/>
                  </a:solidFill>
                  <a:effectLst>
                    <a:outerShdw blurRad="38100" dist="38100" dir="2700000" algn="tl">
                      <a:srgbClr val="000000"/>
                    </a:outerShdw>
                  </a:effectLst>
                  <a:latin typeface="Arial" charset="0"/>
                </a:rPr>
                <a:t> 				</a:t>
              </a:r>
              <a:r>
                <a:rPr lang="en-US" sz="2400" i="1" dirty="0">
                  <a:solidFill>
                    <a:srgbClr val="FFC000"/>
                  </a:solidFill>
                  <a:effectLst>
                    <a:outerShdw blurRad="38100" dist="38100" dir="2700000" algn="tl">
                      <a:srgbClr val="000000"/>
                    </a:outerShdw>
                  </a:effectLst>
                  <a:latin typeface="Arial" charset="0"/>
                </a:rPr>
                <a:t>D = H x </a:t>
              </a:r>
              <a:r>
                <a:rPr lang="en-US" sz="2400" i="1" dirty="0">
                  <a:solidFill>
                    <a:srgbClr val="FFC000"/>
                  </a:solidFill>
                  <a:effectLst>
                    <a:outerShdw blurRad="38100" dist="38100" dir="2700000" algn="tl">
                      <a:srgbClr val="000000"/>
                    </a:outerShdw>
                  </a:effectLst>
                  <a:latin typeface="Symbol" charset="2"/>
                </a:rPr>
                <a:t></a:t>
              </a:r>
              <a:endParaRPr lang="en-US" sz="2400" dirty="0">
                <a:solidFill>
                  <a:srgbClr val="FFC000"/>
                </a:solidFill>
                <a:effectLst>
                  <a:outerShdw blurRad="38100" dist="38100" dir="2700000" algn="tl">
                    <a:srgbClr val="000000"/>
                  </a:outerShdw>
                </a:effectLst>
                <a:latin typeface="Arial" charset="0"/>
              </a:endParaRPr>
            </a:p>
          </p:txBody>
        </p:sp>
        <p:sp>
          <p:nvSpPr>
            <p:cNvPr id="5" name="Rectangle 4"/>
            <p:cNvSpPr/>
            <p:nvPr/>
          </p:nvSpPr>
          <p:spPr>
            <a:xfrm>
              <a:off x="400050" y="5181600"/>
              <a:ext cx="8534400" cy="1569660"/>
            </a:xfrm>
            <a:prstGeom prst="rect">
              <a:avLst/>
            </a:prstGeom>
          </p:spPr>
          <p:txBody>
            <a:bodyPr>
              <a:spAutoFit/>
            </a:bodyPr>
            <a:lstStyle/>
            <a:p>
              <a:pPr marL="274320" indent="-457200" fontAlgn="auto">
                <a:spcBef>
                  <a:spcPct val="50000"/>
                </a:spcBef>
                <a:spcAft>
                  <a:spcPts val="0"/>
                </a:spcAft>
                <a:defRPr/>
              </a:pPr>
              <a:r>
                <a:rPr lang="en-US" sz="2400" dirty="0">
                  <a:solidFill>
                    <a:srgbClr val="FFC000"/>
                  </a:solidFill>
                  <a:effectLst>
                    <a:outerShdw blurRad="38100" dist="38100" dir="2700000" algn="tl">
                      <a:srgbClr val="000000"/>
                    </a:outerShdw>
                  </a:effectLst>
                  <a:latin typeface="Arial" charset="0"/>
                </a:rPr>
                <a:t>For example, if the IFOV of the scanner is 2.5 </a:t>
              </a:r>
              <a:r>
                <a:rPr lang="en-US" sz="2400" dirty="0" err="1">
                  <a:solidFill>
                    <a:srgbClr val="FFC000"/>
                  </a:solidFill>
                  <a:effectLst>
                    <a:outerShdw blurRad="38100" dist="38100" dir="2700000" algn="tl">
                      <a:srgbClr val="000000"/>
                    </a:outerShdw>
                  </a:effectLst>
                  <a:latin typeface="Arial" charset="0"/>
                </a:rPr>
                <a:t>mrad</a:t>
              </a:r>
              <a:r>
                <a:rPr lang="en-US" sz="2400" dirty="0">
                  <a:solidFill>
                    <a:srgbClr val="FFC000"/>
                  </a:solidFill>
                  <a:effectLst>
                    <a:outerShdw blurRad="38100" dist="38100" dir="2700000" algn="tl">
                      <a:srgbClr val="000000"/>
                    </a:outerShdw>
                  </a:effectLst>
                  <a:latin typeface="Arial" charset="0"/>
                </a:rPr>
                <a:t>, the ground size of the pixel in meters is a product of the IFOV (0.0025) </a:t>
              </a:r>
              <a:r>
                <a:rPr lang="en-US" sz="2400" dirty="0" smtClean="0">
                  <a:solidFill>
                    <a:srgbClr val="FFC000"/>
                  </a:solidFill>
                  <a:effectLst>
                    <a:outerShdw blurRad="38100" dist="38100" dir="2700000" algn="tl">
                      <a:srgbClr val="000000"/>
                    </a:outerShdw>
                  </a:effectLst>
                  <a:latin typeface="Arial" charset="0"/>
                </a:rPr>
                <a:t>times </a:t>
              </a:r>
              <a:r>
                <a:rPr lang="en-US" sz="2400" dirty="0">
                  <a:solidFill>
                    <a:srgbClr val="FFC000"/>
                  </a:solidFill>
                  <a:effectLst>
                    <a:outerShdw blurRad="38100" dist="38100" dir="2700000" algn="tl">
                      <a:srgbClr val="000000"/>
                    </a:outerShdw>
                  </a:effectLst>
                  <a:latin typeface="Arial" charset="0"/>
                </a:rPr>
                <a:t>the altitude above ground level (AGL) in meters</a:t>
              </a:r>
              <a:r>
                <a:rPr lang="en-US" sz="2400" dirty="0" smtClean="0">
                  <a:solidFill>
                    <a:srgbClr val="FFC000"/>
                  </a:solidFill>
                  <a:effectLst>
                    <a:outerShdw blurRad="38100" dist="38100" dir="2700000" algn="tl">
                      <a:srgbClr val="000000"/>
                    </a:outerShdw>
                  </a:effectLst>
                  <a:latin typeface="Arial" charset="0"/>
                </a:rPr>
                <a:t>.  </a:t>
              </a:r>
              <a:endParaRPr lang="en-US" sz="2400" dirty="0">
                <a:solidFill>
                  <a:srgbClr val="FFC000"/>
                </a:solidFill>
                <a:effectLst>
                  <a:outerShdw blurRad="38100" dist="38100" dir="2700000" algn="tl">
                    <a:srgbClr val="000000"/>
                  </a:outerShdw>
                </a:effectLst>
                <a:latin typeface="Arial" charset="0"/>
              </a:endParaRPr>
            </a:p>
          </p:txBody>
        </p:sp>
      </p:grpSp>
    </p:spTree>
    <p:extLst>
      <p:ext uri="{BB962C8B-B14F-4D97-AF65-F5344CB8AC3E}">
        <p14:creationId xmlns:p14="http://schemas.microsoft.com/office/powerpoint/2010/main" val="2175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52400" y="609600"/>
            <a:ext cx="3962400" cy="5262979"/>
          </a:xfrm>
          <a:prstGeom prst="rect">
            <a:avLst/>
          </a:prstGeom>
          <a:noFill/>
          <a:ln w="9525">
            <a:noFill/>
            <a:miter lim="800000"/>
            <a:headEnd/>
            <a:tailEnd/>
          </a:ln>
        </p:spPr>
        <p:txBody>
          <a:bodyPr>
            <a:spAutoFit/>
          </a:bodyPr>
          <a:lstStyle/>
          <a:p>
            <a:pPr marL="274320" indent="-457200">
              <a:defRPr/>
            </a:pPr>
            <a:r>
              <a:rPr lang="en-US" sz="2400" i="1" dirty="0" smtClean="0">
                <a:solidFill>
                  <a:srgbClr val="FFC000"/>
                </a:solidFill>
                <a:effectLst>
                  <a:outerShdw blurRad="38100" dist="38100" dir="2700000" algn="tl">
                    <a:srgbClr val="000000"/>
                  </a:outerShdw>
                </a:effectLst>
                <a:latin typeface="Arial" charset="0"/>
              </a:rPr>
              <a:t>Near </a:t>
            </a:r>
            <a:r>
              <a:rPr lang="en-US" sz="2400" i="1" dirty="0">
                <a:solidFill>
                  <a:srgbClr val="FFC000"/>
                </a:solidFill>
                <a:effectLst>
                  <a:outerShdw blurRad="38100" dist="38100" dir="2700000" algn="tl">
                    <a:srgbClr val="000000"/>
                  </a:outerShdw>
                </a:effectLst>
                <a:latin typeface="Arial" charset="0"/>
              </a:rPr>
              <a:t>Range</a:t>
            </a:r>
            <a:r>
              <a:rPr lang="en-US" sz="2400" dirty="0">
                <a:solidFill>
                  <a:srgbClr val="FFC000"/>
                </a:solidFill>
                <a:effectLst>
                  <a:outerShdw blurRad="38100" dist="38100" dir="2700000" algn="tl">
                    <a:srgbClr val="000000"/>
                  </a:outerShdw>
                </a:effectLst>
                <a:latin typeface="Arial" charset="0"/>
              </a:rPr>
              <a:t>- terrain illuminated closest to the aircraft in the line of </a:t>
            </a:r>
            <a:r>
              <a:rPr lang="en-US" sz="2400" dirty="0" smtClean="0">
                <a:solidFill>
                  <a:srgbClr val="FFC000"/>
                </a:solidFill>
                <a:effectLst>
                  <a:outerShdw blurRad="38100" dist="38100" dir="2700000" algn="tl">
                    <a:srgbClr val="000000"/>
                  </a:outerShdw>
                </a:effectLst>
                <a:latin typeface="Arial" charset="0"/>
              </a:rPr>
              <a:t>sight</a:t>
            </a:r>
            <a:endParaRPr lang="en-US" sz="2400" dirty="0">
              <a:solidFill>
                <a:srgbClr val="FFC000"/>
              </a:solidFill>
              <a:effectLst>
                <a:outerShdw blurRad="38100" dist="38100" dir="2700000" algn="tl">
                  <a:srgbClr val="000000"/>
                </a:outerShdw>
              </a:effectLst>
              <a:latin typeface="Arial" charset="0"/>
            </a:endParaRPr>
          </a:p>
          <a:p>
            <a:pPr marL="274320" indent="-457200">
              <a:defRPr/>
            </a:pPr>
            <a:endParaRPr lang="en-US" sz="2400" i="1" dirty="0">
              <a:solidFill>
                <a:srgbClr val="FFC000"/>
              </a:solidFill>
              <a:effectLst>
                <a:outerShdw blurRad="38100" dist="38100" dir="2700000" algn="tl">
                  <a:srgbClr val="000000"/>
                </a:outerShdw>
              </a:effectLst>
              <a:latin typeface="Arial" charset="0"/>
            </a:endParaRPr>
          </a:p>
          <a:p>
            <a:pPr marL="274320" indent="-457200">
              <a:defRPr/>
            </a:pPr>
            <a:r>
              <a:rPr lang="en-US" sz="2400" i="1" dirty="0">
                <a:solidFill>
                  <a:srgbClr val="FFC000"/>
                </a:solidFill>
                <a:effectLst>
                  <a:outerShdw blurRad="38100" dist="38100" dir="2700000" algn="tl">
                    <a:srgbClr val="000000"/>
                  </a:outerShdw>
                </a:effectLst>
                <a:latin typeface="Arial" charset="0"/>
              </a:rPr>
              <a:t>Far Range</a:t>
            </a:r>
            <a:r>
              <a:rPr lang="en-US" sz="2400" dirty="0">
                <a:solidFill>
                  <a:srgbClr val="FFC000"/>
                </a:solidFill>
                <a:effectLst>
                  <a:outerShdw blurRad="38100" dist="38100" dir="2700000" algn="tl">
                    <a:srgbClr val="000000"/>
                  </a:outerShdw>
                </a:effectLst>
                <a:latin typeface="Arial" charset="0"/>
              </a:rPr>
              <a:t>- farthest point of terrain illuminated by the pulse of energy.</a:t>
            </a:r>
          </a:p>
          <a:p>
            <a:pPr marL="274320" indent="-457200">
              <a:defRPr/>
            </a:pPr>
            <a:r>
              <a:rPr lang="en-US" sz="2400" i="1" dirty="0">
                <a:solidFill>
                  <a:srgbClr val="FFC000"/>
                </a:solidFill>
                <a:effectLst>
                  <a:outerShdw blurRad="38100" dist="38100" dir="2700000" algn="tl">
                    <a:srgbClr val="000000"/>
                  </a:outerShdw>
                </a:effectLst>
                <a:latin typeface="Arial" charset="0"/>
              </a:rPr>
              <a:t> </a:t>
            </a:r>
          </a:p>
          <a:p>
            <a:pPr marL="274320" indent="-457200">
              <a:defRPr/>
            </a:pPr>
            <a:r>
              <a:rPr lang="en-US" sz="2400" i="1" dirty="0">
                <a:solidFill>
                  <a:srgbClr val="FFC000"/>
                </a:solidFill>
                <a:effectLst>
                  <a:outerShdw blurRad="38100" dist="38100" dir="2700000" algn="tl">
                    <a:srgbClr val="000000"/>
                  </a:outerShdw>
                </a:effectLst>
                <a:latin typeface="Arial" charset="0"/>
              </a:rPr>
              <a:t>Range</a:t>
            </a:r>
            <a:r>
              <a:rPr lang="en-US" sz="2400" dirty="0">
                <a:solidFill>
                  <a:srgbClr val="FFC000"/>
                </a:solidFill>
                <a:effectLst>
                  <a:outerShdw blurRad="38100" dist="38100" dir="2700000" algn="tl">
                    <a:srgbClr val="000000"/>
                  </a:outerShdw>
                </a:effectLst>
                <a:latin typeface="Arial" charset="0"/>
              </a:rPr>
              <a:t> or </a:t>
            </a:r>
            <a:r>
              <a:rPr lang="en-US" sz="2400" i="1" dirty="0">
                <a:solidFill>
                  <a:srgbClr val="FFC000"/>
                </a:solidFill>
                <a:effectLst>
                  <a:outerShdw blurRad="38100" dist="38100" dir="2700000" algn="tl">
                    <a:srgbClr val="000000"/>
                  </a:outerShdw>
                </a:effectLst>
                <a:latin typeface="Arial" charset="0"/>
              </a:rPr>
              <a:t>look direction</a:t>
            </a:r>
            <a:r>
              <a:rPr lang="en-US" sz="2400" dirty="0">
                <a:solidFill>
                  <a:srgbClr val="FFC000"/>
                </a:solidFill>
                <a:effectLst>
                  <a:outerShdw blurRad="38100" dist="38100" dir="2700000" algn="tl">
                    <a:srgbClr val="000000"/>
                  </a:outerShdw>
                </a:effectLst>
                <a:latin typeface="Arial" charset="0"/>
              </a:rPr>
              <a:t>- the direction of the radar illumination that is at right angles to the direction the aircraft or spacecraft is traveling</a:t>
            </a:r>
            <a:r>
              <a:rPr lang="en-US" sz="2400" dirty="0" smtClean="0">
                <a:solidFill>
                  <a:srgbClr val="FFC000"/>
                </a:solidFill>
                <a:effectLst>
                  <a:outerShdw blurRad="38100" dist="38100" dir="2700000" algn="tl">
                    <a:srgbClr val="000000"/>
                  </a:outerShdw>
                </a:effectLst>
                <a:latin typeface="Arial" charset="0"/>
              </a:rPr>
              <a:t>.</a:t>
            </a:r>
            <a:endParaRPr lang="en-US" sz="2400" dirty="0">
              <a:solidFill>
                <a:srgbClr val="FFC000"/>
              </a:solidFill>
              <a:effectLst>
                <a:outerShdw blurRad="38100" dist="38100" dir="2700000" algn="tl">
                  <a:srgbClr val="000000"/>
                </a:outerShdw>
              </a:effectLst>
              <a:latin typeface="Arial" charset="0"/>
            </a:endParaRPr>
          </a:p>
        </p:txBody>
      </p:sp>
      <p:pic>
        <p:nvPicPr>
          <p:cNvPr id="5"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28600"/>
            <a:ext cx="4495800" cy="6172200"/>
          </a:xfrm>
          <a:prstGeom prst="rect">
            <a:avLst/>
          </a:prstGeom>
          <a:solidFill>
            <a:schemeClr val="tx1"/>
          </a:solidFill>
          <a:ln w="12700">
            <a:solidFill>
              <a:srgbClr val="000000"/>
            </a:solidFill>
            <a:miter lim="800000"/>
            <a:headEnd/>
            <a:tailEnd/>
          </a:ln>
        </p:spPr>
      </p:pic>
    </p:spTree>
    <p:extLst>
      <p:ext uri="{BB962C8B-B14F-4D97-AF65-F5344CB8AC3E}">
        <p14:creationId xmlns:p14="http://schemas.microsoft.com/office/powerpoint/2010/main" val="39143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981200"/>
            <a:ext cx="3581399" cy="3416320"/>
          </a:xfrm>
          <a:prstGeom prst="rect">
            <a:avLst/>
          </a:prstGeom>
          <a:noFill/>
        </p:spPr>
        <p:txBody>
          <a:bodyPr wrap="square" rtlCol="0">
            <a:spAutoFit/>
          </a:bodyPr>
          <a:lstStyle/>
          <a:p>
            <a:pPr marL="274320" indent="-457200" eaLnBrk="1" hangingPunct="1">
              <a:defRPr/>
            </a:pPr>
            <a:r>
              <a:rPr lang="en-US" altLang="en-US" dirty="0" smtClean="0">
                <a:solidFill>
                  <a:srgbClr val="FFC000"/>
                </a:solidFill>
                <a:effectLst>
                  <a:outerShdw blurRad="38100" dist="38100" dir="2700000" algn="tl">
                    <a:srgbClr val="000000">
                      <a:alpha val="43137"/>
                    </a:srgbClr>
                  </a:outerShdw>
                </a:effectLst>
              </a:rPr>
              <a:t>To </a:t>
            </a:r>
            <a:r>
              <a:rPr lang="en-US" altLang="en-US" dirty="0">
                <a:solidFill>
                  <a:srgbClr val="FFC000"/>
                </a:solidFill>
                <a:effectLst>
                  <a:outerShdw blurRad="38100" dist="38100" dir="2700000" algn="tl">
                    <a:srgbClr val="000000">
                      <a:alpha val="43137"/>
                    </a:srgbClr>
                  </a:outerShdw>
                </a:effectLst>
              </a:rPr>
              <a:t>maintain separate imaging of ground features, the reflected signals must be received separately by the antenna.</a:t>
            </a:r>
          </a:p>
          <a:p>
            <a:pPr marL="274320" indent="-457200" eaLnBrk="1" hangingPunct="1">
              <a:defRPr/>
            </a:pPr>
            <a:endParaRPr lang="en-US" altLang="en-US" dirty="0">
              <a:solidFill>
                <a:srgbClr val="FFC000"/>
              </a:solidFill>
              <a:effectLst>
                <a:outerShdw blurRad="38100" dist="38100" dir="2700000" algn="tl">
                  <a:srgbClr val="000000">
                    <a:alpha val="43137"/>
                  </a:srgbClr>
                </a:outerShdw>
              </a:effectLst>
            </a:endParaRPr>
          </a:p>
          <a:p>
            <a:pPr marL="274320" indent="-457200" eaLnBrk="1" hangingPunct="1">
              <a:defRPr/>
            </a:pPr>
            <a:r>
              <a:rPr lang="en-US" altLang="en-US" dirty="0">
                <a:solidFill>
                  <a:srgbClr val="FFC000"/>
                </a:solidFill>
                <a:effectLst>
                  <a:outerShdw blurRad="38100" dist="38100" dir="2700000" algn="tl">
                    <a:srgbClr val="000000">
                      <a:alpha val="43137"/>
                    </a:srgbClr>
                  </a:outerShdw>
                </a:effectLst>
              </a:rPr>
              <a:t>If signal is overlapped, images are blurred. </a:t>
            </a:r>
          </a:p>
        </p:txBody>
      </p:sp>
      <p:pic>
        <p:nvPicPr>
          <p:cNvPr id="3"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28600"/>
            <a:ext cx="4495800" cy="6172200"/>
          </a:xfrm>
          <a:prstGeom prst="rect">
            <a:avLst/>
          </a:prstGeom>
          <a:solidFill>
            <a:schemeClr val="tx1"/>
          </a:solidFill>
          <a:ln w="12700">
            <a:solidFill>
              <a:srgbClr val="000000"/>
            </a:solidFill>
            <a:miter lim="800000"/>
            <a:headEnd/>
            <a:tailEnd/>
          </a:ln>
        </p:spPr>
      </p:pic>
    </p:spTree>
    <p:extLst>
      <p:ext uri="{BB962C8B-B14F-4D97-AF65-F5344CB8AC3E}">
        <p14:creationId xmlns:p14="http://schemas.microsoft.com/office/powerpoint/2010/main" val="285530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F6C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228" y="402621"/>
            <a:ext cx="4811821" cy="2667000"/>
          </a:xfrm>
          <a:prstGeom prst="rect">
            <a:avLst/>
          </a:prstGeom>
        </p:spPr>
      </p:pic>
      <p:pic>
        <p:nvPicPr>
          <p:cNvPr id="4" name="Snagit_PPT720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9185"/>
            <a:ext cx="4428590" cy="3481720"/>
          </a:xfrm>
          <a:prstGeom prst="rect">
            <a:avLst/>
          </a:prstGeom>
        </p:spPr>
      </p:pic>
      <p:sp>
        <p:nvSpPr>
          <p:cNvPr id="5" name="Rectangle 4"/>
          <p:cNvSpPr/>
          <p:nvPr/>
        </p:nvSpPr>
        <p:spPr>
          <a:xfrm>
            <a:off x="76200" y="152400"/>
            <a:ext cx="4255979" cy="2677656"/>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rPr>
              <a:t>Depression Angle – vertical angle below </a:t>
            </a:r>
            <a:r>
              <a:rPr lang="en-US" dirty="0" smtClean="0">
                <a:solidFill>
                  <a:srgbClr val="FFC000"/>
                </a:solidFill>
                <a:effectLst>
                  <a:outerShdw blurRad="38100" dist="38100" dir="2700000" algn="tl">
                    <a:srgbClr val="000000">
                      <a:alpha val="43137"/>
                    </a:srgbClr>
                  </a:outerShdw>
                </a:effectLst>
              </a:rPr>
              <a:t>horizontal</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Slant </a:t>
            </a:r>
            <a:r>
              <a:rPr lang="en-US" dirty="0">
                <a:solidFill>
                  <a:srgbClr val="FFC000"/>
                </a:solidFill>
                <a:effectLst>
                  <a:outerShdw blurRad="38100" dist="38100" dir="2700000" algn="tl">
                    <a:srgbClr val="000000">
                      <a:alpha val="43137"/>
                    </a:srgbClr>
                  </a:outerShdw>
                </a:effectLst>
              </a:rPr>
              <a:t>Range – distance from the antenna to the ground at any specific depression angle</a:t>
            </a:r>
          </a:p>
        </p:txBody>
      </p:sp>
      <p:sp>
        <p:nvSpPr>
          <p:cNvPr id="6" name="TextBox 5"/>
          <p:cNvSpPr txBox="1"/>
          <p:nvPr/>
        </p:nvSpPr>
        <p:spPr>
          <a:xfrm>
            <a:off x="4710838" y="3429000"/>
            <a:ext cx="4356962" cy="2677656"/>
          </a:xfrm>
          <a:prstGeom prst="rect">
            <a:avLst/>
          </a:prstGeom>
          <a:noFill/>
        </p:spPr>
        <p:txBody>
          <a:bodyPr wrap="square" rtlCol="0">
            <a:spAutoFit/>
          </a:bodyPr>
          <a:lstStyle/>
          <a:p>
            <a:pPr marL="274320" indent="-457200"/>
            <a:r>
              <a:rPr lang="en-US" dirty="0">
                <a:solidFill>
                  <a:srgbClr val="FFC000"/>
                </a:solidFill>
                <a:effectLst>
                  <a:outerShdw blurRad="38100" dist="38100" dir="2700000" algn="tl">
                    <a:srgbClr val="000000">
                      <a:alpha val="43137"/>
                    </a:srgbClr>
                  </a:outerShdw>
                </a:effectLst>
              </a:rPr>
              <a:t>Slant Range Resolution – tangential to flight </a:t>
            </a:r>
            <a:r>
              <a:rPr lang="en-US" dirty="0" smtClean="0">
                <a:solidFill>
                  <a:srgbClr val="FFC000"/>
                </a:solidFill>
                <a:effectLst>
                  <a:outerShdw blurRad="38100" dist="38100" dir="2700000" algn="tl">
                    <a:srgbClr val="000000">
                      <a:alpha val="43137"/>
                    </a:srgbClr>
                  </a:outerShdw>
                </a:effectLst>
              </a:rPr>
              <a:t>path</a:t>
            </a:r>
          </a:p>
          <a:p>
            <a:pPr marL="274320" indent="-457200"/>
            <a:r>
              <a:rPr lang="en-US" dirty="0" smtClean="0">
                <a:solidFill>
                  <a:srgbClr val="FFC000"/>
                </a:solidFill>
                <a:effectLst>
                  <a:outerShdw blurRad="38100" dist="38100" dir="2700000" algn="tl">
                    <a:srgbClr val="000000">
                      <a:alpha val="43137"/>
                    </a:srgbClr>
                  </a:outerShdw>
                </a:effectLst>
              </a:rPr>
              <a:t>		R</a:t>
            </a:r>
            <a:r>
              <a:rPr lang="en-US" baseline="-25000" dirty="0" smtClean="0">
                <a:solidFill>
                  <a:srgbClr val="FFC000"/>
                </a:solidFill>
                <a:effectLst>
                  <a:outerShdw blurRad="38100" dist="38100" dir="2700000" algn="tl">
                    <a:srgbClr val="000000">
                      <a:alpha val="43137"/>
                    </a:srgbClr>
                  </a:outerShdw>
                </a:effectLst>
              </a:rPr>
              <a:t>r</a:t>
            </a:r>
            <a:r>
              <a:rPr lang="en-US" dirty="0" smtClean="0">
                <a:solidFill>
                  <a:srgbClr val="FFC000"/>
                </a:solidFill>
                <a:effectLst>
                  <a:outerShdw blurRad="38100" dist="38100" dir="2700000" algn="tl">
                    <a:srgbClr val="000000">
                      <a:alpha val="43137"/>
                    </a:srgbClr>
                  </a:outerShdw>
                </a:effectLst>
              </a:rPr>
              <a:t> = c</a:t>
            </a:r>
            <a:r>
              <a:rPr lang="el-GR" i="1" dirty="0" smtClean="0">
                <a:solidFill>
                  <a:srgbClr val="FFC000"/>
                </a:solidFill>
                <a:effectLst>
                  <a:outerShdw blurRad="38100" dist="38100" dir="2700000" algn="tl">
                    <a:srgbClr val="000000">
                      <a:alpha val="43137"/>
                    </a:srgbClr>
                  </a:outerShdw>
                </a:effectLst>
              </a:rPr>
              <a:t>τ</a:t>
            </a:r>
            <a:r>
              <a:rPr lang="en-US" dirty="0" smtClean="0">
                <a:solidFill>
                  <a:srgbClr val="FFC000"/>
                </a:solidFill>
                <a:effectLst>
                  <a:outerShdw blurRad="38100" dist="38100" dir="2700000" algn="tl">
                    <a:srgbClr val="000000">
                      <a:alpha val="43137"/>
                    </a:srgbClr>
                  </a:outerShdw>
                </a:effectLst>
              </a:rPr>
              <a:t>/2cos</a:t>
            </a:r>
            <a:r>
              <a:rPr lang="el-GR" dirty="0" smtClean="0">
                <a:solidFill>
                  <a:srgbClr val="FFC000"/>
                </a:solidFill>
                <a:effectLst>
                  <a:outerShdw blurRad="38100" dist="38100" dir="2700000" algn="tl">
                    <a:srgbClr val="000000">
                      <a:alpha val="43137"/>
                    </a:srgbClr>
                  </a:outerShdw>
                </a:effectLst>
              </a:rPr>
              <a:t>θ</a:t>
            </a:r>
            <a:r>
              <a:rPr lang="en-US" baseline="-25000" dirty="0" smtClean="0">
                <a:solidFill>
                  <a:srgbClr val="FFC000"/>
                </a:solidFill>
                <a:effectLst>
                  <a:outerShdw blurRad="38100" dist="38100" dir="2700000" algn="tl">
                    <a:srgbClr val="000000">
                      <a:alpha val="43137"/>
                    </a:srgbClr>
                  </a:outerShdw>
                </a:effectLst>
              </a:rPr>
              <a:t>d</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Azimuth Resolution – along the flight path of the platform</a:t>
            </a:r>
          </a:p>
          <a:p>
            <a:pPr marL="274320" indent="-457200"/>
            <a:r>
              <a:rPr lang="en-US" dirty="0">
                <a:solidFill>
                  <a:srgbClr val="FFC000"/>
                </a:solidFill>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	R</a:t>
            </a:r>
            <a:r>
              <a:rPr lang="en-US" baseline="-25000" dirty="0" smtClean="0">
                <a:solidFill>
                  <a:srgbClr val="FFC000"/>
                </a:solidFill>
                <a:effectLst>
                  <a:outerShdw blurRad="38100" dist="38100" dir="2700000" algn="tl">
                    <a:srgbClr val="000000">
                      <a:alpha val="43137"/>
                    </a:srgbClr>
                  </a:outerShdw>
                </a:effectLst>
              </a:rPr>
              <a:t>a</a:t>
            </a:r>
            <a:r>
              <a:rPr lang="en-US" dirty="0" smtClean="0">
                <a:solidFill>
                  <a:srgbClr val="FFC000"/>
                </a:solidFill>
                <a:effectLst>
                  <a:outerShdw blurRad="38100" dist="38100" dir="2700000" algn="tl">
                    <a:srgbClr val="000000">
                      <a:alpha val="43137"/>
                    </a:srgbClr>
                  </a:outerShdw>
                </a:effectLst>
              </a:rPr>
              <a:t> = SR * </a:t>
            </a:r>
            <a:r>
              <a:rPr lang="el-GR" dirty="0" smtClean="0">
                <a:solidFill>
                  <a:srgbClr val="FFC000"/>
                </a:solidFill>
                <a:effectLst>
                  <a:outerShdw blurRad="38100" dist="38100" dir="2700000" algn="tl">
                    <a:srgbClr val="000000">
                      <a:alpha val="43137"/>
                    </a:srgbClr>
                  </a:outerShdw>
                </a:effectLst>
              </a:rPr>
              <a:t>β</a:t>
            </a:r>
            <a:endParaRPr lang="en-US"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287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752600"/>
            <a:ext cx="7086600" cy="415498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The characteristics of a microwave system are dramatically different from optical systems.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There is no microwave equivalent to a shutter and lens, or even a CCD.</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Radar uses an antenna to transmit and detect the EM pulse. All aspects to the system spatial spectral and radiometric resolutions are determined by the physical length of the antenna.</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69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696200" cy="5262979"/>
          </a:xfrm>
          <a:prstGeom prst="rect">
            <a:avLst/>
          </a:prstGeom>
          <a:noFill/>
        </p:spPr>
        <p:txBody>
          <a:bodyPr wrap="square" rtlCol="0">
            <a:spAutoFit/>
          </a:bodyPr>
          <a:lstStyle/>
          <a:p>
            <a:r>
              <a:rPr lang="el-GR" dirty="0" smtClean="0">
                <a:solidFill>
                  <a:srgbClr val="FFC000"/>
                </a:solidFill>
                <a:effectLst>
                  <a:outerShdw blurRad="38100" dist="38100" dir="2700000" algn="tl">
                    <a:srgbClr val="000000">
                      <a:alpha val="43137"/>
                    </a:srgbClr>
                  </a:outerShdw>
                </a:effectLst>
              </a:rPr>
              <a:t>β</a:t>
            </a:r>
            <a:r>
              <a:rPr lang="en-US" dirty="0">
                <a:solidFill>
                  <a:srgbClr val="FFC000"/>
                </a:solidFill>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 </a:t>
            </a:r>
            <a:r>
              <a:rPr lang="el-GR" dirty="0" smtClean="0">
                <a:solidFill>
                  <a:srgbClr val="FFC000"/>
                </a:solidFill>
                <a:effectLst>
                  <a:outerShdw blurRad="38100" dist="38100" dir="2700000" algn="tl">
                    <a:srgbClr val="000000">
                      <a:alpha val="43137"/>
                    </a:srgbClr>
                  </a:outerShdw>
                </a:effectLst>
              </a:rPr>
              <a:t>λ</a:t>
            </a:r>
            <a:r>
              <a:rPr lang="en-US" dirty="0" smtClean="0">
                <a:solidFill>
                  <a:srgbClr val="FFC000"/>
                </a:solidFill>
                <a:effectLst>
                  <a:outerShdw blurRad="38100" dist="38100" dir="2700000" algn="tl">
                    <a:srgbClr val="000000">
                      <a:alpha val="43137"/>
                    </a:srgbClr>
                  </a:outerShdw>
                </a:effectLst>
              </a:rPr>
              <a:t> / AL</a:t>
            </a:r>
          </a:p>
          <a:p>
            <a:endParaRPr lang="en-US" dirty="0" smtClean="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Where </a:t>
            </a:r>
            <a:r>
              <a:rPr lang="el-GR" dirty="0" smtClean="0">
                <a:solidFill>
                  <a:srgbClr val="FFC000"/>
                </a:solidFill>
                <a:effectLst>
                  <a:outerShdw blurRad="38100" dist="38100" dir="2700000" algn="tl">
                    <a:srgbClr val="000000">
                      <a:alpha val="43137"/>
                    </a:srgbClr>
                  </a:outerShdw>
                </a:effectLst>
              </a:rPr>
              <a:t>β</a:t>
            </a:r>
            <a:r>
              <a:rPr lang="en-US" dirty="0" smtClean="0">
                <a:solidFill>
                  <a:srgbClr val="FFC000"/>
                </a:solidFill>
                <a:effectLst>
                  <a:outerShdw blurRad="38100" dist="38100" dir="2700000" algn="tl">
                    <a:srgbClr val="000000">
                      <a:alpha val="43137"/>
                    </a:srgbClr>
                  </a:outerShdw>
                </a:effectLst>
              </a:rPr>
              <a:t> is the </a:t>
            </a:r>
            <a:r>
              <a:rPr lang="en-US" dirty="0" err="1" smtClean="0">
                <a:solidFill>
                  <a:srgbClr val="FFC000"/>
                </a:solidFill>
                <a:effectLst>
                  <a:outerShdw blurRad="38100" dist="38100" dir="2700000" algn="tl">
                    <a:srgbClr val="000000">
                      <a:alpha val="43137"/>
                    </a:srgbClr>
                  </a:outerShdw>
                </a:effectLst>
              </a:rPr>
              <a:t>beamwidth</a:t>
            </a:r>
            <a:r>
              <a:rPr lang="en-US" dirty="0" smtClean="0">
                <a:solidFill>
                  <a:srgbClr val="FFC000"/>
                </a:solidFill>
                <a:effectLst>
                  <a:outerShdw blurRad="38100" dist="38100" dir="2700000" algn="tl">
                    <a:srgbClr val="000000">
                      <a:alpha val="43137"/>
                    </a:srgbClr>
                  </a:outerShdw>
                </a:effectLst>
              </a:rPr>
              <a:t> of the antenna (</a:t>
            </a:r>
            <a:r>
              <a:rPr lang="en-US" dirty="0" err="1" smtClean="0">
                <a:solidFill>
                  <a:srgbClr val="FFC000"/>
                </a:solidFill>
                <a:effectLst>
                  <a:outerShdw blurRad="38100" dist="38100" dir="2700000" algn="tl">
                    <a:srgbClr val="000000">
                      <a:alpha val="43137"/>
                    </a:srgbClr>
                  </a:outerShdw>
                </a:effectLst>
              </a:rPr>
              <a:t>mrad</a:t>
            </a:r>
            <a:r>
              <a:rPr lang="en-US" dirty="0" smtClean="0">
                <a:solidFill>
                  <a:srgbClr val="FFC000"/>
                </a:solidFill>
                <a:effectLst>
                  <a:outerShdw blurRad="38100" dist="38100" dir="2700000" algn="tl">
                    <a:srgbClr val="000000">
                      <a:alpha val="43137"/>
                    </a:srgbClr>
                  </a:outerShdw>
                </a:effectLst>
              </a:rPr>
              <a:t>)</a:t>
            </a:r>
          </a:p>
          <a:p>
            <a:r>
              <a:rPr lang="en-US" dirty="0">
                <a:solidFill>
                  <a:srgbClr val="FFC000"/>
                </a:solidFill>
                <a:effectLst>
                  <a:outerShdw blurRad="38100" dist="38100" dir="2700000" algn="tl">
                    <a:srgbClr val="000000">
                      <a:alpha val="43137"/>
                    </a:srgbClr>
                  </a:outerShdw>
                </a:effectLst>
              </a:rPr>
              <a:t>	</a:t>
            </a:r>
            <a:r>
              <a:rPr lang="el-GR" dirty="0" smtClean="0">
                <a:solidFill>
                  <a:srgbClr val="FFC000"/>
                </a:solidFill>
                <a:effectLst>
                  <a:outerShdw blurRad="38100" dist="38100" dir="2700000" algn="tl">
                    <a:srgbClr val="000000">
                      <a:alpha val="43137"/>
                    </a:srgbClr>
                  </a:outerShdw>
                </a:effectLst>
              </a:rPr>
              <a:t>λ</a:t>
            </a:r>
            <a:r>
              <a:rPr lang="en-US" dirty="0" smtClean="0">
                <a:solidFill>
                  <a:srgbClr val="FFC000"/>
                </a:solidFill>
                <a:effectLst>
                  <a:outerShdw blurRad="38100" dist="38100" dir="2700000" algn="tl">
                    <a:srgbClr val="000000">
                      <a:alpha val="43137"/>
                    </a:srgbClr>
                  </a:outerShdw>
                </a:effectLst>
              </a:rPr>
              <a:t> is the wavelength of emitted EM energy</a:t>
            </a:r>
          </a:p>
          <a:p>
            <a:r>
              <a:rPr lang="en-US" dirty="0">
                <a:solidFill>
                  <a:srgbClr val="FFC000"/>
                </a:solidFill>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AL is the physical length of the antenna </a:t>
            </a:r>
            <a:r>
              <a:rPr lang="en-US" dirty="0" smtClean="0">
                <a:solidFill>
                  <a:srgbClr val="FFC000"/>
                </a:solidFill>
                <a:effectLst>
                  <a:outerShdw blurRad="38100" dist="38100" dir="2700000" algn="tl">
                    <a:srgbClr val="000000">
                      <a:alpha val="43137"/>
                    </a:srgbClr>
                  </a:outerShdw>
                </a:effectLst>
              </a:rPr>
              <a:t>required</a:t>
            </a:r>
          </a:p>
          <a:p>
            <a:r>
              <a:rPr lang="en-US" dirty="0">
                <a:solidFill>
                  <a:srgbClr val="FFC000"/>
                </a:solidFill>
                <a:effectLst>
                  <a:outerShdw blurRad="38100" dist="38100" dir="2700000" algn="tl">
                    <a:srgbClr val="000000">
                      <a:alpha val="43137"/>
                    </a:srgbClr>
                  </a:outerShdw>
                </a:effectLst>
              </a:rPr>
              <a:t>	</a:t>
            </a:r>
            <a:r>
              <a:rPr lang="el-GR" dirty="0">
                <a:solidFill>
                  <a:srgbClr val="FFC000"/>
                </a:solidFill>
                <a:effectLst>
                  <a:outerShdw blurRad="38100" dist="38100" dir="2700000" algn="tl">
                    <a:srgbClr val="000000">
                      <a:alpha val="43137"/>
                    </a:srgbClr>
                  </a:outerShdw>
                </a:effectLst>
              </a:rPr>
              <a:t> </a:t>
            </a:r>
            <a:r>
              <a:rPr lang="el-GR" dirty="0" smtClean="0">
                <a:solidFill>
                  <a:srgbClr val="FFC000"/>
                </a:solidFill>
                <a:effectLst>
                  <a:outerShdw blurRad="38100" dist="38100" dir="2700000" algn="tl">
                    <a:srgbClr val="000000">
                      <a:alpha val="43137"/>
                    </a:srgbClr>
                  </a:outerShdw>
                </a:effectLst>
              </a:rPr>
              <a:t>λ</a:t>
            </a:r>
            <a:r>
              <a:rPr lang="en-US" dirty="0" smtClean="0">
                <a:solidFill>
                  <a:srgbClr val="FFC000"/>
                </a:solidFill>
                <a:effectLst>
                  <a:outerShdw blurRad="38100" dist="38100" dir="2700000" algn="tl">
                    <a:srgbClr val="000000">
                      <a:alpha val="43137"/>
                    </a:srgbClr>
                  </a:outerShdw>
                </a:effectLst>
              </a:rPr>
              <a:t> and AL are in the same units</a:t>
            </a:r>
            <a:endParaRPr lang="en-US" dirty="0" smtClean="0">
              <a:solidFill>
                <a:srgbClr val="FFC000"/>
              </a:solidFill>
              <a:effectLst>
                <a:outerShdw blurRad="38100" dist="38100" dir="2700000" algn="tl">
                  <a:srgbClr val="000000">
                    <a:alpha val="43137"/>
                  </a:srgbClr>
                </a:outerShdw>
              </a:effectLst>
            </a:endParaRPr>
          </a:p>
          <a:p>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To obtain a 2 </a:t>
            </a:r>
            <a:r>
              <a:rPr lang="en-US" dirty="0" err="1" smtClean="0">
                <a:solidFill>
                  <a:srgbClr val="FFC000"/>
                </a:solidFill>
                <a:effectLst>
                  <a:outerShdw blurRad="38100" dist="38100" dir="2700000" algn="tl">
                    <a:srgbClr val="000000">
                      <a:alpha val="43137"/>
                    </a:srgbClr>
                  </a:outerShdw>
                </a:effectLst>
              </a:rPr>
              <a:t>mrad</a:t>
            </a:r>
            <a:r>
              <a:rPr lang="en-US" dirty="0" smtClean="0">
                <a:solidFill>
                  <a:srgbClr val="FFC000"/>
                </a:solidFill>
                <a:effectLst>
                  <a:outerShdw blurRad="38100" dist="38100" dir="2700000" algn="tl">
                    <a:srgbClr val="000000">
                      <a:alpha val="43137"/>
                    </a:srgbClr>
                  </a:outerShdw>
                </a:effectLst>
              </a:rPr>
              <a:t> beam for a 5cm radar would require a 25m long antenna.</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Synthetic Aperture Radar – uses advanced data recording and processing techniques to mathematically create the required antenna length from a much smaller antenna array.</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6845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304800"/>
            <a:ext cx="8382000" cy="6483449"/>
            <a:chOff x="685800" y="549275"/>
            <a:chExt cx="8382000" cy="6483449"/>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9275"/>
              <a:ext cx="3773488"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nagit_PPT93E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49275"/>
              <a:ext cx="38195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4724400"/>
              <a:ext cx="4495800" cy="2308324"/>
            </a:xfrm>
            <a:prstGeom prst="rect">
              <a:avLst/>
            </a:prstGeom>
            <a:noFill/>
          </p:spPr>
          <p:txBody>
            <a:bodyPr wrap="square">
              <a:spAutoFit/>
            </a:bodyPr>
            <a:lstStyle/>
            <a:p>
              <a:pPr marL="274320" indent="-457200">
                <a:defRPr/>
              </a:pPr>
              <a:r>
                <a:rPr lang="en-US" sz="2400" dirty="0">
                  <a:solidFill>
                    <a:srgbClr val="FFC000"/>
                  </a:solidFill>
                  <a:effectLst>
                    <a:outerShdw blurRad="38100" dist="38100" dir="2700000" algn="tl">
                      <a:srgbClr val="000000">
                        <a:alpha val="43137"/>
                      </a:srgbClr>
                    </a:outerShdw>
                  </a:effectLst>
                  <a:latin typeface="Arial" charset="0"/>
                </a:rPr>
                <a:t>Synthetic aperture radar (SAR)- permits use of shorter antennae length to collect data. L-band is 61”, C-band 53” and P-band 73.6”.</a:t>
              </a:r>
            </a:p>
            <a:p>
              <a:pPr>
                <a:defRPr/>
              </a:pPr>
              <a:endParaRPr lang="en-US" sz="2400" dirty="0">
                <a:solidFill>
                  <a:srgbClr val="FFC000"/>
                </a:solidFill>
                <a:effectLst>
                  <a:outerShdw blurRad="38100" dist="38100" dir="2700000" algn="tl">
                    <a:srgbClr val="000000">
                      <a:alpha val="43137"/>
                    </a:srgbClr>
                  </a:outerShdw>
                </a:effectLst>
                <a:latin typeface="Arial" charset="0"/>
              </a:endParaRPr>
            </a:p>
          </p:txBody>
        </p:sp>
      </p:grpSp>
    </p:spTree>
    <p:extLst>
      <p:ext uri="{BB962C8B-B14F-4D97-AF65-F5344CB8AC3E}">
        <p14:creationId xmlns:p14="http://schemas.microsoft.com/office/powerpoint/2010/main" val="2559283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1" y="228600"/>
            <a:ext cx="7086600" cy="1567096"/>
          </a:xfrm>
          <a:prstGeom prst="rect">
            <a:avLst/>
          </a:prstGeom>
          <a:noFill/>
          <a:ln w="12700">
            <a:noFill/>
            <a:miter lim="800000"/>
            <a:headEnd/>
            <a:tailEnd/>
          </a:ln>
          <a:effectLst/>
        </p:spPr>
        <p:txBody>
          <a:bodyPr wrap="square" lIns="90487" tIns="44450" rIns="90487" bIns="44450">
            <a:spAutoFit/>
          </a:bodyPr>
          <a:lstStyle/>
          <a:p>
            <a:pPr eaLnBrk="0" hangingPunct="0">
              <a:defRPr/>
            </a:pPr>
            <a:r>
              <a:rPr lang="en-US" sz="2400" dirty="0">
                <a:solidFill>
                  <a:srgbClr val="FFC000"/>
                </a:solidFill>
                <a:effectLst>
                  <a:outerShdw blurRad="38100" dist="38100" dir="2700000" algn="tl">
                    <a:srgbClr val="000000"/>
                  </a:outerShdw>
                </a:effectLst>
                <a:latin typeface="Arial" charset="0"/>
              </a:rPr>
              <a:t>Polarization</a:t>
            </a:r>
            <a:r>
              <a:rPr lang="en-US" sz="2400" dirty="0">
                <a:solidFill>
                  <a:srgbClr val="FFC000"/>
                </a:solidFill>
                <a:latin typeface="Arial" charset="0"/>
              </a:rPr>
              <a:t> </a:t>
            </a:r>
          </a:p>
          <a:p>
            <a:pPr eaLnBrk="0" hangingPunct="0">
              <a:defRPr/>
            </a:pPr>
            <a:endParaRPr lang="en-US" sz="2400" dirty="0">
              <a:solidFill>
                <a:srgbClr val="FFC000"/>
              </a:solidFill>
              <a:latin typeface="Arial" charset="0"/>
            </a:endParaRPr>
          </a:p>
          <a:p>
            <a:pPr marL="274320" indent="-457200" eaLnBrk="0" hangingPunct="0">
              <a:defRPr/>
            </a:pPr>
            <a:r>
              <a:rPr lang="en-US" sz="2400" i="1" dirty="0" err="1">
                <a:solidFill>
                  <a:srgbClr val="FF0000"/>
                </a:solidFill>
                <a:effectLst>
                  <a:outerShdw blurRad="38100" dist="38100" dir="2700000" algn="tl">
                    <a:srgbClr val="000000"/>
                  </a:outerShdw>
                </a:effectLst>
                <a:latin typeface="Arial" charset="0"/>
              </a:rPr>
              <a:t>Unpolarized</a:t>
            </a:r>
            <a:r>
              <a:rPr lang="en-US" sz="2400" i="1" dirty="0">
                <a:solidFill>
                  <a:srgbClr val="FFC000"/>
                </a:solidFill>
                <a:effectLst>
                  <a:outerShdw blurRad="38100" dist="38100" dir="2700000" algn="tl">
                    <a:srgbClr val="000000"/>
                  </a:outerShdw>
                </a:effectLst>
                <a:latin typeface="Arial" charset="0"/>
              </a:rPr>
              <a:t> </a:t>
            </a:r>
            <a:r>
              <a:rPr lang="en-US" sz="2400" dirty="0">
                <a:solidFill>
                  <a:srgbClr val="FFC000"/>
                </a:solidFill>
                <a:effectLst>
                  <a:outerShdw blurRad="38100" dist="38100" dir="2700000" algn="tl">
                    <a:srgbClr val="000000"/>
                  </a:outerShdw>
                </a:effectLst>
                <a:latin typeface="Arial" charset="0"/>
              </a:rPr>
              <a:t>energy vibrates in all possible directions perpendicular to the direction of travel</a:t>
            </a:r>
            <a:r>
              <a:rPr lang="en-US" sz="2400" dirty="0" smtClean="0">
                <a:solidFill>
                  <a:srgbClr val="FFC000"/>
                </a:solidFill>
                <a:effectLst>
                  <a:outerShdw blurRad="38100" dist="38100" dir="2700000" algn="tl">
                    <a:srgbClr val="000000"/>
                  </a:outerShdw>
                </a:effectLst>
                <a:latin typeface="Arial" charset="0"/>
              </a:rPr>
              <a:t>.</a:t>
            </a:r>
            <a:endParaRPr lang="en-US" sz="2400" dirty="0">
              <a:solidFill>
                <a:srgbClr val="FFC000"/>
              </a:solidFill>
              <a:effectLst>
                <a:outerShdw blurRad="38100" dist="38100" dir="2700000" algn="tl">
                  <a:srgbClr val="000000"/>
                </a:outerShdw>
              </a:effectLst>
              <a:latin typeface="Arial" charset="0"/>
            </a:endParaRPr>
          </a:p>
        </p:txBody>
      </p:sp>
      <p:pic>
        <p:nvPicPr>
          <p:cNvPr id="4"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057400"/>
            <a:ext cx="4094163" cy="4572000"/>
          </a:xfrm>
          <a:prstGeom prst="rect">
            <a:avLst/>
          </a:prstGeom>
          <a:solidFill>
            <a:schemeClr val="tx1"/>
          </a:solidFill>
          <a:ln w="12700">
            <a:solidFill>
              <a:srgbClr val="000000"/>
            </a:solidFill>
            <a:miter lim="800000"/>
            <a:headEnd/>
            <a:tailEnd/>
          </a:ln>
        </p:spPr>
      </p:pic>
      <p:sp>
        <p:nvSpPr>
          <p:cNvPr id="5" name="Rectangle 4"/>
          <p:cNvSpPr/>
          <p:nvPr/>
        </p:nvSpPr>
        <p:spPr>
          <a:xfrm>
            <a:off x="152400" y="1905000"/>
            <a:ext cx="4724400" cy="4893647"/>
          </a:xfrm>
          <a:prstGeom prst="rect">
            <a:avLst/>
          </a:prstGeom>
        </p:spPr>
        <p:txBody>
          <a:bodyPr wrap="square">
            <a:spAutoFit/>
          </a:bodyPr>
          <a:lstStyle/>
          <a:p>
            <a:pPr marL="274320" indent="-457200" eaLnBrk="0" hangingPunct="0">
              <a:defRPr/>
            </a:pPr>
            <a:r>
              <a:rPr lang="en-US" sz="2400" dirty="0">
                <a:solidFill>
                  <a:srgbClr val="FFC000"/>
                </a:solidFill>
                <a:effectLst>
                  <a:outerShdw blurRad="38100" dist="38100" dir="2700000" algn="tl">
                    <a:srgbClr val="000000"/>
                  </a:outerShdw>
                </a:effectLst>
                <a:latin typeface="Arial" charset="0"/>
              </a:rPr>
              <a:t>Radar antennas send and receive polarized energy. This means that the pulse of energy is filtered so that its electrical wave vibrations are only in a single plane that is perpendicular to the direction of travel. </a:t>
            </a:r>
            <a:endParaRPr lang="en-US" sz="2400" dirty="0" smtClean="0">
              <a:solidFill>
                <a:srgbClr val="FFC000"/>
              </a:solidFill>
              <a:effectLst>
                <a:outerShdw blurRad="38100" dist="38100" dir="2700000" algn="tl">
                  <a:srgbClr val="000000"/>
                </a:outerShdw>
              </a:effectLst>
              <a:latin typeface="Arial" charset="0"/>
            </a:endParaRPr>
          </a:p>
          <a:p>
            <a:pPr marL="274320" indent="-457200" eaLnBrk="0" hangingPunct="0">
              <a:defRPr/>
            </a:pPr>
            <a:endParaRPr lang="en-US" dirty="0">
              <a:solidFill>
                <a:srgbClr val="FFC000"/>
              </a:solidFill>
              <a:effectLst>
                <a:outerShdw blurRad="38100" dist="38100" dir="2700000" algn="tl">
                  <a:srgbClr val="000000"/>
                </a:outerShdw>
              </a:effectLst>
            </a:endParaRPr>
          </a:p>
          <a:p>
            <a:pPr marL="274320" indent="-457200" eaLnBrk="0" hangingPunct="0">
              <a:defRPr/>
            </a:pPr>
            <a:r>
              <a:rPr lang="en-US" sz="2400" dirty="0" smtClean="0">
                <a:solidFill>
                  <a:srgbClr val="FFC000"/>
                </a:solidFill>
                <a:effectLst>
                  <a:outerShdw blurRad="38100" dist="38100" dir="2700000" algn="tl">
                    <a:srgbClr val="000000"/>
                  </a:outerShdw>
                </a:effectLst>
                <a:latin typeface="Arial" charset="0"/>
              </a:rPr>
              <a:t>The </a:t>
            </a:r>
            <a:r>
              <a:rPr lang="en-US" sz="2400" dirty="0">
                <a:solidFill>
                  <a:srgbClr val="FFC000"/>
                </a:solidFill>
                <a:effectLst>
                  <a:outerShdw blurRad="38100" dist="38100" dir="2700000" algn="tl">
                    <a:srgbClr val="000000"/>
                  </a:outerShdw>
                </a:effectLst>
                <a:latin typeface="Arial" charset="0"/>
              </a:rPr>
              <a:t>pulse of electromagnetic energy sent out by the antenna may be </a:t>
            </a:r>
            <a:r>
              <a:rPr lang="en-US" sz="2400" i="1" dirty="0">
                <a:solidFill>
                  <a:srgbClr val="FFC000"/>
                </a:solidFill>
                <a:effectLst>
                  <a:outerShdw blurRad="38100" dist="38100" dir="2700000" algn="tl">
                    <a:srgbClr val="000000"/>
                  </a:outerShdw>
                </a:effectLst>
                <a:latin typeface="Arial" charset="0"/>
              </a:rPr>
              <a:t>vertically </a:t>
            </a:r>
            <a:r>
              <a:rPr lang="en-US" sz="2400" dirty="0">
                <a:solidFill>
                  <a:srgbClr val="FFC000"/>
                </a:solidFill>
                <a:effectLst>
                  <a:outerShdw blurRad="38100" dist="38100" dir="2700000" algn="tl">
                    <a:srgbClr val="000000"/>
                  </a:outerShdw>
                </a:effectLst>
                <a:latin typeface="Arial" charset="0"/>
              </a:rPr>
              <a:t>or</a:t>
            </a:r>
            <a:r>
              <a:rPr lang="en-US" sz="2400" i="1" dirty="0">
                <a:solidFill>
                  <a:srgbClr val="FFC000"/>
                </a:solidFill>
                <a:effectLst>
                  <a:outerShdw blurRad="38100" dist="38100" dir="2700000" algn="tl">
                    <a:srgbClr val="000000"/>
                  </a:outerShdw>
                </a:effectLst>
                <a:latin typeface="Arial" charset="0"/>
              </a:rPr>
              <a:t> horizontally</a:t>
            </a:r>
            <a:r>
              <a:rPr lang="en-US" sz="2400" dirty="0">
                <a:solidFill>
                  <a:srgbClr val="FFC000"/>
                </a:solidFill>
                <a:effectLst>
                  <a:outerShdw blurRad="38100" dist="38100" dir="2700000" algn="tl">
                    <a:srgbClr val="000000"/>
                  </a:outerShdw>
                </a:effectLst>
                <a:latin typeface="Arial" charset="0"/>
              </a:rPr>
              <a:t> </a:t>
            </a:r>
            <a:r>
              <a:rPr lang="en-US" sz="2400" i="1" dirty="0">
                <a:solidFill>
                  <a:srgbClr val="FFC000"/>
                </a:solidFill>
                <a:effectLst>
                  <a:outerShdw blurRad="38100" dist="38100" dir="2700000" algn="tl">
                    <a:srgbClr val="000000"/>
                  </a:outerShdw>
                </a:effectLst>
                <a:latin typeface="Arial" charset="0"/>
              </a:rPr>
              <a:t>polarized</a:t>
            </a:r>
            <a:r>
              <a:rPr lang="en-US" sz="2400" dirty="0">
                <a:solidFill>
                  <a:srgbClr val="FFC000"/>
                </a:solidFill>
                <a:effectLst>
                  <a:outerShdw blurRad="38100" dist="38100" dir="2700000" algn="tl">
                    <a:srgbClr val="000000"/>
                  </a:outerShdw>
                </a:effectLst>
                <a:latin typeface="Times" pitchFamily="18" charset="0"/>
              </a:rPr>
              <a:t>. </a:t>
            </a:r>
          </a:p>
        </p:txBody>
      </p:sp>
    </p:spTree>
    <p:extLst>
      <p:ext uri="{BB962C8B-B14F-4D97-AF65-F5344CB8AC3E}">
        <p14:creationId xmlns:p14="http://schemas.microsoft.com/office/powerpoint/2010/main" val="422204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09600" y="1447800"/>
            <a:ext cx="8018463" cy="4521751"/>
          </a:xfrm>
          <a:prstGeom prst="rect">
            <a:avLst/>
          </a:prstGeom>
          <a:noFill/>
          <a:ln w="12700">
            <a:noFill/>
            <a:miter lim="800000"/>
            <a:headEnd/>
            <a:tailEnd/>
          </a:ln>
          <a:effectLst>
            <a:outerShdw sx="1000" sy="1000" algn="ctr" rotWithShape="0">
              <a:srgbClr val="000000"/>
            </a:outerShdw>
          </a:effectLst>
        </p:spPr>
        <p:txBody>
          <a:bodyPr lIns="90487" tIns="44450" rIns="90487" bIns="44450">
            <a:spAutoFit/>
          </a:bodyPr>
          <a:lstStyle/>
          <a:p>
            <a:pPr marL="274320" indent="-457200">
              <a:defRPr/>
            </a:pPr>
            <a:r>
              <a:rPr lang="en-US" altLang="en-US" sz="2400" i="1" dirty="0">
                <a:solidFill>
                  <a:srgbClr val="FF0000"/>
                </a:solidFill>
                <a:effectLst>
                  <a:outerShdw blurRad="38100" dist="38100" dir="2700000" algn="tl">
                    <a:srgbClr val="000000"/>
                  </a:outerShdw>
                </a:effectLst>
                <a:latin typeface="Arial" charset="0"/>
              </a:rPr>
              <a:t>Passive</a:t>
            </a:r>
            <a:r>
              <a:rPr lang="en-US" altLang="en-US" sz="2400" dirty="0">
                <a:solidFill>
                  <a:srgbClr val="FFC000"/>
                </a:solidFill>
                <a:effectLst>
                  <a:outerShdw blurRad="38100" dist="38100" dir="2700000" algn="tl">
                    <a:srgbClr val="000000"/>
                  </a:outerShdw>
                </a:effectLst>
                <a:latin typeface="Arial" charset="0"/>
              </a:rPr>
              <a:t> remote sensing systems record electromagnetic energy that was reflected </a:t>
            </a:r>
            <a:r>
              <a:rPr lang="en-US" altLang="en-US" sz="2400" dirty="0" smtClean="0">
                <a:solidFill>
                  <a:srgbClr val="FFC000"/>
                </a:solidFill>
                <a:effectLst>
                  <a:outerShdw blurRad="38100" dist="38100" dir="2700000" algn="tl">
                    <a:srgbClr val="000000"/>
                  </a:outerShdw>
                </a:effectLst>
                <a:latin typeface="Arial" charset="0"/>
              </a:rPr>
              <a:t>(blue</a:t>
            </a:r>
            <a:r>
              <a:rPr lang="en-US" altLang="en-US" sz="2400" dirty="0">
                <a:solidFill>
                  <a:srgbClr val="FFC000"/>
                </a:solidFill>
                <a:effectLst>
                  <a:outerShdw blurRad="38100" dist="38100" dir="2700000" algn="tl">
                    <a:srgbClr val="000000"/>
                  </a:outerShdw>
                </a:effectLst>
                <a:latin typeface="Arial" charset="0"/>
              </a:rPr>
              <a:t>, green, red, and near-infrared light) or emitted </a:t>
            </a:r>
            <a:r>
              <a:rPr lang="en-US" altLang="en-US" sz="2400" dirty="0" smtClean="0">
                <a:solidFill>
                  <a:srgbClr val="FFC000"/>
                </a:solidFill>
                <a:effectLst>
                  <a:outerShdw blurRad="38100" dist="38100" dir="2700000" algn="tl">
                    <a:srgbClr val="000000"/>
                  </a:outerShdw>
                </a:effectLst>
                <a:latin typeface="Arial" charset="0"/>
              </a:rPr>
              <a:t>(thermal </a:t>
            </a:r>
            <a:r>
              <a:rPr lang="en-US" altLang="en-US" sz="2400" dirty="0">
                <a:solidFill>
                  <a:srgbClr val="FFC000"/>
                </a:solidFill>
                <a:effectLst>
                  <a:outerShdw blurRad="38100" dist="38100" dir="2700000" algn="tl">
                    <a:srgbClr val="000000"/>
                  </a:outerShdw>
                </a:effectLst>
                <a:latin typeface="Arial" charset="0"/>
              </a:rPr>
              <a:t>infrared energy) from the surface of the Earth. </a:t>
            </a:r>
          </a:p>
          <a:p>
            <a:pPr marL="274320" indent="-457200">
              <a:defRPr/>
            </a:pPr>
            <a:endParaRPr lang="en-US" altLang="en-US" sz="2400" dirty="0">
              <a:solidFill>
                <a:srgbClr val="FFC000"/>
              </a:solidFill>
              <a:effectLst>
                <a:outerShdw blurRad="38100" dist="38100" dir="2700000" algn="tl">
                  <a:srgbClr val="000000"/>
                </a:outerShdw>
              </a:effectLst>
              <a:latin typeface="Arial" charset="0"/>
            </a:endParaRPr>
          </a:p>
          <a:p>
            <a:pPr marL="274320" indent="-457200">
              <a:defRPr/>
            </a:pPr>
            <a:r>
              <a:rPr lang="en-US" altLang="en-US" sz="2400" i="1" dirty="0">
                <a:solidFill>
                  <a:srgbClr val="FF0000"/>
                </a:solidFill>
                <a:effectLst>
                  <a:outerShdw blurRad="38100" dist="38100" dir="2700000" algn="tl">
                    <a:srgbClr val="000000"/>
                  </a:outerShdw>
                </a:effectLst>
                <a:latin typeface="Arial" charset="0"/>
              </a:rPr>
              <a:t>Active</a:t>
            </a:r>
            <a:r>
              <a:rPr lang="en-US" altLang="en-US" sz="2400" dirty="0">
                <a:solidFill>
                  <a:srgbClr val="FFC000"/>
                </a:solidFill>
                <a:effectLst>
                  <a:outerShdw blurRad="38100" dist="38100" dir="2700000" algn="tl">
                    <a:srgbClr val="000000"/>
                  </a:outerShdw>
                </a:effectLst>
                <a:latin typeface="Arial" charset="0"/>
              </a:rPr>
              <a:t> remote sensors create their </a:t>
            </a:r>
            <a:r>
              <a:rPr lang="en-US" altLang="en-US" sz="2400" dirty="0" smtClean="0">
                <a:solidFill>
                  <a:srgbClr val="FFC000"/>
                </a:solidFill>
                <a:effectLst>
                  <a:outerShdw blurRad="38100" dist="38100" dir="2700000" algn="tl">
                    <a:srgbClr val="000000"/>
                  </a:outerShdw>
                </a:effectLst>
                <a:latin typeface="Arial" charset="0"/>
              </a:rPr>
              <a:t>own </a:t>
            </a:r>
            <a:r>
              <a:rPr lang="en-US" altLang="en-US" sz="2400" dirty="0">
                <a:solidFill>
                  <a:srgbClr val="FFC000"/>
                </a:solidFill>
                <a:effectLst>
                  <a:outerShdw blurRad="38100" dist="38100" dir="2700000" algn="tl">
                    <a:srgbClr val="000000"/>
                  </a:outerShdw>
                </a:effectLst>
                <a:latin typeface="Arial" charset="0"/>
              </a:rPr>
              <a:t>electromagnetic energy that </a:t>
            </a:r>
            <a:endParaRPr lang="en-US" altLang="en-US" sz="2400" dirty="0" smtClean="0">
              <a:solidFill>
                <a:srgbClr val="FFC000"/>
              </a:solidFill>
              <a:effectLst>
                <a:outerShdw blurRad="38100" dist="38100" dir="2700000" algn="tl">
                  <a:srgbClr val="000000"/>
                </a:outerShdw>
              </a:effectLst>
              <a:latin typeface="Arial" charset="0"/>
            </a:endParaRPr>
          </a:p>
          <a:p>
            <a:pPr marL="731520" lvl="1" indent="-457200">
              <a:buFont typeface="+mj-lt"/>
              <a:buAutoNum type="arabicParenR"/>
              <a:defRPr/>
            </a:pPr>
            <a:r>
              <a:rPr lang="en-US" altLang="en-US" dirty="0" smtClean="0">
                <a:solidFill>
                  <a:srgbClr val="FFC000"/>
                </a:solidFill>
                <a:effectLst>
                  <a:outerShdw blurRad="38100" dist="38100" dir="2700000" algn="tl">
                    <a:srgbClr val="000000"/>
                  </a:outerShdw>
                </a:effectLst>
                <a:latin typeface="Arial" charset="0"/>
              </a:rPr>
              <a:t>is </a:t>
            </a:r>
            <a:r>
              <a:rPr lang="en-US" altLang="en-US" dirty="0">
                <a:solidFill>
                  <a:srgbClr val="FFC000"/>
                </a:solidFill>
                <a:effectLst>
                  <a:outerShdw blurRad="38100" dist="38100" dir="2700000" algn="tl">
                    <a:srgbClr val="000000"/>
                  </a:outerShdw>
                </a:effectLst>
                <a:latin typeface="Arial" charset="0"/>
              </a:rPr>
              <a:t>transmitted from the </a:t>
            </a:r>
            <a:r>
              <a:rPr lang="en-US" altLang="en-US" dirty="0" smtClean="0">
                <a:solidFill>
                  <a:srgbClr val="FFC000"/>
                </a:solidFill>
                <a:effectLst>
                  <a:outerShdw blurRad="38100" dist="38100" dir="2700000" algn="tl">
                    <a:srgbClr val="000000"/>
                  </a:outerShdw>
                </a:effectLst>
                <a:latin typeface="Arial" charset="0"/>
              </a:rPr>
              <a:t>sensor toward </a:t>
            </a:r>
            <a:r>
              <a:rPr lang="en-US" altLang="en-US" dirty="0">
                <a:solidFill>
                  <a:srgbClr val="FFC000"/>
                </a:solidFill>
                <a:effectLst>
                  <a:outerShdw blurRad="38100" dist="38100" dir="2700000" algn="tl">
                    <a:srgbClr val="000000"/>
                  </a:outerShdw>
                </a:effectLst>
                <a:latin typeface="Arial" charset="0"/>
              </a:rPr>
              <a:t>the terrain (and is largely </a:t>
            </a:r>
            <a:r>
              <a:rPr lang="en-US" altLang="en-US" dirty="0" smtClean="0">
                <a:solidFill>
                  <a:srgbClr val="FFC000"/>
                </a:solidFill>
                <a:effectLst>
                  <a:outerShdw blurRad="38100" dist="38100" dir="2700000" algn="tl">
                    <a:srgbClr val="000000"/>
                  </a:outerShdw>
                </a:effectLst>
                <a:latin typeface="Arial" charset="0"/>
              </a:rPr>
              <a:t>unaffected </a:t>
            </a:r>
            <a:r>
              <a:rPr lang="en-US" altLang="en-US" dirty="0">
                <a:solidFill>
                  <a:srgbClr val="FFC000"/>
                </a:solidFill>
                <a:effectLst>
                  <a:outerShdw blurRad="38100" dist="38100" dir="2700000" algn="tl">
                    <a:srgbClr val="000000"/>
                  </a:outerShdw>
                </a:effectLst>
                <a:latin typeface="Arial" charset="0"/>
              </a:rPr>
              <a:t>by the </a:t>
            </a:r>
            <a:r>
              <a:rPr lang="en-US" altLang="en-US" dirty="0" smtClean="0">
                <a:solidFill>
                  <a:srgbClr val="FFC000"/>
                </a:solidFill>
                <a:effectLst>
                  <a:outerShdw blurRad="38100" dist="38100" dir="2700000" algn="tl">
                    <a:srgbClr val="000000"/>
                  </a:outerShdw>
                </a:effectLst>
                <a:latin typeface="Arial" charset="0"/>
              </a:rPr>
              <a:t>atmosphere)</a:t>
            </a:r>
          </a:p>
          <a:p>
            <a:pPr marL="731520" lvl="1" indent="-457200">
              <a:buFont typeface="+mj-lt"/>
              <a:buAutoNum type="arabicParenR"/>
              <a:defRPr/>
            </a:pPr>
            <a:r>
              <a:rPr lang="en-US" altLang="en-US" dirty="0" smtClean="0">
                <a:solidFill>
                  <a:srgbClr val="FFC000"/>
                </a:solidFill>
                <a:effectLst>
                  <a:outerShdw blurRad="38100" dist="38100" dir="2700000" algn="tl">
                    <a:srgbClr val="000000"/>
                  </a:outerShdw>
                </a:effectLst>
                <a:latin typeface="Arial" charset="0"/>
              </a:rPr>
              <a:t>interacts </a:t>
            </a:r>
            <a:r>
              <a:rPr lang="en-US" altLang="en-US" dirty="0">
                <a:solidFill>
                  <a:srgbClr val="FFC000"/>
                </a:solidFill>
                <a:effectLst>
                  <a:outerShdw blurRad="38100" dist="38100" dir="2700000" algn="tl">
                    <a:srgbClr val="000000"/>
                  </a:outerShdw>
                </a:effectLst>
                <a:latin typeface="Arial" charset="0"/>
              </a:rPr>
              <a:t>with the terrain producing a backscatter </a:t>
            </a:r>
            <a:r>
              <a:rPr lang="en-US" altLang="en-US" dirty="0" smtClean="0">
                <a:solidFill>
                  <a:srgbClr val="FFC000"/>
                </a:solidFill>
                <a:effectLst>
                  <a:outerShdw blurRad="38100" dist="38100" dir="2700000" algn="tl">
                    <a:srgbClr val="000000"/>
                  </a:outerShdw>
                </a:effectLst>
                <a:latin typeface="Arial" charset="0"/>
              </a:rPr>
              <a:t>of energy</a:t>
            </a:r>
            <a:r>
              <a:rPr lang="en-US" altLang="en-US" dirty="0">
                <a:solidFill>
                  <a:srgbClr val="FFC000"/>
                </a:solidFill>
                <a:effectLst>
                  <a:outerShdw blurRad="38100" dist="38100" dir="2700000" algn="tl">
                    <a:srgbClr val="000000"/>
                  </a:outerShdw>
                </a:effectLst>
                <a:latin typeface="Arial" charset="0"/>
              </a:rPr>
              <a:t>, </a:t>
            </a:r>
            <a:r>
              <a:rPr lang="en-US" altLang="en-US" dirty="0" smtClean="0">
                <a:solidFill>
                  <a:srgbClr val="FFC000"/>
                </a:solidFill>
                <a:effectLst>
                  <a:outerShdw blurRad="38100" dist="38100" dir="2700000" algn="tl">
                    <a:srgbClr val="000000"/>
                  </a:outerShdw>
                </a:effectLst>
                <a:latin typeface="Arial" charset="0"/>
              </a:rPr>
              <a:t>and</a:t>
            </a:r>
          </a:p>
          <a:p>
            <a:pPr marL="731520" lvl="1" indent="-457200">
              <a:buFont typeface="+mj-lt"/>
              <a:buAutoNum type="arabicParenR"/>
              <a:defRPr/>
            </a:pPr>
            <a:r>
              <a:rPr lang="en-US" altLang="en-US" dirty="0" smtClean="0">
                <a:solidFill>
                  <a:srgbClr val="FFC000"/>
                </a:solidFill>
                <a:effectLst>
                  <a:outerShdw blurRad="38100" dist="38100" dir="2700000" algn="tl">
                    <a:srgbClr val="000000"/>
                  </a:outerShdw>
                </a:effectLst>
                <a:latin typeface="Arial" charset="0"/>
              </a:rPr>
              <a:t>is </a:t>
            </a:r>
            <a:r>
              <a:rPr lang="en-US" altLang="en-US" dirty="0">
                <a:solidFill>
                  <a:srgbClr val="FFC000"/>
                </a:solidFill>
                <a:effectLst>
                  <a:outerShdw blurRad="38100" dist="38100" dir="2700000" algn="tl">
                    <a:srgbClr val="000000"/>
                  </a:outerShdw>
                </a:effectLst>
                <a:latin typeface="Arial" charset="0"/>
              </a:rPr>
              <a:t>recorded by the remote </a:t>
            </a:r>
            <a:r>
              <a:rPr lang="en-US" altLang="en-US" dirty="0" smtClean="0">
                <a:solidFill>
                  <a:srgbClr val="FFC000"/>
                </a:solidFill>
                <a:effectLst>
                  <a:outerShdw blurRad="38100" dist="38100" dir="2700000" algn="tl">
                    <a:srgbClr val="000000"/>
                  </a:outerShdw>
                </a:effectLst>
                <a:latin typeface="Arial" charset="0"/>
              </a:rPr>
              <a:t>sensor’s </a:t>
            </a:r>
            <a:r>
              <a:rPr lang="en-US" altLang="en-US" dirty="0">
                <a:solidFill>
                  <a:srgbClr val="FFC000"/>
                </a:solidFill>
                <a:effectLst>
                  <a:outerShdw blurRad="38100" dist="38100" dir="2700000" algn="tl">
                    <a:srgbClr val="000000"/>
                  </a:outerShdw>
                </a:effectLst>
                <a:latin typeface="Arial" charset="0"/>
              </a:rPr>
              <a:t>receiver. </a:t>
            </a:r>
          </a:p>
        </p:txBody>
      </p:sp>
    </p:spTree>
    <p:extLst>
      <p:ext uri="{BB962C8B-B14F-4D97-AF65-F5344CB8AC3E}">
        <p14:creationId xmlns:p14="http://schemas.microsoft.com/office/powerpoint/2010/main" val="156830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28600" y="2209800"/>
            <a:ext cx="3886200" cy="2677656"/>
          </a:xfrm>
          <a:prstGeom prst="rect">
            <a:avLst/>
          </a:prstGeom>
          <a:noFill/>
          <a:ln w="9525">
            <a:noFill/>
            <a:miter lim="800000"/>
            <a:headEnd/>
            <a:tailEnd/>
          </a:ln>
          <a:effectLst/>
        </p:spPr>
        <p:txBody>
          <a:bodyPr>
            <a:spAutoFit/>
          </a:bodyPr>
          <a:lstStyle/>
          <a:p>
            <a:pPr marL="274320" indent="-457200">
              <a:defRPr/>
            </a:pPr>
            <a:r>
              <a:rPr lang="en-US" sz="2400" i="1" dirty="0">
                <a:solidFill>
                  <a:srgbClr val="FFC000"/>
                </a:solidFill>
                <a:effectLst>
                  <a:outerShdw blurRad="38100" dist="38100" dir="2700000" algn="tl">
                    <a:srgbClr val="000000"/>
                  </a:outerShdw>
                </a:effectLst>
                <a:latin typeface="Arial" charset="0"/>
              </a:rPr>
              <a:t>HH</a:t>
            </a:r>
            <a:r>
              <a:rPr lang="en-US" sz="2400" dirty="0">
                <a:solidFill>
                  <a:srgbClr val="FFC000"/>
                </a:solidFill>
                <a:effectLst>
                  <a:outerShdw blurRad="38100" dist="38100" dir="2700000" algn="tl">
                    <a:srgbClr val="000000"/>
                  </a:outerShdw>
                </a:effectLst>
                <a:latin typeface="Arial" charset="0"/>
              </a:rPr>
              <a:t> and </a:t>
            </a:r>
            <a:r>
              <a:rPr lang="en-US" sz="2400" i="1" dirty="0">
                <a:solidFill>
                  <a:srgbClr val="FFC000"/>
                </a:solidFill>
                <a:effectLst>
                  <a:outerShdw blurRad="38100" dist="38100" dir="2700000" algn="tl">
                    <a:srgbClr val="000000"/>
                  </a:outerShdw>
                </a:effectLst>
                <a:latin typeface="Arial" charset="0"/>
              </a:rPr>
              <a:t>VV</a:t>
            </a:r>
            <a:r>
              <a:rPr lang="en-US" sz="2400" dirty="0">
                <a:solidFill>
                  <a:srgbClr val="FFC000"/>
                </a:solidFill>
                <a:effectLst>
                  <a:outerShdw blurRad="38100" dist="38100" dir="2700000" algn="tl">
                    <a:srgbClr val="000000"/>
                  </a:outerShdw>
                </a:effectLst>
                <a:latin typeface="Arial" charset="0"/>
              </a:rPr>
              <a:t> configurations produce </a:t>
            </a:r>
            <a:r>
              <a:rPr lang="en-US" sz="2400" i="1" dirty="0">
                <a:solidFill>
                  <a:srgbClr val="FFC000"/>
                </a:solidFill>
                <a:effectLst>
                  <a:outerShdw blurRad="38100" dist="38100" dir="2700000" algn="tl">
                    <a:srgbClr val="000000"/>
                  </a:outerShdw>
                </a:effectLst>
                <a:latin typeface="Arial" charset="0"/>
              </a:rPr>
              <a:t>like-polarized</a:t>
            </a:r>
            <a:r>
              <a:rPr lang="en-US" sz="2400" dirty="0">
                <a:solidFill>
                  <a:srgbClr val="FFC000"/>
                </a:solidFill>
                <a:effectLst>
                  <a:outerShdw blurRad="38100" dist="38100" dir="2700000" algn="tl">
                    <a:srgbClr val="000000"/>
                  </a:outerShdw>
                </a:effectLst>
                <a:latin typeface="Arial" charset="0"/>
              </a:rPr>
              <a:t> </a:t>
            </a:r>
            <a:r>
              <a:rPr lang="en-US" sz="2400" dirty="0" smtClean="0">
                <a:solidFill>
                  <a:srgbClr val="FFC000"/>
                </a:solidFill>
                <a:effectLst>
                  <a:outerShdw blurRad="38100" dist="38100" dir="2700000" algn="tl">
                    <a:srgbClr val="000000"/>
                  </a:outerShdw>
                </a:effectLst>
                <a:latin typeface="Arial" charset="0"/>
              </a:rPr>
              <a:t>radar </a:t>
            </a:r>
            <a:r>
              <a:rPr lang="en-US" sz="2400" dirty="0">
                <a:solidFill>
                  <a:srgbClr val="FFC000"/>
                </a:solidFill>
                <a:effectLst>
                  <a:outerShdw blurRad="38100" dist="38100" dir="2700000" algn="tl">
                    <a:srgbClr val="000000"/>
                  </a:outerShdw>
                </a:effectLst>
                <a:latin typeface="Arial" charset="0"/>
              </a:rPr>
              <a:t>imagery. </a:t>
            </a:r>
          </a:p>
          <a:p>
            <a:pPr marL="274320" indent="-457200">
              <a:defRPr/>
            </a:pPr>
            <a:endParaRPr lang="en-US" sz="2400" dirty="0">
              <a:solidFill>
                <a:srgbClr val="FFC000"/>
              </a:solidFill>
              <a:effectLst>
                <a:outerShdw blurRad="38100" dist="38100" dir="2700000" algn="tl">
                  <a:srgbClr val="000000"/>
                </a:outerShdw>
              </a:effectLst>
              <a:latin typeface="Arial" charset="0"/>
            </a:endParaRPr>
          </a:p>
          <a:p>
            <a:pPr marL="274320" indent="-457200">
              <a:defRPr/>
            </a:pPr>
            <a:r>
              <a:rPr lang="en-US" sz="2400" i="1" dirty="0">
                <a:solidFill>
                  <a:srgbClr val="FFC000"/>
                </a:solidFill>
                <a:effectLst>
                  <a:outerShdw blurRad="38100" dist="38100" dir="2700000" algn="tl">
                    <a:srgbClr val="000000"/>
                  </a:outerShdw>
                </a:effectLst>
                <a:latin typeface="Arial" charset="0"/>
              </a:rPr>
              <a:t>HV</a:t>
            </a:r>
            <a:r>
              <a:rPr lang="en-US" sz="2400" dirty="0">
                <a:solidFill>
                  <a:srgbClr val="FFC000"/>
                </a:solidFill>
                <a:effectLst>
                  <a:outerShdw blurRad="38100" dist="38100" dir="2700000" algn="tl">
                    <a:srgbClr val="000000"/>
                  </a:outerShdw>
                </a:effectLst>
                <a:latin typeface="Arial" charset="0"/>
              </a:rPr>
              <a:t> and </a:t>
            </a:r>
            <a:r>
              <a:rPr lang="en-US" sz="2400" i="1" dirty="0">
                <a:solidFill>
                  <a:srgbClr val="FFC000"/>
                </a:solidFill>
                <a:effectLst>
                  <a:outerShdw blurRad="38100" dist="38100" dir="2700000" algn="tl">
                    <a:srgbClr val="000000"/>
                  </a:outerShdw>
                </a:effectLst>
                <a:latin typeface="Arial" charset="0"/>
              </a:rPr>
              <a:t>VH</a:t>
            </a:r>
            <a:r>
              <a:rPr lang="en-US" sz="2400" dirty="0">
                <a:solidFill>
                  <a:srgbClr val="FFC000"/>
                </a:solidFill>
                <a:effectLst>
                  <a:outerShdw blurRad="38100" dist="38100" dir="2700000" algn="tl">
                    <a:srgbClr val="000000"/>
                  </a:outerShdw>
                </a:effectLst>
                <a:latin typeface="Arial" charset="0"/>
              </a:rPr>
              <a:t> configurations produce </a:t>
            </a:r>
            <a:r>
              <a:rPr lang="en-US" sz="2400" i="1" dirty="0">
                <a:solidFill>
                  <a:srgbClr val="FFC000"/>
                </a:solidFill>
                <a:effectLst>
                  <a:outerShdw blurRad="38100" dist="38100" dir="2700000" algn="tl">
                    <a:srgbClr val="000000"/>
                  </a:outerShdw>
                </a:effectLst>
                <a:latin typeface="Arial" charset="0"/>
              </a:rPr>
              <a:t>cross-polarized</a:t>
            </a:r>
            <a:r>
              <a:rPr lang="en-US" sz="2400" dirty="0">
                <a:solidFill>
                  <a:srgbClr val="FFC000"/>
                </a:solidFill>
                <a:effectLst>
                  <a:outerShdw blurRad="38100" dist="38100" dir="2700000" algn="tl">
                    <a:srgbClr val="000000"/>
                  </a:outerShdw>
                </a:effectLst>
                <a:latin typeface="Arial" charset="0"/>
              </a:rPr>
              <a:t> </a:t>
            </a:r>
            <a:r>
              <a:rPr lang="en-US" sz="2400" dirty="0" smtClean="0">
                <a:solidFill>
                  <a:srgbClr val="FFC000"/>
                </a:solidFill>
                <a:effectLst>
                  <a:outerShdw blurRad="38100" dist="38100" dir="2700000" algn="tl">
                    <a:srgbClr val="000000"/>
                  </a:outerShdw>
                </a:effectLst>
                <a:latin typeface="Arial" charset="0"/>
              </a:rPr>
              <a:t>imagery.</a:t>
            </a:r>
            <a:endParaRPr lang="en-US" sz="2400" dirty="0">
              <a:solidFill>
                <a:srgbClr val="FFC000"/>
              </a:solidFill>
              <a:effectLst>
                <a:outerShdw blurRad="38100" dist="38100" dir="2700000" algn="tl">
                  <a:srgbClr val="000000"/>
                </a:outerShdw>
              </a:effectLst>
              <a:latin typeface="Arial" charset="0"/>
            </a:endParaRPr>
          </a:p>
        </p:txBody>
      </p:sp>
      <p:pic>
        <p:nvPicPr>
          <p:cNvPr id="6" name="Snagit_PPTBC9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538728"/>
            <a:ext cx="4386205" cy="6019800"/>
          </a:xfrm>
          <a:prstGeom prst="rect">
            <a:avLst/>
          </a:prstGeom>
        </p:spPr>
      </p:pic>
    </p:spTree>
    <p:extLst>
      <p:ext uri="{BB962C8B-B14F-4D97-AF65-F5344CB8AC3E}">
        <p14:creationId xmlns:p14="http://schemas.microsoft.com/office/powerpoint/2010/main" val="239508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46583"/>
            <a:ext cx="3319463"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828800"/>
            <a:ext cx="4267200"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Active systems emit a short burst of energy and record the characteristics of the return “echo” after it has interacted with the reflecting objects on the ground.</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This is similar to another system that we have already discussed, LIDAR.</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412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09600" y="1143000"/>
            <a:ext cx="7848600" cy="5260414"/>
          </a:xfrm>
          <a:prstGeom prst="rect">
            <a:avLst/>
          </a:prstGeom>
          <a:noFill/>
          <a:ln w="12700">
            <a:noFill/>
            <a:miter lim="800000"/>
            <a:headEnd/>
            <a:tailEnd/>
          </a:ln>
          <a:effectLst>
            <a:outerShdw sx="1000" sy="1000" algn="ctr" rotWithShape="0">
              <a:srgbClr val="000000"/>
            </a:outerShdw>
          </a:effectLst>
        </p:spPr>
        <p:txBody>
          <a:bodyPr wrap="square" lIns="90487" tIns="44450" rIns="90487" bIns="44450">
            <a:spAutoFit/>
          </a:bodyPr>
          <a:lstStyle/>
          <a:p>
            <a:pPr marL="274320" indent="-457200">
              <a:defRPr/>
            </a:pPr>
            <a:r>
              <a:rPr lang="en-US" altLang="en-US" sz="2400" dirty="0">
                <a:solidFill>
                  <a:srgbClr val="FFC000"/>
                </a:solidFill>
                <a:effectLst>
                  <a:outerShdw blurRad="38100" dist="38100" dir="2700000" algn="tl">
                    <a:srgbClr val="000000"/>
                  </a:outerShdw>
                </a:effectLst>
                <a:latin typeface="Arial" charset="0"/>
              </a:rPr>
              <a:t>The most widely used </a:t>
            </a:r>
            <a:r>
              <a:rPr lang="en-US" altLang="en-US" sz="2400" dirty="0">
                <a:solidFill>
                  <a:srgbClr val="FFC000"/>
                </a:solidFill>
                <a:effectLst>
                  <a:outerShdw blurRad="38100" dist="38100" dir="2700000" algn="tl">
                    <a:srgbClr val="000000"/>
                  </a:outerShdw>
                </a:effectLst>
              </a:rPr>
              <a:t>active remote sensing systems </a:t>
            </a:r>
            <a:r>
              <a:rPr lang="en-US" altLang="en-US" dirty="0" smtClean="0">
                <a:solidFill>
                  <a:srgbClr val="FFC000"/>
                </a:solidFill>
                <a:effectLst>
                  <a:outerShdw blurRad="38100" dist="38100" dir="2700000" algn="tl">
                    <a:srgbClr val="000000"/>
                  </a:outerShdw>
                </a:effectLst>
              </a:rPr>
              <a:t>are LIDAR and </a:t>
            </a:r>
            <a:r>
              <a:rPr lang="en-US" altLang="en-US" sz="2400" dirty="0" smtClean="0">
                <a:solidFill>
                  <a:srgbClr val="FFC000"/>
                </a:solidFill>
                <a:effectLst>
                  <a:outerShdw blurRad="38100" dist="38100" dir="2700000" algn="tl">
                    <a:srgbClr val="000000"/>
                  </a:outerShdw>
                </a:effectLst>
              </a:rPr>
              <a:t>active </a:t>
            </a:r>
            <a:r>
              <a:rPr lang="en-US" altLang="en-US" sz="2400" dirty="0">
                <a:solidFill>
                  <a:srgbClr val="FFC000"/>
                </a:solidFill>
                <a:effectLst>
                  <a:outerShdw blurRad="38100" dist="38100" dir="2700000" algn="tl">
                    <a:srgbClr val="000000"/>
                  </a:outerShdw>
                </a:effectLst>
              </a:rPr>
              <a:t>microwave (</a:t>
            </a:r>
            <a:r>
              <a:rPr lang="en-US" altLang="en-US" sz="2400" dirty="0" smtClean="0">
                <a:solidFill>
                  <a:srgbClr val="FFC000"/>
                </a:solidFill>
                <a:effectLst>
                  <a:outerShdw blurRad="38100" dist="38100" dir="2700000" algn="tl">
                    <a:srgbClr val="000000"/>
                  </a:outerShdw>
                </a:effectLst>
              </a:rPr>
              <a:t>RADAR).</a:t>
            </a:r>
          </a:p>
          <a:p>
            <a:pPr marL="274320" indent="-457200">
              <a:defRPr/>
            </a:pPr>
            <a:endParaRPr lang="en-US" altLang="en-US" dirty="0">
              <a:solidFill>
                <a:srgbClr val="FFC000"/>
              </a:solidFill>
              <a:effectLst>
                <a:outerShdw blurRad="38100" dist="38100" dir="2700000" algn="tl">
                  <a:srgbClr val="000000"/>
                </a:outerShdw>
              </a:effectLst>
            </a:endParaRPr>
          </a:p>
          <a:p>
            <a:pPr marL="274320" indent="-457200">
              <a:defRPr/>
            </a:pPr>
            <a:r>
              <a:rPr lang="en-US" altLang="en-US" sz="2400" dirty="0" smtClean="0">
                <a:solidFill>
                  <a:srgbClr val="FFC000"/>
                </a:solidFill>
                <a:effectLst>
                  <a:outerShdw blurRad="38100" dist="38100" dir="2700000" algn="tl">
                    <a:srgbClr val="000000"/>
                  </a:outerShdw>
                </a:effectLst>
              </a:rPr>
              <a:t>LIDAR = </a:t>
            </a:r>
            <a:r>
              <a:rPr lang="en-US" altLang="en-US" sz="2400" dirty="0" err="1" smtClean="0">
                <a:solidFill>
                  <a:srgbClr val="FF0000"/>
                </a:solidFill>
                <a:effectLst>
                  <a:outerShdw blurRad="38100" dist="38100" dir="2700000" algn="tl">
                    <a:srgbClr val="000000"/>
                  </a:outerShdw>
                </a:effectLst>
              </a:rPr>
              <a:t>LI</a:t>
            </a:r>
            <a:r>
              <a:rPr lang="en-US" altLang="en-US" sz="2400" dirty="0" err="1" smtClean="0">
                <a:solidFill>
                  <a:srgbClr val="FFC000"/>
                </a:solidFill>
                <a:effectLst>
                  <a:outerShdw blurRad="38100" dist="38100" dir="2700000" algn="tl">
                    <a:srgbClr val="000000"/>
                  </a:outerShdw>
                </a:effectLst>
              </a:rPr>
              <a:t>ght</a:t>
            </a:r>
            <a:r>
              <a:rPr lang="en-US" altLang="en-US" sz="2400" dirty="0" smtClean="0">
                <a:solidFill>
                  <a:srgbClr val="FFC000"/>
                </a:solidFill>
                <a:effectLst>
                  <a:outerShdw blurRad="38100" dist="38100" dir="2700000" algn="tl">
                    <a:srgbClr val="000000"/>
                  </a:outerShdw>
                </a:effectLst>
              </a:rPr>
              <a:t> </a:t>
            </a:r>
            <a:r>
              <a:rPr lang="en-US" altLang="en-US" sz="2400" dirty="0" smtClean="0">
                <a:solidFill>
                  <a:srgbClr val="FF0000"/>
                </a:solidFill>
                <a:effectLst>
                  <a:outerShdw blurRad="38100" dist="38100" dir="2700000" algn="tl">
                    <a:srgbClr val="000000"/>
                  </a:outerShdw>
                </a:effectLst>
              </a:rPr>
              <a:t>D</a:t>
            </a:r>
            <a:r>
              <a:rPr lang="en-US" altLang="en-US" sz="2400" dirty="0" smtClean="0">
                <a:solidFill>
                  <a:srgbClr val="FFC000"/>
                </a:solidFill>
                <a:effectLst>
                  <a:outerShdw blurRad="38100" dist="38100" dir="2700000" algn="tl">
                    <a:srgbClr val="000000"/>
                  </a:outerShdw>
                </a:effectLst>
              </a:rPr>
              <a:t>etection </a:t>
            </a:r>
            <a:r>
              <a:rPr lang="en-US" altLang="en-US" sz="2400" dirty="0" smtClean="0">
                <a:solidFill>
                  <a:srgbClr val="FF0000"/>
                </a:solidFill>
                <a:effectLst>
                  <a:outerShdw blurRad="38100" dist="38100" dir="2700000" algn="tl">
                    <a:srgbClr val="000000"/>
                  </a:outerShdw>
                </a:effectLst>
              </a:rPr>
              <a:t>A</a:t>
            </a:r>
            <a:r>
              <a:rPr lang="en-US" altLang="en-US" sz="2400" dirty="0" smtClean="0">
                <a:solidFill>
                  <a:srgbClr val="FFC000"/>
                </a:solidFill>
                <a:effectLst>
                  <a:outerShdw blurRad="38100" dist="38100" dir="2700000" algn="tl">
                    <a:srgbClr val="000000"/>
                  </a:outerShdw>
                </a:effectLst>
              </a:rPr>
              <a:t>nd </a:t>
            </a:r>
            <a:r>
              <a:rPr lang="en-US" altLang="en-US" sz="2400" dirty="0" smtClean="0">
                <a:solidFill>
                  <a:srgbClr val="FF0000"/>
                </a:solidFill>
                <a:effectLst>
                  <a:outerShdw blurRad="38100" dist="38100" dir="2700000" algn="tl">
                    <a:srgbClr val="000000"/>
                  </a:outerShdw>
                </a:effectLst>
              </a:rPr>
              <a:t>R</a:t>
            </a:r>
            <a:r>
              <a:rPr lang="en-US" altLang="en-US" sz="2400" dirty="0" smtClean="0">
                <a:solidFill>
                  <a:srgbClr val="FFC000"/>
                </a:solidFill>
                <a:effectLst>
                  <a:outerShdw blurRad="38100" dist="38100" dir="2700000" algn="tl">
                    <a:srgbClr val="000000"/>
                  </a:outerShdw>
                </a:effectLst>
              </a:rPr>
              <a:t>anging</a:t>
            </a:r>
          </a:p>
          <a:p>
            <a:pPr marL="274320" indent="-457200">
              <a:defRPr/>
            </a:pPr>
            <a:r>
              <a:rPr lang="en-US" altLang="en-US" dirty="0" smtClean="0">
                <a:solidFill>
                  <a:srgbClr val="FFC000"/>
                </a:solidFill>
                <a:effectLst>
                  <a:outerShdw blurRad="38100" dist="38100" dir="2700000" algn="tl">
                    <a:srgbClr val="000000"/>
                  </a:outerShdw>
                </a:effectLst>
              </a:rPr>
              <a:t>RADAR = </a:t>
            </a:r>
            <a:r>
              <a:rPr lang="en-US" altLang="en-US" dirty="0" err="1" smtClean="0">
                <a:solidFill>
                  <a:srgbClr val="FF0000"/>
                </a:solidFill>
                <a:effectLst>
                  <a:outerShdw blurRad="38100" dist="38100" dir="2700000" algn="tl">
                    <a:srgbClr val="000000"/>
                  </a:outerShdw>
                </a:effectLst>
              </a:rPr>
              <a:t>RA</a:t>
            </a:r>
            <a:r>
              <a:rPr lang="en-US" altLang="en-US" dirty="0" err="1" smtClean="0">
                <a:solidFill>
                  <a:srgbClr val="FFC000"/>
                </a:solidFill>
                <a:effectLst>
                  <a:outerShdw blurRad="38100" dist="38100" dir="2700000" algn="tl">
                    <a:srgbClr val="000000"/>
                  </a:outerShdw>
                </a:effectLst>
              </a:rPr>
              <a:t>dio</a:t>
            </a:r>
            <a:r>
              <a:rPr lang="en-US" altLang="en-US" dirty="0" smtClean="0">
                <a:solidFill>
                  <a:srgbClr val="FFC000"/>
                </a:solidFill>
                <a:effectLst>
                  <a:outerShdw blurRad="38100" dist="38100" dir="2700000" algn="tl">
                    <a:srgbClr val="000000"/>
                  </a:outerShdw>
                </a:effectLst>
              </a:rPr>
              <a:t> </a:t>
            </a:r>
            <a:r>
              <a:rPr lang="en-US" altLang="en-US" dirty="0" smtClean="0">
                <a:solidFill>
                  <a:srgbClr val="FF0000"/>
                </a:solidFill>
                <a:effectLst>
                  <a:outerShdw blurRad="38100" dist="38100" dir="2700000" algn="tl">
                    <a:srgbClr val="000000"/>
                  </a:outerShdw>
                </a:effectLst>
              </a:rPr>
              <a:t>D</a:t>
            </a:r>
            <a:r>
              <a:rPr lang="en-US" altLang="en-US" dirty="0" smtClean="0">
                <a:solidFill>
                  <a:srgbClr val="FFC000"/>
                </a:solidFill>
                <a:effectLst>
                  <a:outerShdw blurRad="38100" dist="38100" dir="2700000" algn="tl">
                    <a:srgbClr val="000000"/>
                  </a:outerShdw>
                </a:effectLst>
              </a:rPr>
              <a:t>etection </a:t>
            </a:r>
            <a:r>
              <a:rPr lang="en-US" altLang="en-US" dirty="0">
                <a:solidFill>
                  <a:srgbClr val="FF0000"/>
                </a:solidFill>
                <a:effectLst>
                  <a:outerShdw blurRad="38100" dist="38100" dir="2700000" algn="tl">
                    <a:srgbClr val="000000"/>
                  </a:outerShdw>
                </a:effectLst>
              </a:rPr>
              <a:t>A</a:t>
            </a:r>
            <a:r>
              <a:rPr lang="en-US" altLang="en-US" dirty="0" smtClean="0">
                <a:solidFill>
                  <a:srgbClr val="FFC000"/>
                </a:solidFill>
                <a:effectLst>
                  <a:outerShdw blurRad="38100" dist="38100" dir="2700000" algn="tl">
                    <a:srgbClr val="000000"/>
                  </a:outerShdw>
                </a:effectLst>
              </a:rPr>
              <a:t>nd </a:t>
            </a:r>
            <a:r>
              <a:rPr lang="en-US" altLang="en-US" dirty="0" smtClean="0">
                <a:solidFill>
                  <a:srgbClr val="FF0000"/>
                </a:solidFill>
                <a:effectLst>
                  <a:outerShdw blurRad="38100" dist="38100" dir="2700000" algn="tl">
                    <a:srgbClr val="000000"/>
                  </a:outerShdw>
                </a:effectLst>
              </a:rPr>
              <a:t>R</a:t>
            </a:r>
            <a:r>
              <a:rPr lang="en-US" altLang="en-US" dirty="0" smtClean="0">
                <a:solidFill>
                  <a:srgbClr val="FFC000"/>
                </a:solidFill>
                <a:effectLst>
                  <a:outerShdw blurRad="38100" dist="38100" dir="2700000" algn="tl">
                    <a:srgbClr val="000000"/>
                  </a:outerShdw>
                </a:effectLst>
              </a:rPr>
              <a:t>anging</a:t>
            </a:r>
            <a:endParaRPr lang="en-US" altLang="en-US" sz="2400" dirty="0" smtClean="0">
              <a:solidFill>
                <a:srgbClr val="FFC000"/>
              </a:solidFill>
              <a:effectLst>
                <a:outerShdw blurRad="38100" dist="38100" dir="2700000" algn="tl">
                  <a:srgbClr val="000000"/>
                </a:outerShdw>
              </a:effectLst>
            </a:endParaRPr>
          </a:p>
          <a:p>
            <a:pPr marL="274320" indent="-457200">
              <a:defRPr/>
            </a:pPr>
            <a:endParaRPr lang="en-US" altLang="en-US" dirty="0">
              <a:solidFill>
                <a:srgbClr val="FFC000"/>
              </a:solidFill>
              <a:effectLst>
                <a:outerShdw blurRad="38100" dist="38100" dir="2700000" algn="tl">
                  <a:srgbClr val="000000"/>
                </a:outerShdw>
              </a:effectLst>
            </a:endParaRPr>
          </a:p>
          <a:p>
            <a:pPr marL="274320" indent="-457200">
              <a:defRPr/>
            </a:pPr>
            <a:r>
              <a:rPr lang="en-US" altLang="en-US" sz="2400" dirty="0" smtClean="0">
                <a:solidFill>
                  <a:srgbClr val="FFC000"/>
                </a:solidFill>
                <a:effectLst>
                  <a:outerShdw blurRad="38100" dist="38100" dir="2700000" algn="tl">
                    <a:srgbClr val="000000"/>
                  </a:outerShdw>
                </a:effectLst>
              </a:rPr>
              <a:t>The only basic difference between the two systems are the wavelengths used and the methods to emit and receive the EM energy.</a:t>
            </a:r>
          </a:p>
          <a:p>
            <a:pPr marL="274320" indent="-457200">
              <a:defRPr/>
            </a:pPr>
            <a:endParaRPr lang="en-US" altLang="en-US" dirty="0">
              <a:solidFill>
                <a:srgbClr val="FFC000"/>
              </a:solidFill>
              <a:effectLst>
                <a:outerShdw blurRad="38100" dist="38100" dir="2700000" algn="tl">
                  <a:srgbClr val="000000"/>
                </a:outerShdw>
              </a:effectLst>
              <a:latin typeface="Arial" charset="0"/>
            </a:endParaRPr>
          </a:p>
          <a:p>
            <a:pPr marL="274320" indent="-457200">
              <a:defRPr/>
            </a:pPr>
            <a:r>
              <a:rPr lang="en-US" altLang="en-US" sz="2400" dirty="0" smtClean="0">
                <a:solidFill>
                  <a:srgbClr val="FFC000"/>
                </a:solidFill>
                <a:effectLst>
                  <a:outerShdw blurRad="38100" dist="38100" dir="2700000" algn="tl">
                    <a:srgbClr val="000000"/>
                  </a:outerShdw>
                </a:effectLst>
              </a:rPr>
              <a:t>Radar </a:t>
            </a:r>
            <a:r>
              <a:rPr lang="en-US" altLang="en-US" sz="2400" dirty="0" smtClean="0">
                <a:solidFill>
                  <a:srgbClr val="FFC000"/>
                </a:solidFill>
                <a:effectLst>
                  <a:outerShdw blurRad="38100" dist="38100" dir="2700000" algn="tl">
                    <a:srgbClr val="000000"/>
                  </a:outerShdw>
                </a:effectLst>
              </a:rPr>
              <a:t>i</a:t>
            </a:r>
            <a:r>
              <a:rPr lang="en-US" altLang="en-US" sz="2400" dirty="0" smtClean="0">
                <a:solidFill>
                  <a:srgbClr val="FFC000"/>
                </a:solidFill>
                <a:effectLst>
                  <a:outerShdw blurRad="38100" dist="38100" dir="2700000" algn="tl">
                    <a:srgbClr val="000000"/>
                  </a:outerShdw>
                </a:effectLst>
                <a:latin typeface="Arial" charset="0"/>
              </a:rPr>
              <a:t>s </a:t>
            </a:r>
            <a:r>
              <a:rPr lang="en-US" altLang="en-US" sz="2400" dirty="0">
                <a:solidFill>
                  <a:srgbClr val="FFC000"/>
                </a:solidFill>
                <a:effectLst>
                  <a:outerShdw blurRad="38100" dist="38100" dir="2700000" algn="tl">
                    <a:srgbClr val="000000"/>
                  </a:outerShdw>
                </a:effectLst>
                <a:latin typeface="Arial" charset="0"/>
              </a:rPr>
              <a:t>based on the transmission of long-wavelength microwaves </a:t>
            </a:r>
            <a:r>
              <a:rPr lang="en-US" altLang="en-US" sz="2400" dirty="0" smtClean="0">
                <a:solidFill>
                  <a:srgbClr val="FFC000"/>
                </a:solidFill>
                <a:effectLst>
                  <a:outerShdw blurRad="38100" dist="38100" dir="2700000" algn="tl">
                    <a:srgbClr val="000000"/>
                  </a:outerShdw>
                </a:effectLst>
                <a:latin typeface="Arial" charset="0"/>
              </a:rPr>
              <a:t>(.75 </a:t>
            </a:r>
            <a:r>
              <a:rPr lang="en-US" altLang="en-US" sz="2400" dirty="0">
                <a:solidFill>
                  <a:srgbClr val="FFC000"/>
                </a:solidFill>
                <a:effectLst>
                  <a:outerShdw blurRad="38100" dist="38100" dir="2700000" algn="tl">
                    <a:srgbClr val="000000"/>
                  </a:outerShdw>
                </a:effectLst>
                <a:latin typeface="Arial" charset="0"/>
              </a:rPr>
              <a:t>– </a:t>
            </a:r>
            <a:r>
              <a:rPr lang="en-US" altLang="en-US" sz="2400" dirty="0" smtClean="0">
                <a:solidFill>
                  <a:srgbClr val="FFC000"/>
                </a:solidFill>
                <a:effectLst>
                  <a:outerShdw blurRad="38100" dist="38100" dir="2700000" algn="tl">
                    <a:srgbClr val="000000"/>
                  </a:outerShdw>
                </a:effectLst>
                <a:latin typeface="Arial" charset="0"/>
              </a:rPr>
              <a:t>100 </a:t>
            </a:r>
            <a:r>
              <a:rPr lang="en-US" altLang="en-US" sz="2400" dirty="0">
                <a:solidFill>
                  <a:srgbClr val="FFC000"/>
                </a:solidFill>
                <a:effectLst>
                  <a:outerShdw blurRad="38100" dist="38100" dir="2700000" algn="tl">
                    <a:srgbClr val="000000"/>
                  </a:outerShdw>
                </a:effectLst>
                <a:latin typeface="Arial" charset="0"/>
              </a:rPr>
              <a:t>cm) through the atmosphere and then recording the amount of energy back-scattered from the </a:t>
            </a:r>
            <a:r>
              <a:rPr lang="en-US" altLang="en-US" sz="2400" dirty="0" smtClean="0">
                <a:solidFill>
                  <a:srgbClr val="FFC000"/>
                </a:solidFill>
                <a:effectLst>
                  <a:outerShdw blurRad="38100" dist="38100" dir="2700000" algn="tl">
                    <a:srgbClr val="000000"/>
                  </a:outerShdw>
                </a:effectLst>
                <a:latin typeface="Arial" charset="0"/>
              </a:rPr>
              <a:t>terrain</a:t>
            </a:r>
            <a:r>
              <a:rPr lang="en-US" altLang="en-US" dirty="0">
                <a:solidFill>
                  <a:srgbClr val="FFC000"/>
                </a:solidFill>
                <a:effectLst>
                  <a:outerShdw blurRad="38100" dist="38100" dir="2700000" algn="tl">
                    <a:srgbClr val="000000"/>
                  </a:outerShdw>
                </a:effectLst>
              </a:rPr>
              <a:t>.</a:t>
            </a:r>
            <a:endParaRPr lang="en-US" altLang="en-US" sz="2400" dirty="0">
              <a:solidFill>
                <a:srgbClr val="FFC0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34876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552271"/>
            <a:ext cx="6858000" cy="1200329"/>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There are several types of radar sensing system, which differ only in how the return signal is analyzed.</a:t>
            </a:r>
            <a:endParaRPr lang="en-US" dirty="0">
              <a:solidFill>
                <a:srgbClr val="FFC000"/>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752600"/>
            <a:ext cx="1828800" cy="471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3401" y="2031751"/>
            <a:ext cx="6010275" cy="4154984"/>
          </a:xfrm>
          <a:prstGeom prst="rect">
            <a:avLst/>
          </a:prstGeom>
          <a:noFill/>
        </p:spPr>
        <p:txBody>
          <a:bodyPr>
            <a:spAutoFit/>
          </a:bodyPr>
          <a:lstStyle/>
          <a:p>
            <a:pPr marL="274320" indent="-457200">
              <a:defRPr/>
            </a:pPr>
            <a:r>
              <a:rPr lang="en-US" sz="2400" dirty="0" smtClean="0">
                <a:solidFill>
                  <a:srgbClr val="FFC000"/>
                </a:solidFill>
                <a:effectLst>
                  <a:outerShdw blurRad="38100" dist="38100" dir="2700000" algn="tl">
                    <a:srgbClr val="000000">
                      <a:alpha val="43137"/>
                    </a:srgbClr>
                  </a:outerShdw>
                </a:effectLst>
                <a:latin typeface="Arial" charset="0"/>
              </a:rPr>
              <a:t>Doppler </a:t>
            </a:r>
            <a:r>
              <a:rPr lang="en-US" sz="2400" dirty="0">
                <a:solidFill>
                  <a:srgbClr val="FFC000"/>
                </a:solidFill>
                <a:effectLst>
                  <a:outerShdw blurRad="38100" dist="38100" dir="2700000" algn="tl">
                    <a:srgbClr val="000000">
                      <a:alpha val="43137"/>
                    </a:srgbClr>
                  </a:outerShdw>
                </a:effectLst>
                <a:latin typeface="Arial" charset="0"/>
              </a:rPr>
              <a:t>radar </a:t>
            </a:r>
            <a:r>
              <a:rPr lang="en-US" sz="2400" dirty="0" smtClean="0">
                <a:solidFill>
                  <a:srgbClr val="FFC000"/>
                </a:solidFill>
                <a:effectLst>
                  <a:outerShdw blurRad="38100" dist="38100" dir="2700000" algn="tl">
                    <a:srgbClr val="000000">
                      <a:alpha val="43137"/>
                    </a:srgbClr>
                  </a:outerShdw>
                </a:effectLst>
                <a:latin typeface="Arial" charset="0"/>
              </a:rPr>
              <a:t>systems analyze Doppler </a:t>
            </a:r>
            <a:r>
              <a:rPr lang="en-US" sz="2400" dirty="0">
                <a:solidFill>
                  <a:srgbClr val="FFC000"/>
                </a:solidFill>
                <a:effectLst>
                  <a:outerShdw blurRad="38100" dist="38100" dir="2700000" algn="tl">
                    <a:srgbClr val="000000">
                      <a:alpha val="43137"/>
                    </a:srgbClr>
                  </a:outerShdw>
                </a:effectLst>
                <a:latin typeface="Arial" charset="0"/>
              </a:rPr>
              <a:t>frequency shifts to determine </a:t>
            </a:r>
            <a:r>
              <a:rPr lang="en-US" sz="2400" dirty="0" smtClean="0">
                <a:solidFill>
                  <a:srgbClr val="FFC000"/>
                </a:solidFill>
                <a:effectLst>
                  <a:outerShdw blurRad="38100" dist="38100" dir="2700000" algn="tl">
                    <a:srgbClr val="000000">
                      <a:alpha val="43137"/>
                    </a:srgbClr>
                  </a:outerShdw>
                </a:effectLst>
                <a:latin typeface="Arial" charset="0"/>
              </a:rPr>
              <a:t>the relative </a:t>
            </a:r>
            <a:r>
              <a:rPr lang="en-US" sz="2400" dirty="0">
                <a:solidFill>
                  <a:srgbClr val="FFC000"/>
                </a:solidFill>
                <a:effectLst>
                  <a:outerShdw blurRad="38100" dist="38100" dir="2700000" algn="tl">
                    <a:srgbClr val="000000">
                      <a:alpha val="43137"/>
                    </a:srgbClr>
                  </a:outerShdw>
                </a:effectLst>
                <a:latin typeface="Arial" charset="0"/>
              </a:rPr>
              <a:t>velocity of objects.</a:t>
            </a:r>
          </a:p>
          <a:p>
            <a:pPr marL="274320" indent="-457200">
              <a:defRPr/>
            </a:pPr>
            <a:endParaRPr lang="en-US" sz="2400" dirty="0">
              <a:solidFill>
                <a:srgbClr val="FFC000"/>
              </a:solidFill>
              <a:effectLst>
                <a:outerShdw blurRad="38100" dist="38100" dir="2700000" algn="tl">
                  <a:srgbClr val="000000">
                    <a:alpha val="43137"/>
                  </a:srgbClr>
                </a:outerShdw>
              </a:effectLst>
              <a:latin typeface="Arial" charset="0"/>
            </a:endParaRPr>
          </a:p>
          <a:p>
            <a:pPr marL="274320" indent="-457200">
              <a:defRPr/>
            </a:pPr>
            <a:r>
              <a:rPr lang="en-US" dirty="0" smtClean="0">
                <a:solidFill>
                  <a:srgbClr val="FFC000"/>
                </a:solidFill>
                <a:effectLst>
                  <a:outerShdw blurRad="38100" dist="38100" dir="2700000" algn="tl">
                    <a:srgbClr val="000000">
                      <a:alpha val="43137"/>
                    </a:srgbClr>
                  </a:outerShdw>
                </a:effectLst>
              </a:rPr>
              <a:t>Two </a:t>
            </a:r>
            <a:r>
              <a:rPr lang="en-US" dirty="0">
                <a:solidFill>
                  <a:srgbClr val="FFC000"/>
                </a:solidFill>
                <a:effectLst>
                  <a:outerShdw blurRad="38100" dist="38100" dir="2700000" algn="tl">
                    <a:srgbClr val="000000">
                      <a:alpha val="43137"/>
                    </a:srgbClr>
                  </a:outerShdw>
                </a:effectLst>
              </a:rPr>
              <a:t>objects are approaching each other (closing), the Doppler shift causes a shortening of </a:t>
            </a:r>
            <a:r>
              <a:rPr lang="en-US" dirty="0" smtClean="0">
                <a:solidFill>
                  <a:srgbClr val="FFC000"/>
                </a:solidFill>
                <a:effectLst>
                  <a:outerShdw blurRad="38100" dist="38100" dir="2700000" algn="tl">
                    <a:srgbClr val="000000">
                      <a:alpha val="43137"/>
                    </a:srgbClr>
                  </a:outerShdw>
                </a:effectLst>
              </a:rPr>
              <a:t>wavelength. </a:t>
            </a:r>
          </a:p>
          <a:p>
            <a:pPr marL="274320" indent="-457200">
              <a:defRPr/>
            </a:pPr>
            <a:endParaRPr lang="en-US" dirty="0">
              <a:solidFill>
                <a:srgbClr val="FFC000"/>
              </a:solidFill>
              <a:effectLst>
                <a:outerShdw blurRad="38100" dist="38100" dir="2700000" algn="tl">
                  <a:srgbClr val="000000">
                    <a:alpha val="43137"/>
                  </a:srgbClr>
                </a:outerShdw>
              </a:effectLst>
            </a:endParaRPr>
          </a:p>
          <a:p>
            <a:pPr marL="274320" indent="-457200">
              <a:defRPr/>
            </a:pPr>
            <a:r>
              <a:rPr lang="en-US" dirty="0" smtClean="0">
                <a:solidFill>
                  <a:srgbClr val="FFC000"/>
                </a:solidFill>
                <a:effectLst>
                  <a:outerShdw blurRad="38100" dist="38100" dir="2700000" algn="tl">
                    <a:srgbClr val="000000">
                      <a:alpha val="43137"/>
                    </a:srgbClr>
                  </a:outerShdw>
                </a:effectLst>
              </a:rPr>
              <a:t>When </a:t>
            </a:r>
            <a:r>
              <a:rPr lang="en-US" dirty="0">
                <a:solidFill>
                  <a:srgbClr val="FFC000"/>
                </a:solidFill>
                <a:effectLst>
                  <a:outerShdw blurRad="38100" dist="38100" dir="2700000" algn="tl">
                    <a:srgbClr val="000000">
                      <a:alpha val="43137"/>
                    </a:srgbClr>
                  </a:outerShdw>
                </a:effectLst>
              </a:rPr>
              <a:t>the two objects are receding from each other (opening), the Doppler shift causes a lengthening of </a:t>
            </a:r>
            <a:r>
              <a:rPr lang="en-US" dirty="0" smtClean="0">
                <a:solidFill>
                  <a:srgbClr val="FFC000"/>
                </a:solidFill>
                <a:effectLst>
                  <a:outerShdw blurRad="38100" dist="38100" dir="2700000" algn="tl">
                    <a:srgbClr val="000000">
                      <a:alpha val="43137"/>
                    </a:srgbClr>
                  </a:outerShdw>
                </a:effectLst>
              </a:rPr>
              <a:t>wavelength. </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408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6725" y="304800"/>
            <a:ext cx="753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74320" indent="-457200" eaLnBrk="1" hangingPunct="1"/>
            <a:r>
              <a:rPr lang="en-US" altLang="en-US" sz="2400" dirty="0">
                <a:solidFill>
                  <a:srgbClr val="FFC000"/>
                </a:solidFill>
              </a:rPr>
              <a:t>Plan Position indicator (PPI)- system with circular display on which a radial sweep indicates the position of radar “echoes</a:t>
            </a:r>
            <a:r>
              <a:rPr lang="en-US" altLang="en-US" sz="2400" dirty="0" smtClean="0">
                <a:solidFill>
                  <a:srgbClr val="FFC000"/>
                </a:solidFill>
              </a:rPr>
              <a:t>”</a:t>
            </a:r>
            <a:r>
              <a:rPr lang="en-US" altLang="en-US" dirty="0" smtClean="0">
                <a:solidFill>
                  <a:srgbClr val="FFC000"/>
                </a:solidFill>
              </a:rPr>
              <a:t>.</a:t>
            </a:r>
            <a:endParaRPr lang="en-US" altLang="en-US" sz="2400" dirty="0">
              <a:solidFill>
                <a:srgbClr val="FFC000"/>
              </a:solidFill>
            </a:endParaRPr>
          </a:p>
        </p:txBody>
      </p:sp>
      <p:grpSp>
        <p:nvGrpSpPr>
          <p:cNvPr id="3" name="Group 2"/>
          <p:cNvGrpSpPr/>
          <p:nvPr/>
        </p:nvGrpSpPr>
        <p:grpSpPr>
          <a:xfrm>
            <a:off x="309562" y="1483498"/>
            <a:ext cx="8543925" cy="5362575"/>
            <a:chOff x="152400" y="1438275"/>
            <a:chExt cx="8543925" cy="5362575"/>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8275"/>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1466850"/>
              <a:ext cx="5580062"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28625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9791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28600" y="503191"/>
            <a:ext cx="4038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74320" indent="-457200" eaLnBrk="1" hangingPunct="1"/>
            <a:r>
              <a:rPr lang="en-US" altLang="en-US" sz="2400" dirty="0" smtClean="0">
                <a:solidFill>
                  <a:srgbClr val="FFC000"/>
                </a:solidFill>
              </a:rPr>
              <a:t>Imaging Radar Systems-Airborne </a:t>
            </a:r>
            <a:r>
              <a:rPr lang="en-US" altLang="en-US" sz="2400" dirty="0">
                <a:solidFill>
                  <a:srgbClr val="FFC000"/>
                </a:solidFill>
              </a:rPr>
              <a:t>or space borne systems employ systems that use an antennae fixed to the fuselage or platform.</a:t>
            </a:r>
          </a:p>
          <a:p>
            <a:pPr marL="274320" indent="-457200" eaLnBrk="1" hangingPunct="1"/>
            <a:endParaRPr lang="en-US" altLang="en-US" sz="2400" dirty="0">
              <a:solidFill>
                <a:srgbClr val="FFC000"/>
              </a:solidFill>
            </a:endParaRPr>
          </a:p>
          <a:p>
            <a:pPr marL="274320" indent="-457200" eaLnBrk="1" hangingPunct="1"/>
            <a:r>
              <a:rPr lang="en-US" altLang="en-US" sz="2400" dirty="0" smtClean="0">
                <a:solidFill>
                  <a:srgbClr val="FFC000"/>
                </a:solidFill>
              </a:rPr>
              <a:t>Also referred to side </a:t>
            </a:r>
            <a:r>
              <a:rPr lang="en-US" altLang="en-US" sz="2400" dirty="0">
                <a:solidFill>
                  <a:srgbClr val="FFC000"/>
                </a:solidFill>
              </a:rPr>
              <a:t>looking radar (SLR) or side looking </a:t>
            </a:r>
            <a:r>
              <a:rPr lang="en-US" altLang="en-US" sz="2400" dirty="0" smtClean="0">
                <a:solidFill>
                  <a:srgbClr val="FFC000"/>
                </a:solidFill>
              </a:rPr>
              <a:t>airborne radar </a:t>
            </a:r>
            <a:r>
              <a:rPr lang="en-US" altLang="en-US" sz="2400" dirty="0">
                <a:solidFill>
                  <a:srgbClr val="FFC000"/>
                </a:solidFill>
              </a:rPr>
              <a:t>(SLAR)</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339819"/>
            <a:ext cx="5343525" cy="222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3990975" cy="272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70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474" y="2312987"/>
            <a:ext cx="3588660"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1066800"/>
            <a:ext cx="4648200" cy="1569660"/>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We are going to concern ourselves with the last of these types, the imaging radar systems.</a:t>
            </a:r>
            <a:endParaRPr lang="en-US"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609600" y="3431331"/>
            <a:ext cx="4648200" cy="230832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As with passive systems, imaging radar has several arbitrary “bands” available to it. </a:t>
            </a:r>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Hence</a:t>
            </a:r>
            <a:r>
              <a:rPr lang="en-US" dirty="0" smtClean="0">
                <a:solidFill>
                  <a:srgbClr val="FFC000"/>
                </a:solidFill>
                <a:effectLst>
                  <a:outerShdw blurRad="38100" dist="38100" dir="2700000" algn="tl">
                    <a:srgbClr val="000000">
                      <a:alpha val="43137"/>
                    </a:srgbClr>
                  </a:outerShdw>
                </a:effectLst>
              </a:rPr>
              <a:t>, like visible and near visible light, active microwave systems </a:t>
            </a:r>
            <a:r>
              <a:rPr lang="en-US" dirty="0" smtClean="0">
                <a:solidFill>
                  <a:srgbClr val="FFC000"/>
                </a:solidFill>
                <a:effectLst>
                  <a:outerShdw blurRad="38100" dist="38100" dir="2700000" algn="tl">
                    <a:srgbClr val="000000">
                      <a:alpha val="43137"/>
                    </a:srgbClr>
                  </a:outerShdw>
                </a:effectLst>
              </a:rPr>
              <a:t>can be “multispectral</a:t>
            </a:r>
            <a:r>
              <a:rPr lang="en-US" dirty="0" smtClean="0">
                <a:solidFill>
                  <a:srgbClr val="FFC000"/>
                </a:solidFill>
                <a:effectLst>
                  <a:outerShdw blurRad="38100" dist="38100" dir="2700000" algn="tl">
                    <a:srgbClr val="000000">
                      <a:alpha val="43137"/>
                    </a:srgbClr>
                  </a:outerShdw>
                </a:effectLst>
              </a:rPr>
              <a: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037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0" y="6248400"/>
            <a:ext cx="990600" cy="369888"/>
          </a:xfrm>
          <a:prstGeom prst="rect">
            <a:avLst/>
          </a:prstGeom>
          <a:solidFill>
            <a:schemeClr val="bg1"/>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C-Band</a:t>
            </a:r>
          </a:p>
        </p:txBody>
      </p:sp>
      <p:sp>
        <p:nvSpPr>
          <p:cNvPr id="7" name="TextBox 6"/>
          <p:cNvSpPr txBox="1">
            <a:spLocks noChangeArrowheads="1"/>
          </p:cNvSpPr>
          <p:nvPr/>
        </p:nvSpPr>
        <p:spPr bwMode="auto">
          <a:xfrm>
            <a:off x="5791200" y="2895600"/>
            <a:ext cx="990600" cy="369888"/>
          </a:xfrm>
          <a:prstGeom prst="rect">
            <a:avLst/>
          </a:prstGeom>
          <a:solidFill>
            <a:schemeClr val="bg1"/>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L-Band</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614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3473</TotalTime>
  <Words>897</Words>
  <Application>Microsoft Office PowerPoint</Application>
  <PresentationFormat>On-screen Show (4:3)</PresentationFormat>
  <Paragraphs>89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Century Gothic</vt:lpstr>
      <vt:lpstr>Symbol</vt:lpstr>
      <vt:lpstr>Times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Gordon</cp:lastModifiedBy>
  <cp:revision>284</cp:revision>
  <dcterms:created xsi:type="dcterms:W3CDTF">1998-08-10T21:18:54Z</dcterms:created>
  <dcterms:modified xsi:type="dcterms:W3CDTF">2015-11-29T23:40:14Z</dcterms:modified>
</cp:coreProperties>
</file>