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78" r:id="rId1"/>
  </p:sldMasterIdLst>
  <p:notesMasterIdLst>
    <p:notesMasterId r:id="rId30"/>
  </p:notesMasterIdLst>
  <p:handoutMasterIdLst>
    <p:handoutMasterId r:id="rId31"/>
  </p:handoutMasterIdLst>
  <p:sldIdLst>
    <p:sldId id="288" r:id="rId2"/>
    <p:sldId id="310" r:id="rId3"/>
    <p:sldId id="311" r:id="rId4"/>
    <p:sldId id="290" r:id="rId5"/>
    <p:sldId id="291" r:id="rId6"/>
    <p:sldId id="292" r:id="rId7"/>
    <p:sldId id="293" r:id="rId8"/>
    <p:sldId id="294" r:id="rId9"/>
    <p:sldId id="312" r:id="rId10"/>
    <p:sldId id="295" r:id="rId11"/>
    <p:sldId id="298" r:id="rId12"/>
    <p:sldId id="313" r:id="rId13"/>
    <p:sldId id="314" r:id="rId14"/>
    <p:sldId id="297" r:id="rId15"/>
    <p:sldId id="296" r:id="rId16"/>
    <p:sldId id="299" r:id="rId17"/>
    <p:sldId id="289" r:id="rId18"/>
    <p:sldId id="300" r:id="rId19"/>
    <p:sldId id="315" r:id="rId20"/>
    <p:sldId id="307" r:id="rId21"/>
    <p:sldId id="301" r:id="rId22"/>
    <p:sldId id="302" r:id="rId23"/>
    <p:sldId id="303" r:id="rId24"/>
    <p:sldId id="304" r:id="rId25"/>
    <p:sldId id="305" r:id="rId26"/>
    <p:sldId id="306" r:id="rId27"/>
    <p:sldId id="308" r:id="rId28"/>
    <p:sldId id="309" r:id="rId2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1513"/>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1" autoAdjust="0"/>
    <p:restoredTop sz="94646" autoAdjust="0"/>
  </p:normalViewPr>
  <p:slideViewPr>
    <p:cSldViewPr>
      <p:cViewPr varScale="1">
        <p:scale>
          <a:sx n="120" d="100"/>
          <a:sy n="120" d="100"/>
        </p:scale>
        <p:origin x="876" y="-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Arial" charset="0"/>
              </a:defRPr>
            </a:lvl1pPr>
          </a:lstStyle>
          <a:p>
            <a:pPr>
              <a:defRPr/>
            </a:pPr>
            <a:endParaRPr lang="en-US" altLang="en-US"/>
          </a:p>
        </p:txBody>
      </p:sp>
      <p:sp>
        <p:nvSpPr>
          <p:cNvPr id="18435"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Arial" charset="0"/>
              </a:defRPr>
            </a:lvl1pPr>
          </a:lstStyle>
          <a:p>
            <a:pPr>
              <a:defRPr/>
            </a:pPr>
            <a:endParaRPr lang="en-US" altLang="en-US"/>
          </a:p>
        </p:txBody>
      </p:sp>
      <p:sp>
        <p:nvSpPr>
          <p:cNvPr id="18436"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Arial" charset="0"/>
              </a:defRPr>
            </a:lvl1pPr>
          </a:lstStyle>
          <a:p>
            <a:pPr>
              <a:defRPr/>
            </a:pPr>
            <a:endParaRPr lang="en-US" altLang="en-US"/>
          </a:p>
        </p:txBody>
      </p:sp>
      <p:sp>
        <p:nvSpPr>
          <p:cNvPr id="18437"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71C162F7-07F2-4DD9-9EDA-ED1D44CACFDC}" type="slidenum">
              <a:rPr lang="en-US" altLang="en-US"/>
              <a:pPr/>
              <a:t>‹#›</a:t>
            </a:fld>
            <a:endParaRPr lang="en-US" altLang="en-US"/>
          </a:p>
        </p:txBody>
      </p:sp>
    </p:spTree>
    <p:extLst>
      <p:ext uri="{BB962C8B-B14F-4D97-AF65-F5344CB8AC3E}">
        <p14:creationId xmlns:p14="http://schemas.microsoft.com/office/powerpoint/2010/main" val="29461870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716714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114300" indent="342900" algn="l" rtl="0" eaLnBrk="0" fontAlgn="base" hangingPunct="0">
      <a:spcBef>
        <a:spcPct val="30000"/>
      </a:spcBef>
      <a:spcAft>
        <a:spcPct val="0"/>
      </a:spcAft>
      <a:defRPr sz="1200" kern="1200">
        <a:solidFill>
          <a:schemeClr val="tx1"/>
        </a:solidFill>
        <a:latin typeface="Arial" charset="0"/>
        <a:ea typeface="+mn-ea"/>
        <a:cs typeface="+mn-cs"/>
      </a:defRPr>
    </a:lvl2pPr>
    <a:lvl3pPr marL="228600" indent="685800" algn="l" rtl="0" eaLnBrk="0" fontAlgn="base" hangingPunct="0">
      <a:spcBef>
        <a:spcPct val="30000"/>
      </a:spcBef>
      <a:spcAft>
        <a:spcPct val="0"/>
      </a:spcAft>
      <a:defRPr sz="1200" kern="1200">
        <a:solidFill>
          <a:schemeClr val="tx1"/>
        </a:solidFill>
        <a:latin typeface="Arial" charset="0"/>
        <a:ea typeface="+mn-ea"/>
        <a:cs typeface="+mn-cs"/>
      </a:defRPr>
    </a:lvl3pPr>
    <a:lvl4pPr marL="342900" indent="1028700" algn="l" rtl="0" eaLnBrk="0" fontAlgn="base" hangingPunct="0">
      <a:spcBef>
        <a:spcPct val="30000"/>
      </a:spcBef>
      <a:spcAft>
        <a:spcPct val="0"/>
      </a:spcAft>
      <a:defRPr sz="1200" kern="1200">
        <a:solidFill>
          <a:schemeClr val="tx1"/>
        </a:solidFill>
        <a:latin typeface="Arial" charset="0"/>
        <a:ea typeface="+mn-ea"/>
        <a:cs typeface="+mn-cs"/>
      </a:defRPr>
    </a:lvl4pPr>
    <a:lvl5pPr marL="457200" indent="13716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fld id="{BD7A3DCA-B633-4A9B-9303-357502896D9A}" type="slidenum">
              <a:rPr lang="en-US" altLang="en-US"/>
              <a:pPr/>
              <a:t>‹#›</a:t>
            </a:fld>
            <a:endParaRPr lang="en-US" altLang="en-US"/>
          </a:p>
        </p:txBody>
      </p:sp>
      <p:sp>
        <p:nvSpPr>
          <p:cNvPr id="6" name="Slide Number Placeholder 5"/>
          <p:cNvSpPr>
            <a:spLocks noGrp="1"/>
          </p:cNvSpPr>
          <p:nvPr>
            <p:ph type="sldNum" sz="quarter" idx="12"/>
          </p:nvPr>
        </p:nvSpPr>
        <p:spPr/>
        <p:txBody>
          <a:bodyPr/>
          <a:lstStyle>
            <a:lvl1pPr>
              <a:defRPr/>
            </a:lvl1pPr>
          </a:lstStyle>
          <a:p>
            <a:fld id="{8563BFEA-16CA-4BD8-83B0-BB2C4C49226B}"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fld id="{8BB477BC-3EDD-4070-A8E0-366DA88C1F7D}" type="slidenum">
              <a:rPr lang="en-US" altLang="en-US"/>
              <a:pPr/>
              <a:t>‹#›</a:t>
            </a:fld>
            <a:endParaRPr lang="en-US" altLang="en-US"/>
          </a:p>
        </p:txBody>
      </p:sp>
      <p:sp>
        <p:nvSpPr>
          <p:cNvPr id="7" name="Slide Number Placeholder 5"/>
          <p:cNvSpPr>
            <a:spLocks noGrp="1"/>
          </p:cNvSpPr>
          <p:nvPr>
            <p:ph type="sldNum" sz="quarter" idx="12"/>
          </p:nvPr>
        </p:nvSpPr>
        <p:spPr/>
        <p:txBody>
          <a:bodyPr/>
          <a:lstStyle>
            <a:lvl1pPr>
              <a:defRPr/>
            </a:lvl1pPr>
          </a:lstStyle>
          <a:p>
            <a:fld id="{890C2029-1992-4CEE-B71E-E039F9AB2EF2}" type="slidenum">
              <a:rPr lang="en-US" altLang="en-US"/>
              <a:pPr/>
              <a:t>‹#›</a:t>
            </a:fld>
            <a:endParaRPr lang="en-US" altLang="en-US"/>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fld id="{077F871A-9552-416B-AF3C-89FD9F2B9B69}" type="slidenum">
              <a:rPr lang="en-US" altLang="en-US"/>
              <a:pPr/>
              <a:t>‹#›</a:t>
            </a:fld>
            <a:endParaRPr lang="en-US" altLang="en-US"/>
          </a:p>
        </p:txBody>
      </p:sp>
      <p:sp>
        <p:nvSpPr>
          <p:cNvPr id="6" name="Slide Number Placeholder 5"/>
          <p:cNvSpPr>
            <a:spLocks noGrp="1"/>
          </p:cNvSpPr>
          <p:nvPr>
            <p:ph type="sldNum" sz="quarter" idx="12"/>
          </p:nvPr>
        </p:nvSpPr>
        <p:spPr/>
        <p:txBody>
          <a:bodyPr/>
          <a:lstStyle>
            <a:lvl1pPr>
              <a:defRPr/>
            </a:lvl1pPr>
          </a:lstStyle>
          <a:p>
            <a:fld id="{C88AAB63-8748-4C4B-A09B-0F8966E5ED43}" type="slidenum">
              <a:rPr lang="en-US" altLang="en-US"/>
              <a:pPr/>
              <a:t>‹#›</a:t>
            </a:fld>
            <a:endParaRPr lang="en-US" altLang="en-US"/>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4"/>
          <p:cNvSpPr txBox="1"/>
          <p:nvPr/>
        </p:nvSpPr>
        <p:spPr>
          <a:xfrm>
            <a:off x="674688" y="971550"/>
            <a:ext cx="600075" cy="1970088"/>
          </a:xfrm>
          <a:prstGeom prst="rect">
            <a:avLst/>
          </a:prstGeom>
          <a:noFill/>
        </p:spPr>
        <p:txBody>
          <a:bodyPr>
            <a:spAutoFit/>
          </a:bodyPr>
          <a:lstStyle>
            <a:defPPr>
              <a:defRPr lang="en-US"/>
            </a:defPPr>
            <a:lvl1pPr algn="r">
              <a:defRPr sz="12200" b="0" i="0">
                <a:solidFill>
                  <a:schemeClr val="bg2">
                    <a:lumMod val="40000"/>
                    <a:lumOff val="60000"/>
                  </a:schemeClr>
                </a:solidFill>
                <a:latin typeface="Arial"/>
                <a:ea typeface="+mj-ea"/>
                <a:cs typeface="+mj-cs"/>
              </a:defRPr>
            </a:lvl1pPr>
          </a:lstStyle>
          <a:p>
            <a:pPr eaLnBrk="1" hangingPunct="1">
              <a:defRPr/>
            </a:pPr>
            <a:r>
              <a:rPr lang="en-US" dirty="0"/>
              <a:t>“</a:t>
            </a:r>
          </a:p>
        </p:txBody>
      </p:sp>
      <p:sp>
        <p:nvSpPr>
          <p:cNvPr id="6" name="TextBox 5"/>
          <p:cNvSpPr txBox="1"/>
          <p:nvPr/>
        </p:nvSpPr>
        <p:spPr>
          <a:xfrm>
            <a:off x="6999288" y="2613025"/>
            <a:ext cx="601662" cy="1970088"/>
          </a:xfrm>
          <a:prstGeom prst="rect">
            <a:avLst/>
          </a:prstGeom>
          <a:noFill/>
        </p:spPr>
        <p:txBody>
          <a:bodyPr>
            <a:spAutoFit/>
          </a:bodyPr>
          <a:lstStyle>
            <a:defPPr>
              <a:defRPr lang="en-US"/>
            </a:defPPr>
            <a:lvl1pPr algn="r">
              <a:defRPr sz="12200" b="0" i="0">
                <a:solidFill>
                  <a:schemeClr val="bg2">
                    <a:lumMod val="40000"/>
                    <a:lumOff val="60000"/>
                  </a:schemeClr>
                </a:solidFill>
                <a:latin typeface="Arial"/>
                <a:ea typeface="+mj-ea"/>
                <a:cs typeface="+mj-cs"/>
              </a:defRPr>
            </a:lvl1pPr>
          </a:lstStyle>
          <a:p>
            <a:pPr eaLnBrk="1" hangingPunct="1">
              <a:defRPr/>
            </a:pPr>
            <a:r>
              <a:rPr lang="en-US" dirty="0"/>
              <a:t>”</a:t>
            </a:r>
          </a:p>
        </p:txBody>
      </p:sp>
      <p:sp>
        <p:nvSpPr>
          <p:cNvPr id="2" name="Title 1"/>
          <p:cNvSpPr>
            <a:spLocks noGrp="1"/>
          </p:cNvSpPr>
          <p:nvPr>
            <p:ph type="title"/>
          </p:nvPr>
        </p:nvSpPr>
        <p:spPr>
          <a:xfrm>
            <a:off x="1181409" y="1447800"/>
            <a:ext cx="6001049"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448177" y="3771174"/>
            <a:ext cx="5461159" cy="342174"/>
          </a:xfrm>
        </p:spPr>
        <p:txBody>
          <a:bodyPr rtlCol="0">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3"/>
          <p:cNvSpPr>
            <a:spLocks noGrp="1"/>
          </p:cNvSpPr>
          <p:nvPr>
            <p:ph type="dt" sz="half" idx="15"/>
          </p:nvPr>
        </p:nvSpPr>
        <p:spPr/>
        <p:txBody>
          <a:bodyPr/>
          <a:lstStyle>
            <a:lvl1pPr>
              <a:defRPr/>
            </a:lvl1pPr>
          </a:lstStyle>
          <a:p>
            <a:pPr>
              <a:defRPr/>
            </a:pPr>
            <a:endParaRPr lang="en-US" altLang="en-US"/>
          </a:p>
        </p:txBody>
      </p:sp>
      <p:sp>
        <p:nvSpPr>
          <p:cNvPr id="8" name="Footer Placeholder 4"/>
          <p:cNvSpPr>
            <a:spLocks noGrp="1"/>
          </p:cNvSpPr>
          <p:nvPr>
            <p:ph type="ftr" sz="quarter" idx="16"/>
          </p:nvPr>
        </p:nvSpPr>
        <p:spPr/>
        <p:txBody>
          <a:bodyPr/>
          <a:lstStyle>
            <a:lvl1pPr>
              <a:defRPr/>
            </a:lvl1pPr>
          </a:lstStyle>
          <a:p>
            <a:fld id="{D005E9DC-3D74-45F8-8CD0-D96231DD4CD3}" type="slidenum">
              <a:rPr lang="en-US" altLang="en-US"/>
              <a:pPr/>
              <a:t>‹#›</a:t>
            </a:fld>
            <a:endParaRPr lang="en-US" altLang="en-US"/>
          </a:p>
        </p:txBody>
      </p:sp>
      <p:sp>
        <p:nvSpPr>
          <p:cNvPr id="9" name="Slide Number Placeholder 5"/>
          <p:cNvSpPr>
            <a:spLocks noGrp="1"/>
          </p:cNvSpPr>
          <p:nvPr>
            <p:ph type="sldNum" sz="quarter" idx="17"/>
          </p:nvPr>
        </p:nvSpPr>
        <p:spPr/>
        <p:txBody>
          <a:bodyPr/>
          <a:lstStyle>
            <a:lvl1pPr>
              <a:defRPr/>
            </a:lvl1pPr>
          </a:lstStyle>
          <a:p>
            <a:fld id="{344C9A12-7181-4DFB-A557-B0DBE35B8DBD}" type="slidenum">
              <a:rPr lang="en-US" altLang="en-US"/>
              <a:pPr/>
              <a:t>‹#›</a:t>
            </a:fld>
            <a:endParaRPr lang="en-US" altLang="en-US"/>
          </a:p>
        </p:txBody>
      </p:sp>
    </p:spTree>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fld id="{36E18012-87C7-42D4-8B3C-AFA91828C812}" type="slidenum">
              <a:rPr lang="en-US" altLang="en-US"/>
              <a:pPr/>
              <a:t>‹#›</a:t>
            </a:fld>
            <a:endParaRPr lang="en-US" altLang="en-US"/>
          </a:p>
        </p:txBody>
      </p:sp>
      <p:sp>
        <p:nvSpPr>
          <p:cNvPr id="6" name="Slide Number Placeholder 5"/>
          <p:cNvSpPr>
            <a:spLocks noGrp="1"/>
          </p:cNvSpPr>
          <p:nvPr>
            <p:ph type="sldNum" sz="quarter" idx="12"/>
          </p:nvPr>
        </p:nvSpPr>
        <p:spPr/>
        <p:txBody>
          <a:bodyPr/>
          <a:lstStyle>
            <a:lvl1pPr>
              <a:defRPr/>
            </a:lvl1pPr>
          </a:lstStyle>
          <a:p>
            <a:fld id="{ED0B5DA6-68D9-4BD4-B9FB-BEA89BF80B0A}" type="slidenum">
              <a:rPr lang="en-US" altLang="en-US"/>
              <a:pPr/>
              <a:t>‹#›</a:t>
            </a:fld>
            <a:endParaRPr lang="en-US" altLang="en-US"/>
          </a:p>
        </p:txBody>
      </p:sp>
    </p:spTree>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cxnSp>
        <p:nvCxnSpPr>
          <p:cNvPr id="9" name="Straight Connector 8"/>
          <p:cNvCxnSpPr/>
          <p:nvPr/>
        </p:nvCxnSpPr>
        <p:spPr>
          <a:xfrm>
            <a:off x="2795588"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5222875" y="2133600"/>
            <a:ext cx="0" cy="396716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489475" y="2667000"/>
            <a:ext cx="2196084" cy="358933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2905586" y="2667000"/>
            <a:ext cx="2210671" cy="358933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5344917" y="2667000"/>
            <a:ext cx="2199658" cy="358933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Date Placeholder 3"/>
          <p:cNvSpPr>
            <a:spLocks noGrp="1"/>
          </p:cNvSpPr>
          <p:nvPr>
            <p:ph type="dt" sz="half" idx="18"/>
          </p:nvPr>
        </p:nvSpPr>
        <p:spPr/>
        <p:txBody>
          <a:bodyPr/>
          <a:lstStyle>
            <a:lvl1pPr>
              <a:defRPr/>
            </a:lvl1pPr>
          </a:lstStyle>
          <a:p>
            <a:pPr>
              <a:defRPr/>
            </a:pPr>
            <a:endParaRPr lang="en-US" altLang="en-US"/>
          </a:p>
        </p:txBody>
      </p:sp>
      <p:sp>
        <p:nvSpPr>
          <p:cNvPr id="12" name="Footer Placeholder 4"/>
          <p:cNvSpPr>
            <a:spLocks noGrp="1"/>
          </p:cNvSpPr>
          <p:nvPr>
            <p:ph type="ftr" sz="quarter" idx="19"/>
          </p:nvPr>
        </p:nvSpPr>
        <p:spPr/>
        <p:txBody>
          <a:bodyPr/>
          <a:lstStyle>
            <a:lvl1pPr>
              <a:defRPr/>
            </a:lvl1pPr>
          </a:lstStyle>
          <a:p>
            <a:fld id="{677B4F20-91D8-40C8-B315-DA6D9D973A1C}" type="slidenum">
              <a:rPr lang="en-US" altLang="en-US"/>
              <a:pPr/>
              <a:t>‹#›</a:t>
            </a:fld>
            <a:endParaRPr lang="en-US" altLang="en-US"/>
          </a:p>
        </p:txBody>
      </p:sp>
      <p:sp>
        <p:nvSpPr>
          <p:cNvPr id="13" name="Slide Number Placeholder 5"/>
          <p:cNvSpPr>
            <a:spLocks noGrp="1"/>
          </p:cNvSpPr>
          <p:nvPr>
            <p:ph type="sldNum" sz="quarter" idx="20"/>
          </p:nvPr>
        </p:nvSpPr>
        <p:spPr/>
        <p:txBody>
          <a:bodyPr/>
          <a:lstStyle>
            <a:lvl1pPr>
              <a:defRPr/>
            </a:lvl1pPr>
          </a:lstStyle>
          <a:p>
            <a:fld id="{F31F9B94-9FC7-4541-A9CF-7212E6E23D65}" type="slidenum">
              <a:rPr lang="en-US" altLang="en-US"/>
              <a:pPr/>
              <a:t>‹#›</a:t>
            </a:fld>
            <a:endParaRPr lang="en-US" altLang="en-US"/>
          </a:p>
        </p:txBody>
      </p:sp>
    </p:spTree>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cxnSp>
        <p:nvCxnSpPr>
          <p:cNvPr id="12" name="Straight Connector 11"/>
          <p:cNvCxnSpPr/>
          <p:nvPr/>
        </p:nvCxnSpPr>
        <p:spPr>
          <a:xfrm>
            <a:off x="2795588"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222875" y="2133600"/>
            <a:ext cx="0" cy="396716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22" name="Text Placeholder 3"/>
          <p:cNvSpPr>
            <a:spLocks noGrp="1"/>
          </p:cNvSpPr>
          <p:nvPr>
            <p:ph type="body" sz="half" idx="18"/>
          </p:nvPr>
        </p:nvSpPr>
        <p:spPr>
          <a:xfrm>
            <a:off x="489475" y="4827212"/>
            <a:ext cx="2205612" cy="65918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23" name="Text Placeholder 3"/>
          <p:cNvSpPr>
            <a:spLocks noGrp="1"/>
          </p:cNvSpPr>
          <p:nvPr>
            <p:ph type="body" sz="half" idx="19"/>
          </p:nvPr>
        </p:nvSpPr>
        <p:spPr>
          <a:xfrm>
            <a:off x="2916776" y="4827211"/>
            <a:ext cx="2201378" cy="65918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24" name="Text Placeholder 3"/>
          <p:cNvSpPr>
            <a:spLocks noGrp="1"/>
          </p:cNvSpPr>
          <p:nvPr>
            <p:ph type="body" sz="half" idx="20"/>
          </p:nvPr>
        </p:nvSpPr>
        <p:spPr>
          <a:xfrm>
            <a:off x="5344824" y="4827209"/>
            <a:ext cx="2202571" cy="65918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5" name="Date Placeholder 3"/>
          <p:cNvSpPr>
            <a:spLocks noGrp="1"/>
          </p:cNvSpPr>
          <p:nvPr>
            <p:ph type="dt" sz="half" idx="23"/>
          </p:nvPr>
        </p:nvSpPr>
        <p:spPr/>
        <p:txBody>
          <a:bodyPr/>
          <a:lstStyle>
            <a:lvl1pPr>
              <a:defRPr/>
            </a:lvl1pPr>
          </a:lstStyle>
          <a:p>
            <a:pPr>
              <a:defRPr/>
            </a:pPr>
            <a:endParaRPr lang="en-US" altLang="en-US"/>
          </a:p>
        </p:txBody>
      </p:sp>
      <p:sp>
        <p:nvSpPr>
          <p:cNvPr id="16" name="Footer Placeholder 4"/>
          <p:cNvSpPr>
            <a:spLocks noGrp="1"/>
          </p:cNvSpPr>
          <p:nvPr>
            <p:ph type="ftr" sz="quarter" idx="24"/>
          </p:nvPr>
        </p:nvSpPr>
        <p:spPr/>
        <p:txBody>
          <a:bodyPr/>
          <a:lstStyle>
            <a:lvl1pPr>
              <a:defRPr/>
            </a:lvl1pPr>
          </a:lstStyle>
          <a:p>
            <a:fld id="{9A535C79-730D-4727-A934-42F52F963451}" type="slidenum">
              <a:rPr lang="en-US" altLang="en-US"/>
              <a:pPr/>
              <a:t>‹#›</a:t>
            </a:fld>
            <a:endParaRPr lang="en-US" altLang="en-US"/>
          </a:p>
        </p:txBody>
      </p:sp>
      <p:sp>
        <p:nvSpPr>
          <p:cNvPr id="17" name="Slide Number Placeholder 5"/>
          <p:cNvSpPr>
            <a:spLocks noGrp="1"/>
          </p:cNvSpPr>
          <p:nvPr>
            <p:ph type="sldNum" sz="quarter" idx="25"/>
          </p:nvPr>
        </p:nvSpPr>
        <p:spPr/>
        <p:txBody>
          <a:bodyPr/>
          <a:lstStyle>
            <a:lvl1pPr>
              <a:defRPr/>
            </a:lvl1pPr>
          </a:lstStyle>
          <a:p>
            <a:fld id="{115B5555-3785-47F3-9E67-69A01F954026}" type="slidenum">
              <a:rPr lang="en-US" altLang="en-US"/>
              <a:pPr/>
              <a:t>‹#›</a:t>
            </a:fld>
            <a:endParaRPr lang="en-US" altLang="en-US"/>
          </a:p>
        </p:txBody>
      </p:sp>
    </p:spTree>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fld id="{AE7E39B7-F865-4AA7-B850-283AE491EE83}" type="slidenum">
              <a:rPr lang="en-US" altLang="en-US"/>
              <a:pPr/>
              <a:t>‹#›</a:t>
            </a:fld>
            <a:endParaRPr lang="en-US" altLang="en-US"/>
          </a:p>
        </p:txBody>
      </p:sp>
      <p:sp>
        <p:nvSpPr>
          <p:cNvPr id="6" name="Slide Number Placeholder 5"/>
          <p:cNvSpPr>
            <a:spLocks noGrp="1"/>
          </p:cNvSpPr>
          <p:nvPr>
            <p:ph type="sldNum" sz="quarter" idx="12"/>
          </p:nvPr>
        </p:nvSpPr>
        <p:spPr/>
        <p:txBody>
          <a:bodyPr/>
          <a:lstStyle>
            <a:lvl1pPr>
              <a:defRPr/>
            </a:lvl1pPr>
          </a:lstStyle>
          <a:p>
            <a:fld id="{182C1FDA-8DE9-4AD1-B6E7-17B71E3D74D9}" type="slidenum">
              <a:rPr lang="en-US" altLang="en-US"/>
              <a:pPr/>
              <a:t>‹#›</a:t>
            </a:fld>
            <a:endParaRPr lang="en-US"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fld id="{9B41EB1C-1F60-48D1-BEB9-477BD5526438}" type="slidenum">
              <a:rPr lang="en-US" altLang="en-US"/>
              <a:pPr/>
              <a:t>‹#›</a:t>
            </a:fld>
            <a:endParaRPr lang="en-US" altLang="en-US"/>
          </a:p>
        </p:txBody>
      </p:sp>
      <p:sp>
        <p:nvSpPr>
          <p:cNvPr id="6" name="Slide Number Placeholder 5"/>
          <p:cNvSpPr>
            <a:spLocks noGrp="1"/>
          </p:cNvSpPr>
          <p:nvPr>
            <p:ph type="sldNum" sz="quarter" idx="12"/>
          </p:nvPr>
        </p:nvSpPr>
        <p:spPr/>
        <p:txBody>
          <a:bodyPr/>
          <a:lstStyle>
            <a:lvl1pPr>
              <a:defRPr/>
            </a:lvl1pPr>
          </a:lstStyle>
          <a:p>
            <a:fld id="{E4CB746D-A4A9-411A-A0F4-6F1BDE483E5E}" type="slidenum">
              <a:rPr lang="en-US" altLang="en-US"/>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fld id="{F98DC5A6-1DF0-4694-B75E-85E5F45ED936}" type="slidenum">
              <a:rPr lang="en-US" altLang="en-US"/>
              <a:pPr/>
              <a:t>‹#›</a:t>
            </a:fld>
            <a:endParaRPr lang="en-US" altLang="en-US"/>
          </a:p>
        </p:txBody>
      </p:sp>
      <p:sp>
        <p:nvSpPr>
          <p:cNvPr id="6" name="Slide Number Placeholder 5"/>
          <p:cNvSpPr>
            <a:spLocks noGrp="1"/>
          </p:cNvSpPr>
          <p:nvPr>
            <p:ph type="sldNum" sz="quarter" idx="12"/>
          </p:nvPr>
        </p:nvSpPr>
        <p:spPr/>
        <p:txBody>
          <a:bodyPr/>
          <a:lstStyle>
            <a:lvl1pPr>
              <a:defRPr/>
            </a:lvl1pPr>
          </a:lstStyle>
          <a:p>
            <a:fld id="{A844BCCA-AE32-4235-A7A0-1ED39DB79213}" type="slidenum">
              <a:rPr lang="en-US" altLang="en-US"/>
              <a:pPr/>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fld id="{3AF37CE6-F8B0-4689-B47A-AEDE1223243F}" type="slidenum">
              <a:rPr lang="en-US" altLang="en-US"/>
              <a:pPr/>
              <a:t>‹#›</a:t>
            </a:fld>
            <a:endParaRPr lang="en-US" altLang="en-US"/>
          </a:p>
        </p:txBody>
      </p:sp>
      <p:sp>
        <p:nvSpPr>
          <p:cNvPr id="6" name="Slide Number Placeholder 5"/>
          <p:cNvSpPr>
            <a:spLocks noGrp="1"/>
          </p:cNvSpPr>
          <p:nvPr>
            <p:ph type="sldNum" sz="quarter" idx="12"/>
          </p:nvPr>
        </p:nvSpPr>
        <p:spPr/>
        <p:txBody>
          <a:bodyPr/>
          <a:lstStyle>
            <a:lvl1pPr>
              <a:defRPr/>
            </a:lvl1pPr>
          </a:lstStyle>
          <a:p>
            <a:fld id="{39D40FAA-CBDA-424C-B648-8475B06016FC}" type="slidenum">
              <a:rPr lang="en-US" altLang="en-US"/>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fld id="{992142E6-FBB6-43C1-A150-574FC4C8AD2A}" type="slidenum">
              <a:rPr lang="en-US" altLang="en-US"/>
              <a:pPr/>
              <a:t>‹#›</a:t>
            </a:fld>
            <a:endParaRPr lang="en-US" altLang="en-US"/>
          </a:p>
        </p:txBody>
      </p:sp>
      <p:sp>
        <p:nvSpPr>
          <p:cNvPr id="7" name="Slide Number Placeholder 5"/>
          <p:cNvSpPr>
            <a:spLocks noGrp="1"/>
          </p:cNvSpPr>
          <p:nvPr>
            <p:ph type="sldNum" sz="quarter" idx="12"/>
          </p:nvPr>
        </p:nvSpPr>
        <p:spPr/>
        <p:txBody>
          <a:bodyPr/>
          <a:lstStyle>
            <a:lvl1pPr>
              <a:defRPr/>
            </a:lvl1pPr>
          </a:lstStyle>
          <a:p>
            <a:fld id="{9F048FDD-A24C-40C2-BDB1-6138DCC048FC}" type="slidenum">
              <a:rPr lang="en-US" altLang="en-US"/>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ltLang="en-US"/>
          </a:p>
        </p:txBody>
      </p:sp>
      <p:sp>
        <p:nvSpPr>
          <p:cNvPr id="8" name="Footer Placeholder 4"/>
          <p:cNvSpPr>
            <a:spLocks noGrp="1"/>
          </p:cNvSpPr>
          <p:nvPr>
            <p:ph type="ftr" sz="quarter" idx="11"/>
          </p:nvPr>
        </p:nvSpPr>
        <p:spPr/>
        <p:txBody>
          <a:bodyPr/>
          <a:lstStyle>
            <a:lvl1pPr>
              <a:defRPr/>
            </a:lvl1pPr>
          </a:lstStyle>
          <a:p>
            <a:fld id="{17D5C7A2-2D07-4D17-8348-C401E8F87404}" type="slidenum">
              <a:rPr lang="en-US" altLang="en-US"/>
              <a:pPr/>
              <a:t>‹#›</a:t>
            </a:fld>
            <a:endParaRPr lang="en-US" altLang="en-US"/>
          </a:p>
        </p:txBody>
      </p:sp>
      <p:sp>
        <p:nvSpPr>
          <p:cNvPr id="9" name="Slide Number Placeholder 5"/>
          <p:cNvSpPr>
            <a:spLocks noGrp="1"/>
          </p:cNvSpPr>
          <p:nvPr>
            <p:ph type="sldNum" sz="quarter" idx="12"/>
          </p:nvPr>
        </p:nvSpPr>
        <p:spPr/>
        <p:txBody>
          <a:bodyPr/>
          <a:lstStyle>
            <a:lvl1pPr>
              <a:defRPr/>
            </a:lvl1pPr>
          </a:lstStyle>
          <a:p>
            <a:fld id="{A6A4B5E6-0A43-4666-94AE-C93ADF3BC47E}" type="slidenum">
              <a:rPr lang="en-US" altLang="en-US"/>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altLang="en-US"/>
          </a:p>
        </p:txBody>
      </p:sp>
      <p:sp>
        <p:nvSpPr>
          <p:cNvPr id="4" name="Footer Placeholder 4"/>
          <p:cNvSpPr>
            <a:spLocks noGrp="1"/>
          </p:cNvSpPr>
          <p:nvPr>
            <p:ph type="ftr" sz="quarter" idx="11"/>
          </p:nvPr>
        </p:nvSpPr>
        <p:spPr/>
        <p:txBody>
          <a:bodyPr/>
          <a:lstStyle>
            <a:lvl1pPr>
              <a:defRPr/>
            </a:lvl1pPr>
          </a:lstStyle>
          <a:p>
            <a:fld id="{0CDFE0D6-4B45-48B9-85B1-88F6D8C9BF23}" type="slidenum">
              <a:rPr lang="en-US" altLang="en-US"/>
              <a:pPr/>
              <a:t>‹#›</a:t>
            </a:fld>
            <a:endParaRPr lang="en-US" altLang="en-US"/>
          </a:p>
        </p:txBody>
      </p:sp>
      <p:sp>
        <p:nvSpPr>
          <p:cNvPr id="5" name="Slide Number Placeholder 5"/>
          <p:cNvSpPr>
            <a:spLocks noGrp="1"/>
          </p:cNvSpPr>
          <p:nvPr>
            <p:ph type="sldNum" sz="quarter" idx="12"/>
          </p:nvPr>
        </p:nvSpPr>
        <p:spPr/>
        <p:txBody>
          <a:bodyPr/>
          <a:lstStyle>
            <a:lvl1pPr>
              <a:defRPr/>
            </a:lvl1pPr>
          </a:lstStyle>
          <a:p>
            <a:fld id="{8060A2AF-E670-4313-A0B2-0474FA84B3B0}" type="slidenum">
              <a:rPr lang="en-US" altLang="en-US"/>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tLang="en-US"/>
          </a:p>
        </p:txBody>
      </p:sp>
      <p:sp>
        <p:nvSpPr>
          <p:cNvPr id="3" name="Footer Placeholder 4"/>
          <p:cNvSpPr>
            <a:spLocks noGrp="1"/>
          </p:cNvSpPr>
          <p:nvPr>
            <p:ph type="ftr" sz="quarter" idx="11"/>
          </p:nvPr>
        </p:nvSpPr>
        <p:spPr/>
        <p:txBody>
          <a:bodyPr/>
          <a:lstStyle>
            <a:lvl1pPr>
              <a:defRPr/>
            </a:lvl1pPr>
          </a:lstStyle>
          <a:p>
            <a:fld id="{F0284BD9-655A-44B0-8B17-5C2BC72C386A}" type="slidenum">
              <a:rPr lang="en-US" altLang="en-US"/>
              <a:pPr/>
              <a:t>‹#›</a:t>
            </a:fld>
            <a:endParaRPr lang="en-US" altLang="en-US"/>
          </a:p>
        </p:txBody>
      </p:sp>
      <p:sp>
        <p:nvSpPr>
          <p:cNvPr id="4" name="Slide Number Placeholder 5"/>
          <p:cNvSpPr>
            <a:spLocks noGrp="1"/>
          </p:cNvSpPr>
          <p:nvPr>
            <p:ph type="sldNum" sz="quarter" idx="12"/>
          </p:nvPr>
        </p:nvSpPr>
        <p:spPr/>
        <p:txBody>
          <a:bodyPr/>
          <a:lstStyle>
            <a:lvl1pPr>
              <a:defRPr/>
            </a:lvl1pPr>
          </a:lstStyle>
          <a:p>
            <a:fld id="{B90C8E79-63A4-4B25-9860-FE2150CEA79E}" type="slidenum">
              <a:rPr lang="en-US" altLang="en-US"/>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fld id="{B73667EB-E89C-46E1-8D05-CEBB68AC5B6F}" type="slidenum">
              <a:rPr lang="en-US" altLang="en-US"/>
              <a:pPr/>
              <a:t>‹#›</a:t>
            </a:fld>
            <a:endParaRPr lang="en-US" altLang="en-US"/>
          </a:p>
        </p:txBody>
      </p:sp>
      <p:sp>
        <p:nvSpPr>
          <p:cNvPr id="7" name="Slide Number Placeholder 5"/>
          <p:cNvSpPr>
            <a:spLocks noGrp="1"/>
          </p:cNvSpPr>
          <p:nvPr>
            <p:ph type="sldNum" sz="quarter" idx="12"/>
          </p:nvPr>
        </p:nvSpPr>
        <p:spPr/>
        <p:txBody>
          <a:bodyPr/>
          <a:lstStyle>
            <a:lvl1pPr>
              <a:defRPr/>
            </a:lvl1pPr>
          </a:lstStyle>
          <a:p>
            <a:fld id="{160FC221-5EFC-45F5-B019-560F62B0B42A}" type="slidenum">
              <a:rPr lang="en-US" altLang="en-US"/>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fld id="{61A106F4-0CE6-4DBB-BA18-52AD3802DF65}" type="slidenum">
              <a:rPr lang="en-US" altLang="en-US"/>
              <a:pPr/>
              <a:t>‹#›</a:t>
            </a:fld>
            <a:endParaRPr lang="en-US" altLang="en-US"/>
          </a:p>
        </p:txBody>
      </p:sp>
      <p:sp>
        <p:nvSpPr>
          <p:cNvPr id="7" name="Slide Number Placeholder 5"/>
          <p:cNvSpPr>
            <a:spLocks noGrp="1"/>
          </p:cNvSpPr>
          <p:nvPr>
            <p:ph type="sldNum" sz="quarter" idx="12"/>
          </p:nvPr>
        </p:nvSpPr>
        <p:spPr/>
        <p:txBody>
          <a:bodyPr/>
          <a:lstStyle>
            <a:lvl1pPr>
              <a:defRPr/>
            </a:lvl1pPr>
          </a:lstStyle>
          <a:p>
            <a:fld id="{C6CDD0E3-2178-476F-B324-716198F3FE49}" type="slidenum">
              <a:rPr lang="en-US" altLang="en-US"/>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9" cstate="print"/>
          <a:srcRect/>
          <a:stretch>
            <a:fillRect/>
          </a:stretch>
        </a:blipFill>
        <a:effectLst/>
      </p:bgPr>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413" y="0"/>
            <a:ext cx="685800" cy="110013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042" name="Title Placeholder 1"/>
          <p:cNvSpPr>
            <a:spLocks noGrp="1"/>
          </p:cNvSpPr>
          <p:nvPr>
            <p:ph type="title"/>
          </p:nvPr>
        </p:nvSpPr>
        <p:spPr bwMode="auto">
          <a:xfrm>
            <a:off x="484188" y="452438"/>
            <a:ext cx="7056437" cy="14001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1043" name="Text Placeholder 2"/>
          <p:cNvSpPr>
            <a:spLocks noGrp="1"/>
          </p:cNvSpPr>
          <p:nvPr>
            <p:ph type="body" idx="1"/>
          </p:nvPr>
        </p:nvSpPr>
        <p:spPr bwMode="auto">
          <a:xfrm>
            <a:off x="827088" y="2052638"/>
            <a:ext cx="6711950" cy="41957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rot="5400000">
            <a:off x="7494588" y="1828800"/>
            <a:ext cx="990600" cy="228600"/>
          </a:xfrm>
          <a:prstGeom prst="rect">
            <a:avLst/>
          </a:prstGeom>
        </p:spPr>
        <p:txBody>
          <a:bodyPr vert="horz" lIns="91440" tIns="45720" rIns="91440" bIns="45720" rtlCol="0" anchor="t"/>
          <a:lstStyle>
            <a:lvl1pPr algn="l" eaLnBrk="1" hangingPunct="1">
              <a:defRPr sz="1100" b="0" i="0">
                <a:solidFill>
                  <a:schemeClr val="tx1">
                    <a:tint val="75000"/>
                    <a:alpha val="60000"/>
                  </a:schemeClr>
                </a:solidFill>
                <a:latin typeface="Arial" panose="020B0604020202020204" pitchFamily="34" charset="0"/>
              </a:defRPr>
            </a:lvl1pPr>
          </a:lstStyle>
          <a:p>
            <a:pPr>
              <a:defRPr/>
            </a:pPr>
            <a:endParaRPr lang="en-US" altLang="en-US"/>
          </a:p>
        </p:txBody>
      </p:sp>
      <p:sp>
        <p:nvSpPr>
          <p:cNvPr id="5" name="Footer Placeholder 4"/>
          <p:cNvSpPr>
            <a:spLocks noGrp="1"/>
          </p:cNvSpPr>
          <p:nvPr>
            <p:ph type="ftr" sz="quarter" idx="3"/>
          </p:nvPr>
        </p:nvSpPr>
        <p:spPr>
          <a:xfrm rot="5400000">
            <a:off x="6233318" y="3263107"/>
            <a:ext cx="3859213" cy="228600"/>
          </a:xfrm>
          <a:prstGeom prst="rect">
            <a:avLst/>
          </a:prstGeom>
        </p:spPr>
        <p:txBody>
          <a:bodyPr vert="horz" wrap="square" lIns="91440" tIns="45720" rIns="91440" bIns="45720" numCol="1" anchor="b" anchorCtr="0" compatLnSpc="1">
            <a:prstTxWarp prst="textNoShape">
              <a:avLst/>
            </a:prstTxWarp>
          </a:bodyPr>
          <a:lstStyle>
            <a:lvl1pPr eaLnBrk="1" hangingPunct="1">
              <a:defRPr sz="1100">
                <a:solidFill>
                  <a:srgbClr val="FFFFFF"/>
                </a:solidFill>
              </a:defRPr>
            </a:lvl1pPr>
          </a:lstStyle>
          <a:p>
            <a:fld id="{70B93C0F-77B9-4874-9D9B-E76CB56059DB}" type="slidenum">
              <a:rPr lang="en-US" altLang="en-US"/>
              <a:pPr/>
              <a:t>‹#›</a:t>
            </a:fld>
            <a:endParaRPr lang="en-US" altLang="en-US"/>
          </a:p>
        </p:txBody>
      </p:sp>
      <p:sp>
        <p:nvSpPr>
          <p:cNvPr id="6" name="Slide Number Placeholder 5"/>
          <p:cNvSpPr>
            <a:spLocks noGrp="1"/>
          </p:cNvSpPr>
          <p:nvPr>
            <p:ph type="sldNum" sz="quarter" idx="4"/>
          </p:nvPr>
        </p:nvSpPr>
        <p:spPr bwMode="gray">
          <a:xfrm>
            <a:off x="7766050" y="295275"/>
            <a:ext cx="628650" cy="768350"/>
          </a:xfrm>
          <a:prstGeom prst="rect">
            <a:avLst/>
          </a:prstGeom>
        </p:spPr>
        <p:txBody>
          <a:bodyPr vert="horz" wrap="square" lIns="91440" tIns="45720" rIns="91440" bIns="45720" numCol="1" anchor="b" anchorCtr="0" compatLnSpc="1">
            <a:prstTxWarp prst="textNoShape">
              <a:avLst/>
            </a:prstTxWarp>
          </a:bodyPr>
          <a:lstStyle>
            <a:lvl1pPr algn="ctr" eaLnBrk="1" hangingPunct="1">
              <a:defRPr sz="2800">
                <a:solidFill>
                  <a:srgbClr val="FFFFFF"/>
                </a:solidFill>
              </a:defRPr>
            </a:lvl1pPr>
          </a:lstStyle>
          <a:p>
            <a:fld id="{B6B0EF86-EE12-4BEB-971C-99E663D24F8F}" type="slidenum">
              <a:rPr lang="en-US" altLang="en-US"/>
              <a:pPr/>
              <a:t>‹#›</a:t>
            </a:fld>
            <a:endParaRPr lang="en-US" altLang="en-US"/>
          </a:p>
        </p:txBody>
      </p:sp>
    </p:spTree>
  </p:cSld>
  <p:clrMap bg1="dk1" tx1="lt1" bg2="dk2" tx2="lt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802" r:id="rId12"/>
    <p:sldLayoutId id="2147483799" r:id="rId13"/>
    <p:sldLayoutId id="2147483803" r:id="rId14"/>
    <p:sldLayoutId id="2147483804" r:id="rId15"/>
    <p:sldLayoutId id="2147483800" r:id="rId16"/>
    <p:sldLayoutId id="2147483801" r:id="rId17"/>
  </p:sldLayoutIdLst>
  <p:hf sldNum="0" hdr="0" ftr="0" dt="0"/>
  <p:txStyles>
    <p:titleStyle>
      <a:lvl1pPr algn="l" defTabSz="457200" rtl="0" eaLnBrk="0" fontAlgn="base" hangingPunct="0">
        <a:spcBef>
          <a:spcPct val="0"/>
        </a:spcBef>
        <a:spcAft>
          <a:spcPct val="0"/>
        </a:spcAft>
        <a:defRPr sz="4200" kern="1200">
          <a:solidFill>
            <a:schemeClr val="tx2"/>
          </a:solidFill>
          <a:latin typeface="+mj-lt"/>
          <a:ea typeface="+mj-ea"/>
          <a:cs typeface="+mj-cs"/>
        </a:defRPr>
      </a:lvl1pPr>
      <a:lvl2pPr algn="l" defTabSz="457200" rtl="0" eaLnBrk="0" fontAlgn="base" hangingPunct="0">
        <a:spcBef>
          <a:spcPct val="0"/>
        </a:spcBef>
        <a:spcAft>
          <a:spcPct val="0"/>
        </a:spcAft>
        <a:defRPr sz="4200">
          <a:solidFill>
            <a:schemeClr val="tx2"/>
          </a:solidFill>
          <a:latin typeface="Century Gothic" panose="020B0502020202020204" pitchFamily="34" charset="0"/>
        </a:defRPr>
      </a:lvl2pPr>
      <a:lvl3pPr algn="l" defTabSz="457200" rtl="0" eaLnBrk="0" fontAlgn="base" hangingPunct="0">
        <a:spcBef>
          <a:spcPct val="0"/>
        </a:spcBef>
        <a:spcAft>
          <a:spcPct val="0"/>
        </a:spcAft>
        <a:defRPr sz="4200">
          <a:solidFill>
            <a:schemeClr val="tx2"/>
          </a:solidFill>
          <a:latin typeface="Century Gothic" panose="020B0502020202020204" pitchFamily="34" charset="0"/>
        </a:defRPr>
      </a:lvl3pPr>
      <a:lvl4pPr algn="l" defTabSz="457200" rtl="0" eaLnBrk="0" fontAlgn="base" hangingPunct="0">
        <a:spcBef>
          <a:spcPct val="0"/>
        </a:spcBef>
        <a:spcAft>
          <a:spcPct val="0"/>
        </a:spcAft>
        <a:defRPr sz="4200">
          <a:solidFill>
            <a:schemeClr val="tx2"/>
          </a:solidFill>
          <a:latin typeface="Century Gothic" panose="020B0502020202020204" pitchFamily="34" charset="0"/>
        </a:defRPr>
      </a:lvl4pPr>
      <a:lvl5pPr algn="l" defTabSz="457200" rtl="0" eaLnBrk="0" fontAlgn="base" hangingPunct="0">
        <a:spcBef>
          <a:spcPct val="0"/>
        </a:spcBef>
        <a:spcAft>
          <a:spcPct val="0"/>
        </a:spcAft>
        <a:defRPr sz="4200">
          <a:solidFill>
            <a:schemeClr val="tx2"/>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rgbClr val="8AD0D6"/>
        </a:buClr>
        <a:buSzPct val="80000"/>
        <a:buFont typeface="Wingdings 3" pitchFamily="18" charset="2"/>
        <a:buChar char=""/>
        <a:defRPr sz="2000" kern="1200">
          <a:solidFill>
            <a:schemeClr val="tx1"/>
          </a:solidFill>
          <a:latin typeface="+mj-lt"/>
          <a:ea typeface="+mj-ea"/>
          <a:cs typeface="+mj-cs"/>
        </a:defRPr>
      </a:lvl1pPr>
      <a:lvl2pPr marL="742950" indent="-285750" algn="l" defTabSz="457200" rtl="0" eaLnBrk="0" fontAlgn="base" hangingPunct="0">
        <a:spcBef>
          <a:spcPts val="1000"/>
        </a:spcBef>
        <a:spcAft>
          <a:spcPct val="0"/>
        </a:spcAft>
        <a:buClr>
          <a:srgbClr val="8AD0D6"/>
        </a:buClr>
        <a:buSzPct val="80000"/>
        <a:buFont typeface="Wingdings 3" pitchFamily="18" charset="2"/>
        <a:buChar char=""/>
        <a:defRPr kern="1200">
          <a:solidFill>
            <a:schemeClr val="tx1"/>
          </a:solidFill>
          <a:latin typeface="+mj-lt"/>
          <a:ea typeface="+mj-ea"/>
          <a:cs typeface="+mj-cs"/>
        </a:defRPr>
      </a:lvl2pPr>
      <a:lvl3pPr marL="1143000" indent="-228600" algn="l" defTabSz="457200" rtl="0" eaLnBrk="0" fontAlgn="base" hangingPunct="0">
        <a:spcBef>
          <a:spcPts val="1000"/>
        </a:spcBef>
        <a:spcAft>
          <a:spcPct val="0"/>
        </a:spcAft>
        <a:buClr>
          <a:srgbClr val="8AD0D6"/>
        </a:buClr>
        <a:buSzPct val="80000"/>
        <a:buFont typeface="Wingdings 3" pitchFamily="18" charset="2"/>
        <a:buChar char=""/>
        <a:defRPr sz="1600" kern="1200">
          <a:solidFill>
            <a:schemeClr val="tx1"/>
          </a:solidFill>
          <a:latin typeface="+mj-lt"/>
          <a:ea typeface="+mj-ea"/>
          <a:cs typeface="+mj-cs"/>
        </a:defRPr>
      </a:lvl3pPr>
      <a:lvl4pPr marL="1600200" indent="-228600" algn="l" defTabSz="457200" rtl="0" eaLnBrk="0" fontAlgn="base" hangingPunct="0">
        <a:spcBef>
          <a:spcPts val="1000"/>
        </a:spcBef>
        <a:spcAft>
          <a:spcPct val="0"/>
        </a:spcAft>
        <a:buClr>
          <a:srgbClr val="8AD0D6"/>
        </a:buClr>
        <a:buSzPct val="80000"/>
        <a:buFont typeface="Wingdings 3" pitchFamily="18" charset="2"/>
        <a:buChar char=""/>
        <a:defRPr sz="1400" kern="1200">
          <a:solidFill>
            <a:schemeClr val="tx1"/>
          </a:solidFill>
          <a:latin typeface="+mj-lt"/>
          <a:ea typeface="+mj-ea"/>
          <a:cs typeface="+mj-cs"/>
        </a:defRPr>
      </a:lvl4pPr>
      <a:lvl5pPr marL="2057400" indent="-228600" algn="l" defTabSz="457200" rtl="0" eaLnBrk="0" fontAlgn="base" hangingPunct="0">
        <a:spcBef>
          <a:spcPts val="1000"/>
        </a:spcBef>
        <a:spcAft>
          <a:spcPct val="0"/>
        </a:spcAft>
        <a:buClr>
          <a:srgbClr val="8AD0D6"/>
        </a:buClr>
        <a:buSzPct val="80000"/>
        <a:buFont typeface="Wingdings 3" pitchFamily="18" charset="2"/>
        <a:buChar char=""/>
        <a:defRPr sz="140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381000" y="1295400"/>
            <a:ext cx="4573588" cy="4062651"/>
          </a:xfrm>
          <a:prstGeom prst="rect">
            <a:avLst/>
          </a:prstGeom>
          <a:noFill/>
          <a:ln w="9525">
            <a:noFill/>
            <a:miter lim="800000"/>
            <a:headEnd/>
            <a:tailEnd/>
          </a:ln>
        </p:spPr>
        <p:txBody>
          <a:bodyPr lIns="0" tIns="0" rIns="0" bIns="0">
            <a:spAutoFit/>
          </a:bodyPr>
          <a:lstStyle/>
          <a:p>
            <a:pPr algn="ctr" defTabSz="381000" eaLnBrk="1" hangingPunct="1">
              <a:defRPr/>
            </a:pPr>
            <a:r>
              <a:rPr lang="en-US" b="1" i="1" dirty="0">
                <a:solidFill>
                  <a:srgbClr val="FFC000"/>
                </a:solidFill>
                <a:effectLst>
                  <a:outerShdw blurRad="38100" dist="38100" dir="2700000" algn="tl">
                    <a:srgbClr val="000000">
                      <a:alpha val="43137"/>
                    </a:srgbClr>
                  </a:outerShdw>
                </a:effectLst>
              </a:rPr>
              <a:t> </a:t>
            </a:r>
            <a:r>
              <a:rPr lang="en-US" b="1" dirty="0">
                <a:solidFill>
                  <a:srgbClr val="FFC000"/>
                </a:solidFill>
                <a:effectLst>
                  <a:outerShdw blurRad="38100" dist="38100" dir="2700000" algn="tl">
                    <a:srgbClr val="000000">
                      <a:alpha val="43137"/>
                    </a:srgbClr>
                  </a:outerShdw>
                </a:effectLst>
              </a:rPr>
              <a:t>Remote Sensing of the Environment</a:t>
            </a:r>
          </a:p>
          <a:p>
            <a:pPr algn="ctr" defTabSz="381000" eaLnBrk="1" hangingPunct="1">
              <a:defRPr/>
            </a:pPr>
            <a:r>
              <a:rPr lang="en-US" b="1" dirty="0">
                <a:solidFill>
                  <a:srgbClr val="FFC000"/>
                </a:solidFill>
                <a:effectLst>
                  <a:outerShdw blurRad="38100" dist="38100" dir="2700000" algn="tl">
                    <a:srgbClr val="000000">
                      <a:alpha val="43137"/>
                    </a:srgbClr>
                  </a:outerShdw>
                </a:effectLst>
              </a:rPr>
              <a:t>FW4540</a:t>
            </a:r>
          </a:p>
          <a:p>
            <a:pPr algn="ctr" defTabSz="381000" eaLnBrk="1" hangingPunct="1">
              <a:defRPr/>
            </a:pPr>
            <a:endParaRPr lang="en-US" b="1" dirty="0">
              <a:solidFill>
                <a:srgbClr val="FFC000"/>
              </a:solidFill>
              <a:effectLst>
                <a:outerShdw blurRad="38100" dist="38100" dir="2700000" algn="tl">
                  <a:srgbClr val="000000">
                    <a:alpha val="43137"/>
                  </a:srgbClr>
                </a:outerShdw>
              </a:effectLst>
            </a:endParaRPr>
          </a:p>
          <a:p>
            <a:pPr algn="ctr" defTabSz="381000" eaLnBrk="1" hangingPunct="1">
              <a:defRPr/>
            </a:pPr>
            <a:r>
              <a:rPr lang="en-US" b="1" dirty="0">
                <a:solidFill>
                  <a:srgbClr val="FFC000"/>
                </a:solidFill>
                <a:effectLst>
                  <a:outerShdw blurRad="38100" dist="38100" dir="2700000" algn="tl">
                    <a:srgbClr val="000000">
                      <a:alpha val="43137"/>
                    </a:srgbClr>
                  </a:outerShdw>
                </a:effectLst>
              </a:rPr>
              <a:t>Advanced Terrestrial Remote Sensing</a:t>
            </a:r>
          </a:p>
          <a:p>
            <a:pPr algn="ctr" defTabSz="381000" eaLnBrk="1" hangingPunct="1">
              <a:defRPr/>
            </a:pPr>
            <a:r>
              <a:rPr lang="en-US" b="1" dirty="0">
                <a:solidFill>
                  <a:srgbClr val="FFC000"/>
                </a:solidFill>
                <a:effectLst>
                  <a:outerShdw blurRad="38100" dist="38100" dir="2700000" algn="tl">
                    <a:srgbClr val="000000">
                      <a:alpha val="43137"/>
                    </a:srgbClr>
                  </a:outerShdw>
                </a:effectLst>
              </a:rPr>
              <a:t>FW5540</a:t>
            </a:r>
          </a:p>
          <a:p>
            <a:pPr algn="ctr" defTabSz="381000" eaLnBrk="1" hangingPunct="1">
              <a:defRPr/>
            </a:pPr>
            <a:endParaRPr lang="en-US" b="1" dirty="0">
              <a:solidFill>
                <a:srgbClr val="FFC000"/>
              </a:solidFill>
              <a:effectLst>
                <a:outerShdw blurRad="38100" dist="38100" dir="2700000" algn="tl">
                  <a:srgbClr val="000000">
                    <a:alpha val="43137"/>
                  </a:srgbClr>
                </a:outerShdw>
              </a:effectLst>
            </a:endParaRPr>
          </a:p>
          <a:p>
            <a:pPr algn="ctr" defTabSz="381000" eaLnBrk="1" hangingPunct="1">
              <a:defRPr/>
            </a:pPr>
            <a:r>
              <a:rPr lang="en-US" b="1" dirty="0">
                <a:solidFill>
                  <a:srgbClr val="FFC000"/>
                </a:solidFill>
                <a:effectLst>
                  <a:outerShdw blurRad="38100" dist="38100" dir="2700000" algn="tl">
                    <a:srgbClr val="000000">
                      <a:alpha val="43137"/>
                    </a:srgbClr>
                  </a:outerShdw>
                </a:effectLst>
              </a:rPr>
              <a:t>Lecture </a:t>
            </a:r>
            <a:r>
              <a:rPr lang="en-US" b="1" dirty="0" smtClean="0">
                <a:solidFill>
                  <a:srgbClr val="FFC000"/>
                </a:solidFill>
                <a:effectLst>
                  <a:outerShdw blurRad="38100" dist="38100" dir="2700000" algn="tl">
                    <a:srgbClr val="000000">
                      <a:alpha val="43137"/>
                    </a:srgbClr>
                  </a:outerShdw>
                </a:effectLst>
              </a:rPr>
              <a:t>25</a:t>
            </a:r>
            <a:endParaRPr lang="en-US" b="1" dirty="0">
              <a:solidFill>
                <a:srgbClr val="FFC000"/>
              </a:solidFill>
              <a:effectLst>
                <a:outerShdw blurRad="38100" dist="38100" dir="2700000" algn="tl">
                  <a:srgbClr val="000000">
                    <a:alpha val="43137"/>
                  </a:srgbClr>
                </a:outerShdw>
              </a:effectLst>
            </a:endParaRPr>
          </a:p>
          <a:p>
            <a:pPr algn="ctr" defTabSz="381000" eaLnBrk="1" hangingPunct="1">
              <a:defRPr/>
            </a:pPr>
            <a:r>
              <a:rPr lang="en-US" b="1" dirty="0" smtClean="0">
                <a:solidFill>
                  <a:srgbClr val="FFC000"/>
                </a:solidFill>
                <a:effectLst>
                  <a:outerShdw blurRad="38100" dist="38100" dir="2700000" algn="tl">
                    <a:srgbClr val="000000">
                      <a:alpha val="43137"/>
                    </a:srgbClr>
                  </a:outerShdw>
                </a:effectLst>
              </a:rPr>
              <a:t>Radar Data Application</a:t>
            </a:r>
          </a:p>
          <a:p>
            <a:pPr algn="ctr" defTabSz="381000" eaLnBrk="1" hangingPunct="1">
              <a:defRPr/>
            </a:pPr>
            <a:r>
              <a:rPr lang="en-US" b="1" dirty="0" smtClean="0">
                <a:solidFill>
                  <a:srgbClr val="FFC000"/>
                </a:solidFill>
                <a:effectLst>
                  <a:outerShdw blurRad="38100" dist="38100" dir="2700000" algn="tl">
                    <a:srgbClr val="000000">
                      <a:alpha val="43137"/>
                    </a:srgbClr>
                  </a:outerShdw>
                </a:effectLst>
              </a:rPr>
              <a:t>and Passive Microwave</a:t>
            </a:r>
            <a:endParaRPr lang="en-US" b="1" dirty="0">
              <a:solidFill>
                <a:srgbClr val="FFC000"/>
              </a:solidFill>
              <a:effectLst>
                <a:outerShdw blurRad="38100" dist="38100" dir="2700000" algn="tl">
                  <a:srgbClr val="000000">
                    <a:alpha val="43137"/>
                  </a:srgbClr>
                </a:outerShdw>
              </a:effectLst>
            </a:endParaRPr>
          </a:p>
        </p:txBody>
      </p:sp>
      <p:pic>
        <p:nvPicPr>
          <p:cNvPr id="4" name="Picture 2" descr="Antarctic sea ice concentration from AMSR-E, 07 August 2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2971800"/>
            <a:ext cx="3554204" cy="3352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381000"/>
            <a:ext cx="7620000" cy="6370975"/>
          </a:xfrm>
          <a:prstGeom prst="rect">
            <a:avLst/>
          </a:prstGeom>
          <a:noFill/>
        </p:spPr>
        <p:txBody>
          <a:bodyPr wrap="square" rtlCol="0">
            <a:spAutoFit/>
          </a:bodyPr>
          <a:lstStyle/>
          <a:p>
            <a:pPr marL="274320" indent="-457200"/>
            <a:r>
              <a:rPr lang="en-US" dirty="0" smtClean="0">
                <a:solidFill>
                  <a:srgbClr val="FFC000"/>
                </a:solidFill>
                <a:effectLst>
                  <a:outerShdw blurRad="38100" dist="38100" dir="2700000" algn="tl">
                    <a:srgbClr val="000000">
                      <a:alpha val="43137"/>
                    </a:srgbClr>
                  </a:outerShdw>
                </a:effectLst>
              </a:rPr>
              <a:t>Dielectric Characteristics – Dielectric constant </a:t>
            </a:r>
            <a:r>
              <a:rPr lang="en-US" dirty="0">
                <a:solidFill>
                  <a:srgbClr val="FFC000"/>
                </a:solidFill>
                <a:effectLst>
                  <a:outerShdw blurRad="38100" dist="38100" dir="2700000" algn="tl">
                    <a:srgbClr val="000000">
                      <a:alpha val="43137"/>
                    </a:srgbClr>
                  </a:outerShdw>
                </a:effectLst>
              </a:rPr>
              <a:t>is the ratio of the permittivity of a substance to the permittivity of free </a:t>
            </a:r>
            <a:r>
              <a:rPr lang="en-US" dirty="0" smtClean="0">
                <a:solidFill>
                  <a:srgbClr val="FFC000"/>
                </a:solidFill>
                <a:effectLst>
                  <a:outerShdw blurRad="38100" dist="38100" dir="2700000" algn="tl">
                    <a:srgbClr val="000000">
                      <a:alpha val="43137"/>
                    </a:srgbClr>
                  </a:outerShdw>
                </a:effectLst>
              </a:rPr>
              <a:t>space (1.000).</a:t>
            </a:r>
          </a:p>
          <a:p>
            <a:pPr marL="274320" indent="-457200"/>
            <a:endParaRPr lang="en-US" dirty="0">
              <a:solidFill>
                <a:srgbClr val="FFC000"/>
              </a:solidFill>
              <a:effectLst>
                <a:outerShdw blurRad="38100" dist="38100" dir="2700000" algn="tl">
                  <a:srgbClr val="000000">
                    <a:alpha val="43137"/>
                  </a:srgbClr>
                </a:outerShdw>
              </a:effectLst>
            </a:endParaRPr>
          </a:p>
          <a:p>
            <a:pPr marL="274320" indent="-457200"/>
            <a:r>
              <a:rPr lang="en-US" dirty="0" smtClean="0">
                <a:solidFill>
                  <a:srgbClr val="FFC000"/>
                </a:solidFill>
                <a:effectLst>
                  <a:outerShdw blurRad="38100" dist="38100" dir="2700000" algn="tl">
                    <a:srgbClr val="000000">
                      <a:alpha val="43137"/>
                    </a:srgbClr>
                  </a:outerShdw>
                </a:effectLst>
              </a:rPr>
              <a:t>It </a:t>
            </a:r>
            <a:r>
              <a:rPr lang="en-US" dirty="0">
                <a:solidFill>
                  <a:srgbClr val="FFC000"/>
                </a:solidFill>
                <a:effectLst>
                  <a:outerShdw blurRad="38100" dist="38100" dir="2700000" algn="tl">
                    <a:srgbClr val="000000">
                      <a:alpha val="43137"/>
                    </a:srgbClr>
                  </a:outerShdw>
                </a:effectLst>
              </a:rPr>
              <a:t>is an expression of the extent to which a material concentrates electric flux, and is the electrical equivalent of relative magnetic permeability</a:t>
            </a:r>
            <a:r>
              <a:rPr lang="en-US" dirty="0" smtClean="0">
                <a:solidFill>
                  <a:srgbClr val="FFC000"/>
                </a:solidFill>
                <a:effectLst>
                  <a:outerShdw blurRad="38100" dist="38100" dir="2700000" algn="tl">
                    <a:srgbClr val="000000">
                      <a:alpha val="43137"/>
                    </a:srgbClr>
                  </a:outerShdw>
                </a:effectLst>
              </a:rPr>
              <a:t>.</a:t>
            </a:r>
          </a:p>
          <a:p>
            <a:pPr marL="274320" indent="-457200"/>
            <a:endParaRPr lang="en-US" dirty="0">
              <a:solidFill>
                <a:srgbClr val="FFC000"/>
              </a:solidFill>
              <a:effectLst>
                <a:outerShdw blurRad="38100" dist="38100" dir="2700000" algn="tl">
                  <a:srgbClr val="000000">
                    <a:alpha val="43137"/>
                  </a:srgbClr>
                </a:outerShdw>
              </a:effectLst>
            </a:endParaRPr>
          </a:p>
          <a:p>
            <a:pPr marL="274320" indent="-457200"/>
            <a:r>
              <a:rPr lang="en-US" dirty="0" smtClean="0">
                <a:solidFill>
                  <a:srgbClr val="FFC000"/>
                </a:solidFill>
                <a:effectLst>
                  <a:outerShdw blurRad="38100" dist="38100" dir="2700000" algn="tl">
                    <a:srgbClr val="000000">
                      <a:alpha val="43137"/>
                    </a:srgbClr>
                  </a:outerShdw>
                </a:effectLst>
              </a:rPr>
              <a:t>Most natural objects have a dielectric constant of 3 to 8. Air (at 1 atmosphere) is 1.0006. Water is about 80</a:t>
            </a:r>
            <a:r>
              <a:rPr lang="en-US" dirty="0" smtClean="0">
                <a:solidFill>
                  <a:srgbClr val="FFC000"/>
                </a:solidFill>
                <a:effectLst>
                  <a:outerShdw blurRad="38100" dist="38100" dir="2700000" algn="tl">
                    <a:srgbClr val="000000">
                      <a:alpha val="43137"/>
                    </a:srgbClr>
                  </a:outerShdw>
                </a:effectLst>
              </a:rPr>
              <a:t>.</a:t>
            </a:r>
          </a:p>
          <a:p>
            <a:pPr marL="274320" indent="-457200"/>
            <a:endParaRPr lang="en-US" dirty="0">
              <a:solidFill>
                <a:srgbClr val="FFC000"/>
              </a:solidFill>
              <a:effectLst>
                <a:outerShdw blurRad="38100" dist="38100" dir="2700000" algn="tl">
                  <a:srgbClr val="000000">
                    <a:alpha val="43137"/>
                  </a:srgbClr>
                </a:outerShdw>
              </a:effectLst>
            </a:endParaRPr>
          </a:p>
          <a:p>
            <a:pPr marL="274320" indent="-457200"/>
            <a:r>
              <a:rPr lang="en-US" dirty="0" smtClean="0">
                <a:solidFill>
                  <a:srgbClr val="FFC000"/>
                </a:solidFill>
                <a:effectLst>
                  <a:outerShdw blurRad="38100" dist="38100" dir="2700000" algn="tl">
                    <a:srgbClr val="000000">
                      <a:alpha val="43137"/>
                    </a:srgbClr>
                  </a:outerShdw>
                </a:effectLst>
              </a:rPr>
              <a:t>This gives us two capabilities. Ground penetration and vegetative moisture measurements. (Plus the ability to heat food in a microwave oven </a:t>
            </a:r>
            <a:r>
              <a:rPr lang="en-US" dirty="0" smtClean="0">
                <a:solidFill>
                  <a:srgbClr val="FFC000"/>
                </a:solidFill>
                <a:effectLst>
                  <a:outerShdw blurRad="38100" dist="38100" dir="2700000" algn="tl">
                    <a:srgbClr val="000000">
                      <a:alpha val="43137"/>
                    </a:srgbClr>
                  </a:outerShdw>
                </a:effectLst>
              </a:rPr>
              <a:t>as the energy induces polar molecules, like water, in the food to rotate and produce thermal energy in a process known as dielectric heating.)</a:t>
            </a:r>
            <a:endParaRPr lang="en-US" dirty="0">
              <a:solidFill>
                <a:srgbClr val="FFC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762780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1905000"/>
            <a:ext cx="7239000" cy="3046988"/>
          </a:xfrm>
          <a:prstGeom prst="rect">
            <a:avLst/>
          </a:prstGeom>
          <a:noFill/>
        </p:spPr>
        <p:txBody>
          <a:bodyPr wrap="square" rtlCol="0">
            <a:spAutoFit/>
          </a:bodyPr>
          <a:lstStyle/>
          <a:p>
            <a:pPr marL="274320" indent="-457200"/>
            <a:r>
              <a:rPr lang="en-US" dirty="0" smtClean="0">
                <a:solidFill>
                  <a:srgbClr val="FFC000"/>
                </a:solidFill>
                <a:effectLst>
                  <a:outerShdw blurRad="38100" dist="38100" dir="2700000" algn="tl">
                    <a:srgbClr val="000000">
                      <a:alpha val="43137"/>
                    </a:srgbClr>
                  </a:outerShdw>
                </a:effectLst>
              </a:rPr>
              <a:t>Presence of moisture in vegetation or soil GREATLY increases the surface’s reflectivity to microwave energy.</a:t>
            </a:r>
          </a:p>
          <a:p>
            <a:pPr marL="274320" indent="-457200"/>
            <a:endParaRPr lang="en-US" dirty="0">
              <a:solidFill>
                <a:srgbClr val="FFC000"/>
              </a:solidFill>
              <a:effectLst>
                <a:outerShdw blurRad="38100" dist="38100" dir="2700000" algn="tl">
                  <a:srgbClr val="000000">
                    <a:alpha val="43137"/>
                  </a:srgbClr>
                </a:outerShdw>
              </a:effectLst>
            </a:endParaRPr>
          </a:p>
          <a:p>
            <a:pPr marL="274320" indent="-457200"/>
            <a:r>
              <a:rPr lang="en-US" dirty="0" smtClean="0">
                <a:solidFill>
                  <a:srgbClr val="FFC000"/>
                </a:solidFill>
                <a:effectLst>
                  <a:outerShdw blurRad="38100" dist="38100" dir="2700000" algn="tl">
                    <a:srgbClr val="000000">
                      <a:alpha val="43137"/>
                    </a:srgbClr>
                  </a:outerShdw>
                </a:effectLst>
              </a:rPr>
              <a:t>In fact changes in radar signal strength from one material to the next is much more closely linked to differences in moisture content than to differences in the material itself.</a:t>
            </a:r>
            <a:endParaRPr lang="en-US" dirty="0">
              <a:solidFill>
                <a:srgbClr val="FFC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365414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0100" y="1143000"/>
            <a:ext cx="7010400" cy="3416320"/>
          </a:xfrm>
          <a:prstGeom prst="rect">
            <a:avLst/>
          </a:prstGeom>
        </p:spPr>
        <p:txBody>
          <a:bodyPr wrap="square">
            <a:spAutoFit/>
          </a:bodyPr>
          <a:lstStyle/>
          <a:p>
            <a:pPr marL="274320" indent="-457200"/>
            <a:r>
              <a:rPr lang="en-US"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Calm sea surfaces appear dark in SAR images. However, rough sea surfaces may appear bright especially when the incidence angle is small. </a:t>
            </a:r>
            <a:endParaRPr lang="en-US"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74320" indent="-457200"/>
            <a:endParaRPr lang="en-US"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74320" indent="-457200"/>
            <a:r>
              <a:rPr lang="en-US"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a:t>
            </a:r>
            <a:r>
              <a:rPr lang="en-US"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presence of oil films smoothen out the sea surface. Under certain conditions when the sea surface is sufficiently rough, oil films can be detected as dark patches against a bright background.</a:t>
            </a:r>
          </a:p>
        </p:txBody>
      </p:sp>
      <p:pic>
        <p:nvPicPr>
          <p:cNvPr id="4098" name="Picture 2" descr="http://www.crisp.nus.edu.sg/~research/tutorial/oilleak.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4559320"/>
            <a:ext cx="4191000" cy="1715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03035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428179"/>
            <a:ext cx="6553200" cy="2308324"/>
          </a:xfrm>
          <a:prstGeom prst="rect">
            <a:avLst/>
          </a:prstGeom>
        </p:spPr>
        <p:txBody>
          <a:bodyPr wrap="square">
            <a:spAutoFit/>
          </a:bodyPr>
          <a:lstStyle/>
          <a:p>
            <a:pPr marL="274320" indent="-457200"/>
            <a:r>
              <a:rPr lang="en-US"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Very bright targets may appear in the image due to the corner-reflector or </a:t>
            </a:r>
            <a:r>
              <a:rPr lang="en-US"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double-bounce effect </a:t>
            </a:r>
            <a:r>
              <a:rPr lang="en-US"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where the radar pulse bounces off the horizontal ground (or the sea) towards the target, and then reflected from one vertical surface of the target back to the sensor. </a:t>
            </a:r>
            <a:endParaRPr lang="en-US"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5122" name="Picture 2" descr="http://www.crisp.nus.edu.sg/~research/tutorial/ship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3525" y="3276600"/>
            <a:ext cx="3800475" cy="32766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04800" y="3048000"/>
            <a:ext cx="4572000" cy="3416320"/>
          </a:xfrm>
          <a:prstGeom prst="rect">
            <a:avLst/>
          </a:prstGeom>
        </p:spPr>
        <p:txBody>
          <a:bodyPr>
            <a:spAutoFit/>
          </a:bodyPr>
          <a:lstStyle/>
          <a:p>
            <a:pPr marL="274320" indent="-457200"/>
            <a:r>
              <a:rPr lang="en-US"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Examples of such targets are ships on the sea, high-rise buildings and regular metallic objects such as cargo containers. Built-up areas and many man-made features usually appear as bright patches in a radar image due to the corner reflector effect.</a:t>
            </a:r>
            <a:endParaRPr lang="en-US"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75016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http://www.jpl.nasa.gov/radar/sircxsar/sc-delta.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04800"/>
            <a:ext cx="3505200" cy="630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4059141" y="990600"/>
            <a:ext cx="4572000" cy="2308324"/>
          </a:xfrm>
          <a:prstGeom prst="rect">
            <a:avLst/>
          </a:prstGeom>
        </p:spPr>
        <p:txBody>
          <a:bodyPr>
            <a:spAutoFit/>
          </a:bodyPr>
          <a:lstStyle/>
          <a:p>
            <a:pPr marL="274320" indent="-457200">
              <a:defRPr/>
            </a:pPr>
            <a:r>
              <a:rPr lang="en-US" sz="2400" dirty="0">
                <a:solidFill>
                  <a:srgbClr val="FFC000"/>
                </a:solidFill>
                <a:effectLst>
                  <a:outerShdw blurRad="38100" dist="38100" dir="2700000" algn="tl">
                    <a:srgbClr val="000000">
                      <a:alpha val="43137"/>
                    </a:srgbClr>
                  </a:outerShdw>
                </a:effectLst>
                <a:latin typeface="Arial" charset="0"/>
              </a:rPr>
              <a:t>This multi-frequency image demonstrates the capability of the radar to distinguish different types of wetlands surfaces in Mississippi river deltas.</a:t>
            </a:r>
          </a:p>
        </p:txBody>
      </p:sp>
      <p:sp>
        <p:nvSpPr>
          <p:cNvPr id="4" name="Rectangle 3"/>
          <p:cNvSpPr/>
          <p:nvPr/>
        </p:nvSpPr>
        <p:spPr>
          <a:xfrm>
            <a:off x="4114800" y="3484937"/>
            <a:ext cx="4572000" cy="3046988"/>
          </a:xfrm>
          <a:prstGeom prst="rect">
            <a:avLst/>
          </a:prstGeom>
        </p:spPr>
        <p:txBody>
          <a:bodyPr>
            <a:spAutoFit/>
          </a:bodyPr>
          <a:lstStyle/>
          <a:p>
            <a:pPr>
              <a:defRPr/>
            </a:pPr>
            <a:r>
              <a:rPr lang="en-US" sz="2400" dirty="0">
                <a:solidFill>
                  <a:srgbClr val="FFC000"/>
                </a:solidFill>
                <a:effectLst>
                  <a:outerShdw blurRad="38100" dist="38100" dir="2700000" algn="tl">
                    <a:srgbClr val="000000">
                      <a:alpha val="43137"/>
                    </a:srgbClr>
                  </a:outerShdw>
                </a:effectLst>
                <a:latin typeface="Arial" charset="0"/>
              </a:rPr>
              <a:t>Red is L-band vertically transmitted, vertically </a:t>
            </a:r>
            <a:r>
              <a:rPr lang="en-US" sz="2400" dirty="0" smtClean="0">
                <a:solidFill>
                  <a:srgbClr val="FFC000"/>
                </a:solidFill>
                <a:effectLst>
                  <a:outerShdw blurRad="38100" dist="38100" dir="2700000" algn="tl">
                    <a:srgbClr val="000000">
                      <a:alpha val="43137"/>
                    </a:srgbClr>
                  </a:outerShdw>
                </a:effectLst>
                <a:latin typeface="Arial" charset="0"/>
              </a:rPr>
              <a:t>received</a:t>
            </a:r>
          </a:p>
          <a:p>
            <a:pPr>
              <a:defRPr/>
            </a:pPr>
            <a:endParaRPr lang="en-US" dirty="0">
              <a:solidFill>
                <a:srgbClr val="FFC000"/>
              </a:solidFill>
              <a:effectLst>
                <a:outerShdw blurRad="38100" dist="38100" dir="2700000" algn="tl">
                  <a:srgbClr val="000000">
                    <a:alpha val="43137"/>
                  </a:srgbClr>
                </a:outerShdw>
              </a:effectLst>
            </a:endParaRPr>
          </a:p>
          <a:p>
            <a:pPr>
              <a:defRPr/>
            </a:pPr>
            <a:r>
              <a:rPr lang="en-US" dirty="0">
                <a:solidFill>
                  <a:srgbClr val="FFC000"/>
                </a:solidFill>
                <a:effectLst>
                  <a:outerShdw blurRad="38100" dist="38100" dir="2700000" algn="tl">
                    <a:srgbClr val="000000">
                      <a:alpha val="43137"/>
                    </a:srgbClr>
                  </a:outerShdw>
                </a:effectLst>
              </a:rPr>
              <a:t>G</a:t>
            </a:r>
            <a:r>
              <a:rPr lang="en-US" sz="2400" dirty="0" smtClean="0">
                <a:solidFill>
                  <a:srgbClr val="FFC000"/>
                </a:solidFill>
                <a:effectLst>
                  <a:outerShdw blurRad="38100" dist="38100" dir="2700000" algn="tl">
                    <a:srgbClr val="000000">
                      <a:alpha val="43137"/>
                    </a:srgbClr>
                  </a:outerShdw>
                </a:effectLst>
                <a:latin typeface="Arial" charset="0"/>
              </a:rPr>
              <a:t>reen </a:t>
            </a:r>
            <a:r>
              <a:rPr lang="en-US" sz="2400" dirty="0">
                <a:solidFill>
                  <a:srgbClr val="FFC000"/>
                </a:solidFill>
                <a:effectLst>
                  <a:outerShdw blurRad="38100" dist="38100" dir="2700000" algn="tl">
                    <a:srgbClr val="000000">
                      <a:alpha val="43137"/>
                    </a:srgbClr>
                  </a:outerShdw>
                </a:effectLst>
                <a:latin typeface="Arial" charset="0"/>
              </a:rPr>
              <a:t>is C-band vertically transmitted, vertically </a:t>
            </a:r>
            <a:r>
              <a:rPr lang="en-US" sz="2400" dirty="0" smtClean="0">
                <a:solidFill>
                  <a:srgbClr val="FFC000"/>
                </a:solidFill>
                <a:effectLst>
                  <a:outerShdw blurRad="38100" dist="38100" dir="2700000" algn="tl">
                    <a:srgbClr val="000000">
                      <a:alpha val="43137"/>
                    </a:srgbClr>
                  </a:outerShdw>
                </a:effectLst>
                <a:latin typeface="Arial" charset="0"/>
              </a:rPr>
              <a:t>received</a:t>
            </a:r>
          </a:p>
          <a:p>
            <a:pPr>
              <a:defRPr/>
            </a:pPr>
            <a:endParaRPr lang="en-US" dirty="0">
              <a:solidFill>
                <a:srgbClr val="FFC000"/>
              </a:solidFill>
              <a:effectLst>
                <a:outerShdw blurRad="38100" dist="38100" dir="2700000" algn="tl">
                  <a:srgbClr val="000000">
                    <a:alpha val="43137"/>
                  </a:srgbClr>
                </a:outerShdw>
              </a:effectLst>
            </a:endParaRPr>
          </a:p>
          <a:p>
            <a:pPr>
              <a:defRPr/>
            </a:pPr>
            <a:r>
              <a:rPr lang="en-US" sz="2400" dirty="0" smtClean="0">
                <a:solidFill>
                  <a:srgbClr val="FFC000"/>
                </a:solidFill>
                <a:effectLst>
                  <a:outerShdw blurRad="38100" dist="38100" dir="2700000" algn="tl">
                    <a:srgbClr val="000000">
                      <a:alpha val="43137"/>
                    </a:srgbClr>
                  </a:outerShdw>
                </a:effectLst>
                <a:latin typeface="Arial" charset="0"/>
              </a:rPr>
              <a:t>Blue </a:t>
            </a:r>
            <a:r>
              <a:rPr lang="en-US" sz="2400" dirty="0">
                <a:solidFill>
                  <a:srgbClr val="FFC000"/>
                </a:solidFill>
                <a:effectLst>
                  <a:outerShdw blurRad="38100" dist="38100" dir="2700000" algn="tl">
                    <a:srgbClr val="000000">
                      <a:alpha val="43137"/>
                    </a:srgbClr>
                  </a:outerShdw>
                </a:effectLst>
                <a:latin typeface="Arial" charset="0"/>
              </a:rPr>
              <a:t>is X-band vertically transmitted, vertically received. </a:t>
            </a:r>
          </a:p>
        </p:txBody>
      </p:sp>
    </p:spTree>
    <p:extLst>
      <p:ext uri="{BB962C8B-B14F-4D97-AF65-F5344CB8AC3E}">
        <p14:creationId xmlns:p14="http://schemas.microsoft.com/office/powerpoint/2010/main" val="41266475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2575" y="44451"/>
            <a:ext cx="5690051" cy="429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04800" y="4495800"/>
            <a:ext cx="8610600" cy="2030413"/>
          </a:xfrm>
          <a:prstGeom prst="rect">
            <a:avLst/>
          </a:prstGeom>
        </p:spPr>
        <p:txBody>
          <a:bodyPr>
            <a:spAutoFit/>
          </a:bodyPr>
          <a:lstStyle/>
          <a:p>
            <a:pPr marL="274320" indent="-457200">
              <a:defRPr/>
            </a:pPr>
            <a:r>
              <a:rPr lang="en-US" sz="1800" dirty="0">
                <a:solidFill>
                  <a:srgbClr val="FFC000"/>
                </a:solidFill>
                <a:effectLst>
                  <a:outerShdw blurRad="38100" dist="38100" dir="2700000" algn="tl">
                    <a:srgbClr val="000000">
                      <a:alpha val="43137"/>
                    </a:srgbClr>
                  </a:outerShdw>
                </a:effectLst>
                <a:latin typeface="Arial" charset="0"/>
              </a:rPr>
              <a:t>The top image is a photograph taken with color infrared film from Space Shuttle Columbia in November 1995. The radar image at the bottom was acquired by the Spaceborne Imaging Radar C/X-Band Synthetic Aperture Radar (SIR-C/X-SAR) aboard Space Shuttle Endeavour in April 1994. The thick, white band in the top right of the radar image is an ancient channel of the Nile that is now buried under layers of sand. This channel cannot be seen in the photograph and its existence was not known before this radar image was processed</a:t>
            </a:r>
            <a:r>
              <a:rPr lang="en-US" sz="1800" dirty="0" smtClean="0">
                <a:solidFill>
                  <a:srgbClr val="FFC000"/>
                </a:solidFill>
                <a:effectLst>
                  <a:outerShdw blurRad="38100" dist="38100" dir="2700000" algn="tl">
                    <a:srgbClr val="000000">
                      <a:alpha val="43137"/>
                    </a:srgbClr>
                  </a:outerShdw>
                </a:effectLst>
                <a:latin typeface="Arial" charset="0"/>
              </a:rPr>
              <a:t>.</a:t>
            </a:r>
            <a:endParaRPr lang="en-US" sz="1800" dirty="0">
              <a:solidFill>
                <a:srgbClr val="FFC000"/>
              </a:solidFill>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6948571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nagit_PPTD1F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2609" y="0"/>
            <a:ext cx="6138782" cy="6858000"/>
          </a:xfrm>
          <a:prstGeom prst="rect">
            <a:avLst/>
          </a:prstGeom>
        </p:spPr>
      </p:pic>
      <p:sp>
        <p:nvSpPr>
          <p:cNvPr id="3" name="TextBox 2"/>
          <p:cNvSpPr txBox="1"/>
          <p:nvPr/>
        </p:nvSpPr>
        <p:spPr>
          <a:xfrm>
            <a:off x="4683408" y="842665"/>
            <a:ext cx="2022191" cy="830997"/>
          </a:xfrm>
          <a:prstGeom prst="rect">
            <a:avLst/>
          </a:prstGeom>
          <a:solidFill>
            <a:schemeClr val="bg1"/>
          </a:solidFill>
        </p:spPr>
        <p:txBody>
          <a:bodyPr wrap="square" rtlCol="0">
            <a:spAutoFit/>
          </a:bodyPr>
          <a:lstStyle/>
          <a:p>
            <a:pPr algn="ctr"/>
            <a:r>
              <a:rPr lang="en-US" dirty="0" smtClean="0">
                <a:solidFill>
                  <a:srgbClr val="FFC000"/>
                </a:solidFill>
                <a:effectLst>
                  <a:outerShdw blurRad="38100" dist="38100" dir="2700000" algn="tl">
                    <a:srgbClr val="000000">
                      <a:alpha val="43137"/>
                    </a:srgbClr>
                  </a:outerShdw>
                </a:effectLst>
              </a:rPr>
              <a:t>SIR-C image,</a:t>
            </a:r>
          </a:p>
          <a:p>
            <a:pPr algn="ctr"/>
            <a:r>
              <a:rPr lang="en-US" dirty="0" smtClean="0">
                <a:solidFill>
                  <a:srgbClr val="FFC000"/>
                </a:solidFill>
                <a:effectLst>
                  <a:outerShdw blurRad="38100" dist="38100" dir="2700000" algn="tl">
                    <a:srgbClr val="000000">
                      <a:alpha val="43137"/>
                    </a:srgbClr>
                  </a:outerShdw>
                </a:effectLst>
              </a:rPr>
              <a:t>L Band, HH</a:t>
            </a:r>
            <a:endParaRPr lang="en-US" dirty="0">
              <a:solidFill>
                <a:srgbClr val="FFC000"/>
              </a:solidFill>
              <a:effectLst>
                <a:outerShdw blurRad="38100" dist="38100" dir="2700000" algn="tl">
                  <a:srgbClr val="000000">
                    <a:alpha val="43137"/>
                  </a:srgbClr>
                </a:outerShdw>
              </a:effectLst>
            </a:endParaRPr>
          </a:p>
        </p:txBody>
      </p:sp>
      <p:sp>
        <p:nvSpPr>
          <p:cNvPr id="4" name="Rectangle 3"/>
          <p:cNvSpPr/>
          <p:nvPr/>
        </p:nvSpPr>
        <p:spPr>
          <a:xfrm>
            <a:off x="3444127" y="381000"/>
            <a:ext cx="2255746" cy="461665"/>
          </a:xfrm>
          <a:prstGeom prst="rect">
            <a:avLst/>
          </a:prstGeom>
          <a:solidFill>
            <a:schemeClr val="bg1"/>
          </a:solidFill>
        </p:spPr>
        <p:txBody>
          <a:bodyPr wrap="none">
            <a:spAutoFit/>
          </a:bodyPr>
          <a:lstStyle/>
          <a:p>
            <a:r>
              <a:rPr lang="en-US" dirty="0">
                <a:solidFill>
                  <a:srgbClr val="FFC000"/>
                </a:solidFill>
                <a:effectLst>
                  <a:outerShdw blurRad="38100" dist="38100" dir="2700000" algn="tl">
                    <a:srgbClr val="000000">
                      <a:alpha val="43137"/>
                    </a:srgbClr>
                  </a:outerShdw>
                </a:effectLst>
              </a:rPr>
              <a:t>Sahara Desert </a:t>
            </a:r>
            <a:endParaRPr lang="en-US" dirty="0"/>
          </a:p>
        </p:txBody>
      </p:sp>
      <p:sp>
        <p:nvSpPr>
          <p:cNvPr id="5" name="Rectangle 4"/>
          <p:cNvSpPr/>
          <p:nvPr/>
        </p:nvSpPr>
        <p:spPr>
          <a:xfrm>
            <a:off x="2636704" y="842665"/>
            <a:ext cx="1804533" cy="461665"/>
          </a:xfrm>
          <a:prstGeom prst="rect">
            <a:avLst/>
          </a:prstGeom>
          <a:solidFill>
            <a:schemeClr val="bg1"/>
          </a:solidFill>
        </p:spPr>
        <p:txBody>
          <a:bodyPr wrap="none">
            <a:spAutoFit/>
          </a:bodyPr>
          <a:lstStyle/>
          <a:p>
            <a:r>
              <a:rPr lang="en-US" dirty="0">
                <a:solidFill>
                  <a:srgbClr val="FFC000"/>
                </a:solidFill>
                <a:effectLst>
                  <a:outerShdw blurRad="38100" dist="38100" dir="2700000" algn="tl">
                    <a:srgbClr val="000000">
                      <a:alpha val="43137"/>
                    </a:srgbClr>
                  </a:outerShdw>
                </a:effectLst>
              </a:rPr>
              <a:t>Landsat </a:t>
            </a:r>
            <a:r>
              <a:rPr lang="en-US" dirty="0" smtClean="0">
                <a:solidFill>
                  <a:srgbClr val="FFC000"/>
                </a:solidFill>
                <a:effectLst>
                  <a:outerShdw blurRad="38100" dist="38100" dir="2700000" algn="tl">
                    <a:srgbClr val="000000">
                      <a:alpha val="43137"/>
                    </a:srgbClr>
                  </a:outerShdw>
                </a:effectLst>
              </a:rPr>
              <a:t>TM</a:t>
            </a:r>
            <a:endParaRPr lang="en-US" dirty="0"/>
          </a:p>
        </p:txBody>
      </p:sp>
    </p:spTree>
    <p:extLst>
      <p:ext uri="{BB962C8B-B14F-4D97-AF65-F5344CB8AC3E}">
        <p14:creationId xmlns:p14="http://schemas.microsoft.com/office/powerpoint/2010/main" val="11297944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524000"/>
            <a:ext cx="3886200" cy="3786188"/>
          </a:xfrm>
          <a:prstGeom prst="rect">
            <a:avLst/>
          </a:prstGeom>
        </p:spPr>
        <p:txBody>
          <a:bodyPr>
            <a:spAutoFit/>
          </a:bodyPr>
          <a:lstStyle/>
          <a:p>
            <a:pPr marL="274320" indent="-457200" eaLnBrk="0" hangingPunct="0">
              <a:defRPr/>
            </a:pPr>
            <a:r>
              <a:rPr lang="en-US" sz="2400" i="1" dirty="0">
                <a:solidFill>
                  <a:srgbClr val="FFC000"/>
                </a:solidFill>
                <a:effectLst>
                  <a:outerShdw blurRad="38100" dist="38100" dir="2700000" algn="tl">
                    <a:srgbClr val="000000"/>
                  </a:outerShdw>
                </a:effectLst>
                <a:latin typeface="Arial" charset="0"/>
              </a:rPr>
              <a:t>Incident Angle-</a:t>
            </a:r>
            <a:r>
              <a:rPr lang="en-US" sz="2400" dirty="0">
                <a:solidFill>
                  <a:srgbClr val="FFC000"/>
                </a:solidFill>
                <a:effectLst>
                  <a:outerShdw blurRad="38100" dist="38100" dir="2700000" algn="tl">
                    <a:srgbClr val="000000"/>
                  </a:outerShdw>
                </a:effectLst>
                <a:latin typeface="Arial" charset="0"/>
              </a:rPr>
              <a:t> angle between the radar pulse and a line perpendicular to the Earth’s surface where it makes contact. </a:t>
            </a:r>
          </a:p>
          <a:p>
            <a:pPr marL="274320" indent="-457200" eaLnBrk="0" hangingPunct="0">
              <a:defRPr/>
            </a:pPr>
            <a:endParaRPr lang="en-US" sz="2400" dirty="0">
              <a:solidFill>
                <a:srgbClr val="FFC000"/>
              </a:solidFill>
              <a:effectLst>
                <a:outerShdw blurRad="38100" dist="38100" dir="2700000" algn="tl">
                  <a:srgbClr val="000000"/>
                </a:outerShdw>
              </a:effectLst>
              <a:latin typeface="Arial" charset="0"/>
            </a:endParaRPr>
          </a:p>
          <a:p>
            <a:pPr marL="274320" indent="-457200" eaLnBrk="0" hangingPunct="0">
              <a:defRPr/>
            </a:pPr>
            <a:r>
              <a:rPr lang="en-US" sz="2400" i="1" dirty="0">
                <a:solidFill>
                  <a:srgbClr val="FFC000"/>
                </a:solidFill>
                <a:effectLst>
                  <a:outerShdw blurRad="38100" dist="38100" dir="2700000" algn="tl">
                    <a:srgbClr val="000000"/>
                  </a:outerShdw>
                </a:effectLst>
                <a:latin typeface="Arial" charset="0"/>
              </a:rPr>
              <a:t>Look angle</a:t>
            </a:r>
            <a:r>
              <a:rPr lang="en-US" sz="2400" dirty="0">
                <a:solidFill>
                  <a:srgbClr val="FFC000"/>
                </a:solidFill>
                <a:effectLst>
                  <a:outerShdw blurRad="38100" dist="38100" dir="2700000" algn="tl">
                    <a:srgbClr val="000000"/>
                  </a:outerShdw>
                </a:effectLst>
                <a:latin typeface="Arial" charset="0"/>
              </a:rPr>
              <a:t>- is the angle between the radar pulse angle and the nadir of the platform.</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685800"/>
            <a:ext cx="425767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03193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533400"/>
            <a:ext cx="7620000" cy="5262979"/>
          </a:xfrm>
          <a:prstGeom prst="rect">
            <a:avLst/>
          </a:prstGeom>
          <a:noFill/>
        </p:spPr>
        <p:txBody>
          <a:bodyPr wrap="square" rtlCol="0">
            <a:spAutoFit/>
          </a:bodyPr>
          <a:lstStyle/>
          <a:p>
            <a:pPr marL="274320" indent="-457200"/>
            <a:r>
              <a:rPr lang="en-US" dirty="0" smtClean="0">
                <a:solidFill>
                  <a:srgbClr val="FFC000"/>
                </a:solidFill>
                <a:effectLst>
                  <a:outerShdw blurRad="38100" dist="38100" dir="2700000" algn="tl">
                    <a:srgbClr val="000000">
                      <a:alpha val="43137"/>
                    </a:srgbClr>
                  </a:outerShdw>
                </a:effectLst>
              </a:rPr>
              <a:t>Space based Imaging Radar Platforms</a:t>
            </a:r>
          </a:p>
          <a:p>
            <a:pPr marL="274320" indent="-457200"/>
            <a:endParaRPr lang="en-US" dirty="0">
              <a:solidFill>
                <a:srgbClr val="FFC000"/>
              </a:solidFill>
              <a:effectLst>
                <a:outerShdw blurRad="38100" dist="38100" dir="2700000" algn="tl">
                  <a:srgbClr val="000000">
                    <a:alpha val="43137"/>
                  </a:srgbClr>
                </a:outerShdw>
              </a:effectLst>
            </a:endParaRPr>
          </a:p>
          <a:p>
            <a:pPr marL="274320" indent="-457200"/>
            <a:r>
              <a:rPr lang="en-US" dirty="0" err="1" smtClean="0">
                <a:solidFill>
                  <a:srgbClr val="FFC000"/>
                </a:solidFill>
                <a:effectLst>
                  <a:outerShdw blurRad="38100" dist="38100" dir="2700000" algn="tl">
                    <a:srgbClr val="000000">
                      <a:alpha val="43137"/>
                    </a:srgbClr>
                  </a:outerShdw>
                </a:effectLst>
              </a:rPr>
              <a:t>Seasat</a:t>
            </a:r>
            <a:r>
              <a:rPr lang="en-US" dirty="0" smtClean="0">
                <a:solidFill>
                  <a:srgbClr val="FFC000"/>
                </a:solidFill>
                <a:effectLst>
                  <a:outerShdw blurRad="38100" dist="38100" dir="2700000" algn="tl">
                    <a:srgbClr val="000000">
                      <a:alpha val="43137"/>
                    </a:srgbClr>
                  </a:outerShdw>
                </a:effectLst>
              </a:rPr>
              <a:t> 1 – 1 band, 25m resolution, sea ice detection, long period internal waves, current boundaries, eddies and water fronts. Rainfall mapping.</a:t>
            </a:r>
          </a:p>
          <a:p>
            <a:pPr marL="274320" indent="-457200"/>
            <a:endParaRPr lang="en-US" dirty="0" smtClean="0">
              <a:solidFill>
                <a:srgbClr val="FFC000"/>
              </a:solidFill>
              <a:effectLst>
                <a:outerShdw blurRad="38100" dist="38100" dir="2700000" algn="tl">
                  <a:srgbClr val="000000">
                    <a:alpha val="43137"/>
                  </a:srgbClr>
                </a:outerShdw>
              </a:effectLst>
            </a:endParaRPr>
          </a:p>
          <a:p>
            <a:pPr marL="274320" indent="-457200"/>
            <a:r>
              <a:rPr lang="en-US" dirty="0" err="1" smtClean="0">
                <a:solidFill>
                  <a:srgbClr val="FFC000"/>
                </a:solidFill>
                <a:effectLst>
                  <a:outerShdw blurRad="38100" dist="38100" dir="2700000" algn="tl">
                    <a:srgbClr val="000000">
                      <a:alpha val="43137"/>
                    </a:srgbClr>
                  </a:outerShdw>
                </a:effectLst>
              </a:rPr>
              <a:t>Almaz</a:t>
            </a:r>
            <a:r>
              <a:rPr lang="en-US" dirty="0" smtClean="0">
                <a:solidFill>
                  <a:srgbClr val="FFC000"/>
                </a:solidFill>
                <a:effectLst>
                  <a:outerShdw blurRad="38100" dist="38100" dir="2700000" algn="tl">
                    <a:srgbClr val="000000">
                      <a:alpha val="43137"/>
                    </a:srgbClr>
                  </a:outerShdw>
                </a:effectLst>
              </a:rPr>
              <a:t> 1 – First commercial orbiting radar platform. Launched by the Soviet Union in 1991. Operated for 18 months. Follow up satellites were cancelled in the disruptions that followed the break up of the Union.</a:t>
            </a:r>
          </a:p>
          <a:p>
            <a:pPr marL="274320" indent="-457200"/>
            <a:endParaRPr lang="en-US" dirty="0">
              <a:solidFill>
                <a:srgbClr val="FFC000"/>
              </a:solidFill>
              <a:effectLst>
                <a:outerShdw blurRad="38100" dist="38100" dir="2700000" algn="tl">
                  <a:srgbClr val="000000">
                    <a:alpha val="43137"/>
                  </a:srgbClr>
                </a:outerShdw>
              </a:effectLst>
            </a:endParaRPr>
          </a:p>
          <a:p>
            <a:pPr marL="274320" indent="-457200"/>
            <a:r>
              <a:rPr lang="en-US" dirty="0" smtClean="0">
                <a:solidFill>
                  <a:srgbClr val="FFC000"/>
                </a:solidFill>
                <a:effectLst>
                  <a:outerShdw blurRad="38100" dist="38100" dir="2700000" algn="tl">
                    <a:srgbClr val="000000">
                      <a:alpha val="43137"/>
                    </a:srgbClr>
                  </a:outerShdw>
                </a:effectLst>
              </a:rPr>
              <a:t>ERS 1 and 2 – Launched by the European Space Agency, 3 bands, 30m resolution, primarily ocean applications</a:t>
            </a:r>
            <a:endParaRPr lang="en-US" dirty="0">
              <a:solidFill>
                <a:srgbClr val="FFC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259900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crisp.nus.edu.sg/~research/tutorial/mk.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25" y="1676400"/>
            <a:ext cx="4143375" cy="41052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7518" y="381000"/>
            <a:ext cx="3266792" cy="461665"/>
          </a:xfrm>
          <a:prstGeom prst="rect">
            <a:avLst/>
          </a:prstGeom>
          <a:noFill/>
        </p:spPr>
        <p:txBody>
          <a:bodyPr wrap="none" rtlCol="0">
            <a:spAutoFit/>
          </a:bodyPr>
          <a:lstStyle/>
          <a:p>
            <a:r>
              <a:rPr lang="en-US" dirty="0" smtClean="0">
                <a:solidFill>
                  <a:srgbClr val="FFC000"/>
                </a:solidFill>
                <a:effectLst>
                  <a:outerShdw blurRad="38100" dist="38100" dir="2700000" algn="tl">
                    <a:srgbClr val="000000">
                      <a:alpha val="43137"/>
                    </a:srgbClr>
                  </a:outerShdw>
                </a:effectLst>
              </a:rPr>
              <a:t>Multi-Temporal Mosaic</a:t>
            </a:r>
            <a:endParaRPr lang="en-US" dirty="0">
              <a:solidFill>
                <a:srgbClr val="FFC000"/>
              </a:solidFill>
              <a:effectLst>
                <a:outerShdw blurRad="38100" dist="38100" dir="2700000" algn="tl">
                  <a:srgbClr val="000000">
                    <a:alpha val="43137"/>
                  </a:srgbClr>
                </a:outerShdw>
              </a:effectLst>
            </a:endParaRPr>
          </a:p>
        </p:txBody>
      </p:sp>
      <p:sp>
        <p:nvSpPr>
          <p:cNvPr id="3" name="Rectangle 2"/>
          <p:cNvSpPr/>
          <p:nvPr/>
        </p:nvSpPr>
        <p:spPr>
          <a:xfrm>
            <a:off x="152400" y="1066800"/>
            <a:ext cx="4848225" cy="5509200"/>
          </a:xfrm>
          <a:prstGeom prst="rect">
            <a:avLst/>
          </a:prstGeom>
        </p:spPr>
        <p:txBody>
          <a:bodyPr wrap="square">
            <a:spAutoFit/>
          </a:bodyPr>
          <a:lstStyle/>
          <a:p>
            <a:pPr marL="274320" indent="-457200"/>
            <a:r>
              <a:rPr lang="en-US" sz="16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This image is an example of a multitemporal </a:t>
            </a:r>
            <a:r>
              <a:rPr lang="en-US" sz="1600"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color </a:t>
            </a:r>
            <a:r>
              <a:rPr lang="en-US" sz="16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composite SAR image. The area shown is part of the rice growing areas in the Mekong River delta, Vietnam, near the towns of </a:t>
            </a:r>
            <a:r>
              <a:rPr lang="en-US" sz="1600" dirty="0" err="1">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Soc</a:t>
            </a:r>
            <a:r>
              <a:rPr lang="en-US" sz="16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Trang and </a:t>
            </a:r>
            <a:r>
              <a:rPr lang="en-US" sz="1600" dirty="0" err="1">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Phung</a:t>
            </a:r>
            <a:r>
              <a:rPr lang="en-US" sz="16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1600" dirty="0" err="1">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Hiep</a:t>
            </a:r>
            <a:r>
              <a:rPr lang="en-US" sz="16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US" sz="1600"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74320" indent="-457200"/>
            <a:endParaRPr lang="en-US" sz="16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74320" indent="-457200"/>
            <a:r>
              <a:rPr lang="en-US" sz="1600"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Three </a:t>
            </a:r>
            <a:r>
              <a:rPr lang="en-US" sz="16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SAR images acquired by the ERS satellite during 5 May, 9 June and 14 July in 1996 are assigned to the red, green and blue channels respectively for display. </a:t>
            </a:r>
            <a:endParaRPr lang="en-US" sz="1600"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74320" indent="-457200"/>
            <a:endParaRPr lang="en-US" sz="1600"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74320" indent="-457200"/>
            <a:r>
              <a:rPr lang="en-US" sz="1600"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colorful </a:t>
            </a:r>
            <a:r>
              <a:rPr lang="en-US" sz="16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areas are the rice growing areas, where the </a:t>
            </a:r>
            <a:r>
              <a:rPr lang="en-US" sz="1600"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land covers </a:t>
            </a:r>
            <a:r>
              <a:rPr lang="en-US" sz="16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change rapidly during the rice season. </a:t>
            </a:r>
            <a:endParaRPr lang="en-US" sz="1600"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74320" indent="-457200"/>
            <a:endParaRPr lang="en-US" sz="1600"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74320" indent="-457200"/>
            <a:r>
              <a:rPr lang="en-US" sz="1600"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a:t>
            </a:r>
            <a:r>
              <a:rPr lang="en-US" sz="16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greyish linear features are the more permanent trees lining the canals. The grey patch near the bottom of the image is wetland forest. </a:t>
            </a:r>
            <a:endParaRPr lang="en-US" sz="1600"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74320" indent="-457200"/>
            <a:endParaRPr lang="en-US" sz="1600"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74320" indent="-457200"/>
            <a:r>
              <a:rPr lang="en-US" sz="1600"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a:t>
            </a:r>
            <a:r>
              <a:rPr lang="en-US" sz="16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two towns appear as bright white spots in this image. An area of depression flooded with water during this season is visible as a dark region.</a:t>
            </a:r>
          </a:p>
        </p:txBody>
      </p:sp>
    </p:spTree>
    <p:extLst>
      <p:ext uri="{BB962C8B-B14F-4D97-AF65-F5344CB8AC3E}">
        <p14:creationId xmlns:p14="http://schemas.microsoft.com/office/powerpoint/2010/main" val="36922351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hyperphysics.phy-astr.gsu.edu/hbase/waves/wavpic/mwav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987064"/>
            <a:ext cx="3695699" cy="27717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81000" y="926129"/>
            <a:ext cx="4572000" cy="4893647"/>
          </a:xfrm>
          <a:prstGeom prst="rect">
            <a:avLst/>
          </a:prstGeom>
        </p:spPr>
        <p:txBody>
          <a:bodyPr wrap="square">
            <a:spAutoFit/>
          </a:bodyPr>
          <a:lstStyle/>
          <a:p>
            <a:pPr marL="274320" indent="-457200"/>
            <a:r>
              <a:rPr lang="en-US" dirty="0">
                <a:solidFill>
                  <a:srgbClr val="FFC000"/>
                </a:solidFill>
                <a:effectLst>
                  <a:outerShdw blurRad="38100" dist="38100" dir="2700000" algn="tl">
                    <a:srgbClr val="000000">
                      <a:alpha val="43137"/>
                    </a:srgbClr>
                  </a:outerShdw>
                </a:effectLst>
                <a:latin typeface="Calibri" panose="020F0502020204030204" pitchFamily="34" charset="0"/>
              </a:rPr>
              <a:t>The microwave radiation of microwave ovens and some radar applications is produced by a </a:t>
            </a:r>
            <a:r>
              <a:rPr lang="en-US" dirty="0" smtClean="0">
                <a:solidFill>
                  <a:srgbClr val="FFC000"/>
                </a:solidFill>
                <a:effectLst>
                  <a:outerShdw blurRad="38100" dist="38100" dir="2700000" algn="tl">
                    <a:srgbClr val="000000">
                      <a:alpha val="43137"/>
                    </a:srgbClr>
                  </a:outerShdw>
                </a:effectLst>
                <a:latin typeface="Calibri" panose="020F0502020204030204" pitchFamily="34" charset="0"/>
              </a:rPr>
              <a:t>device called</a:t>
            </a:r>
            <a:r>
              <a:rPr lang="en-US" dirty="0">
                <a:solidFill>
                  <a:srgbClr val="FFC000"/>
                </a:solidFill>
                <a:effectLst>
                  <a:outerShdw blurRad="38100" dist="38100" dir="2700000" algn="tl">
                    <a:srgbClr val="000000">
                      <a:alpha val="43137"/>
                    </a:srgbClr>
                  </a:outerShdw>
                </a:effectLst>
                <a:latin typeface="Calibri" panose="020F0502020204030204" pitchFamily="34" charset="0"/>
              </a:rPr>
              <a:t> </a:t>
            </a:r>
            <a:r>
              <a:rPr lang="en-US" dirty="0" smtClean="0">
                <a:solidFill>
                  <a:srgbClr val="FFC000"/>
                </a:solidFill>
                <a:effectLst>
                  <a:outerShdw blurRad="38100" dist="38100" dir="2700000" algn="tl">
                    <a:srgbClr val="000000">
                      <a:alpha val="43137"/>
                    </a:srgbClr>
                  </a:outerShdw>
                </a:effectLst>
                <a:latin typeface="Calibri" panose="020F0502020204030204" pitchFamily="34" charset="0"/>
              </a:rPr>
              <a:t>magnetron.</a:t>
            </a:r>
          </a:p>
          <a:p>
            <a:pPr marL="274320" indent="-457200"/>
            <a:endParaRPr lang="en-US" dirty="0">
              <a:solidFill>
                <a:srgbClr val="FFC000"/>
              </a:solidFill>
              <a:effectLst>
                <a:outerShdw blurRad="38100" dist="38100" dir="2700000" algn="tl">
                  <a:srgbClr val="000000">
                    <a:alpha val="43137"/>
                  </a:srgbClr>
                </a:outerShdw>
              </a:effectLst>
              <a:latin typeface="Calibri" panose="020F0502020204030204" pitchFamily="34" charset="0"/>
            </a:endParaRPr>
          </a:p>
          <a:p>
            <a:pPr marL="274320" indent="-457200"/>
            <a:r>
              <a:rPr lang="en-US" dirty="0" smtClean="0">
                <a:solidFill>
                  <a:srgbClr val="FFC000"/>
                </a:solidFill>
                <a:effectLst>
                  <a:outerShdw blurRad="38100" dist="38100" dir="2700000" algn="tl">
                    <a:srgbClr val="000000">
                      <a:alpha val="43137"/>
                    </a:srgbClr>
                  </a:outerShdw>
                </a:effectLst>
                <a:latin typeface="Calibri" panose="020F0502020204030204" pitchFamily="34" charset="0"/>
              </a:rPr>
              <a:t>Considering </a:t>
            </a:r>
            <a:r>
              <a:rPr lang="en-US" dirty="0">
                <a:solidFill>
                  <a:srgbClr val="FFC000"/>
                </a:solidFill>
                <a:effectLst>
                  <a:outerShdw blurRad="38100" dist="38100" dir="2700000" algn="tl">
                    <a:srgbClr val="000000">
                      <a:alpha val="43137"/>
                    </a:srgbClr>
                  </a:outerShdw>
                </a:effectLst>
                <a:latin typeface="Calibri" panose="020F0502020204030204" pitchFamily="34" charset="0"/>
              </a:rPr>
              <a:t>the frequency of 2,450 MHz, the wavelength of microwave oven radiation is about 12 </a:t>
            </a:r>
            <a:r>
              <a:rPr lang="en-US" dirty="0" smtClean="0">
                <a:solidFill>
                  <a:srgbClr val="FFC000"/>
                </a:solidFill>
                <a:effectLst>
                  <a:outerShdw blurRad="38100" dist="38100" dir="2700000" algn="tl">
                    <a:srgbClr val="000000">
                      <a:alpha val="43137"/>
                    </a:srgbClr>
                  </a:outerShdw>
                </a:effectLst>
                <a:latin typeface="Calibri" panose="020F0502020204030204" pitchFamily="34" charset="0"/>
              </a:rPr>
              <a:t>cm.</a:t>
            </a:r>
          </a:p>
          <a:p>
            <a:pPr marL="274320" indent="-457200"/>
            <a:endParaRPr lang="en-US" dirty="0">
              <a:solidFill>
                <a:srgbClr val="FFC000"/>
              </a:solidFill>
              <a:effectLst>
                <a:outerShdw blurRad="38100" dist="38100" dir="2700000" algn="tl">
                  <a:srgbClr val="000000">
                    <a:alpha val="43137"/>
                  </a:srgbClr>
                </a:outerShdw>
              </a:effectLst>
              <a:latin typeface="Calibri" panose="020F0502020204030204" pitchFamily="34" charset="0"/>
            </a:endParaRPr>
          </a:p>
          <a:p>
            <a:pPr marL="274320" indent="-457200"/>
            <a:r>
              <a:rPr lang="en-US" dirty="0" smtClean="0">
                <a:solidFill>
                  <a:srgbClr val="FFC000"/>
                </a:solidFill>
                <a:effectLst>
                  <a:outerShdw blurRad="38100" dist="38100" dir="2700000" algn="tl">
                    <a:srgbClr val="000000">
                      <a:alpha val="43137"/>
                    </a:srgbClr>
                  </a:outerShdw>
                </a:effectLst>
                <a:latin typeface="Calibri" panose="020F0502020204030204" pitchFamily="34" charset="0"/>
              </a:rPr>
              <a:t>Every microwave oven produced has a grid with small circles in the door. WHY?</a:t>
            </a:r>
          </a:p>
        </p:txBody>
      </p:sp>
    </p:spTree>
    <p:extLst>
      <p:ext uri="{BB962C8B-B14F-4D97-AF65-F5344CB8AC3E}">
        <p14:creationId xmlns:p14="http://schemas.microsoft.com/office/powerpoint/2010/main" val="36081083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676400"/>
            <a:ext cx="6477000" cy="3785652"/>
          </a:xfrm>
          <a:prstGeom prst="rect">
            <a:avLst/>
          </a:prstGeom>
          <a:noFill/>
        </p:spPr>
        <p:txBody>
          <a:bodyPr wrap="square" rtlCol="0">
            <a:spAutoFit/>
          </a:bodyPr>
          <a:lstStyle/>
          <a:p>
            <a:pPr marL="274320" indent="-457200"/>
            <a:r>
              <a:rPr lang="en-US" dirty="0" smtClean="0">
                <a:solidFill>
                  <a:srgbClr val="FFC000"/>
                </a:solidFill>
                <a:effectLst>
                  <a:outerShdw blurRad="38100" dist="38100" dir="2700000" algn="tl">
                    <a:srgbClr val="000000">
                      <a:alpha val="43137"/>
                    </a:srgbClr>
                  </a:outerShdw>
                </a:effectLst>
              </a:rPr>
              <a:t>Shuttle Imaging Radar – SIR-A, SIR-B, SIR-C</a:t>
            </a:r>
          </a:p>
          <a:p>
            <a:pPr marL="274320" indent="-457200"/>
            <a:endParaRPr lang="en-US" dirty="0">
              <a:solidFill>
                <a:srgbClr val="FFC000"/>
              </a:solidFill>
              <a:effectLst>
                <a:outerShdw blurRad="38100" dist="38100" dir="2700000" algn="tl">
                  <a:srgbClr val="000000">
                    <a:alpha val="43137"/>
                  </a:srgbClr>
                </a:outerShdw>
              </a:effectLst>
            </a:endParaRPr>
          </a:p>
          <a:p>
            <a:pPr marL="274320" indent="-457200"/>
            <a:r>
              <a:rPr lang="en-US" dirty="0" smtClean="0">
                <a:solidFill>
                  <a:srgbClr val="FFC000"/>
                </a:solidFill>
                <a:effectLst>
                  <a:outerShdw blurRad="38100" dist="38100" dir="2700000" algn="tl">
                    <a:srgbClr val="000000">
                      <a:alpha val="43137"/>
                    </a:srgbClr>
                  </a:outerShdw>
                </a:effectLst>
              </a:rPr>
              <a:t>An imaging radar system flown on the Space Shuttle three times 1981, 1984 and 1994.</a:t>
            </a:r>
          </a:p>
          <a:p>
            <a:pPr marL="274320" indent="-457200"/>
            <a:endParaRPr lang="en-US" dirty="0">
              <a:solidFill>
                <a:srgbClr val="FFC000"/>
              </a:solidFill>
              <a:effectLst>
                <a:outerShdw blurRad="38100" dist="38100" dir="2700000" algn="tl">
                  <a:srgbClr val="000000">
                    <a:alpha val="43137"/>
                  </a:srgbClr>
                </a:outerShdw>
              </a:effectLst>
            </a:endParaRPr>
          </a:p>
          <a:p>
            <a:pPr marL="274320" indent="-457200"/>
            <a:r>
              <a:rPr lang="en-US" dirty="0" smtClean="0">
                <a:solidFill>
                  <a:srgbClr val="FFC000"/>
                </a:solidFill>
                <a:effectLst>
                  <a:outerShdw blurRad="38100" dist="38100" dir="2700000" algn="tl">
                    <a:srgbClr val="000000">
                      <a:alpha val="43137"/>
                    </a:srgbClr>
                  </a:outerShdw>
                </a:effectLst>
              </a:rPr>
              <a:t>First two flights were 1 band, 40m resolution with near global coverage. SIR-C was a 3 band system that focused on oceans, ecosystems, hydrology, geology, rain and clouds.</a:t>
            </a:r>
          </a:p>
        </p:txBody>
      </p:sp>
    </p:spTree>
    <p:extLst>
      <p:ext uri="{BB962C8B-B14F-4D97-AF65-F5344CB8AC3E}">
        <p14:creationId xmlns:p14="http://schemas.microsoft.com/office/powerpoint/2010/main" val="40998852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212574"/>
            <a:ext cx="4724400" cy="4893647"/>
          </a:xfrm>
          <a:prstGeom prst="rect">
            <a:avLst/>
          </a:prstGeom>
          <a:noFill/>
        </p:spPr>
        <p:txBody>
          <a:bodyPr wrap="square">
            <a:spAutoFit/>
          </a:bodyPr>
          <a:lstStyle/>
          <a:p>
            <a:pPr marL="274320" indent="-457200">
              <a:defRPr/>
            </a:pPr>
            <a:r>
              <a:rPr lang="en-US" sz="2400" dirty="0">
                <a:solidFill>
                  <a:srgbClr val="FFC000"/>
                </a:solidFill>
                <a:effectLst>
                  <a:outerShdw blurRad="38100" dist="38100" dir="2700000" algn="tl">
                    <a:srgbClr val="000000">
                      <a:alpha val="43137"/>
                    </a:srgbClr>
                  </a:outerShdw>
                </a:effectLst>
                <a:latin typeface="Arial" charset="0"/>
              </a:rPr>
              <a:t>On February 11, 2000, the Shuttle Radar Topography Mission (SRTM) payload onboard Space Shuttle Endeavour launched. </a:t>
            </a:r>
          </a:p>
          <a:p>
            <a:pPr marL="274320" indent="-457200">
              <a:defRPr/>
            </a:pPr>
            <a:endParaRPr lang="en-US" sz="2400" dirty="0">
              <a:solidFill>
                <a:srgbClr val="FFC000"/>
              </a:solidFill>
              <a:effectLst>
                <a:outerShdw blurRad="38100" dist="38100" dir="2700000" algn="tl">
                  <a:srgbClr val="000000">
                    <a:alpha val="43137"/>
                  </a:srgbClr>
                </a:outerShdw>
              </a:effectLst>
              <a:latin typeface="Arial" charset="0"/>
            </a:endParaRPr>
          </a:p>
          <a:p>
            <a:pPr marL="274320" indent="-457200">
              <a:defRPr/>
            </a:pPr>
            <a:r>
              <a:rPr lang="en-US" sz="2400" dirty="0" smtClean="0">
                <a:solidFill>
                  <a:srgbClr val="FFC000"/>
                </a:solidFill>
                <a:effectLst>
                  <a:outerShdw blurRad="38100" dist="38100" dir="2700000" algn="tl">
                    <a:srgbClr val="000000">
                      <a:alpha val="43137"/>
                    </a:srgbClr>
                  </a:outerShdw>
                </a:effectLst>
                <a:latin typeface="Arial" charset="0"/>
              </a:rPr>
              <a:t>With </a:t>
            </a:r>
            <a:r>
              <a:rPr lang="en-US" sz="2400" dirty="0">
                <a:solidFill>
                  <a:srgbClr val="FFC000"/>
                </a:solidFill>
                <a:effectLst>
                  <a:outerShdw blurRad="38100" dist="38100" dir="2700000" algn="tl">
                    <a:srgbClr val="000000">
                      <a:alpha val="43137"/>
                    </a:srgbClr>
                  </a:outerShdw>
                </a:effectLst>
                <a:latin typeface="Arial" charset="0"/>
              </a:rPr>
              <a:t>its radars sweeping most of the Earth's surfaces, SRTM acquired </a:t>
            </a:r>
            <a:r>
              <a:rPr lang="en-US" sz="2400" dirty="0" smtClean="0">
                <a:solidFill>
                  <a:srgbClr val="FFC000"/>
                </a:solidFill>
                <a:effectLst>
                  <a:outerShdw blurRad="38100" dist="38100" dir="2700000" algn="tl">
                    <a:srgbClr val="000000">
                      <a:alpha val="43137"/>
                    </a:srgbClr>
                  </a:outerShdw>
                </a:effectLst>
                <a:latin typeface="Arial" charset="0"/>
              </a:rPr>
              <a:t>12 Tb of data during its </a:t>
            </a:r>
            <a:r>
              <a:rPr lang="en-US" sz="2400" dirty="0">
                <a:solidFill>
                  <a:srgbClr val="FFC000"/>
                </a:solidFill>
                <a:effectLst>
                  <a:outerShdw blurRad="38100" dist="38100" dir="2700000" algn="tl">
                    <a:srgbClr val="000000">
                      <a:alpha val="43137"/>
                    </a:srgbClr>
                  </a:outerShdw>
                </a:effectLst>
                <a:latin typeface="Arial" charset="0"/>
              </a:rPr>
              <a:t>ten days of operation to obtain the most complete near-global </a:t>
            </a:r>
            <a:r>
              <a:rPr lang="en-US" sz="2400" dirty="0" smtClean="0">
                <a:solidFill>
                  <a:srgbClr val="FFC000"/>
                </a:solidFill>
                <a:effectLst>
                  <a:outerShdw blurRad="38100" dist="38100" dir="2700000" algn="tl">
                    <a:srgbClr val="000000">
                      <a:alpha val="43137"/>
                    </a:srgbClr>
                  </a:outerShdw>
                </a:effectLst>
                <a:latin typeface="Arial" charset="0"/>
              </a:rPr>
              <a:t>high resolution </a:t>
            </a:r>
            <a:r>
              <a:rPr lang="en-US" sz="2400" dirty="0">
                <a:solidFill>
                  <a:srgbClr val="FFC000"/>
                </a:solidFill>
                <a:effectLst>
                  <a:outerShdw blurRad="38100" dist="38100" dir="2700000" algn="tl">
                    <a:srgbClr val="000000">
                      <a:alpha val="43137"/>
                    </a:srgbClr>
                  </a:outerShdw>
                </a:effectLst>
                <a:latin typeface="Arial" charset="0"/>
              </a:rPr>
              <a:t>database of the Earth's topography</a:t>
            </a:r>
            <a:r>
              <a:rPr lang="en-US" sz="2400" dirty="0" smtClean="0">
                <a:solidFill>
                  <a:srgbClr val="FFC000"/>
                </a:solidFill>
                <a:effectLst>
                  <a:outerShdw blurRad="38100" dist="38100" dir="2700000" algn="tl">
                    <a:srgbClr val="000000">
                      <a:alpha val="43137"/>
                    </a:srgbClr>
                  </a:outerShdw>
                </a:effectLst>
                <a:latin typeface="Arial" charset="0"/>
              </a:rPr>
              <a:t>.</a:t>
            </a:r>
            <a:endParaRPr lang="en-US" sz="2400" dirty="0">
              <a:solidFill>
                <a:srgbClr val="FFC000"/>
              </a:solidFill>
              <a:effectLst>
                <a:outerShdw blurRad="38100" dist="38100" dir="2700000" algn="tl">
                  <a:srgbClr val="000000">
                    <a:alpha val="43137"/>
                  </a:srgbClr>
                </a:outerShdw>
              </a:effectLst>
              <a:latin typeface="Arial" charset="0"/>
            </a:endParaRPr>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219200"/>
            <a:ext cx="3688540" cy="549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24803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2325" y="685800"/>
            <a:ext cx="8229600" cy="2677656"/>
          </a:xfrm>
          <a:prstGeom prst="rect">
            <a:avLst/>
          </a:prstGeom>
        </p:spPr>
        <p:txBody>
          <a:bodyPr>
            <a:spAutoFit/>
          </a:bodyPr>
          <a:lstStyle/>
          <a:p>
            <a:pPr marL="274320" indent="-457200">
              <a:defRPr/>
            </a:pPr>
            <a:r>
              <a:rPr lang="en-US" sz="2400" dirty="0">
                <a:solidFill>
                  <a:srgbClr val="FFC000"/>
                </a:solidFill>
                <a:effectLst>
                  <a:outerShdw blurRad="38100" dist="38100" dir="2700000" algn="tl">
                    <a:srgbClr val="000000">
                      <a:alpha val="43137"/>
                    </a:srgbClr>
                  </a:outerShdw>
                </a:effectLst>
                <a:latin typeface="Arial" charset="0"/>
              </a:rPr>
              <a:t>To acquire topographic (elevation) data, the SRTM payload was outfitted with two radar antennas. One antenna was located in the shuttle's payload bay, the other on the end of a 60-meter (200-foot) mast that extended from the payload pay once the Shuttle was in space</a:t>
            </a:r>
            <a:r>
              <a:rPr lang="en-US" sz="2400" dirty="0" smtClean="0">
                <a:solidFill>
                  <a:srgbClr val="FFC000"/>
                </a:solidFill>
                <a:effectLst>
                  <a:outerShdw blurRad="38100" dist="38100" dir="2700000" algn="tl">
                    <a:srgbClr val="000000">
                      <a:alpha val="43137"/>
                    </a:srgbClr>
                  </a:outerShdw>
                </a:effectLst>
                <a:latin typeface="Arial" charset="0"/>
              </a:rPr>
              <a:t>.</a:t>
            </a:r>
            <a:r>
              <a:rPr lang="en-US" altLang="en-US" dirty="0">
                <a:solidFill>
                  <a:srgbClr val="FFC000"/>
                </a:solidFill>
                <a:effectLst>
                  <a:outerShdw blurRad="38100" dist="38100" dir="2700000" algn="tl">
                    <a:srgbClr val="000000">
                      <a:alpha val="43137"/>
                    </a:srgbClr>
                  </a:outerShdw>
                </a:effectLst>
              </a:rPr>
              <a:t> In order to gather topographic (elevation) data of Earth's surface, SRTM used the technique of interferometry. </a:t>
            </a:r>
          </a:p>
        </p:txBody>
      </p:sp>
      <p:sp>
        <p:nvSpPr>
          <p:cNvPr id="3" name="Rectangle 2"/>
          <p:cNvSpPr>
            <a:spLocks noChangeArrowheads="1"/>
          </p:cNvSpPr>
          <p:nvPr/>
        </p:nvSpPr>
        <p:spPr bwMode="auto">
          <a:xfrm>
            <a:off x="414793" y="3728771"/>
            <a:ext cx="39243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274320" indent="-457200" eaLnBrk="1" hangingPunct="1">
              <a:spcBef>
                <a:spcPct val="0"/>
              </a:spcBef>
              <a:buFontTx/>
              <a:buNone/>
              <a:defRPr/>
            </a:pPr>
            <a:r>
              <a:rPr lang="en-US" altLang="en-US" sz="2400" dirty="0" smtClean="0">
                <a:solidFill>
                  <a:srgbClr val="FFC000"/>
                </a:solidFill>
                <a:effectLst>
                  <a:outerShdw blurRad="38100" dist="38100" dir="2700000" algn="tl">
                    <a:srgbClr val="000000">
                      <a:alpha val="43137"/>
                    </a:srgbClr>
                  </a:outerShdw>
                </a:effectLst>
                <a:latin typeface="Arial" charset="0"/>
              </a:rPr>
              <a:t>Two images are taken from different vantage points of the same area. The slight difference in the two images allows scientists to determine the height of the surface.</a:t>
            </a:r>
          </a:p>
        </p:txBody>
      </p:sp>
      <p:pic>
        <p:nvPicPr>
          <p:cNvPr id="4" name="Snagit_PPTAFE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3562649"/>
            <a:ext cx="4076700"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88477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nagit_PPTFA2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14463" y="466725"/>
            <a:ext cx="6315075"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81000" y="2895600"/>
            <a:ext cx="8382000" cy="3046413"/>
          </a:xfrm>
          <a:prstGeom prst="rect">
            <a:avLst/>
          </a:prstGeom>
        </p:spPr>
        <p:txBody>
          <a:bodyPr>
            <a:spAutoFit/>
          </a:bodyPr>
          <a:lstStyle/>
          <a:p>
            <a:pPr marL="274320" indent="-457200">
              <a:defRPr/>
            </a:pPr>
            <a:r>
              <a:rPr lang="en-US" sz="2400" dirty="0">
                <a:solidFill>
                  <a:srgbClr val="FFC000"/>
                </a:solidFill>
                <a:effectLst>
                  <a:outerShdw blurRad="38100" dist="38100" dir="2700000" algn="tl">
                    <a:srgbClr val="000000">
                      <a:alpha val="43137"/>
                    </a:srgbClr>
                  </a:outerShdw>
                </a:effectLst>
                <a:latin typeface="Arial" charset="0"/>
              </a:rPr>
              <a:t>The main radar antenna transmits radar pulse. </a:t>
            </a:r>
          </a:p>
          <a:p>
            <a:pPr marL="274320" indent="-457200">
              <a:defRPr/>
            </a:pPr>
            <a:endParaRPr lang="en-US" sz="2400" dirty="0">
              <a:solidFill>
                <a:srgbClr val="FFC000"/>
              </a:solidFill>
              <a:effectLst>
                <a:outerShdw blurRad="38100" dist="38100" dir="2700000" algn="tl">
                  <a:srgbClr val="000000">
                    <a:alpha val="43137"/>
                  </a:srgbClr>
                </a:outerShdw>
              </a:effectLst>
              <a:latin typeface="Arial" charset="0"/>
            </a:endParaRPr>
          </a:p>
          <a:p>
            <a:pPr marL="274320" indent="-457200">
              <a:defRPr/>
            </a:pPr>
            <a:r>
              <a:rPr lang="en-US" sz="2400" dirty="0">
                <a:solidFill>
                  <a:srgbClr val="FFC000"/>
                </a:solidFill>
                <a:effectLst>
                  <a:outerShdw blurRad="38100" dist="38100" dir="2700000" algn="tl">
                    <a:srgbClr val="000000">
                      <a:alpha val="43137"/>
                    </a:srgbClr>
                  </a:outerShdw>
                </a:effectLst>
                <a:latin typeface="Arial" charset="0"/>
              </a:rPr>
              <a:t>The mast was folded up </a:t>
            </a:r>
            <a:r>
              <a:rPr lang="en-US" sz="2400" dirty="0" smtClean="0">
                <a:solidFill>
                  <a:srgbClr val="FFC000"/>
                </a:solidFill>
                <a:effectLst>
                  <a:outerShdw blurRad="38100" dist="38100" dir="2700000" algn="tl">
                    <a:srgbClr val="000000">
                      <a:alpha val="43137"/>
                    </a:srgbClr>
                  </a:outerShdw>
                </a:effectLst>
                <a:latin typeface="Arial" charset="0"/>
              </a:rPr>
              <a:t>accordion-style </a:t>
            </a:r>
            <a:r>
              <a:rPr lang="en-US" sz="2400" dirty="0">
                <a:solidFill>
                  <a:srgbClr val="FFC000"/>
                </a:solidFill>
                <a:effectLst>
                  <a:outerShdw blurRad="38100" dist="38100" dir="2700000" algn="tl">
                    <a:srgbClr val="000000">
                      <a:alpha val="43137"/>
                    </a:srgbClr>
                  </a:outerShdw>
                </a:effectLst>
                <a:latin typeface="Arial" charset="0"/>
              </a:rPr>
              <a:t>inside a canister that was attached to the side of the main antenna. After the shuttle was in space and the payload bay doors opened, the mast emerged from the canister and extended out to 60 meters (200 feet). The SRTM mast is longest rigid structure ever flown in space</a:t>
            </a:r>
          </a:p>
        </p:txBody>
      </p:sp>
    </p:spTree>
    <p:extLst>
      <p:ext uri="{BB962C8B-B14F-4D97-AF65-F5344CB8AC3E}">
        <p14:creationId xmlns:p14="http://schemas.microsoft.com/office/powerpoint/2010/main" val="26531396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2438400"/>
            <a:ext cx="8305800" cy="3786188"/>
          </a:xfrm>
          <a:prstGeom prst="rect">
            <a:avLst/>
          </a:prstGeom>
        </p:spPr>
        <p:txBody>
          <a:bodyPr>
            <a:spAutoFit/>
          </a:bodyPr>
          <a:lstStyle/>
          <a:p>
            <a:pPr marL="274320" indent="-457200">
              <a:defRPr/>
            </a:pPr>
            <a:r>
              <a:rPr lang="en-US" sz="2400" dirty="0">
                <a:solidFill>
                  <a:srgbClr val="FFC000"/>
                </a:solidFill>
                <a:effectLst>
                  <a:outerShdw blurRad="38100" dist="38100" dir="2700000" algn="tl">
                    <a:srgbClr val="000000">
                      <a:alpha val="43137"/>
                    </a:srgbClr>
                  </a:outerShdw>
                </a:effectLst>
                <a:latin typeface="Arial" charset="0"/>
              </a:rPr>
              <a:t>The outboard antenna was attached to the end of the mast. While inside the payload bay, the outboard antenna was folded along the top of the canister and the main antenna.</a:t>
            </a:r>
          </a:p>
          <a:p>
            <a:pPr marL="274320" indent="-457200">
              <a:defRPr/>
            </a:pPr>
            <a:endParaRPr lang="en-US" sz="2400" dirty="0">
              <a:solidFill>
                <a:srgbClr val="FFC000"/>
              </a:solidFill>
              <a:effectLst>
                <a:outerShdw blurRad="38100" dist="38100" dir="2700000" algn="tl">
                  <a:srgbClr val="000000">
                    <a:alpha val="43137"/>
                  </a:srgbClr>
                </a:outerShdw>
              </a:effectLst>
              <a:latin typeface="Arial" charset="0"/>
            </a:endParaRPr>
          </a:p>
          <a:p>
            <a:pPr marL="274320" indent="-457200">
              <a:defRPr/>
            </a:pPr>
            <a:r>
              <a:rPr lang="en-US" sz="2400" dirty="0">
                <a:solidFill>
                  <a:srgbClr val="FFC000"/>
                </a:solidFill>
                <a:effectLst>
                  <a:outerShdw blurRad="38100" dist="38100" dir="2700000" algn="tl">
                    <a:srgbClr val="000000">
                      <a:alpha val="43137"/>
                    </a:srgbClr>
                  </a:outerShdw>
                </a:effectLst>
                <a:latin typeface="Arial" charset="0"/>
              </a:rPr>
              <a:t>After the payload bay doors opened but before the mast was extended, the outboard antenna was partially swung down. After the mast fully extended, the outboard antenna was lowered into its operating position. The outboard antenna received the same returned pulse as the main antenna.</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381000"/>
            <a:ext cx="23622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09035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nagit_PPTF52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144000" cy="639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65845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200"/>
            <a:ext cx="8915400" cy="6665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0439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685800"/>
            <a:ext cx="7598611" cy="1938992"/>
          </a:xfrm>
          <a:prstGeom prst="rect">
            <a:avLst/>
          </a:prstGeom>
          <a:noFill/>
        </p:spPr>
        <p:txBody>
          <a:bodyPr wrap="square" rtlCol="0">
            <a:spAutoFit/>
          </a:bodyPr>
          <a:lstStyle/>
          <a:p>
            <a:r>
              <a:rPr lang="en-US" dirty="0" smtClean="0">
                <a:solidFill>
                  <a:srgbClr val="FFC000"/>
                </a:solidFill>
                <a:effectLst>
                  <a:outerShdw blurRad="38100" dist="38100" dir="2700000" algn="tl">
                    <a:srgbClr val="000000">
                      <a:alpha val="43137"/>
                    </a:srgbClr>
                  </a:outerShdw>
                </a:effectLst>
              </a:rPr>
              <a:t>Passive Microwave Sensing</a:t>
            </a:r>
          </a:p>
          <a:p>
            <a:endParaRPr lang="en-US" dirty="0">
              <a:solidFill>
                <a:srgbClr val="FFC000"/>
              </a:solidFill>
              <a:effectLst>
                <a:outerShdw blurRad="38100" dist="38100" dir="2700000" algn="tl">
                  <a:srgbClr val="000000">
                    <a:alpha val="43137"/>
                  </a:srgbClr>
                </a:outerShdw>
              </a:effectLst>
            </a:endParaRPr>
          </a:p>
          <a:p>
            <a:pPr marL="274320" indent="-457200"/>
            <a:r>
              <a:rPr lang="en-US" dirty="0" smtClean="0">
                <a:solidFill>
                  <a:srgbClr val="FFC000"/>
                </a:solidFill>
                <a:effectLst>
                  <a:outerShdw blurRad="38100" dist="38100" dir="2700000" algn="tl">
                    <a:srgbClr val="000000">
                      <a:alpha val="43137"/>
                    </a:srgbClr>
                  </a:outerShdw>
                </a:effectLst>
              </a:rPr>
              <a:t>Similar to thermal scanning in concept, extreme noisy due to the very low signal levels emitted from the earth in that part of the spectrum.</a:t>
            </a:r>
            <a:endParaRPr lang="en-US" dirty="0">
              <a:solidFill>
                <a:srgbClr val="FFC000"/>
              </a:solidFill>
              <a:effectLst>
                <a:outerShdw blurRad="38100" dist="38100" dir="2700000" algn="tl">
                  <a:srgbClr val="000000">
                    <a:alpha val="43137"/>
                  </a:srgbClr>
                </a:outerShdw>
              </a:effectLst>
            </a:endParaRPr>
          </a:p>
        </p:txBody>
      </p:sp>
      <p:pic>
        <p:nvPicPr>
          <p:cNvPr id="4" name="Snagit_PPTE08B"/>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01101" y="2652622"/>
            <a:ext cx="4419600" cy="2425483"/>
          </a:xfrm>
          <a:prstGeom prst="rect">
            <a:avLst/>
          </a:prstGeom>
        </p:spPr>
      </p:pic>
      <p:sp>
        <p:nvSpPr>
          <p:cNvPr id="5" name="Rectangle 4"/>
          <p:cNvSpPr/>
          <p:nvPr/>
        </p:nvSpPr>
        <p:spPr>
          <a:xfrm>
            <a:off x="457200" y="3200400"/>
            <a:ext cx="4038600" cy="3046988"/>
          </a:xfrm>
          <a:prstGeom prst="rect">
            <a:avLst/>
          </a:prstGeom>
        </p:spPr>
        <p:txBody>
          <a:bodyPr wrap="square">
            <a:spAutoFit/>
          </a:bodyPr>
          <a:lstStyle/>
          <a:p>
            <a:pPr marL="274320" indent="-457200"/>
            <a:r>
              <a:rPr lang="en-US" dirty="0">
                <a:solidFill>
                  <a:srgbClr val="FFC000"/>
                </a:solidFill>
                <a:effectLst>
                  <a:outerShdw blurRad="38100" dist="38100" dir="2700000" algn="tl">
                    <a:srgbClr val="000000">
                      <a:alpha val="43137"/>
                    </a:srgbClr>
                  </a:outerShdw>
                </a:effectLst>
                <a:latin typeface="Open Sans"/>
              </a:rPr>
              <a:t>Clouds do not emit much microwave radiation, compared to sea ice. Thus, microwaves can penetrate clouds and be used to detect sea ice during the day and night, regardless of cloud cover</a:t>
            </a:r>
            <a:r>
              <a:rPr lang="en-US" dirty="0" smtClean="0">
                <a:solidFill>
                  <a:srgbClr val="FFC000"/>
                </a:solidFill>
                <a:effectLst>
                  <a:outerShdw blurRad="38100" dist="38100" dir="2700000" algn="tl">
                    <a:srgbClr val="000000">
                      <a:alpha val="43137"/>
                    </a:srgbClr>
                  </a:outerShdw>
                </a:effectLst>
                <a:latin typeface="Open Sans"/>
              </a:rPr>
              <a:t>.</a:t>
            </a:r>
            <a:endParaRPr lang="en-US" dirty="0">
              <a:solidFill>
                <a:srgbClr val="FFC000"/>
              </a:solidFill>
              <a:effectLst>
                <a:outerShdw blurRad="38100" dist="38100" dir="2700000" algn="tl">
                  <a:srgbClr val="000000">
                    <a:alpha val="43137"/>
                  </a:srgbClr>
                </a:outerShdw>
              </a:effectLst>
              <a:latin typeface="Open Sans"/>
            </a:endParaRPr>
          </a:p>
        </p:txBody>
      </p:sp>
    </p:spTree>
    <p:extLst>
      <p:ext uri="{BB962C8B-B14F-4D97-AF65-F5344CB8AC3E}">
        <p14:creationId xmlns:p14="http://schemas.microsoft.com/office/powerpoint/2010/main" val="40577271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9326" y="533400"/>
            <a:ext cx="5334000" cy="5632311"/>
          </a:xfrm>
          <a:prstGeom prst="rect">
            <a:avLst/>
          </a:prstGeom>
        </p:spPr>
        <p:txBody>
          <a:bodyPr wrap="square">
            <a:spAutoFit/>
          </a:bodyPr>
          <a:lstStyle/>
          <a:p>
            <a:pPr marL="274320" indent="-457200"/>
            <a:r>
              <a:rPr lang="en-US" dirty="0">
                <a:solidFill>
                  <a:srgbClr val="FFC000"/>
                </a:solidFill>
                <a:effectLst>
                  <a:outerShdw blurRad="38100" dist="38100" dir="2700000" algn="tl">
                    <a:srgbClr val="000000">
                      <a:alpha val="43137"/>
                    </a:srgbClr>
                  </a:outerShdw>
                </a:effectLst>
                <a:latin typeface="Open Sans"/>
              </a:rPr>
              <a:t>Microwave emission is not as strongly tied to the temperature of an object, compared to infrared. Instead, the object's </a:t>
            </a:r>
            <a:r>
              <a:rPr lang="en-US" i="1" dirty="0">
                <a:solidFill>
                  <a:srgbClr val="FFC000"/>
                </a:solidFill>
                <a:effectLst>
                  <a:outerShdw blurRad="38100" dist="38100" dir="2700000" algn="tl">
                    <a:srgbClr val="000000">
                      <a:alpha val="43137"/>
                    </a:srgbClr>
                  </a:outerShdw>
                </a:effectLst>
                <a:latin typeface="Open Sans"/>
              </a:rPr>
              <a:t>physical properties</a:t>
            </a:r>
            <a:r>
              <a:rPr lang="en-US" dirty="0">
                <a:solidFill>
                  <a:srgbClr val="FFC000"/>
                </a:solidFill>
                <a:effectLst>
                  <a:outerShdw blurRad="38100" dist="38100" dir="2700000" algn="tl">
                    <a:srgbClr val="000000">
                      <a:alpha val="43137"/>
                    </a:srgbClr>
                  </a:outerShdw>
                </a:effectLst>
                <a:latin typeface="Open Sans"/>
              </a:rPr>
              <a:t>, such as atomic composition and crystalline structure, determine the amount of microwave radiation it emits. </a:t>
            </a:r>
            <a:endParaRPr lang="en-US" dirty="0" smtClean="0">
              <a:solidFill>
                <a:srgbClr val="FFC000"/>
              </a:solidFill>
              <a:effectLst>
                <a:outerShdw blurRad="38100" dist="38100" dir="2700000" algn="tl">
                  <a:srgbClr val="000000">
                    <a:alpha val="43137"/>
                  </a:srgbClr>
                </a:outerShdw>
              </a:effectLst>
              <a:latin typeface="Open Sans"/>
            </a:endParaRPr>
          </a:p>
          <a:p>
            <a:pPr marL="274320" indent="-457200"/>
            <a:endParaRPr lang="en-US" dirty="0">
              <a:solidFill>
                <a:srgbClr val="FFC000"/>
              </a:solidFill>
              <a:effectLst>
                <a:outerShdw blurRad="38100" dist="38100" dir="2700000" algn="tl">
                  <a:srgbClr val="000000">
                    <a:alpha val="43137"/>
                  </a:srgbClr>
                </a:outerShdw>
              </a:effectLst>
              <a:latin typeface="Open Sans"/>
            </a:endParaRPr>
          </a:p>
          <a:p>
            <a:pPr marL="274320" indent="-457200"/>
            <a:r>
              <a:rPr lang="en-US" dirty="0" smtClean="0">
                <a:solidFill>
                  <a:srgbClr val="FFC000"/>
                </a:solidFill>
                <a:effectLst>
                  <a:outerShdw blurRad="38100" dist="38100" dir="2700000" algn="tl">
                    <a:srgbClr val="000000">
                      <a:alpha val="43137"/>
                    </a:srgbClr>
                  </a:outerShdw>
                </a:effectLst>
                <a:latin typeface="Open Sans"/>
              </a:rPr>
              <a:t>The </a:t>
            </a:r>
            <a:r>
              <a:rPr lang="en-US" dirty="0">
                <a:solidFill>
                  <a:srgbClr val="FFC000"/>
                </a:solidFill>
                <a:effectLst>
                  <a:outerShdw blurRad="38100" dist="38100" dir="2700000" algn="tl">
                    <a:srgbClr val="000000">
                      <a:alpha val="43137"/>
                    </a:srgbClr>
                  </a:outerShdw>
                </a:effectLst>
                <a:latin typeface="Open Sans"/>
              </a:rPr>
              <a:t>crystalline structure of ice typically emits more microwave energy than the liquid water in the ocean. Thus, sensors that detect passive microwave radiation can easily distinguish sea ice from ocean.</a:t>
            </a:r>
          </a:p>
        </p:txBody>
      </p:sp>
      <p:pic>
        <p:nvPicPr>
          <p:cNvPr id="1026" name="Picture 2" descr="Antarctic sea ice concentration from AMSR-E, 07 August 2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5496" y="1905000"/>
            <a:ext cx="3554204"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85748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838200"/>
            <a:ext cx="7620000" cy="5262979"/>
          </a:xfrm>
          <a:prstGeom prst="rect">
            <a:avLst/>
          </a:prstGeom>
        </p:spPr>
        <p:txBody>
          <a:bodyPr wrap="square">
            <a:spAutoFit/>
          </a:bodyPr>
          <a:lstStyle/>
          <a:p>
            <a:pPr marL="274320" indent="-457200"/>
            <a:r>
              <a:rPr lang="en-US" dirty="0">
                <a:solidFill>
                  <a:srgbClr val="FFC000"/>
                </a:solidFill>
                <a:effectLst>
                  <a:outerShdw blurRad="38100" dist="38100" dir="2700000" algn="tl">
                    <a:srgbClr val="000000">
                      <a:alpha val="43137"/>
                    </a:srgbClr>
                  </a:outerShdw>
                </a:effectLst>
                <a:latin typeface="Calibri" panose="020F0502020204030204" pitchFamily="34" charset="0"/>
              </a:rPr>
              <a:t>Even though you can see into the microwave oven when your food is cooking, the microwaves are effectively blocked from getting out into the room because the holes in the metal screen on the microwave oven door are about 1 mm in diameter compared to a 120 mm wavelength for the microwaves. </a:t>
            </a:r>
            <a:endParaRPr lang="en-US" dirty="0" smtClean="0">
              <a:solidFill>
                <a:srgbClr val="FFC000"/>
              </a:solidFill>
              <a:effectLst>
                <a:outerShdw blurRad="38100" dist="38100" dir="2700000" algn="tl">
                  <a:srgbClr val="000000">
                    <a:alpha val="43137"/>
                  </a:srgbClr>
                </a:outerShdw>
              </a:effectLst>
              <a:latin typeface="Calibri" panose="020F0502020204030204" pitchFamily="34" charset="0"/>
            </a:endParaRPr>
          </a:p>
          <a:p>
            <a:pPr marL="274320" indent="-457200"/>
            <a:r>
              <a:rPr lang="en-US" dirty="0" smtClean="0">
                <a:solidFill>
                  <a:srgbClr val="FFC000"/>
                </a:solidFill>
                <a:effectLst>
                  <a:outerShdw blurRad="38100" dist="38100" dir="2700000" algn="tl">
                    <a:srgbClr val="000000">
                      <a:alpha val="43137"/>
                    </a:srgbClr>
                  </a:outerShdw>
                </a:effectLst>
                <a:latin typeface="Calibri" panose="020F0502020204030204" pitchFamily="34" charset="0"/>
              </a:rPr>
              <a:t>The </a:t>
            </a:r>
            <a:r>
              <a:rPr lang="en-US" dirty="0">
                <a:solidFill>
                  <a:srgbClr val="FFC000"/>
                </a:solidFill>
                <a:effectLst>
                  <a:outerShdw blurRad="38100" dist="38100" dir="2700000" algn="tl">
                    <a:srgbClr val="000000">
                      <a:alpha val="43137"/>
                    </a:srgbClr>
                  </a:outerShdw>
                </a:effectLst>
                <a:latin typeface="Calibri" panose="020F0502020204030204" pitchFamily="34" charset="0"/>
              </a:rPr>
              <a:t>wavelength of the microwaves is about 120 times the size of the holes, and can't "see" the holes to get out. </a:t>
            </a:r>
            <a:endParaRPr lang="en-US" dirty="0" smtClean="0">
              <a:solidFill>
                <a:srgbClr val="FFC000"/>
              </a:solidFill>
              <a:effectLst>
                <a:outerShdw blurRad="38100" dist="38100" dir="2700000" algn="tl">
                  <a:srgbClr val="000000">
                    <a:alpha val="43137"/>
                  </a:srgbClr>
                </a:outerShdw>
              </a:effectLst>
              <a:latin typeface="Calibri" panose="020F0502020204030204" pitchFamily="34" charset="0"/>
            </a:endParaRPr>
          </a:p>
          <a:p>
            <a:pPr marL="274320" indent="-457200"/>
            <a:r>
              <a:rPr lang="en-US" dirty="0" smtClean="0">
                <a:solidFill>
                  <a:srgbClr val="FFC000"/>
                </a:solidFill>
                <a:effectLst>
                  <a:outerShdw blurRad="38100" dist="38100" dir="2700000" algn="tl">
                    <a:srgbClr val="000000">
                      <a:alpha val="43137"/>
                    </a:srgbClr>
                  </a:outerShdw>
                </a:effectLst>
                <a:latin typeface="Calibri" panose="020F0502020204030204" pitchFamily="34" charset="0"/>
              </a:rPr>
              <a:t>This </a:t>
            </a:r>
            <a:r>
              <a:rPr lang="en-US" dirty="0">
                <a:solidFill>
                  <a:srgbClr val="FFC000"/>
                </a:solidFill>
                <a:effectLst>
                  <a:outerShdw blurRad="38100" dist="38100" dir="2700000" algn="tl">
                    <a:srgbClr val="000000">
                      <a:alpha val="43137"/>
                    </a:srgbClr>
                  </a:outerShdw>
                </a:effectLst>
                <a:latin typeface="Calibri" panose="020F0502020204030204" pitchFamily="34" charset="0"/>
              </a:rPr>
              <a:t>is an application of the fact that you cannot image anything that is smaller than the wavelength of the radiation you use to image it. </a:t>
            </a:r>
            <a:endParaRPr lang="en-US" dirty="0" smtClean="0">
              <a:solidFill>
                <a:srgbClr val="FFC000"/>
              </a:solidFill>
              <a:effectLst>
                <a:outerShdw blurRad="38100" dist="38100" dir="2700000" algn="tl">
                  <a:srgbClr val="000000">
                    <a:alpha val="43137"/>
                  </a:srgbClr>
                </a:outerShdw>
              </a:effectLst>
              <a:latin typeface="Calibri" panose="020F0502020204030204" pitchFamily="34" charset="0"/>
            </a:endParaRPr>
          </a:p>
          <a:p>
            <a:pPr marL="274320" indent="-457200"/>
            <a:r>
              <a:rPr lang="en-US" dirty="0" smtClean="0">
                <a:solidFill>
                  <a:srgbClr val="FFC000"/>
                </a:solidFill>
                <a:effectLst>
                  <a:outerShdw blurRad="38100" dist="38100" dir="2700000" algn="tl">
                    <a:srgbClr val="000000">
                      <a:alpha val="43137"/>
                    </a:srgbClr>
                  </a:outerShdw>
                </a:effectLst>
                <a:latin typeface="Calibri" panose="020F0502020204030204" pitchFamily="34" charset="0"/>
              </a:rPr>
              <a:t>You </a:t>
            </a:r>
            <a:r>
              <a:rPr lang="en-US" dirty="0">
                <a:solidFill>
                  <a:srgbClr val="FFC000"/>
                </a:solidFill>
                <a:effectLst>
                  <a:outerShdw blurRad="38100" dist="38100" dir="2700000" algn="tl">
                    <a:srgbClr val="000000">
                      <a:alpha val="43137"/>
                    </a:srgbClr>
                  </a:outerShdw>
                </a:effectLst>
                <a:latin typeface="Calibri" panose="020F0502020204030204" pitchFamily="34" charset="0"/>
              </a:rPr>
              <a:t>can see through the holes because at 500 nm wavelength, the light wavelength is about 2000 times smaller than the holes.</a:t>
            </a:r>
          </a:p>
        </p:txBody>
      </p:sp>
    </p:spTree>
    <p:extLst>
      <p:ext uri="{BB962C8B-B14F-4D97-AF65-F5344CB8AC3E}">
        <p14:creationId xmlns:p14="http://schemas.microsoft.com/office/powerpoint/2010/main" val="2889888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667000"/>
            <a:ext cx="7785100" cy="3128963"/>
          </a:xfrm>
          <a:prstGeom prst="rect">
            <a:avLst/>
          </a:prstGeom>
          <a:noFill/>
          <a:ln>
            <a:noFill/>
          </a:ln>
          <a:effectLst>
            <a:outerShdw dist="107763"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 name="TextBox 2"/>
          <p:cNvSpPr txBox="1"/>
          <p:nvPr/>
        </p:nvSpPr>
        <p:spPr>
          <a:xfrm>
            <a:off x="1644650" y="1600200"/>
            <a:ext cx="5867400" cy="830997"/>
          </a:xfrm>
          <a:prstGeom prst="rect">
            <a:avLst/>
          </a:prstGeom>
          <a:noFill/>
        </p:spPr>
        <p:txBody>
          <a:bodyPr wrap="square" rtlCol="0">
            <a:spAutoFit/>
          </a:bodyPr>
          <a:lstStyle/>
          <a:p>
            <a:pPr marL="274320" indent="-457200"/>
            <a:r>
              <a:rPr lang="en-US" dirty="0" smtClean="0">
                <a:solidFill>
                  <a:srgbClr val="FFC000"/>
                </a:solidFill>
                <a:effectLst>
                  <a:outerShdw blurRad="38100" dist="38100" dir="2700000" algn="tl">
                    <a:srgbClr val="000000">
                      <a:alpha val="43137"/>
                    </a:srgbClr>
                  </a:outerShdw>
                </a:effectLst>
              </a:rPr>
              <a:t>All of the usual warnings about tangential distortion apply in radar imagery</a:t>
            </a:r>
            <a:endParaRPr lang="en-US" dirty="0">
              <a:solidFill>
                <a:srgbClr val="FFC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45963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846" y="762000"/>
            <a:ext cx="3779859" cy="5016758"/>
          </a:xfrm>
          <a:prstGeom prst="rect">
            <a:avLst/>
          </a:prstGeom>
        </p:spPr>
        <p:txBody>
          <a:bodyPr wrap="square">
            <a:spAutoFit/>
          </a:bodyPr>
          <a:lstStyle/>
          <a:p>
            <a:pPr marL="274320" indent="-457200" eaLnBrk="0" hangingPunct="0">
              <a:defRPr/>
            </a:pPr>
            <a:r>
              <a:rPr lang="en-US" sz="2000" dirty="0">
                <a:solidFill>
                  <a:srgbClr val="FFC000"/>
                </a:solidFill>
                <a:effectLst>
                  <a:outerShdw blurRad="38100" dist="38100" dir="2700000" algn="tl">
                    <a:srgbClr val="000000"/>
                  </a:outerShdw>
                </a:effectLst>
                <a:latin typeface="Arial" charset="0"/>
              </a:rPr>
              <a:t>Objects that trend (or strike) in a direction that is orthogonal (perpendicular) to the range or look direction are enhanced much more than those objects in the terrain that lie parallel to the look direction. </a:t>
            </a:r>
            <a:endParaRPr lang="en-US" sz="2000" dirty="0" smtClean="0">
              <a:solidFill>
                <a:srgbClr val="FFC000"/>
              </a:solidFill>
              <a:effectLst>
                <a:outerShdw blurRad="38100" dist="38100" dir="2700000" algn="tl">
                  <a:srgbClr val="000000"/>
                </a:outerShdw>
              </a:effectLst>
              <a:latin typeface="Arial" charset="0"/>
            </a:endParaRPr>
          </a:p>
          <a:p>
            <a:pPr marL="274320" indent="-457200" eaLnBrk="0" hangingPunct="0">
              <a:defRPr/>
            </a:pPr>
            <a:endParaRPr lang="en-US" sz="2000" dirty="0">
              <a:solidFill>
                <a:srgbClr val="FFC000"/>
              </a:solidFill>
              <a:effectLst>
                <a:outerShdw blurRad="38100" dist="38100" dir="2700000" algn="tl">
                  <a:srgbClr val="000000"/>
                </a:outerShdw>
              </a:effectLst>
            </a:endParaRPr>
          </a:p>
          <a:p>
            <a:pPr marL="274320" indent="-457200" eaLnBrk="0" hangingPunct="0">
              <a:defRPr/>
            </a:pPr>
            <a:r>
              <a:rPr lang="en-US" sz="2000" dirty="0" smtClean="0">
                <a:solidFill>
                  <a:srgbClr val="FFC000"/>
                </a:solidFill>
                <a:effectLst>
                  <a:outerShdw blurRad="38100" dist="38100" dir="2700000" algn="tl">
                    <a:srgbClr val="000000"/>
                  </a:outerShdw>
                </a:effectLst>
                <a:latin typeface="Arial" charset="0"/>
              </a:rPr>
              <a:t>Consequently</a:t>
            </a:r>
            <a:r>
              <a:rPr lang="en-US" sz="2000" dirty="0">
                <a:solidFill>
                  <a:srgbClr val="FFC000"/>
                </a:solidFill>
                <a:effectLst>
                  <a:outerShdw blurRad="38100" dist="38100" dir="2700000" algn="tl">
                    <a:srgbClr val="000000"/>
                  </a:outerShdw>
                </a:effectLst>
                <a:latin typeface="Arial" charset="0"/>
              </a:rPr>
              <a:t>, linear features that appear dark or are imperceptible in a radar image using one look direction may appear bright in another radar image with a different look direction</a:t>
            </a:r>
          </a:p>
        </p:txBody>
      </p:sp>
      <p:grpSp>
        <p:nvGrpSpPr>
          <p:cNvPr id="7" name="Group 6"/>
          <p:cNvGrpSpPr/>
          <p:nvPr/>
        </p:nvGrpSpPr>
        <p:grpSpPr>
          <a:xfrm>
            <a:off x="4462220" y="1905000"/>
            <a:ext cx="4529379" cy="4572000"/>
            <a:chOff x="5181600" y="2971800"/>
            <a:chExt cx="3714750" cy="3467100"/>
          </a:xfrm>
        </p:grpSpPr>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2971800"/>
              <a:ext cx="3714750" cy="346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5943600" y="3048000"/>
              <a:ext cx="1487488" cy="2438400"/>
            </a:xfrm>
            <a:prstGeom prst="rect">
              <a:avLst/>
            </a:prstGeom>
            <a:solidFill>
              <a:srgbClr val="B01513">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Snagit_PPTEBD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9828" y="0"/>
            <a:ext cx="1914286" cy="3457143"/>
          </a:xfrm>
          <a:prstGeom prst="rect">
            <a:avLst/>
          </a:prstGeom>
        </p:spPr>
      </p:pic>
    </p:spTree>
    <p:extLst>
      <p:ext uri="{BB962C8B-B14F-4D97-AF65-F5344CB8AC3E}">
        <p14:creationId xmlns:p14="http://schemas.microsoft.com/office/powerpoint/2010/main" val="1532921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304800" y="457200"/>
            <a:ext cx="8229600" cy="458788"/>
          </a:xfrm>
          <a:prstGeom prst="rect">
            <a:avLst/>
          </a:prstGeom>
          <a:noFill/>
          <a:ln w="12700">
            <a:noFill/>
            <a:miter lim="800000"/>
            <a:headEnd/>
            <a:tailEnd/>
          </a:ln>
          <a:effectLst/>
        </p:spPr>
        <p:txBody>
          <a:bodyPr lIns="90487" tIns="44450" rIns="90487" bIns="44450">
            <a:spAutoFit/>
          </a:bodyPr>
          <a:lstStyle/>
          <a:p>
            <a:pPr eaLnBrk="0" hangingPunct="0">
              <a:defRPr/>
            </a:pPr>
            <a:r>
              <a:rPr lang="en-US" sz="2400" dirty="0">
                <a:solidFill>
                  <a:srgbClr val="FFC000"/>
                </a:solidFill>
                <a:effectLst>
                  <a:outerShdw blurRad="38100" dist="38100" dir="2700000" algn="tl">
                    <a:srgbClr val="000000"/>
                  </a:outerShdw>
                </a:effectLst>
                <a:latin typeface="Arial" charset="0"/>
              </a:rPr>
              <a:t>Primary Advantages of RADAR </a:t>
            </a:r>
          </a:p>
        </p:txBody>
      </p:sp>
      <p:sp>
        <p:nvSpPr>
          <p:cNvPr id="3" name="Rectangle 3"/>
          <p:cNvSpPr>
            <a:spLocks noChangeArrowheads="1"/>
          </p:cNvSpPr>
          <p:nvPr/>
        </p:nvSpPr>
        <p:spPr bwMode="auto">
          <a:xfrm>
            <a:off x="635000" y="1143000"/>
            <a:ext cx="7899400" cy="5260414"/>
          </a:xfrm>
          <a:prstGeom prst="rect">
            <a:avLst/>
          </a:prstGeom>
          <a:noFill/>
          <a:ln w="12700">
            <a:noFill/>
            <a:miter lim="800000"/>
            <a:headEnd/>
            <a:tailEnd/>
          </a:ln>
          <a:effectLst/>
        </p:spPr>
        <p:txBody>
          <a:bodyPr wrap="square" lIns="90487" tIns="44450" rIns="90487" bIns="44450">
            <a:spAutoFit/>
          </a:bodyPr>
          <a:lstStyle/>
          <a:p>
            <a:pPr marL="274320" indent="-457200" eaLnBrk="0" hangingPunct="0">
              <a:defRPr/>
            </a:pPr>
            <a:r>
              <a:rPr lang="en-US" sz="2400" dirty="0">
                <a:solidFill>
                  <a:srgbClr val="FFC000"/>
                </a:solidFill>
                <a:effectLst>
                  <a:outerShdw blurRad="38100" dist="38100" dir="2700000" algn="tl">
                    <a:srgbClr val="000000"/>
                  </a:outerShdw>
                </a:effectLst>
                <a:latin typeface="Arial" charset="0"/>
              </a:rPr>
              <a:t>Active microwave energy penetrates clouds and can be </a:t>
            </a:r>
            <a:r>
              <a:rPr lang="en-US" sz="2400" dirty="0" smtClean="0">
                <a:solidFill>
                  <a:srgbClr val="FFC000"/>
                </a:solidFill>
                <a:effectLst>
                  <a:outerShdw blurRad="38100" dist="38100" dir="2700000" algn="tl">
                    <a:srgbClr val="000000"/>
                  </a:outerShdw>
                </a:effectLst>
                <a:latin typeface="Arial" charset="0"/>
              </a:rPr>
              <a:t>an </a:t>
            </a:r>
            <a:r>
              <a:rPr lang="en-US" sz="2400" i="1" dirty="0" smtClean="0">
                <a:solidFill>
                  <a:srgbClr val="FFC000"/>
                </a:solidFill>
                <a:effectLst>
                  <a:outerShdw blurRad="38100" dist="38100" dir="2700000" algn="tl">
                    <a:srgbClr val="000000"/>
                  </a:outerShdw>
                </a:effectLst>
                <a:latin typeface="Arial" charset="0"/>
              </a:rPr>
              <a:t>all-weather</a:t>
            </a:r>
            <a:r>
              <a:rPr lang="en-US" sz="2400" dirty="0" smtClean="0">
                <a:solidFill>
                  <a:srgbClr val="FFC000"/>
                </a:solidFill>
                <a:effectLst>
                  <a:outerShdw blurRad="38100" dist="38100" dir="2700000" algn="tl">
                    <a:srgbClr val="000000"/>
                  </a:outerShdw>
                </a:effectLst>
                <a:latin typeface="Arial" charset="0"/>
              </a:rPr>
              <a:t> </a:t>
            </a:r>
            <a:r>
              <a:rPr lang="en-US" sz="2400" dirty="0">
                <a:solidFill>
                  <a:srgbClr val="FFC000"/>
                </a:solidFill>
                <a:effectLst>
                  <a:outerShdw blurRad="38100" dist="38100" dir="2700000" algn="tl">
                    <a:srgbClr val="000000"/>
                  </a:outerShdw>
                </a:effectLst>
                <a:latin typeface="Arial" charset="0"/>
              </a:rPr>
              <a:t>remote sensing system. </a:t>
            </a:r>
          </a:p>
          <a:p>
            <a:pPr marL="274320" indent="-457200" eaLnBrk="0" hangingPunct="0">
              <a:defRPr/>
            </a:pPr>
            <a:endParaRPr lang="en-US" sz="2400" dirty="0">
              <a:solidFill>
                <a:srgbClr val="FFC000"/>
              </a:solidFill>
              <a:effectLst>
                <a:outerShdw blurRad="38100" dist="38100" dir="2700000" algn="tl">
                  <a:srgbClr val="000000"/>
                </a:outerShdw>
              </a:effectLst>
              <a:latin typeface="Arial" charset="0"/>
            </a:endParaRPr>
          </a:p>
          <a:p>
            <a:pPr marL="274320" indent="-457200" eaLnBrk="0" hangingPunct="0">
              <a:defRPr/>
            </a:pPr>
            <a:r>
              <a:rPr lang="en-US" sz="2400" i="1" dirty="0">
                <a:solidFill>
                  <a:srgbClr val="FFC000"/>
                </a:solidFill>
                <a:effectLst>
                  <a:outerShdw blurRad="38100" dist="38100" dir="2700000" algn="tl">
                    <a:srgbClr val="000000"/>
                  </a:outerShdw>
                </a:effectLst>
                <a:latin typeface="Arial" charset="0"/>
              </a:rPr>
              <a:t>Synoptic views</a:t>
            </a:r>
            <a:r>
              <a:rPr lang="en-US" sz="2400" dirty="0">
                <a:solidFill>
                  <a:srgbClr val="FFC000"/>
                </a:solidFill>
                <a:effectLst>
                  <a:outerShdw blurRad="38100" dist="38100" dir="2700000" algn="tl">
                    <a:srgbClr val="000000"/>
                  </a:outerShdw>
                </a:effectLst>
                <a:latin typeface="Arial" charset="0"/>
              </a:rPr>
              <a:t> of large areas, for mapping at 1:25,000 </a:t>
            </a:r>
            <a:r>
              <a:rPr lang="en-US" sz="2400" dirty="0" smtClean="0">
                <a:solidFill>
                  <a:srgbClr val="FFC000"/>
                </a:solidFill>
                <a:effectLst>
                  <a:outerShdw blurRad="38100" dist="38100" dir="2700000" algn="tl">
                    <a:srgbClr val="000000"/>
                  </a:outerShdw>
                </a:effectLst>
                <a:latin typeface="Arial" charset="0"/>
              </a:rPr>
              <a:t>to 1:400,000</a:t>
            </a:r>
            <a:r>
              <a:rPr lang="en-US" sz="2400" dirty="0">
                <a:solidFill>
                  <a:srgbClr val="FFC000"/>
                </a:solidFill>
                <a:effectLst>
                  <a:outerShdw blurRad="38100" dist="38100" dir="2700000" algn="tl">
                    <a:srgbClr val="000000"/>
                  </a:outerShdw>
                </a:effectLst>
                <a:latin typeface="Arial" charset="0"/>
              </a:rPr>
              <a:t>; cloud-shrouded countries may be imaged.</a:t>
            </a:r>
          </a:p>
          <a:p>
            <a:pPr marL="274320" indent="-457200" eaLnBrk="0" hangingPunct="0">
              <a:defRPr/>
            </a:pPr>
            <a:endParaRPr lang="en-US" sz="2400" dirty="0">
              <a:solidFill>
                <a:srgbClr val="FFC000"/>
              </a:solidFill>
              <a:effectLst>
                <a:outerShdw blurRad="38100" dist="38100" dir="2700000" algn="tl">
                  <a:srgbClr val="000000"/>
                </a:outerShdw>
              </a:effectLst>
              <a:latin typeface="Arial" charset="0"/>
            </a:endParaRPr>
          </a:p>
          <a:p>
            <a:pPr marL="274320" indent="-457200" eaLnBrk="0" hangingPunct="0">
              <a:defRPr/>
            </a:pPr>
            <a:r>
              <a:rPr lang="en-US" sz="2400" dirty="0">
                <a:solidFill>
                  <a:srgbClr val="FFC000"/>
                </a:solidFill>
                <a:effectLst>
                  <a:outerShdw blurRad="38100" dist="38100" dir="2700000" algn="tl">
                    <a:srgbClr val="000000"/>
                  </a:outerShdw>
                </a:effectLst>
                <a:latin typeface="Arial" charset="0"/>
              </a:rPr>
              <a:t>Permits imaging at </a:t>
            </a:r>
            <a:r>
              <a:rPr lang="en-US" sz="2400" i="1" dirty="0">
                <a:solidFill>
                  <a:srgbClr val="FFC000"/>
                </a:solidFill>
                <a:effectLst>
                  <a:outerShdw blurRad="38100" dist="38100" dir="2700000" algn="tl">
                    <a:srgbClr val="000000"/>
                  </a:outerShdw>
                </a:effectLst>
                <a:latin typeface="Arial" charset="0"/>
              </a:rPr>
              <a:t>shallow look angles</a:t>
            </a:r>
            <a:r>
              <a:rPr lang="en-US" sz="2400" dirty="0">
                <a:solidFill>
                  <a:srgbClr val="FFC000"/>
                </a:solidFill>
                <a:effectLst>
                  <a:outerShdw blurRad="38100" dist="38100" dir="2700000" algn="tl">
                    <a:srgbClr val="000000"/>
                  </a:outerShdw>
                </a:effectLst>
                <a:latin typeface="Arial" charset="0"/>
              </a:rPr>
              <a:t>, resulting in </a:t>
            </a:r>
            <a:r>
              <a:rPr lang="en-US" sz="2400" dirty="0" smtClean="0">
                <a:solidFill>
                  <a:srgbClr val="FFC000"/>
                </a:solidFill>
                <a:effectLst>
                  <a:outerShdw blurRad="38100" dist="38100" dir="2700000" algn="tl">
                    <a:srgbClr val="000000"/>
                  </a:outerShdw>
                </a:effectLst>
                <a:latin typeface="Arial" charset="0"/>
              </a:rPr>
              <a:t>different perspectives </a:t>
            </a:r>
            <a:r>
              <a:rPr lang="en-US" sz="2400" dirty="0">
                <a:solidFill>
                  <a:srgbClr val="FFC000"/>
                </a:solidFill>
                <a:effectLst>
                  <a:outerShdw blurRad="38100" dist="38100" dir="2700000" algn="tl">
                    <a:srgbClr val="000000"/>
                  </a:outerShdw>
                </a:effectLst>
                <a:latin typeface="Arial" charset="0"/>
              </a:rPr>
              <a:t>that cannot always be obtained using </a:t>
            </a:r>
            <a:r>
              <a:rPr lang="en-US" sz="2400" dirty="0" smtClean="0">
                <a:solidFill>
                  <a:srgbClr val="FFC000"/>
                </a:solidFill>
                <a:effectLst>
                  <a:outerShdw blurRad="38100" dist="38100" dir="2700000" algn="tl">
                    <a:srgbClr val="000000"/>
                  </a:outerShdw>
                </a:effectLst>
                <a:latin typeface="Arial" charset="0"/>
              </a:rPr>
              <a:t>imagery</a:t>
            </a:r>
            <a:r>
              <a:rPr lang="en-US" sz="2400" dirty="0">
                <a:solidFill>
                  <a:srgbClr val="FFC000"/>
                </a:solidFill>
                <a:effectLst>
                  <a:outerShdw blurRad="38100" dist="38100" dir="2700000" algn="tl">
                    <a:srgbClr val="000000"/>
                  </a:outerShdw>
                </a:effectLst>
                <a:latin typeface="Arial" charset="0"/>
              </a:rPr>
              <a:t>.</a:t>
            </a:r>
          </a:p>
          <a:p>
            <a:pPr marL="274320" indent="-457200" eaLnBrk="0" hangingPunct="0">
              <a:defRPr/>
            </a:pPr>
            <a:endParaRPr lang="en-US" sz="2400" dirty="0">
              <a:solidFill>
                <a:srgbClr val="FFC000"/>
              </a:solidFill>
              <a:effectLst>
                <a:outerShdw blurRad="38100" dist="38100" dir="2700000" algn="tl">
                  <a:srgbClr val="000000"/>
                </a:outerShdw>
              </a:effectLst>
              <a:latin typeface="Arial" charset="0"/>
            </a:endParaRPr>
          </a:p>
          <a:p>
            <a:pPr marL="274320" indent="-457200" eaLnBrk="0" hangingPunct="0">
              <a:defRPr/>
            </a:pPr>
            <a:r>
              <a:rPr lang="en-US" sz="2400" dirty="0">
                <a:solidFill>
                  <a:srgbClr val="FFC000"/>
                </a:solidFill>
                <a:effectLst>
                  <a:outerShdw blurRad="38100" dist="38100" dir="2700000" algn="tl">
                    <a:srgbClr val="000000"/>
                  </a:outerShdw>
                </a:effectLst>
                <a:latin typeface="Arial" charset="0"/>
              </a:rPr>
              <a:t>Senses in </a:t>
            </a:r>
            <a:r>
              <a:rPr lang="en-US" sz="2400" i="1" dirty="0">
                <a:solidFill>
                  <a:srgbClr val="FFC000"/>
                </a:solidFill>
                <a:effectLst>
                  <a:outerShdw blurRad="38100" dist="38100" dir="2700000" algn="tl">
                    <a:srgbClr val="000000"/>
                  </a:outerShdw>
                </a:effectLst>
                <a:latin typeface="Arial" charset="0"/>
              </a:rPr>
              <a:t>wavelengths outside the visible and infrared </a:t>
            </a:r>
            <a:r>
              <a:rPr lang="en-US" sz="2400" i="1" dirty="0" smtClean="0">
                <a:solidFill>
                  <a:srgbClr val="FFC000"/>
                </a:solidFill>
                <a:effectLst>
                  <a:outerShdw blurRad="38100" dist="38100" dir="2700000" algn="tl">
                    <a:srgbClr val="000000"/>
                  </a:outerShdw>
                </a:effectLst>
                <a:latin typeface="Arial" charset="0"/>
              </a:rPr>
              <a:t>regions </a:t>
            </a:r>
            <a:r>
              <a:rPr lang="en-US" sz="2400" i="1" dirty="0">
                <a:solidFill>
                  <a:srgbClr val="FFC000"/>
                </a:solidFill>
                <a:effectLst>
                  <a:outerShdw blurRad="38100" dist="38100" dir="2700000" algn="tl">
                    <a:srgbClr val="000000"/>
                  </a:outerShdw>
                </a:effectLst>
                <a:latin typeface="Arial" charset="0"/>
              </a:rPr>
              <a:t>of the electromagnetic spectrum</a:t>
            </a:r>
            <a:r>
              <a:rPr lang="en-US" sz="2400" dirty="0">
                <a:solidFill>
                  <a:srgbClr val="FFC000"/>
                </a:solidFill>
                <a:effectLst>
                  <a:outerShdw blurRad="38100" dist="38100" dir="2700000" algn="tl">
                    <a:srgbClr val="000000"/>
                  </a:outerShdw>
                </a:effectLst>
                <a:latin typeface="Arial" charset="0"/>
              </a:rPr>
              <a:t>, providing </a:t>
            </a:r>
            <a:r>
              <a:rPr lang="en-US" sz="2400" dirty="0" smtClean="0">
                <a:solidFill>
                  <a:srgbClr val="FFC000"/>
                </a:solidFill>
                <a:effectLst>
                  <a:outerShdw blurRad="38100" dist="38100" dir="2700000" algn="tl">
                    <a:srgbClr val="000000"/>
                  </a:outerShdw>
                </a:effectLst>
                <a:latin typeface="Arial" charset="0"/>
              </a:rPr>
              <a:t>information </a:t>
            </a:r>
            <a:r>
              <a:rPr lang="en-US" sz="2400" dirty="0">
                <a:solidFill>
                  <a:srgbClr val="FFC000"/>
                </a:solidFill>
                <a:effectLst>
                  <a:outerShdw blurRad="38100" dist="38100" dir="2700000" algn="tl">
                    <a:srgbClr val="000000"/>
                  </a:outerShdw>
                </a:effectLst>
                <a:latin typeface="Arial" charset="0"/>
              </a:rPr>
              <a:t>on surface roughness, dielectric </a:t>
            </a:r>
            <a:r>
              <a:rPr lang="en-US" sz="2400" dirty="0" smtClean="0">
                <a:solidFill>
                  <a:srgbClr val="FFC000"/>
                </a:solidFill>
                <a:effectLst>
                  <a:outerShdw blurRad="38100" dist="38100" dir="2700000" algn="tl">
                    <a:srgbClr val="000000"/>
                  </a:outerShdw>
                </a:effectLst>
                <a:latin typeface="Arial" charset="0"/>
              </a:rPr>
              <a:t>properties</a:t>
            </a:r>
            <a:r>
              <a:rPr lang="en-US" sz="2400" dirty="0">
                <a:solidFill>
                  <a:srgbClr val="FFC000"/>
                </a:solidFill>
                <a:effectLst>
                  <a:outerShdw blurRad="38100" dist="38100" dir="2700000" algn="tl">
                    <a:srgbClr val="000000"/>
                  </a:outerShdw>
                </a:effectLst>
                <a:latin typeface="Arial" charset="0"/>
              </a:rPr>
              <a:t>, and moisture content.</a:t>
            </a:r>
          </a:p>
        </p:txBody>
      </p:sp>
    </p:spTree>
    <p:extLst>
      <p:ext uri="{BB962C8B-B14F-4D97-AF65-F5344CB8AC3E}">
        <p14:creationId xmlns:p14="http://schemas.microsoft.com/office/powerpoint/2010/main" val="2333031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PIA027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85800"/>
            <a:ext cx="8610600" cy="519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50097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457200"/>
            <a:ext cx="5867400" cy="3416320"/>
          </a:xfrm>
          <a:prstGeom prst="rect">
            <a:avLst/>
          </a:prstGeom>
          <a:noFill/>
        </p:spPr>
        <p:txBody>
          <a:bodyPr wrap="square" rtlCol="0">
            <a:spAutoFit/>
          </a:bodyPr>
          <a:lstStyle/>
          <a:p>
            <a:r>
              <a:rPr lang="en-US" dirty="0" smtClean="0">
                <a:solidFill>
                  <a:srgbClr val="FFC000"/>
                </a:solidFill>
                <a:effectLst>
                  <a:outerShdw blurRad="38100" dist="38100" dir="2700000" algn="tl">
                    <a:srgbClr val="000000">
                      <a:alpha val="43137"/>
                    </a:srgbClr>
                  </a:outerShdw>
                </a:effectLst>
              </a:rPr>
              <a:t>Interpretation of Radar Data – Scatter, Dielectric Properties, Moisture</a:t>
            </a:r>
          </a:p>
          <a:p>
            <a:endParaRPr lang="en-US" dirty="0">
              <a:solidFill>
                <a:srgbClr val="FFC000"/>
              </a:solidFill>
              <a:effectLst>
                <a:outerShdw blurRad="38100" dist="38100" dir="2700000" algn="tl">
                  <a:srgbClr val="000000">
                    <a:alpha val="43137"/>
                  </a:srgbClr>
                </a:outerShdw>
              </a:effectLst>
            </a:endParaRPr>
          </a:p>
          <a:p>
            <a:r>
              <a:rPr lang="en-US" dirty="0" smtClean="0">
                <a:solidFill>
                  <a:srgbClr val="FFC000"/>
                </a:solidFill>
                <a:effectLst>
                  <a:outerShdw blurRad="38100" dist="38100" dir="2700000" algn="tl">
                    <a:srgbClr val="000000">
                      <a:alpha val="43137"/>
                    </a:srgbClr>
                  </a:outerShdw>
                </a:effectLst>
              </a:rPr>
              <a:t>Scatter – due to the “roughness” of the surface sensed. Similar to the refection characteristics of visible/near visible characteristics that we covered earlier with one exception, the corner reflector. Effects can vary with wavelength.</a:t>
            </a:r>
            <a:endParaRPr lang="en-US" dirty="0">
              <a:solidFill>
                <a:srgbClr val="FFC000"/>
              </a:solidFill>
              <a:effectLst>
                <a:outerShdw blurRad="38100" dist="38100" dir="2700000" algn="tl">
                  <a:srgbClr val="000000">
                    <a:alpha val="43137"/>
                  </a:srgbClr>
                </a:outerShdw>
              </a:effectLst>
            </a:endParaRPr>
          </a:p>
        </p:txBody>
      </p:sp>
      <p:pic>
        <p:nvPicPr>
          <p:cNvPr id="3" name="Snagit_PPT3AA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4191000"/>
            <a:ext cx="4419600" cy="2211694"/>
          </a:xfrm>
          <a:prstGeom prst="rect">
            <a:avLst/>
          </a:prstGeom>
        </p:spPr>
      </p:pic>
      <p:pic>
        <p:nvPicPr>
          <p:cNvPr id="4" name="Snagit_PPTB54A"/>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7000" y="3048000"/>
            <a:ext cx="2566126" cy="3657600"/>
          </a:xfrm>
          <a:prstGeom prst="rect">
            <a:avLst/>
          </a:prstGeom>
        </p:spPr>
      </p:pic>
    </p:spTree>
    <p:extLst>
      <p:ext uri="{BB962C8B-B14F-4D97-AF65-F5344CB8AC3E}">
        <p14:creationId xmlns:p14="http://schemas.microsoft.com/office/powerpoint/2010/main" val="18270371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1219200"/>
            <a:ext cx="7315200" cy="4524315"/>
          </a:xfrm>
          <a:prstGeom prst="rect">
            <a:avLst/>
          </a:prstGeom>
        </p:spPr>
        <p:txBody>
          <a:bodyPr wrap="square">
            <a:spAutoFit/>
          </a:bodyPr>
          <a:lstStyle/>
          <a:p>
            <a:pPr marL="274320" indent="-457200"/>
            <a:r>
              <a:rPr lang="en-US"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Interpreting a radar image is not a straightforward task. It very often requires some familiarity with the ground conditions of the areas imaged. </a:t>
            </a:r>
            <a:endParaRPr lang="en-US"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74320" indent="-457200"/>
            <a:endParaRPr lang="en-US"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74320" indent="-457200"/>
            <a:r>
              <a:rPr lang="en-US"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As </a:t>
            </a:r>
            <a:r>
              <a:rPr lang="en-US"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 useful rule of thumb, the higher the backscattered intensity, the rougher is the surface being imaged</a:t>
            </a:r>
            <a:r>
              <a:rPr lang="en-US"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pPr marL="274320" indent="-457200"/>
            <a:endParaRPr lang="en-US"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74320" indent="-457200"/>
            <a:r>
              <a:rPr lang="en-US"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Flat </a:t>
            </a:r>
            <a:r>
              <a:rPr lang="en-US"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surfaces such as paved roads, runways or calm water normally appear as dark areas in a radar image since most of the incident radar pulses are </a:t>
            </a:r>
            <a:r>
              <a:rPr lang="en-US" dirty="0" err="1">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specularly</a:t>
            </a:r>
            <a:r>
              <a:rPr lang="en-US"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reflected away.</a:t>
            </a:r>
            <a:endParaRPr lang="en-US" i="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286109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Template>
  <TotalTime>3606</TotalTime>
  <Words>1469</Words>
  <Application>Microsoft Office PowerPoint</Application>
  <PresentationFormat>On-screen Show (4:3)</PresentationFormat>
  <Paragraphs>107</Paragraphs>
  <Slides>28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Century Gothic</vt:lpstr>
      <vt:lpstr>Open Sans</vt:lpstr>
      <vt:lpstr>Wingdings 3</vt:lpstr>
      <vt:lpstr>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Inso Corp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Keith Mickunas</dc:creator>
  <cp:lastModifiedBy>Gordon</cp:lastModifiedBy>
  <cp:revision>283</cp:revision>
  <dcterms:created xsi:type="dcterms:W3CDTF">1998-08-10T21:18:54Z</dcterms:created>
  <dcterms:modified xsi:type="dcterms:W3CDTF">2015-12-02T15:04:03Z</dcterms:modified>
</cp:coreProperties>
</file>