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9"/>
  </p:notes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Agrandir" charset="1" panose="00000500000000000000"/>
      <p:regular r:id="rId16"/>
    </p:embeddedFont>
    <p:embeddedFont>
      <p:font typeface="Poppins" charset="1" panose="00000500000000000000"/>
      <p:regular r:id="rId17"/>
    </p:embeddedFont>
    <p:embeddedFont>
      <p:font typeface="Poppins Bold" charset="1" panose="00000800000000000000"/>
      <p:regular r:id="rId18"/>
    </p:embeddedFont>
    <p:embeddedFont>
      <p:font typeface="Agrandir Bold" charset="1" panose="000008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notesMasters/notesMaster1.xml" Type="http://schemas.openxmlformats.org/officeDocument/2006/relationships/notesMaster"/><Relationship Id="rId2" Target="presProps.xml" Type="http://schemas.openxmlformats.org/officeDocument/2006/relationships/presProps"/><Relationship Id="rId20" Target="theme/theme2.xml" Type="http://schemas.openxmlformats.org/officeDocument/2006/relationships/theme"/><Relationship Id="rId21" Target="notesSlides/notesSlide1.xml" Type="http://schemas.openxmlformats.org/officeDocument/2006/relationships/notesSlide"/><Relationship Id="rId22" Target="notesSlides/notesSlide2.xml" Type="http://schemas.openxmlformats.org/officeDocument/2006/relationships/notesSlide"/><Relationship Id="rId23" Target="notesSlides/notesSlide3.xml" Type="http://schemas.openxmlformats.org/officeDocument/2006/relationships/notesSlide"/><Relationship Id="rId24" Target="fonts/font24.fntdata" Type="http://schemas.openxmlformats.org/officeDocument/2006/relationships/font"/><Relationship Id="rId25" Target="notesSlides/notesSlide4.xml" Type="http://schemas.openxmlformats.org/officeDocument/2006/relationships/notesSlide"/><Relationship Id="rId26" Target="notesSlides/notesSlide5.xml" Type="http://schemas.openxmlformats.org/officeDocument/2006/relationships/notesSlide"/><Relationship Id="rId27" Target="notesSlides/notesSlide6.xml" Type="http://schemas.openxmlformats.org/officeDocument/2006/relationships/notesSlide"/><Relationship Id="rId28" Target="notesSlides/notesSlide7.xml" Type="http://schemas.openxmlformats.org/officeDocument/2006/relationships/notesSlide"/><Relationship Id="rId29" Target="notesSlides/notesSlide8.xml" Type="http://schemas.openxmlformats.org/officeDocument/2006/relationships/note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Common Internal Audit Findings Related to SARs:</a:t>
            </a:r>
          </a:p>
          <a:p>
            <a:r>
              <a:rPr lang="en-US"/>
              <a:t>- Inadequate Monitoring and Detection</a:t>
            </a:r>
          </a:p>
          <a:p>
            <a:r>
              <a:rPr lang="en-US"/>
              <a:t>- Insufficient Documentation</a:t>
            </a:r>
          </a:p>
          <a:p>
            <a:r>
              <a:rPr lang="en-US"/>
              <a:t>- Timeliness of Filing</a:t>
            </a:r>
          </a:p>
          <a:p>
            <a:r>
              <a:rPr lang="en-US"/>
              <a:t>- Staff Training and Awareness</a:t>
            </a:r>
          </a:p>
          <a:p>
            <a:r>
              <a:rPr lang="en-US"/>
              <a:t>- Internal Controls Weaknesses</a:t>
            </a:r>
          </a:p>
          <a:p>
            <a:r>
              <a:rPr lang="en-US"/>
              <a:t>- Regulatory Compliance</a:t>
            </a:r>
          </a:p>
          <a:p>
            <a:r>
              <a:rPr lang="en-US"/>
              <a:t>- Data Integrity</a:t>
            </a:r>
          </a:p>
          <a:p>
            <a:r>
              <a:rPr lang="en-US"/>
              <a:t>- Risk Assesment Weaknesses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key areas of concern:</a:t>
            </a:r>
          </a:p>
          <a:p>
            <a:r>
              <a:rPr lang="en-US"/>
              <a:t>- Inaccurate or Incomplete Reporting</a:t>
            </a:r>
          </a:p>
          <a:p>
            <a:r>
              <a:rPr lang="en-US"/>
              <a:t>- Failure to File CTRs</a:t>
            </a:r>
          </a:p>
          <a:p>
            <a:r>
              <a:rPr lang="en-US"/>
              <a:t>- Structuring</a:t>
            </a:r>
          </a:p>
          <a:p>
            <a:r>
              <a:rPr lang="en-US"/>
              <a:t>- Aggregation Issues</a:t>
            </a:r>
          </a:p>
          <a:p>
            <a:r>
              <a:rPr lang="en-US"/>
              <a:t>- Internal Control Weaknesses</a:t>
            </a:r>
          </a:p>
          <a:p>
            <a:r>
              <a:rPr lang="en-US"/>
              <a:t>- Recordkeeping Deficiencies</a:t>
            </a:r>
          </a:p>
          <a:p>
            <a:r>
              <a:rPr lang="en-US"/>
              <a:t>- Threshold and reporting issues</a:t>
            </a:r>
          </a:p>
          <a:p>
            <a:r>
              <a:rPr lang="en-US"/>
              <a:t>- Technological Issues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key areas of concern:</a:t>
            </a:r>
          </a:p>
          <a:p>
            <a:r>
              <a:rPr lang="en-US"/>
              <a:t>- Inaccurate or Incomplete Reporting</a:t>
            </a:r>
          </a:p>
          <a:p>
            <a:r>
              <a:rPr lang="en-US"/>
              <a:t>- Failure to File CTRs</a:t>
            </a:r>
          </a:p>
          <a:p>
            <a:r>
              <a:rPr lang="en-US"/>
              <a:t>- Structuring</a:t>
            </a:r>
          </a:p>
          <a:p>
            <a:r>
              <a:rPr lang="en-US"/>
              <a:t>- Aggregation Issues</a:t>
            </a:r>
          </a:p>
          <a:p>
            <a:r>
              <a:rPr lang="en-US"/>
              <a:t>- Internal Control Weaknesses</a:t>
            </a:r>
          </a:p>
          <a:p>
            <a:r>
              <a:rPr lang="en-US"/>
              <a:t>- Recordkeeping Deficiencies</a:t>
            </a:r>
          </a:p>
          <a:p>
            <a:r>
              <a:rPr lang="en-US"/>
              <a:t>- Threshold and reporting issues</a:t>
            </a:r>
          </a:p>
          <a:p>
            <a:r>
              <a:rPr lang="en-US"/>
              <a:t>- Technological Issues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Key Areas of Audit Focus and Potential Issues:</a:t>
            </a:r>
          </a:p>
          <a:p>
            <a:r>
              <a:rPr lang="en-US"/>
              <a:t>- Authorization and Segregation of Duties</a:t>
            </a:r>
          </a:p>
          <a:p>
            <a:r>
              <a:rPr lang="en-US"/>
              <a:t>- Verification and Customer Authentication</a:t>
            </a:r>
          </a:p>
          <a:p>
            <a:r>
              <a:rPr lang="en-US"/>
              <a:t>- Compliance with Regulations</a:t>
            </a:r>
          </a:p>
          <a:p>
            <a:r>
              <a:rPr lang="en-US"/>
              <a:t>- Record Keeping and Reconciliation</a:t>
            </a:r>
          </a:p>
          <a:p>
            <a:r>
              <a:rPr lang="en-US"/>
              <a:t>-Security and Access Controls</a:t>
            </a:r>
          </a:p>
          <a:p>
            <a:r>
              <a:rPr lang="en-US"/>
              <a:t>- Wire Transfer Agreements</a:t>
            </a:r>
          </a:p>
          <a:p>
            <a:r>
              <a:rPr lang="en-US"/>
              <a:t>- Risk Management</a:t>
            </a:r>
          </a:p>
          <a:p>
            <a:r>
              <a:rPr lang="en-US"/>
              <a:t/>
            </a:r>
          </a:p>
          <a:p>
            <a:r>
              <a:rPr lang="en-US"/>
              <a:t>In essence, internal audits aim to ensure that organizations have robust controls in place to:</a:t>
            </a:r>
          </a:p>
          <a:p>
            <a:r>
              <a:rPr lang="en-US"/>
              <a:t/>
            </a:r>
          </a:p>
          <a:p>
            <a:r>
              <a:rPr lang="en-US"/>
              <a:t>Prevent fraud.</a:t>
            </a:r>
          </a:p>
          <a:p>
            <a:r>
              <a:rPr lang="en-US"/>
              <a:t>Comply with regulatory requirements.</a:t>
            </a:r>
          </a:p>
          <a:p>
            <a:r>
              <a:rPr lang="en-US"/>
              <a:t>Maintain accurate records.</a:t>
            </a:r>
          </a:p>
          <a:p>
            <a:r>
              <a:rPr lang="en-US"/>
              <a:t>Safeguard assets.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Compliance Issues:</a:t>
            </a:r>
          </a:p>
          <a:p>
            <a:r>
              <a:rPr lang="en-US"/>
              <a:t>- Know Your Customer (KYC) and Anti-Money Laundering (AML) Compliance</a:t>
            </a:r>
          </a:p>
          <a:p>
            <a:r>
              <a:rPr lang="en-US"/>
              <a:t>- Regulatory Compliance</a:t>
            </a:r>
          </a:p>
          <a:p>
            <a:r>
              <a:rPr lang="en-US"/>
              <a:t/>
            </a:r>
          </a:p>
          <a:p>
            <a:r>
              <a:rPr lang="en-US"/>
              <a:t>2. Risk Management Issues:</a:t>
            </a:r>
          </a:p>
          <a:p>
            <a:r>
              <a:rPr lang="en-US"/>
              <a:t>- Risk Assessment</a:t>
            </a:r>
          </a:p>
          <a:p>
            <a:r>
              <a:rPr lang="en-US"/>
              <a:t>- Internal Controls</a:t>
            </a:r>
          </a:p>
          <a:p>
            <a:r>
              <a:rPr lang="en-US"/>
              <a:t>- Fraud Prevention</a:t>
            </a:r>
          </a:p>
          <a:p>
            <a:r>
              <a:rPr lang="en-US"/>
              <a:t/>
            </a:r>
          </a:p>
          <a:p>
            <a:r>
              <a:rPr lang="en-US"/>
              <a:t>3. Operational Efficiency Issues:</a:t>
            </a:r>
          </a:p>
          <a:p>
            <a:r>
              <a:rPr lang="en-US"/>
              <a:t>- Documentation</a:t>
            </a:r>
          </a:p>
          <a:p>
            <a:r>
              <a:rPr lang="en-US"/>
              <a:t>- Process Efficiency</a:t>
            </a:r>
          </a:p>
          <a:p>
            <a:r>
              <a:rPr lang="en-US"/>
              <a:t>- Data Integrity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Financial Accuracy and Reporting:</a:t>
            </a:r>
          </a:p>
          <a:p>
            <a:r>
              <a:rPr lang="en-US"/>
              <a:t>- Errors in financial records</a:t>
            </a:r>
          </a:p>
          <a:p>
            <a:r>
              <a:rPr lang="en-US"/>
              <a:t>- Inadequate documentation</a:t>
            </a:r>
          </a:p>
          <a:p>
            <a:r>
              <a:rPr lang="en-US"/>
              <a:t>- Fraudulent activities</a:t>
            </a:r>
          </a:p>
          <a:p>
            <a:r>
              <a:rPr lang="en-US"/>
              <a:t>- Asset valuation issues  </a:t>
            </a:r>
          </a:p>
          <a:p>
            <a:r>
              <a:rPr lang="en-US"/>
              <a:t/>
            </a:r>
          </a:p>
          <a:p>
            <a:r>
              <a:rPr lang="en-US"/>
              <a:t>2. Internal Controls:</a:t>
            </a:r>
          </a:p>
          <a:p>
            <a:r>
              <a:rPr lang="en-US"/>
              <a:t>- Weaknesses in internal controls</a:t>
            </a:r>
          </a:p>
          <a:p>
            <a:r>
              <a:rPr lang="en-US"/>
              <a:t>- Non-compliance with policies and procedures </a:t>
            </a:r>
          </a:p>
          <a:p>
            <a:r>
              <a:rPr lang="en-US"/>
              <a:t>- IT control deficiencies</a:t>
            </a:r>
          </a:p>
          <a:p>
            <a:r>
              <a:rPr lang="en-US"/>
              <a:t/>
            </a:r>
          </a:p>
          <a:p>
            <a:r>
              <a:rPr lang="en-US"/>
              <a:t>3. Compliance and Regulatory Issues:</a:t>
            </a:r>
          </a:p>
          <a:p>
            <a:r>
              <a:rPr lang="en-US"/>
              <a:t>- Non-compliance with laws and regulations</a:t>
            </a:r>
          </a:p>
          <a:p>
            <a:r>
              <a:rPr lang="en-US"/>
              <a:t>- Lack of regulatory knowledge</a:t>
            </a:r>
          </a:p>
          <a:p>
            <a:r>
              <a:rPr lang="en-US"/>
              <a:t/>
            </a:r>
          </a:p>
          <a:p>
            <a:r>
              <a:rPr lang="en-US"/>
              <a:t>4. Operational Efficiency:</a:t>
            </a:r>
          </a:p>
          <a:p>
            <a:r>
              <a:rPr lang="en-US"/>
              <a:t>- Inefficient processes</a:t>
            </a:r>
          </a:p>
          <a:p>
            <a:r>
              <a:rPr lang="en-US"/>
              <a:t>- Lack of process documentation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Compliance Issues:</a:t>
            </a:r>
          </a:p>
          <a:p>
            <a:r>
              <a:rPr lang="en-US"/>
              <a:t>- Know Your Customer (KYC) and Anti-Money Laundering (AML) Compliance</a:t>
            </a:r>
          </a:p>
          <a:p>
            <a:r>
              <a:rPr lang="en-US"/>
              <a:t>- Regulatory Compliance</a:t>
            </a:r>
          </a:p>
          <a:p>
            <a:r>
              <a:rPr lang="en-US"/>
              <a:t/>
            </a:r>
          </a:p>
          <a:p>
            <a:r>
              <a:rPr lang="en-US"/>
              <a:t>2. Risk Management Issues:</a:t>
            </a:r>
          </a:p>
          <a:p>
            <a:r>
              <a:rPr lang="en-US"/>
              <a:t>- Risk Assessment</a:t>
            </a:r>
          </a:p>
          <a:p>
            <a:r>
              <a:rPr lang="en-US"/>
              <a:t>- Internal Controls</a:t>
            </a:r>
          </a:p>
          <a:p>
            <a:r>
              <a:rPr lang="en-US"/>
              <a:t>- Fraud Prevention</a:t>
            </a:r>
          </a:p>
          <a:p>
            <a:r>
              <a:rPr lang="en-US"/>
              <a:t/>
            </a:r>
          </a:p>
          <a:p>
            <a:r>
              <a:rPr lang="en-US"/>
              <a:t>3. Operational Efficiency Issues:</a:t>
            </a:r>
          </a:p>
          <a:p>
            <a:r>
              <a:rPr lang="en-US"/>
              <a:t>- Documentation</a:t>
            </a:r>
          </a:p>
          <a:p>
            <a:r>
              <a:rPr lang="en-US"/>
              <a:t>- Process Efficiency</a:t>
            </a:r>
          </a:p>
          <a:p>
            <a:r>
              <a:rPr lang="en-US"/>
              <a:t>- Data Integrity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Financial Accuracy and Reporting:</a:t>
            </a:r>
          </a:p>
          <a:p>
            <a:r>
              <a:rPr lang="en-US"/>
              <a:t>- Errors in financial records</a:t>
            </a:r>
          </a:p>
          <a:p>
            <a:r>
              <a:rPr lang="en-US"/>
              <a:t>- Inadequate documentation</a:t>
            </a:r>
          </a:p>
          <a:p>
            <a:r>
              <a:rPr lang="en-US"/>
              <a:t>- Fraudulent activities</a:t>
            </a:r>
          </a:p>
          <a:p>
            <a:r>
              <a:rPr lang="en-US"/>
              <a:t>- Asset valuation issues  </a:t>
            </a:r>
          </a:p>
          <a:p>
            <a:r>
              <a:rPr lang="en-US"/>
              <a:t/>
            </a:r>
          </a:p>
          <a:p>
            <a:r>
              <a:rPr lang="en-US"/>
              <a:t>2. Internal Controls:</a:t>
            </a:r>
          </a:p>
          <a:p>
            <a:r>
              <a:rPr lang="en-US"/>
              <a:t>- Weaknesses in internal controls</a:t>
            </a:r>
          </a:p>
          <a:p>
            <a:r>
              <a:rPr lang="en-US"/>
              <a:t>- Non-compliance with policies and procedures </a:t>
            </a:r>
          </a:p>
          <a:p>
            <a:r>
              <a:rPr lang="en-US"/>
              <a:t>- IT control deficiencies</a:t>
            </a:r>
          </a:p>
          <a:p>
            <a:r>
              <a:rPr lang="en-US"/>
              <a:t/>
            </a:r>
          </a:p>
          <a:p>
            <a:r>
              <a:rPr lang="en-US"/>
              <a:t>3. Compliance and Regulatory Issues:</a:t>
            </a:r>
          </a:p>
          <a:p>
            <a:r>
              <a:rPr lang="en-US"/>
              <a:t>- Non-compliance with laws and regulations</a:t>
            </a:r>
          </a:p>
          <a:p>
            <a:r>
              <a:rPr lang="en-US"/>
              <a:t>- Lack of regulatory knowledge</a:t>
            </a:r>
          </a:p>
          <a:p>
            <a:r>
              <a:rPr lang="en-US"/>
              <a:t/>
            </a:r>
          </a:p>
          <a:p>
            <a:r>
              <a:rPr lang="en-US"/>
              <a:t>4. Operational Efficiency:</a:t>
            </a:r>
          </a:p>
          <a:p>
            <a:r>
              <a:rPr lang="en-US"/>
              <a:t>- Inefficient processes</a:t>
            </a:r>
          </a:p>
          <a:p>
            <a:r>
              <a:rPr lang="en-US"/>
              <a:t>- Lack of process documentation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gif"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tel:310-367-1170" TargetMode="External" Type="http://schemas.openxmlformats.org/officeDocument/2006/relationships/hyperlink"/><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7.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1.jpe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https://youtu.be/RhsUHDJ0BFM?si=K5GX211J32uyGMFm&amp;t=85"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73D9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8333005" y="2074227"/>
            <a:ext cx="325732" cy="278501"/>
          </a:xfrm>
          <a:prstGeom prst="rect">
            <a:avLst/>
          </a:prstGeom>
        </p:spPr>
      </p:pic>
      <p:pic>
        <p:nvPicPr>
          <p:cNvPr name="Picture 3" id="3"/>
          <p:cNvPicPr>
            <a:picLocks noChangeAspect="true"/>
          </p:cNvPicPr>
          <p:nvPr/>
        </p:nvPicPr>
        <p:blipFill>
          <a:blip r:embed="rId2"/>
          <a:srcRect l="0" t="0" r="0" b="0"/>
          <a:stretch>
            <a:fillRect/>
          </a:stretch>
        </p:blipFill>
        <p:spPr>
          <a:xfrm flipH="false" flipV="false" rot="0">
            <a:off x="8812186" y="2074227"/>
            <a:ext cx="325732" cy="278501"/>
          </a:xfrm>
          <a:prstGeom prst="rect">
            <a:avLst/>
          </a:prstGeom>
        </p:spPr>
      </p:pic>
      <p:pic>
        <p:nvPicPr>
          <p:cNvPr name="Picture 4" id="4"/>
          <p:cNvPicPr>
            <a:picLocks noChangeAspect="true"/>
          </p:cNvPicPr>
          <p:nvPr/>
        </p:nvPicPr>
        <p:blipFill>
          <a:blip r:embed="rId2"/>
          <a:srcRect l="0" t="0" r="0" b="0"/>
          <a:stretch>
            <a:fillRect/>
          </a:stretch>
        </p:blipFill>
        <p:spPr>
          <a:xfrm flipH="false" flipV="false" rot="0">
            <a:off x="9291367" y="2074227"/>
            <a:ext cx="325732" cy="278501"/>
          </a:xfrm>
          <a:prstGeom prst="rect">
            <a:avLst/>
          </a:prstGeom>
        </p:spPr>
      </p:pic>
      <p:sp>
        <p:nvSpPr>
          <p:cNvPr name="Freeform 5" id="5"/>
          <p:cNvSpPr/>
          <p:nvPr/>
        </p:nvSpPr>
        <p:spPr>
          <a:xfrm flipH="false" flipV="false" rot="4124422">
            <a:off x="3784994" y="-4623683"/>
            <a:ext cx="16551230" cy="16530541"/>
          </a:xfrm>
          <a:custGeom>
            <a:avLst/>
            <a:gdLst/>
            <a:ahLst/>
            <a:cxnLst/>
            <a:rect r="r" b="b" t="t" l="l"/>
            <a:pathLst>
              <a:path h="16530541" w="16551230">
                <a:moveTo>
                  <a:pt x="0" y="0"/>
                </a:moveTo>
                <a:lnTo>
                  <a:pt x="16551229" y="0"/>
                </a:lnTo>
                <a:lnTo>
                  <a:pt x="16551229" y="16530540"/>
                </a:lnTo>
                <a:lnTo>
                  <a:pt x="0" y="16530540"/>
                </a:lnTo>
                <a:lnTo>
                  <a:pt x="0" y="0"/>
                </a:lnTo>
                <a:close/>
              </a:path>
            </a:pathLst>
          </a:custGeom>
          <a:blipFill>
            <a:blip r:embed="rId3"/>
            <a:stretch>
              <a:fillRect l="0" t="0" r="0" b="0"/>
            </a:stretch>
          </a:blipFill>
        </p:spPr>
      </p:sp>
      <p:sp>
        <p:nvSpPr>
          <p:cNvPr name="Freeform 6" id="6"/>
          <p:cNvSpPr/>
          <p:nvPr/>
        </p:nvSpPr>
        <p:spPr>
          <a:xfrm flipH="false" flipV="false" rot="-9088373">
            <a:off x="9549941" y="-4163591"/>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7" id="7"/>
          <p:cNvSpPr/>
          <p:nvPr/>
        </p:nvSpPr>
        <p:spPr>
          <a:xfrm flipH="false" flipV="false" rot="1794495">
            <a:off x="-4196768" y="-3134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5">
              <a:alphaModFix amt="55000"/>
            </a:blip>
            <a:stretch>
              <a:fillRect l="0" t="0" r="0" b="0"/>
            </a:stretch>
          </a:blipFill>
        </p:spPr>
      </p:sp>
      <p:grpSp>
        <p:nvGrpSpPr>
          <p:cNvPr name="Group 8" id="8"/>
          <p:cNvGrpSpPr/>
          <p:nvPr/>
        </p:nvGrpSpPr>
        <p:grpSpPr>
          <a:xfrm rot="0">
            <a:off x="7600950" y="7204512"/>
            <a:ext cx="3086100" cy="720832"/>
            <a:chOff x="0" y="0"/>
            <a:chExt cx="812800" cy="189849"/>
          </a:xfrm>
        </p:grpSpPr>
        <p:sp>
          <p:nvSpPr>
            <p:cNvPr name="Freeform 9" id="9"/>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ln w="19050" cap="rnd">
              <a:solidFill>
                <a:srgbClr val="BA1C0B"/>
              </a:solidFill>
              <a:prstDash val="solid"/>
              <a:round/>
            </a:ln>
          </p:spPr>
        </p:sp>
        <p:sp>
          <p:nvSpPr>
            <p:cNvPr name="TextBox 10" id="10"/>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212494" y="7488855"/>
            <a:ext cx="246604" cy="192659"/>
          </a:xfrm>
          <a:custGeom>
            <a:avLst/>
            <a:gdLst/>
            <a:ahLst/>
            <a:cxnLst/>
            <a:rect r="r" b="b" t="t" l="l"/>
            <a:pathLst>
              <a:path h="192659" w="246604">
                <a:moveTo>
                  <a:pt x="0" y="0"/>
                </a:moveTo>
                <a:lnTo>
                  <a:pt x="246604" y="0"/>
                </a:lnTo>
                <a:lnTo>
                  <a:pt x="246604" y="192659"/>
                </a:lnTo>
                <a:lnTo>
                  <a:pt x="0" y="1926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10116" y="7681514"/>
            <a:ext cx="2912855" cy="1640353"/>
          </a:xfrm>
          <a:custGeom>
            <a:avLst/>
            <a:gdLst/>
            <a:ahLst/>
            <a:cxnLst/>
            <a:rect r="r" b="b" t="t" l="l"/>
            <a:pathLst>
              <a:path h="1640353" w="2912855">
                <a:moveTo>
                  <a:pt x="0" y="0"/>
                </a:moveTo>
                <a:lnTo>
                  <a:pt x="2912856" y="0"/>
                </a:lnTo>
                <a:lnTo>
                  <a:pt x="2912856" y="1640353"/>
                </a:lnTo>
                <a:lnTo>
                  <a:pt x="0" y="1640353"/>
                </a:lnTo>
                <a:lnTo>
                  <a:pt x="0" y="0"/>
                </a:lnTo>
                <a:close/>
              </a:path>
            </a:pathLst>
          </a:custGeom>
          <a:blipFill>
            <a:blip r:embed="rId8"/>
            <a:stretch>
              <a:fillRect l="0" t="-37025" r="0" b="-40549"/>
            </a:stretch>
          </a:blipFill>
        </p:spPr>
      </p:sp>
      <p:sp>
        <p:nvSpPr>
          <p:cNvPr name="TextBox 13" id="13"/>
          <p:cNvSpPr txBox="true"/>
          <p:nvPr/>
        </p:nvSpPr>
        <p:spPr>
          <a:xfrm rot="0">
            <a:off x="1357122" y="4191392"/>
            <a:ext cx="15902178" cy="1171431"/>
          </a:xfrm>
          <a:prstGeom prst="rect">
            <a:avLst/>
          </a:prstGeom>
        </p:spPr>
        <p:txBody>
          <a:bodyPr anchor="t" rtlCol="false" tIns="0" lIns="0" bIns="0" rIns="0">
            <a:spAutoFit/>
          </a:bodyPr>
          <a:lstStyle/>
          <a:p>
            <a:pPr algn="ctr">
              <a:lnSpc>
                <a:spcPts val="7186"/>
              </a:lnSpc>
            </a:pPr>
            <a:r>
              <a:rPr lang="en-US" sz="7186" spc="-287">
                <a:solidFill>
                  <a:srgbClr val="FFFFFF"/>
                </a:solidFill>
                <a:latin typeface="Agrandir"/>
                <a:ea typeface="Agrandir"/>
                <a:cs typeface="Agrandir"/>
                <a:sym typeface="Agrandir"/>
              </a:rPr>
              <a:t>Recent Trends</a:t>
            </a:r>
          </a:p>
        </p:txBody>
      </p:sp>
      <p:sp>
        <p:nvSpPr>
          <p:cNvPr name="TextBox 14" id="14"/>
          <p:cNvSpPr txBox="true"/>
          <p:nvPr/>
        </p:nvSpPr>
        <p:spPr>
          <a:xfrm rot="0">
            <a:off x="2648220" y="5863787"/>
            <a:ext cx="12991559" cy="551998"/>
          </a:xfrm>
          <a:prstGeom prst="rect">
            <a:avLst/>
          </a:prstGeom>
        </p:spPr>
        <p:txBody>
          <a:bodyPr anchor="t" rtlCol="false" tIns="0" lIns="0" bIns="0" rIns="0">
            <a:spAutoFit/>
          </a:bodyPr>
          <a:lstStyle/>
          <a:p>
            <a:pPr algn="ctr">
              <a:lnSpc>
                <a:spcPts val="4224"/>
              </a:lnSpc>
            </a:pPr>
            <a:r>
              <a:rPr lang="en-US" sz="3017" spc="-120">
                <a:solidFill>
                  <a:srgbClr val="FFFFFF"/>
                </a:solidFill>
                <a:latin typeface="Poppins"/>
                <a:ea typeface="Poppins"/>
                <a:cs typeface="Poppins"/>
                <a:sym typeface="Poppins"/>
              </a:rPr>
              <a:t>Internal Audit Insights</a:t>
            </a:r>
          </a:p>
        </p:txBody>
      </p:sp>
      <p:sp>
        <p:nvSpPr>
          <p:cNvPr name="TextBox 15" id="15"/>
          <p:cNvSpPr txBox="true"/>
          <p:nvPr/>
        </p:nvSpPr>
        <p:spPr>
          <a:xfrm rot="0">
            <a:off x="7970765" y="7385477"/>
            <a:ext cx="2008576" cy="342265"/>
          </a:xfrm>
          <a:prstGeom prst="rect">
            <a:avLst/>
          </a:prstGeom>
        </p:spPr>
        <p:txBody>
          <a:bodyPr anchor="t" rtlCol="false" tIns="0" lIns="0" bIns="0" rIns="0">
            <a:spAutoFit/>
          </a:bodyPr>
          <a:lstStyle/>
          <a:p>
            <a:pPr algn="ctr">
              <a:lnSpc>
                <a:spcPts val="2659"/>
              </a:lnSpc>
            </a:pPr>
            <a:r>
              <a:rPr lang="en-US" b="true" sz="1899" spc="245">
                <a:solidFill>
                  <a:srgbClr val="FFFFFF"/>
                </a:solidFill>
                <a:latin typeface="Poppins Bold"/>
                <a:ea typeface="Poppins Bold"/>
                <a:cs typeface="Poppins Bold"/>
                <a:sym typeface="Poppins Bold"/>
              </a:rPr>
              <a:t>GET STARTED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73D95"/>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3784994" y="-4623683"/>
            <a:ext cx="16551230" cy="16530541"/>
          </a:xfrm>
          <a:custGeom>
            <a:avLst/>
            <a:gdLst/>
            <a:ahLst/>
            <a:cxnLst/>
            <a:rect r="r" b="b" t="t" l="l"/>
            <a:pathLst>
              <a:path h="16530541" w="16551230">
                <a:moveTo>
                  <a:pt x="0" y="0"/>
                </a:moveTo>
                <a:lnTo>
                  <a:pt x="16551229" y="0"/>
                </a:lnTo>
                <a:lnTo>
                  <a:pt x="16551229" y="16530540"/>
                </a:lnTo>
                <a:lnTo>
                  <a:pt x="0" y="16530540"/>
                </a:lnTo>
                <a:lnTo>
                  <a:pt x="0" y="0"/>
                </a:lnTo>
                <a:close/>
              </a:path>
            </a:pathLst>
          </a:custGeom>
          <a:blipFill>
            <a:blip r:embed="rId2"/>
            <a:stretch>
              <a:fillRect l="0" t="0" r="0" b="0"/>
            </a:stretch>
          </a:blipFill>
        </p:spPr>
      </p:sp>
      <p:sp>
        <p:nvSpPr>
          <p:cNvPr name="Freeform 3" id="3"/>
          <p:cNvSpPr/>
          <p:nvPr/>
        </p:nvSpPr>
        <p:spPr>
          <a:xfrm flipH="false" flipV="false" rot="-9088373">
            <a:off x="10369091" y="-3592091"/>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96768" y="-3134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4">
              <a:alphaModFix amt="55000"/>
            </a:blip>
            <a:stretch>
              <a:fillRect l="0" t="0" r="0" b="0"/>
            </a:stretch>
          </a:blipFill>
        </p:spPr>
      </p:sp>
      <p:sp>
        <p:nvSpPr>
          <p:cNvPr name="Freeform 5" id="5"/>
          <p:cNvSpPr/>
          <p:nvPr/>
        </p:nvSpPr>
        <p:spPr>
          <a:xfrm flipH="false" flipV="false" rot="0">
            <a:off x="1028700" y="1028700"/>
            <a:ext cx="2912855" cy="1640353"/>
          </a:xfrm>
          <a:custGeom>
            <a:avLst/>
            <a:gdLst/>
            <a:ahLst/>
            <a:cxnLst/>
            <a:rect r="r" b="b" t="t" l="l"/>
            <a:pathLst>
              <a:path h="1640353" w="2912855">
                <a:moveTo>
                  <a:pt x="0" y="0"/>
                </a:moveTo>
                <a:lnTo>
                  <a:pt x="2912855" y="0"/>
                </a:lnTo>
                <a:lnTo>
                  <a:pt x="2912855" y="1640353"/>
                </a:lnTo>
                <a:lnTo>
                  <a:pt x="0" y="1640353"/>
                </a:lnTo>
                <a:lnTo>
                  <a:pt x="0" y="0"/>
                </a:lnTo>
                <a:close/>
              </a:path>
            </a:pathLst>
          </a:custGeom>
          <a:blipFill>
            <a:blip r:embed="rId5"/>
            <a:stretch>
              <a:fillRect l="0" t="-37025" r="0" b="-40549"/>
            </a:stretch>
          </a:blipFill>
        </p:spPr>
      </p:sp>
      <p:sp>
        <p:nvSpPr>
          <p:cNvPr name="TextBox 6" id="6"/>
          <p:cNvSpPr txBox="true"/>
          <p:nvPr/>
        </p:nvSpPr>
        <p:spPr>
          <a:xfrm rot="0">
            <a:off x="1097868" y="3219414"/>
            <a:ext cx="12066307" cy="2902441"/>
          </a:xfrm>
          <a:prstGeom prst="rect">
            <a:avLst/>
          </a:prstGeom>
        </p:spPr>
        <p:txBody>
          <a:bodyPr anchor="t" rtlCol="false" tIns="0" lIns="0" bIns="0" rIns="0">
            <a:spAutoFit/>
          </a:bodyPr>
          <a:lstStyle/>
          <a:p>
            <a:pPr algn="l">
              <a:lnSpc>
                <a:spcPts val="17962"/>
              </a:lnSpc>
            </a:pPr>
            <a:r>
              <a:rPr lang="en-US" sz="17962" spc="-718">
                <a:solidFill>
                  <a:srgbClr val="F6F6F6"/>
                </a:solidFill>
                <a:latin typeface="Agrandir"/>
                <a:ea typeface="Agrandir"/>
                <a:cs typeface="Agrandir"/>
                <a:sym typeface="Agrandir"/>
              </a:rPr>
              <a:t>Questions?</a:t>
            </a:r>
          </a:p>
        </p:txBody>
      </p:sp>
      <p:sp>
        <p:nvSpPr>
          <p:cNvPr name="Freeform 7" id="7"/>
          <p:cNvSpPr/>
          <p:nvPr/>
        </p:nvSpPr>
        <p:spPr>
          <a:xfrm flipH="false" flipV="false" rot="0">
            <a:off x="1097868" y="7808817"/>
            <a:ext cx="271706" cy="271706"/>
          </a:xfrm>
          <a:custGeom>
            <a:avLst/>
            <a:gdLst/>
            <a:ahLst/>
            <a:cxnLst/>
            <a:rect r="r" b="b" t="t" l="l"/>
            <a:pathLst>
              <a:path h="271706" w="271706">
                <a:moveTo>
                  <a:pt x="0" y="0"/>
                </a:moveTo>
                <a:lnTo>
                  <a:pt x="271706" y="0"/>
                </a:lnTo>
                <a:lnTo>
                  <a:pt x="271706" y="271706"/>
                </a:lnTo>
                <a:lnTo>
                  <a:pt x="0" y="2717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377328" y="7859303"/>
            <a:ext cx="316111" cy="203461"/>
          </a:xfrm>
          <a:custGeom>
            <a:avLst/>
            <a:gdLst/>
            <a:ahLst/>
            <a:cxnLst/>
            <a:rect r="r" b="b" t="t" l="l"/>
            <a:pathLst>
              <a:path h="203461" w="316111">
                <a:moveTo>
                  <a:pt x="0" y="0"/>
                </a:moveTo>
                <a:lnTo>
                  <a:pt x="316111" y="0"/>
                </a:lnTo>
                <a:lnTo>
                  <a:pt x="316111" y="203460"/>
                </a:lnTo>
                <a:lnTo>
                  <a:pt x="0" y="2034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9" id="9"/>
          <p:cNvSpPr/>
          <p:nvPr/>
        </p:nvSpPr>
        <p:spPr>
          <a:xfrm flipH="false" flipV="false" rot="0">
            <a:off x="7131022" y="7787339"/>
            <a:ext cx="205229" cy="293184"/>
          </a:xfrm>
          <a:custGeom>
            <a:avLst/>
            <a:gdLst/>
            <a:ahLst/>
            <a:cxnLst/>
            <a:rect r="r" b="b" t="t" l="l"/>
            <a:pathLst>
              <a:path h="293184" w="205229">
                <a:moveTo>
                  <a:pt x="0" y="0"/>
                </a:moveTo>
                <a:lnTo>
                  <a:pt x="205228" y="0"/>
                </a:lnTo>
                <a:lnTo>
                  <a:pt x="205228" y="293184"/>
                </a:lnTo>
                <a:lnTo>
                  <a:pt x="0" y="29318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10" id="10"/>
          <p:cNvSpPr txBox="true"/>
          <p:nvPr/>
        </p:nvSpPr>
        <p:spPr>
          <a:xfrm rot="0">
            <a:off x="1458874" y="7678911"/>
            <a:ext cx="1569488" cy="409304"/>
          </a:xfrm>
          <a:prstGeom prst="rect">
            <a:avLst/>
          </a:prstGeom>
        </p:spPr>
        <p:txBody>
          <a:bodyPr anchor="t" rtlCol="false" tIns="0" lIns="0" bIns="0" rIns="0">
            <a:spAutoFit/>
          </a:bodyPr>
          <a:lstStyle/>
          <a:p>
            <a:pPr algn="l">
              <a:lnSpc>
                <a:spcPts val="3306"/>
              </a:lnSpc>
            </a:pPr>
            <a:r>
              <a:rPr lang="en-US" sz="1878">
                <a:solidFill>
                  <a:srgbClr val="F6F6F6"/>
                </a:solidFill>
                <a:latin typeface="Poppins"/>
                <a:ea typeface="Poppins"/>
                <a:cs typeface="Poppins"/>
                <a:sym typeface="Poppins"/>
                <a:hlinkClick r:id="rId12" tooltip="tel:310-367-1170"/>
              </a:rPr>
              <a:t>310-367-1170 </a:t>
            </a:r>
          </a:p>
        </p:txBody>
      </p:sp>
      <p:sp>
        <p:nvSpPr>
          <p:cNvPr name="TextBox 11" id="11"/>
          <p:cNvSpPr txBox="true"/>
          <p:nvPr/>
        </p:nvSpPr>
        <p:spPr>
          <a:xfrm rot="0">
            <a:off x="3782918" y="7678911"/>
            <a:ext cx="3348104" cy="407770"/>
          </a:xfrm>
          <a:prstGeom prst="rect">
            <a:avLst/>
          </a:prstGeom>
        </p:spPr>
        <p:txBody>
          <a:bodyPr anchor="t" rtlCol="false" tIns="0" lIns="0" bIns="0" rIns="0">
            <a:spAutoFit/>
          </a:bodyPr>
          <a:lstStyle/>
          <a:p>
            <a:pPr algn="l" marL="0" indent="0" lvl="0">
              <a:lnSpc>
                <a:spcPts val="3306"/>
              </a:lnSpc>
              <a:spcBef>
                <a:spcPct val="0"/>
              </a:spcBef>
            </a:pPr>
            <a:r>
              <a:rPr lang="en-US" sz="1878">
                <a:solidFill>
                  <a:srgbClr val="F6F6F6"/>
                </a:solidFill>
                <a:latin typeface="Poppins"/>
                <a:ea typeface="Poppins"/>
                <a:cs typeface="Poppins"/>
                <a:sym typeface="Poppins"/>
              </a:rPr>
              <a:t>info@mainsailtrim.com</a:t>
            </a:r>
          </a:p>
        </p:txBody>
      </p:sp>
      <p:sp>
        <p:nvSpPr>
          <p:cNvPr name="TextBox 12" id="12"/>
          <p:cNvSpPr txBox="true"/>
          <p:nvPr/>
        </p:nvSpPr>
        <p:spPr>
          <a:xfrm rot="0">
            <a:off x="7425729" y="7668172"/>
            <a:ext cx="7522505" cy="407770"/>
          </a:xfrm>
          <a:prstGeom prst="rect">
            <a:avLst/>
          </a:prstGeom>
        </p:spPr>
        <p:txBody>
          <a:bodyPr anchor="t" rtlCol="false" tIns="0" lIns="0" bIns="0" rIns="0">
            <a:spAutoFit/>
          </a:bodyPr>
          <a:lstStyle/>
          <a:p>
            <a:pPr algn="l" marL="0" indent="0" lvl="0">
              <a:lnSpc>
                <a:spcPts val="3306"/>
              </a:lnSpc>
              <a:spcBef>
                <a:spcPct val="0"/>
              </a:spcBef>
            </a:pPr>
            <a:r>
              <a:rPr lang="en-US" sz="1878" strike="noStrike" u="none">
                <a:solidFill>
                  <a:srgbClr val="F6F6F6"/>
                </a:solidFill>
                <a:latin typeface="Poppins"/>
                <a:ea typeface="Poppins"/>
                <a:cs typeface="Poppins"/>
                <a:sym typeface="Poppins"/>
              </a:rPr>
              <a:t>1440 State Hwy 248 Suite Q 477 Branson, MO 65616-3005</a:t>
            </a:r>
          </a:p>
        </p:txBody>
      </p:sp>
    </p:spTree>
  </p:cSld>
  <p:clrMapOvr>
    <a:masterClrMapping/>
  </p:clrMapOvr>
  <p:transition spd="fast">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88373">
            <a:off x="11340422" y="-183951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3" id="3"/>
          <p:cNvSpPr/>
          <p:nvPr/>
        </p:nvSpPr>
        <p:spPr>
          <a:xfrm flipH="false" flipV="false" rot="10103251">
            <a:off x="-3734124" y="-134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3878239" y="1506757"/>
            <a:ext cx="12680684" cy="7273487"/>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DA3F23"/>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173D95"/>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173D95"/>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3228" r="0" b="-3228"/>
              </a:stretch>
            </a:blipFill>
          </p:spPr>
        </p:sp>
      </p:grpSp>
      <p:sp>
        <p:nvSpPr>
          <p:cNvPr name="TextBox 10" id="10"/>
          <p:cNvSpPr txBox="true"/>
          <p:nvPr/>
        </p:nvSpPr>
        <p:spPr>
          <a:xfrm rot="0">
            <a:off x="7856900" y="3794983"/>
            <a:ext cx="9517510" cy="2649409"/>
          </a:xfrm>
          <a:prstGeom prst="rect">
            <a:avLst/>
          </a:prstGeom>
        </p:spPr>
        <p:txBody>
          <a:bodyPr anchor="t" rtlCol="false" tIns="0" lIns="0" bIns="0" rIns="0">
            <a:spAutoFit/>
          </a:bodyPr>
          <a:lstStyle/>
          <a:p>
            <a:pPr algn="l">
              <a:lnSpc>
                <a:spcPts val="4932"/>
              </a:lnSpc>
            </a:pPr>
            <a:r>
              <a:rPr lang="en-US" sz="4932" spc="-197">
                <a:solidFill>
                  <a:srgbClr val="173D95"/>
                </a:solidFill>
                <a:latin typeface="Agrandir"/>
                <a:ea typeface="Agrandir"/>
                <a:cs typeface="Agrandir"/>
                <a:sym typeface="Agrandir"/>
              </a:rPr>
              <a:t>Frequently Asked Questions Regarding </a:t>
            </a:r>
            <a:r>
              <a:rPr lang="en-US" sz="4932" spc="-197">
                <a:solidFill>
                  <a:srgbClr val="173D95"/>
                </a:solidFill>
                <a:latin typeface="Agrandir"/>
                <a:ea typeface="Agrandir"/>
                <a:cs typeface="Agrandir"/>
                <a:sym typeface="Agrandir"/>
              </a:rPr>
              <a:t>Suspicious Activity Report</a:t>
            </a:r>
            <a:r>
              <a:rPr lang="en-US" sz="4932" spc="-197">
                <a:solidFill>
                  <a:srgbClr val="173D95"/>
                </a:solidFill>
                <a:latin typeface="Agrandir"/>
                <a:ea typeface="Agrandir"/>
                <a:cs typeface="Agrandir"/>
                <a:sym typeface="Agrandir"/>
              </a:rPr>
              <a:t>i</a:t>
            </a:r>
            <a:r>
              <a:rPr lang="en-US" sz="4932" spc="-197">
                <a:solidFill>
                  <a:srgbClr val="173D95"/>
                </a:solidFill>
                <a:latin typeface="Agrandir"/>
                <a:ea typeface="Agrandir"/>
                <a:cs typeface="Agrandir"/>
                <a:sym typeface="Agrandir"/>
              </a:rPr>
              <a:t>n</a:t>
            </a:r>
            <a:r>
              <a:rPr lang="en-US" sz="4932" spc="-197">
                <a:solidFill>
                  <a:srgbClr val="173D95"/>
                </a:solidFill>
                <a:latin typeface="Agrandir"/>
                <a:ea typeface="Agrandir"/>
                <a:cs typeface="Agrandir"/>
                <a:sym typeface="Agrandir"/>
              </a:rPr>
              <a:t>g R</a:t>
            </a:r>
            <a:r>
              <a:rPr lang="en-US" sz="4932" spc="-197">
                <a:solidFill>
                  <a:srgbClr val="173D95"/>
                </a:solidFill>
                <a:latin typeface="Agrandir"/>
                <a:ea typeface="Agrandir"/>
                <a:cs typeface="Agrandir"/>
                <a:sym typeface="Agrandir"/>
              </a:rPr>
              <a:t>e</a:t>
            </a:r>
            <a:r>
              <a:rPr lang="en-US" sz="4932" spc="-197">
                <a:solidFill>
                  <a:srgbClr val="173D95"/>
                </a:solidFill>
                <a:latin typeface="Agrandir"/>
                <a:ea typeface="Agrandir"/>
                <a:cs typeface="Agrandir"/>
                <a:sym typeface="Agrandir"/>
              </a:rPr>
              <a:t>qui</a:t>
            </a:r>
            <a:r>
              <a:rPr lang="en-US" sz="4932" spc="-197">
                <a:solidFill>
                  <a:srgbClr val="173D95"/>
                </a:solidFill>
                <a:latin typeface="Agrandir"/>
                <a:ea typeface="Agrandir"/>
                <a:cs typeface="Agrandir"/>
                <a:sym typeface="Agrandir"/>
              </a:rPr>
              <a:t>r</a:t>
            </a:r>
            <a:r>
              <a:rPr lang="en-US" sz="4932" spc="-197">
                <a:solidFill>
                  <a:srgbClr val="173D95"/>
                </a:solidFill>
                <a:latin typeface="Agrandir"/>
                <a:ea typeface="Agrandir"/>
                <a:cs typeface="Agrandir"/>
                <a:sym typeface="Agrandir"/>
              </a:rPr>
              <a:t>eme</a:t>
            </a:r>
            <a:r>
              <a:rPr lang="en-US" sz="4932" spc="-197">
                <a:solidFill>
                  <a:srgbClr val="173D95"/>
                </a:solidFill>
                <a:latin typeface="Agrandir"/>
                <a:ea typeface="Agrandir"/>
                <a:cs typeface="Agrandir"/>
                <a:sym typeface="Agrandir"/>
              </a:rPr>
              <a:t>n</a:t>
            </a:r>
            <a:r>
              <a:rPr lang="en-US" sz="4932" spc="-197">
                <a:solidFill>
                  <a:srgbClr val="173D95"/>
                </a:solidFill>
                <a:latin typeface="Agrandir"/>
                <a:ea typeface="Agrandir"/>
                <a:cs typeface="Agrandir"/>
                <a:sym typeface="Agrandir"/>
              </a:rPr>
              <a:t>t</a:t>
            </a:r>
            <a:r>
              <a:rPr lang="en-US" sz="4932" spc="-197">
                <a:solidFill>
                  <a:srgbClr val="173D95"/>
                </a:solidFill>
                <a:latin typeface="Agrandir"/>
                <a:ea typeface="Agrandir"/>
                <a:cs typeface="Agrandir"/>
                <a:sym typeface="Agrandir"/>
              </a:rPr>
              <a:t>s</a:t>
            </a:r>
            <a:r>
              <a:rPr lang="en-US" sz="4932" spc="-197">
                <a:solidFill>
                  <a:srgbClr val="173D95"/>
                </a:solidFill>
                <a:latin typeface="Agrandir"/>
                <a:ea typeface="Agrandir"/>
                <a:cs typeface="Agrandir"/>
                <a:sym typeface="Agrandir"/>
              </a:rPr>
              <a:t> (released October 9, 2025)</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88373">
            <a:off x="11340422" y="-183951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3" id="3"/>
          <p:cNvSpPr/>
          <p:nvPr/>
        </p:nvSpPr>
        <p:spPr>
          <a:xfrm flipH="false" flipV="false" rot="10103251">
            <a:off x="-3734124" y="-134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3878239" y="1506757"/>
            <a:ext cx="12680684" cy="7273487"/>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DA3F23"/>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173D95"/>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173D95"/>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3310" r="0" b="-3310"/>
              </a:stretch>
            </a:blipFill>
          </p:spPr>
        </p:sp>
      </p:grpSp>
      <p:sp>
        <p:nvSpPr>
          <p:cNvPr name="Freeform 10" id="10">
            <a:hlinkClick r:id="rId8" tooltip="https://youtu.be/RhsUHDJ0BFM?si=K5GX211J32uyGMFm&amp;t=85"/>
          </p:cNvPr>
          <p:cNvSpPr/>
          <p:nvPr/>
        </p:nvSpPr>
        <p:spPr>
          <a:xfrm flipH="false" flipV="false" rot="0">
            <a:off x="8959702" y="4105656"/>
            <a:ext cx="7315200" cy="2075688"/>
          </a:xfrm>
          <a:custGeom>
            <a:avLst/>
            <a:gdLst/>
            <a:ahLst/>
            <a:cxnLst/>
            <a:rect r="r" b="b" t="t" l="l"/>
            <a:pathLst>
              <a:path h="2075688" w="7315200">
                <a:moveTo>
                  <a:pt x="0" y="0"/>
                </a:moveTo>
                <a:lnTo>
                  <a:pt x="7315200" y="0"/>
                </a:lnTo>
                <a:lnTo>
                  <a:pt x="7315200" y="2075688"/>
                </a:lnTo>
                <a:lnTo>
                  <a:pt x="0" y="20756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wipe dir="r"/>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88373">
            <a:off x="11340422" y="-183951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3" id="3"/>
          <p:cNvSpPr/>
          <p:nvPr/>
        </p:nvSpPr>
        <p:spPr>
          <a:xfrm flipH="false" flipV="false" rot="10103251">
            <a:off x="-4027706" y="-1707847"/>
            <a:ext cx="14220834" cy="14203058"/>
          </a:xfrm>
          <a:custGeom>
            <a:avLst/>
            <a:gdLst/>
            <a:ahLst/>
            <a:cxnLst/>
            <a:rect r="r" b="b" t="t" l="l"/>
            <a:pathLst>
              <a:path h="14203058" w="14220834">
                <a:moveTo>
                  <a:pt x="0" y="0"/>
                </a:moveTo>
                <a:lnTo>
                  <a:pt x="14220833" y="0"/>
                </a:lnTo>
                <a:lnTo>
                  <a:pt x="14220833" y="14203058"/>
                </a:lnTo>
                <a:lnTo>
                  <a:pt x="0" y="14203058"/>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5311642" y="1506757"/>
            <a:ext cx="12680684" cy="7273487"/>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DA3F23"/>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173D95"/>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173D95"/>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2729" r="0" b="-2729"/>
              </a:stretch>
            </a:blipFill>
          </p:spPr>
        </p:sp>
      </p:grpSp>
      <p:sp>
        <p:nvSpPr>
          <p:cNvPr name="TextBox 10" id="10"/>
          <p:cNvSpPr txBox="true"/>
          <p:nvPr/>
        </p:nvSpPr>
        <p:spPr>
          <a:xfrm rot="0">
            <a:off x="7954441" y="1761291"/>
            <a:ext cx="9517510" cy="3632390"/>
          </a:xfrm>
          <a:prstGeom prst="rect">
            <a:avLst/>
          </a:prstGeom>
        </p:spPr>
        <p:txBody>
          <a:bodyPr anchor="t" rtlCol="false" tIns="0" lIns="0" bIns="0" rIns="0">
            <a:spAutoFit/>
          </a:bodyPr>
          <a:lstStyle/>
          <a:p>
            <a:pPr algn="l">
              <a:lnSpc>
                <a:spcPts val="3132"/>
              </a:lnSpc>
            </a:pPr>
            <a:r>
              <a:rPr lang="en-US" sz="3132" spc="-125" b="true">
                <a:solidFill>
                  <a:srgbClr val="173D95"/>
                </a:solidFill>
                <a:latin typeface="Agrandir Bold"/>
                <a:ea typeface="Agrandir Bold"/>
                <a:cs typeface="Agrandir Bold"/>
                <a:sym typeface="Agrandir Bold"/>
              </a:rPr>
              <a:t>Question 1:</a:t>
            </a:r>
            <a:r>
              <a:rPr lang="en-US" sz="3132" spc="-125">
                <a:solidFill>
                  <a:srgbClr val="173D95"/>
                </a:solidFill>
                <a:latin typeface="Agrandir"/>
                <a:ea typeface="Agrandir"/>
                <a:cs typeface="Agrandir"/>
                <a:sym typeface="Agrandir"/>
              </a:rPr>
              <a:t> </a:t>
            </a:r>
          </a:p>
          <a:p>
            <a:pPr algn="l">
              <a:lnSpc>
                <a:spcPts val="3132"/>
              </a:lnSpc>
            </a:pPr>
          </a:p>
          <a:p>
            <a:pPr algn="l">
              <a:lnSpc>
                <a:spcPts val="3132"/>
              </a:lnSpc>
            </a:pPr>
            <a:r>
              <a:rPr lang="en-US" sz="3132" spc="-125">
                <a:solidFill>
                  <a:srgbClr val="173D95"/>
                </a:solidFill>
                <a:latin typeface="Agrandir"/>
                <a:ea typeface="Agrandir"/>
                <a:cs typeface="Agrandir"/>
                <a:sym typeface="Agrandir"/>
              </a:rPr>
              <a:t>SAR Filings for Potential Structuring-related Activity: is a financial institution required to file a SAR for a transaction or a series of transactions with a value at or near the currency transaction reporting (CTR) threshold (i.e., over $10,000) absent information that th</a:t>
            </a:r>
            <a:r>
              <a:rPr lang="en-US" sz="3132" spc="-125">
                <a:solidFill>
                  <a:srgbClr val="173D95"/>
                </a:solidFill>
                <a:latin typeface="Agrandir"/>
                <a:ea typeface="Agrandir"/>
                <a:cs typeface="Agrandir"/>
                <a:sym typeface="Agrandir"/>
              </a:rPr>
              <a:t>e</a:t>
            </a:r>
            <a:r>
              <a:rPr lang="en-US" sz="3132" spc="-125">
                <a:solidFill>
                  <a:srgbClr val="173D95"/>
                </a:solidFill>
                <a:latin typeface="Agrandir"/>
                <a:ea typeface="Agrandir"/>
                <a:cs typeface="Agrandir"/>
                <a:sym typeface="Agrandir"/>
              </a:rPr>
              <a:t> tr</a:t>
            </a:r>
            <a:r>
              <a:rPr lang="en-US" sz="3132" spc="-125">
                <a:solidFill>
                  <a:srgbClr val="173D95"/>
                </a:solidFill>
                <a:latin typeface="Agrandir"/>
                <a:ea typeface="Agrandir"/>
                <a:cs typeface="Agrandir"/>
                <a:sym typeface="Agrandir"/>
              </a:rPr>
              <a:t>a</a:t>
            </a:r>
            <a:r>
              <a:rPr lang="en-US" sz="3132" spc="-125">
                <a:solidFill>
                  <a:srgbClr val="173D95"/>
                </a:solidFill>
                <a:latin typeface="Agrandir"/>
                <a:ea typeface="Agrandir"/>
                <a:cs typeface="Agrandir"/>
                <a:sym typeface="Agrandir"/>
              </a:rPr>
              <a:t>nsaction</a:t>
            </a:r>
            <a:r>
              <a:rPr lang="en-US" sz="3132" spc="-125">
                <a:solidFill>
                  <a:srgbClr val="173D95"/>
                </a:solidFill>
                <a:latin typeface="Agrandir"/>
                <a:ea typeface="Agrandir"/>
                <a:cs typeface="Agrandir"/>
                <a:sym typeface="Agrandir"/>
              </a:rPr>
              <a:t> </a:t>
            </a:r>
            <a:r>
              <a:rPr lang="en-US" sz="3132" spc="-125">
                <a:solidFill>
                  <a:srgbClr val="173D95"/>
                </a:solidFill>
                <a:latin typeface="Agrandir"/>
                <a:ea typeface="Agrandir"/>
                <a:cs typeface="Agrandir"/>
                <a:sym typeface="Agrandir"/>
              </a:rPr>
              <a:t>or </a:t>
            </a:r>
            <a:r>
              <a:rPr lang="en-US" sz="3132" spc="-125">
                <a:solidFill>
                  <a:srgbClr val="173D95"/>
                </a:solidFill>
                <a:latin typeface="Agrandir"/>
                <a:ea typeface="Agrandir"/>
                <a:cs typeface="Agrandir"/>
                <a:sym typeface="Agrandir"/>
              </a:rPr>
              <a:t>s</a:t>
            </a:r>
            <a:r>
              <a:rPr lang="en-US" sz="3132" spc="-125">
                <a:solidFill>
                  <a:srgbClr val="173D95"/>
                </a:solidFill>
                <a:latin typeface="Agrandir"/>
                <a:ea typeface="Agrandir"/>
                <a:cs typeface="Agrandir"/>
                <a:sym typeface="Agrandir"/>
              </a:rPr>
              <a:t>eries of </a:t>
            </a:r>
            <a:r>
              <a:rPr lang="en-US" sz="3132" spc="-125">
                <a:solidFill>
                  <a:srgbClr val="173D95"/>
                </a:solidFill>
                <a:latin typeface="Agrandir"/>
                <a:ea typeface="Agrandir"/>
                <a:cs typeface="Agrandir"/>
                <a:sym typeface="Agrandir"/>
              </a:rPr>
              <a:t>t</a:t>
            </a:r>
            <a:r>
              <a:rPr lang="en-US" sz="3132" spc="-125">
                <a:solidFill>
                  <a:srgbClr val="173D95"/>
                </a:solidFill>
                <a:latin typeface="Agrandir"/>
                <a:ea typeface="Agrandir"/>
                <a:cs typeface="Agrandir"/>
                <a:sym typeface="Agrandir"/>
              </a:rPr>
              <a:t>r</a:t>
            </a:r>
            <a:r>
              <a:rPr lang="en-US" sz="3132" spc="-125">
                <a:solidFill>
                  <a:srgbClr val="173D95"/>
                </a:solidFill>
                <a:latin typeface="Agrandir"/>
                <a:ea typeface="Agrandir"/>
                <a:cs typeface="Agrandir"/>
                <a:sym typeface="Agrandir"/>
              </a:rPr>
              <a:t>a</a:t>
            </a:r>
            <a:r>
              <a:rPr lang="en-US" sz="3132" spc="-125">
                <a:solidFill>
                  <a:srgbClr val="173D95"/>
                </a:solidFill>
                <a:latin typeface="Agrandir"/>
                <a:ea typeface="Agrandir"/>
                <a:cs typeface="Agrandir"/>
                <a:sym typeface="Agrandir"/>
              </a:rPr>
              <a:t>nsac</a:t>
            </a:r>
            <a:r>
              <a:rPr lang="en-US" sz="3132" spc="-125">
                <a:solidFill>
                  <a:srgbClr val="173D95"/>
                </a:solidFill>
                <a:latin typeface="Agrandir"/>
                <a:ea typeface="Agrandir"/>
                <a:cs typeface="Agrandir"/>
                <a:sym typeface="Agrandir"/>
              </a:rPr>
              <a:t>t</a:t>
            </a:r>
            <a:r>
              <a:rPr lang="en-US" sz="3132" spc="-125">
                <a:solidFill>
                  <a:srgbClr val="173D95"/>
                </a:solidFill>
                <a:latin typeface="Agrandir"/>
                <a:ea typeface="Agrandir"/>
                <a:cs typeface="Agrandir"/>
                <a:sym typeface="Agrandir"/>
              </a:rPr>
              <a:t>ions is d</a:t>
            </a:r>
            <a:r>
              <a:rPr lang="en-US" sz="3132" spc="-125">
                <a:solidFill>
                  <a:srgbClr val="173D95"/>
                </a:solidFill>
                <a:latin typeface="Agrandir"/>
                <a:ea typeface="Agrandir"/>
                <a:cs typeface="Agrandir"/>
                <a:sym typeface="Agrandir"/>
              </a:rPr>
              <a:t>e</a:t>
            </a:r>
            <a:r>
              <a:rPr lang="en-US" sz="3132" spc="-125">
                <a:solidFill>
                  <a:srgbClr val="173D95"/>
                </a:solidFill>
                <a:latin typeface="Agrandir"/>
                <a:ea typeface="Agrandir"/>
                <a:cs typeface="Agrandir"/>
                <a:sym typeface="Agrandir"/>
              </a:rPr>
              <a:t>signed</a:t>
            </a:r>
            <a:r>
              <a:rPr lang="en-US" sz="3132" spc="-125">
                <a:solidFill>
                  <a:srgbClr val="173D95"/>
                </a:solidFill>
                <a:latin typeface="Agrandir"/>
                <a:ea typeface="Agrandir"/>
                <a:cs typeface="Agrandir"/>
                <a:sym typeface="Agrandir"/>
              </a:rPr>
              <a:t> </a:t>
            </a:r>
            <a:r>
              <a:rPr lang="en-US" sz="3132" spc="-125">
                <a:solidFill>
                  <a:srgbClr val="173D95"/>
                </a:solidFill>
                <a:latin typeface="Agrandir"/>
                <a:ea typeface="Agrandir"/>
                <a:cs typeface="Agrandir"/>
                <a:sym typeface="Agrandir"/>
              </a:rPr>
              <a:t>to evade BSA report</a:t>
            </a:r>
            <a:r>
              <a:rPr lang="en-US" sz="3132" spc="-125">
                <a:solidFill>
                  <a:srgbClr val="173D95"/>
                </a:solidFill>
                <a:latin typeface="Agrandir"/>
                <a:ea typeface="Agrandir"/>
                <a:cs typeface="Agrandir"/>
                <a:sym typeface="Agrandir"/>
              </a:rPr>
              <a:t>i</a:t>
            </a:r>
            <a:r>
              <a:rPr lang="en-US" sz="3132" spc="-125">
                <a:solidFill>
                  <a:srgbClr val="173D95"/>
                </a:solidFill>
                <a:latin typeface="Agrandir"/>
                <a:ea typeface="Agrandir"/>
                <a:cs typeface="Agrandir"/>
                <a:sym typeface="Agrandir"/>
              </a:rPr>
              <a:t>ng requir</a:t>
            </a:r>
            <a:r>
              <a:rPr lang="en-US" sz="3132" spc="-125">
                <a:solidFill>
                  <a:srgbClr val="173D95"/>
                </a:solidFill>
                <a:latin typeface="Agrandir"/>
                <a:ea typeface="Agrandir"/>
                <a:cs typeface="Agrandir"/>
                <a:sym typeface="Agrandir"/>
              </a:rPr>
              <a:t>e</a:t>
            </a:r>
            <a:r>
              <a:rPr lang="en-US" sz="3132" spc="-125">
                <a:solidFill>
                  <a:srgbClr val="173D95"/>
                </a:solidFill>
                <a:latin typeface="Agrandir"/>
                <a:ea typeface="Agrandir"/>
                <a:cs typeface="Agrandir"/>
                <a:sym typeface="Agrandir"/>
              </a:rPr>
              <a:t>ment</a:t>
            </a:r>
            <a:r>
              <a:rPr lang="en-US" sz="3132" spc="-125">
                <a:solidFill>
                  <a:srgbClr val="173D95"/>
                </a:solidFill>
                <a:latin typeface="Agrandir"/>
                <a:ea typeface="Agrandir"/>
                <a:cs typeface="Agrandir"/>
                <a:sym typeface="Agrandir"/>
              </a:rPr>
              <a:t>s</a:t>
            </a:r>
            <a:r>
              <a:rPr lang="en-US" sz="3132" spc="-125">
                <a:solidFill>
                  <a:srgbClr val="173D95"/>
                </a:solidFill>
                <a:latin typeface="Agrandir"/>
                <a:ea typeface="Agrandir"/>
                <a:cs typeface="Agrandir"/>
                <a:sym typeface="Agrandir"/>
              </a:rPr>
              <a:t>?</a:t>
            </a:r>
          </a:p>
        </p:txBody>
      </p:sp>
      <p:sp>
        <p:nvSpPr>
          <p:cNvPr name="TextBox 11" id="11"/>
          <p:cNvSpPr txBox="true"/>
          <p:nvPr/>
        </p:nvSpPr>
        <p:spPr>
          <a:xfrm rot="0">
            <a:off x="7954441" y="5596163"/>
            <a:ext cx="9517510" cy="3184081"/>
          </a:xfrm>
          <a:prstGeom prst="rect">
            <a:avLst/>
          </a:prstGeom>
        </p:spPr>
        <p:txBody>
          <a:bodyPr anchor="t" rtlCol="false" tIns="0" lIns="0" bIns="0" rIns="0">
            <a:spAutoFit/>
          </a:bodyPr>
          <a:lstStyle/>
          <a:p>
            <a:pPr algn="l">
              <a:lnSpc>
                <a:spcPts val="2732"/>
              </a:lnSpc>
            </a:pPr>
            <a:r>
              <a:rPr lang="en-US" sz="2732" spc="-109">
                <a:solidFill>
                  <a:srgbClr val="173D95"/>
                </a:solidFill>
                <a:latin typeface="Agrandir"/>
                <a:ea typeface="Agrandir"/>
                <a:cs typeface="Agrandir"/>
                <a:sym typeface="Agrandir"/>
              </a:rPr>
              <a:t>No. The mere presence of a transaction or series of transactions by or on behalf of the same person at or near the $10,000 CTR threshold is not information sufficient to require the filing of a SAR. Financial institutions are only required to file a SAR if the institution knows, suspects, or has reason to suspect that th</a:t>
            </a:r>
            <a:r>
              <a:rPr lang="en-US" sz="2732" spc="-109">
                <a:solidFill>
                  <a:srgbClr val="173D95"/>
                </a:solidFill>
                <a:latin typeface="Agrandir"/>
                <a:ea typeface="Agrandir"/>
                <a:cs typeface="Agrandir"/>
                <a:sym typeface="Agrandir"/>
              </a:rPr>
              <a:t>e</a:t>
            </a:r>
            <a:r>
              <a:rPr lang="en-US" sz="2732" spc="-109">
                <a:solidFill>
                  <a:srgbClr val="173D95"/>
                </a:solidFill>
                <a:latin typeface="Agrandir"/>
                <a:ea typeface="Agrandir"/>
                <a:cs typeface="Agrandir"/>
                <a:sym typeface="Agrandir"/>
              </a:rPr>
              <a:t> tr</a:t>
            </a:r>
            <a:r>
              <a:rPr lang="en-US" sz="2732" spc="-109">
                <a:solidFill>
                  <a:srgbClr val="173D95"/>
                </a:solidFill>
                <a:latin typeface="Agrandir"/>
                <a:ea typeface="Agrandir"/>
                <a:cs typeface="Agrandir"/>
                <a:sym typeface="Agrandir"/>
              </a:rPr>
              <a:t>a</a:t>
            </a:r>
            <a:r>
              <a:rPr lang="en-US" sz="2732" spc="-109">
                <a:solidFill>
                  <a:srgbClr val="173D95"/>
                </a:solidFill>
                <a:latin typeface="Agrandir"/>
                <a:ea typeface="Agrandir"/>
                <a:cs typeface="Agrandir"/>
                <a:sym typeface="Agrandir"/>
              </a:rPr>
              <a:t>nsaction</a:t>
            </a:r>
            <a:r>
              <a:rPr lang="en-US" sz="2732" spc="-109">
                <a:solidFill>
                  <a:srgbClr val="173D95"/>
                </a:solidFill>
                <a:latin typeface="Agrandir"/>
                <a:ea typeface="Agrandir"/>
                <a:cs typeface="Agrandir"/>
                <a:sym typeface="Agrandir"/>
              </a:rPr>
              <a:t> </a:t>
            </a:r>
            <a:r>
              <a:rPr lang="en-US" sz="2732" spc="-109">
                <a:solidFill>
                  <a:srgbClr val="173D95"/>
                </a:solidFill>
                <a:latin typeface="Agrandir"/>
                <a:ea typeface="Agrandir"/>
                <a:cs typeface="Agrandir"/>
                <a:sym typeface="Agrandir"/>
              </a:rPr>
              <a:t>or </a:t>
            </a:r>
            <a:r>
              <a:rPr lang="en-US" sz="2732" spc="-109">
                <a:solidFill>
                  <a:srgbClr val="173D95"/>
                </a:solidFill>
                <a:latin typeface="Agrandir"/>
                <a:ea typeface="Agrandir"/>
                <a:cs typeface="Agrandir"/>
                <a:sym typeface="Agrandir"/>
              </a:rPr>
              <a:t>s</a:t>
            </a:r>
            <a:r>
              <a:rPr lang="en-US" sz="2732" spc="-109">
                <a:solidFill>
                  <a:srgbClr val="173D95"/>
                </a:solidFill>
                <a:latin typeface="Agrandir"/>
                <a:ea typeface="Agrandir"/>
                <a:cs typeface="Agrandir"/>
                <a:sym typeface="Agrandir"/>
              </a:rPr>
              <a:t>eries of </a:t>
            </a:r>
            <a:r>
              <a:rPr lang="en-US" sz="2732" spc="-109">
                <a:solidFill>
                  <a:srgbClr val="173D95"/>
                </a:solidFill>
                <a:latin typeface="Agrandir"/>
                <a:ea typeface="Agrandir"/>
                <a:cs typeface="Agrandir"/>
                <a:sym typeface="Agrandir"/>
              </a:rPr>
              <a:t>t</a:t>
            </a:r>
            <a:r>
              <a:rPr lang="en-US" sz="2732" spc="-109">
                <a:solidFill>
                  <a:srgbClr val="173D95"/>
                </a:solidFill>
                <a:latin typeface="Agrandir"/>
                <a:ea typeface="Agrandir"/>
                <a:cs typeface="Agrandir"/>
                <a:sym typeface="Agrandir"/>
              </a:rPr>
              <a:t>r</a:t>
            </a:r>
            <a:r>
              <a:rPr lang="en-US" sz="2732" spc="-109">
                <a:solidFill>
                  <a:srgbClr val="173D95"/>
                </a:solidFill>
                <a:latin typeface="Agrandir"/>
                <a:ea typeface="Agrandir"/>
                <a:cs typeface="Agrandir"/>
                <a:sym typeface="Agrandir"/>
              </a:rPr>
              <a:t>a</a:t>
            </a:r>
            <a:r>
              <a:rPr lang="en-US" sz="2732" spc="-109">
                <a:solidFill>
                  <a:srgbClr val="173D95"/>
                </a:solidFill>
                <a:latin typeface="Agrandir"/>
                <a:ea typeface="Agrandir"/>
                <a:cs typeface="Agrandir"/>
                <a:sym typeface="Agrandir"/>
              </a:rPr>
              <a:t>nsac</a:t>
            </a:r>
            <a:r>
              <a:rPr lang="en-US" sz="2732" spc="-109">
                <a:solidFill>
                  <a:srgbClr val="173D95"/>
                </a:solidFill>
                <a:latin typeface="Agrandir"/>
                <a:ea typeface="Agrandir"/>
                <a:cs typeface="Agrandir"/>
                <a:sym typeface="Agrandir"/>
              </a:rPr>
              <a:t>t</a:t>
            </a:r>
            <a:r>
              <a:rPr lang="en-US" sz="2732" spc="-109">
                <a:solidFill>
                  <a:srgbClr val="173D95"/>
                </a:solidFill>
                <a:latin typeface="Agrandir"/>
                <a:ea typeface="Agrandir"/>
                <a:cs typeface="Agrandir"/>
                <a:sym typeface="Agrandir"/>
              </a:rPr>
              <a:t>ions are d</a:t>
            </a:r>
            <a:r>
              <a:rPr lang="en-US" sz="2732" spc="-109">
                <a:solidFill>
                  <a:srgbClr val="173D95"/>
                </a:solidFill>
                <a:latin typeface="Agrandir"/>
                <a:ea typeface="Agrandir"/>
                <a:cs typeface="Agrandir"/>
                <a:sym typeface="Agrandir"/>
              </a:rPr>
              <a:t>e</a:t>
            </a:r>
            <a:r>
              <a:rPr lang="en-US" sz="2732" spc="-109">
                <a:solidFill>
                  <a:srgbClr val="173D95"/>
                </a:solidFill>
                <a:latin typeface="Agrandir"/>
                <a:ea typeface="Agrandir"/>
                <a:cs typeface="Agrandir"/>
                <a:sym typeface="Agrandir"/>
              </a:rPr>
              <a:t>signed</a:t>
            </a:r>
            <a:r>
              <a:rPr lang="en-US" sz="2732" spc="-109">
                <a:solidFill>
                  <a:srgbClr val="173D95"/>
                </a:solidFill>
                <a:latin typeface="Agrandir"/>
                <a:ea typeface="Agrandir"/>
                <a:cs typeface="Agrandir"/>
                <a:sym typeface="Agrandir"/>
              </a:rPr>
              <a:t> </a:t>
            </a:r>
            <a:r>
              <a:rPr lang="en-US" sz="2732" spc="-109">
                <a:solidFill>
                  <a:srgbClr val="173D95"/>
                </a:solidFill>
                <a:latin typeface="Agrandir"/>
                <a:ea typeface="Agrandir"/>
                <a:cs typeface="Agrandir"/>
                <a:sym typeface="Agrandir"/>
              </a:rPr>
              <a:t>to evade CTR report</a:t>
            </a:r>
            <a:r>
              <a:rPr lang="en-US" sz="2732" spc="-109">
                <a:solidFill>
                  <a:srgbClr val="173D95"/>
                </a:solidFill>
                <a:latin typeface="Agrandir"/>
                <a:ea typeface="Agrandir"/>
                <a:cs typeface="Agrandir"/>
                <a:sym typeface="Agrandir"/>
              </a:rPr>
              <a:t>i</a:t>
            </a:r>
            <a:r>
              <a:rPr lang="en-US" sz="2732" spc="-109">
                <a:solidFill>
                  <a:srgbClr val="173D95"/>
                </a:solidFill>
                <a:latin typeface="Agrandir"/>
                <a:ea typeface="Agrandir"/>
                <a:cs typeface="Agrandir"/>
                <a:sym typeface="Agrandir"/>
              </a:rPr>
              <a:t>ng requir</a:t>
            </a:r>
            <a:r>
              <a:rPr lang="en-US" sz="2732" spc="-109">
                <a:solidFill>
                  <a:srgbClr val="173D95"/>
                </a:solidFill>
                <a:latin typeface="Agrandir"/>
                <a:ea typeface="Agrandir"/>
                <a:cs typeface="Agrandir"/>
                <a:sym typeface="Agrandir"/>
              </a:rPr>
              <a:t>e</a:t>
            </a:r>
            <a:r>
              <a:rPr lang="en-US" sz="2732" spc="-109">
                <a:solidFill>
                  <a:srgbClr val="173D95"/>
                </a:solidFill>
                <a:latin typeface="Agrandir"/>
                <a:ea typeface="Agrandir"/>
                <a:cs typeface="Agrandir"/>
                <a:sym typeface="Agrandir"/>
              </a:rPr>
              <a:t>ment</a:t>
            </a:r>
            <a:r>
              <a:rPr lang="en-US" sz="2732" spc="-109">
                <a:solidFill>
                  <a:srgbClr val="173D95"/>
                </a:solidFill>
                <a:latin typeface="Agrandir"/>
                <a:ea typeface="Agrandir"/>
                <a:cs typeface="Agrandir"/>
                <a:sym typeface="Agrandir"/>
              </a:rPr>
              <a:t>s. Absent this knowledge, suspicion, or reason to suspect, financial institutions are not required to file a SAR.</a:t>
            </a:r>
          </a:p>
        </p:txBody>
      </p:sp>
    </p:spTree>
  </p:cSld>
  <p:clrMapOvr>
    <a:masterClrMapping/>
  </p:clrMapOvr>
  <p:transition spd="fast">
    <p:wipe dir="r"/>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88373">
            <a:off x="11340422" y="-183951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3" id="3"/>
          <p:cNvSpPr/>
          <p:nvPr/>
        </p:nvSpPr>
        <p:spPr>
          <a:xfrm flipH="false" flipV="false" rot="10103251">
            <a:off x="-3734124" y="-134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5878712" y="1506757"/>
            <a:ext cx="12680684" cy="7273487"/>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DA3F23"/>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173D95"/>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173D95"/>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3310" r="0" b="-3310"/>
              </a:stretch>
            </a:blipFill>
          </p:spPr>
        </p:sp>
      </p:grpSp>
      <p:sp>
        <p:nvSpPr>
          <p:cNvPr name="TextBox 10" id="10"/>
          <p:cNvSpPr txBox="true"/>
          <p:nvPr/>
        </p:nvSpPr>
        <p:spPr>
          <a:xfrm rot="0">
            <a:off x="7011891" y="594555"/>
            <a:ext cx="9517510" cy="3674300"/>
          </a:xfrm>
          <a:prstGeom prst="rect">
            <a:avLst/>
          </a:prstGeom>
        </p:spPr>
        <p:txBody>
          <a:bodyPr anchor="t" rtlCol="false" tIns="0" lIns="0" bIns="0" rIns="0">
            <a:spAutoFit/>
          </a:bodyPr>
          <a:lstStyle/>
          <a:p>
            <a:pPr algn="l">
              <a:lnSpc>
                <a:spcPts val="4032"/>
              </a:lnSpc>
            </a:pPr>
            <a:r>
              <a:rPr lang="en-US" sz="4032" spc="-161" b="true">
                <a:solidFill>
                  <a:srgbClr val="173D95"/>
                </a:solidFill>
                <a:latin typeface="Agrandir Bold"/>
                <a:ea typeface="Agrandir Bold"/>
                <a:cs typeface="Agrandir Bold"/>
                <a:sym typeface="Agrandir Bold"/>
              </a:rPr>
              <a:t>Question 2: </a:t>
            </a:r>
          </a:p>
          <a:p>
            <a:pPr algn="l">
              <a:lnSpc>
                <a:spcPts val="4032"/>
              </a:lnSpc>
            </a:pPr>
          </a:p>
          <a:p>
            <a:pPr algn="l">
              <a:lnSpc>
                <a:spcPts val="4032"/>
              </a:lnSpc>
            </a:pPr>
            <a:r>
              <a:rPr lang="en-US" sz="4032" spc="-161">
                <a:solidFill>
                  <a:srgbClr val="173D95"/>
                </a:solidFill>
                <a:latin typeface="Agrandir"/>
                <a:ea typeface="Agrandir"/>
                <a:cs typeface="Agrandir"/>
                <a:sym typeface="Agrandir"/>
              </a:rPr>
              <a:t>Continuing Activity Reviews: Is a financial institution required to conduct a review of a customer or account following the filing of a SAR to determine whether susp</a:t>
            </a:r>
            <a:r>
              <a:rPr lang="en-US" sz="4032" spc="-161">
                <a:solidFill>
                  <a:srgbClr val="173D95"/>
                </a:solidFill>
                <a:latin typeface="Agrandir"/>
                <a:ea typeface="Agrandir"/>
                <a:cs typeface="Agrandir"/>
                <a:sym typeface="Agrandir"/>
              </a:rPr>
              <a:t>i</a:t>
            </a:r>
            <a:r>
              <a:rPr lang="en-US" sz="4032" spc="-161">
                <a:solidFill>
                  <a:srgbClr val="173D95"/>
                </a:solidFill>
                <a:latin typeface="Agrandir"/>
                <a:ea typeface="Agrandir"/>
                <a:cs typeface="Agrandir"/>
                <a:sym typeface="Agrandir"/>
              </a:rPr>
              <a:t>ciou</a:t>
            </a:r>
            <a:r>
              <a:rPr lang="en-US" sz="4032" spc="-161">
                <a:solidFill>
                  <a:srgbClr val="173D95"/>
                </a:solidFill>
                <a:latin typeface="Agrandir"/>
                <a:ea typeface="Agrandir"/>
                <a:cs typeface="Agrandir"/>
                <a:sym typeface="Agrandir"/>
              </a:rPr>
              <a:t>s </a:t>
            </a:r>
            <a:r>
              <a:rPr lang="en-US" sz="4032" spc="-161">
                <a:solidFill>
                  <a:srgbClr val="173D95"/>
                </a:solidFill>
                <a:latin typeface="Agrandir"/>
                <a:ea typeface="Agrandir"/>
                <a:cs typeface="Agrandir"/>
                <a:sym typeface="Agrandir"/>
              </a:rPr>
              <a:t>activity has c</a:t>
            </a:r>
            <a:r>
              <a:rPr lang="en-US" sz="4032" spc="-161">
                <a:solidFill>
                  <a:srgbClr val="173D95"/>
                </a:solidFill>
                <a:latin typeface="Agrandir"/>
                <a:ea typeface="Agrandir"/>
                <a:cs typeface="Agrandir"/>
                <a:sym typeface="Agrandir"/>
              </a:rPr>
              <a:t>on</a:t>
            </a:r>
            <a:r>
              <a:rPr lang="en-US" sz="4032" spc="-161">
                <a:solidFill>
                  <a:srgbClr val="173D95"/>
                </a:solidFill>
                <a:latin typeface="Agrandir"/>
                <a:ea typeface="Agrandir"/>
                <a:cs typeface="Agrandir"/>
                <a:sym typeface="Agrandir"/>
              </a:rPr>
              <a:t>ti</a:t>
            </a:r>
            <a:r>
              <a:rPr lang="en-US" sz="4032" spc="-161">
                <a:solidFill>
                  <a:srgbClr val="173D95"/>
                </a:solidFill>
                <a:latin typeface="Agrandir"/>
                <a:ea typeface="Agrandir"/>
                <a:cs typeface="Agrandir"/>
                <a:sym typeface="Agrandir"/>
              </a:rPr>
              <a:t>n</a:t>
            </a:r>
            <a:r>
              <a:rPr lang="en-US" sz="4032" spc="-161">
                <a:solidFill>
                  <a:srgbClr val="173D95"/>
                </a:solidFill>
                <a:latin typeface="Agrandir"/>
                <a:ea typeface="Agrandir"/>
                <a:cs typeface="Agrandir"/>
                <a:sym typeface="Agrandir"/>
              </a:rPr>
              <a:t>ued?</a:t>
            </a:r>
          </a:p>
        </p:txBody>
      </p:sp>
      <p:sp>
        <p:nvSpPr>
          <p:cNvPr name="TextBox 11" id="11"/>
          <p:cNvSpPr txBox="true"/>
          <p:nvPr/>
        </p:nvSpPr>
        <p:spPr>
          <a:xfrm rot="0">
            <a:off x="7011891" y="4658132"/>
            <a:ext cx="10247409" cy="4122111"/>
          </a:xfrm>
          <a:prstGeom prst="rect">
            <a:avLst/>
          </a:prstGeom>
        </p:spPr>
        <p:txBody>
          <a:bodyPr anchor="t" rtlCol="false" tIns="0" lIns="0" bIns="0" rIns="0">
            <a:spAutoFit/>
          </a:bodyPr>
          <a:lstStyle/>
          <a:p>
            <a:pPr algn="l">
              <a:lnSpc>
                <a:spcPts val="2747"/>
              </a:lnSpc>
            </a:pPr>
            <a:r>
              <a:rPr lang="en-US" sz="1962" spc="-78">
                <a:solidFill>
                  <a:srgbClr val="173D95"/>
                </a:solidFill>
                <a:latin typeface="Poppins"/>
                <a:ea typeface="Poppins"/>
                <a:cs typeface="Poppins"/>
                <a:sym typeface="Poppins"/>
              </a:rPr>
              <a:t>No. Recognizing the burden that continued SAR filings on the same customer or account place on institutions, FinCEN suggested in October 2000 that institutions file a SAR for repeated and ongoing suspicious activity at least every 90 days. Over time, this suggestion has become interpreted as a requirement or expectation that financial institutions conduct a separate review of a customer or account following the filing of a SAR to determine whether suspicious activity has continued. A financial institution is not required to conduct a separate review—manual or otherwise—of a customer or account following the filing of a SAR to determine whether suspicious activity has continued. Financial institutions instead may rely on risk-based internal policies, procedures, and controls to monitor and report suspicious activity as appropriate, provided those internal policies, procedures, and controls are reasonably designed to identify and report such activity.</a:t>
            </a:r>
          </a:p>
        </p:txBody>
      </p:sp>
    </p:spTree>
  </p:cSld>
  <p:clrMapOvr>
    <a:masterClrMapping/>
  </p:clrMapOvr>
  <p:transition spd="fast">
    <p:wipe dir="r"/>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88373">
            <a:off x="11340422" y="-183951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3" id="3"/>
          <p:cNvSpPr/>
          <p:nvPr/>
        </p:nvSpPr>
        <p:spPr>
          <a:xfrm flipH="false" flipV="false" rot="10103251">
            <a:off x="-3734124" y="-134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3878239" y="1506757"/>
            <a:ext cx="12680684" cy="7273487"/>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DA3F23"/>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173D95"/>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173D95"/>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3328" r="0" b="-3328"/>
              </a:stretch>
            </a:blipFill>
          </p:spPr>
        </p:sp>
      </p:grpSp>
      <p:sp>
        <p:nvSpPr>
          <p:cNvPr name="TextBox 10" id="10"/>
          <p:cNvSpPr txBox="true"/>
          <p:nvPr/>
        </p:nvSpPr>
        <p:spPr>
          <a:xfrm rot="0">
            <a:off x="7914455" y="1000125"/>
            <a:ext cx="9517510" cy="2864040"/>
          </a:xfrm>
          <a:prstGeom prst="rect">
            <a:avLst/>
          </a:prstGeom>
        </p:spPr>
        <p:txBody>
          <a:bodyPr anchor="t" rtlCol="false" tIns="0" lIns="0" bIns="0" rIns="0">
            <a:spAutoFit/>
          </a:bodyPr>
          <a:lstStyle/>
          <a:p>
            <a:pPr algn="l">
              <a:lnSpc>
                <a:spcPts val="3632"/>
              </a:lnSpc>
            </a:pPr>
            <a:r>
              <a:rPr lang="en-US" sz="3632" spc="-145" b="true">
                <a:solidFill>
                  <a:srgbClr val="173D95"/>
                </a:solidFill>
                <a:latin typeface="Agrandir Bold"/>
                <a:ea typeface="Agrandir Bold"/>
                <a:cs typeface="Agrandir Bold"/>
                <a:sym typeface="Agrandir Bold"/>
              </a:rPr>
              <a:t>Question 3: </a:t>
            </a:r>
          </a:p>
          <a:p>
            <a:pPr algn="l">
              <a:lnSpc>
                <a:spcPts val="3632"/>
              </a:lnSpc>
            </a:pPr>
          </a:p>
          <a:p>
            <a:pPr algn="l">
              <a:lnSpc>
                <a:spcPts val="3632"/>
              </a:lnSpc>
            </a:pPr>
            <a:r>
              <a:rPr lang="en-US" sz="3632" spc="-145">
                <a:solidFill>
                  <a:srgbClr val="173D95"/>
                </a:solidFill>
                <a:latin typeface="Agrandir"/>
                <a:ea typeface="Agrandir"/>
                <a:cs typeface="Agrandir"/>
                <a:sym typeface="Agrandir"/>
              </a:rPr>
              <a:t>Continuing Activity Reviews – Timeline : What is the timeline for a financial institution that elects to fil</a:t>
            </a:r>
            <a:r>
              <a:rPr lang="en-US" sz="3632" spc="-145">
                <a:solidFill>
                  <a:srgbClr val="173D95"/>
                </a:solidFill>
                <a:latin typeface="Agrandir"/>
                <a:ea typeface="Agrandir"/>
                <a:cs typeface="Agrandir"/>
                <a:sym typeface="Agrandir"/>
              </a:rPr>
              <a:t>e </a:t>
            </a:r>
            <a:r>
              <a:rPr lang="en-US" sz="3632" spc="-145">
                <a:solidFill>
                  <a:srgbClr val="173D95"/>
                </a:solidFill>
                <a:latin typeface="Agrandir"/>
                <a:ea typeface="Agrandir"/>
                <a:cs typeface="Agrandir"/>
                <a:sym typeface="Agrandir"/>
              </a:rPr>
              <a:t>S</a:t>
            </a:r>
            <a:r>
              <a:rPr lang="en-US" sz="3632" spc="-145">
                <a:solidFill>
                  <a:srgbClr val="173D95"/>
                </a:solidFill>
                <a:latin typeface="Agrandir"/>
                <a:ea typeface="Agrandir"/>
                <a:cs typeface="Agrandir"/>
                <a:sym typeface="Agrandir"/>
              </a:rPr>
              <a:t>A</a:t>
            </a:r>
            <a:r>
              <a:rPr lang="en-US" sz="3632" spc="-145">
                <a:solidFill>
                  <a:srgbClr val="173D95"/>
                </a:solidFill>
                <a:latin typeface="Agrandir"/>
                <a:ea typeface="Agrandir"/>
                <a:cs typeface="Agrandir"/>
                <a:sym typeface="Agrandir"/>
              </a:rPr>
              <a:t>Rs in a</a:t>
            </a:r>
            <a:r>
              <a:rPr lang="en-US" sz="3632" spc="-145">
                <a:solidFill>
                  <a:srgbClr val="173D95"/>
                </a:solidFill>
                <a:latin typeface="Agrandir"/>
                <a:ea typeface="Agrandir"/>
                <a:cs typeface="Agrandir"/>
                <a:sym typeface="Agrandir"/>
              </a:rPr>
              <a:t>cco</a:t>
            </a:r>
            <a:r>
              <a:rPr lang="en-US" sz="3632" spc="-145">
                <a:solidFill>
                  <a:srgbClr val="173D95"/>
                </a:solidFill>
                <a:latin typeface="Agrandir"/>
                <a:ea typeface="Agrandir"/>
                <a:cs typeface="Agrandir"/>
                <a:sym typeface="Agrandir"/>
              </a:rPr>
              <a:t>rda</a:t>
            </a:r>
            <a:r>
              <a:rPr lang="en-US" sz="3632" spc="-145">
                <a:solidFill>
                  <a:srgbClr val="173D95"/>
                </a:solidFill>
                <a:latin typeface="Agrandir"/>
                <a:ea typeface="Agrandir"/>
                <a:cs typeface="Agrandir"/>
                <a:sym typeface="Agrandir"/>
              </a:rPr>
              <a:t>n</a:t>
            </a:r>
            <a:r>
              <a:rPr lang="en-US" sz="3632" spc="-145">
                <a:solidFill>
                  <a:srgbClr val="173D95"/>
                </a:solidFill>
                <a:latin typeface="Agrandir"/>
                <a:ea typeface="Agrandir"/>
                <a:cs typeface="Agrandir"/>
                <a:sym typeface="Agrandir"/>
              </a:rPr>
              <a:t>ce wi</a:t>
            </a:r>
            <a:r>
              <a:rPr lang="en-US" sz="3632" spc="-145">
                <a:solidFill>
                  <a:srgbClr val="173D95"/>
                </a:solidFill>
                <a:latin typeface="Agrandir"/>
                <a:ea typeface="Agrandir"/>
                <a:cs typeface="Agrandir"/>
                <a:sym typeface="Agrandir"/>
              </a:rPr>
              <a:t>t</a:t>
            </a:r>
            <a:r>
              <a:rPr lang="en-US" sz="3632" spc="-145">
                <a:solidFill>
                  <a:srgbClr val="173D95"/>
                </a:solidFill>
                <a:latin typeface="Agrandir"/>
                <a:ea typeface="Agrandir"/>
                <a:cs typeface="Agrandir"/>
                <a:sym typeface="Agrandir"/>
              </a:rPr>
              <a:t>h FinCEN’</a:t>
            </a:r>
            <a:r>
              <a:rPr lang="en-US" sz="3632" spc="-145">
                <a:solidFill>
                  <a:srgbClr val="173D95"/>
                </a:solidFill>
                <a:latin typeface="Agrandir"/>
                <a:ea typeface="Agrandir"/>
                <a:cs typeface="Agrandir"/>
                <a:sym typeface="Agrandir"/>
              </a:rPr>
              <a:t>s </a:t>
            </a:r>
            <a:r>
              <a:rPr lang="en-US" sz="3632" spc="-145">
                <a:solidFill>
                  <a:srgbClr val="173D95"/>
                </a:solidFill>
                <a:latin typeface="Agrandir"/>
                <a:ea typeface="Agrandir"/>
                <a:cs typeface="Agrandir"/>
                <a:sym typeface="Agrandir"/>
              </a:rPr>
              <a:t>continuing suspici</a:t>
            </a:r>
            <a:r>
              <a:rPr lang="en-US" sz="3632" spc="-145">
                <a:solidFill>
                  <a:srgbClr val="173D95"/>
                </a:solidFill>
                <a:latin typeface="Agrandir"/>
                <a:ea typeface="Agrandir"/>
                <a:cs typeface="Agrandir"/>
                <a:sym typeface="Agrandir"/>
              </a:rPr>
              <a:t>o</a:t>
            </a:r>
            <a:r>
              <a:rPr lang="en-US" sz="3632" spc="-145">
                <a:solidFill>
                  <a:srgbClr val="173D95"/>
                </a:solidFill>
                <a:latin typeface="Agrandir"/>
                <a:ea typeface="Agrandir"/>
                <a:cs typeface="Agrandir"/>
                <a:sym typeface="Agrandir"/>
              </a:rPr>
              <a:t>us activity guida</a:t>
            </a:r>
            <a:r>
              <a:rPr lang="en-US" sz="3632" spc="-145">
                <a:solidFill>
                  <a:srgbClr val="173D95"/>
                </a:solidFill>
                <a:latin typeface="Agrandir"/>
                <a:ea typeface="Agrandir"/>
                <a:cs typeface="Agrandir"/>
                <a:sym typeface="Agrandir"/>
              </a:rPr>
              <a:t>nce</a:t>
            </a:r>
            <a:r>
              <a:rPr lang="en-US" sz="3632" spc="-145">
                <a:solidFill>
                  <a:srgbClr val="173D95"/>
                </a:solidFill>
                <a:latin typeface="Agrandir"/>
                <a:ea typeface="Agrandir"/>
                <a:cs typeface="Agrandir"/>
                <a:sym typeface="Agrandir"/>
              </a:rPr>
              <a:t>?</a:t>
            </a:r>
          </a:p>
        </p:txBody>
      </p:sp>
      <p:sp>
        <p:nvSpPr>
          <p:cNvPr name="TextBox 11" id="11"/>
          <p:cNvSpPr txBox="true"/>
          <p:nvPr/>
        </p:nvSpPr>
        <p:spPr>
          <a:xfrm rot="0">
            <a:off x="7972010" y="4328660"/>
            <a:ext cx="9402400" cy="3283440"/>
          </a:xfrm>
          <a:prstGeom prst="rect">
            <a:avLst/>
          </a:prstGeom>
        </p:spPr>
        <p:txBody>
          <a:bodyPr anchor="t" rtlCol="false" tIns="0" lIns="0" bIns="0" rIns="0">
            <a:spAutoFit/>
          </a:bodyPr>
          <a:lstStyle/>
          <a:p>
            <a:pPr algn="l">
              <a:lnSpc>
                <a:spcPts val="3297"/>
              </a:lnSpc>
            </a:pPr>
            <a:r>
              <a:rPr lang="en-US" sz="2355" spc="-94">
                <a:solidFill>
                  <a:srgbClr val="173D95"/>
                </a:solidFill>
                <a:latin typeface="Poppins"/>
                <a:ea typeface="Poppins"/>
                <a:cs typeface="Poppins"/>
                <a:sym typeface="Poppins"/>
              </a:rPr>
              <a:t>As noted in the prior FAQ, FinCEN previously suggested that financial institutions report continuing suspicious activity via a SAR filing at least every 90 days. Subsequent FinCEN guidance advised financial institutions to file SARs for continuing activity after a 90-day period with the filing deadline being 120 calendar days after the date of the previously related SAR filing. However, financial institutions are not required to do so and may instead file SARs as appropriate in line with applicable timelines. </a:t>
            </a:r>
          </a:p>
        </p:txBody>
      </p:sp>
    </p:spTree>
  </p:cSld>
  <p:clrMapOvr>
    <a:masterClrMapping/>
  </p:clrMapOvr>
  <p:transition spd="fast">
    <p:wipe dir="r"/>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A1C0B"/>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36410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3"/>
            <a:stretch>
              <a:fillRect l="0" t="0" r="0" b="0"/>
            </a:stretch>
          </a:blipFill>
        </p:spPr>
      </p:sp>
      <p:sp>
        <p:nvSpPr>
          <p:cNvPr name="Freeform 3" id="3"/>
          <p:cNvSpPr/>
          <p:nvPr/>
        </p:nvSpPr>
        <p:spPr>
          <a:xfrm flipH="false" flipV="false" rot="-7047732">
            <a:off x="950691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4">
              <a:alphaModFix amt="55000"/>
            </a:blip>
            <a:stretch>
              <a:fillRect l="0" t="0" r="0" b="0"/>
            </a:stretch>
          </a:blipFill>
        </p:spPr>
      </p:sp>
      <p:sp>
        <p:nvSpPr>
          <p:cNvPr name="Freeform 4" id="4"/>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4">
              <a:alphaModFix amt="55000"/>
            </a:blip>
            <a:stretch>
              <a:fillRect l="0" t="0" r="0" b="0"/>
            </a:stretch>
          </a:blipFill>
        </p:spPr>
      </p:sp>
      <p:sp>
        <p:nvSpPr>
          <p:cNvPr name="TextBox 5" id="5"/>
          <p:cNvSpPr txBox="true"/>
          <p:nvPr/>
        </p:nvSpPr>
        <p:spPr>
          <a:xfrm rot="0">
            <a:off x="690336" y="3886069"/>
            <a:ext cx="6002825" cy="4631707"/>
          </a:xfrm>
          <a:prstGeom prst="rect">
            <a:avLst/>
          </a:prstGeom>
        </p:spPr>
        <p:txBody>
          <a:bodyPr anchor="t" rtlCol="false" tIns="0" lIns="0" bIns="0" rIns="0">
            <a:spAutoFit/>
          </a:bodyPr>
          <a:lstStyle/>
          <a:p>
            <a:pPr algn="ctr">
              <a:lnSpc>
                <a:spcPts val="4059"/>
              </a:lnSpc>
            </a:pPr>
            <a:r>
              <a:rPr lang="en-US" sz="2899" spc="-115">
                <a:solidFill>
                  <a:srgbClr val="FFFFFF"/>
                </a:solidFill>
                <a:latin typeface="Poppins"/>
                <a:ea typeface="Poppins"/>
                <a:cs typeface="Poppins"/>
                <a:sym typeface="Poppins"/>
              </a:rPr>
              <a:t>For financial institutions that elect to file SARs in accordance with FinCEN’s continuing suspicious activity guidance, below is a timeline in which a financial institution files a SAR with an identified subject and determines that suspicious activity has continued:</a:t>
            </a:r>
          </a:p>
        </p:txBody>
      </p:sp>
      <p:sp>
        <p:nvSpPr>
          <p:cNvPr name="TextBox 6" id="6"/>
          <p:cNvSpPr txBox="true"/>
          <p:nvPr/>
        </p:nvSpPr>
        <p:spPr>
          <a:xfrm rot="0">
            <a:off x="1028700" y="1525879"/>
            <a:ext cx="9874429" cy="1547802"/>
          </a:xfrm>
          <a:prstGeom prst="rect">
            <a:avLst/>
          </a:prstGeom>
        </p:spPr>
        <p:txBody>
          <a:bodyPr anchor="t" rtlCol="false" tIns="0" lIns="0" bIns="0" rIns="0">
            <a:spAutoFit/>
          </a:bodyPr>
          <a:lstStyle/>
          <a:p>
            <a:pPr algn="l">
              <a:lnSpc>
                <a:spcPts val="9584"/>
              </a:lnSpc>
            </a:pPr>
            <a:r>
              <a:rPr lang="en-US" sz="9584" spc="-383">
                <a:solidFill>
                  <a:srgbClr val="FFFFFF"/>
                </a:solidFill>
                <a:latin typeface="Agrandir"/>
                <a:ea typeface="Agrandir"/>
                <a:cs typeface="Agrandir"/>
                <a:sym typeface="Agrandir"/>
              </a:rPr>
              <a:t>Cont.</a:t>
            </a:r>
          </a:p>
        </p:txBody>
      </p:sp>
      <p:sp>
        <p:nvSpPr>
          <p:cNvPr name="TextBox 7" id="7"/>
          <p:cNvSpPr txBox="true"/>
          <p:nvPr/>
        </p:nvSpPr>
        <p:spPr>
          <a:xfrm rot="0">
            <a:off x="8244239" y="2084787"/>
            <a:ext cx="8460570" cy="6689107"/>
          </a:xfrm>
          <a:prstGeom prst="rect">
            <a:avLst/>
          </a:prstGeom>
        </p:spPr>
        <p:txBody>
          <a:bodyPr anchor="t" rtlCol="false" tIns="0" lIns="0" bIns="0" rIns="0">
            <a:spAutoFit/>
          </a:bodyPr>
          <a:lstStyle/>
          <a:p>
            <a:pPr algn="ctr">
              <a:lnSpc>
                <a:spcPts val="4059"/>
              </a:lnSpc>
            </a:pPr>
            <a:r>
              <a:rPr lang="en-US" sz="2899" spc="-115">
                <a:solidFill>
                  <a:srgbClr val="FFFFFF"/>
                </a:solidFill>
                <a:latin typeface="Poppins"/>
                <a:ea typeface="Poppins"/>
                <a:cs typeface="Poppins"/>
                <a:sym typeface="Poppins"/>
              </a:rPr>
              <a:t>• Day 0: detection of facts that may constitute a basis for filing a SAR </a:t>
            </a:r>
          </a:p>
          <a:p>
            <a:pPr algn="ctr">
              <a:lnSpc>
                <a:spcPts val="4059"/>
              </a:lnSpc>
            </a:pPr>
            <a:r>
              <a:rPr lang="en-US" sz="2899" spc="-115">
                <a:solidFill>
                  <a:srgbClr val="FFFFFF"/>
                </a:solidFill>
                <a:latin typeface="Poppins"/>
                <a:ea typeface="Poppins"/>
                <a:cs typeface="Poppins"/>
                <a:sym typeface="Poppins"/>
              </a:rPr>
              <a:t>• Day 30: filing of initial SAR </a:t>
            </a:r>
          </a:p>
          <a:p>
            <a:pPr algn="ctr">
              <a:lnSpc>
                <a:spcPts val="4059"/>
              </a:lnSpc>
            </a:pPr>
            <a:r>
              <a:rPr lang="en-US" sz="2899" spc="-115">
                <a:solidFill>
                  <a:srgbClr val="FFFFFF"/>
                </a:solidFill>
                <a:latin typeface="Poppins"/>
                <a:ea typeface="Poppins"/>
                <a:cs typeface="Poppins"/>
                <a:sym typeface="Poppins"/>
              </a:rPr>
              <a:t>• Day 120: end of 90-day period </a:t>
            </a:r>
          </a:p>
          <a:p>
            <a:pPr algn="ctr">
              <a:lnSpc>
                <a:spcPts val="4059"/>
              </a:lnSpc>
            </a:pPr>
            <a:r>
              <a:rPr lang="en-US" sz="2899" spc="-115">
                <a:solidFill>
                  <a:srgbClr val="FFFFFF"/>
                </a:solidFill>
                <a:latin typeface="Poppins"/>
                <a:ea typeface="Poppins"/>
                <a:cs typeface="Poppins"/>
                <a:sym typeface="Poppins"/>
              </a:rPr>
              <a:t>• Day 150: filing of a SAR for continued suspicious activity </a:t>
            </a:r>
          </a:p>
          <a:p>
            <a:pPr algn="ctr">
              <a:lnSpc>
                <a:spcPts val="4059"/>
              </a:lnSpc>
            </a:pPr>
            <a:r>
              <a:rPr lang="en-US" sz="2899" spc="-115">
                <a:solidFill>
                  <a:srgbClr val="FFFFFF"/>
                </a:solidFill>
                <a:latin typeface="Poppins"/>
                <a:ea typeface="Poppins"/>
                <a:cs typeface="Poppins"/>
                <a:sym typeface="Poppins"/>
              </a:rPr>
              <a:t> </a:t>
            </a:r>
          </a:p>
          <a:p>
            <a:pPr algn="ctr">
              <a:lnSpc>
                <a:spcPts val="4059"/>
              </a:lnSpc>
            </a:pPr>
            <a:r>
              <a:rPr lang="en-US" sz="2899" spc="-115">
                <a:solidFill>
                  <a:srgbClr val="FFFFFF"/>
                </a:solidFill>
                <a:latin typeface="Poppins"/>
                <a:ea typeface="Poppins"/>
                <a:cs typeface="Poppins"/>
                <a:sym typeface="Poppins"/>
              </a:rPr>
              <a:t>When filing a SAR for continuing activity, the date or date range of suspicious activity (Item 30 on the SAR form) should include the entire 90-day period starting on the date immediately following the filing of the initial SAR or the date following the end of the previous 90-day period.</a:t>
            </a:r>
          </a:p>
        </p:txBody>
      </p:sp>
    </p:spTree>
  </p:cSld>
  <p:clrMapOvr>
    <a:masterClrMapping/>
  </p:clrMapOvr>
  <p:transition spd="fast">
    <p:wipe dir="r"/>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88373">
            <a:off x="11340422" y="-183951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3" id="3"/>
          <p:cNvSpPr/>
          <p:nvPr/>
        </p:nvSpPr>
        <p:spPr>
          <a:xfrm flipH="false" flipV="false" rot="10103251">
            <a:off x="-3734124" y="-134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4"/>
            <a:stretch>
              <a:fillRect l="0" t="0" r="0" b="0"/>
            </a:stretch>
          </a:blipFill>
        </p:spPr>
      </p:sp>
      <p:grpSp>
        <p:nvGrpSpPr>
          <p:cNvPr name="Group 4" id="4"/>
          <p:cNvGrpSpPr>
            <a:grpSpLocks noChangeAspect="true"/>
          </p:cNvGrpSpPr>
          <p:nvPr/>
        </p:nvGrpSpPr>
        <p:grpSpPr>
          <a:xfrm rot="0">
            <a:off x="-3878239" y="1506757"/>
            <a:ext cx="12680684" cy="7273487"/>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DA3F23"/>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173D95"/>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173D95"/>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3328" r="0" b="-3328"/>
              </a:stretch>
            </a:blipFill>
          </p:spPr>
        </p:sp>
      </p:grpSp>
      <p:sp>
        <p:nvSpPr>
          <p:cNvPr name="TextBox 10" id="10"/>
          <p:cNvSpPr txBox="true"/>
          <p:nvPr/>
        </p:nvSpPr>
        <p:spPr>
          <a:xfrm rot="0">
            <a:off x="7914455" y="1000125"/>
            <a:ext cx="9517510" cy="1949640"/>
          </a:xfrm>
          <a:prstGeom prst="rect">
            <a:avLst/>
          </a:prstGeom>
        </p:spPr>
        <p:txBody>
          <a:bodyPr anchor="t" rtlCol="false" tIns="0" lIns="0" bIns="0" rIns="0">
            <a:spAutoFit/>
          </a:bodyPr>
          <a:lstStyle/>
          <a:p>
            <a:pPr algn="l">
              <a:lnSpc>
                <a:spcPts val="3632"/>
              </a:lnSpc>
            </a:pPr>
            <a:r>
              <a:rPr lang="en-US" sz="3632" spc="-145" b="true">
                <a:solidFill>
                  <a:srgbClr val="173D95"/>
                </a:solidFill>
                <a:latin typeface="Agrandir Bold"/>
                <a:ea typeface="Agrandir Bold"/>
                <a:cs typeface="Agrandir Bold"/>
                <a:sym typeface="Agrandir Bold"/>
              </a:rPr>
              <a:t>Question 4:</a:t>
            </a:r>
          </a:p>
          <a:p>
            <a:pPr algn="l">
              <a:lnSpc>
                <a:spcPts val="3632"/>
              </a:lnSpc>
            </a:pPr>
          </a:p>
          <a:p>
            <a:pPr algn="l">
              <a:lnSpc>
                <a:spcPts val="3632"/>
              </a:lnSpc>
            </a:pPr>
            <a:r>
              <a:rPr lang="en-US" sz="3632" spc="-145">
                <a:solidFill>
                  <a:srgbClr val="173D95"/>
                </a:solidFill>
                <a:latin typeface="Agrandir"/>
                <a:ea typeface="Agrandir"/>
                <a:cs typeface="Agrandir"/>
                <a:sym typeface="Agrandir"/>
              </a:rPr>
              <a:t>Is a financial institution required to document the decision not to file a SAR?</a:t>
            </a:r>
          </a:p>
        </p:txBody>
      </p:sp>
      <p:sp>
        <p:nvSpPr>
          <p:cNvPr name="TextBox 11" id="11"/>
          <p:cNvSpPr txBox="true"/>
          <p:nvPr/>
        </p:nvSpPr>
        <p:spPr>
          <a:xfrm rot="0">
            <a:off x="7972010" y="3237703"/>
            <a:ext cx="9932440" cy="4964920"/>
          </a:xfrm>
          <a:prstGeom prst="rect">
            <a:avLst/>
          </a:prstGeom>
        </p:spPr>
        <p:txBody>
          <a:bodyPr anchor="t" rtlCol="false" tIns="0" lIns="0" bIns="0" rIns="0">
            <a:spAutoFit/>
          </a:bodyPr>
          <a:lstStyle/>
          <a:p>
            <a:pPr algn="l">
              <a:lnSpc>
                <a:spcPts val="3018"/>
              </a:lnSpc>
            </a:pPr>
            <a:r>
              <a:rPr lang="en-US" sz="2155" spc="-86">
                <a:solidFill>
                  <a:srgbClr val="173D95"/>
                </a:solidFill>
                <a:latin typeface="Poppins"/>
                <a:ea typeface="Poppins"/>
                <a:cs typeface="Poppins"/>
                <a:sym typeface="Poppins"/>
              </a:rPr>
              <a:t>No. There is no requirement or expectation under the BSA or its implementing regulations for a financial institution to document its decision not to file a SAR. FinCEN has previously encouraged, but not required, financial institutions to document the decision not to file a SAR. Should a financial institution choose to document its decision not to file a SAR, the level of appropriate documentation may vary based on the specifics of the activity being reviewed and need not exceed that which is necessary for the institution’s internal policies, procedures, and controls, which should be risk-based and reasonably designed to identify and report suspicious activity. In most cases, a short, concise statement documenting a financial institution’s SAR decision will likely suffice, although a financial institution may consider more documentation to explain the factors that the institution considered in reaching a SAR filing determination in more complex investigation scenarios.</a:t>
            </a:r>
          </a:p>
        </p:txBody>
      </p:sp>
    </p:spTree>
  </p:cSld>
  <p:clrMapOvr>
    <a:masterClrMapping/>
  </p:clrMapOvr>
  <p:transition spd="fast">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BA1C0B"/>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36410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3"/>
            <a:stretch>
              <a:fillRect l="0" t="0" r="0" b="0"/>
            </a:stretch>
          </a:blipFill>
        </p:spPr>
      </p:sp>
      <p:sp>
        <p:nvSpPr>
          <p:cNvPr name="Freeform 3" id="3"/>
          <p:cNvSpPr/>
          <p:nvPr/>
        </p:nvSpPr>
        <p:spPr>
          <a:xfrm flipH="false" flipV="false" rot="-7047732">
            <a:off x="950691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4">
              <a:alphaModFix amt="55000"/>
            </a:blip>
            <a:stretch>
              <a:fillRect l="0" t="0" r="0" b="0"/>
            </a:stretch>
          </a:blipFill>
        </p:spPr>
      </p:sp>
      <p:sp>
        <p:nvSpPr>
          <p:cNvPr name="Freeform 4" id="4"/>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4">
              <a:alphaModFix amt="55000"/>
            </a:blip>
            <a:stretch>
              <a:fillRect l="0" t="0" r="0" b="0"/>
            </a:stretch>
          </a:blipFill>
        </p:spPr>
      </p:sp>
      <p:sp>
        <p:nvSpPr>
          <p:cNvPr name="TextBox 5" id="5"/>
          <p:cNvSpPr txBox="true"/>
          <p:nvPr/>
        </p:nvSpPr>
        <p:spPr>
          <a:xfrm rot="0">
            <a:off x="2929731" y="3860159"/>
            <a:ext cx="12428539" cy="2433332"/>
          </a:xfrm>
          <a:prstGeom prst="rect">
            <a:avLst/>
          </a:prstGeom>
        </p:spPr>
        <p:txBody>
          <a:bodyPr anchor="t" rtlCol="false" tIns="0" lIns="0" bIns="0" rIns="0">
            <a:spAutoFit/>
          </a:bodyPr>
          <a:lstStyle/>
          <a:p>
            <a:pPr algn="ctr">
              <a:lnSpc>
                <a:spcPts val="6353"/>
              </a:lnSpc>
            </a:pPr>
            <a:r>
              <a:rPr lang="en-US" sz="4538" spc="-181">
                <a:solidFill>
                  <a:srgbClr val="FFFFFF"/>
                </a:solidFill>
                <a:latin typeface="Poppins"/>
                <a:ea typeface="Poppins"/>
                <a:cs typeface="Poppins"/>
                <a:sym typeface="Poppins"/>
              </a:rPr>
              <a:t> FinCEN’s CTR and SAR FAQ pages : A useful tool for your basic questions and some complicated ones too….</a:t>
            </a:r>
          </a:p>
        </p:txBody>
      </p:sp>
    </p:spTree>
  </p:cSld>
  <p:clrMapOvr>
    <a:masterClrMapping/>
  </p:clrMapOvr>
  <p:transition spd="fast">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DAGhdrzg__I</dc:identifier>
  <dcterms:modified xsi:type="dcterms:W3CDTF">2011-08-01T06:04:30Z</dcterms:modified>
  <cp:revision>1</cp:revision>
  <dc:title>Turning Weaknesses into Strengths</dc:title>
</cp:coreProperties>
</file>