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3"/>
  </p:notesMasterIdLst>
  <p:sldIdLst>
    <p:sldId id="256" r:id="rId2"/>
    <p:sldId id="257" r:id="rId3"/>
    <p:sldId id="258" r:id="rId4"/>
    <p:sldId id="259" r:id="rId5"/>
    <p:sldId id="260" r:id="rId6"/>
    <p:sldId id="290" r:id="rId7"/>
    <p:sldId id="261" r:id="rId8"/>
    <p:sldId id="262" r:id="rId9"/>
    <p:sldId id="291" r:id="rId10"/>
    <p:sldId id="263" r:id="rId11"/>
    <p:sldId id="264" r:id="rId12"/>
    <p:sldId id="265" r:id="rId13"/>
    <p:sldId id="268"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5" r:id="rId28"/>
    <p:sldId id="286" r:id="rId29"/>
    <p:sldId id="287" r:id="rId30"/>
    <p:sldId id="288" r:id="rId31"/>
    <p:sldId id="289" r:id="rId32"/>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24" d="100"/>
          <a:sy n="124" d="100"/>
        </p:scale>
        <p:origin x="54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83980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3E7B"/>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F89182DE-1AA9-51DB-2C07-AE9E078F73E0}"/>
              </a:ext>
            </a:extLst>
          </p:cNvPr>
          <p:cNvPicPr>
            <a:picLocks noChangeAspect="1"/>
          </p:cNvPicPr>
          <p:nvPr/>
        </p:nvPicPr>
        <p:blipFill>
          <a:blip r:embed="rId3">
            <a:alphaModFix amt="25000"/>
          </a:blip>
          <a:srcRect/>
          <a:stretch/>
        </p:blipFill>
        <p:spPr>
          <a:xfrm>
            <a:off x="5913120" y="6606"/>
            <a:ext cx="6278880" cy="6851394"/>
          </a:xfrm>
          <a:prstGeom prst="rect">
            <a:avLst/>
          </a:prstGeom>
        </p:spPr>
      </p:pic>
      <p:sp>
        <p:nvSpPr>
          <p:cNvPr id="2" name="Shape 0"/>
          <p:cNvSpPr/>
          <p:nvPr/>
        </p:nvSpPr>
        <p:spPr>
          <a:xfrm>
            <a:off x="0" y="0"/>
            <a:ext cx="411480" cy="6858000"/>
          </a:xfrm>
          <a:prstGeom prst="rect">
            <a:avLst/>
          </a:prstGeom>
          <a:solidFill>
            <a:srgbClr val="D4AD18"/>
          </a:solidFill>
          <a:ln w="12700">
            <a:solidFill>
              <a:srgbClr val="D4AD18"/>
            </a:solidFill>
            <a:prstDash val="solid"/>
          </a:ln>
        </p:spPr>
        <p:txBody>
          <a:bodyPr/>
          <a:lstStyle/>
          <a:p>
            <a:endParaRPr/>
          </a:p>
        </p:txBody>
      </p:sp>
      <p:sp>
        <p:nvSpPr>
          <p:cNvPr id="4" name="Text 1"/>
          <p:cNvSpPr/>
          <p:nvPr/>
        </p:nvSpPr>
        <p:spPr>
          <a:xfrm>
            <a:off x="914400" y="1580643"/>
            <a:ext cx="10058400" cy="365760"/>
          </a:xfrm>
          <a:prstGeom prst="rect">
            <a:avLst/>
          </a:prstGeom>
          <a:noFill/>
          <a:ln/>
        </p:spPr>
        <p:txBody>
          <a:bodyPr wrap="square" lIns="0" tIns="0" rIns="0" bIns="0" rtlCol="0" anchor="ctr"/>
          <a:lstStyle/>
          <a:p>
            <a:pPr marL="0" indent="0">
              <a:buNone/>
            </a:pPr>
            <a:r>
              <a:rPr lang="en-US" sz="1200" b="1" kern="0" spc="600" dirty="0">
                <a:solidFill>
                  <a:srgbClr val="D4AD18"/>
                </a:solidFill>
                <a:latin typeface="Arial" pitchFamily="34" charset="0"/>
                <a:ea typeface="Arial" pitchFamily="34" charset="-122"/>
                <a:cs typeface="Arial" pitchFamily="34" charset="-120"/>
              </a:rPr>
              <a:t>BRIEFING  •  MAY 2026</a:t>
            </a:r>
            <a:endParaRPr lang="en-US" sz="1200" dirty="0"/>
          </a:p>
        </p:txBody>
      </p:sp>
      <p:sp>
        <p:nvSpPr>
          <p:cNvPr id="5" name="Text 2"/>
          <p:cNvSpPr/>
          <p:nvPr/>
        </p:nvSpPr>
        <p:spPr>
          <a:xfrm>
            <a:off x="914400" y="1932083"/>
            <a:ext cx="7772400" cy="914400"/>
          </a:xfrm>
          <a:prstGeom prst="rect">
            <a:avLst/>
          </a:prstGeom>
          <a:noFill/>
          <a:ln/>
        </p:spPr>
        <p:txBody>
          <a:bodyPr wrap="square" lIns="0" tIns="0" rIns="0" bIns="0" rtlCol="0" anchor="ctr"/>
          <a:lstStyle/>
          <a:p>
            <a:pPr marL="0" indent="0">
              <a:buNone/>
            </a:pPr>
            <a:r>
              <a:rPr lang="en-US" sz="4000" b="1" dirty="0">
                <a:solidFill>
                  <a:srgbClr val="FFFFFF"/>
                </a:solidFill>
                <a:latin typeface="Arial" pitchFamily="34" charset="0"/>
                <a:ea typeface="Arial" pitchFamily="34" charset="-122"/>
                <a:cs typeface="Arial" pitchFamily="34" charset="-120"/>
              </a:rPr>
              <a:t>Federal Cannabis Rescheduling</a:t>
            </a:r>
            <a:endParaRPr lang="en-US" sz="4000" dirty="0"/>
          </a:p>
        </p:txBody>
      </p:sp>
      <p:sp>
        <p:nvSpPr>
          <p:cNvPr id="6" name="Text 3"/>
          <p:cNvSpPr/>
          <p:nvPr/>
        </p:nvSpPr>
        <p:spPr>
          <a:xfrm>
            <a:off x="914400" y="3097117"/>
            <a:ext cx="8229600" cy="457200"/>
          </a:xfrm>
          <a:prstGeom prst="rect">
            <a:avLst/>
          </a:prstGeom>
          <a:noFill/>
          <a:ln/>
        </p:spPr>
        <p:txBody>
          <a:bodyPr wrap="square" lIns="0" tIns="0" rIns="0" bIns="0" rtlCol="0" anchor="ctr"/>
          <a:lstStyle/>
          <a:p>
            <a:pPr marL="0" indent="0">
              <a:buNone/>
            </a:pPr>
            <a:r>
              <a:rPr lang="en-US" sz="2200" dirty="0">
                <a:solidFill>
                  <a:srgbClr val="B7D5E8"/>
                </a:solidFill>
                <a:latin typeface="Arial" pitchFamily="34" charset="0"/>
                <a:ea typeface="Arial" pitchFamily="34" charset="-122"/>
                <a:cs typeface="Arial" pitchFamily="34" charset="-120"/>
              </a:rPr>
              <a:t>The Impact of Rescheduling on Financial Institutions</a:t>
            </a:r>
            <a:endParaRPr lang="en-US" sz="2200" dirty="0"/>
          </a:p>
        </p:txBody>
      </p:sp>
      <p:sp>
        <p:nvSpPr>
          <p:cNvPr id="7" name="Shape 4"/>
          <p:cNvSpPr/>
          <p:nvPr/>
        </p:nvSpPr>
        <p:spPr>
          <a:xfrm>
            <a:off x="914400" y="2926080"/>
            <a:ext cx="7656723" cy="91440"/>
          </a:xfrm>
          <a:prstGeom prst="rect">
            <a:avLst/>
          </a:prstGeom>
          <a:solidFill>
            <a:srgbClr val="D4AD18"/>
          </a:solidFill>
          <a:ln w="12700">
            <a:solidFill>
              <a:srgbClr val="D4AD18"/>
            </a:solidFill>
            <a:prstDash val="solid"/>
          </a:ln>
        </p:spPr>
        <p:txBody>
          <a:bodyPr/>
          <a:lstStyle/>
          <a:p>
            <a:endParaRPr/>
          </a:p>
        </p:txBody>
      </p:sp>
      <p:sp>
        <p:nvSpPr>
          <p:cNvPr id="8" name="Text 5"/>
          <p:cNvSpPr/>
          <p:nvPr/>
        </p:nvSpPr>
        <p:spPr>
          <a:xfrm>
            <a:off x="914400" y="3520440"/>
            <a:ext cx="9144000" cy="411480"/>
          </a:xfrm>
          <a:prstGeom prst="rect">
            <a:avLst/>
          </a:prstGeom>
          <a:noFill/>
          <a:ln/>
        </p:spPr>
        <p:txBody>
          <a:bodyPr wrap="square" lIns="0" tIns="0" rIns="0" bIns="0" rtlCol="0" anchor="ctr"/>
          <a:lstStyle/>
          <a:p>
            <a:pPr marL="0" indent="0">
              <a:buNone/>
            </a:pPr>
            <a:r>
              <a:rPr lang="en-US" sz="1400" i="1" dirty="0">
                <a:solidFill>
                  <a:srgbClr val="C9DEEC"/>
                </a:solidFill>
                <a:latin typeface="Arial" pitchFamily="34" charset="0"/>
                <a:ea typeface="Arial" pitchFamily="34" charset="-122"/>
                <a:cs typeface="Arial" pitchFamily="34" charset="-120"/>
              </a:rPr>
              <a:t>Executive actions, regulatory implications, banking statistics, and a practical action plan</a:t>
            </a:r>
            <a:endParaRPr lang="en-US" sz="1400" dirty="0"/>
          </a:p>
        </p:txBody>
      </p:sp>
      <p:sp>
        <p:nvSpPr>
          <p:cNvPr id="9" name="Text 6"/>
          <p:cNvSpPr/>
          <p:nvPr/>
        </p:nvSpPr>
        <p:spPr>
          <a:xfrm>
            <a:off x="914400" y="4114800"/>
            <a:ext cx="8229600" cy="365760"/>
          </a:xfrm>
          <a:prstGeom prst="rect">
            <a:avLst/>
          </a:prstGeom>
          <a:noFill/>
          <a:ln/>
        </p:spPr>
        <p:txBody>
          <a:bodyPr wrap="square" lIns="0" tIns="0" rIns="0" bIns="0" rtlCol="0" anchor="ctr"/>
          <a:lstStyle/>
          <a:p>
            <a:pPr marL="0" indent="0">
              <a:buNone/>
            </a:pPr>
            <a:r>
              <a:rPr lang="en-US" sz="1300" dirty="0">
                <a:solidFill>
                  <a:srgbClr val="9FBED4"/>
                </a:solidFill>
                <a:latin typeface="Arial" pitchFamily="34" charset="0"/>
                <a:ea typeface="Arial" pitchFamily="34" charset="-122"/>
                <a:cs typeface="Arial" pitchFamily="34" charset="-120"/>
              </a:rPr>
              <a:t>Prepared for Risk, Audit &amp; Executive Leadership</a:t>
            </a:r>
            <a:endParaRPr lang="en-US" sz="1300" dirty="0"/>
          </a:p>
        </p:txBody>
      </p:sp>
      <p:sp>
        <p:nvSpPr>
          <p:cNvPr id="11" name="Text 7"/>
          <p:cNvSpPr/>
          <p:nvPr/>
        </p:nvSpPr>
        <p:spPr>
          <a:xfrm>
            <a:off x="4114800" y="6080760"/>
            <a:ext cx="7589520" cy="274320"/>
          </a:xfrm>
          <a:prstGeom prst="rect">
            <a:avLst/>
          </a:prstGeom>
          <a:noFill/>
          <a:ln/>
        </p:spPr>
        <p:txBody>
          <a:bodyPr wrap="square" lIns="0" tIns="0" rIns="0" bIns="0" rtlCol="0" anchor="ctr"/>
          <a:lstStyle/>
          <a:p>
            <a:pPr marL="0" indent="0" algn="r">
              <a:buNone/>
            </a:pPr>
            <a:r>
              <a:rPr lang="en-US" sz="900" dirty="0">
                <a:solidFill>
                  <a:srgbClr val="9FBED4"/>
                </a:solidFill>
                <a:latin typeface="Arial" pitchFamily="34" charset="0"/>
                <a:ea typeface="Arial" pitchFamily="34" charset="-122"/>
                <a:cs typeface="Arial" pitchFamily="34" charset="-120"/>
              </a:rPr>
              <a:t>Prepared by StandardC  •  StandardC.com  •  HIGHLY CONFIDENTIAL &amp; TRADE SECRET</a:t>
            </a:r>
            <a:endParaRPr lang="en-US" sz="900" dirty="0"/>
          </a:p>
        </p:txBody>
      </p:sp>
      <p:pic>
        <p:nvPicPr>
          <p:cNvPr id="18" name="Picture 17">
            <a:extLst>
              <a:ext uri="{FF2B5EF4-FFF2-40B4-BE49-F238E27FC236}">
                <a16:creationId xmlns:a16="http://schemas.microsoft.com/office/drawing/2014/main" id="{DE5E86A4-B7E3-FA2D-2AA4-20D23137109A}"/>
              </a:ext>
            </a:extLst>
          </p:cNvPr>
          <p:cNvPicPr>
            <a:picLocks noChangeAspect="1"/>
          </p:cNvPicPr>
          <p:nvPr/>
        </p:nvPicPr>
        <p:blipFill>
          <a:blip r:embed="rId4"/>
          <a:stretch>
            <a:fillRect/>
          </a:stretch>
        </p:blipFill>
        <p:spPr>
          <a:xfrm>
            <a:off x="914400" y="6080760"/>
            <a:ext cx="3685761" cy="34271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502920"/>
            <a:ext cx="128016" cy="128016"/>
          </a:xfrm>
          <a:prstGeom prst="rect">
            <a:avLst/>
          </a:prstGeom>
          <a:solidFill>
            <a:srgbClr val="D4AD18"/>
          </a:solidFill>
          <a:ln w="12700">
            <a:solidFill>
              <a:srgbClr val="D4AD18"/>
            </a:solidFill>
            <a:prstDash val="solid"/>
          </a:ln>
        </p:spPr>
        <p:txBody>
          <a:bodyPr/>
          <a:lstStyle/>
          <a:p>
            <a:endParaRPr/>
          </a:p>
        </p:txBody>
      </p:sp>
      <p:sp>
        <p:nvSpPr>
          <p:cNvPr id="3" name="Text 1"/>
          <p:cNvSpPr/>
          <p:nvPr/>
        </p:nvSpPr>
        <p:spPr>
          <a:xfrm>
            <a:off x="713232" y="411480"/>
            <a:ext cx="8229600" cy="292608"/>
          </a:xfrm>
          <a:prstGeom prst="rect">
            <a:avLst/>
          </a:prstGeom>
          <a:noFill/>
          <a:ln/>
        </p:spPr>
        <p:txBody>
          <a:bodyPr wrap="square" lIns="0" tIns="0" rIns="0" bIns="0" rtlCol="0" anchor="ctr"/>
          <a:lstStyle/>
          <a:p>
            <a:pPr marL="0" indent="0">
              <a:buNone/>
            </a:pPr>
            <a:r>
              <a:rPr lang="en-US" sz="1100" b="1" kern="0" spc="400" dirty="0">
                <a:solidFill>
                  <a:srgbClr val="038DAF"/>
                </a:solidFill>
                <a:latin typeface="Arial" pitchFamily="34" charset="0"/>
                <a:ea typeface="Arial" pitchFamily="34" charset="-122"/>
                <a:cs typeface="Arial" pitchFamily="34" charset="-120"/>
              </a:rPr>
              <a:t>PART 02  /  CANNABIS BANKING TODAY</a:t>
            </a:r>
            <a:endParaRPr lang="en-US" sz="1100" dirty="0"/>
          </a:p>
        </p:txBody>
      </p:sp>
      <p:sp>
        <p:nvSpPr>
          <p:cNvPr id="4" name="Text 2"/>
          <p:cNvSpPr/>
          <p:nvPr/>
        </p:nvSpPr>
        <p:spPr>
          <a:xfrm>
            <a:off x="502920" y="713232"/>
            <a:ext cx="10058400" cy="777240"/>
          </a:xfrm>
          <a:prstGeom prst="rect">
            <a:avLst/>
          </a:prstGeom>
          <a:noFill/>
          <a:ln/>
        </p:spPr>
        <p:txBody>
          <a:bodyPr wrap="square" lIns="0" tIns="0" rIns="0" bIns="0" rtlCol="0" anchor="ctr"/>
          <a:lstStyle/>
          <a:p>
            <a:pPr marL="0" indent="0">
              <a:buNone/>
            </a:pPr>
            <a:r>
              <a:rPr lang="en-US" sz="2600" b="1" dirty="0">
                <a:solidFill>
                  <a:srgbClr val="1B3E7B"/>
                </a:solidFill>
                <a:latin typeface="Arial" pitchFamily="34" charset="0"/>
                <a:ea typeface="Arial" pitchFamily="34" charset="-122"/>
                <a:cs typeface="Arial" pitchFamily="34" charset="-120"/>
              </a:rPr>
              <a:t>FinCEN MRB SAR statistics: a transparent benchmark</a:t>
            </a:r>
            <a:endParaRPr lang="en-US" sz="2600" dirty="0"/>
          </a:p>
        </p:txBody>
      </p:sp>
      <p:sp>
        <p:nvSpPr>
          <p:cNvPr id="5" name="Shape 3"/>
          <p:cNvSpPr/>
          <p:nvPr/>
        </p:nvSpPr>
        <p:spPr>
          <a:xfrm>
            <a:off x="502920" y="1554480"/>
            <a:ext cx="11247120" cy="10973"/>
          </a:xfrm>
          <a:prstGeom prst="rect">
            <a:avLst/>
          </a:prstGeom>
          <a:solidFill>
            <a:srgbClr val="E5E7EB"/>
          </a:solidFill>
          <a:ln w="12700">
            <a:solidFill>
              <a:srgbClr val="E5E7EB"/>
            </a:solidFill>
            <a:prstDash val="solid"/>
          </a:ln>
        </p:spPr>
        <p:txBody>
          <a:bodyPr/>
          <a:lstStyle/>
          <a:p>
            <a:endParaRPr/>
          </a:p>
        </p:txBody>
      </p:sp>
      <p:sp>
        <p:nvSpPr>
          <p:cNvPr id="7" name="Shape 4"/>
          <p:cNvSpPr/>
          <p:nvPr/>
        </p:nvSpPr>
        <p:spPr>
          <a:xfrm>
            <a:off x="502920" y="1783080"/>
            <a:ext cx="3657600" cy="4297680"/>
          </a:xfrm>
          <a:prstGeom prst="rect">
            <a:avLst/>
          </a:prstGeom>
          <a:solidFill>
            <a:srgbClr val="1B3E7B"/>
          </a:solidFill>
          <a:ln w="6350">
            <a:solidFill>
              <a:srgbClr val="E5E7EB"/>
            </a:solidFill>
            <a:prstDash val="solid"/>
          </a:ln>
        </p:spPr>
        <p:txBody>
          <a:bodyPr/>
          <a:lstStyle/>
          <a:p>
            <a:endParaRPr/>
          </a:p>
        </p:txBody>
      </p:sp>
      <p:sp>
        <p:nvSpPr>
          <p:cNvPr id="8" name="Text 5"/>
          <p:cNvSpPr/>
          <p:nvPr/>
        </p:nvSpPr>
        <p:spPr>
          <a:xfrm>
            <a:off x="640080" y="2057400"/>
            <a:ext cx="3383280" cy="1371600"/>
          </a:xfrm>
          <a:prstGeom prst="rect">
            <a:avLst/>
          </a:prstGeom>
          <a:noFill/>
          <a:ln/>
        </p:spPr>
        <p:txBody>
          <a:bodyPr wrap="square" lIns="0" tIns="0" rIns="0" bIns="0" rtlCol="0" anchor="ctr"/>
          <a:lstStyle/>
          <a:p>
            <a:pPr marL="0" indent="0">
              <a:buNone/>
            </a:pPr>
            <a:r>
              <a:rPr lang="en-US" sz="6400" b="1" dirty="0">
                <a:solidFill>
                  <a:srgbClr val="D4AD18"/>
                </a:solidFill>
                <a:latin typeface="Arial" pitchFamily="34" charset="0"/>
                <a:ea typeface="Arial" pitchFamily="34" charset="-122"/>
                <a:cs typeface="Arial" pitchFamily="34" charset="-120"/>
              </a:rPr>
              <a:t>814+</a:t>
            </a:r>
            <a:endParaRPr lang="en-US" sz="6400" dirty="0"/>
          </a:p>
        </p:txBody>
      </p:sp>
      <p:sp>
        <p:nvSpPr>
          <p:cNvPr id="9" name="Text 6"/>
          <p:cNvSpPr/>
          <p:nvPr/>
        </p:nvSpPr>
        <p:spPr>
          <a:xfrm>
            <a:off x="640080" y="3611880"/>
            <a:ext cx="3383280" cy="548640"/>
          </a:xfrm>
          <a:prstGeom prst="rect">
            <a:avLst/>
          </a:prstGeom>
          <a:noFill/>
          <a:ln/>
        </p:spPr>
        <p:txBody>
          <a:bodyPr wrap="square" lIns="0" tIns="0" rIns="0" bIns="0" rtlCol="0" anchor="ctr"/>
          <a:lstStyle/>
          <a:p>
            <a:pPr marL="0" indent="0">
              <a:buNone/>
            </a:pPr>
            <a:r>
              <a:rPr lang="en-US" sz="1300" b="1" dirty="0">
                <a:solidFill>
                  <a:srgbClr val="FFFFFF"/>
                </a:solidFill>
                <a:latin typeface="Arial" pitchFamily="34" charset="0"/>
                <a:ea typeface="Arial" pitchFamily="34" charset="-122"/>
                <a:cs typeface="Arial" pitchFamily="34" charset="-120"/>
              </a:rPr>
              <a:t>Depository institutions actively serving MRBs</a:t>
            </a:r>
            <a:endParaRPr lang="en-US" sz="1300" dirty="0"/>
          </a:p>
        </p:txBody>
      </p:sp>
      <p:sp>
        <p:nvSpPr>
          <p:cNvPr id="10" name="Text 7"/>
          <p:cNvSpPr/>
          <p:nvPr/>
        </p:nvSpPr>
        <p:spPr>
          <a:xfrm>
            <a:off x="640080" y="4206240"/>
            <a:ext cx="3383280" cy="1828800"/>
          </a:xfrm>
          <a:prstGeom prst="rect">
            <a:avLst/>
          </a:prstGeom>
          <a:noFill/>
          <a:ln/>
        </p:spPr>
        <p:txBody>
          <a:bodyPr wrap="square" lIns="0" tIns="0" rIns="0" bIns="0" rtlCol="0" anchor="ctr"/>
          <a:lstStyle/>
          <a:p>
            <a:pPr marL="0" indent="0">
              <a:buNone/>
            </a:pPr>
            <a:r>
              <a:rPr lang="en-US" sz="1400" dirty="0">
                <a:solidFill>
                  <a:srgbClr val="C9DEEC"/>
                </a:solidFill>
                <a:latin typeface="Arial" pitchFamily="34" charset="0"/>
                <a:ea typeface="Arial" pitchFamily="34" charset="-122"/>
                <a:cs typeface="Arial" pitchFamily="34" charset="-120"/>
              </a:rPr>
              <a:t>Most recent FinCEN MRB SAR statistical release. Composition: state-chartered &amp; national banks, federal &amp; state-chartered credit unions, and other depository institutions.</a:t>
            </a:r>
            <a:endParaRPr lang="en-US" sz="1000" dirty="0"/>
          </a:p>
        </p:txBody>
      </p:sp>
      <p:sp>
        <p:nvSpPr>
          <p:cNvPr id="11" name="Text 8"/>
          <p:cNvSpPr/>
          <p:nvPr/>
        </p:nvSpPr>
        <p:spPr>
          <a:xfrm>
            <a:off x="4434840" y="1783080"/>
            <a:ext cx="7269480" cy="320040"/>
          </a:xfrm>
          <a:prstGeom prst="rect">
            <a:avLst/>
          </a:prstGeom>
          <a:noFill/>
          <a:ln/>
        </p:spPr>
        <p:txBody>
          <a:bodyPr wrap="square" lIns="0" tIns="0" rIns="0" bIns="0" rtlCol="0" anchor="ctr"/>
          <a:lstStyle/>
          <a:p>
            <a:pPr marL="0" indent="0">
              <a:buNone/>
            </a:pPr>
            <a:r>
              <a:rPr lang="en-US" sz="1200" b="1" dirty="0">
                <a:solidFill>
                  <a:srgbClr val="1B3E7B"/>
                </a:solidFill>
                <a:latin typeface="Arial" pitchFamily="34" charset="0"/>
                <a:ea typeface="Arial" pitchFamily="34" charset="-122"/>
                <a:cs typeface="Arial" pitchFamily="34" charset="-120"/>
              </a:rPr>
              <a:t>Active depository institutions serving MRBs (by type)</a:t>
            </a:r>
            <a:endParaRPr lang="en-US" sz="1200" dirty="0"/>
          </a:p>
        </p:txBody>
      </p:sp>
      <p:sp>
        <p:nvSpPr>
          <p:cNvPr id="12" name="Text 9"/>
          <p:cNvSpPr/>
          <p:nvPr/>
        </p:nvSpPr>
        <p:spPr>
          <a:xfrm>
            <a:off x="4434840" y="2194560"/>
            <a:ext cx="1828800" cy="3200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State Banks</a:t>
            </a:r>
            <a:endParaRPr lang="en-US" sz="1100" dirty="0"/>
          </a:p>
        </p:txBody>
      </p:sp>
      <p:sp>
        <p:nvSpPr>
          <p:cNvPr id="13" name="Shape 10"/>
          <p:cNvSpPr/>
          <p:nvPr/>
        </p:nvSpPr>
        <p:spPr>
          <a:xfrm>
            <a:off x="6309360" y="2267712"/>
            <a:ext cx="4343400" cy="164592"/>
          </a:xfrm>
          <a:prstGeom prst="rect">
            <a:avLst/>
          </a:prstGeom>
          <a:solidFill>
            <a:srgbClr val="EEF2F7"/>
          </a:solidFill>
          <a:ln w="12700">
            <a:solidFill>
              <a:srgbClr val="EEF2F7"/>
            </a:solidFill>
            <a:prstDash val="solid"/>
          </a:ln>
        </p:spPr>
        <p:txBody>
          <a:bodyPr/>
          <a:lstStyle/>
          <a:p>
            <a:endParaRPr/>
          </a:p>
        </p:txBody>
      </p:sp>
      <p:sp>
        <p:nvSpPr>
          <p:cNvPr id="14" name="Shape 11"/>
          <p:cNvSpPr/>
          <p:nvPr/>
        </p:nvSpPr>
        <p:spPr>
          <a:xfrm>
            <a:off x="6309360" y="2267712"/>
            <a:ext cx="1954530" cy="164592"/>
          </a:xfrm>
          <a:prstGeom prst="rect">
            <a:avLst/>
          </a:prstGeom>
          <a:solidFill>
            <a:srgbClr val="1B3E7B"/>
          </a:solidFill>
          <a:ln w="12700">
            <a:solidFill>
              <a:srgbClr val="1B3E7B"/>
            </a:solidFill>
            <a:prstDash val="solid"/>
          </a:ln>
        </p:spPr>
        <p:txBody>
          <a:bodyPr/>
          <a:lstStyle/>
          <a:p>
            <a:endParaRPr/>
          </a:p>
        </p:txBody>
      </p:sp>
      <p:sp>
        <p:nvSpPr>
          <p:cNvPr id="15" name="Text 12"/>
          <p:cNvSpPr/>
          <p:nvPr/>
        </p:nvSpPr>
        <p:spPr>
          <a:xfrm>
            <a:off x="10698480" y="2194560"/>
            <a:ext cx="1005840" cy="320040"/>
          </a:xfrm>
          <a:prstGeom prst="rect">
            <a:avLst/>
          </a:prstGeom>
          <a:noFill/>
          <a:ln/>
        </p:spPr>
        <p:txBody>
          <a:bodyPr wrap="square" lIns="0" tIns="0" rIns="0" bIns="0" rtlCol="0" anchor="ctr"/>
          <a:lstStyle/>
          <a:p>
            <a:pPr marL="0" indent="0" algn="r">
              <a:buNone/>
            </a:pPr>
            <a:r>
              <a:rPr lang="en-US" sz="1100" b="1" dirty="0">
                <a:solidFill>
                  <a:srgbClr val="1B3E7B"/>
                </a:solidFill>
                <a:latin typeface="Arial" pitchFamily="34" charset="0"/>
                <a:ea typeface="Arial" pitchFamily="34" charset="-122"/>
                <a:cs typeface="Arial" pitchFamily="34" charset="-120"/>
              </a:rPr>
              <a:t>~366</a:t>
            </a:r>
            <a:endParaRPr lang="en-US" sz="1100" dirty="0"/>
          </a:p>
        </p:txBody>
      </p:sp>
      <p:sp>
        <p:nvSpPr>
          <p:cNvPr id="16" name="Text 13"/>
          <p:cNvSpPr/>
          <p:nvPr/>
        </p:nvSpPr>
        <p:spPr>
          <a:xfrm>
            <a:off x="4434840" y="2697480"/>
            <a:ext cx="1828800" cy="3200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Credit Unions</a:t>
            </a:r>
            <a:endParaRPr lang="en-US" sz="1100" dirty="0"/>
          </a:p>
        </p:txBody>
      </p:sp>
      <p:sp>
        <p:nvSpPr>
          <p:cNvPr id="17" name="Shape 14"/>
          <p:cNvSpPr/>
          <p:nvPr/>
        </p:nvSpPr>
        <p:spPr>
          <a:xfrm>
            <a:off x="6309360" y="2770632"/>
            <a:ext cx="4343400" cy="164592"/>
          </a:xfrm>
          <a:prstGeom prst="rect">
            <a:avLst/>
          </a:prstGeom>
          <a:solidFill>
            <a:srgbClr val="EEF2F7"/>
          </a:solidFill>
          <a:ln w="12700">
            <a:solidFill>
              <a:srgbClr val="EEF2F7"/>
            </a:solidFill>
            <a:prstDash val="solid"/>
          </a:ln>
        </p:spPr>
        <p:txBody>
          <a:bodyPr/>
          <a:lstStyle/>
          <a:p>
            <a:endParaRPr/>
          </a:p>
        </p:txBody>
      </p:sp>
      <p:sp>
        <p:nvSpPr>
          <p:cNvPr id="18" name="Shape 15"/>
          <p:cNvSpPr/>
          <p:nvPr/>
        </p:nvSpPr>
        <p:spPr>
          <a:xfrm>
            <a:off x="6309360" y="2770632"/>
            <a:ext cx="1085850" cy="164592"/>
          </a:xfrm>
          <a:prstGeom prst="rect">
            <a:avLst/>
          </a:prstGeom>
          <a:solidFill>
            <a:srgbClr val="038DAF"/>
          </a:solidFill>
          <a:ln w="12700">
            <a:solidFill>
              <a:srgbClr val="038DAF"/>
            </a:solidFill>
            <a:prstDash val="solid"/>
          </a:ln>
        </p:spPr>
        <p:txBody>
          <a:bodyPr/>
          <a:lstStyle/>
          <a:p>
            <a:endParaRPr/>
          </a:p>
        </p:txBody>
      </p:sp>
      <p:sp>
        <p:nvSpPr>
          <p:cNvPr id="19" name="Text 16"/>
          <p:cNvSpPr/>
          <p:nvPr/>
        </p:nvSpPr>
        <p:spPr>
          <a:xfrm>
            <a:off x="10698480" y="2697480"/>
            <a:ext cx="1005840" cy="320040"/>
          </a:xfrm>
          <a:prstGeom prst="rect">
            <a:avLst/>
          </a:prstGeom>
          <a:noFill/>
          <a:ln/>
        </p:spPr>
        <p:txBody>
          <a:bodyPr wrap="square" lIns="0" tIns="0" rIns="0" bIns="0" rtlCol="0" anchor="ctr"/>
          <a:lstStyle/>
          <a:p>
            <a:pPr marL="0" indent="0" algn="r">
              <a:buNone/>
            </a:pPr>
            <a:r>
              <a:rPr lang="en-US" sz="1100" b="1" dirty="0">
                <a:solidFill>
                  <a:srgbClr val="1B3E7B"/>
                </a:solidFill>
                <a:latin typeface="Arial" pitchFamily="34" charset="0"/>
                <a:ea typeface="Arial" pitchFamily="34" charset="-122"/>
                <a:cs typeface="Arial" pitchFamily="34" charset="-120"/>
              </a:rPr>
              <a:t>~203</a:t>
            </a:r>
            <a:endParaRPr lang="en-US" sz="1100" dirty="0"/>
          </a:p>
        </p:txBody>
      </p:sp>
      <p:sp>
        <p:nvSpPr>
          <p:cNvPr id="20" name="Text 17"/>
          <p:cNvSpPr/>
          <p:nvPr/>
        </p:nvSpPr>
        <p:spPr>
          <a:xfrm>
            <a:off x="4434840" y="3200400"/>
            <a:ext cx="1828800" cy="3200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National Banks</a:t>
            </a:r>
            <a:endParaRPr lang="en-US" sz="1100" dirty="0"/>
          </a:p>
        </p:txBody>
      </p:sp>
      <p:sp>
        <p:nvSpPr>
          <p:cNvPr id="21" name="Shape 18"/>
          <p:cNvSpPr/>
          <p:nvPr/>
        </p:nvSpPr>
        <p:spPr>
          <a:xfrm>
            <a:off x="6309360" y="3273552"/>
            <a:ext cx="4343400" cy="164592"/>
          </a:xfrm>
          <a:prstGeom prst="rect">
            <a:avLst/>
          </a:prstGeom>
          <a:solidFill>
            <a:srgbClr val="EEF2F7"/>
          </a:solidFill>
          <a:ln w="12700">
            <a:solidFill>
              <a:srgbClr val="EEF2F7"/>
            </a:solidFill>
            <a:prstDash val="solid"/>
          </a:ln>
        </p:spPr>
        <p:txBody>
          <a:bodyPr/>
          <a:lstStyle/>
          <a:p>
            <a:endParaRPr/>
          </a:p>
        </p:txBody>
      </p:sp>
      <p:sp>
        <p:nvSpPr>
          <p:cNvPr id="22" name="Shape 19"/>
          <p:cNvSpPr/>
          <p:nvPr/>
        </p:nvSpPr>
        <p:spPr>
          <a:xfrm>
            <a:off x="6309360" y="3273552"/>
            <a:ext cx="868680" cy="164592"/>
          </a:xfrm>
          <a:prstGeom prst="rect">
            <a:avLst/>
          </a:prstGeom>
          <a:solidFill>
            <a:srgbClr val="0D404D"/>
          </a:solidFill>
          <a:ln w="12700">
            <a:solidFill>
              <a:srgbClr val="0D404D"/>
            </a:solidFill>
            <a:prstDash val="solid"/>
          </a:ln>
        </p:spPr>
        <p:txBody>
          <a:bodyPr/>
          <a:lstStyle/>
          <a:p>
            <a:endParaRPr/>
          </a:p>
        </p:txBody>
      </p:sp>
      <p:sp>
        <p:nvSpPr>
          <p:cNvPr id="23" name="Text 20"/>
          <p:cNvSpPr/>
          <p:nvPr/>
        </p:nvSpPr>
        <p:spPr>
          <a:xfrm>
            <a:off x="10698480" y="3200400"/>
            <a:ext cx="1005840" cy="320040"/>
          </a:xfrm>
          <a:prstGeom prst="rect">
            <a:avLst/>
          </a:prstGeom>
          <a:noFill/>
          <a:ln/>
        </p:spPr>
        <p:txBody>
          <a:bodyPr wrap="square" lIns="0" tIns="0" rIns="0" bIns="0" rtlCol="0" anchor="ctr"/>
          <a:lstStyle/>
          <a:p>
            <a:pPr marL="0" indent="0" algn="r">
              <a:buNone/>
            </a:pPr>
            <a:r>
              <a:rPr lang="en-US" sz="1100" b="1" dirty="0">
                <a:solidFill>
                  <a:srgbClr val="1B3E7B"/>
                </a:solidFill>
                <a:latin typeface="Arial" pitchFamily="34" charset="0"/>
                <a:ea typeface="Arial" pitchFamily="34" charset="-122"/>
                <a:cs typeface="Arial" pitchFamily="34" charset="-120"/>
              </a:rPr>
              <a:t>~163</a:t>
            </a:r>
            <a:endParaRPr lang="en-US" sz="1100" dirty="0"/>
          </a:p>
        </p:txBody>
      </p:sp>
      <p:sp>
        <p:nvSpPr>
          <p:cNvPr id="24" name="Text 21"/>
          <p:cNvSpPr/>
          <p:nvPr/>
        </p:nvSpPr>
        <p:spPr>
          <a:xfrm>
            <a:off x="4434840" y="3703320"/>
            <a:ext cx="1828800" cy="3200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Other (NDFIs)</a:t>
            </a:r>
            <a:endParaRPr lang="en-US" sz="1100" dirty="0"/>
          </a:p>
        </p:txBody>
      </p:sp>
      <p:sp>
        <p:nvSpPr>
          <p:cNvPr id="25" name="Shape 22"/>
          <p:cNvSpPr/>
          <p:nvPr/>
        </p:nvSpPr>
        <p:spPr>
          <a:xfrm>
            <a:off x="6309360" y="3776472"/>
            <a:ext cx="4343400" cy="164592"/>
          </a:xfrm>
          <a:prstGeom prst="rect">
            <a:avLst/>
          </a:prstGeom>
          <a:solidFill>
            <a:srgbClr val="EEF2F7"/>
          </a:solidFill>
          <a:ln w="12700">
            <a:solidFill>
              <a:srgbClr val="EEF2F7"/>
            </a:solidFill>
            <a:prstDash val="solid"/>
          </a:ln>
        </p:spPr>
        <p:txBody>
          <a:bodyPr/>
          <a:lstStyle/>
          <a:p>
            <a:endParaRPr/>
          </a:p>
        </p:txBody>
      </p:sp>
      <p:sp>
        <p:nvSpPr>
          <p:cNvPr id="26" name="Shape 23"/>
          <p:cNvSpPr/>
          <p:nvPr/>
        </p:nvSpPr>
        <p:spPr>
          <a:xfrm>
            <a:off x="6309360" y="3776472"/>
            <a:ext cx="434340" cy="164592"/>
          </a:xfrm>
          <a:prstGeom prst="rect">
            <a:avLst/>
          </a:prstGeom>
          <a:solidFill>
            <a:srgbClr val="D4AD18"/>
          </a:solidFill>
          <a:ln w="12700">
            <a:solidFill>
              <a:srgbClr val="D4AD18"/>
            </a:solidFill>
            <a:prstDash val="solid"/>
          </a:ln>
        </p:spPr>
        <p:txBody>
          <a:bodyPr/>
          <a:lstStyle/>
          <a:p>
            <a:endParaRPr/>
          </a:p>
        </p:txBody>
      </p:sp>
      <p:sp>
        <p:nvSpPr>
          <p:cNvPr id="27" name="Text 24"/>
          <p:cNvSpPr/>
          <p:nvPr/>
        </p:nvSpPr>
        <p:spPr>
          <a:xfrm>
            <a:off x="10698480" y="3703320"/>
            <a:ext cx="1005840" cy="320040"/>
          </a:xfrm>
          <a:prstGeom prst="rect">
            <a:avLst/>
          </a:prstGeom>
          <a:noFill/>
          <a:ln/>
        </p:spPr>
        <p:txBody>
          <a:bodyPr wrap="square" lIns="0" tIns="0" rIns="0" bIns="0" rtlCol="0" anchor="ctr"/>
          <a:lstStyle/>
          <a:p>
            <a:pPr marL="0" indent="0" algn="r">
              <a:buNone/>
            </a:pPr>
            <a:r>
              <a:rPr lang="en-US" sz="1100" b="1" dirty="0">
                <a:solidFill>
                  <a:srgbClr val="1B3E7B"/>
                </a:solidFill>
                <a:latin typeface="Arial" pitchFamily="34" charset="0"/>
                <a:ea typeface="Arial" pitchFamily="34" charset="-122"/>
                <a:cs typeface="Arial" pitchFamily="34" charset="-120"/>
              </a:rPr>
              <a:t>~82</a:t>
            </a:r>
            <a:endParaRPr lang="en-US" sz="1100" dirty="0"/>
          </a:p>
        </p:txBody>
      </p:sp>
      <p:sp>
        <p:nvSpPr>
          <p:cNvPr id="28" name="Shape 25"/>
          <p:cNvSpPr/>
          <p:nvPr/>
        </p:nvSpPr>
        <p:spPr>
          <a:xfrm>
            <a:off x="4434840" y="4572000"/>
            <a:ext cx="2331720" cy="1417320"/>
          </a:xfrm>
          <a:prstGeom prst="rect">
            <a:avLst/>
          </a:prstGeom>
          <a:solidFill>
            <a:srgbClr val="F8FAFC"/>
          </a:solidFill>
          <a:ln w="6350">
            <a:solidFill>
              <a:srgbClr val="E5E7EB"/>
            </a:solidFill>
            <a:prstDash val="solid"/>
          </a:ln>
        </p:spPr>
        <p:txBody>
          <a:bodyPr/>
          <a:lstStyle/>
          <a:p>
            <a:endParaRPr/>
          </a:p>
        </p:txBody>
      </p:sp>
      <p:sp>
        <p:nvSpPr>
          <p:cNvPr id="29" name="Shape 26"/>
          <p:cNvSpPr/>
          <p:nvPr/>
        </p:nvSpPr>
        <p:spPr>
          <a:xfrm>
            <a:off x="4434840" y="4572000"/>
            <a:ext cx="2331720" cy="73152"/>
          </a:xfrm>
          <a:prstGeom prst="rect">
            <a:avLst/>
          </a:prstGeom>
          <a:solidFill>
            <a:srgbClr val="038DAF"/>
          </a:solidFill>
          <a:ln w="12700">
            <a:solidFill>
              <a:srgbClr val="038DAF"/>
            </a:solidFill>
            <a:prstDash val="solid"/>
          </a:ln>
        </p:spPr>
        <p:txBody>
          <a:bodyPr/>
          <a:lstStyle/>
          <a:p>
            <a:endParaRPr/>
          </a:p>
        </p:txBody>
      </p:sp>
      <p:sp>
        <p:nvSpPr>
          <p:cNvPr id="30" name="Text 27"/>
          <p:cNvSpPr/>
          <p:nvPr/>
        </p:nvSpPr>
        <p:spPr>
          <a:xfrm>
            <a:off x="4572000" y="4754880"/>
            <a:ext cx="2057400" cy="502920"/>
          </a:xfrm>
          <a:prstGeom prst="rect">
            <a:avLst/>
          </a:prstGeom>
          <a:noFill/>
          <a:ln/>
        </p:spPr>
        <p:txBody>
          <a:bodyPr wrap="square" lIns="0" tIns="0" rIns="0" bIns="0" rtlCol="0" anchor="ctr"/>
          <a:lstStyle/>
          <a:p>
            <a:pPr marL="0" indent="0">
              <a:buNone/>
            </a:pPr>
            <a:r>
              <a:rPr lang="en-US" sz="2200" b="1" dirty="0">
                <a:solidFill>
                  <a:srgbClr val="1B3E7B"/>
                </a:solidFill>
                <a:latin typeface="Arial" pitchFamily="34" charset="0"/>
                <a:ea typeface="Arial" pitchFamily="34" charset="-122"/>
                <a:cs typeface="Arial" pitchFamily="34" charset="-120"/>
              </a:rPr>
              <a:t>190K+</a:t>
            </a:r>
            <a:endParaRPr lang="en-US" sz="2200" dirty="0"/>
          </a:p>
        </p:txBody>
      </p:sp>
      <p:sp>
        <p:nvSpPr>
          <p:cNvPr id="31" name="Text 28"/>
          <p:cNvSpPr/>
          <p:nvPr/>
        </p:nvSpPr>
        <p:spPr>
          <a:xfrm>
            <a:off x="4572000" y="5285232"/>
            <a:ext cx="2057400" cy="640080"/>
          </a:xfrm>
          <a:prstGeom prst="rect">
            <a:avLst/>
          </a:prstGeom>
          <a:noFill/>
          <a:ln/>
        </p:spPr>
        <p:txBody>
          <a:bodyPr wrap="square" lIns="0" tIns="0" rIns="0" bIns="0" rtlCol="0" anchor="ctr"/>
          <a:lstStyle/>
          <a:p>
            <a:pPr marL="0" indent="0">
              <a:buNone/>
            </a:pPr>
            <a:r>
              <a:rPr lang="en-US" sz="950" dirty="0">
                <a:solidFill>
                  <a:srgbClr val="374151"/>
                </a:solidFill>
                <a:latin typeface="Arial" pitchFamily="34" charset="0"/>
                <a:ea typeface="Arial" pitchFamily="34" charset="-122"/>
                <a:cs typeface="Arial" pitchFamily="34" charset="-120"/>
              </a:rPr>
              <a:t>Cumulative Marijuana Limited SARs filed since 2014</a:t>
            </a:r>
            <a:endParaRPr lang="en-US" sz="950" dirty="0"/>
          </a:p>
        </p:txBody>
      </p:sp>
      <p:sp>
        <p:nvSpPr>
          <p:cNvPr id="32" name="Shape 29"/>
          <p:cNvSpPr/>
          <p:nvPr/>
        </p:nvSpPr>
        <p:spPr>
          <a:xfrm>
            <a:off x="6903720" y="4572000"/>
            <a:ext cx="2331720" cy="1417320"/>
          </a:xfrm>
          <a:prstGeom prst="rect">
            <a:avLst/>
          </a:prstGeom>
          <a:solidFill>
            <a:srgbClr val="F8FAFC"/>
          </a:solidFill>
          <a:ln w="6350">
            <a:solidFill>
              <a:srgbClr val="E5E7EB"/>
            </a:solidFill>
            <a:prstDash val="solid"/>
          </a:ln>
        </p:spPr>
        <p:txBody>
          <a:bodyPr/>
          <a:lstStyle/>
          <a:p>
            <a:endParaRPr/>
          </a:p>
        </p:txBody>
      </p:sp>
      <p:sp>
        <p:nvSpPr>
          <p:cNvPr id="33" name="Shape 30"/>
          <p:cNvSpPr/>
          <p:nvPr/>
        </p:nvSpPr>
        <p:spPr>
          <a:xfrm>
            <a:off x="6903720" y="4572000"/>
            <a:ext cx="2331720" cy="73152"/>
          </a:xfrm>
          <a:prstGeom prst="rect">
            <a:avLst/>
          </a:prstGeom>
          <a:solidFill>
            <a:srgbClr val="038DAF"/>
          </a:solidFill>
          <a:ln w="12700">
            <a:solidFill>
              <a:srgbClr val="038DAF"/>
            </a:solidFill>
            <a:prstDash val="solid"/>
          </a:ln>
        </p:spPr>
        <p:txBody>
          <a:bodyPr/>
          <a:lstStyle/>
          <a:p>
            <a:endParaRPr/>
          </a:p>
        </p:txBody>
      </p:sp>
      <p:sp>
        <p:nvSpPr>
          <p:cNvPr id="34" name="Text 31"/>
          <p:cNvSpPr/>
          <p:nvPr/>
        </p:nvSpPr>
        <p:spPr>
          <a:xfrm>
            <a:off x="7040880" y="4754880"/>
            <a:ext cx="2057400" cy="502920"/>
          </a:xfrm>
          <a:prstGeom prst="rect">
            <a:avLst/>
          </a:prstGeom>
          <a:noFill/>
          <a:ln/>
        </p:spPr>
        <p:txBody>
          <a:bodyPr wrap="square" lIns="0" tIns="0" rIns="0" bIns="0" rtlCol="0" anchor="ctr"/>
          <a:lstStyle/>
          <a:p>
            <a:pPr marL="0" indent="0">
              <a:buNone/>
            </a:pPr>
            <a:r>
              <a:rPr lang="en-US" sz="2200" b="1" dirty="0">
                <a:solidFill>
                  <a:srgbClr val="1B3E7B"/>
                </a:solidFill>
                <a:latin typeface="Arial" pitchFamily="34" charset="0"/>
                <a:ea typeface="Arial" pitchFamily="34" charset="-122"/>
                <a:cs typeface="Arial" pitchFamily="34" charset="-120"/>
              </a:rPr>
              <a:t>65K+</a:t>
            </a:r>
            <a:endParaRPr lang="en-US" sz="2200" dirty="0"/>
          </a:p>
        </p:txBody>
      </p:sp>
      <p:sp>
        <p:nvSpPr>
          <p:cNvPr id="35" name="Text 32"/>
          <p:cNvSpPr/>
          <p:nvPr/>
        </p:nvSpPr>
        <p:spPr>
          <a:xfrm>
            <a:off x="7040880" y="5285232"/>
            <a:ext cx="2057400" cy="640080"/>
          </a:xfrm>
          <a:prstGeom prst="rect">
            <a:avLst/>
          </a:prstGeom>
          <a:noFill/>
          <a:ln/>
        </p:spPr>
        <p:txBody>
          <a:bodyPr wrap="square" lIns="0" tIns="0" rIns="0" bIns="0" rtlCol="0" anchor="ctr"/>
          <a:lstStyle/>
          <a:p>
            <a:pPr marL="0" indent="0">
              <a:buNone/>
            </a:pPr>
            <a:r>
              <a:rPr lang="en-US" sz="950" dirty="0">
                <a:solidFill>
                  <a:srgbClr val="374151"/>
                </a:solidFill>
                <a:latin typeface="Arial" pitchFamily="34" charset="0"/>
                <a:ea typeface="Arial" pitchFamily="34" charset="-122"/>
                <a:cs typeface="Arial" pitchFamily="34" charset="-120"/>
              </a:rPr>
              <a:t>Marijuana Priority SARs cumulative</a:t>
            </a:r>
            <a:endParaRPr lang="en-US" sz="950" dirty="0"/>
          </a:p>
        </p:txBody>
      </p:sp>
      <p:sp>
        <p:nvSpPr>
          <p:cNvPr id="36" name="Shape 33"/>
          <p:cNvSpPr/>
          <p:nvPr/>
        </p:nvSpPr>
        <p:spPr>
          <a:xfrm>
            <a:off x="9372600" y="4572000"/>
            <a:ext cx="2331720" cy="1417320"/>
          </a:xfrm>
          <a:prstGeom prst="rect">
            <a:avLst/>
          </a:prstGeom>
          <a:solidFill>
            <a:srgbClr val="F8FAFC"/>
          </a:solidFill>
          <a:ln w="6350">
            <a:solidFill>
              <a:srgbClr val="E5E7EB"/>
            </a:solidFill>
            <a:prstDash val="solid"/>
          </a:ln>
        </p:spPr>
        <p:txBody>
          <a:bodyPr/>
          <a:lstStyle/>
          <a:p>
            <a:endParaRPr/>
          </a:p>
        </p:txBody>
      </p:sp>
      <p:sp>
        <p:nvSpPr>
          <p:cNvPr id="37" name="Shape 34"/>
          <p:cNvSpPr/>
          <p:nvPr/>
        </p:nvSpPr>
        <p:spPr>
          <a:xfrm>
            <a:off x="9372600" y="4572000"/>
            <a:ext cx="2331720" cy="73152"/>
          </a:xfrm>
          <a:prstGeom prst="rect">
            <a:avLst/>
          </a:prstGeom>
          <a:solidFill>
            <a:srgbClr val="038DAF"/>
          </a:solidFill>
          <a:ln w="12700">
            <a:solidFill>
              <a:srgbClr val="038DAF"/>
            </a:solidFill>
            <a:prstDash val="solid"/>
          </a:ln>
        </p:spPr>
        <p:txBody>
          <a:bodyPr/>
          <a:lstStyle/>
          <a:p>
            <a:endParaRPr/>
          </a:p>
        </p:txBody>
      </p:sp>
      <p:sp>
        <p:nvSpPr>
          <p:cNvPr id="38" name="Text 35"/>
          <p:cNvSpPr/>
          <p:nvPr/>
        </p:nvSpPr>
        <p:spPr>
          <a:xfrm>
            <a:off x="9509760" y="4754880"/>
            <a:ext cx="2057400" cy="502920"/>
          </a:xfrm>
          <a:prstGeom prst="rect">
            <a:avLst/>
          </a:prstGeom>
          <a:noFill/>
          <a:ln/>
        </p:spPr>
        <p:txBody>
          <a:bodyPr wrap="square" lIns="0" tIns="0" rIns="0" bIns="0" rtlCol="0" anchor="ctr"/>
          <a:lstStyle/>
          <a:p>
            <a:pPr marL="0" indent="0">
              <a:buNone/>
            </a:pPr>
            <a:r>
              <a:rPr lang="en-US" sz="2200" b="1" dirty="0">
                <a:solidFill>
                  <a:srgbClr val="1B3E7B"/>
                </a:solidFill>
                <a:latin typeface="Arial" pitchFamily="34" charset="0"/>
                <a:ea typeface="Arial" pitchFamily="34" charset="-122"/>
                <a:cs typeface="Arial" pitchFamily="34" charset="-120"/>
              </a:rPr>
              <a:t>15K+</a:t>
            </a:r>
            <a:endParaRPr lang="en-US" sz="2200" dirty="0"/>
          </a:p>
        </p:txBody>
      </p:sp>
      <p:sp>
        <p:nvSpPr>
          <p:cNvPr id="39" name="Text 36"/>
          <p:cNvSpPr/>
          <p:nvPr/>
        </p:nvSpPr>
        <p:spPr>
          <a:xfrm>
            <a:off x="9509760" y="5285232"/>
            <a:ext cx="2057400" cy="640080"/>
          </a:xfrm>
          <a:prstGeom prst="rect">
            <a:avLst/>
          </a:prstGeom>
          <a:noFill/>
          <a:ln/>
        </p:spPr>
        <p:txBody>
          <a:bodyPr wrap="square" lIns="0" tIns="0" rIns="0" bIns="0" rtlCol="0" anchor="ctr"/>
          <a:lstStyle/>
          <a:p>
            <a:pPr marL="0" indent="0">
              <a:buNone/>
            </a:pPr>
            <a:r>
              <a:rPr lang="en-US" sz="950" dirty="0">
                <a:solidFill>
                  <a:srgbClr val="374151"/>
                </a:solidFill>
                <a:latin typeface="Arial" pitchFamily="34" charset="0"/>
                <a:ea typeface="Arial" pitchFamily="34" charset="-122"/>
                <a:cs typeface="Arial" pitchFamily="34" charset="-120"/>
              </a:rPr>
              <a:t>Marijuana Termination SARs cumulative</a:t>
            </a:r>
            <a:endParaRPr lang="en-US" sz="950" dirty="0"/>
          </a:p>
        </p:txBody>
      </p:sp>
      <p:sp>
        <p:nvSpPr>
          <p:cNvPr id="40" name="Text 37"/>
          <p:cNvSpPr/>
          <p:nvPr/>
        </p:nvSpPr>
        <p:spPr>
          <a:xfrm>
            <a:off x="502920" y="6263640"/>
            <a:ext cx="11247120" cy="228600"/>
          </a:xfrm>
          <a:prstGeom prst="rect">
            <a:avLst/>
          </a:prstGeom>
          <a:noFill/>
          <a:ln/>
        </p:spPr>
        <p:txBody>
          <a:bodyPr wrap="square" lIns="0" tIns="0" rIns="0" bIns="0" rtlCol="0" anchor="ctr"/>
          <a:lstStyle/>
          <a:p>
            <a:pPr marL="0" indent="0">
              <a:buNone/>
            </a:pPr>
            <a:r>
              <a:rPr lang="en-US" sz="850" i="1" dirty="0">
                <a:solidFill>
                  <a:srgbClr val="6B7280"/>
                </a:solidFill>
                <a:latin typeface="Arial" pitchFamily="34" charset="0"/>
                <a:ea typeface="Arial" pitchFamily="34" charset="-122"/>
                <a:cs typeface="Arial" pitchFamily="34" charset="-120"/>
              </a:rPr>
              <a:t>Source: FinCEN, "Marijuana Banking Update" - quarterly statistical releases (verify current Q figures at fincen.gov).</a:t>
            </a:r>
            <a:endParaRPr lang="en-US" sz="850" dirty="0"/>
          </a:p>
        </p:txBody>
      </p:sp>
      <p:sp>
        <p:nvSpPr>
          <p:cNvPr id="42" name="Text 39"/>
          <p:cNvSpPr/>
          <p:nvPr/>
        </p:nvSpPr>
        <p:spPr>
          <a:xfrm>
            <a:off x="4114800" y="6446520"/>
            <a:ext cx="5029200" cy="228600"/>
          </a:xfrm>
          <a:prstGeom prst="rect">
            <a:avLst/>
          </a:prstGeom>
          <a:noFill/>
          <a:ln/>
        </p:spPr>
        <p:txBody>
          <a:bodyPr wrap="square" lIns="0" tIns="0" rIns="0" bIns="0" rtlCol="0" anchor="ctr"/>
          <a:lstStyle/>
          <a:p>
            <a:pPr marL="0" indent="0" algn="ctr">
              <a:buNone/>
            </a:pPr>
            <a:r>
              <a:rPr lang="en-US" sz="800" b="1" kern="0" spc="200" dirty="0">
                <a:solidFill>
                  <a:srgbClr val="6B7280"/>
                </a:solidFill>
                <a:latin typeface="Arial" pitchFamily="34" charset="0"/>
                <a:ea typeface="Arial" pitchFamily="34" charset="-122"/>
                <a:cs typeface="Arial" pitchFamily="34" charset="-120"/>
              </a:rPr>
              <a:t>HIGHLY CONFIDENTIAL &amp; TRADE SECRET</a:t>
            </a:r>
            <a:endParaRPr lang="en-US" sz="800" dirty="0"/>
          </a:p>
        </p:txBody>
      </p:sp>
      <p:sp>
        <p:nvSpPr>
          <p:cNvPr id="43" name="Text 40"/>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6B7280"/>
                </a:solidFill>
                <a:latin typeface="Arial" pitchFamily="34" charset="0"/>
                <a:ea typeface="Arial" pitchFamily="34" charset="-122"/>
                <a:cs typeface="Arial" pitchFamily="34" charset="-120"/>
              </a:rPr>
              <a:t>08 / 34</a:t>
            </a:r>
            <a:endParaRPr lang="en-US" sz="900" dirty="0"/>
          </a:p>
        </p:txBody>
      </p:sp>
      <p:pic>
        <p:nvPicPr>
          <p:cNvPr id="44" name="Picture 43" descr="Logo&#10;&#10;Description automatically generated">
            <a:extLst>
              <a:ext uri="{FF2B5EF4-FFF2-40B4-BE49-F238E27FC236}">
                <a16:creationId xmlns:a16="http://schemas.microsoft.com/office/drawing/2014/main" id="{80AFDC44-5DE2-3AE4-08E3-C1EEBB2FDD49}"/>
              </a:ext>
            </a:extLst>
          </p:cNvPr>
          <p:cNvPicPr>
            <a:picLocks noChangeAspect="1"/>
          </p:cNvPicPr>
          <p:nvPr/>
        </p:nvPicPr>
        <p:blipFill>
          <a:blip r:embed="rId3"/>
          <a:stretch>
            <a:fillRect/>
          </a:stretch>
        </p:blipFill>
        <p:spPr>
          <a:xfrm>
            <a:off x="10949271" y="478641"/>
            <a:ext cx="800769" cy="855190"/>
          </a:xfrm>
          <a:prstGeom prst="rect">
            <a:avLst/>
          </a:prstGeom>
        </p:spPr>
      </p:pic>
      <p:sp>
        <p:nvSpPr>
          <p:cNvPr id="6" name="Shape 0">
            <a:extLst>
              <a:ext uri="{FF2B5EF4-FFF2-40B4-BE49-F238E27FC236}">
                <a16:creationId xmlns:a16="http://schemas.microsoft.com/office/drawing/2014/main" id="{8CFA275B-3EE1-40E8-C38B-236C288CCE88}"/>
              </a:ext>
            </a:extLst>
          </p:cNvPr>
          <p:cNvSpPr/>
          <p:nvPr/>
        </p:nvSpPr>
        <p:spPr>
          <a:xfrm>
            <a:off x="0" y="0"/>
            <a:ext cx="128016"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502920"/>
            <a:ext cx="128016" cy="128016"/>
          </a:xfrm>
          <a:prstGeom prst="rect">
            <a:avLst/>
          </a:prstGeom>
          <a:solidFill>
            <a:srgbClr val="D4AD18"/>
          </a:solidFill>
          <a:ln w="12700">
            <a:solidFill>
              <a:srgbClr val="D4AD18"/>
            </a:solidFill>
            <a:prstDash val="solid"/>
          </a:ln>
        </p:spPr>
        <p:txBody>
          <a:bodyPr/>
          <a:lstStyle/>
          <a:p>
            <a:endParaRPr/>
          </a:p>
        </p:txBody>
      </p:sp>
      <p:sp>
        <p:nvSpPr>
          <p:cNvPr id="3" name="Text 1"/>
          <p:cNvSpPr/>
          <p:nvPr/>
        </p:nvSpPr>
        <p:spPr>
          <a:xfrm>
            <a:off x="713232" y="411480"/>
            <a:ext cx="8229600" cy="292608"/>
          </a:xfrm>
          <a:prstGeom prst="rect">
            <a:avLst/>
          </a:prstGeom>
          <a:noFill/>
          <a:ln/>
        </p:spPr>
        <p:txBody>
          <a:bodyPr wrap="square" lIns="0" tIns="0" rIns="0" bIns="0" rtlCol="0" anchor="ctr"/>
          <a:lstStyle/>
          <a:p>
            <a:r>
              <a:rPr lang="en-US" sz="1100" b="1" kern="0" spc="400" dirty="0">
                <a:solidFill>
                  <a:srgbClr val="038DAF"/>
                </a:solidFill>
                <a:latin typeface="Arial" pitchFamily="34" charset="0"/>
                <a:ea typeface="Arial" pitchFamily="34" charset="-122"/>
                <a:cs typeface="Arial" pitchFamily="34" charset="-120"/>
              </a:rPr>
              <a:t>PART 02  /  CANNABIS BANKING TODAY</a:t>
            </a:r>
            <a:endParaRPr lang="en-US" sz="1100" dirty="0"/>
          </a:p>
        </p:txBody>
      </p:sp>
      <p:sp>
        <p:nvSpPr>
          <p:cNvPr id="4" name="Text 2"/>
          <p:cNvSpPr/>
          <p:nvPr/>
        </p:nvSpPr>
        <p:spPr>
          <a:xfrm>
            <a:off x="502920" y="713232"/>
            <a:ext cx="10058400" cy="777240"/>
          </a:xfrm>
          <a:prstGeom prst="rect">
            <a:avLst/>
          </a:prstGeom>
          <a:noFill/>
          <a:ln/>
        </p:spPr>
        <p:txBody>
          <a:bodyPr wrap="square" lIns="0" tIns="0" rIns="0" bIns="0" rtlCol="0" anchor="ctr"/>
          <a:lstStyle/>
          <a:p>
            <a:pPr marL="0" indent="0">
              <a:buNone/>
            </a:pPr>
            <a:r>
              <a:rPr lang="en-US" sz="2600" b="1" dirty="0">
                <a:solidFill>
                  <a:srgbClr val="1B3E7B"/>
                </a:solidFill>
                <a:latin typeface="Arial" pitchFamily="34" charset="0"/>
                <a:ea typeface="Arial" pitchFamily="34" charset="-122"/>
                <a:cs typeface="Arial" pitchFamily="34" charset="-120"/>
              </a:rPr>
              <a:t>Despite 800+ banks, capacity is concentrated and constrained</a:t>
            </a:r>
            <a:endParaRPr lang="en-US" sz="2600" dirty="0"/>
          </a:p>
        </p:txBody>
      </p:sp>
      <p:sp>
        <p:nvSpPr>
          <p:cNvPr id="5" name="Shape 3"/>
          <p:cNvSpPr/>
          <p:nvPr/>
        </p:nvSpPr>
        <p:spPr>
          <a:xfrm>
            <a:off x="502920" y="1554480"/>
            <a:ext cx="11247120" cy="10973"/>
          </a:xfrm>
          <a:prstGeom prst="rect">
            <a:avLst/>
          </a:prstGeom>
          <a:solidFill>
            <a:srgbClr val="E5E7EB"/>
          </a:solidFill>
          <a:ln w="12700">
            <a:solidFill>
              <a:srgbClr val="E5E7EB"/>
            </a:solidFill>
            <a:prstDash val="solid"/>
          </a:ln>
        </p:spPr>
        <p:txBody>
          <a:bodyPr/>
          <a:lstStyle/>
          <a:p>
            <a:endParaRPr/>
          </a:p>
        </p:txBody>
      </p:sp>
      <p:sp>
        <p:nvSpPr>
          <p:cNvPr id="7" name="Shape 4"/>
          <p:cNvSpPr/>
          <p:nvPr/>
        </p:nvSpPr>
        <p:spPr>
          <a:xfrm>
            <a:off x="502920" y="1828800"/>
            <a:ext cx="6949440" cy="1005840"/>
          </a:xfrm>
          <a:prstGeom prst="rect">
            <a:avLst/>
          </a:prstGeom>
          <a:solidFill>
            <a:srgbClr val="F8FAFC"/>
          </a:solidFill>
          <a:ln w="6350">
            <a:solidFill>
              <a:srgbClr val="E5E7EB"/>
            </a:solidFill>
            <a:prstDash val="solid"/>
          </a:ln>
        </p:spPr>
        <p:txBody>
          <a:bodyPr/>
          <a:lstStyle/>
          <a:p>
            <a:endParaRPr/>
          </a:p>
        </p:txBody>
      </p:sp>
      <p:sp>
        <p:nvSpPr>
          <p:cNvPr id="8" name="Shape 5"/>
          <p:cNvSpPr/>
          <p:nvPr/>
        </p:nvSpPr>
        <p:spPr>
          <a:xfrm>
            <a:off x="502920" y="1828800"/>
            <a:ext cx="6949440" cy="73152"/>
          </a:xfrm>
          <a:prstGeom prst="rect">
            <a:avLst/>
          </a:prstGeom>
          <a:solidFill>
            <a:srgbClr val="038DAF"/>
          </a:solidFill>
          <a:ln w="12700">
            <a:solidFill>
              <a:srgbClr val="038DAF"/>
            </a:solidFill>
            <a:prstDash val="solid"/>
          </a:ln>
        </p:spPr>
        <p:txBody>
          <a:bodyPr/>
          <a:lstStyle/>
          <a:p>
            <a:endParaRPr/>
          </a:p>
        </p:txBody>
      </p:sp>
      <p:sp>
        <p:nvSpPr>
          <p:cNvPr id="9" name="Text 6"/>
          <p:cNvSpPr/>
          <p:nvPr/>
        </p:nvSpPr>
        <p:spPr>
          <a:xfrm>
            <a:off x="685800" y="1965960"/>
            <a:ext cx="658368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Highly concentrated capacity</a:t>
            </a:r>
            <a:endParaRPr lang="en-US" sz="1300" dirty="0"/>
          </a:p>
        </p:txBody>
      </p:sp>
      <p:sp>
        <p:nvSpPr>
          <p:cNvPr id="10" name="Text 7"/>
          <p:cNvSpPr/>
          <p:nvPr/>
        </p:nvSpPr>
        <p:spPr>
          <a:xfrm>
            <a:off x="685800" y="2331720"/>
            <a:ext cx="6583680" cy="50292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A small number of specialty depository institutions handle the majority of MRB deposits. Most are community banks or state-chartered credit unions.</a:t>
            </a:r>
            <a:endParaRPr lang="en-US" sz="1100" dirty="0"/>
          </a:p>
        </p:txBody>
      </p:sp>
      <p:sp>
        <p:nvSpPr>
          <p:cNvPr id="11" name="Shape 8"/>
          <p:cNvSpPr/>
          <p:nvPr/>
        </p:nvSpPr>
        <p:spPr>
          <a:xfrm>
            <a:off x="502920" y="2926080"/>
            <a:ext cx="6949440" cy="1005840"/>
          </a:xfrm>
          <a:prstGeom prst="rect">
            <a:avLst/>
          </a:prstGeom>
          <a:solidFill>
            <a:srgbClr val="F8FAFC"/>
          </a:solidFill>
          <a:ln w="6350">
            <a:solidFill>
              <a:srgbClr val="E5E7EB"/>
            </a:solidFill>
            <a:prstDash val="solid"/>
          </a:ln>
        </p:spPr>
        <p:txBody>
          <a:bodyPr/>
          <a:lstStyle/>
          <a:p>
            <a:endParaRPr/>
          </a:p>
        </p:txBody>
      </p:sp>
      <p:sp>
        <p:nvSpPr>
          <p:cNvPr id="12" name="Shape 9"/>
          <p:cNvSpPr/>
          <p:nvPr/>
        </p:nvSpPr>
        <p:spPr>
          <a:xfrm>
            <a:off x="502920" y="2926080"/>
            <a:ext cx="6949440" cy="73152"/>
          </a:xfrm>
          <a:prstGeom prst="rect">
            <a:avLst/>
          </a:prstGeom>
          <a:solidFill>
            <a:srgbClr val="038DAF"/>
          </a:solidFill>
          <a:ln w="12700">
            <a:solidFill>
              <a:srgbClr val="038DAF"/>
            </a:solidFill>
            <a:prstDash val="solid"/>
          </a:ln>
        </p:spPr>
        <p:txBody>
          <a:bodyPr/>
          <a:lstStyle/>
          <a:p>
            <a:endParaRPr/>
          </a:p>
        </p:txBody>
      </p:sp>
      <p:sp>
        <p:nvSpPr>
          <p:cNvPr id="13" name="Text 10"/>
          <p:cNvSpPr/>
          <p:nvPr/>
        </p:nvSpPr>
        <p:spPr>
          <a:xfrm>
            <a:off x="685800" y="3063240"/>
            <a:ext cx="658368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Geographic mismatch</a:t>
            </a:r>
            <a:endParaRPr lang="en-US" sz="1300" dirty="0"/>
          </a:p>
        </p:txBody>
      </p:sp>
      <p:sp>
        <p:nvSpPr>
          <p:cNvPr id="14" name="Text 11"/>
          <p:cNvSpPr/>
          <p:nvPr/>
        </p:nvSpPr>
        <p:spPr>
          <a:xfrm>
            <a:off x="685800" y="3429000"/>
            <a:ext cx="6583680" cy="50292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Banks serving MRBs are not evenly distributed. Operators in many states travel out-of-state or rely on remote relationships - adding cost and friction.</a:t>
            </a:r>
            <a:endParaRPr lang="en-US" sz="1100" dirty="0"/>
          </a:p>
        </p:txBody>
      </p:sp>
      <p:sp>
        <p:nvSpPr>
          <p:cNvPr id="15" name="Shape 12"/>
          <p:cNvSpPr/>
          <p:nvPr/>
        </p:nvSpPr>
        <p:spPr>
          <a:xfrm>
            <a:off x="502920" y="4023360"/>
            <a:ext cx="6949440" cy="1005840"/>
          </a:xfrm>
          <a:prstGeom prst="rect">
            <a:avLst/>
          </a:prstGeom>
          <a:solidFill>
            <a:srgbClr val="F8FAFC"/>
          </a:solidFill>
          <a:ln w="6350">
            <a:solidFill>
              <a:srgbClr val="E5E7EB"/>
            </a:solidFill>
            <a:prstDash val="solid"/>
          </a:ln>
        </p:spPr>
        <p:txBody>
          <a:bodyPr/>
          <a:lstStyle/>
          <a:p>
            <a:endParaRPr/>
          </a:p>
        </p:txBody>
      </p:sp>
      <p:sp>
        <p:nvSpPr>
          <p:cNvPr id="16" name="Shape 13"/>
          <p:cNvSpPr/>
          <p:nvPr/>
        </p:nvSpPr>
        <p:spPr>
          <a:xfrm>
            <a:off x="502920" y="4023360"/>
            <a:ext cx="6949440" cy="73152"/>
          </a:xfrm>
          <a:prstGeom prst="rect">
            <a:avLst/>
          </a:prstGeom>
          <a:solidFill>
            <a:srgbClr val="038DAF"/>
          </a:solidFill>
          <a:ln w="12700">
            <a:solidFill>
              <a:srgbClr val="038DAF"/>
            </a:solidFill>
            <a:prstDash val="solid"/>
          </a:ln>
        </p:spPr>
        <p:txBody>
          <a:bodyPr/>
          <a:lstStyle/>
          <a:p>
            <a:endParaRPr/>
          </a:p>
        </p:txBody>
      </p:sp>
      <p:sp>
        <p:nvSpPr>
          <p:cNvPr id="17" name="Text 14"/>
          <p:cNvSpPr/>
          <p:nvPr/>
        </p:nvSpPr>
        <p:spPr>
          <a:xfrm>
            <a:off x="685800" y="4160520"/>
            <a:ext cx="658368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High operating cost</a:t>
            </a:r>
            <a:endParaRPr lang="en-US" sz="1300" dirty="0"/>
          </a:p>
        </p:txBody>
      </p:sp>
      <p:sp>
        <p:nvSpPr>
          <p:cNvPr id="18" name="Text 15"/>
          <p:cNvSpPr/>
          <p:nvPr/>
        </p:nvSpPr>
        <p:spPr>
          <a:xfrm>
            <a:off x="685800" y="4526280"/>
            <a:ext cx="6583680" cy="50292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MRB program costs run materially higher per account than commercial baseline, driven by enhanced KYC, monitoring, on-site visits, and SAR cadence.</a:t>
            </a:r>
            <a:endParaRPr lang="en-US" sz="1100" dirty="0"/>
          </a:p>
        </p:txBody>
      </p:sp>
      <p:sp>
        <p:nvSpPr>
          <p:cNvPr id="19" name="Shape 16"/>
          <p:cNvSpPr/>
          <p:nvPr/>
        </p:nvSpPr>
        <p:spPr>
          <a:xfrm>
            <a:off x="502920" y="5120640"/>
            <a:ext cx="6949440" cy="1005840"/>
          </a:xfrm>
          <a:prstGeom prst="rect">
            <a:avLst/>
          </a:prstGeom>
          <a:solidFill>
            <a:srgbClr val="F8FAFC"/>
          </a:solidFill>
          <a:ln w="6350">
            <a:solidFill>
              <a:srgbClr val="E5E7EB"/>
            </a:solidFill>
            <a:prstDash val="solid"/>
          </a:ln>
        </p:spPr>
        <p:txBody>
          <a:bodyPr/>
          <a:lstStyle/>
          <a:p>
            <a:endParaRPr/>
          </a:p>
        </p:txBody>
      </p:sp>
      <p:sp>
        <p:nvSpPr>
          <p:cNvPr id="20" name="Shape 17"/>
          <p:cNvSpPr/>
          <p:nvPr/>
        </p:nvSpPr>
        <p:spPr>
          <a:xfrm>
            <a:off x="502920" y="5120640"/>
            <a:ext cx="6949440" cy="73152"/>
          </a:xfrm>
          <a:prstGeom prst="rect">
            <a:avLst/>
          </a:prstGeom>
          <a:solidFill>
            <a:srgbClr val="038DAF"/>
          </a:solidFill>
          <a:ln w="12700">
            <a:solidFill>
              <a:srgbClr val="038DAF"/>
            </a:solidFill>
            <a:prstDash val="solid"/>
          </a:ln>
        </p:spPr>
        <p:txBody>
          <a:bodyPr/>
          <a:lstStyle/>
          <a:p>
            <a:endParaRPr/>
          </a:p>
        </p:txBody>
      </p:sp>
      <p:sp>
        <p:nvSpPr>
          <p:cNvPr id="21" name="Text 18"/>
          <p:cNvSpPr/>
          <p:nvPr/>
        </p:nvSpPr>
        <p:spPr>
          <a:xfrm>
            <a:off x="685800" y="5257800"/>
            <a:ext cx="658368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Persistent unbanked share</a:t>
            </a:r>
            <a:endParaRPr lang="en-US" sz="1300" dirty="0"/>
          </a:p>
        </p:txBody>
      </p:sp>
      <p:sp>
        <p:nvSpPr>
          <p:cNvPr id="22" name="Text 19"/>
          <p:cNvSpPr/>
          <p:nvPr/>
        </p:nvSpPr>
        <p:spPr>
          <a:xfrm>
            <a:off x="685800" y="5623560"/>
            <a:ext cx="6583680" cy="50292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A meaningful share of state-licensed operators - particularly smaller and ancillary businesses - still operate substantially in cash or with non-bank payment workarounds.</a:t>
            </a:r>
            <a:endParaRPr lang="en-US" sz="1100" dirty="0"/>
          </a:p>
        </p:txBody>
      </p:sp>
      <p:sp>
        <p:nvSpPr>
          <p:cNvPr id="23" name="Shape 20"/>
          <p:cNvSpPr/>
          <p:nvPr/>
        </p:nvSpPr>
        <p:spPr>
          <a:xfrm>
            <a:off x="7680960" y="1828800"/>
            <a:ext cx="4069080" cy="4251960"/>
          </a:xfrm>
          <a:prstGeom prst="rect">
            <a:avLst/>
          </a:prstGeom>
          <a:solidFill>
            <a:srgbClr val="FBF7EC"/>
          </a:solidFill>
          <a:ln w="6350">
            <a:solidFill>
              <a:srgbClr val="E5E7EB"/>
            </a:solidFill>
            <a:prstDash val="solid"/>
          </a:ln>
        </p:spPr>
        <p:txBody>
          <a:bodyPr/>
          <a:lstStyle/>
          <a:p>
            <a:endParaRPr/>
          </a:p>
        </p:txBody>
      </p:sp>
      <p:sp>
        <p:nvSpPr>
          <p:cNvPr id="24" name="Shape 21"/>
          <p:cNvSpPr/>
          <p:nvPr/>
        </p:nvSpPr>
        <p:spPr>
          <a:xfrm>
            <a:off x="7680960" y="1828800"/>
            <a:ext cx="4069080" cy="73152"/>
          </a:xfrm>
          <a:prstGeom prst="rect">
            <a:avLst/>
          </a:prstGeom>
          <a:solidFill>
            <a:srgbClr val="D4AD18"/>
          </a:solidFill>
          <a:ln w="12700">
            <a:solidFill>
              <a:srgbClr val="D4AD18"/>
            </a:solidFill>
            <a:prstDash val="solid"/>
          </a:ln>
        </p:spPr>
        <p:txBody>
          <a:bodyPr/>
          <a:lstStyle/>
          <a:p>
            <a:endParaRPr/>
          </a:p>
        </p:txBody>
      </p:sp>
      <p:sp>
        <p:nvSpPr>
          <p:cNvPr id="25" name="Text 22"/>
          <p:cNvSpPr/>
          <p:nvPr/>
        </p:nvSpPr>
        <p:spPr>
          <a:xfrm>
            <a:off x="7863840" y="1993392"/>
            <a:ext cx="3749040" cy="274320"/>
          </a:xfrm>
          <a:prstGeom prst="rect">
            <a:avLst/>
          </a:prstGeom>
          <a:noFill/>
          <a:ln/>
        </p:spPr>
        <p:txBody>
          <a:bodyPr wrap="square" lIns="0" tIns="0" rIns="0" bIns="0" rtlCol="0" anchor="ctr"/>
          <a:lstStyle/>
          <a:p>
            <a:pPr marL="0" indent="0">
              <a:buNone/>
            </a:pPr>
            <a:r>
              <a:rPr lang="en-US" sz="1000" b="1" kern="0" spc="300" dirty="0">
                <a:solidFill>
                  <a:srgbClr val="9B7E0E"/>
                </a:solidFill>
                <a:latin typeface="Arial" pitchFamily="34" charset="0"/>
                <a:ea typeface="Arial" pitchFamily="34" charset="-122"/>
                <a:cs typeface="Arial" pitchFamily="34" charset="-120"/>
              </a:rPr>
              <a:t>OPPORTUNITY SIZING</a:t>
            </a:r>
            <a:endParaRPr lang="en-US" sz="1000" dirty="0"/>
          </a:p>
        </p:txBody>
      </p:sp>
      <p:sp>
        <p:nvSpPr>
          <p:cNvPr id="26" name="Text 23"/>
          <p:cNvSpPr/>
          <p:nvPr/>
        </p:nvSpPr>
        <p:spPr>
          <a:xfrm>
            <a:off x="7863840" y="2286000"/>
            <a:ext cx="3749040" cy="822960"/>
          </a:xfrm>
          <a:prstGeom prst="rect">
            <a:avLst/>
          </a:prstGeom>
          <a:noFill/>
          <a:ln/>
        </p:spPr>
        <p:txBody>
          <a:bodyPr wrap="square" lIns="0" tIns="0" rIns="0" bIns="0" rtlCol="0" anchor="ctr"/>
          <a:lstStyle/>
          <a:p>
            <a:pPr marL="0" indent="0">
              <a:buNone/>
            </a:pPr>
            <a:r>
              <a:rPr lang="en-US" sz="4000" b="1" dirty="0">
                <a:solidFill>
                  <a:srgbClr val="1B3E7B"/>
                </a:solidFill>
                <a:latin typeface="Arial" pitchFamily="34" charset="0"/>
                <a:ea typeface="Arial" pitchFamily="34" charset="-122"/>
                <a:cs typeface="Arial" pitchFamily="34" charset="-120"/>
              </a:rPr>
              <a:t>$30–50B</a:t>
            </a:r>
            <a:endParaRPr lang="en-US" sz="4000" dirty="0"/>
          </a:p>
        </p:txBody>
      </p:sp>
      <p:sp>
        <p:nvSpPr>
          <p:cNvPr id="27" name="Text 24"/>
          <p:cNvSpPr/>
          <p:nvPr/>
        </p:nvSpPr>
        <p:spPr>
          <a:xfrm>
            <a:off x="7863840" y="3154680"/>
            <a:ext cx="3749040" cy="109728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Estimated annual deposits flowing through state-licensed cannabis operators that have a path into mainstream banking</a:t>
            </a:r>
            <a:endParaRPr lang="en-US" sz="1100" dirty="0"/>
          </a:p>
        </p:txBody>
      </p:sp>
      <p:sp>
        <p:nvSpPr>
          <p:cNvPr id="28" name="Shape 25"/>
          <p:cNvSpPr/>
          <p:nvPr/>
        </p:nvSpPr>
        <p:spPr>
          <a:xfrm>
            <a:off x="7863840" y="4343400"/>
            <a:ext cx="3749040" cy="18288"/>
          </a:xfrm>
          <a:prstGeom prst="rect">
            <a:avLst/>
          </a:prstGeom>
          <a:solidFill>
            <a:srgbClr val="D4AD18"/>
          </a:solidFill>
          <a:ln w="12700">
            <a:solidFill>
              <a:srgbClr val="D4AD18"/>
            </a:solidFill>
            <a:prstDash val="solid"/>
          </a:ln>
        </p:spPr>
        <p:txBody>
          <a:bodyPr/>
          <a:lstStyle/>
          <a:p>
            <a:endParaRPr/>
          </a:p>
        </p:txBody>
      </p:sp>
      <p:sp>
        <p:nvSpPr>
          <p:cNvPr id="29" name="Text 26"/>
          <p:cNvSpPr/>
          <p:nvPr/>
        </p:nvSpPr>
        <p:spPr>
          <a:xfrm>
            <a:off x="7863840" y="4480560"/>
            <a:ext cx="3749040" cy="1371600"/>
          </a:xfrm>
          <a:prstGeom prst="rect">
            <a:avLst/>
          </a:prstGeom>
          <a:noFill/>
          <a:ln/>
        </p:spPr>
        <p:txBody>
          <a:bodyPr wrap="square" lIns="0" tIns="0" rIns="0" bIns="0" rtlCol="0" anchor="ctr"/>
          <a:lstStyle/>
          <a:p>
            <a:pPr marL="0" indent="0">
              <a:buNone/>
            </a:pPr>
            <a:r>
              <a:rPr lang="en-US" sz="1400" i="1" dirty="0">
                <a:solidFill>
                  <a:srgbClr val="374151"/>
                </a:solidFill>
                <a:latin typeface="Arial" pitchFamily="34" charset="0"/>
                <a:ea typeface="Arial" pitchFamily="34" charset="-122"/>
                <a:cs typeface="Arial" pitchFamily="34" charset="-120"/>
              </a:rPr>
              <a:t>Rescheduling does not, by itself, add operators - but it loosens the operating constraints that limit current banks from scaling.</a:t>
            </a:r>
            <a:endParaRPr lang="en-US" sz="1100" dirty="0"/>
          </a:p>
        </p:txBody>
      </p:sp>
      <p:sp>
        <p:nvSpPr>
          <p:cNvPr id="31" name="Text 28"/>
          <p:cNvSpPr/>
          <p:nvPr/>
        </p:nvSpPr>
        <p:spPr>
          <a:xfrm>
            <a:off x="4114800" y="6446520"/>
            <a:ext cx="5029200" cy="228600"/>
          </a:xfrm>
          <a:prstGeom prst="rect">
            <a:avLst/>
          </a:prstGeom>
          <a:noFill/>
          <a:ln/>
        </p:spPr>
        <p:txBody>
          <a:bodyPr wrap="square" lIns="0" tIns="0" rIns="0" bIns="0" rtlCol="0" anchor="ctr"/>
          <a:lstStyle/>
          <a:p>
            <a:pPr marL="0" indent="0" algn="ctr">
              <a:buNone/>
            </a:pPr>
            <a:r>
              <a:rPr lang="en-US" sz="800" b="1" kern="0" spc="200" dirty="0">
                <a:solidFill>
                  <a:srgbClr val="6B7280"/>
                </a:solidFill>
                <a:latin typeface="Arial" pitchFamily="34" charset="0"/>
                <a:ea typeface="Arial" pitchFamily="34" charset="-122"/>
                <a:cs typeface="Arial" pitchFamily="34" charset="-120"/>
              </a:rPr>
              <a:t>HIGHLY CONFIDENTIAL &amp; TRADE SECRET</a:t>
            </a:r>
            <a:endParaRPr lang="en-US" sz="800" dirty="0"/>
          </a:p>
        </p:txBody>
      </p:sp>
      <p:sp>
        <p:nvSpPr>
          <p:cNvPr id="32" name="Text 29"/>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6B7280"/>
                </a:solidFill>
                <a:latin typeface="Arial" pitchFamily="34" charset="0"/>
                <a:ea typeface="Arial" pitchFamily="34" charset="-122"/>
                <a:cs typeface="Arial" pitchFamily="34" charset="-120"/>
              </a:rPr>
              <a:t>09 / 34</a:t>
            </a:r>
            <a:endParaRPr lang="en-US" sz="900" dirty="0"/>
          </a:p>
        </p:txBody>
      </p:sp>
      <p:pic>
        <p:nvPicPr>
          <p:cNvPr id="33" name="Picture 32" descr="Logo&#10;&#10;Description automatically generated">
            <a:extLst>
              <a:ext uri="{FF2B5EF4-FFF2-40B4-BE49-F238E27FC236}">
                <a16:creationId xmlns:a16="http://schemas.microsoft.com/office/drawing/2014/main" id="{2A4020D8-D7DC-3165-AB22-E09A562C9B8D}"/>
              </a:ext>
            </a:extLst>
          </p:cNvPr>
          <p:cNvPicPr>
            <a:picLocks noChangeAspect="1"/>
          </p:cNvPicPr>
          <p:nvPr/>
        </p:nvPicPr>
        <p:blipFill>
          <a:blip r:embed="rId3"/>
          <a:stretch>
            <a:fillRect/>
          </a:stretch>
        </p:blipFill>
        <p:spPr>
          <a:xfrm>
            <a:off x="10949271" y="478641"/>
            <a:ext cx="800769" cy="855190"/>
          </a:xfrm>
          <a:prstGeom prst="rect">
            <a:avLst/>
          </a:prstGeom>
        </p:spPr>
      </p:pic>
      <p:sp>
        <p:nvSpPr>
          <p:cNvPr id="6" name="Shape 0">
            <a:extLst>
              <a:ext uri="{FF2B5EF4-FFF2-40B4-BE49-F238E27FC236}">
                <a16:creationId xmlns:a16="http://schemas.microsoft.com/office/drawing/2014/main" id="{F65CB1BD-17D0-EAD3-81E5-22F1C048ED63}"/>
              </a:ext>
            </a:extLst>
          </p:cNvPr>
          <p:cNvSpPr/>
          <p:nvPr/>
        </p:nvSpPr>
        <p:spPr>
          <a:xfrm>
            <a:off x="0" y="0"/>
            <a:ext cx="128016"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0">
    <p:bg>
      <p:bgPr>
        <a:solidFill>
          <a:srgbClr val="0D404D"/>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8F9290BE-0A9B-706D-2C2F-06143366930B}"/>
              </a:ext>
            </a:extLst>
          </p:cNvPr>
          <p:cNvPicPr>
            <a:picLocks noChangeAspect="1"/>
          </p:cNvPicPr>
          <p:nvPr/>
        </p:nvPicPr>
        <p:blipFill>
          <a:blip r:embed="rId3">
            <a:alphaModFix amt="25000"/>
          </a:blip>
          <a:srcRect/>
          <a:stretch/>
        </p:blipFill>
        <p:spPr>
          <a:xfrm>
            <a:off x="5913120" y="6606"/>
            <a:ext cx="6278880" cy="6851394"/>
          </a:xfrm>
          <a:prstGeom prst="rect">
            <a:avLst/>
          </a:prstGeom>
        </p:spPr>
      </p:pic>
      <p:sp>
        <p:nvSpPr>
          <p:cNvPr id="4" name="Text 1"/>
          <p:cNvSpPr/>
          <p:nvPr/>
        </p:nvSpPr>
        <p:spPr>
          <a:xfrm>
            <a:off x="868680" y="2240280"/>
            <a:ext cx="4572000" cy="365760"/>
          </a:xfrm>
          <a:prstGeom prst="rect">
            <a:avLst/>
          </a:prstGeom>
          <a:noFill/>
          <a:ln/>
        </p:spPr>
        <p:txBody>
          <a:bodyPr wrap="square" lIns="0" tIns="0" rIns="0" bIns="0" rtlCol="0" anchor="ctr"/>
          <a:lstStyle/>
          <a:p>
            <a:pPr marL="0" indent="0">
              <a:buNone/>
            </a:pPr>
            <a:r>
              <a:rPr lang="en-US" sz="1400" b="1" kern="0" spc="500" dirty="0">
                <a:solidFill>
                  <a:srgbClr val="D4AD18"/>
                </a:solidFill>
                <a:latin typeface="Arial" pitchFamily="34" charset="0"/>
                <a:ea typeface="Arial" pitchFamily="34" charset="-122"/>
                <a:cs typeface="Arial" pitchFamily="34" charset="-120"/>
              </a:rPr>
              <a:t>PART 03</a:t>
            </a:r>
            <a:endParaRPr lang="en-US" sz="1400" dirty="0"/>
          </a:p>
        </p:txBody>
      </p:sp>
      <p:sp>
        <p:nvSpPr>
          <p:cNvPr id="5" name="Text 2"/>
          <p:cNvSpPr/>
          <p:nvPr/>
        </p:nvSpPr>
        <p:spPr>
          <a:xfrm>
            <a:off x="868680" y="2697480"/>
            <a:ext cx="10058400" cy="822960"/>
          </a:xfrm>
          <a:prstGeom prst="rect">
            <a:avLst/>
          </a:prstGeom>
          <a:noFill/>
          <a:ln/>
        </p:spPr>
        <p:txBody>
          <a:bodyPr wrap="square" lIns="0" tIns="0" rIns="0" bIns="0" rtlCol="0" anchor="ctr"/>
          <a:lstStyle/>
          <a:p>
            <a:pPr marL="0" indent="0">
              <a:buNone/>
            </a:pPr>
            <a:r>
              <a:rPr lang="en-US" sz="5400" b="1" dirty="0">
                <a:solidFill>
                  <a:srgbClr val="FFFFFF"/>
                </a:solidFill>
                <a:latin typeface="Arial" pitchFamily="34" charset="0"/>
                <a:ea typeface="Arial" pitchFamily="34" charset="-122"/>
                <a:cs typeface="Arial" pitchFamily="34" charset="-120"/>
              </a:rPr>
              <a:t>Executive &amp;</a:t>
            </a:r>
            <a:endParaRPr lang="en-US" sz="5400" dirty="0"/>
          </a:p>
        </p:txBody>
      </p:sp>
      <p:sp>
        <p:nvSpPr>
          <p:cNvPr id="6" name="Text 3"/>
          <p:cNvSpPr/>
          <p:nvPr/>
        </p:nvSpPr>
        <p:spPr>
          <a:xfrm>
            <a:off x="868680" y="3474720"/>
            <a:ext cx="10058400" cy="822960"/>
          </a:xfrm>
          <a:prstGeom prst="rect">
            <a:avLst/>
          </a:prstGeom>
          <a:noFill/>
          <a:ln/>
        </p:spPr>
        <p:txBody>
          <a:bodyPr wrap="square" lIns="0" tIns="0" rIns="0" bIns="0" rtlCol="0" anchor="ctr"/>
          <a:lstStyle/>
          <a:p>
            <a:pPr marL="0" indent="0">
              <a:buNone/>
            </a:pPr>
            <a:r>
              <a:rPr lang="en-US" sz="5400" b="1" dirty="0">
                <a:solidFill>
                  <a:srgbClr val="B7D5E8"/>
                </a:solidFill>
                <a:latin typeface="Arial" pitchFamily="34" charset="0"/>
                <a:ea typeface="Arial" pitchFamily="34" charset="-122"/>
                <a:cs typeface="Arial" pitchFamily="34" charset="-120"/>
              </a:rPr>
              <a:t>Regulatory Actions</a:t>
            </a:r>
            <a:endParaRPr lang="en-US" sz="5400" dirty="0"/>
          </a:p>
        </p:txBody>
      </p:sp>
      <p:sp>
        <p:nvSpPr>
          <p:cNvPr id="7" name="Text 4"/>
          <p:cNvSpPr/>
          <p:nvPr/>
        </p:nvSpPr>
        <p:spPr>
          <a:xfrm>
            <a:off x="868680" y="4572000"/>
            <a:ext cx="10058400" cy="365760"/>
          </a:xfrm>
          <a:prstGeom prst="rect">
            <a:avLst/>
          </a:prstGeom>
          <a:noFill/>
          <a:ln/>
        </p:spPr>
        <p:txBody>
          <a:bodyPr wrap="square" lIns="0" tIns="0" rIns="0" bIns="0" rtlCol="0" anchor="ctr"/>
          <a:lstStyle/>
          <a:p>
            <a:pPr marL="0" indent="0">
              <a:buNone/>
            </a:pPr>
            <a:r>
              <a:rPr lang="en-US" sz="1300" i="1" dirty="0">
                <a:solidFill>
                  <a:srgbClr val="9FBED4"/>
                </a:solidFill>
                <a:latin typeface="Arial" pitchFamily="34" charset="0"/>
                <a:ea typeface="Arial" pitchFamily="34" charset="-122"/>
                <a:cs typeface="Arial" pitchFamily="34" charset="-120"/>
              </a:rPr>
              <a:t>Pardons  •  HHS recommendation  •  DOJ rulemaking  •  DEA proceedings  •  FinCEN</a:t>
            </a:r>
            <a:endParaRPr lang="en-US" sz="1300" dirty="0"/>
          </a:p>
        </p:txBody>
      </p:sp>
      <p:sp>
        <p:nvSpPr>
          <p:cNvPr id="11" name="Text 7"/>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8FB3D6"/>
                </a:solidFill>
                <a:latin typeface="Arial" pitchFamily="34" charset="0"/>
                <a:ea typeface="Arial" pitchFamily="34" charset="-122"/>
                <a:cs typeface="Arial" pitchFamily="34" charset="-120"/>
              </a:rPr>
              <a:t>10 / 34</a:t>
            </a:r>
            <a:endParaRPr lang="en-US" sz="900" dirty="0"/>
          </a:p>
        </p:txBody>
      </p:sp>
      <p:pic>
        <p:nvPicPr>
          <p:cNvPr id="13" name="Picture 12">
            <a:extLst>
              <a:ext uri="{FF2B5EF4-FFF2-40B4-BE49-F238E27FC236}">
                <a16:creationId xmlns:a16="http://schemas.microsoft.com/office/drawing/2014/main" id="{96800358-815E-AAF4-A74A-450A83BFB9C7}"/>
              </a:ext>
            </a:extLst>
          </p:cNvPr>
          <p:cNvPicPr>
            <a:picLocks noChangeAspect="1"/>
          </p:cNvPicPr>
          <p:nvPr/>
        </p:nvPicPr>
        <p:blipFill>
          <a:blip r:embed="rId4"/>
          <a:stretch>
            <a:fillRect/>
          </a:stretch>
        </p:blipFill>
        <p:spPr>
          <a:xfrm>
            <a:off x="914400" y="6080760"/>
            <a:ext cx="3685761" cy="342711"/>
          </a:xfrm>
          <a:prstGeom prst="rect">
            <a:avLst/>
          </a:prstGeom>
        </p:spPr>
      </p:pic>
      <p:sp>
        <p:nvSpPr>
          <p:cNvPr id="14" name="Shape 0">
            <a:extLst>
              <a:ext uri="{FF2B5EF4-FFF2-40B4-BE49-F238E27FC236}">
                <a16:creationId xmlns:a16="http://schemas.microsoft.com/office/drawing/2014/main" id="{1955FE35-4F1B-9328-C045-2578EBEE644C}"/>
              </a:ext>
            </a:extLst>
          </p:cNvPr>
          <p:cNvSpPr/>
          <p:nvPr/>
        </p:nvSpPr>
        <p:spPr>
          <a:xfrm>
            <a:off x="0" y="0"/>
            <a:ext cx="411480"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502920"/>
            <a:ext cx="128016" cy="128016"/>
          </a:xfrm>
          <a:prstGeom prst="rect">
            <a:avLst/>
          </a:prstGeom>
          <a:solidFill>
            <a:srgbClr val="D4AD18"/>
          </a:solidFill>
          <a:ln w="12700">
            <a:solidFill>
              <a:srgbClr val="D4AD18"/>
            </a:solidFill>
            <a:prstDash val="solid"/>
          </a:ln>
        </p:spPr>
        <p:txBody>
          <a:bodyPr/>
          <a:lstStyle/>
          <a:p>
            <a:endParaRPr/>
          </a:p>
        </p:txBody>
      </p:sp>
      <p:sp>
        <p:nvSpPr>
          <p:cNvPr id="3" name="Text 1"/>
          <p:cNvSpPr/>
          <p:nvPr/>
        </p:nvSpPr>
        <p:spPr>
          <a:xfrm>
            <a:off x="713232" y="411480"/>
            <a:ext cx="8229600" cy="292608"/>
          </a:xfrm>
          <a:prstGeom prst="rect">
            <a:avLst/>
          </a:prstGeom>
          <a:noFill/>
          <a:ln/>
        </p:spPr>
        <p:txBody>
          <a:bodyPr wrap="square" lIns="0" tIns="0" rIns="0" bIns="0" rtlCol="0" anchor="ctr"/>
          <a:lstStyle/>
          <a:p>
            <a:pPr marL="0" indent="0">
              <a:buNone/>
            </a:pPr>
            <a:r>
              <a:rPr lang="en-US" sz="1100" b="1" kern="0" spc="400" dirty="0">
                <a:solidFill>
                  <a:srgbClr val="038DAF"/>
                </a:solidFill>
                <a:latin typeface="Arial" pitchFamily="34" charset="0"/>
                <a:ea typeface="Arial" pitchFamily="34" charset="-122"/>
                <a:cs typeface="Arial" pitchFamily="34" charset="-120"/>
              </a:rPr>
              <a:t>PART 03  /  EXECUTIVE ACTION</a:t>
            </a:r>
            <a:endParaRPr lang="en-US" sz="1100" dirty="0"/>
          </a:p>
        </p:txBody>
      </p:sp>
      <p:sp>
        <p:nvSpPr>
          <p:cNvPr id="4" name="Text 2"/>
          <p:cNvSpPr/>
          <p:nvPr/>
        </p:nvSpPr>
        <p:spPr>
          <a:xfrm>
            <a:off x="502920" y="713232"/>
            <a:ext cx="10058400" cy="777240"/>
          </a:xfrm>
          <a:prstGeom prst="rect">
            <a:avLst/>
          </a:prstGeom>
          <a:noFill/>
          <a:ln/>
        </p:spPr>
        <p:txBody>
          <a:bodyPr wrap="square" lIns="0" tIns="0" rIns="0" bIns="0" rtlCol="0" anchor="ctr"/>
          <a:lstStyle/>
          <a:p>
            <a:pPr marL="0" indent="0">
              <a:buNone/>
            </a:pPr>
            <a:r>
              <a:rPr lang="en-US" sz="2600" b="1" dirty="0">
                <a:solidFill>
                  <a:srgbClr val="1B3E7B"/>
                </a:solidFill>
                <a:latin typeface="Arial" pitchFamily="34" charset="0"/>
                <a:ea typeface="Arial" pitchFamily="34" charset="-122"/>
                <a:cs typeface="Arial" pitchFamily="34" charset="-120"/>
              </a:rPr>
              <a:t>HHS recommendation: the pivotal scientific assessment</a:t>
            </a:r>
            <a:endParaRPr lang="en-US" sz="2600" dirty="0"/>
          </a:p>
        </p:txBody>
      </p:sp>
      <p:sp>
        <p:nvSpPr>
          <p:cNvPr id="5" name="Shape 3"/>
          <p:cNvSpPr/>
          <p:nvPr/>
        </p:nvSpPr>
        <p:spPr>
          <a:xfrm>
            <a:off x="502920" y="1554480"/>
            <a:ext cx="11247120" cy="10973"/>
          </a:xfrm>
          <a:prstGeom prst="rect">
            <a:avLst/>
          </a:prstGeom>
          <a:solidFill>
            <a:srgbClr val="E5E7EB"/>
          </a:solidFill>
          <a:ln w="12700">
            <a:solidFill>
              <a:srgbClr val="E5E7EB"/>
            </a:solidFill>
            <a:prstDash val="solid"/>
          </a:ln>
        </p:spPr>
        <p:txBody>
          <a:bodyPr/>
          <a:lstStyle/>
          <a:p>
            <a:endParaRPr/>
          </a:p>
        </p:txBody>
      </p:sp>
      <p:sp>
        <p:nvSpPr>
          <p:cNvPr id="7" name="Text 4"/>
          <p:cNvSpPr/>
          <p:nvPr/>
        </p:nvSpPr>
        <p:spPr>
          <a:xfrm>
            <a:off x="502920" y="1783080"/>
            <a:ext cx="11247120" cy="45720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August 29, 2023 - HHS Assistant Secretary for Health formally recommends DEA reschedule cannabis from Schedule I to Schedule III based on FDA's eight-factor analysis.</a:t>
            </a:r>
            <a:endParaRPr lang="en-US" sz="1300" dirty="0"/>
          </a:p>
        </p:txBody>
      </p:sp>
      <p:sp>
        <p:nvSpPr>
          <p:cNvPr id="8" name="Shape 5"/>
          <p:cNvSpPr/>
          <p:nvPr/>
        </p:nvSpPr>
        <p:spPr>
          <a:xfrm>
            <a:off x="502920" y="2423160"/>
            <a:ext cx="3657600" cy="3291840"/>
          </a:xfrm>
          <a:prstGeom prst="rect">
            <a:avLst/>
          </a:prstGeom>
          <a:solidFill>
            <a:srgbClr val="F8FAFC"/>
          </a:solidFill>
          <a:ln w="6350">
            <a:solidFill>
              <a:srgbClr val="E5E7EB"/>
            </a:solidFill>
            <a:prstDash val="solid"/>
          </a:ln>
        </p:spPr>
        <p:txBody>
          <a:bodyPr/>
          <a:lstStyle/>
          <a:p>
            <a:endParaRPr/>
          </a:p>
        </p:txBody>
      </p:sp>
      <p:sp>
        <p:nvSpPr>
          <p:cNvPr id="9" name="Shape 6"/>
          <p:cNvSpPr/>
          <p:nvPr/>
        </p:nvSpPr>
        <p:spPr>
          <a:xfrm>
            <a:off x="502920" y="2423160"/>
            <a:ext cx="3657600" cy="73152"/>
          </a:xfrm>
          <a:prstGeom prst="rect">
            <a:avLst/>
          </a:prstGeom>
          <a:solidFill>
            <a:srgbClr val="038DAF"/>
          </a:solidFill>
          <a:ln w="12700">
            <a:solidFill>
              <a:srgbClr val="038DAF"/>
            </a:solidFill>
            <a:prstDash val="solid"/>
          </a:ln>
        </p:spPr>
        <p:txBody>
          <a:bodyPr/>
          <a:lstStyle/>
          <a:p>
            <a:endParaRPr/>
          </a:p>
        </p:txBody>
      </p:sp>
      <p:sp>
        <p:nvSpPr>
          <p:cNvPr id="10" name="Text 7"/>
          <p:cNvSpPr/>
          <p:nvPr/>
        </p:nvSpPr>
        <p:spPr>
          <a:xfrm>
            <a:off x="731520" y="2606040"/>
            <a:ext cx="3200400" cy="54864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Currently accepted medical use</a:t>
            </a:r>
            <a:endParaRPr lang="en-US" sz="1300" dirty="0"/>
          </a:p>
        </p:txBody>
      </p:sp>
      <p:sp>
        <p:nvSpPr>
          <p:cNvPr id="11" name="Text 8"/>
          <p:cNvSpPr/>
          <p:nvPr/>
        </p:nvSpPr>
        <p:spPr>
          <a:xfrm>
            <a:off x="731520" y="3246120"/>
            <a:ext cx="3200400" cy="23774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FDA concluded cannabis has currently accepted medical use under a two-part test: (1) widespread current clinical experience and (2) credible scientific support - citing extensive state medical programs and clinical research.</a:t>
            </a:r>
            <a:endParaRPr lang="en-US" sz="1100" dirty="0"/>
          </a:p>
        </p:txBody>
      </p:sp>
      <p:sp>
        <p:nvSpPr>
          <p:cNvPr id="12" name="Shape 9"/>
          <p:cNvSpPr/>
          <p:nvPr/>
        </p:nvSpPr>
        <p:spPr>
          <a:xfrm>
            <a:off x="4407408" y="2423160"/>
            <a:ext cx="3657600" cy="3291840"/>
          </a:xfrm>
          <a:prstGeom prst="rect">
            <a:avLst/>
          </a:prstGeom>
          <a:solidFill>
            <a:srgbClr val="F8FAFC"/>
          </a:solidFill>
          <a:ln w="6350">
            <a:solidFill>
              <a:srgbClr val="E5E7EB"/>
            </a:solidFill>
            <a:prstDash val="solid"/>
          </a:ln>
        </p:spPr>
        <p:txBody>
          <a:bodyPr/>
          <a:lstStyle/>
          <a:p>
            <a:endParaRPr/>
          </a:p>
        </p:txBody>
      </p:sp>
      <p:sp>
        <p:nvSpPr>
          <p:cNvPr id="13" name="Shape 10"/>
          <p:cNvSpPr/>
          <p:nvPr/>
        </p:nvSpPr>
        <p:spPr>
          <a:xfrm>
            <a:off x="4407408" y="2423160"/>
            <a:ext cx="3657600" cy="73152"/>
          </a:xfrm>
          <a:prstGeom prst="rect">
            <a:avLst/>
          </a:prstGeom>
          <a:solidFill>
            <a:srgbClr val="D4AD18"/>
          </a:solidFill>
          <a:ln w="12700">
            <a:solidFill>
              <a:srgbClr val="D4AD18"/>
            </a:solidFill>
            <a:prstDash val="solid"/>
          </a:ln>
        </p:spPr>
        <p:txBody>
          <a:bodyPr/>
          <a:lstStyle/>
          <a:p>
            <a:endParaRPr/>
          </a:p>
        </p:txBody>
      </p:sp>
      <p:sp>
        <p:nvSpPr>
          <p:cNvPr id="14" name="Text 11"/>
          <p:cNvSpPr/>
          <p:nvPr/>
        </p:nvSpPr>
        <p:spPr>
          <a:xfrm>
            <a:off x="4636008" y="2606040"/>
            <a:ext cx="3200400" cy="54864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Lower abuse potential than Sch. I/II</a:t>
            </a:r>
            <a:endParaRPr lang="en-US" sz="1300" dirty="0"/>
          </a:p>
        </p:txBody>
      </p:sp>
      <p:sp>
        <p:nvSpPr>
          <p:cNvPr id="15" name="Text 12"/>
          <p:cNvSpPr/>
          <p:nvPr/>
        </p:nvSpPr>
        <p:spPr>
          <a:xfrm>
            <a:off x="4636008" y="3246120"/>
            <a:ext cx="3200400" cy="23774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FDA found abuse potential lower than schedules I and II substances. Relative comparisons with heroin, oxycodone, alcohol, and benzodiazepines support placement at Schedule III.</a:t>
            </a:r>
            <a:endParaRPr lang="en-US" sz="1100" dirty="0"/>
          </a:p>
        </p:txBody>
      </p:sp>
      <p:sp>
        <p:nvSpPr>
          <p:cNvPr id="16" name="Shape 13"/>
          <p:cNvSpPr/>
          <p:nvPr/>
        </p:nvSpPr>
        <p:spPr>
          <a:xfrm>
            <a:off x="8311896" y="2423160"/>
            <a:ext cx="3657600" cy="3291840"/>
          </a:xfrm>
          <a:prstGeom prst="rect">
            <a:avLst/>
          </a:prstGeom>
          <a:solidFill>
            <a:srgbClr val="F8FAFC"/>
          </a:solidFill>
          <a:ln w="6350">
            <a:solidFill>
              <a:srgbClr val="E5E7EB"/>
            </a:solidFill>
            <a:prstDash val="solid"/>
          </a:ln>
        </p:spPr>
        <p:txBody>
          <a:bodyPr/>
          <a:lstStyle/>
          <a:p>
            <a:endParaRPr/>
          </a:p>
        </p:txBody>
      </p:sp>
      <p:sp>
        <p:nvSpPr>
          <p:cNvPr id="17" name="Shape 14"/>
          <p:cNvSpPr/>
          <p:nvPr/>
        </p:nvSpPr>
        <p:spPr>
          <a:xfrm>
            <a:off x="8311896" y="2423160"/>
            <a:ext cx="3657600" cy="73152"/>
          </a:xfrm>
          <a:prstGeom prst="rect">
            <a:avLst/>
          </a:prstGeom>
          <a:solidFill>
            <a:srgbClr val="0D404D"/>
          </a:solidFill>
          <a:ln w="12700">
            <a:solidFill>
              <a:srgbClr val="0D404D"/>
            </a:solidFill>
            <a:prstDash val="solid"/>
          </a:ln>
        </p:spPr>
        <p:txBody>
          <a:bodyPr/>
          <a:lstStyle/>
          <a:p>
            <a:endParaRPr/>
          </a:p>
        </p:txBody>
      </p:sp>
      <p:sp>
        <p:nvSpPr>
          <p:cNvPr id="18" name="Text 15"/>
          <p:cNvSpPr/>
          <p:nvPr/>
        </p:nvSpPr>
        <p:spPr>
          <a:xfrm>
            <a:off x="8540496" y="2606040"/>
            <a:ext cx="3200400" cy="54864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Limited physical-dependence risk</a:t>
            </a:r>
            <a:endParaRPr lang="en-US" sz="1300" dirty="0"/>
          </a:p>
        </p:txBody>
      </p:sp>
      <p:sp>
        <p:nvSpPr>
          <p:cNvPr id="19" name="Text 16"/>
          <p:cNvSpPr/>
          <p:nvPr/>
        </p:nvSpPr>
        <p:spPr>
          <a:xfrm>
            <a:off x="8540496" y="3246120"/>
            <a:ext cx="3200400" cy="23774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Withdrawal and physical dependence profile less severe than Schedule I/II substances. Documented effects exist but consistent with Schedule III categorization.</a:t>
            </a:r>
            <a:endParaRPr lang="en-US" sz="1100" dirty="0"/>
          </a:p>
        </p:txBody>
      </p:sp>
      <p:sp>
        <p:nvSpPr>
          <p:cNvPr id="20" name="Shape 17"/>
          <p:cNvSpPr/>
          <p:nvPr/>
        </p:nvSpPr>
        <p:spPr>
          <a:xfrm>
            <a:off x="502920" y="5852160"/>
            <a:ext cx="11247120" cy="411480"/>
          </a:xfrm>
          <a:prstGeom prst="rect">
            <a:avLst/>
          </a:prstGeom>
          <a:solidFill>
            <a:srgbClr val="1B3E7B"/>
          </a:solidFill>
          <a:ln w="6350">
            <a:solidFill>
              <a:srgbClr val="E5E7EB"/>
            </a:solidFill>
            <a:prstDash val="solid"/>
          </a:ln>
        </p:spPr>
        <p:txBody>
          <a:bodyPr/>
          <a:lstStyle/>
          <a:p>
            <a:endParaRPr/>
          </a:p>
        </p:txBody>
      </p:sp>
      <p:sp>
        <p:nvSpPr>
          <p:cNvPr id="21" name="Text 18"/>
          <p:cNvSpPr/>
          <p:nvPr/>
        </p:nvSpPr>
        <p:spPr>
          <a:xfrm>
            <a:off x="685800" y="5870448"/>
            <a:ext cx="10972800" cy="365760"/>
          </a:xfrm>
          <a:prstGeom prst="rect">
            <a:avLst/>
          </a:prstGeom>
          <a:noFill/>
          <a:ln/>
        </p:spPr>
        <p:txBody>
          <a:bodyPr wrap="square" lIns="0" tIns="0" rIns="0" bIns="0" rtlCol="0" anchor="ctr"/>
          <a:lstStyle/>
          <a:p>
            <a:pPr marL="0" indent="0">
              <a:buNone/>
            </a:pPr>
            <a:r>
              <a:rPr lang="en-US" sz="1400" i="1" dirty="0">
                <a:solidFill>
                  <a:srgbClr val="FFFFFF"/>
                </a:solidFill>
                <a:latin typeface="Arial" pitchFamily="34" charset="0"/>
                <a:ea typeface="Arial" pitchFamily="34" charset="-122"/>
                <a:cs typeface="Arial" pitchFamily="34" charset="-120"/>
              </a:rPr>
              <a:t>Why this matters: under the CSA, DEA gives 'significant deference' to HHS's medical-and-scientific findings. HHS's recommendation cleared the central scientific obstacle to rescheduling.</a:t>
            </a:r>
            <a:endParaRPr lang="en-US" sz="1100" dirty="0"/>
          </a:p>
        </p:txBody>
      </p:sp>
      <p:sp>
        <p:nvSpPr>
          <p:cNvPr id="23" name="Text 20"/>
          <p:cNvSpPr/>
          <p:nvPr/>
        </p:nvSpPr>
        <p:spPr>
          <a:xfrm>
            <a:off x="4114800" y="6446520"/>
            <a:ext cx="5029200" cy="228600"/>
          </a:xfrm>
          <a:prstGeom prst="rect">
            <a:avLst/>
          </a:prstGeom>
          <a:noFill/>
          <a:ln/>
        </p:spPr>
        <p:txBody>
          <a:bodyPr wrap="square" lIns="0" tIns="0" rIns="0" bIns="0" rtlCol="0" anchor="ctr"/>
          <a:lstStyle/>
          <a:p>
            <a:pPr marL="0" indent="0" algn="ctr">
              <a:buNone/>
            </a:pPr>
            <a:r>
              <a:rPr lang="en-US" sz="800" b="1" kern="0" spc="200" dirty="0">
                <a:solidFill>
                  <a:srgbClr val="6B7280"/>
                </a:solidFill>
                <a:latin typeface="Arial" pitchFamily="34" charset="0"/>
                <a:ea typeface="Arial" pitchFamily="34" charset="-122"/>
                <a:cs typeface="Arial" pitchFamily="34" charset="-120"/>
              </a:rPr>
              <a:t>HIGHLY CONFIDENTIAL &amp; TRADE SECRET</a:t>
            </a:r>
            <a:endParaRPr lang="en-US" sz="800" dirty="0"/>
          </a:p>
        </p:txBody>
      </p:sp>
      <p:sp>
        <p:nvSpPr>
          <p:cNvPr id="24" name="Text 21"/>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6B7280"/>
                </a:solidFill>
                <a:latin typeface="Arial" pitchFamily="34" charset="0"/>
                <a:ea typeface="Arial" pitchFamily="34" charset="-122"/>
                <a:cs typeface="Arial" pitchFamily="34" charset="-120"/>
              </a:rPr>
              <a:t>13 / 34</a:t>
            </a:r>
            <a:endParaRPr lang="en-US" sz="900" dirty="0"/>
          </a:p>
        </p:txBody>
      </p:sp>
      <p:pic>
        <p:nvPicPr>
          <p:cNvPr id="25" name="Picture 24" descr="Logo&#10;&#10;Description automatically generated">
            <a:extLst>
              <a:ext uri="{FF2B5EF4-FFF2-40B4-BE49-F238E27FC236}">
                <a16:creationId xmlns:a16="http://schemas.microsoft.com/office/drawing/2014/main" id="{C4F47F6E-C9E0-E6D2-D99E-6FC62D796BC3}"/>
              </a:ext>
            </a:extLst>
          </p:cNvPr>
          <p:cNvPicPr>
            <a:picLocks noChangeAspect="1"/>
          </p:cNvPicPr>
          <p:nvPr/>
        </p:nvPicPr>
        <p:blipFill>
          <a:blip r:embed="rId3"/>
          <a:stretch>
            <a:fillRect/>
          </a:stretch>
        </p:blipFill>
        <p:spPr>
          <a:xfrm>
            <a:off x="10949271" y="478641"/>
            <a:ext cx="800769" cy="855190"/>
          </a:xfrm>
          <a:prstGeom prst="rect">
            <a:avLst/>
          </a:prstGeom>
        </p:spPr>
      </p:pic>
      <p:sp>
        <p:nvSpPr>
          <p:cNvPr id="6" name="Shape 0">
            <a:extLst>
              <a:ext uri="{FF2B5EF4-FFF2-40B4-BE49-F238E27FC236}">
                <a16:creationId xmlns:a16="http://schemas.microsoft.com/office/drawing/2014/main" id="{CDC6DCC6-8B2C-A45A-A536-BF29EDD98DDF}"/>
              </a:ext>
            </a:extLst>
          </p:cNvPr>
          <p:cNvSpPr/>
          <p:nvPr/>
        </p:nvSpPr>
        <p:spPr>
          <a:xfrm>
            <a:off x="0" y="0"/>
            <a:ext cx="128016"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502920"/>
            <a:ext cx="128016" cy="128016"/>
          </a:xfrm>
          <a:prstGeom prst="rect">
            <a:avLst/>
          </a:prstGeom>
          <a:solidFill>
            <a:srgbClr val="D4AD18"/>
          </a:solidFill>
          <a:ln w="12700">
            <a:solidFill>
              <a:srgbClr val="D4AD18"/>
            </a:solidFill>
            <a:prstDash val="solid"/>
          </a:ln>
        </p:spPr>
        <p:txBody>
          <a:bodyPr/>
          <a:lstStyle/>
          <a:p>
            <a:endParaRPr/>
          </a:p>
        </p:txBody>
      </p:sp>
      <p:sp>
        <p:nvSpPr>
          <p:cNvPr id="3" name="Text 1"/>
          <p:cNvSpPr/>
          <p:nvPr/>
        </p:nvSpPr>
        <p:spPr>
          <a:xfrm>
            <a:off x="713232" y="411480"/>
            <a:ext cx="8229600" cy="292608"/>
          </a:xfrm>
          <a:prstGeom prst="rect">
            <a:avLst/>
          </a:prstGeom>
          <a:noFill/>
          <a:ln/>
        </p:spPr>
        <p:txBody>
          <a:bodyPr wrap="square" lIns="0" tIns="0" rIns="0" bIns="0" rtlCol="0" anchor="ctr"/>
          <a:lstStyle/>
          <a:p>
            <a:pPr marL="0" indent="0">
              <a:buNone/>
            </a:pPr>
            <a:r>
              <a:rPr lang="en-US" sz="1100" b="1" kern="0" spc="400" dirty="0">
                <a:solidFill>
                  <a:srgbClr val="038DAF"/>
                </a:solidFill>
                <a:latin typeface="Arial" pitchFamily="34" charset="0"/>
                <a:ea typeface="Arial" pitchFamily="34" charset="-122"/>
                <a:cs typeface="Arial" pitchFamily="34" charset="-120"/>
              </a:rPr>
              <a:t>PART 03  /  EXECUTIVE ACTION</a:t>
            </a:r>
            <a:endParaRPr lang="en-US" sz="1100" dirty="0"/>
          </a:p>
        </p:txBody>
      </p:sp>
      <p:sp>
        <p:nvSpPr>
          <p:cNvPr id="4" name="Text 2"/>
          <p:cNvSpPr/>
          <p:nvPr/>
        </p:nvSpPr>
        <p:spPr>
          <a:xfrm>
            <a:off x="502920" y="713232"/>
            <a:ext cx="10058400" cy="777240"/>
          </a:xfrm>
          <a:prstGeom prst="rect">
            <a:avLst/>
          </a:prstGeom>
          <a:noFill/>
          <a:ln/>
        </p:spPr>
        <p:txBody>
          <a:bodyPr wrap="square" lIns="0" tIns="0" rIns="0" bIns="0" rtlCol="0" anchor="ctr"/>
          <a:lstStyle/>
          <a:p>
            <a:pPr marL="0" indent="0">
              <a:buNone/>
            </a:pPr>
            <a:r>
              <a:rPr lang="en-US" sz="2600" b="1" dirty="0">
                <a:solidFill>
                  <a:srgbClr val="1B3E7B"/>
                </a:solidFill>
                <a:latin typeface="Arial" pitchFamily="34" charset="0"/>
                <a:ea typeface="Arial" pitchFamily="34" charset="-122"/>
                <a:cs typeface="Arial" pitchFamily="34" charset="-120"/>
              </a:rPr>
              <a:t>FinCEN remains the operative agency for banks</a:t>
            </a:r>
            <a:endParaRPr lang="en-US" sz="2600" dirty="0"/>
          </a:p>
        </p:txBody>
      </p:sp>
      <p:sp>
        <p:nvSpPr>
          <p:cNvPr id="5" name="Shape 3"/>
          <p:cNvSpPr/>
          <p:nvPr/>
        </p:nvSpPr>
        <p:spPr>
          <a:xfrm>
            <a:off x="502920" y="1554480"/>
            <a:ext cx="11247120" cy="10973"/>
          </a:xfrm>
          <a:prstGeom prst="rect">
            <a:avLst/>
          </a:prstGeom>
          <a:solidFill>
            <a:srgbClr val="E5E7EB"/>
          </a:solidFill>
          <a:ln w="12700">
            <a:solidFill>
              <a:srgbClr val="E5E7EB"/>
            </a:solidFill>
            <a:prstDash val="solid"/>
          </a:ln>
        </p:spPr>
        <p:txBody>
          <a:bodyPr/>
          <a:lstStyle/>
          <a:p>
            <a:endParaRPr/>
          </a:p>
        </p:txBody>
      </p:sp>
      <p:sp>
        <p:nvSpPr>
          <p:cNvPr id="7" name="Shape 4"/>
          <p:cNvSpPr/>
          <p:nvPr/>
        </p:nvSpPr>
        <p:spPr>
          <a:xfrm>
            <a:off x="502920" y="1783080"/>
            <a:ext cx="11247120" cy="868680"/>
          </a:xfrm>
          <a:prstGeom prst="rect">
            <a:avLst/>
          </a:prstGeom>
          <a:solidFill>
            <a:srgbClr val="1B3E7B"/>
          </a:solidFill>
          <a:ln w="6350">
            <a:solidFill>
              <a:srgbClr val="E5E7EB"/>
            </a:solidFill>
            <a:prstDash val="solid"/>
          </a:ln>
        </p:spPr>
        <p:txBody>
          <a:bodyPr/>
          <a:lstStyle/>
          <a:p>
            <a:endParaRPr/>
          </a:p>
        </p:txBody>
      </p:sp>
      <p:sp>
        <p:nvSpPr>
          <p:cNvPr id="8" name="Text 5"/>
          <p:cNvSpPr/>
          <p:nvPr/>
        </p:nvSpPr>
        <p:spPr>
          <a:xfrm>
            <a:off x="777240" y="1920240"/>
            <a:ext cx="2926080" cy="365760"/>
          </a:xfrm>
          <a:prstGeom prst="rect">
            <a:avLst/>
          </a:prstGeom>
          <a:noFill/>
          <a:ln/>
        </p:spPr>
        <p:txBody>
          <a:bodyPr wrap="square" lIns="0" tIns="0" rIns="0" bIns="0" rtlCol="0" anchor="ctr"/>
          <a:lstStyle/>
          <a:p>
            <a:pPr marL="0" indent="0">
              <a:buNone/>
            </a:pPr>
            <a:r>
              <a:rPr lang="en-US" sz="1600" b="1" dirty="0">
                <a:solidFill>
                  <a:srgbClr val="D4AD18"/>
                </a:solidFill>
                <a:latin typeface="Arial" pitchFamily="34" charset="0"/>
                <a:ea typeface="Arial" pitchFamily="34" charset="-122"/>
                <a:cs typeface="Arial" pitchFamily="34" charset="-120"/>
              </a:rPr>
              <a:t>FIN-2014-G001</a:t>
            </a:r>
            <a:endParaRPr lang="en-US" sz="1600" dirty="0"/>
          </a:p>
        </p:txBody>
      </p:sp>
      <p:sp>
        <p:nvSpPr>
          <p:cNvPr id="9" name="Text 6"/>
          <p:cNvSpPr/>
          <p:nvPr/>
        </p:nvSpPr>
        <p:spPr>
          <a:xfrm>
            <a:off x="777240" y="2240280"/>
            <a:ext cx="10698480" cy="365760"/>
          </a:xfrm>
          <a:prstGeom prst="rect">
            <a:avLst/>
          </a:prstGeom>
          <a:noFill/>
          <a:ln/>
        </p:spPr>
        <p:txBody>
          <a:bodyPr wrap="square" lIns="0" tIns="0" rIns="0" bIns="0" rtlCol="0" anchor="ctr"/>
          <a:lstStyle/>
          <a:p>
            <a:pPr marL="0" indent="0">
              <a:buNone/>
            </a:pPr>
            <a:r>
              <a:rPr lang="en-US" sz="1400" i="1" dirty="0">
                <a:solidFill>
                  <a:srgbClr val="FFFFFF"/>
                </a:solidFill>
                <a:latin typeface="Arial" pitchFamily="34" charset="0"/>
                <a:ea typeface="Arial" pitchFamily="34" charset="-122"/>
                <a:cs typeface="Arial" pitchFamily="34" charset="-120"/>
              </a:rPr>
              <a:t>BSA Expectations Regarding Marijuana-Related Businesses - the operative federal guidance for bank engagement with cannabis since 2014.</a:t>
            </a:r>
            <a:endParaRPr lang="en-US" sz="1200" dirty="0"/>
          </a:p>
        </p:txBody>
      </p:sp>
      <p:sp>
        <p:nvSpPr>
          <p:cNvPr id="10" name="Shape 7"/>
          <p:cNvSpPr/>
          <p:nvPr/>
        </p:nvSpPr>
        <p:spPr>
          <a:xfrm>
            <a:off x="502920" y="2834640"/>
            <a:ext cx="3657600" cy="3246120"/>
          </a:xfrm>
          <a:prstGeom prst="rect">
            <a:avLst/>
          </a:prstGeom>
          <a:solidFill>
            <a:srgbClr val="F8FAFC"/>
          </a:solidFill>
          <a:ln w="6350">
            <a:solidFill>
              <a:srgbClr val="E5E7EB"/>
            </a:solidFill>
            <a:prstDash val="solid"/>
          </a:ln>
        </p:spPr>
        <p:txBody>
          <a:bodyPr/>
          <a:lstStyle/>
          <a:p>
            <a:endParaRPr/>
          </a:p>
        </p:txBody>
      </p:sp>
      <p:sp>
        <p:nvSpPr>
          <p:cNvPr id="11" name="Shape 8"/>
          <p:cNvSpPr/>
          <p:nvPr/>
        </p:nvSpPr>
        <p:spPr>
          <a:xfrm>
            <a:off x="502920" y="2834640"/>
            <a:ext cx="3657600" cy="73152"/>
          </a:xfrm>
          <a:prstGeom prst="rect">
            <a:avLst/>
          </a:prstGeom>
          <a:solidFill>
            <a:srgbClr val="038DAF"/>
          </a:solidFill>
          <a:ln w="12700">
            <a:solidFill>
              <a:srgbClr val="038DAF"/>
            </a:solidFill>
            <a:prstDash val="solid"/>
          </a:ln>
        </p:spPr>
        <p:txBody>
          <a:bodyPr/>
          <a:lstStyle/>
          <a:p>
            <a:endParaRPr/>
          </a:p>
        </p:txBody>
      </p:sp>
      <p:sp>
        <p:nvSpPr>
          <p:cNvPr id="12" name="Text 9"/>
          <p:cNvSpPr/>
          <p:nvPr/>
        </p:nvSpPr>
        <p:spPr>
          <a:xfrm>
            <a:off x="731520" y="3017520"/>
            <a:ext cx="3200400" cy="5943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Federal banking regulators</a:t>
            </a:r>
            <a:endParaRPr lang="en-US" sz="1300" dirty="0"/>
          </a:p>
        </p:txBody>
      </p:sp>
      <p:sp>
        <p:nvSpPr>
          <p:cNvPr id="13" name="Text 10"/>
          <p:cNvSpPr/>
          <p:nvPr/>
        </p:nvSpPr>
        <p:spPr>
          <a:xfrm>
            <a:off x="731520" y="3657600"/>
            <a:ext cx="3200400" cy="23774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FDIC, OCC, NCUA, and the Federal Reserve continue to act as the front-line examiners enforcing BSA/AML - including for cannabis-related accounts. No agency has signaled retreat from FIN-2014-G001 framework.</a:t>
            </a:r>
            <a:endParaRPr lang="en-US" sz="1100" dirty="0"/>
          </a:p>
        </p:txBody>
      </p:sp>
      <p:sp>
        <p:nvSpPr>
          <p:cNvPr id="14" name="Shape 11"/>
          <p:cNvSpPr/>
          <p:nvPr/>
        </p:nvSpPr>
        <p:spPr>
          <a:xfrm>
            <a:off x="4407408" y="2834640"/>
            <a:ext cx="3657600" cy="3246120"/>
          </a:xfrm>
          <a:prstGeom prst="rect">
            <a:avLst/>
          </a:prstGeom>
          <a:solidFill>
            <a:srgbClr val="F8FAFC"/>
          </a:solidFill>
          <a:ln w="6350">
            <a:solidFill>
              <a:srgbClr val="E5E7EB"/>
            </a:solidFill>
            <a:prstDash val="solid"/>
          </a:ln>
        </p:spPr>
        <p:txBody>
          <a:bodyPr/>
          <a:lstStyle/>
          <a:p>
            <a:endParaRPr/>
          </a:p>
        </p:txBody>
      </p:sp>
      <p:sp>
        <p:nvSpPr>
          <p:cNvPr id="15" name="Shape 12"/>
          <p:cNvSpPr/>
          <p:nvPr/>
        </p:nvSpPr>
        <p:spPr>
          <a:xfrm>
            <a:off x="4407408" y="2834640"/>
            <a:ext cx="3657600" cy="73152"/>
          </a:xfrm>
          <a:prstGeom prst="rect">
            <a:avLst/>
          </a:prstGeom>
          <a:solidFill>
            <a:srgbClr val="D4AD18"/>
          </a:solidFill>
          <a:ln w="12700">
            <a:solidFill>
              <a:srgbClr val="D4AD18"/>
            </a:solidFill>
            <a:prstDash val="solid"/>
          </a:ln>
        </p:spPr>
        <p:txBody>
          <a:bodyPr/>
          <a:lstStyle/>
          <a:p>
            <a:endParaRPr/>
          </a:p>
        </p:txBody>
      </p:sp>
      <p:sp>
        <p:nvSpPr>
          <p:cNvPr id="16" name="Text 13"/>
          <p:cNvSpPr/>
          <p:nvPr/>
        </p:nvSpPr>
        <p:spPr>
          <a:xfrm>
            <a:off x="4636008" y="3017520"/>
            <a:ext cx="3200400" cy="5943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SAR reporting cadence</a:t>
            </a:r>
            <a:endParaRPr lang="en-US" sz="1300" dirty="0"/>
          </a:p>
        </p:txBody>
      </p:sp>
      <p:sp>
        <p:nvSpPr>
          <p:cNvPr id="17" name="Text 14"/>
          <p:cNvSpPr/>
          <p:nvPr/>
        </p:nvSpPr>
        <p:spPr>
          <a:xfrm>
            <a:off x="4636008" y="3657600"/>
            <a:ext cx="3200400" cy="23774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Marijuana Limited SARs filed within 30 days of account opening, then every 90 days of continuing activity. Priority and Termination SARs follow standard suspicious-activity timing.</a:t>
            </a:r>
            <a:endParaRPr lang="en-US" sz="1100" dirty="0"/>
          </a:p>
        </p:txBody>
      </p:sp>
      <p:sp>
        <p:nvSpPr>
          <p:cNvPr id="18" name="Shape 15"/>
          <p:cNvSpPr/>
          <p:nvPr/>
        </p:nvSpPr>
        <p:spPr>
          <a:xfrm>
            <a:off x="8311896" y="2834640"/>
            <a:ext cx="3657600" cy="3246120"/>
          </a:xfrm>
          <a:prstGeom prst="rect">
            <a:avLst/>
          </a:prstGeom>
          <a:solidFill>
            <a:srgbClr val="F8FAFC"/>
          </a:solidFill>
          <a:ln w="6350">
            <a:solidFill>
              <a:srgbClr val="E5E7EB"/>
            </a:solidFill>
            <a:prstDash val="solid"/>
          </a:ln>
        </p:spPr>
        <p:txBody>
          <a:bodyPr/>
          <a:lstStyle/>
          <a:p>
            <a:endParaRPr/>
          </a:p>
        </p:txBody>
      </p:sp>
      <p:sp>
        <p:nvSpPr>
          <p:cNvPr id="19" name="Shape 16"/>
          <p:cNvSpPr/>
          <p:nvPr/>
        </p:nvSpPr>
        <p:spPr>
          <a:xfrm>
            <a:off x="8311896" y="2834640"/>
            <a:ext cx="3657600" cy="73152"/>
          </a:xfrm>
          <a:prstGeom prst="rect">
            <a:avLst/>
          </a:prstGeom>
          <a:solidFill>
            <a:srgbClr val="0D404D"/>
          </a:solidFill>
          <a:ln w="12700">
            <a:solidFill>
              <a:srgbClr val="0D404D"/>
            </a:solidFill>
            <a:prstDash val="solid"/>
          </a:ln>
        </p:spPr>
        <p:txBody>
          <a:bodyPr/>
          <a:lstStyle/>
          <a:p>
            <a:endParaRPr/>
          </a:p>
        </p:txBody>
      </p:sp>
      <p:sp>
        <p:nvSpPr>
          <p:cNvPr id="20" name="Text 17"/>
          <p:cNvSpPr/>
          <p:nvPr/>
        </p:nvSpPr>
        <p:spPr>
          <a:xfrm>
            <a:off x="8540496" y="3017520"/>
            <a:ext cx="3200400" cy="5943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What's unchanged after rescheduling</a:t>
            </a:r>
            <a:endParaRPr lang="en-US" sz="1300" dirty="0"/>
          </a:p>
        </p:txBody>
      </p:sp>
      <p:sp>
        <p:nvSpPr>
          <p:cNvPr id="21" name="Text 18"/>
          <p:cNvSpPr/>
          <p:nvPr/>
        </p:nvSpPr>
        <p:spPr>
          <a:xfrm>
            <a:off x="8540496" y="3657600"/>
            <a:ext cx="3200400" cy="23774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Even if Schedule III is finalized, federal banking law and FinCEN guidance do not automatically change. Banks should expect continuation of MRB SAR filings absent new explicit guidance.</a:t>
            </a:r>
            <a:endParaRPr lang="en-US" sz="1100" dirty="0"/>
          </a:p>
        </p:txBody>
      </p:sp>
      <p:sp>
        <p:nvSpPr>
          <p:cNvPr id="23" name="Text 20"/>
          <p:cNvSpPr/>
          <p:nvPr/>
        </p:nvSpPr>
        <p:spPr>
          <a:xfrm>
            <a:off x="4114800" y="6446520"/>
            <a:ext cx="5029200" cy="228600"/>
          </a:xfrm>
          <a:prstGeom prst="rect">
            <a:avLst/>
          </a:prstGeom>
          <a:noFill/>
          <a:ln/>
        </p:spPr>
        <p:txBody>
          <a:bodyPr wrap="square" lIns="0" tIns="0" rIns="0" bIns="0" rtlCol="0" anchor="ctr"/>
          <a:lstStyle/>
          <a:p>
            <a:pPr marL="0" indent="0" algn="ctr">
              <a:buNone/>
            </a:pPr>
            <a:r>
              <a:rPr lang="en-US" sz="800" b="1" kern="0" spc="200" dirty="0">
                <a:solidFill>
                  <a:srgbClr val="6B7280"/>
                </a:solidFill>
                <a:latin typeface="Arial" pitchFamily="34" charset="0"/>
                <a:ea typeface="Arial" pitchFamily="34" charset="-122"/>
                <a:cs typeface="Arial" pitchFamily="34" charset="-120"/>
              </a:rPr>
              <a:t>HIGHLY CONFIDENTIAL &amp; TRADE SECRET</a:t>
            </a:r>
            <a:endParaRPr lang="en-US" sz="800" dirty="0"/>
          </a:p>
        </p:txBody>
      </p:sp>
      <p:sp>
        <p:nvSpPr>
          <p:cNvPr id="24" name="Text 21"/>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6B7280"/>
                </a:solidFill>
                <a:latin typeface="Arial" pitchFamily="34" charset="0"/>
                <a:ea typeface="Arial" pitchFamily="34" charset="-122"/>
                <a:cs typeface="Arial" pitchFamily="34" charset="-120"/>
              </a:rPr>
              <a:t>16 / 34</a:t>
            </a:r>
            <a:endParaRPr lang="en-US" sz="900" dirty="0"/>
          </a:p>
        </p:txBody>
      </p:sp>
      <p:pic>
        <p:nvPicPr>
          <p:cNvPr id="25" name="Picture 24" descr="Logo&#10;&#10;Description automatically generated">
            <a:extLst>
              <a:ext uri="{FF2B5EF4-FFF2-40B4-BE49-F238E27FC236}">
                <a16:creationId xmlns:a16="http://schemas.microsoft.com/office/drawing/2014/main" id="{3765721F-26C5-3C15-0D9E-F1540DAD0AD8}"/>
              </a:ext>
            </a:extLst>
          </p:cNvPr>
          <p:cNvPicPr>
            <a:picLocks noChangeAspect="1"/>
          </p:cNvPicPr>
          <p:nvPr/>
        </p:nvPicPr>
        <p:blipFill>
          <a:blip r:embed="rId3"/>
          <a:stretch>
            <a:fillRect/>
          </a:stretch>
        </p:blipFill>
        <p:spPr>
          <a:xfrm>
            <a:off x="10949271" y="478641"/>
            <a:ext cx="800769" cy="855190"/>
          </a:xfrm>
          <a:prstGeom prst="rect">
            <a:avLst/>
          </a:prstGeom>
        </p:spPr>
      </p:pic>
      <p:sp>
        <p:nvSpPr>
          <p:cNvPr id="6" name="Shape 0">
            <a:extLst>
              <a:ext uri="{FF2B5EF4-FFF2-40B4-BE49-F238E27FC236}">
                <a16:creationId xmlns:a16="http://schemas.microsoft.com/office/drawing/2014/main" id="{0257B80E-ADAC-F9CB-4842-51EBDD6275EA}"/>
              </a:ext>
            </a:extLst>
          </p:cNvPr>
          <p:cNvSpPr/>
          <p:nvPr/>
        </p:nvSpPr>
        <p:spPr>
          <a:xfrm>
            <a:off x="0" y="0"/>
            <a:ext cx="128016"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7">
    <p:bg>
      <p:bgPr>
        <a:solidFill>
          <a:srgbClr val="1B3E7B"/>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940BB31-374A-02EE-3717-13E121F8472B}"/>
              </a:ext>
            </a:extLst>
          </p:cNvPr>
          <p:cNvPicPr>
            <a:picLocks noChangeAspect="1"/>
          </p:cNvPicPr>
          <p:nvPr/>
        </p:nvPicPr>
        <p:blipFill>
          <a:blip r:embed="rId3">
            <a:alphaModFix amt="25000"/>
          </a:blip>
          <a:srcRect/>
          <a:stretch/>
        </p:blipFill>
        <p:spPr>
          <a:xfrm>
            <a:off x="5913120" y="6606"/>
            <a:ext cx="6278880" cy="6851394"/>
          </a:xfrm>
          <a:prstGeom prst="rect">
            <a:avLst/>
          </a:prstGeom>
        </p:spPr>
      </p:pic>
      <p:sp>
        <p:nvSpPr>
          <p:cNvPr id="4" name="Text 1"/>
          <p:cNvSpPr/>
          <p:nvPr/>
        </p:nvSpPr>
        <p:spPr>
          <a:xfrm>
            <a:off x="868680" y="2240280"/>
            <a:ext cx="4572000" cy="365760"/>
          </a:xfrm>
          <a:prstGeom prst="rect">
            <a:avLst/>
          </a:prstGeom>
          <a:noFill/>
          <a:ln/>
        </p:spPr>
        <p:txBody>
          <a:bodyPr wrap="square" lIns="0" tIns="0" rIns="0" bIns="0" rtlCol="0" anchor="ctr"/>
          <a:lstStyle/>
          <a:p>
            <a:pPr marL="0" indent="0">
              <a:buNone/>
            </a:pPr>
            <a:r>
              <a:rPr lang="en-US" sz="1400" b="1" kern="0" spc="500" dirty="0">
                <a:solidFill>
                  <a:srgbClr val="D4AD18"/>
                </a:solidFill>
                <a:latin typeface="Arial" pitchFamily="34" charset="0"/>
                <a:ea typeface="Arial" pitchFamily="34" charset="-122"/>
                <a:cs typeface="Arial" pitchFamily="34" charset="-120"/>
              </a:rPr>
              <a:t>PART 04</a:t>
            </a:r>
            <a:endParaRPr lang="en-US" sz="1400" dirty="0"/>
          </a:p>
        </p:txBody>
      </p:sp>
      <p:sp>
        <p:nvSpPr>
          <p:cNvPr id="5" name="Text 2"/>
          <p:cNvSpPr/>
          <p:nvPr/>
        </p:nvSpPr>
        <p:spPr>
          <a:xfrm>
            <a:off x="868680" y="2697480"/>
            <a:ext cx="6858000" cy="822960"/>
          </a:xfrm>
          <a:prstGeom prst="rect">
            <a:avLst/>
          </a:prstGeom>
          <a:noFill/>
          <a:ln/>
        </p:spPr>
        <p:txBody>
          <a:bodyPr wrap="square" lIns="0" tIns="0" rIns="0" bIns="0" rtlCol="0" anchor="ctr"/>
          <a:lstStyle/>
          <a:p>
            <a:pPr marL="0" indent="0">
              <a:buNone/>
            </a:pPr>
            <a:r>
              <a:rPr lang="en-US" sz="4600" b="1" dirty="0">
                <a:solidFill>
                  <a:srgbClr val="FFFFFF"/>
                </a:solidFill>
                <a:latin typeface="Arial" pitchFamily="34" charset="0"/>
                <a:ea typeface="Arial" pitchFamily="34" charset="-122"/>
                <a:cs typeface="Arial" pitchFamily="34" charset="-120"/>
              </a:rPr>
              <a:t>What Rescheduling</a:t>
            </a:r>
            <a:endParaRPr lang="en-US" sz="4600" dirty="0"/>
          </a:p>
        </p:txBody>
      </p:sp>
      <p:sp>
        <p:nvSpPr>
          <p:cNvPr id="6" name="Text 3"/>
          <p:cNvSpPr/>
          <p:nvPr/>
        </p:nvSpPr>
        <p:spPr>
          <a:xfrm>
            <a:off x="868680" y="3429000"/>
            <a:ext cx="6858000" cy="822960"/>
          </a:xfrm>
          <a:prstGeom prst="rect">
            <a:avLst/>
          </a:prstGeom>
          <a:noFill/>
          <a:ln/>
        </p:spPr>
        <p:txBody>
          <a:bodyPr wrap="square" lIns="0" tIns="0" rIns="0" bIns="0" rtlCol="0" anchor="ctr"/>
          <a:lstStyle/>
          <a:p>
            <a:pPr marL="0" indent="0">
              <a:buNone/>
            </a:pPr>
            <a:r>
              <a:rPr lang="en-US" sz="4600" b="1" dirty="0">
                <a:solidFill>
                  <a:srgbClr val="B7D5E8"/>
                </a:solidFill>
                <a:latin typeface="Arial" pitchFamily="34" charset="0"/>
                <a:ea typeface="Arial" pitchFamily="34" charset="-122"/>
                <a:cs typeface="Arial" pitchFamily="34" charset="-120"/>
              </a:rPr>
              <a:t>Means, and Doesn't</a:t>
            </a:r>
            <a:endParaRPr lang="en-US" sz="4600" dirty="0"/>
          </a:p>
        </p:txBody>
      </p:sp>
      <p:sp>
        <p:nvSpPr>
          <p:cNvPr id="7" name="Text 4"/>
          <p:cNvSpPr/>
          <p:nvPr/>
        </p:nvSpPr>
        <p:spPr>
          <a:xfrm>
            <a:off x="868680" y="4480560"/>
            <a:ext cx="10058400" cy="365760"/>
          </a:xfrm>
          <a:prstGeom prst="rect">
            <a:avLst/>
          </a:prstGeom>
          <a:noFill/>
          <a:ln/>
        </p:spPr>
        <p:txBody>
          <a:bodyPr wrap="square" lIns="0" tIns="0" rIns="0" bIns="0" rtlCol="0" anchor="ctr"/>
          <a:lstStyle/>
          <a:p>
            <a:pPr marL="0" indent="0">
              <a:buNone/>
            </a:pPr>
            <a:r>
              <a:rPr lang="en-US" sz="1300" i="1" dirty="0">
                <a:solidFill>
                  <a:srgbClr val="9FBED4"/>
                </a:solidFill>
                <a:latin typeface="Arial" pitchFamily="34" charset="0"/>
                <a:ea typeface="Arial" pitchFamily="34" charset="-122"/>
                <a:cs typeface="Arial" pitchFamily="34" charset="-120"/>
              </a:rPr>
              <a:t>Schedule I vs. III  •  §280E  •  Capital markets  •  Custody &amp; payments  •  Limits</a:t>
            </a:r>
            <a:endParaRPr lang="en-US" sz="1300" dirty="0"/>
          </a:p>
        </p:txBody>
      </p:sp>
      <p:sp>
        <p:nvSpPr>
          <p:cNvPr id="11" name="Text 7"/>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8FB3D6"/>
                </a:solidFill>
                <a:latin typeface="Arial" pitchFamily="34" charset="0"/>
                <a:ea typeface="Arial" pitchFamily="34" charset="-122"/>
                <a:cs typeface="Arial" pitchFamily="34" charset="-120"/>
              </a:rPr>
              <a:t>17 / 34</a:t>
            </a:r>
            <a:endParaRPr lang="en-US" sz="900" dirty="0"/>
          </a:p>
        </p:txBody>
      </p:sp>
      <p:pic>
        <p:nvPicPr>
          <p:cNvPr id="13" name="Picture 12">
            <a:extLst>
              <a:ext uri="{FF2B5EF4-FFF2-40B4-BE49-F238E27FC236}">
                <a16:creationId xmlns:a16="http://schemas.microsoft.com/office/drawing/2014/main" id="{CF813DC8-B092-9C81-02E0-2A2334C072F0}"/>
              </a:ext>
            </a:extLst>
          </p:cNvPr>
          <p:cNvPicPr>
            <a:picLocks noChangeAspect="1"/>
          </p:cNvPicPr>
          <p:nvPr/>
        </p:nvPicPr>
        <p:blipFill>
          <a:blip r:embed="rId4"/>
          <a:stretch>
            <a:fillRect/>
          </a:stretch>
        </p:blipFill>
        <p:spPr>
          <a:xfrm>
            <a:off x="914400" y="6080760"/>
            <a:ext cx="3685761" cy="342711"/>
          </a:xfrm>
          <a:prstGeom prst="rect">
            <a:avLst/>
          </a:prstGeom>
        </p:spPr>
      </p:pic>
      <p:sp>
        <p:nvSpPr>
          <p:cNvPr id="14" name="Shape 0">
            <a:extLst>
              <a:ext uri="{FF2B5EF4-FFF2-40B4-BE49-F238E27FC236}">
                <a16:creationId xmlns:a16="http://schemas.microsoft.com/office/drawing/2014/main" id="{1C84F648-276C-C3C7-9CFA-ADF6001DCD1F}"/>
              </a:ext>
            </a:extLst>
          </p:cNvPr>
          <p:cNvSpPr/>
          <p:nvPr/>
        </p:nvSpPr>
        <p:spPr>
          <a:xfrm>
            <a:off x="0" y="0"/>
            <a:ext cx="411480"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502920"/>
            <a:ext cx="128016" cy="128016"/>
          </a:xfrm>
          <a:prstGeom prst="rect">
            <a:avLst/>
          </a:prstGeom>
          <a:solidFill>
            <a:srgbClr val="D4AD18"/>
          </a:solidFill>
          <a:ln w="12700">
            <a:solidFill>
              <a:srgbClr val="D4AD18"/>
            </a:solidFill>
            <a:prstDash val="solid"/>
          </a:ln>
        </p:spPr>
        <p:txBody>
          <a:bodyPr/>
          <a:lstStyle/>
          <a:p>
            <a:endParaRPr/>
          </a:p>
        </p:txBody>
      </p:sp>
      <p:sp>
        <p:nvSpPr>
          <p:cNvPr id="3" name="Text 1"/>
          <p:cNvSpPr/>
          <p:nvPr/>
        </p:nvSpPr>
        <p:spPr>
          <a:xfrm>
            <a:off x="713232" y="411480"/>
            <a:ext cx="8229600" cy="292608"/>
          </a:xfrm>
          <a:prstGeom prst="rect">
            <a:avLst/>
          </a:prstGeom>
          <a:noFill/>
          <a:ln/>
        </p:spPr>
        <p:txBody>
          <a:bodyPr wrap="square" lIns="0" tIns="0" rIns="0" bIns="0" rtlCol="0" anchor="ctr"/>
          <a:lstStyle/>
          <a:p>
            <a:pPr marL="0" indent="0">
              <a:buNone/>
            </a:pPr>
            <a:r>
              <a:rPr lang="en-US" sz="1100" b="1" kern="0" spc="400" dirty="0">
                <a:solidFill>
                  <a:srgbClr val="038DAF"/>
                </a:solidFill>
                <a:latin typeface="Arial" pitchFamily="34" charset="0"/>
                <a:ea typeface="Arial" pitchFamily="34" charset="-122"/>
                <a:cs typeface="Arial" pitchFamily="34" charset="-120"/>
              </a:rPr>
              <a:t>PART 04  /  WHAT IT MEANS</a:t>
            </a:r>
            <a:endParaRPr lang="en-US" sz="1100" dirty="0"/>
          </a:p>
        </p:txBody>
      </p:sp>
      <p:sp>
        <p:nvSpPr>
          <p:cNvPr id="4" name="Text 2"/>
          <p:cNvSpPr/>
          <p:nvPr/>
        </p:nvSpPr>
        <p:spPr>
          <a:xfrm>
            <a:off x="502920" y="713232"/>
            <a:ext cx="10058400" cy="777240"/>
          </a:xfrm>
          <a:prstGeom prst="rect">
            <a:avLst/>
          </a:prstGeom>
          <a:noFill/>
          <a:ln/>
        </p:spPr>
        <p:txBody>
          <a:bodyPr wrap="square" lIns="0" tIns="0" rIns="0" bIns="0" rtlCol="0" anchor="ctr"/>
          <a:lstStyle/>
          <a:p>
            <a:pPr marL="0" indent="0">
              <a:buNone/>
            </a:pPr>
            <a:r>
              <a:rPr lang="en-US" sz="2600" b="1" dirty="0">
                <a:solidFill>
                  <a:srgbClr val="1B3E7B"/>
                </a:solidFill>
                <a:latin typeface="Arial" pitchFamily="34" charset="0"/>
                <a:ea typeface="Arial" pitchFamily="34" charset="-122"/>
                <a:cs typeface="Arial" pitchFamily="34" charset="-120"/>
              </a:rPr>
              <a:t>Schedule I vs. Schedule III: the legal distinction</a:t>
            </a:r>
            <a:endParaRPr lang="en-US" sz="2600" dirty="0"/>
          </a:p>
        </p:txBody>
      </p:sp>
      <p:sp>
        <p:nvSpPr>
          <p:cNvPr id="5" name="Shape 3"/>
          <p:cNvSpPr/>
          <p:nvPr/>
        </p:nvSpPr>
        <p:spPr>
          <a:xfrm>
            <a:off x="502920" y="1554480"/>
            <a:ext cx="11247120" cy="10973"/>
          </a:xfrm>
          <a:prstGeom prst="rect">
            <a:avLst/>
          </a:prstGeom>
          <a:solidFill>
            <a:srgbClr val="E5E7EB"/>
          </a:solidFill>
          <a:ln w="12700">
            <a:solidFill>
              <a:srgbClr val="E5E7EB"/>
            </a:solidFill>
            <a:prstDash val="solid"/>
          </a:ln>
        </p:spPr>
        <p:txBody>
          <a:bodyPr/>
          <a:lstStyle/>
          <a:p>
            <a:endParaRPr/>
          </a:p>
        </p:txBody>
      </p:sp>
      <p:sp>
        <p:nvSpPr>
          <p:cNvPr id="7" name="Shape 4"/>
          <p:cNvSpPr/>
          <p:nvPr/>
        </p:nvSpPr>
        <p:spPr>
          <a:xfrm>
            <a:off x="502920" y="1828800"/>
            <a:ext cx="5486400" cy="4434840"/>
          </a:xfrm>
          <a:prstGeom prst="rect">
            <a:avLst/>
          </a:prstGeom>
          <a:solidFill>
            <a:srgbClr val="FAEEEE"/>
          </a:solidFill>
          <a:ln w="6350">
            <a:solidFill>
              <a:srgbClr val="E5E7EB"/>
            </a:solidFill>
            <a:prstDash val="solid"/>
          </a:ln>
        </p:spPr>
        <p:txBody>
          <a:bodyPr/>
          <a:lstStyle/>
          <a:p>
            <a:endParaRPr/>
          </a:p>
        </p:txBody>
      </p:sp>
      <p:sp>
        <p:nvSpPr>
          <p:cNvPr id="8" name="Shape 5"/>
          <p:cNvSpPr/>
          <p:nvPr/>
        </p:nvSpPr>
        <p:spPr>
          <a:xfrm>
            <a:off x="502920" y="1828800"/>
            <a:ext cx="5486400" cy="73152"/>
          </a:xfrm>
          <a:prstGeom prst="rect">
            <a:avLst/>
          </a:prstGeom>
          <a:solidFill>
            <a:srgbClr val="8A2E2E"/>
          </a:solidFill>
          <a:ln w="12700">
            <a:solidFill>
              <a:srgbClr val="8A2E2E"/>
            </a:solidFill>
            <a:prstDash val="solid"/>
          </a:ln>
        </p:spPr>
        <p:txBody>
          <a:bodyPr/>
          <a:lstStyle/>
          <a:p>
            <a:endParaRPr/>
          </a:p>
        </p:txBody>
      </p:sp>
      <p:sp>
        <p:nvSpPr>
          <p:cNvPr id="9" name="Text 6"/>
          <p:cNvSpPr/>
          <p:nvPr/>
        </p:nvSpPr>
        <p:spPr>
          <a:xfrm>
            <a:off x="685800" y="2011680"/>
            <a:ext cx="5120640" cy="320040"/>
          </a:xfrm>
          <a:prstGeom prst="rect">
            <a:avLst/>
          </a:prstGeom>
          <a:noFill/>
          <a:ln/>
        </p:spPr>
        <p:txBody>
          <a:bodyPr wrap="square" lIns="0" tIns="0" rIns="0" bIns="0" rtlCol="0" anchor="ctr"/>
          <a:lstStyle/>
          <a:p>
            <a:pPr marL="0" indent="0">
              <a:buNone/>
            </a:pPr>
            <a:r>
              <a:rPr lang="en-US" sz="1100" b="1" kern="0" spc="300" dirty="0">
                <a:solidFill>
                  <a:srgbClr val="8A2E2E"/>
                </a:solidFill>
                <a:latin typeface="Arial" pitchFamily="34" charset="0"/>
                <a:ea typeface="Arial" pitchFamily="34" charset="-122"/>
                <a:cs typeface="Arial" pitchFamily="34" charset="-120"/>
              </a:rPr>
              <a:t>SCHEDULE I  •  TODAY</a:t>
            </a:r>
            <a:endParaRPr lang="en-US" sz="1100" dirty="0"/>
          </a:p>
        </p:txBody>
      </p:sp>
      <p:sp>
        <p:nvSpPr>
          <p:cNvPr id="10" name="Text 7"/>
          <p:cNvSpPr/>
          <p:nvPr/>
        </p:nvSpPr>
        <p:spPr>
          <a:xfrm>
            <a:off x="685800" y="2331720"/>
            <a:ext cx="5120640" cy="36576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Cannabis - current classification</a:t>
            </a:r>
            <a:endParaRPr lang="en-US" sz="1400" dirty="0"/>
          </a:p>
        </p:txBody>
      </p:sp>
      <p:sp>
        <p:nvSpPr>
          <p:cNvPr id="11" name="Text 8"/>
          <p:cNvSpPr/>
          <p:nvPr/>
        </p:nvSpPr>
        <p:spPr>
          <a:xfrm>
            <a:off x="685800" y="2743200"/>
            <a:ext cx="5120640" cy="3383280"/>
          </a:xfrm>
          <a:prstGeom prst="rect">
            <a:avLst/>
          </a:prstGeom>
          <a:noFill/>
          <a:ln/>
        </p:spPr>
        <p:txBody>
          <a:bodyPr wrap="square" lIns="0" tIns="0" rIns="0" bIns="0" rtlCol="0" anchor="ctr"/>
          <a:lstStyle/>
          <a:p>
            <a:pPr marL="342900" indent="-342900">
              <a:spcAft>
                <a:spcPts val="500"/>
              </a:spcAft>
              <a:buSzPct val="100000"/>
              <a:buChar char="•"/>
            </a:pPr>
            <a:r>
              <a:rPr lang="en-US" sz="1400" dirty="0">
                <a:solidFill>
                  <a:srgbClr val="374151"/>
                </a:solidFill>
                <a:latin typeface="Arial" pitchFamily="34" charset="0"/>
                <a:ea typeface="Arial" pitchFamily="34" charset="-122"/>
                <a:cs typeface="Arial" pitchFamily="34" charset="-120"/>
              </a:rPr>
              <a:t>High potential for abuse</a:t>
            </a:r>
            <a:endParaRPr lang="en-US" sz="1100" dirty="0"/>
          </a:p>
          <a:p>
            <a:pPr marL="342900" indent="-342900">
              <a:spcAft>
                <a:spcPts val="500"/>
              </a:spcAft>
              <a:buSzPct val="100000"/>
              <a:buChar char="•"/>
            </a:pPr>
            <a:r>
              <a:rPr lang="en-US" sz="1400" dirty="0">
                <a:solidFill>
                  <a:srgbClr val="374151"/>
                </a:solidFill>
                <a:latin typeface="Arial" pitchFamily="34" charset="0"/>
                <a:ea typeface="Arial" pitchFamily="34" charset="-122"/>
                <a:cs typeface="Arial" pitchFamily="34" charset="-120"/>
              </a:rPr>
              <a:t>No currently accepted medical use in U.S. treatment</a:t>
            </a:r>
            <a:endParaRPr lang="en-US" sz="1100" dirty="0"/>
          </a:p>
          <a:p>
            <a:pPr marL="342900" indent="-342900">
              <a:spcAft>
                <a:spcPts val="500"/>
              </a:spcAft>
              <a:buSzPct val="100000"/>
              <a:buChar char="•"/>
            </a:pPr>
            <a:r>
              <a:rPr lang="en-US" sz="1400" dirty="0">
                <a:solidFill>
                  <a:srgbClr val="374151"/>
                </a:solidFill>
                <a:latin typeface="Arial" pitchFamily="34" charset="0"/>
                <a:ea typeface="Arial" pitchFamily="34" charset="-122"/>
                <a:cs typeface="Arial" pitchFamily="34" charset="-120"/>
              </a:rPr>
              <a:t>Lack of accepted safety even under medical supervision</a:t>
            </a:r>
            <a:endParaRPr lang="en-US" sz="1100" dirty="0"/>
          </a:p>
          <a:p>
            <a:pPr marL="342900" indent="-342900">
              <a:spcAft>
                <a:spcPts val="500"/>
              </a:spcAft>
              <a:buSzPct val="100000"/>
              <a:buChar char="•"/>
            </a:pPr>
            <a:r>
              <a:rPr lang="en-US" sz="1400" dirty="0">
                <a:solidFill>
                  <a:srgbClr val="374151"/>
                </a:solidFill>
                <a:latin typeface="Arial" pitchFamily="34" charset="0"/>
                <a:ea typeface="Arial" pitchFamily="34" charset="-122"/>
                <a:cs typeface="Arial" pitchFamily="34" charset="-120"/>
              </a:rPr>
              <a:t>IRC §280E denies business deductions to 'trafficking' operators</a:t>
            </a:r>
            <a:endParaRPr lang="en-US" sz="1100" dirty="0"/>
          </a:p>
          <a:p>
            <a:pPr marL="342900" indent="-342900">
              <a:spcAft>
                <a:spcPts val="500"/>
              </a:spcAft>
              <a:buSzPct val="100000"/>
              <a:buChar char="•"/>
            </a:pPr>
            <a:r>
              <a:rPr lang="en-US" sz="1400" dirty="0">
                <a:solidFill>
                  <a:srgbClr val="374151"/>
                </a:solidFill>
                <a:latin typeface="Arial" pitchFamily="34" charset="0"/>
                <a:ea typeface="Arial" pitchFamily="34" charset="-122"/>
                <a:cs typeface="Arial" pitchFamily="34" charset="-120"/>
              </a:rPr>
              <a:t>Severe research, banking, custody, and listing constraints</a:t>
            </a:r>
            <a:endParaRPr lang="en-US" sz="1100" dirty="0"/>
          </a:p>
          <a:p>
            <a:pPr marL="342900" indent="-342900">
              <a:spcAft>
                <a:spcPts val="500"/>
              </a:spcAft>
              <a:buSzPct val="100000"/>
              <a:buChar char="•"/>
            </a:pPr>
            <a:r>
              <a:rPr lang="en-US" sz="1400" dirty="0">
                <a:solidFill>
                  <a:srgbClr val="374151"/>
                </a:solidFill>
                <a:latin typeface="Arial" pitchFamily="34" charset="0"/>
                <a:ea typeface="Arial" pitchFamily="34" charset="-122"/>
                <a:cs typeface="Arial" pitchFamily="34" charset="-120"/>
              </a:rPr>
              <a:t>Peers: heroin, LSD, MDMA, peyote</a:t>
            </a:r>
            <a:endParaRPr lang="en-US" sz="1100" dirty="0"/>
          </a:p>
        </p:txBody>
      </p:sp>
      <p:sp>
        <p:nvSpPr>
          <p:cNvPr id="12" name="Shape 9"/>
          <p:cNvSpPr/>
          <p:nvPr/>
        </p:nvSpPr>
        <p:spPr>
          <a:xfrm>
            <a:off x="6355080" y="1828800"/>
            <a:ext cx="5486400" cy="4434840"/>
          </a:xfrm>
          <a:prstGeom prst="rect">
            <a:avLst/>
          </a:prstGeom>
          <a:solidFill>
            <a:srgbClr val="EAF3EC"/>
          </a:solidFill>
          <a:ln w="6350">
            <a:solidFill>
              <a:srgbClr val="E5E7EB"/>
            </a:solidFill>
            <a:prstDash val="solid"/>
          </a:ln>
        </p:spPr>
        <p:txBody>
          <a:bodyPr/>
          <a:lstStyle/>
          <a:p>
            <a:endParaRPr/>
          </a:p>
        </p:txBody>
      </p:sp>
      <p:sp>
        <p:nvSpPr>
          <p:cNvPr id="13" name="Shape 10"/>
          <p:cNvSpPr/>
          <p:nvPr/>
        </p:nvSpPr>
        <p:spPr>
          <a:xfrm>
            <a:off x="6355080" y="1828800"/>
            <a:ext cx="5486400" cy="73152"/>
          </a:xfrm>
          <a:prstGeom prst="rect">
            <a:avLst/>
          </a:prstGeom>
          <a:solidFill>
            <a:srgbClr val="2E6B3E"/>
          </a:solidFill>
          <a:ln w="12700">
            <a:solidFill>
              <a:srgbClr val="2E6B3E"/>
            </a:solidFill>
            <a:prstDash val="solid"/>
          </a:ln>
        </p:spPr>
        <p:txBody>
          <a:bodyPr/>
          <a:lstStyle/>
          <a:p>
            <a:endParaRPr/>
          </a:p>
        </p:txBody>
      </p:sp>
      <p:sp>
        <p:nvSpPr>
          <p:cNvPr id="14" name="Text 11"/>
          <p:cNvSpPr/>
          <p:nvPr/>
        </p:nvSpPr>
        <p:spPr>
          <a:xfrm>
            <a:off x="6537960" y="2011680"/>
            <a:ext cx="5120640" cy="320040"/>
          </a:xfrm>
          <a:prstGeom prst="rect">
            <a:avLst/>
          </a:prstGeom>
          <a:noFill/>
          <a:ln/>
        </p:spPr>
        <p:txBody>
          <a:bodyPr wrap="square" lIns="0" tIns="0" rIns="0" bIns="0" rtlCol="0" anchor="ctr"/>
          <a:lstStyle/>
          <a:p>
            <a:pPr marL="0" indent="0">
              <a:buNone/>
            </a:pPr>
            <a:r>
              <a:rPr lang="en-US" sz="1100" b="1" kern="0" spc="300" dirty="0">
                <a:solidFill>
                  <a:srgbClr val="2E6B3E"/>
                </a:solidFill>
                <a:latin typeface="Arial" pitchFamily="34" charset="0"/>
                <a:ea typeface="Arial" pitchFamily="34" charset="-122"/>
                <a:cs typeface="Arial" pitchFamily="34" charset="-120"/>
              </a:rPr>
              <a:t>SCHEDULE III  •  PROPOSED</a:t>
            </a:r>
            <a:endParaRPr lang="en-US" sz="1100" dirty="0"/>
          </a:p>
        </p:txBody>
      </p:sp>
      <p:sp>
        <p:nvSpPr>
          <p:cNvPr id="15" name="Text 12"/>
          <p:cNvSpPr/>
          <p:nvPr/>
        </p:nvSpPr>
        <p:spPr>
          <a:xfrm>
            <a:off x="6537960" y="2331720"/>
            <a:ext cx="5120640" cy="36576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Cannabis - proposed reclassification</a:t>
            </a:r>
            <a:endParaRPr lang="en-US" sz="1400" dirty="0"/>
          </a:p>
        </p:txBody>
      </p:sp>
      <p:sp>
        <p:nvSpPr>
          <p:cNvPr id="16" name="Text 13"/>
          <p:cNvSpPr/>
          <p:nvPr/>
        </p:nvSpPr>
        <p:spPr>
          <a:xfrm>
            <a:off x="6537960" y="2743200"/>
            <a:ext cx="5120640" cy="3383280"/>
          </a:xfrm>
          <a:prstGeom prst="rect">
            <a:avLst/>
          </a:prstGeom>
          <a:noFill/>
          <a:ln/>
        </p:spPr>
        <p:txBody>
          <a:bodyPr wrap="square" lIns="0" tIns="0" rIns="0" bIns="0" rtlCol="0" anchor="ctr"/>
          <a:lstStyle/>
          <a:p>
            <a:pPr marL="342900" indent="-342900">
              <a:spcAft>
                <a:spcPts val="500"/>
              </a:spcAft>
              <a:buSzPct val="100000"/>
              <a:buChar char="•"/>
            </a:pPr>
            <a:r>
              <a:rPr lang="en-US" sz="1400" dirty="0">
                <a:solidFill>
                  <a:srgbClr val="374151"/>
                </a:solidFill>
                <a:latin typeface="Arial" pitchFamily="34" charset="0"/>
                <a:ea typeface="Arial" pitchFamily="34" charset="-122"/>
                <a:cs typeface="Arial" pitchFamily="34" charset="-120"/>
              </a:rPr>
              <a:t>Moderate-to-low potential for physical/psychological dependence</a:t>
            </a:r>
            <a:endParaRPr lang="en-US" sz="1100" dirty="0"/>
          </a:p>
          <a:p>
            <a:pPr marL="342900" indent="-342900">
              <a:spcAft>
                <a:spcPts val="500"/>
              </a:spcAft>
              <a:buSzPct val="100000"/>
              <a:buChar char="•"/>
            </a:pPr>
            <a:r>
              <a:rPr lang="en-US" sz="1400" dirty="0">
                <a:solidFill>
                  <a:srgbClr val="374151"/>
                </a:solidFill>
                <a:latin typeface="Arial" pitchFamily="34" charset="0"/>
                <a:ea typeface="Arial" pitchFamily="34" charset="-122"/>
                <a:cs typeface="Arial" pitchFamily="34" charset="-120"/>
              </a:rPr>
              <a:t>Currently accepted medical use</a:t>
            </a:r>
            <a:endParaRPr lang="en-US" sz="1100" dirty="0"/>
          </a:p>
          <a:p>
            <a:pPr marL="342900" indent="-342900">
              <a:spcAft>
                <a:spcPts val="500"/>
              </a:spcAft>
              <a:buSzPct val="100000"/>
              <a:buChar char="•"/>
            </a:pPr>
            <a:r>
              <a:rPr lang="en-US" sz="1400" dirty="0">
                <a:solidFill>
                  <a:srgbClr val="374151"/>
                </a:solidFill>
                <a:latin typeface="Arial" pitchFamily="34" charset="0"/>
                <a:ea typeface="Arial" pitchFamily="34" charset="-122"/>
                <a:cs typeface="Arial" pitchFamily="34" charset="-120"/>
              </a:rPr>
              <a:t>Available with a prescription via FDA-approved formulations</a:t>
            </a:r>
            <a:endParaRPr lang="en-US" sz="1100" dirty="0"/>
          </a:p>
          <a:p>
            <a:pPr marL="342900" indent="-342900">
              <a:spcAft>
                <a:spcPts val="500"/>
              </a:spcAft>
              <a:buSzPct val="100000"/>
              <a:buChar char="•"/>
            </a:pPr>
            <a:r>
              <a:rPr lang="en-US" sz="1400" dirty="0">
                <a:solidFill>
                  <a:srgbClr val="374151"/>
                </a:solidFill>
                <a:latin typeface="Arial" pitchFamily="34" charset="0"/>
                <a:ea typeface="Arial" pitchFamily="34" charset="-122"/>
                <a:cs typeface="Arial" pitchFamily="34" charset="-120"/>
              </a:rPr>
              <a:t>IRC §280E no longer applies to state-licensed operators</a:t>
            </a:r>
            <a:endParaRPr lang="en-US" sz="1100" dirty="0"/>
          </a:p>
          <a:p>
            <a:pPr marL="342900" indent="-342900">
              <a:spcAft>
                <a:spcPts val="500"/>
              </a:spcAft>
              <a:buSzPct val="100000"/>
              <a:buChar char="•"/>
            </a:pPr>
            <a:r>
              <a:rPr lang="en-US" sz="1400" dirty="0">
                <a:solidFill>
                  <a:srgbClr val="374151"/>
                </a:solidFill>
                <a:latin typeface="Arial" pitchFamily="34" charset="0"/>
                <a:ea typeface="Arial" pitchFamily="34" charset="-122"/>
                <a:cs typeface="Arial" pitchFamily="34" charset="-120"/>
              </a:rPr>
              <a:t>Eases research, certain custody, and capital-markets constraints</a:t>
            </a:r>
            <a:endParaRPr lang="en-US" sz="1100" dirty="0"/>
          </a:p>
          <a:p>
            <a:pPr marL="342900" indent="-342900">
              <a:spcAft>
                <a:spcPts val="500"/>
              </a:spcAft>
              <a:buSzPct val="100000"/>
              <a:buChar char="•"/>
            </a:pPr>
            <a:r>
              <a:rPr lang="en-US" sz="1400" dirty="0">
                <a:solidFill>
                  <a:srgbClr val="374151"/>
                </a:solidFill>
                <a:latin typeface="Arial" pitchFamily="34" charset="0"/>
                <a:ea typeface="Arial" pitchFamily="34" charset="-122"/>
                <a:cs typeface="Arial" pitchFamily="34" charset="-120"/>
              </a:rPr>
              <a:t>Peers: ketamine, anabolic steroids, codeine combos, buprenorphine</a:t>
            </a:r>
            <a:endParaRPr lang="en-US" sz="1100" dirty="0"/>
          </a:p>
        </p:txBody>
      </p:sp>
      <p:sp>
        <p:nvSpPr>
          <p:cNvPr id="18" name="Text 15"/>
          <p:cNvSpPr/>
          <p:nvPr/>
        </p:nvSpPr>
        <p:spPr>
          <a:xfrm>
            <a:off x="4114800" y="6446520"/>
            <a:ext cx="5029200" cy="228600"/>
          </a:xfrm>
          <a:prstGeom prst="rect">
            <a:avLst/>
          </a:prstGeom>
          <a:noFill/>
          <a:ln/>
        </p:spPr>
        <p:txBody>
          <a:bodyPr wrap="square" lIns="0" tIns="0" rIns="0" bIns="0" rtlCol="0" anchor="ctr"/>
          <a:lstStyle/>
          <a:p>
            <a:pPr marL="0" indent="0" algn="ctr">
              <a:buNone/>
            </a:pPr>
            <a:r>
              <a:rPr lang="en-US" sz="800" b="1" kern="0" spc="200" dirty="0">
                <a:solidFill>
                  <a:srgbClr val="6B7280"/>
                </a:solidFill>
                <a:latin typeface="Arial" pitchFamily="34" charset="0"/>
                <a:ea typeface="Arial" pitchFamily="34" charset="-122"/>
                <a:cs typeface="Arial" pitchFamily="34" charset="-120"/>
              </a:rPr>
              <a:t>HIGHLY CONFIDENTIAL &amp; TRADE SECRET</a:t>
            </a:r>
            <a:endParaRPr lang="en-US" sz="800" dirty="0"/>
          </a:p>
        </p:txBody>
      </p:sp>
      <p:sp>
        <p:nvSpPr>
          <p:cNvPr id="19" name="Text 16"/>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6B7280"/>
                </a:solidFill>
                <a:latin typeface="Arial" pitchFamily="34" charset="0"/>
                <a:ea typeface="Arial" pitchFamily="34" charset="-122"/>
                <a:cs typeface="Arial" pitchFamily="34" charset="-120"/>
              </a:rPr>
              <a:t>18 / 34</a:t>
            </a:r>
            <a:endParaRPr lang="en-US" sz="900" dirty="0"/>
          </a:p>
        </p:txBody>
      </p:sp>
      <p:pic>
        <p:nvPicPr>
          <p:cNvPr id="20" name="Picture 19" descr="Logo&#10;&#10;Description automatically generated">
            <a:extLst>
              <a:ext uri="{FF2B5EF4-FFF2-40B4-BE49-F238E27FC236}">
                <a16:creationId xmlns:a16="http://schemas.microsoft.com/office/drawing/2014/main" id="{2C867FC0-1B20-3845-0BC0-BC3F00714853}"/>
              </a:ext>
            </a:extLst>
          </p:cNvPr>
          <p:cNvPicPr>
            <a:picLocks noChangeAspect="1"/>
          </p:cNvPicPr>
          <p:nvPr/>
        </p:nvPicPr>
        <p:blipFill>
          <a:blip r:embed="rId3"/>
          <a:stretch>
            <a:fillRect/>
          </a:stretch>
        </p:blipFill>
        <p:spPr>
          <a:xfrm>
            <a:off x="10949271" y="478641"/>
            <a:ext cx="800769" cy="855190"/>
          </a:xfrm>
          <a:prstGeom prst="rect">
            <a:avLst/>
          </a:prstGeom>
        </p:spPr>
      </p:pic>
      <p:sp>
        <p:nvSpPr>
          <p:cNvPr id="6" name="Shape 0">
            <a:extLst>
              <a:ext uri="{FF2B5EF4-FFF2-40B4-BE49-F238E27FC236}">
                <a16:creationId xmlns:a16="http://schemas.microsoft.com/office/drawing/2014/main" id="{88807C3C-DA5D-5C8A-ACB4-3F6D17C60D72}"/>
              </a:ext>
            </a:extLst>
          </p:cNvPr>
          <p:cNvSpPr/>
          <p:nvPr/>
        </p:nvSpPr>
        <p:spPr>
          <a:xfrm>
            <a:off x="0" y="0"/>
            <a:ext cx="128016"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502920"/>
            <a:ext cx="128016" cy="128016"/>
          </a:xfrm>
          <a:prstGeom prst="rect">
            <a:avLst/>
          </a:prstGeom>
          <a:solidFill>
            <a:srgbClr val="D4AD18"/>
          </a:solidFill>
          <a:ln w="12700">
            <a:solidFill>
              <a:srgbClr val="D4AD18"/>
            </a:solidFill>
            <a:prstDash val="solid"/>
          </a:ln>
        </p:spPr>
        <p:txBody>
          <a:bodyPr/>
          <a:lstStyle/>
          <a:p>
            <a:endParaRPr/>
          </a:p>
        </p:txBody>
      </p:sp>
      <p:sp>
        <p:nvSpPr>
          <p:cNvPr id="3" name="Text 1"/>
          <p:cNvSpPr/>
          <p:nvPr/>
        </p:nvSpPr>
        <p:spPr>
          <a:xfrm>
            <a:off x="713232" y="411480"/>
            <a:ext cx="8229600" cy="292608"/>
          </a:xfrm>
          <a:prstGeom prst="rect">
            <a:avLst/>
          </a:prstGeom>
          <a:noFill/>
          <a:ln/>
        </p:spPr>
        <p:txBody>
          <a:bodyPr wrap="square" lIns="0" tIns="0" rIns="0" bIns="0" rtlCol="0" anchor="ctr"/>
          <a:lstStyle/>
          <a:p>
            <a:pPr marL="0" indent="0">
              <a:buNone/>
            </a:pPr>
            <a:r>
              <a:rPr lang="en-US" sz="1100" b="1" kern="0" spc="400" dirty="0">
                <a:solidFill>
                  <a:srgbClr val="038DAF"/>
                </a:solidFill>
                <a:latin typeface="Arial" pitchFamily="34" charset="0"/>
                <a:ea typeface="Arial" pitchFamily="34" charset="-122"/>
                <a:cs typeface="Arial" pitchFamily="34" charset="-120"/>
              </a:rPr>
              <a:t>PART 04  /  CRITICAL DISTINCTION</a:t>
            </a:r>
            <a:endParaRPr lang="en-US" sz="1100" dirty="0"/>
          </a:p>
        </p:txBody>
      </p:sp>
      <p:sp>
        <p:nvSpPr>
          <p:cNvPr id="4" name="Text 2"/>
          <p:cNvSpPr/>
          <p:nvPr/>
        </p:nvSpPr>
        <p:spPr>
          <a:xfrm>
            <a:off x="502920" y="713232"/>
            <a:ext cx="10058400" cy="777240"/>
          </a:xfrm>
          <a:prstGeom prst="rect">
            <a:avLst/>
          </a:prstGeom>
          <a:noFill/>
          <a:ln/>
        </p:spPr>
        <p:txBody>
          <a:bodyPr wrap="square" lIns="0" tIns="0" rIns="0" bIns="0" rtlCol="0" anchor="ctr"/>
          <a:lstStyle/>
          <a:p>
            <a:pPr marL="0" indent="0">
              <a:buNone/>
            </a:pPr>
            <a:r>
              <a:rPr lang="en-US" sz="2600" b="1" dirty="0">
                <a:solidFill>
                  <a:srgbClr val="1B3E7B"/>
                </a:solidFill>
                <a:latin typeface="Arial" pitchFamily="34" charset="0"/>
                <a:ea typeface="Arial" pitchFamily="34" charset="-122"/>
                <a:cs typeface="Arial" pitchFamily="34" charset="-120"/>
              </a:rPr>
              <a:t>What rescheduling does NOT do</a:t>
            </a:r>
            <a:endParaRPr lang="en-US" sz="2600" dirty="0"/>
          </a:p>
        </p:txBody>
      </p:sp>
      <p:sp>
        <p:nvSpPr>
          <p:cNvPr id="5" name="Shape 3"/>
          <p:cNvSpPr/>
          <p:nvPr/>
        </p:nvSpPr>
        <p:spPr>
          <a:xfrm>
            <a:off x="502920" y="1554480"/>
            <a:ext cx="11247120" cy="10973"/>
          </a:xfrm>
          <a:prstGeom prst="rect">
            <a:avLst/>
          </a:prstGeom>
          <a:solidFill>
            <a:srgbClr val="E5E7EB"/>
          </a:solidFill>
          <a:ln w="12700">
            <a:solidFill>
              <a:srgbClr val="E5E7EB"/>
            </a:solidFill>
            <a:prstDash val="solid"/>
          </a:ln>
        </p:spPr>
        <p:txBody>
          <a:bodyPr/>
          <a:lstStyle/>
          <a:p>
            <a:endParaRPr/>
          </a:p>
        </p:txBody>
      </p:sp>
      <p:sp>
        <p:nvSpPr>
          <p:cNvPr id="7" name="Text 4"/>
          <p:cNvSpPr/>
          <p:nvPr/>
        </p:nvSpPr>
        <p:spPr>
          <a:xfrm>
            <a:off x="502920" y="1783080"/>
            <a:ext cx="11247120" cy="457200"/>
          </a:xfrm>
          <a:prstGeom prst="rect">
            <a:avLst/>
          </a:prstGeom>
          <a:noFill/>
          <a:ln/>
        </p:spPr>
        <p:txBody>
          <a:bodyPr wrap="square" lIns="0" tIns="0" rIns="0" bIns="0" rtlCol="0" anchor="ctr"/>
          <a:lstStyle/>
          <a:p>
            <a:pPr marL="0" indent="0">
              <a:buNone/>
            </a:pPr>
            <a:r>
              <a:rPr lang="en-US" sz="1400" i="1" dirty="0">
                <a:solidFill>
                  <a:srgbClr val="1B3E7B"/>
                </a:solidFill>
                <a:latin typeface="Arial" pitchFamily="34" charset="0"/>
                <a:ea typeface="Arial" pitchFamily="34" charset="-122"/>
                <a:cs typeface="Arial" pitchFamily="34" charset="-120"/>
              </a:rPr>
              <a:t>Rescheduling is narrow regulatory rebalancing - not legalization, not banking reform, not interstate commerce.</a:t>
            </a:r>
            <a:endParaRPr lang="en-US" sz="1400" dirty="0"/>
          </a:p>
        </p:txBody>
      </p:sp>
      <p:sp>
        <p:nvSpPr>
          <p:cNvPr id="8" name="Shape 5"/>
          <p:cNvSpPr/>
          <p:nvPr/>
        </p:nvSpPr>
        <p:spPr>
          <a:xfrm>
            <a:off x="502920" y="2377440"/>
            <a:ext cx="3657600" cy="1828800"/>
          </a:xfrm>
          <a:prstGeom prst="rect">
            <a:avLst/>
          </a:prstGeom>
          <a:solidFill>
            <a:srgbClr val="F8FAFC"/>
          </a:solidFill>
          <a:ln w="6350">
            <a:solidFill>
              <a:srgbClr val="E5E7EB"/>
            </a:solidFill>
            <a:prstDash val="solid"/>
          </a:ln>
        </p:spPr>
        <p:txBody>
          <a:bodyPr/>
          <a:lstStyle/>
          <a:p>
            <a:endParaRPr/>
          </a:p>
        </p:txBody>
      </p:sp>
      <p:sp>
        <p:nvSpPr>
          <p:cNvPr id="9" name="Shape 6"/>
          <p:cNvSpPr/>
          <p:nvPr/>
        </p:nvSpPr>
        <p:spPr>
          <a:xfrm>
            <a:off x="502920" y="2377440"/>
            <a:ext cx="3657600" cy="73152"/>
          </a:xfrm>
          <a:prstGeom prst="rect">
            <a:avLst/>
          </a:prstGeom>
          <a:solidFill>
            <a:srgbClr val="8A2E2E"/>
          </a:solidFill>
          <a:ln w="12700">
            <a:solidFill>
              <a:srgbClr val="8A2E2E"/>
            </a:solidFill>
            <a:prstDash val="solid"/>
          </a:ln>
        </p:spPr>
        <p:txBody>
          <a:bodyPr/>
          <a:lstStyle/>
          <a:p>
            <a:endParaRPr/>
          </a:p>
        </p:txBody>
      </p:sp>
      <p:sp>
        <p:nvSpPr>
          <p:cNvPr id="10" name="Text 7"/>
          <p:cNvSpPr/>
          <p:nvPr/>
        </p:nvSpPr>
        <p:spPr>
          <a:xfrm>
            <a:off x="685800" y="2542032"/>
            <a:ext cx="3291840" cy="502920"/>
          </a:xfrm>
          <a:prstGeom prst="rect">
            <a:avLst/>
          </a:prstGeom>
          <a:noFill/>
          <a:ln/>
        </p:spPr>
        <p:txBody>
          <a:bodyPr wrap="square" lIns="0" tIns="0" rIns="0" bIns="0" rtlCol="0" anchor="ctr"/>
          <a:lstStyle/>
          <a:p>
            <a:pPr marL="0" indent="0">
              <a:buNone/>
            </a:pPr>
            <a:r>
              <a:rPr lang="en-US" sz="1200" b="1" dirty="0">
                <a:solidFill>
                  <a:srgbClr val="1B3E7B"/>
                </a:solidFill>
                <a:latin typeface="Arial" pitchFamily="34" charset="0"/>
                <a:ea typeface="Arial" pitchFamily="34" charset="-122"/>
                <a:cs typeface="Arial" pitchFamily="34" charset="-120"/>
              </a:rPr>
              <a:t>Does NOT legalize cannabis federally</a:t>
            </a:r>
            <a:endParaRPr lang="en-US" sz="1200" dirty="0"/>
          </a:p>
        </p:txBody>
      </p:sp>
      <p:sp>
        <p:nvSpPr>
          <p:cNvPr id="11" name="Text 8"/>
          <p:cNvSpPr/>
          <p:nvPr/>
        </p:nvSpPr>
        <p:spPr>
          <a:xfrm>
            <a:off x="685800" y="3090672"/>
            <a:ext cx="3291840" cy="105156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Cannabis remains a controlled substance. State-licensed sale, distribution, and possession outside FDA-approved formulations still implicate the CSA.</a:t>
            </a:r>
            <a:endParaRPr lang="en-US" sz="1000" dirty="0"/>
          </a:p>
        </p:txBody>
      </p:sp>
      <p:sp>
        <p:nvSpPr>
          <p:cNvPr id="12" name="Shape 9"/>
          <p:cNvSpPr/>
          <p:nvPr/>
        </p:nvSpPr>
        <p:spPr>
          <a:xfrm>
            <a:off x="4407408" y="2377440"/>
            <a:ext cx="3657600" cy="1828800"/>
          </a:xfrm>
          <a:prstGeom prst="rect">
            <a:avLst/>
          </a:prstGeom>
          <a:solidFill>
            <a:srgbClr val="F8FAFC"/>
          </a:solidFill>
          <a:ln w="6350">
            <a:solidFill>
              <a:srgbClr val="E5E7EB"/>
            </a:solidFill>
            <a:prstDash val="solid"/>
          </a:ln>
        </p:spPr>
        <p:txBody>
          <a:bodyPr/>
          <a:lstStyle/>
          <a:p>
            <a:endParaRPr/>
          </a:p>
        </p:txBody>
      </p:sp>
      <p:sp>
        <p:nvSpPr>
          <p:cNvPr id="13" name="Shape 10"/>
          <p:cNvSpPr/>
          <p:nvPr/>
        </p:nvSpPr>
        <p:spPr>
          <a:xfrm>
            <a:off x="4407408" y="2377440"/>
            <a:ext cx="3657600" cy="73152"/>
          </a:xfrm>
          <a:prstGeom prst="rect">
            <a:avLst/>
          </a:prstGeom>
          <a:solidFill>
            <a:srgbClr val="8A2E2E"/>
          </a:solidFill>
          <a:ln w="12700">
            <a:solidFill>
              <a:srgbClr val="8A2E2E"/>
            </a:solidFill>
            <a:prstDash val="solid"/>
          </a:ln>
        </p:spPr>
        <p:txBody>
          <a:bodyPr/>
          <a:lstStyle/>
          <a:p>
            <a:endParaRPr/>
          </a:p>
        </p:txBody>
      </p:sp>
      <p:sp>
        <p:nvSpPr>
          <p:cNvPr id="14" name="Text 11"/>
          <p:cNvSpPr/>
          <p:nvPr/>
        </p:nvSpPr>
        <p:spPr>
          <a:xfrm>
            <a:off x="4590288" y="2542032"/>
            <a:ext cx="3291840" cy="502920"/>
          </a:xfrm>
          <a:prstGeom prst="rect">
            <a:avLst/>
          </a:prstGeom>
          <a:noFill/>
          <a:ln/>
        </p:spPr>
        <p:txBody>
          <a:bodyPr wrap="square" lIns="0" tIns="0" rIns="0" bIns="0" rtlCol="0" anchor="ctr"/>
          <a:lstStyle/>
          <a:p>
            <a:pPr marL="0" indent="0">
              <a:buNone/>
            </a:pPr>
            <a:r>
              <a:rPr lang="en-US" sz="1200" b="1" dirty="0">
                <a:solidFill>
                  <a:srgbClr val="1B3E7B"/>
                </a:solidFill>
                <a:latin typeface="Arial" pitchFamily="34" charset="0"/>
                <a:ea typeface="Arial" pitchFamily="34" charset="-122"/>
                <a:cs typeface="Arial" pitchFamily="34" charset="-120"/>
              </a:rPr>
              <a:t>Does NOT resolve banking law</a:t>
            </a:r>
            <a:endParaRPr lang="en-US" sz="1200" dirty="0"/>
          </a:p>
        </p:txBody>
      </p:sp>
      <p:sp>
        <p:nvSpPr>
          <p:cNvPr id="15" name="Text 12"/>
          <p:cNvSpPr/>
          <p:nvPr/>
        </p:nvSpPr>
        <p:spPr>
          <a:xfrm>
            <a:off x="4590288" y="3090672"/>
            <a:ext cx="3291840" cy="105156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SAFER Banking remains the legislative vehicle for liability relief and equal banking access. Rescheduling does not create a banking safe harbor.</a:t>
            </a:r>
            <a:endParaRPr lang="en-US" sz="1000" dirty="0"/>
          </a:p>
        </p:txBody>
      </p:sp>
      <p:sp>
        <p:nvSpPr>
          <p:cNvPr id="16" name="Shape 13"/>
          <p:cNvSpPr/>
          <p:nvPr/>
        </p:nvSpPr>
        <p:spPr>
          <a:xfrm>
            <a:off x="8311896" y="2377440"/>
            <a:ext cx="3657600" cy="1828800"/>
          </a:xfrm>
          <a:prstGeom prst="rect">
            <a:avLst/>
          </a:prstGeom>
          <a:solidFill>
            <a:srgbClr val="F8FAFC"/>
          </a:solidFill>
          <a:ln w="6350">
            <a:solidFill>
              <a:srgbClr val="E5E7EB"/>
            </a:solidFill>
            <a:prstDash val="solid"/>
          </a:ln>
        </p:spPr>
        <p:txBody>
          <a:bodyPr/>
          <a:lstStyle/>
          <a:p>
            <a:endParaRPr/>
          </a:p>
        </p:txBody>
      </p:sp>
      <p:sp>
        <p:nvSpPr>
          <p:cNvPr id="17" name="Shape 14"/>
          <p:cNvSpPr/>
          <p:nvPr/>
        </p:nvSpPr>
        <p:spPr>
          <a:xfrm>
            <a:off x="8311896" y="2377440"/>
            <a:ext cx="3657600" cy="73152"/>
          </a:xfrm>
          <a:prstGeom prst="rect">
            <a:avLst/>
          </a:prstGeom>
          <a:solidFill>
            <a:srgbClr val="8A2E2E"/>
          </a:solidFill>
          <a:ln w="12700">
            <a:solidFill>
              <a:srgbClr val="8A2E2E"/>
            </a:solidFill>
            <a:prstDash val="solid"/>
          </a:ln>
        </p:spPr>
        <p:txBody>
          <a:bodyPr/>
          <a:lstStyle/>
          <a:p>
            <a:endParaRPr/>
          </a:p>
        </p:txBody>
      </p:sp>
      <p:sp>
        <p:nvSpPr>
          <p:cNvPr id="18" name="Text 15"/>
          <p:cNvSpPr/>
          <p:nvPr/>
        </p:nvSpPr>
        <p:spPr>
          <a:xfrm>
            <a:off x="8494776" y="2542032"/>
            <a:ext cx="3291840" cy="502920"/>
          </a:xfrm>
          <a:prstGeom prst="rect">
            <a:avLst/>
          </a:prstGeom>
          <a:noFill/>
          <a:ln/>
        </p:spPr>
        <p:txBody>
          <a:bodyPr wrap="square" lIns="0" tIns="0" rIns="0" bIns="0" rtlCol="0" anchor="ctr"/>
          <a:lstStyle/>
          <a:p>
            <a:pPr marL="0" indent="0">
              <a:buNone/>
            </a:pPr>
            <a:r>
              <a:rPr lang="en-US" sz="1200" b="1" dirty="0">
                <a:solidFill>
                  <a:srgbClr val="1B3E7B"/>
                </a:solidFill>
                <a:latin typeface="Arial" pitchFamily="34" charset="0"/>
                <a:ea typeface="Arial" pitchFamily="34" charset="-122"/>
                <a:cs typeface="Arial" pitchFamily="34" charset="-120"/>
              </a:rPr>
              <a:t>Does NOT remove FinCEN MRB SAR filings</a:t>
            </a:r>
            <a:endParaRPr lang="en-US" sz="1200" dirty="0"/>
          </a:p>
        </p:txBody>
      </p:sp>
      <p:sp>
        <p:nvSpPr>
          <p:cNvPr id="19" name="Text 16"/>
          <p:cNvSpPr/>
          <p:nvPr/>
        </p:nvSpPr>
        <p:spPr>
          <a:xfrm>
            <a:off x="8494776" y="3090672"/>
            <a:ext cx="3291840" cy="105156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FIN-2014-G001 stays in effect absent explicit replacement guidance. Marijuana Limited / Priority / Termination SARs continue as today.</a:t>
            </a:r>
            <a:endParaRPr lang="en-US" sz="1000" dirty="0"/>
          </a:p>
        </p:txBody>
      </p:sp>
      <p:sp>
        <p:nvSpPr>
          <p:cNvPr id="20" name="Shape 17"/>
          <p:cNvSpPr/>
          <p:nvPr/>
        </p:nvSpPr>
        <p:spPr>
          <a:xfrm>
            <a:off x="502920" y="4343400"/>
            <a:ext cx="3657600" cy="1828800"/>
          </a:xfrm>
          <a:prstGeom prst="rect">
            <a:avLst/>
          </a:prstGeom>
          <a:solidFill>
            <a:srgbClr val="F8FAFC"/>
          </a:solidFill>
          <a:ln w="6350">
            <a:solidFill>
              <a:srgbClr val="E5E7EB"/>
            </a:solidFill>
            <a:prstDash val="solid"/>
          </a:ln>
        </p:spPr>
        <p:txBody>
          <a:bodyPr/>
          <a:lstStyle/>
          <a:p>
            <a:endParaRPr/>
          </a:p>
        </p:txBody>
      </p:sp>
      <p:sp>
        <p:nvSpPr>
          <p:cNvPr id="21" name="Shape 18"/>
          <p:cNvSpPr/>
          <p:nvPr/>
        </p:nvSpPr>
        <p:spPr>
          <a:xfrm>
            <a:off x="502920" y="4343400"/>
            <a:ext cx="3657600" cy="73152"/>
          </a:xfrm>
          <a:prstGeom prst="rect">
            <a:avLst/>
          </a:prstGeom>
          <a:solidFill>
            <a:srgbClr val="8A2E2E"/>
          </a:solidFill>
          <a:ln w="12700">
            <a:solidFill>
              <a:srgbClr val="8A2E2E"/>
            </a:solidFill>
            <a:prstDash val="solid"/>
          </a:ln>
        </p:spPr>
        <p:txBody>
          <a:bodyPr/>
          <a:lstStyle/>
          <a:p>
            <a:endParaRPr/>
          </a:p>
        </p:txBody>
      </p:sp>
      <p:sp>
        <p:nvSpPr>
          <p:cNvPr id="22" name="Text 19"/>
          <p:cNvSpPr/>
          <p:nvPr/>
        </p:nvSpPr>
        <p:spPr>
          <a:xfrm>
            <a:off x="685800" y="4507992"/>
            <a:ext cx="3291840" cy="502920"/>
          </a:xfrm>
          <a:prstGeom prst="rect">
            <a:avLst/>
          </a:prstGeom>
          <a:noFill/>
          <a:ln/>
        </p:spPr>
        <p:txBody>
          <a:bodyPr wrap="square" lIns="0" tIns="0" rIns="0" bIns="0" rtlCol="0" anchor="ctr"/>
          <a:lstStyle/>
          <a:p>
            <a:pPr marL="0" indent="0">
              <a:buNone/>
            </a:pPr>
            <a:r>
              <a:rPr lang="en-US" sz="1200" b="1" dirty="0">
                <a:solidFill>
                  <a:srgbClr val="1B3E7B"/>
                </a:solidFill>
                <a:latin typeface="Arial" pitchFamily="34" charset="0"/>
                <a:ea typeface="Arial" pitchFamily="34" charset="-122"/>
                <a:cs typeface="Arial" pitchFamily="34" charset="-120"/>
              </a:rPr>
              <a:t>Does NOT permit interstate commerce</a:t>
            </a:r>
            <a:endParaRPr lang="en-US" sz="1200" dirty="0"/>
          </a:p>
        </p:txBody>
      </p:sp>
      <p:sp>
        <p:nvSpPr>
          <p:cNvPr id="23" name="Text 20"/>
          <p:cNvSpPr/>
          <p:nvPr/>
        </p:nvSpPr>
        <p:spPr>
          <a:xfrm>
            <a:off x="685800" y="5056632"/>
            <a:ext cx="3291840" cy="105156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State-licensed cannabis still cannot cross state lines. Federal prohibition on interstate trafficking remains regardless of schedule.</a:t>
            </a:r>
            <a:endParaRPr lang="en-US" sz="1000" dirty="0"/>
          </a:p>
        </p:txBody>
      </p:sp>
      <p:sp>
        <p:nvSpPr>
          <p:cNvPr id="24" name="Shape 21"/>
          <p:cNvSpPr/>
          <p:nvPr/>
        </p:nvSpPr>
        <p:spPr>
          <a:xfrm>
            <a:off x="4407408" y="4343400"/>
            <a:ext cx="3657600" cy="1828800"/>
          </a:xfrm>
          <a:prstGeom prst="rect">
            <a:avLst/>
          </a:prstGeom>
          <a:solidFill>
            <a:srgbClr val="F8FAFC"/>
          </a:solidFill>
          <a:ln w="6350">
            <a:solidFill>
              <a:srgbClr val="E5E7EB"/>
            </a:solidFill>
            <a:prstDash val="solid"/>
          </a:ln>
        </p:spPr>
        <p:txBody>
          <a:bodyPr/>
          <a:lstStyle/>
          <a:p>
            <a:endParaRPr/>
          </a:p>
        </p:txBody>
      </p:sp>
      <p:sp>
        <p:nvSpPr>
          <p:cNvPr id="25" name="Shape 22"/>
          <p:cNvSpPr/>
          <p:nvPr/>
        </p:nvSpPr>
        <p:spPr>
          <a:xfrm>
            <a:off x="4407408" y="4343400"/>
            <a:ext cx="3657600" cy="73152"/>
          </a:xfrm>
          <a:prstGeom prst="rect">
            <a:avLst/>
          </a:prstGeom>
          <a:solidFill>
            <a:srgbClr val="8A2E2E"/>
          </a:solidFill>
          <a:ln w="12700">
            <a:solidFill>
              <a:srgbClr val="8A2E2E"/>
            </a:solidFill>
            <a:prstDash val="solid"/>
          </a:ln>
        </p:spPr>
        <p:txBody>
          <a:bodyPr/>
          <a:lstStyle/>
          <a:p>
            <a:endParaRPr/>
          </a:p>
        </p:txBody>
      </p:sp>
      <p:sp>
        <p:nvSpPr>
          <p:cNvPr id="26" name="Text 23"/>
          <p:cNvSpPr/>
          <p:nvPr/>
        </p:nvSpPr>
        <p:spPr>
          <a:xfrm>
            <a:off x="4590288" y="4507992"/>
            <a:ext cx="3291840" cy="502920"/>
          </a:xfrm>
          <a:prstGeom prst="rect">
            <a:avLst/>
          </a:prstGeom>
          <a:noFill/>
          <a:ln/>
        </p:spPr>
        <p:txBody>
          <a:bodyPr wrap="square" lIns="0" tIns="0" rIns="0" bIns="0" rtlCol="0" anchor="ctr"/>
          <a:lstStyle/>
          <a:p>
            <a:pPr marL="0" indent="0">
              <a:buNone/>
            </a:pPr>
            <a:r>
              <a:rPr lang="en-US" sz="1200" b="1" dirty="0">
                <a:solidFill>
                  <a:srgbClr val="1B3E7B"/>
                </a:solidFill>
                <a:latin typeface="Arial" pitchFamily="34" charset="0"/>
                <a:ea typeface="Arial" pitchFamily="34" charset="-122"/>
                <a:cs typeface="Arial" pitchFamily="34" charset="-120"/>
              </a:rPr>
              <a:t>Does NOT remove enhanced due diligence</a:t>
            </a:r>
            <a:endParaRPr lang="en-US" sz="1200" dirty="0"/>
          </a:p>
        </p:txBody>
      </p:sp>
      <p:sp>
        <p:nvSpPr>
          <p:cNvPr id="27" name="Text 24"/>
          <p:cNvSpPr/>
          <p:nvPr/>
        </p:nvSpPr>
        <p:spPr>
          <a:xfrm>
            <a:off x="4590288" y="5056632"/>
            <a:ext cx="3291840" cy="105156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Examiner expectations for risk assessment, KYC/CDD, transaction monitoring, training, and audit remain in force for MRB-banking institutions.</a:t>
            </a:r>
            <a:endParaRPr lang="en-US" sz="1000" dirty="0"/>
          </a:p>
        </p:txBody>
      </p:sp>
      <p:sp>
        <p:nvSpPr>
          <p:cNvPr id="28" name="Shape 25"/>
          <p:cNvSpPr/>
          <p:nvPr/>
        </p:nvSpPr>
        <p:spPr>
          <a:xfrm>
            <a:off x="8311896" y="4343400"/>
            <a:ext cx="3657600" cy="1828800"/>
          </a:xfrm>
          <a:prstGeom prst="rect">
            <a:avLst/>
          </a:prstGeom>
          <a:solidFill>
            <a:srgbClr val="F8FAFC"/>
          </a:solidFill>
          <a:ln w="6350">
            <a:solidFill>
              <a:srgbClr val="E5E7EB"/>
            </a:solidFill>
            <a:prstDash val="solid"/>
          </a:ln>
        </p:spPr>
        <p:txBody>
          <a:bodyPr/>
          <a:lstStyle/>
          <a:p>
            <a:endParaRPr/>
          </a:p>
        </p:txBody>
      </p:sp>
      <p:sp>
        <p:nvSpPr>
          <p:cNvPr id="29" name="Shape 26"/>
          <p:cNvSpPr/>
          <p:nvPr/>
        </p:nvSpPr>
        <p:spPr>
          <a:xfrm>
            <a:off x="8311896" y="4343400"/>
            <a:ext cx="3657600" cy="73152"/>
          </a:xfrm>
          <a:prstGeom prst="rect">
            <a:avLst/>
          </a:prstGeom>
          <a:solidFill>
            <a:srgbClr val="8A2E2E"/>
          </a:solidFill>
          <a:ln w="12700">
            <a:solidFill>
              <a:srgbClr val="8A2E2E"/>
            </a:solidFill>
            <a:prstDash val="solid"/>
          </a:ln>
        </p:spPr>
        <p:txBody>
          <a:bodyPr/>
          <a:lstStyle/>
          <a:p>
            <a:endParaRPr/>
          </a:p>
        </p:txBody>
      </p:sp>
      <p:sp>
        <p:nvSpPr>
          <p:cNvPr id="30" name="Text 27"/>
          <p:cNvSpPr/>
          <p:nvPr/>
        </p:nvSpPr>
        <p:spPr>
          <a:xfrm>
            <a:off x="8494776" y="4507992"/>
            <a:ext cx="3291840" cy="502920"/>
          </a:xfrm>
          <a:prstGeom prst="rect">
            <a:avLst/>
          </a:prstGeom>
          <a:noFill/>
          <a:ln/>
        </p:spPr>
        <p:txBody>
          <a:bodyPr wrap="square" lIns="0" tIns="0" rIns="0" bIns="0" rtlCol="0" anchor="ctr"/>
          <a:lstStyle/>
          <a:p>
            <a:pPr marL="0" indent="0">
              <a:buNone/>
            </a:pPr>
            <a:r>
              <a:rPr lang="en-US" sz="1200" b="1" dirty="0">
                <a:solidFill>
                  <a:srgbClr val="1B3E7B"/>
                </a:solidFill>
                <a:latin typeface="Arial" pitchFamily="34" charset="0"/>
                <a:ea typeface="Arial" pitchFamily="34" charset="-122"/>
                <a:cs typeface="Arial" pitchFamily="34" charset="-120"/>
              </a:rPr>
              <a:t>Does NOT change cash-intensive cash-handling risk</a:t>
            </a:r>
            <a:endParaRPr lang="en-US" sz="1200" dirty="0"/>
          </a:p>
        </p:txBody>
      </p:sp>
      <p:sp>
        <p:nvSpPr>
          <p:cNvPr id="31" name="Text 28"/>
          <p:cNvSpPr/>
          <p:nvPr/>
        </p:nvSpPr>
        <p:spPr>
          <a:xfrm>
            <a:off x="8494776" y="5056632"/>
            <a:ext cx="3291840" cy="105156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Operators may continue to operate cash-heavy until payments infrastructure normalizes - banks must continue to design controls for cash risk.</a:t>
            </a:r>
            <a:endParaRPr lang="en-US" sz="1000" dirty="0"/>
          </a:p>
        </p:txBody>
      </p:sp>
      <p:sp>
        <p:nvSpPr>
          <p:cNvPr id="33" name="Text 30"/>
          <p:cNvSpPr/>
          <p:nvPr/>
        </p:nvSpPr>
        <p:spPr>
          <a:xfrm>
            <a:off x="4114800" y="6446520"/>
            <a:ext cx="5029200" cy="228600"/>
          </a:xfrm>
          <a:prstGeom prst="rect">
            <a:avLst/>
          </a:prstGeom>
          <a:noFill/>
          <a:ln/>
        </p:spPr>
        <p:txBody>
          <a:bodyPr wrap="square" lIns="0" tIns="0" rIns="0" bIns="0" rtlCol="0" anchor="ctr"/>
          <a:lstStyle/>
          <a:p>
            <a:pPr marL="0" indent="0" algn="ctr">
              <a:buNone/>
            </a:pPr>
            <a:r>
              <a:rPr lang="en-US" sz="800" b="1" kern="0" spc="200" dirty="0">
                <a:solidFill>
                  <a:srgbClr val="6B7280"/>
                </a:solidFill>
                <a:latin typeface="Arial" pitchFamily="34" charset="0"/>
                <a:ea typeface="Arial" pitchFamily="34" charset="-122"/>
                <a:cs typeface="Arial" pitchFamily="34" charset="-120"/>
              </a:rPr>
              <a:t>HIGHLY CONFIDENTIAL &amp; TRADE SECRET</a:t>
            </a:r>
            <a:endParaRPr lang="en-US" sz="800" dirty="0"/>
          </a:p>
        </p:txBody>
      </p:sp>
      <p:sp>
        <p:nvSpPr>
          <p:cNvPr id="34" name="Text 31"/>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6B7280"/>
                </a:solidFill>
                <a:latin typeface="Arial" pitchFamily="34" charset="0"/>
                <a:ea typeface="Arial" pitchFamily="34" charset="-122"/>
                <a:cs typeface="Arial" pitchFamily="34" charset="-120"/>
              </a:rPr>
              <a:t>19 / 34</a:t>
            </a:r>
            <a:endParaRPr lang="en-US" sz="900" dirty="0"/>
          </a:p>
        </p:txBody>
      </p:sp>
      <p:pic>
        <p:nvPicPr>
          <p:cNvPr id="35" name="Picture 34" descr="Logo&#10;&#10;Description automatically generated">
            <a:extLst>
              <a:ext uri="{FF2B5EF4-FFF2-40B4-BE49-F238E27FC236}">
                <a16:creationId xmlns:a16="http://schemas.microsoft.com/office/drawing/2014/main" id="{54EE7DFC-7307-2714-5251-5837C2BD215F}"/>
              </a:ext>
            </a:extLst>
          </p:cNvPr>
          <p:cNvPicPr>
            <a:picLocks noChangeAspect="1"/>
          </p:cNvPicPr>
          <p:nvPr/>
        </p:nvPicPr>
        <p:blipFill>
          <a:blip r:embed="rId3"/>
          <a:stretch>
            <a:fillRect/>
          </a:stretch>
        </p:blipFill>
        <p:spPr>
          <a:xfrm>
            <a:off x="10949271" y="478641"/>
            <a:ext cx="800769" cy="855190"/>
          </a:xfrm>
          <a:prstGeom prst="rect">
            <a:avLst/>
          </a:prstGeom>
        </p:spPr>
      </p:pic>
      <p:sp>
        <p:nvSpPr>
          <p:cNvPr id="6" name="Shape 0">
            <a:extLst>
              <a:ext uri="{FF2B5EF4-FFF2-40B4-BE49-F238E27FC236}">
                <a16:creationId xmlns:a16="http://schemas.microsoft.com/office/drawing/2014/main" id="{D8A474B9-4422-FAB3-1131-55B1A669A9ED}"/>
              </a:ext>
            </a:extLst>
          </p:cNvPr>
          <p:cNvSpPr/>
          <p:nvPr/>
        </p:nvSpPr>
        <p:spPr>
          <a:xfrm>
            <a:off x="0" y="0"/>
            <a:ext cx="128016"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502920"/>
            <a:ext cx="128016" cy="128016"/>
          </a:xfrm>
          <a:prstGeom prst="rect">
            <a:avLst/>
          </a:prstGeom>
          <a:solidFill>
            <a:srgbClr val="D4AD18"/>
          </a:solidFill>
          <a:ln w="12700">
            <a:solidFill>
              <a:srgbClr val="D4AD18"/>
            </a:solidFill>
            <a:prstDash val="solid"/>
          </a:ln>
        </p:spPr>
        <p:txBody>
          <a:bodyPr/>
          <a:lstStyle/>
          <a:p>
            <a:endParaRPr/>
          </a:p>
        </p:txBody>
      </p:sp>
      <p:sp>
        <p:nvSpPr>
          <p:cNvPr id="3" name="Text 1"/>
          <p:cNvSpPr/>
          <p:nvPr/>
        </p:nvSpPr>
        <p:spPr>
          <a:xfrm>
            <a:off x="713232" y="411480"/>
            <a:ext cx="8229600" cy="292608"/>
          </a:xfrm>
          <a:prstGeom prst="rect">
            <a:avLst/>
          </a:prstGeom>
          <a:noFill/>
          <a:ln/>
        </p:spPr>
        <p:txBody>
          <a:bodyPr wrap="square" lIns="0" tIns="0" rIns="0" bIns="0" rtlCol="0" anchor="ctr"/>
          <a:lstStyle/>
          <a:p>
            <a:pPr marL="0" indent="0">
              <a:buNone/>
            </a:pPr>
            <a:r>
              <a:rPr lang="en-US" sz="1100" b="1" kern="0" spc="400" dirty="0">
                <a:solidFill>
                  <a:srgbClr val="038DAF"/>
                </a:solidFill>
                <a:latin typeface="Arial" pitchFamily="34" charset="0"/>
                <a:ea typeface="Arial" pitchFamily="34" charset="-122"/>
                <a:cs typeface="Arial" pitchFamily="34" charset="-120"/>
              </a:rPr>
              <a:t>PART 04  /  TAX &amp; CREDIT IMPACT</a:t>
            </a:r>
            <a:endParaRPr lang="en-US" sz="1100" dirty="0"/>
          </a:p>
        </p:txBody>
      </p:sp>
      <p:sp>
        <p:nvSpPr>
          <p:cNvPr id="4" name="Text 2"/>
          <p:cNvSpPr/>
          <p:nvPr/>
        </p:nvSpPr>
        <p:spPr>
          <a:xfrm>
            <a:off x="502920" y="713232"/>
            <a:ext cx="10058400" cy="777240"/>
          </a:xfrm>
          <a:prstGeom prst="rect">
            <a:avLst/>
          </a:prstGeom>
          <a:noFill/>
          <a:ln/>
        </p:spPr>
        <p:txBody>
          <a:bodyPr wrap="square" lIns="0" tIns="0" rIns="0" bIns="0" rtlCol="0" anchor="ctr"/>
          <a:lstStyle/>
          <a:p>
            <a:pPr marL="0" indent="0">
              <a:buNone/>
            </a:pPr>
            <a:r>
              <a:rPr lang="en-US" sz="2600" b="1" dirty="0">
                <a:solidFill>
                  <a:srgbClr val="1B3E7B"/>
                </a:solidFill>
                <a:latin typeface="Arial" pitchFamily="34" charset="0"/>
                <a:ea typeface="Arial" pitchFamily="34" charset="-122"/>
                <a:cs typeface="Arial" pitchFamily="34" charset="-120"/>
              </a:rPr>
              <a:t>IRC §280E: the biggest single financial impact</a:t>
            </a:r>
            <a:endParaRPr lang="en-US" sz="2600" dirty="0"/>
          </a:p>
        </p:txBody>
      </p:sp>
      <p:sp>
        <p:nvSpPr>
          <p:cNvPr id="5" name="Shape 3"/>
          <p:cNvSpPr/>
          <p:nvPr/>
        </p:nvSpPr>
        <p:spPr>
          <a:xfrm>
            <a:off x="502920" y="1554480"/>
            <a:ext cx="11247120" cy="10973"/>
          </a:xfrm>
          <a:prstGeom prst="rect">
            <a:avLst/>
          </a:prstGeom>
          <a:solidFill>
            <a:srgbClr val="E5E7EB"/>
          </a:solidFill>
          <a:ln w="12700">
            <a:solidFill>
              <a:srgbClr val="E5E7EB"/>
            </a:solidFill>
            <a:prstDash val="solid"/>
          </a:ln>
        </p:spPr>
        <p:txBody>
          <a:bodyPr/>
          <a:lstStyle/>
          <a:p>
            <a:endParaRPr/>
          </a:p>
        </p:txBody>
      </p:sp>
      <p:sp>
        <p:nvSpPr>
          <p:cNvPr id="7" name="Shape 4"/>
          <p:cNvSpPr/>
          <p:nvPr/>
        </p:nvSpPr>
        <p:spPr>
          <a:xfrm>
            <a:off x="502920" y="1828800"/>
            <a:ext cx="5486400" cy="4297680"/>
          </a:xfrm>
          <a:prstGeom prst="rect">
            <a:avLst/>
          </a:prstGeom>
          <a:solidFill>
            <a:srgbClr val="F8FAFC"/>
          </a:solidFill>
          <a:ln w="6350">
            <a:solidFill>
              <a:srgbClr val="E5E7EB"/>
            </a:solidFill>
            <a:prstDash val="solid"/>
          </a:ln>
        </p:spPr>
        <p:txBody>
          <a:bodyPr/>
          <a:lstStyle/>
          <a:p>
            <a:endParaRPr/>
          </a:p>
        </p:txBody>
      </p:sp>
      <p:sp>
        <p:nvSpPr>
          <p:cNvPr id="8" name="Shape 5"/>
          <p:cNvSpPr/>
          <p:nvPr/>
        </p:nvSpPr>
        <p:spPr>
          <a:xfrm>
            <a:off x="502920" y="1828800"/>
            <a:ext cx="5486400" cy="73152"/>
          </a:xfrm>
          <a:prstGeom prst="rect">
            <a:avLst/>
          </a:prstGeom>
          <a:solidFill>
            <a:srgbClr val="D4AD18"/>
          </a:solidFill>
          <a:ln w="12700">
            <a:solidFill>
              <a:srgbClr val="D4AD18"/>
            </a:solidFill>
            <a:prstDash val="solid"/>
          </a:ln>
        </p:spPr>
        <p:txBody>
          <a:bodyPr/>
          <a:lstStyle/>
          <a:p>
            <a:endParaRPr/>
          </a:p>
        </p:txBody>
      </p:sp>
      <p:sp>
        <p:nvSpPr>
          <p:cNvPr id="9" name="Text 6"/>
          <p:cNvSpPr/>
          <p:nvPr/>
        </p:nvSpPr>
        <p:spPr>
          <a:xfrm>
            <a:off x="685800" y="2011680"/>
            <a:ext cx="5029200" cy="274320"/>
          </a:xfrm>
          <a:prstGeom prst="rect">
            <a:avLst/>
          </a:prstGeom>
          <a:noFill/>
          <a:ln/>
        </p:spPr>
        <p:txBody>
          <a:bodyPr wrap="square" lIns="0" tIns="0" rIns="0" bIns="0" rtlCol="0" anchor="ctr"/>
          <a:lstStyle/>
          <a:p>
            <a:pPr marL="0" indent="0">
              <a:buNone/>
            </a:pPr>
            <a:r>
              <a:rPr lang="en-US" sz="1000" b="1" kern="0" spc="300" dirty="0">
                <a:solidFill>
                  <a:srgbClr val="9B7E0E"/>
                </a:solidFill>
                <a:latin typeface="Arial" pitchFamily="34" charset="0"/>
                <a:ea typeface="Arial" pitchFamily="34" charset="-122"/>
                <a:cs typeface="Arial" pitchFamily="34" charset="-120"/>
              </a:rPr>
              <a:t>THE PROBLEM TODAY</a:t>
            </a:r>
            <a:endParaRPr lang="en-US" sz="1000" dirty="0"/>
          </a:p>
        </p:txBody>
      </p:sp>
      <p:sp>
        <p:nvSpPr>
          <p:cNvPr id="10" name="Text 7"/>
          <p:cNvSpPr/>
          <p:nvPr/>
        </p:nvSpPr>
        <p:spPr>
          <a:xfrm>
            <a:off x="685800" y="2286000"/>
            <a:ext cx="5029200" cy="36576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IRC §280E - "No deduction or credit"</a:t>
            </a:r>
            <a:endParaRPr lang="en-US" sz="1400" dirty="0"/>
          </a:p>
        </p:txBody>
      </p:sp>
      <p:sp>
        <p:nvSpPr>
          <p:cNvPr id="11" name="Text 8"/>
          <p:cNvSpPr/>
          <p:nvPr/>
        </p:nvSpPr>
        <p:spPr>
          <a:xfrm>
            <a:off x="685800" y="2697480"/>
            <a:ext cx="5029200" cy="3383280"/>
          </a:xfrm>
          <a:prstGeom prst="rect">
            <a:avLst/>
          </a:prstGeom>
          <a:noFill/>
          <a:ln/>
        </p:spPr>
        <p:txBody>
          <a:bodyPr wrap="square" lIns="0" tIns="0" rIns="0" bIns="0" rtlCol="0" anchor="ctr"/>
          <a:lstStyle/>
          <a:p>
            <a:pPr marL="342900" indent="-342900">
              <a:spcAft>
                <a:spcPts val="500"/>
              </a:spcAft>
              <a:buSzPct val="100000"/>
              <a:buChar char="•"/>
            </a:pPr>
            <a:r>
              <a:rPr lang="en-US" sz="1400" dirty="0">
                <a:solidFill>
                  <a:srgbClr val="374151"/>
                </a:solidFill>
                <a:latin typeface="Arial" pitchFamily="34" charset="0"/>
                <a:ea typeface="Arial" pitchFamily="34" charset="-122"/>
                <a:cs typeface="Arial" pitchFamily="34" charset="-120"/>
              </a:rPr>
              <a:t>Operators trafficking in Schedule I/II substances cannot deduct ordinary business expenses</a:t>
            </a:r>
            <a:endParaRPr lang="en-US" sz="1100" dirty="0"/>
          </a:p>
          <a:p>
            <a:pPr marL="342900" indent="-342900">
              <a:spcAft>
                <a:spcPts val="500"/>
              </a:spcAft>
              <a:buSzPct val="100000"/>
              <a:buChar char="•"/>
            </a:pPr>
            <a:r>
              <a:rPr lang="en-US" sz="1400" dirty="0">
                <a:solidFill>
                  <a:srgbClr val="374151"/>
                </a:solidFill>
                <a:latin typeface="Arial" pitchFamily="34" charset="0"/>
                <a:ea typeface="Arial" pitchFamily="34" charset="-122"/>
                <a:cs typeface="Arial" pitchFamily="34" charset="-120"/>
              </a:rPr>
              <a:t>Only cost-of-goods-sold deductible - meaning effective federal tax rates of 40–70%+</a:t>
            </a:r>
            <a:endParaRPr lang="en-US" sz="1100" dirty="0"/>
          </a:p>
          <a:p>
            <a:pPr marL="342900" indent="-342900">
              <a:spcAft>
                <a:spcPts val="500"/>
              </a:spcAft>
              <a:buSzPct val="100000"/>
              <a:buChar char="•"/>
            </a:pPr>
            <a:r>
              <a:rPr lang="en-US" sz="1400" dirty="0">
                <a:solidFill>
                  <a:srgbClr val="374151"/>
                </a:solidFill>
                <a:latin typeface="Arial" pitchFamily="34" charset="0"/>
                <a:ea typeface="Arial" pitchFamily="34" charset="-122"/>
                <a:cs typeface="Arial" pitchFamily="34" charset="-120"/>
              </a:rPr>
              <a:t>Materially distorts cash flow, profitability, and credit-worthiness of operators</a:t>
            </a:r>
            <a:endParaRPr lang="en-US" sz="1100" dirty="0"/>
          </a:p>
          <a:p>
            <a:pPr marL="342900" indent="-342900">
              <a:spcAft>
                <a:spcPts val="500"/>
              </a:spcAft>
              <a:buSzPct val="100000"/>
              <a:buChar char="•"/>
            </a:pPr>
            <a:r>
              <a:rPr lang="en-US" sz="1400" dirty="0">
                <a:solidFill>
                  <a:srgbClr val="374151"/>
                </a:solidFill>
                <a:latin typeface="Arial" pitchFamily="34" charset="0"/>
                <a:ea typeface="Arial" pitchFamily="34" charset="-122"/>
                <a:cs typeface="Arial" pitchFamily="34" charset="-120"/>
              </a:rPr>
              <a:t>Vertically-integrated cultivators fare somewhat better than retail-only operators</a:t>
            </a:r>
            <a:endParaRPr lang="en-US" sz="1100" dirty="0"/>
          </a:p>
          <a:p>
            <a:pPr marL="342900" indent="-342900">
              <a:spcAft>
                <a:spcPts val="500"/>
              </a:spcAft>
              <a:buSzPct val="100000"/>
              <a:buChar char="•"/>
            </a:pPr>
            <a:r>
              <a:rPr lang="en-US" sz="1400" dirty="0">
                <a:solidFill>
                  <a:srgbClr val="374151"/>
                </a:solidFill>
                <a:latin typeface="Arial" pitchFamily="34" charset="0"/>
                <a:ea typeface="Arial" pitchFamily="34" charset="-122"/>
                <a:cs typeface="Arial" pitchFamily="34" charset="-120"/>
              </a:rPr>
              <a:t>Forces operators into aggressive (and contested) cost-allocation strategies</a:t>
            </a:r>
            <a:endParaRPr lang="en-US" sz="1100" dirty="0"/>
          </a:p>
        </p:txBody>
      </p:sp>
      <p:sp>
        <p:nvSpPr>
          <p:cNvPr id="12" name="Shape 9"/>
          <p:cNvSpPr/>
          <p:nvPr/>
        </p:nvSpPr>
        <p:spPr>
          <a:xfrm>
            <a:off x="6355080" y="1828800"/>
            <a:ext cx="5486400" cy="4297680"/>
          </a:xfrm>
          <a:prstGeom prst="rect">
            <a:avLst/>
          </a:prstGeom>
          <a:solidFill>
            <a:srgbClr val="F8FAFC"/>
          </a:solidFill>
          <a:ln w="6350">
            <a:solidFill>
              <a:srgbClr val="E5E7EB"/>
            </a:solidFill>
            <a:prstDash val="solid"/>
          </a:ln>
        </p:spPr>
        <p:txBody>
          <a:bodyPr/>
          <a:lstStyle/>
          <a:p>
            <a:endParaRPr/>
          </a:p>
        </p:txBody>
      </p:sp>
      <p:sp>
        <p:nvSpPr>
          <p:cNvPr id="13" name="Shape 10"/>
          <p:cNvSpPr/>
          <p:nvPr/>
        </p:nvSpPr>
        <p:spPr>
          <a:xfrm>
            <a:off x="6355080" y="1828800"/>
            <a:ext cx="5486400" cy="73152"/>
          </a:xfrm>
          <a:prstGeom prst="rect">
            <a:avLst/>
          </a:prstGeom>
          <a:solidFill>
            <a:srgbClr val="2E6B3E"/>
          </a:solidFill>
          <a:ln w="12700">
            <a:solidFill>
              <a:srgbClr val="2E6B3E"/>
            </a:solidFill>
            <a:prstDash val="solid"/>
          </a:ln>
        </p:spPr>
        <p:txBody>
          <a:bodyPr/>
          <a:lstStyle/>
          <a:p>
            <a:endParaRPr/>
          </a:p>
        </p:txBody>
      </p:sp>
      <p:sp>
        <p:nvSpPr>
          <p:cNvPr id="14" name="Text 11"/>
          <p:cNvSpPr/>
          <p:nvPr/>
        </p:nvSpPr>
        <p:spPr>
          <a:xfrm>
            <a:off x="6537960" y="2011680"/>
            <a:ext cx="5029200" cy="274320"/>
          </a:xfrm>
          <a:prstGeom prst="rect">
            <a:avLst/>
          </a:prstGeom>
          <a:noFill/>
          <a:ln/>
        </p:spPr>
        <p:txBody>
          <a:bodyPr wrap="square" lIns="0" tIns="0" rIns="0" bIns="0" rtlCol="0" anchor="ctr"/>
          <a:lstStyle/>
          <a:p>
            <a:pPr marL="0" indent="0">
              <a:buNone/>
            </a:pPr>
            <a:r>
              <a:rPr lang="en-US" sz="1000" b="1" kern="0" spc="300" dirty="0">
                <a:solidFill>
                  <a:srgbClr val="2E6B3E"/>
                </a:solidFill>
                <a:latin typeface="Arial" pitchFamily="34" charset="0"/>
                <a:ea typeface="Arial" pitchFamily="34" charset="-122"/>
                <a:cs typeface="Arial" pitchFamily="34" charset="-120"/>
              </a:rPr>
              <a:t>THE OPPORTUNITY POST-RESCHEDULING</a:t>
            </a:r>
            <a:endParaRPr lang="en-US" sz="1000" dirty="0"/>
          </a:p>
        </p:txBody>
      </p:sp>
      <p:sp>
        <p:nvSpPr>
          <p:cNvPr id="15" name="Text 12"/>
          <p:cNvSpPr/>
          <p:nvPr/>
        </p:nvSpPr>
        <p:spPr>
          <a:xfrm>
            <a:off x="6537960" y="2286000"/>
            <a:ext cx="5029200" cy="36576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§280E no longer applies to Schedule III</a:t>
            </a:r>
            <a:endParaRPr lang="en-US" sz="1400" dirty="0"/>
          </a:p>
        </p:txBody>
      </p:sp>
      <p:sp>
        <p:nvSpPr>
          <p:cNvPr id="16" name="Text 13"/>
          <p:cNvSpPr/>
          <p:nvPr/>
        </p:nvSpPr>
        <p:spPr>
          <a:xfrm>
            <a:off x="6537960" y="2697480"/>
            <a:ext cx="5029200" cy="3383280"/>
          </a:xfrm>
          <a:prstGeom prst="rect">
            <a:avLst/>
          </a:prstGeom>
          <a:noFill/>
          <a:ln/>
        </p:spPr>
        <p:txBody>
          <a:bodyPr wrap="square" lIns="0" tIns="0" rIns="0" bIns="0" rtlCol="0" anchor="ctr"/>
          <a:lstStyle/>
          <a:p>
            <a:pPr marL="342900" indent="-342900">
              <a:spcAft>
                <a:spcPts val="500"/>
              </a:spcAft>
              <a:buSzPct val="100000"/>
              <a:buChar char="•"/>
            </a:pPr>
            <a:r>
              <a:rPr lang="en-US" sz="1400" dirty="0">
                <a:solidFill>
                  <a:srgbClr val="374151"/>
                </a:solidFill>
                <a:latin typeface="Arial" pitchFamily="34" charset="0"/>
                <a:ea typeface="Arial" pitchFamily="34" charset="-122"/>
                <a:cs typeface="Arial" pitchFamily="34" charset="-120"/>
              </a:rPr>
              <a:t>Operators recover ordinary deductions - wages, rent, marketing, depreciation</a:t>
            </a:r>
            <a:endParaRPr lang="en-US" sz="1100" dirty="0"/>
          </a:p>
          <a:p>
            <a:pPr marL="342900" indent="-342900">
              <a:spcAft>
                <a:spcPts val="500"/>
              </a:spcAft>
              <a:buSzPct val="100000"/>
              <a:buChar char="•"/>
            </a:pPr>
            <a:r>
              <a:rPr lang="en-US" sz="1400" dirty="0">
                <a:solidFill>
                  <a:srgbClr val="374151"/>
                </a:solidFill>
                <a:latin typeface="Arial" pitchFamily="34" charset="0"/>
                <a:ea typeface="Arial" pitchFamily="34" charset="-122"/>
                <a:cs typeface="Arial" pitchFamily="34" charset="-120"/>
              </a:rPr>
              <a:t>Effective federal rates normalize toward standard corporate rates</a:t>
            </a:r>
            <a:endParaRPr lang="en-US" sz="1100" dirty="0"/>
          </a:p>
          <a:p>
            <a:pPr marL="342900" indent="-342900">
              <a:spcAft>
                <a:spcPts val="500"/>
              </a:spcAft>
              <a:buSzPct val="100000"/>
              <a:buChar char="•"/>
            </a:pPr>
            <a:r>
              <a:rPr lang="en-US" sz="1400" dirty="0">
                <a:solidFill>
                  <a:srgbClr val="374151"/>
                </a:solidFill>
                <a:latin typeface="Arial" pitchFamily="34" charset="0"/>
                <a:ea typeface="Arial" pitchFamily="34" charset="-122"/>
                <a:cs typeface="Arial" pitchFamily="34" charset="-120"/>
              </a:rPr>
              <a:t>Free cash flow improves materially - strengthening underwriting profiles</a:t>
            </a:r>
            <a:endParaRPr lang="en-US" sz="1100" dirty="0"/>
          </a:p>
          <a:p>
            <a:pPr marL="342900" indent="-342900">
              <a:spcAft>
                <a:spcPts val="500"/>
              </a:spcAft>
              <a:buSzPct val="100000"/>
              <a:buChar char="•"/>
            </a:pPr>
            <a:r>
              <a:rPr lang="en-US" sz="1400" dirty="0">
                <a:solidFill>
                  <a:srgbClr val="374151"/>
                </a:solidFill>
                <a:latin typeface="Arial" pitchFamily="34" charset="0"/>
                <a:ea typeface="Arial" pitchFamily="34" charset="-122"/>
                <a:cs typeface="Arial" pitchFamily="34" charset="-120"/>
              </a:rPr>
              <a:t>Operators may file amended returns for open tax years (subject to IRS guidance)</a:t>
            </a:r>
            <a:endParaRPr lang="en-US" sz="1100" dirty="0"/>
          </a:p>
          <a:p>
            <a:pPr marL="342900" indent="-342900">
              <a:spcAft>
                <a:spcPts val="500"/>
              </a:spcAft>
              <a:buSzPct val="100000"/>
              <a:buChar char="•"/>
            </a:pPr>
            <a:r>
              <a:rPr lang="en-US" sz="1400" dirty="0">
                <a:solidFill>
                  <a:srgbClr val="374151"/>
                </a:solidFill>
                <a:latin typeface="Arial" pitchFamily="34" charset="0"/>
                <a:ea typeface="Arial" pitchFamily="34" charset="-122"/>
                <a:cs typeface="Arial" pitchFamily="34" charset="-120"/>
              </a:rPr>
              <a:t>Credit Risk: borrowers' debt-service coverage improves - but watch one-time refund volatility</a:t>
            </a:r>
            <a:endParaRPr lang="en-US" sz="1100" dirty="0"/>
          </a:p>
        </p:txBody>
      </p:sp>
      <p:sp>
        <p:nvSpPr>
          <p:cNvPr id="18" name="Text 15"/>
          <p:cNvSpPr/>
          <p:nvPr/>
        </p:nvSpPr>
        <p:spPr>
          <a:xfrm>
            <a:off x="4114800" y="6446520"/>
            <a:ext cx="5029200" cy="228600"/>
          </a:xfrm>
          <a:prstGeom prst="rect">
            <a:avLst/>
          </a:prstGeom>
          <a:noFill/>
          <a:ln/>
        </p:spPr>
        <p:txBody>
          <a:bodyPr wrap="square" lIns="0" tIns="0" rIns="0" bIns="0" rtlCol="0" anchor="ctr"/>
          <a:lstStyle/>
          <a:p>
            <a:pPr marL="0" indent="0" algn="ctr">
              <a:buNone/>
            </a:pPr>
            <a:r>
              <a:rPr lang="en-US" sz="800" b="1" kern="0" spc="200" dirty="0">
                <a:solidFill>
                  <a:srgbClr val="6B7280"/>
                </a:solidFill>
                <a:latin typeface="Arial" pitchFamily="34" charset="0"/>
                <a:ea typeface="Arial" pitchFamily="34" charset="-122"/>
                <a:cs typeface="Arial" pitchFamily="34" charset="-120"/>
              </a:rPr>
              <a:t>HIGHLY CONFIDENTIAL &amp; TRADE SECRET</a:t>
            </a:r>
            <a:endParaRPr lang="en-US" sz="800" dirty="0"/>
          </a:p>
        </p:txBody>
      </p:sp>
      <p:sp>
        <p:nvSpPr>
          <p:cNvPr id="19" name="Text 16"/>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6B7280"/>
                </a:solidFill>
                <a:latin typeface="Arial" pitchFamily="34" charset="0"/>
                <a:ea typeface="Arial" pitchFamily="34" charset="-122"/>
                <a:cs typeface="Arial" pitchFamily="34" charset="-120"/>
              </a:rPr>
              <a:t>20 / 34</a:t>
            </a:r>
            <a:endParaRPr lang="en-US" sz="900" dirty="0"/>
          </a:p>
        </p:txBody>
      </p:sp>
      <p:pic>
        <p:nvPicPr>
          <p:cNvPr id="20" name="Picture 19" descr="Logo&#10;&#10;Description automatically generated">
            <a:extLst>
              <a:ext uri="{FF2B5EF4-FFF2-40B4-BE49-F238E27FC236}">
                <a16:creationId xmlns:a16="http://schemas.microsoft.com/office/drawing/2014/main" id="{180DA12C-DFC5-3FC2-5F66-A6FBB131AB06}"/>
              </a:ext>
            </a:extLst>
          </p:cNvPr>
          <p:cNvPicPr>
            <a:picLocks noChangeAspect="1"/>
          </p:cNvPicPr>
          <p:nvPr/>
        </p:nvPicPr>
        <p:blipFill>
          <a:blip r:embed="rId3"/>
          <a:stretch>
            <a:fillRect/>
          </a:stretch>
        </p:blipFill>
        <p:spPr>
          <a:xfrm>
            <a:off x="10949271" y="478641"/>
            <a:ext cx="800769" cy="855190"/>
          </a:xfrm>
          <a:prstGeom prst="rect">
            <a:avLst/>
          </a:prstGeom>
        </p:spPr>
      </p:pic>
      <p:sp>
        <p:nvSpPr>
          <p:cNvPr id="6" name="Shape 0">
            <a:extLst>
              <a:ext uri="{FF2B5EF4-FFF2-40B4-BE49-F238E27FC236}">
                <a16:creationId xmlns:a16="http://schemas.microsoft.com/office/drawing/2014/main" id="{EAF17429-C9EA-9B53-6941-664BBBDA2E28}"/>
              </a:ext>
            </a:extLst>
          </p:cNvPr>
          <p:cNvSpPr/>
          <p:nvPr/>
        </p:nvSpPr>
        <p:spPr>
          <a:xfrm>
            <a:off x="0" y="0"/>
            <a:ext cx="128016"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502920"/>
            <a:ext cx="128016" cy="128016"/>
          </a:xfrm>
          <a:prstGeom prst="rect">
            <a:avLst/>
          </a:prstGeom>
          <a:solidFill>
            <a:srgbClr val="D4AD18"/>
          </a:solidFill>
          <a:ln w="12700">
            <a:solidFill>
              <a:srgbClr val="D4AD18"/>
            </a:solidFill>
            <a:prstDash val="solid"/>
          </a:ln>
        </p:spPr>
        <p:txBody>
          <a:bodyPr/>
          <a:lstStyle/>
          <a:p>
            <a:endParaRPr/>
          </a:p>
        </p:txBody>
      </p:sp>
      <p:sp>
        <p:nvSpPr>
          <p:cNvPr id="3" name="Text 1"/>
          <p:cNvSpPr/>
          <p:nvPr/>
        </p:nvSpPr>
        <p:spPr>
          <a:xfrm>
            <a:off x="713232" y="411480"/>
            <a:ext cx="8229600" cy="292608"/>
          </a:xfrm>
          <a:prstGeom prst="rect">
            <a:avLst/>
          </a:prstGeom>
          <a:noFill/>
          <a:ln/>
        </p:spPr>
        <p:txBody>
          <a:bodyPr wrap="square" lIns="0" tIns="0" rIns="0" bIns="0" rtlCol="0" anchor="ctr"/>
          <a:lstStyle/>
          <a:p>
            <a:pPr marL="0" indent="0">
              <a:buNone/>
            </a:pPr>
            <a:r>
              <a:rPr lang="en-US" sz="1100" b="1" kern="0" spc="400" dirty="0">
                <a:solidFill>
                  <a:srgbClr val="038DAF"/>
                </a:solidFill>
                <a:latin typeface="Arial" pitchFamily="34" charset="0"/>
                <a:ea typeface="Arial" pitchFamily="34" charset="-122"/>
                <a:cs typeface="Arial" pitchFamily="34" charset="-120"/>
              </a:rPr>
              <a:t>PART 04  /  CAPITAL MARKETS</a:t>
            </a:r>
            <a:endParaRPr lang="en-US" sz="1100" dirty="0"/>
          </a:p>
        </p:txBody>
      </p:sp>
      <p:sp>
        <p:nvSpPr>
          <p:cNvPr id="4" name="Text 2"/>
          <p:cNvSpPr/>
          <p:nvPr/>
        </p:nvSpPr>
        <p:spPr>
          <a:xfrm>
            <a:off x="502920" y="713232"/>
            <a:ext cx="10058400" cy="777240"/>
          </a:xfrm>
          <a:prstGeom prst="rect">
            <a:avLst/>
          </a:prstGeom>
          <a:noFill/>
          <a:ln/>
        </p:spPr>
        <p:txBody>
          <a:bodyPr wrap="square" lIns="0" tIns="0" rIns="0" bIns="0" rtlCol="0" anchor="ctr"/>
          <a:lstStyle/>
          <a:p>
            <a:pPr marL="0" indent="0">
              <a:buNone/>
            </a:pPr>
            <a:r>
              <a:rPr lang="en-US" sz="2600" b="1" dirty="0">
                <a:solidFill>
                  <a:srgbClr val="1B3E7B"/>
                </a:solidFill>
                <a:latin typeface="Arial" pitchFamily="34" charset="0"/>
                <a:ea typeface="Arial" pitchFamily="34" charset="-122"/>
                <a:cs typeface="Arial" pitchFamily="34" charset="-120"/>
              </a:rPr>
              <a:t>Listings, custody, payments - the second-order effects</a:t>
            </a:r>
            <a:endParaRPr lang="en-US" sz="2600" dirty="0"/>
          </a:p>
        </p:txBody>
      </p:sp>
      <p:sp>
        <p:nvSpPr>
          <p:cNvPr id="5" name="Shape 3"/>
          <p:cNvSpPr/>
          <p:nvPr/>
        </p:nvSpPr>
        <p:spPr>
          <a:xfrm>
            <a:off x="502920" y="1554480"/>
            <a:ext cx="11247120" cy="10973"/>
          </a:xfrm>
          <a:prstGeom prst="rect">
            <a:avLst/>
          </a:prstGeom>
          <a:solidFill>
            <a:srgbClr val="E5E7EB"/>
          </a:solidFill>
          <a:ln w="12700">
            <a:solidFill>
              <a:srgbClr val="E5E7EB"/>
            </a:solidFill>
            <a:prstDash val="solid"/>
          </a:ln>
        </p:spPr>
        <p:txBody>
          <a:bodyPr/>
          <a:lstStyle/>
          <a:p>
            <a:endParaRPr/>
          </a:p>
        </p:txBody>
      </p:sp>
      <p:sp>
        <p:nvSpPr>
          <p:cNvPr id="7" name="Shape 4"/>
          <p:cNvSpPr/>
          <p:nvPr/>
        </p:nvSpPr>
        <p:spPr>
          <a:xfrm>
            <a:off x="502920" y="1828800"/>
            <a:ext cx="3657600" cy="2103120"/>
          </a:xfrm>
          <a:prstGeom prst="rect">
            <a:avLst/>
          </a:prstGeom>
          <a:solidFill>
            <a:srgbClr val="F8FAFC"/>
          </a:solidFill>
          <a:ln w="6350">
            <a:solidFill>
              <a:srgbClr val="E5E7EB"/>
            </a:solidFill>
            <a:prstDash val="solid"/>
          </a:ln>
        </p:spPr>
        <p:txBody>
          <a:bodyPr/>
          <a:lstStyle/>
          <a:p>
            <a:endParaRPr/>
          </a:p>
        </p:txBody>
      </p:sp>
      <p:sp>
        <p:nvSpPr>
          <p:cNvPr id="8" name="Shape 5"/>
          <p:cNvSpPr/>
          <p:nvPr/>
        </p:nvSpPr>
        <p:spPr>
          <a:xfrm>
            <a:off x="502920" y="1828800"/>
            <a:ext cx="3657600" cy="73152"/>
          </a:xfrm>
          <a:prstGeom prst="rect">
            <a:avLst/>
          </a:prstGeom>
          <a:solidFill>
            <a:srgbClr val="1B3E7B"/>
          </a:solidFill>
          <a:ln w="12700">
            <a:solidFill>
              <a:srgbClr val="1B3E7B"/>
            </a:solidFill>
            <a:prstDash val="solid"/>
          </a:ln>
        </p:spPr>
        <p:txBody>
          <a:bodyPr/>
          <a:lstStyle/>
          <a:p>
            <a:endParaRPr/>
          </a:p>
        </p:txBody>
      </p:sp>
      <p:sp>
        <p:nvSpPr>
          <p:cNvPr id="9" name="Text 6"/>
          <p:cNvSpPr/>
          <p:nvPr/>
        </p:nvSpPr>
        <p:spPr>
          <a:xfrm>
            <a:off x="685800" y="1993392"/>
            <a:ext cx="329184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Uplisting potential</a:t>
            </a:r>
            <a:endParaRPr lang="en-US" sz="1300" dirty="0"/>
          </a:p>
        </p:txBody>
      </p:sp>
      <p:sp>
        <p:nvSpPr>
          <p:cNvPr id="10" name="Text 7"/>
          <p:cNvSpPr/>
          <p:nvPr/>
        </p:nvSpPr>
        <p:spPr>
          <a:xfrm>
            <a:off x="685800" y="2423160"/>
            <a:ext cx="3291840" cy="14630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U.S. plant-touching operators currently trade OTC or on Canadian exchanges. Schedule III creates a plausible (not automatic) path to NYSE/NASDAQ listings - subject to each exchange's policies.</a:t>
            </a:r>
            <a:endParaRPr lang="en-US" sz="1050" dirty="0"/>
          </a:p>
        </p:txBody>
      </p:sp>
      <p:sp>
        <p:nvSpPr>
          <p:cNvPr id="11" name="Shape 8"/>
          <p:cNvSpPr/>
          <p:nvPr/>
        </p:nvSpPr>
        <p:spPr>
          <a:xfrm>
            <a:off x="4407408" y="1828800"/>
            <a:ext cx="3657600" cy="2103120"/>
          </a:xfrm>
          <a:prstGeom prst="rect">
            <a:avLst/>
          </a:prstGeom>
          <a:solidFill>
            <a:srgbClr val="F8FAFC"/>
          </a:solidFill>
          <a:ln w="6350">
            <a:solidFill>
              <a:srgbClr val="E5E7EB"/>
            </a:solidFill>
            <a:prstDash val="solid"/>
          </a:ln>
        </p:spPr>
        <p:txBody>
          <a:bodyPr/>
          <a:lstStyle/>
          <a:p>
            <a:endParaRPr/>
          </a:p>
        </p:txBody>
      </p:sp>
      <p:sp>
        <p:nvSpPr>
          <p:cNvPr id="12" name="Shape 9"/>
          <p:cNvSpPr/>
          <p:nvPr/>
        </p:nvSpPr>
        <p:spPr>
          <a:xfrm>
            <a:off x="4407408" y="1828800"/>
            <a:ext cx="3657600" cy="73152"/>
          </a:xfrm>
          <a:prstGeom prst="rect">
            <a:avLst/>
          </a:prstGeom>
          <a:solidFill>
            <a:srgbClr val="038DAF"/>
          </a:solidFill>
          <a:ln w="12700">
            <a:solidFill>
              <a:srgbClr val="038DAF"/>
            </a:solidFill>
            <a:prstDash val="solid"/>
          </a:ln>
        </p:spPr>
        <p:txBody>
          <a:bodyPr/>
          <a:lstStyle/>
          <a:p>
            <a:endParaRPr/>
          </a:p>
        </p:txBody>
      </p:sp>
      <p:sp>
        <p:nvSpPr>
          <p:cNvPr id="13" name="Text 10"/>
          <p:cNvSpPr/>
          <p:nvPr/>
        </p:nvSpPr>
        <p:spPr>
          <a:xfrm>
            <a:off x="4590288" y="1993392"/>
            <a:ext cx="329184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Institutional custody</a:t>
            </a:r>
            <a:endParaRPr lang="en-US" sz="1300" dirty="0"/>
          </a:p>
        </p:txBody>
      </p:sp>
      <p:sp>
        <p:nvSpPr>
          <p:cNvPr id="14" name="Text 11"/>
          <p:cNvSpPr/>
          <p:nvPr/>
        </p:nvSpPr>
        <p:spPr>
          <a:xfrm>
            <a:off x="4590288" y="2423160"/>
            <a:ext cx="3291840" cy="14630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Custodian banks have largely avoided plant-touching securities. Schedule III may ease custody, prime brokerage, and securities lending - but each provider sets its own policies.</a:t>
            </a:r>
            <a:endParaRPr lang="en-US" sz="1050" dirty="0"/>
          </a:p>
        </p:txBody>
      </p:sp>
      <p:sp>
        <p:nvSpPr>
          <p:cNvPr id="15" name="Shape 12"/>
          <p:cNvSpPr/>
          <p:nvPr/>
        </p:nvSpPr>
        <p:spPr>
          <a:xfrm>
            <a:off x="8311896" y="1828800"/>
            <a:ext cx="3657600" cy="2103120"/>
          </a:xfrm>
          <a:prstGeom prst="rect">
            <a:avLst/>
          </a:prstGeom>
          <a:solidFill>
            <a:srgbClr val="F8FAFC"/>
          </a:solidFill>
          <a:ln w="6350">
            <a:solidFill>
              <a:srgbClr val="E5E7EB"/>
            </a:solidFill>
            <a:prstDash val="solid"/>
          </a:ln>
        </p:spPr>
        <p:txBody>
          <a:bodyPr/>
          <a:lstStyle/>
          <a:p>
            <a:endParaRPr/>
          </a:p>
        </p:txBody>
      </p:sp>
      <p:sp>
        <p:nvSpPr>
          <p:cNvPr id="16" name="Shape 13"/>
          <p:cNvSpPr/>
          <p:nvPr/>
        </p:nvSpPr>
        <p:spPr>
          <a:xfrm>
            <a:off x="8311896" y="1828800"/>
            <a:ext cx="3657600" cy="73152"/>
          </a:xfrm>
          <a:prstGeom prst="rect">
            <a:avLst/>
          </a:prstGeom>
          <a:solidFill>
            <a:srgbClr val="D4AD18"/>
          </a:solidFill>
          <a:ln w="12700">
            <a:solidFill>
              <a:srgbClr val="D4AD18"/>
            </a:solidFill>
            <a:prstDash val="solid"/>
          </a:ln>
        </p:spPr>
        <p:txBody>
          <a:bodyPr/>
          <a:lstStyle/>
          <a:p>
            <a:endParaRPr/>
          </a:p>
        </p:txBody>
      </p:sp>
      <p:sp>
        <p:nvSpPr>
          <p:cNvPr id="17" name="Text 14"/>
          <p:cNvSpPr/>
          <p:nvPr/>
        </p:nvSpPr>
        <p:spPr>
          <a:xfrm>
            <a:off x="8494776" y="1993392"/>
            <a:ext cx="329184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Payment networks</a:t>
            </a:r>
            <a:endParaRPr lang="en-US" sz="1300" dirty="0"/>
          </a:p>
        </p:txBody>
      </p:sp>
      <p:sp>
        <p:nvSpPr>
          <p:cNvPr id="18" name="Text 15"/>
          <p:cNvSpPr/>
          <p:nvPr/>
        </p:nvSpPr>
        <p:spPr>
          <a:xfrm>
            <a:off x="8494776" y="2423160"/>
            <a:ext cx="3291840" cy="14630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Visa/Mastercard formally prohibit cannabis transactions on their main networks. Rescheduling does not bind networks - but a Schedule III status changes the conversation.</a:t>
            </a:r>
            <a:endParaRPr lang="en-US" sz="1050" dirty="0"/>
          </a:p>
        </p:txBody>
      </p:sp>
      <p:sp>
        <p:nvSpPr>
          <p:cNvPr id="19" name="Shape 16"/>
          <p:cNvSpPr/>
          <p:nvPr/>
        </p:nvSpPr>
        <p:spPr>
          <a:xfrm>
            <a:off x="502920" y="4069080"/>
            <a:ext cx="3657600" cy="2103120"/>
          </a:xfrm>
          <a:prstGeom prst="rect">
            <a:avLst/>
          </a:prstGeom>
          <a:solidFill>
            <a:srgbClr val="F8FAFC"/>
          </a:solidFill>
          <a:ln w="6350">
            <a:solidFill>
              <a:srgbClr val="E5E7EB"/>
            </a:solidFill>
            <a:prstDash val="solid"/>
          </a:ln>
        </p:spPr>
        <p:txBody>
          <a:bodyPr/>
          <a:lstStyle/>
          <a:p>
            <a:endParaRPr/>
          </a:p>
        </p:txBody>
      </p:sp>
      <p:sp>
        <p:nvSpPr>
          <p:cNvPr id="20" name="Shape 17"/>
          <p:cNvSpPr/>
          <p:nvPr/>
        </p:nvSpPr>
        <p:spPr>
          <a:xfrm>
            <a:off x="502920" y="4069080"/>
            <a:ext cx="3657600" cy="73152"/>
          </a:xfrm>
          <a:prstGeom prst="rect">
            <a:avLst/>
          </a:prstGeom>
          <a:solidFill>
            <a:srgbClr val="0D404D"/>
          </a:solidFill>
          <a:ln w="12700">
            <a:solidFill>
              <a:srgbClr val="0D404D"/>
            </a:solidFill>
            <a:prstDash val="solid"/>
          </a:ln>
        </p:spPr>
        <p:txBody>
          <a:bodyPr/>
          <a:lstStyle/>
          <a:p>
            <a:endParaRPr/>
          </a:p>
        </p:txBody>
      </p:sp>
      <p:sp>
        <p:nvSpPr>
          <p:cNvPr id="21" name="Text 18"/>
          <p:cNvSpPr/>
          <p:nvPr/>
        </p:nvSpPr>
        <p:spPr>
          <a:xfrm>
            <a:off x="685800" y="4233672"/>
            <a:ext cx="329184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Insurance &amp; bonding</a:t>
            </a:r>
            <a:endParaRPr lang="en-US" sz="1300" dirty="0"/>
          </a:p>
        </p:txBody>
      </p:sp>
      <p:sp>
        <p:nvSpPr>
          <p:cNvPr id="22" name="Text 19"/>
          <p:cNvSpPr/>
          <p:nvPr/>
        </p:nvSpPr>
        <p:spPr>
          <a:xfrm>
            <a:off x="685800" y="4663440"/>
            <a:ext cx="3291840" cy="14630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Property, D&amp;O, EPLI, and surety availability remains limited and expensive. Schedule III could broaden carrier appetite and tighten pricing over time.</a:t>
            </a:r>
            <a:endParaRPr lang="en-US" sz="1050" dirty="0"/>
          </a:p>
        </p:txBody>
      </p:sp>
      <p:sp>
        <p:nvSpPr>
          <p:cNvPr id="23" name="Shape 20"/>
          <p:cNvSpPr/>
          <p:nvPr/>
        </p:nvSpPr>
        <p:spPr>
          <a:xfrm>
            <a:off x="4407408" y="4069080"/>
            <a:ext cx="3657600" cy="2103120"/>
          </a:xfrm>
          <a:prstGeom prst="rect">
            <a:avLst/>
          </a:prstGeom>
          <a:solidFill>
            <a:srgbClr val="F8FAFC"/>
          </a:solidFill>
          <a:ln w="6350">
            <a:solidFill>
              <a:srgbClr val="E5E7EB"/>
            </a:solidFill>
            <a:prstDash val="solid"/>
          </a:ln>
        </p:spPr>
        <p:txBody>
          <a:bodyPr/>
          <a:lstStyle/>
          <a:p>
            <a:endParaRPr/>
          </a:p>
        </p:txBody>
      </p:sp>
      <p:sp>
        <p:nvSpPr>
          <p:cNvPr id="24" name="Shape 21"/>
          <p:cNvSpPr/>
          <p:nvPr/>
        </p:nvSpPr>
        <p:spPr>
          <a:xfrm>
            <a:off x="4407408" y="4069080"/>
            <a:ext cx="3657600" cy="73152"/>
          </a:xfrm>
          <a:prstGeom prst="rect">
            <a:avLst/>
          </a:prstGeom>
          <a:solidFill>
            <a:srgbClr val="8A2E2E"/>
          </a:solidFill>
          <a:ln w="12700">
            <a:solidFill>
              <a:srgbClr val="8A2E2E"/>
            </a:solidFill>
            <a:prstDash val="solid"/>
          </a:ln>
        </p:spPr>
        <p:txBody>
          <a:bodyPr/>
          <a:lstStyle/>
          <a:p>
            <a:endParaRPr/>
          </a:p>
        </p:txBody>
      </p:sp>
      <p:sp>
        <p:nvSpPr>
          <p:cNvPr id="25" name="Text 22"/>
          <p:cNvSpPr/>
          <p:nvPr/>
        </p:nvSpPr>
        <p:spPr>
          <a:xfrm>
            <a:off x="4590288" y="4233672"/>
            <a:ext cx="329184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Federal contracting</a:t>
            </a:r>
            <a:endParaRPr lang="en-US" sz="1300" dirty="0"/>
          </a:p>
        </p:txBody>
      </p:sp>
      <p:sp>
        <p:nvSpPr>
          <p:cNvPr id="26" name="Text 23"/>
          <p:cNvSpPr/>
          <p:nvPr/>
        </p:nvSpPr>
        <p:spPr>
          <a:xfrm>
            <a:off x="4590288" y="4663440"/>
            <a:ext cx="3291840" cy="14630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Banks serving MRBs still face Federal Reserve master-account scrutiny and tier-1 correspondent relationships. These do not auto-resolve with rescheduling.</a:t>
            </a:r>
            <a:endParaRPr lang="en-US" sz="1050" dirty="0"/>
          </a:p>
        </p:txBody>
      </p:sp>
      <p:sp>
        <p:nvSpPr>
          <p:cNvPr id="27" name="Shape 24"/>
          <p:cNvSpPr/>
          <p:nvPr/>
        </p:nvSpPr>
        <p:spPr>
          <a:xfrm>
            <a:off x="8311896" y="4069080"/>
            <a:ext cx="3657600" cy="2103120"/>
          </a:xfrm>
          <a:prstGeom prst="rect">
            <a:avLst/>
          </a:prstGeom>
          <a:solidFill>
            <a:srgbClr val="F8FAFC"/>
          </a:solidFill>
          <a:ln w="6350">
            <a:solidFill>
              <a:srgbClr val="E5E7EB"/>
            </a:solidFill>
            <a:prstDash val="solid"/>
          </a:ln>
        </p:spPr>
        <p:txBody>
          <a:bodyPr/>
          <a:lstStyle/>
          <a:p>
            <a:endParaRPr/>
          </a:p>
        </p:txBody>
      </p:sp>
      <p:sp>
        <p:nvSpPr>
          <p:cNvPr id="28" name="Shape 25"/>
          <p:cNvSpPr/>
          <p:nvPr/>
        </p:nvSpPr>
        <p:spPr>
          <a:xfrm>
            <a:off x="8311896" y="4069080"/>
            <a:ext cx="3657600" cy="73152"/>
          </a:xfrm>
          <a:prstGeom prst="rect">
            <a:avLst/>
          </a:prstGeom>
          <a:solidFill>
            <a:srgbClr val="2E6B3E"/>
          </a:solidFill>
          <a:ln w="12700">
            <a:solidFill>
              <a:srgbClr val="2E6B3E"/>
            </a:solidFill>
            <a:prstDash val="solid"/>
          </a:ln>
        </p:spPr>
        <p:txBody>
          <a:bodyPr/>
          <a:lstStyle/>
          <a:p>
            <a:endParaRPr/>
          </a:p>
        </p:txBody>
      </p:sp>
      <p:sp>
        <p:nvSpPr>
          <p:cNvPr id="29" name="Text 26"/>
          <p:cNvSpPr/>
          <p:nvPr/>
        </p:nvSpPr>
        <p:spPr>
          <a:xfrm>
            <a:off x="8494776" y="4233672"/>
            <a:ext cx="329184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Research &amp; products</a:t>
            </a:r>
            <a:endParaRPr lang="en-US" sz="1300" dirty="0"/>
          </a:p>
        </p:txBody>
      </p:sp>
      <p:sp>
        <p:nvSpPr>
          <p:cNvPr id="30" name="Text 27"/>
          <p:cNvSpPr/>
          <p:nvPr/>
        </p:nvSpPr>
        <p:spPr>
          <a:xfrm>
            <a:off x="8494776" y="4663440"/>
            <a:ext cx="3291840" cy="14630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Eased research approvals and FDA-cleared cannabis-derived prescription products could create entirely new banked customer categories (pharma, biotech).</a:t>
            </a:r>
            <a:endParaRPr lang="en-US" sz="1050" dirty="0"/>
          </a:p>
        </p:txBody>
      </p:sp>
      <p:sp>
        <p:nvSpPr>
          <p:cNvPr id="32" name="Text 29"/>
          <p:cNvSpPr/>
          <p:nvPr/>
        </p:nvSpPr>
        <p:spPr>
          <a:xfrm>
            <a:off x="4114800" y="6446520"/>
            <a:ext cx="5029200" cy="228600"/>
          </a:xfrm>
          <a:prstGeom prst="rect">
            <a:avLst/>
          </a:prstGeom>
          <a:noFill/>
          <a:ln/>
        </p:spPr>
        <p:txBody>
          <a:bodyPr wrap="square" lIns="0" tIns="0" rIns="0" bIns="0" rtlCol="0" anchor="ctr"/>
          <a:lstStyle/>
          <a:p>
            <a:pPr marL="0" indent="0" algn="ctr">
              <a:buNone/>
            </a:pPr>
            <a:r>
              <a:rPr lang="en-US" sz="800" b="1" kern="0" spc="200" dirty="0">
                <a:solidFill>
                  <a:srgbClr val="6B7280"/>
                </a:solidFill>
                <a:latin typeface="Arial" pitchFamily="34" charset="0"/>
                <a:ea typeface="Arial" pitchFamily="34" charset="-122"/>
                <a:cs typeface="Arial" pitchFamily="34" charset="-120"/>
              </a:rPr>
              <a:t>HIGHLY CONFIDENTIAL &amp; TRADE SECRET</a:t>
            </a:r>
            <a:endParaRPr lang="en-US" sz="800" dirty="0"/>
          </a:p>
        </p:txBody>
      </p:sp>
      <p:sp>
        <p:nvSpPr>
          <p:cNvPr id="33" name="Text 30"/>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6B7280"/>
                </a:solidFill>
                <a:latin typeface="Arial" pitchFamily="34" charset="0"/>
                <a:ea typeface="Arial" pitchFamily="34" charset="-122"/>
                <a:cs typeface="Arial" pitchFamily="34" charset="-120"/>
              </a:rPr>
              <a:t>21 / 34</a:t>
            </a:r>
            <a:endParaRPr lang="en-US" sz="900" dirty="0"/>
          </a:p>
        </p:txBody>
      </p:sp>
      <p:pic>
        <p:nvPicPr>
          <p:cNvPr id="34" name="Picture 33" descr="Logo&#10;&#10;Description automatically generated">
            <a:extLst>
              <a:ext uri="{FF2B5EF4-FFF2-40B4-BE49-F238E27FC236}">
                <a16:creationId xmlns:a16="http://schemas.microsoft.com/office/drawing/2014/main" id="{4BB0D268-1FBD-4556-3250-A6E82D303301}"/>
              </a:ext>
            </a:extLst>
          </p:cNvPr>
          <p:cNvPicPr>
            <a:picLocks noChangeAspect="1"/>
          </p:cNvPicPr>
          <p:nvPr/>
        </p:nvPicPr>
        <p:blipFill>
          <a:blip r:embed="rId3"/>
          <a:stretch>
            <a:fillRect/>
          </a:stretch>
        </p:blipFill>
        <p:spPr>
          <a:xfrm>
            <a:off x="10949271" y="478641"/>
            <a:ext cx="800769" cy="855190"/>
          </a:xfrm>
          <a:prstGeom prst="rect">
            <a:avLst/>
          </a:prstGeom>
        </p:spPr>
      </p:pic>
      <p:sp>
        <p:nvSpPr>
          <p:cNvPr id="6" name="Shape 0">
            <a:extLst>
              <a:ext uri="{FF2B5EF4-FFF2-40B4-BE49-F238E27FC236}">
                <a16:creationId xmlns:a16="http://schemas.microsoft.com/office/drawing/2014/main" id="{47E6C909-A261-4E66-73D5-24E53C25EFF4}"/>
              </a:ext>
            </a:extLst>
          </p:cNvPr>
          <p:cNvSpPr/>
          <p:nvPr/>
        </p:nvSpPr>
        <p:spPr>
          <a:xfrm>
            <a:off x="0" y="0"/>
            <a:ext cx="128016"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502920"/>
            <a:ext cx="128016" cy="128016"/>
          </a:xfrm>
          <a:prstGeom prst="rect">
            <a:avLst/>
          </a:prstGeom>
          <a:solidFill>
            <a:srgbClr val="D4AD18"/>
          </a:solidFill>
          <a:ln w="12700">
            <a:solidFill>
              <a:srgbClr val="D4AD18"/>
            </a:solidFill>
            <a:prstDash val="solid"/>
          </a:ln>
        </p:spPr>
        <p:txBody>
          <a:bodyPr/>
          <a:lstStyle/>
          <a:p>
            <a:endParaRPr/>
          </a:p>
        </p:txBody>
      </p:sp>
      <p:sp>
        <p:nvSpPr>
          <p:cNvPr id="3" name="Text 1"/>
          <p:cNvSpPr/>
          <p:nvPr/>
        </p:nvSpPr>
        <p:spPr>
          <a:xfrm>
            <a:off x="713232" y="411480"/>
            <a:ext cx="8229600" cy="292608"/>
          </a:xfrm>
          <a:prstGeom prst="rect">
            <a:avLst/>
          </a:prstGeom>
          <a:noFill/>
          <a:ln/>
        </p:spPr>
        <p:txBody>
          <a:bodyPr wrap="square" lIns="0" tIns="0" rIns="0" bIns="0" rtlCol="0" anchor="ctr"/>
          <a:lstStyle/>
          <a:p>
            <a:pPr marL="0" indent="0">
              <a:buNone/>
            </a:pPr>
            <a:r>
              <a:rPr lang="en-US" sz="1100" b="1" kern="0" spc="400" dirty="0">
                <a:solidFill>
                  <a:srgbClr val="038DAF"/>
                </a:solidFill>
                <a:latin typeface="Arial" pitchFamily="34" charset="0"/>
                <a:ea typeface="Arial" pitchFamily="34" charset="-122"/>
                <a:cs typeface="Arial" pitchFamily="34" charset="-120"/>
              </a:rPr>
              <a:t>ABOUT THE PRESENTER</a:t>
            </a:r>
            <a:endParaRPr lang="en-US" sz="1100" dirty="0"/>
          </a:p>
        </p:txBody>
      </p:sp>
      <p:sp>
        <p:nvSpPr>
          <p:cNvPr id="4" name="Text 2"/>
          <p:cNvSpPr/>
          <p:nvPr/>
        </p:nvSpPr>
        <p:spPr>
          <a:xfrm>
            <a:off x="502920" y="713232"/>
            <a:ext cx="10058400" cy="777240"/>
          </a:xfrm>
          <a:prstGeom prst="rect">
            <a:avLst/>
          </a:prstGeom>
          <a:noFill/>
          <a:ln/>
        </p:spPr>
        <p:txBody>
          <a:bodyPr wrap="square" lIns="0" tIns="0" rIns="0" bIns="0" rtlCol="0" anchor="ctr"/>
          <a:lstStyle/>
          <a:p>
            <a:pPr marL="0" indent="0">
              <a:buNone/>
            </a:pPr>
            <a:r>
              <a:rPr lang="en-US" sz="2600" b="1" dirty="0">
                <a:solidFill>
                  <a:srgbClr val="1B3E7B"/>
                </a:solidFill>
                <a:latin typeface="Arial" pitchFamily="34" charset="0"/>
                <a:ea typeface="Arial" pitchFamily="34" charset="-122"/>
                <a:cs typeface="Arial" pitchFamily="34" charset="-120"/>
              </a:rPr>
              <a:t>Robert Baron, CAMS, CAMS-RM</a:t>
            </a:r>
            <a:endParaRPr lang="en-US" sz="2600" dirty="0"/>
          </a:p>
        </p:txBody>
      </p:sp>
      <p:sp>
        <p:nvSpPr>
          <p:cNvPr id="5" name="Shape 3"/>
          <p:cNvSpPr/>
          <p:nvPr/>
        </p:nvSpPr>
        <p:spPr>
          <a:xfrm>
            <a:off x="502920" y="1554480"/>
            <a:ext cx="11247120" cy="10973"/>
          </a:xfrm>
          <a:prstGeom prst="rect">
            <a:avLst/>
          </a:prstGeom>
          <a:solidFill>
            <a:srgbClr val="E5E7EB"/>
          </a:solidFill>
          <a:ln w="12700">
            <a:solidFill>
              <a:srgbClr val="E5E7EB"/>
            </a:solidFill>
            <a:prstDash val="solid"/>
          </a:ln>
        </p:spPr>
        <p:txBody>
          <a:bodyPr/>
          <a:lstStyle/>
          <a:p>
            <a:endParaRPr/>
          </a:p>
        </p:txBody>
      </p:sp>
      <p:sp>
        <p:nvSpPr>
          <p:cNvPr id="20" name="Text 17"/>
          <p:cNvSpPr/>
          <p:nvPr/>
        </p:nvSpPr>
        <p:spPr>
          <a:xfrm>
            <a:off x="4114800" y="6446520"/>
            <a:ext cx="5029200" cy="228600"/>
          </a:xfrm>
          <a:prstGeom prst="rect">
            <a:avLst/>
          </a:prstGeom>
          <a:noFill/>
          <a:ln/>
        </p:spPr>
        <p:txBody>
          <a:bodyPr wrap="square" lIns="0" tIns="0" rIns="0" bIns="0" rtlCol="0" anchor="ctr"/>
          <a:lstStyle/>
          <a:p>
            <a:pPr marL="0" indent="0" algn="ctr">
              <a:buNone/>
            </a:pPr>
            <a:r>
              <a:rPr lang="en-US" sz="800" b="1" kern="0" spc="200" dirty="0">
                <a:solidFill>
                  <a:srgbClr val="6B7280"/>
                </a:solidFill>
                <a:latin typeface="Arial" pitchFamily="34" charset="0"/>
                <a:ea typeface="Arial" pitchFamily="34" charset="-122"/>
                <a:cs typeface="Arial" pitchFamily="34" charset="-120"/>
              </a:rPr>
              <a:t>HIGHLY CONFIDENTIAL &amp; TRADE SECRET</a:t>
            </a:r>
            <a:endParaRPr lang="en-US" sz="800" dirty="0"/>
          </a:p>
        </p:txBody>
      </p:sp>
      <p:sp>
        <p:nvSpPr>
          <p:cNvPr id="21" name="Text 18"/>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6B7280"/>
                </a:solidFill>
                <a:latin typeface="Arial" pitchFamily="34" charset="0"/>
                <a:ea typeface="Arial" pitchFamily="34" charset="-122"/>
                <a:cs typeface="Arial" pitchFamily="34" charset="-120"/>
              </a:rPr>
              <a:t>02 / 34</a:t>
            </a:r>
            <a:endParaRPr lang="en-US" sz="900" dirty="0"/>
          </a:p>
        </p:txBody>
      </p:sp>
      <p:pic>
        <p:nvPicPr>
          <p:cNvPr id="23" name="Picture 22" descr="Logo&#10;&#10;Description automatically generated">
            <a:extLst>
              <a:ext uri="{FF2B5EF4-FFF2-40B4-BE49-F238E27FC236}">
                <a16:creationId xmlns:a16="http://schemas.microsoft.com/office/drawing/2014/main" id="{14B10068-5408-2EC3-92A2-B974D751A6FC}"/>
              </a:ext>
            </a:extLst>
          </p:cNvPr>
          <p:cNvPicPr>
            <a:picLocks noChangeAspect="1"/>
          </p:cNvPicPr>
          <p:nvPr/>
        </p:nvPicPr>
        <p:blipFill>
          <a:blip r:embed="rId3"/>
          <a:stretch>
            <a:fillRect/>
          </a:stretch>
        </p:blipFill>
        <p:spPr>
          <a:xfrm>
            <a:off x="10949271" y="478641"/>
            <a:ext cx="800769" cy="855190"/>
          </a:xfrm>
          <a:prstGeom prst="rect">
            <a:avLst/>
          </a:prstGeom>
        </p:spPr>
      </p:pic>
      <p:sp>
        <p:nvSpPr>
          <p:cNvPr id="25" name="Google Shape;61;p2">
            <a:extLst>
              <a:ext uri="{FF2B5EF4-FFF2-40B4-BE49-F238E27FC236}">
                <a16:creationId xmlns:a16="http://schemas.microsoft.com/office/drawing/2014/main" id="{B574CB60-14A3-0232-0762-735BB7004A0B}"/>
              </a:ext>
            </a:extLst>
          </p:cNvPr>
          <p:cNvSpPr txBox="1"/>
          <p:nvPr/>
        </p:nvSpPr>
        <p:spPr>
          <a:xfrm>
            <a:off x="2855170" y="1831814"/>
            <a:ext cx="8285947" cy="3233578"/>
          </a:xfrm>
          <a:prstGeom prst="rect">
            <a:avLst/>
          </a:prstGeom>
          <a:noFill/>
          <a:ln>
            <a:noFill/>
          </a:ln>
        </p:spPr>
        <p:txBody>
          <a:bodyPr spcFirstLastPara="1" wrap="square" lIns="0" tIns="0" rIns="0" bIns="0" numCol="1" spcCol="182880" anchor="t" anchorCtr="0">
            <a:spAutoFit/>
          </a:bodyPr>
          <a:lstStyle/>
          <a:p>
            <a:pPr lvl="0">
              <a:lnSpc>
                <a:spcPct val="114000"/>
              </a:lnSpc>
              <a:buClr>
                <a:srgbClr val="000000"/>
              </a:buClr>
              <a:buSzPts val="1000"/>
            </a:pPr>
            <a:r>
              <a:rPr lang="en-US" sz="1598" b="1" dirty="0">
                <a:solidFill>
                  <a:srgbClr val="172238"/>
                </a:solidFill>
                <a:latin typeface="Arial" panose="020B0604020202020204" pitchFamily="34" charset="0"/>
                <a:ea typeface="Open Sans ExtraBold"/>
                <a:cs typeface="Arial" panose="020B0604020202020204" pitchFamily="34" charset="0"/>
                <a:sym typeface="Open Sans"/>
              </a:rPr>
              <a:t>Robert Baron | CAMS | CAMS-RM</a:t>
            </a:r>
          </a:p>
          <a:p>
            <a:pPr lvl="0">
              <a:lnSpc>
                <a:spcPct val="114000"/>
              </a:lnSpc>
              <a:buClr>
                <a:srgbClr val="000000"/>
              </a:buClr>
              <a:buSzPts val="1000"/>
            </a:pPr>
            <a:r>
              <a:rPr lang="en-US" sz="1598" dirty="0">
                <a:solidFill>
                  <a:srgbClr val="172238"/>
                </a:solidFill>
                <a:latin typeface="Arial" panose="020B0604020202020204" pitchFamily="34" charset="0"/>
                <a:ea typeface="Open Sans Light"/>
                <a:cs typeface="Arial" panose="020B0604020202020204" pitchFamily="34" charset="0"/>
                <a:sym typeface="Open Sans"/>
              </a:rPr>
              <a:t>Chief Experience Officer</a:t>
            </a:r>
          </a:p>
          <a:p>
            <a:pPr>
              <a:lnSpc>
                <a:spcPct val="114000"/>
              </a:lnSpc>
              <a:buClr>
                <a:srgbClr val="000000"/>
              </a:buClr>
              <a:buSzPts val="200"/>
            </a:pPr>
            <a:endParaRPr sz="499" dirty="0">
              <a:solidFill>
                <a:srgbClr val="172238"/>
              </a:solidFill>
              <a:latin typeface="Arial" panose="020B0604020202020204" pitchFamily="34" charset="0"/>
              <a:ea typeface="Open Sans Light"/>
              <a:cs typeface="Arial" panose="020B0604020202020204" pitchFamily="34" charset="0"/>
              <a:sym typeface="Open Sans"/>
            </a:endParaRP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Robert Baron serves as Chief Experience Officer of StandardC and oversees cannabis banking compliance and financial institution integration. Robert is a Certified Anti-Money Laundering Specialist (CAMS) and holds an advanced certification in AML Risk Management (CAMS-RM).  </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Prior to joining StandardC, Mr. Baron was Senior Vice President of Member Services of Technicolor Federal Credit Union where he established and oversaw its cannabis banking program, including serving over 200 of the largest cannabis companies and processing over $3 billion in annual transactions.  </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Mr. Baron received has a B.A. International Relations and a B.A. in Political Science from the University of California, Davis.  He is also a graduate of Western CUNA Management School (WCMS) and the 2013 CO-OP Think Prize winner.  </a:t>
            </a:r>
            <a:endParaRPr lang="en-US" sz="1400" dirty="0">
              <a:solidFill>
                <a:srgbClr val="1B3E7B"/>
              </a:solidFill>
              <a:latin typeface="Arial" panose="020B0604020202020204" pitchFamily="34" charset="0"/>
              <a:cs typeface="Arial" panose="020B0604020202020204" pitchFamily="34" charset="0"/>
            </a:endParaRPr>
          </a:p>
        </p:txBody>
      </p:sp>
      <p:pic>
        <p:nvPicPr>
          <p:cNvPr id="26" name="Google Shape;58;p2" descr="A person wearing a suit and tie looking at the camera&#10;&#10;Description automatically generated">
            <a:extLst>
              <a:ext uri="{FF2B5EF4-FFF2-40B4-BE49-F238E27FC236}">
                <a16:creationId xmlns:a16="http://schemas.microsoft.com/office/drawing/2014/main" id="{95C95C37-EF3C-E717-B0DE-CF2B148FB526}"/>
              </a:ext>
            </a:extLst>
          </p:cNvPr>
          <p:cNvPicPr preferRelativeResize="0">
            <a:picLocks noChangeAspect="1"/>
          </p:cNvPicPr>
          <p:nvPr/>
        </p:nvPicPr>
        <p:blipFill rotWithShape="1">
          <a:blip r:embed="rId4">
            <a:alphaModFix/>
            <a:duotone>
              <a:schemeClr val="accent6">
                <a:shade val="45000"/>
                <a:satMod val="135000"/>
              </a:schemeClr>
              <a:prstClr val="white"/>
            </a:duotone>
            <a:extLst>
              <a:ext uri="{BEBA8EAE-BF5A-486C-A8C5-ECC9F3942E4B}">
                <a14:imgProps xmlns:a14="http://schemas.microsoft.com/office/drawing/2010/main">
                  <a14:imgLayer r:embed="rId5">
                    <a14:imgEffect>
                      <a14:sharpenSoften amount="25000"/>
                    </a14:imgEffect>
                    <a14:imgEffect>
                      <a14:brightnessContrast bright="-15000" contrast="45000"/>
                    </a14:imgEffect>
                  </a14:imgLayer>
                </a14:imgProps>
              </a:ext>
            </a:extLst>
          </a:blip>
          <a:srcRect b="15311"/>
          <a:stretch/>
        </p:blipFill>
        <p:spPr>
          <a:xfrm>
            <a:off x="402400" y="1695910"/>
            <a:ext cx="2164529" cy="2164091"/>
          </a:xfrm>
          <a:prstGeom prst="ellipse">
            <a:avLst/>
          </a:prstGeom>
          <a:noFill/>
          <a:ln>
            <a:noFill/>
          </a:ln>
        </p:spPr>
      </p:pic>
      <p:sp>
        <p:nvSpPr>
          <p:cNvPr id="6" name="Shape 0">
            <a:extLst>
              <a:ext uri="{FF2B5EF4-FFF2-40B4-BE49-F238E27FC236}">
                <a16:creationId xmlns:a16="http://schemas.microsoft.com/office/drawing/2014/main" id="{53FEAA3E-CD0C-D9EE-EC7A-2F121B6EA64C}"/>
              </a:ext>
            </a:extLst>
          </p:cNvPr>
          <p:cNvSpPr/>
          <p:nvPr/>
        </p:nvSpPr>
        <p:spPr>
          <a:xfrm>
            <a:off x="0" y="0"/>
            <a:ext cx="128016"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2">
    <p:bg>
      <p:bgPr>
        <a:solidFill>
          <a:srgbClr val="0D404D"/>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716672A3-6E38-A8E7-B0F8-6DF09D588C85}"/>
              </a:ext>
            </a:extLst>
          </p:cNvPr>
          <p:cNvPicPr>
            <a:picLocks noChangeAspect="1"/>
          </p:cNvPicPr>
          <p:nvPr/>
        </p:nvPicPr>
        <p:blipFill>
          <a:blip r:embed="rId3">
            <a:alphaModFix amt="25000"/>
          </a:blip>
          <a:srcRect/>
          <a:stretch/>
        </p:blipFill>
        <p:spPr>
          <a:xfrm>
            <a:off x="5913120" y="6606"/>
            <a:ext cx="6278880" cy="6851394"/>
          </a:xfrm>
          <a:prstGeom prst="rect">
            <a:avLst/>
          </a:prstGeom>
        </p:spPr>
      </p:pic>
      <p:sp>
        <p:nvSpPr>
          <p:cNvPr id="4" name="Text 1"/>
          <p:cNvSpPr/>
          <p:nvPr/>
        </p:nvSpPr>
        <p:spPr>
          <a:xfrm>
            <a:off x="868680" y="2240280"/>
            <a:ext cx="4572000" cy="365760"/>
          </a:xfrm>
          <a:prstGeom prst="rect">
            <a:avLst/>
          </a:prstGeom>
          <a:noFill/>
          <a:ln/>
        </p:spPr>
        <p:txBody>
          <a:bodyPr wrap="square" lIns="0" tIns="0" rIns="0" bIns="0" rtlCol="0" anchor="ctr"/>
          <a:lstStyle/>
          <a:p>
            <a:pPr marL="0" indent="0">
              <a:buNone/>
            </a:pPr>
            <a:r>
              <a:rPr lang="en-US" sz="1400" b="1" kern="0" spc="500" dirty="0">
                <a:solidFill>
                  <a:srgbClr val="D4AD18"/>
                </a:solidFill>
                <a:latin typeface="Arial" pitchFamily="34" charset="0"/>
                <a:ea typeface="Arial" pitchFamily="34" charset="-122"/>
                <a:cs typeface="Arial" pitchFamily="34" charset="-120"/>
              </a:rPr>
              <a:t>PART 05</a:t>
            </a:r>
            <a:endParaRPr lang="en-US" sz="1400" dirty="0"/>
          </a:p>
        </p:txBody>
      </p:sp>
      <p:sp>
        <p:nvSpPr>
          <p:cNvPr id="5" name="Text 2"/>
          <p:cNvSpPr/>
          <p:nvPr/>
        </p:nvSpPr>
        <p:spPr>
          <a:xfrm>
            <a:off x="868680" y="2697480"/>
            <a:ext cx="10058400" cy="822960"/>
          </a:xfrm>
          <a:prstGeom prst="rect">
            <a:avLst/>
          </a:prstGeom>
          <a:noFill/>
          <a:ln/>
        </p:spPr>
        <p:txBody>
          <a:bodyPr wrap="square" lIns="0" tIns="0" rIns="0" bIns="0" rtlCol="0" anchor="ctr"/>
          <a:lstStyle/>
          <a:p>
            <a:pPr marL="0" indent="0">
              <a:buNone/>
            </a:pPr>
            <a:r>
              <a:rPr lang="en-US" sz="5400" b="1" dirty="0">
                <a:solidFill>
                  <a:srgbClr val="FFFFFF"/>
                </a:solidFill>
                <a:latin typeface="Arial" pitchFamily="34" charset="0"/>
                <a:ea typeface="Arial" pitchFamily="34" charset="-122"/>
                <a:cs typeface="Arial" pitchFamily="34" charset="-120"/>
              </a:rPr>
              <a:t>BSA/AML</a:t>
            </a:r>
            <a:endParaRPr lang="en-US" sz="5400" dirty="0"/>
          </a:p>
        </p:txBody>
      </p:sp>
      <p:sp>
        <p:nvSpPr>
          <p:cNvPr id="6" name="Text 3"/>
          <p:cNvSpPr/>
          <p:nvPr/>
        </p:nvSpPr>
        <p:spPr>
          <a:xfrm>
            <a:off x="868680" y="3474720"/>
            <a:ext cx="10058400" cy="822960"/>
          </a:xfrm>
          <a:prstGeom prst="rect">
            <a:avLst/>
          </a:prstGeom>
          <a:noFill/>
          <a:ln/>
        </p:spPr>
        <p:txBody>
          <a:bodyPr wrap="square" lIns="0" tIns="0" rIns="0" bIns="0" rtlCol="0" anchor="ctr"/>
          <a:lstStyle/>
          <a:p>
            <a:pPr marL="0" indent="0">
              <a:buNone/>
            </a:pPr>
            <a:r>
              <a:rPr lang="en-US" sz="5400" b="1" dirty="0">
                <a:solidFill>
                  <a:srgbClr val="B7D5E8"/>
                </a:solidFill>
                <a:latin typeface="Arial" pitchFamily="34" charset="0"/>
                <a:ea typeface="Arial" pitchFamily="34" charset="-122"/>
                <a:cs typeface="Arial" pitchFamily="34" charset="-120"/>
              </a:rPr>
              <a:t>Implications</a:t>
            </a:r>
            <a:endParaRPr lang="en-US" sz="5400" dirty="0"/>
          </a:p>
        </p:txBody>
      </p:sp>
      <p:sp>
        <p:nvSpPr>
          <p:cNvPr id="7" name="Text 4"/>
          <p:cNvSpPr/>
          <p:nvPr/>
        </p:nvSpPr>
        <p:spPr>
          <a:xfrm>
            <a:off x="868680" y="4572000"/>
            <a:ext cx="10058400" cy="365760"/>
          </a:xfrm>
          <a:prstGeom prst="rect">
            <a:avLst/>
          </a:prstGeom>
          <a:noFill/>
          <a:ln/>
        </p:spPr>
        <p:txBody>
          <a:bodyPr wrap="square" lIns="0" tIns="0" rIns="0" bIns="0" rtlCol="0" anchor="ctr"/>
          <a:lstStyle/>
          <a:p>
            <a:pPr marL="0" indent="0">
              <a:buNone/>
            </a:pPr>
            <a:r>
              <a:rPr lang="en-US" sz="1300" i="1" dirty="0">
                <a:solidFill>
                  <a:srgbClr val="9FBED4"/>
                </a:solidFill>
                <a:latin typeface="Arial" pitchFamily="34" charset="0"/>
                <a:ea typeface="Arial" pitchFamily="34" charset="-122"/>
                <a:cs typeface="Arial" pitchFamily="34" charset="-120"/>
              </a:rPr>
              <a:t>FIN-2014-G001  •  SAR types &amp; cadence  •  KYC/CDD  •  Examiner expectations</a:t>
            </a:r>
            <a:endParaRPr lang="en-US" sz="1300" dirty="0"/>
          </a:p>
        </p:txBody>
      </p:sp>
      <p:sp>
        <p:nvSpPr>
          <p:cNvPr id="11" name="Text 7"/>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8FB3D6"/>
                </a:solidFill>
                <a:latin typeface="Arial" pitchFamily="34" charset="0"/>
                <a:ea typeface="Arial" pitchFamily="34" charset="-122"/>
                <a:cs typeface="Arial" pitchFamily="34" charset="-120"/>
              </a:rPr>
              <a:t>22 / 34</a:t>
            </a:r>
            <a:endParaRPr lang="en-US" sz="900" dirty="0"/>
          </a:p>
        </p:txBody>
      </p:sp>
      <p:pic>
        <p:nvPicPr>
          <p:cNvPr id="13" name="Picture 12">
            <a:extLst>
              <a:ext uri="{FF2B5EF4-FFF2-40B4-BE49-F238E27FC236}">
                <a16:creationId xmlns:a16="http://schemas.microsoft.com/office/drawing/2014/main" id="{7E3D7FCC-401C-B259-76FF-78AEA7D53B04}"/>
              </a:ext>
            </a:extLst>
          </p:cNvPr>
          <p:cNvPicPr>
            <a:picLocks noChangeAspect="1"/>
          </p:cNvPicPr>
          <p:nvPr/>
        </p:nvPicPr>
        <p:blipFill>
          <a:blip r:embed="rId4"/>
          <a:stretch>
            <a:fillRect/>
          </a:stretch>
        </p:blipFill>
        <p:spPr>
          <a:xfrm>
            <a:off x="914400" y="6080760"/>
            <a:ext cx="3685761" cy="342711"/>
          </a:xfrm>
          <a:prstGeom prst="rect">
            <a:avLst/>
          </a:prstGeom>
        </p:spPr>
      </p:pic>
      <p:sp>
        <p:nvSpPr>
          <p:cNvPr id="14" name="Shape 0">
            <a:extLst>
              <a:ext uri="{FF2B5EF4-FFF2-40B4-BE49-F238E27FC236}">
                <a16:creationId xmlns:a16="http://schemas.microsoft.com/office/drawing/2014/main" id="{246DD848-37EC-F051-237A-E2C1A7CF769C}"/>
              </a:ext>
            </a:extLst>
          </p:cNvPr>
          <p:cNvSpPr/>
          <p:nvPr/>
        </p:nvSpPr>
        <p:spPr>
          <a:xfrm>
            <a:off x="0" y="0"/>
            <a:ext cx="411480"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502920"/>
            <a:ext cx="128016" cy="128016"/>
          </a:xfrm>
          <a:prstGeom prst="rect">
            <a:avLst/>
          </a:prstGeom>
          <a:solidFill>
            <a:srgbClr val="D4AD18"/>
          </a:solidFill>
          <a:ln w="12700">
            <a:solidFill>
              <a:srgbClr val="D4AD18"/>
            </a:solidFill>
            <a:prstDash val="solid"/>
          </a:ln>
        </p:spPr>
        <p:txBody>
          <a:bodyPr/>
          <a:lstStyle/>
          <a:p>
            <a:endParaRPr/>
          </a:p>
        </p:txBody>
      </p:sp>
      <p:sp>
        <p:nvSpPr>
          <p:cNvPr id="3" name="Text 1"/>
          <p:cNvSpPr/>
          <p:nvPr/>
        </p:nvSpPr>
        <p:spPr>
          <a:xfrm>
            <a:off x="713232" y="411480"/>
            <a:ext cx="8229600" cy="292608"/>
          </a:xfrm>
          <a:prstGeom prst="rect">
            <a:avLst/>
          </a:prstGeom>
          <a:noFill/>
          <a:ln/>
        </p:spPr>
        <p:txBody>
          <a:bodyPr wrap="square" lIns="0" tIns="0" rIns="0" bIns="0" rtlCol="0" anchor="ctr"/>
          <a:lstStyle/>
          <a:p>
            <a:pPr marL="0" indent="0">
              <a:buNone/>
            </a:pPr>
            <a:r>
              <a:rPr lang="en-US" sz="1100" b="1" kern="0" spc="400" dirty="0">
                <a:solidFill>
                  <a:srgbClr val="038DAF"/>
                </a:solidFill>
                <a:latin typeface="Arial" pitchFamily="34" charset="0"/>
                <a:ea typeface="Arial" pitchFamily="34" charset="-122"/>
                <a:cs typeface="Arial" pitchFamily="34" charset="-120"/>
              </a:rPr>
              <a:t>PART 05  /  BSA/AML</a:t>
            </a:r>
            <a:endParaRPr lang="en-US" sz="1100" dirty="0"/>
          </a:p>
        </p:txBody>
      </p:sp>
      <p:sp>
        <p:nvSpPr>
          <p:cNvPr id="4" name="Text 2"/>
          <p:cNvSpPr/>
          <p:nvPr/>
        </p:nvSpPr>
        <p:spPr>
          <a:xfrm>
            <a:off x="502920" y="713232"/>
            <a:ext cx="10058400" cy="777240"/>
          </a:xfrm>
          <a:prstGeom prst="rect">
            <a:avLst/>
          </a:prstGeom>
          <a:noFill/>
          <a:ln/>
        </p:spPr>
        <p:txBody>
          <a:bodyPr wrap="square" lIns="0" tIns="0" rIns="0" bIns="0" rtlCol="0" anchor="ctr"/>
          <a:lstStyle/>
          <a:p>
            <a:pPr marL="0" indent="0">
              <a:buNone/>
            </a:pPr>
            <a:r>
              <a:rPr lang="en-US" sz="2600" b="1" dirty="0">
                <a:solidFill>
                  <a:srgbClr val="1B3E7B"/>
                </a:solidFill>
                <a:latin typeface="Arial" pitchFamily="34" charset="0"/>
                <a:ea typeface="Arial" pitchFamily="34" charset="-122"/>
                <a:cs typeface="Arial" pitchFamily="34" charset="-120"/>
              </a:rPr>
              <a:t>The three Marijuana SAR types - and the cadence requirement</a:t>
            </a:r>
            <a:endParaRPr lang="en-US" sz="2600" dirty="0"/>
          </a:p>
        </p:txBody>
      </p:sp>
      <p:sp>
        <p:nvSpPr>
          <p:cNvPr id="5" name="Shape 3"/>
          <p:cNvSpPr/>
          <p:nvPr/>
        </p:nvSpPr>
        <p:spPr>
          <a:xfrm>
            <a:off x="502920" y="1554480"/>
            <a:ext cx="11247120" cy="10973"/>
          </a:xfrm>
          <a:prstGeom prst="rect">
            <a:avLst/>
          </a:prstGeom>
          <a:solidFill>
            <a:srgbClr val="E5E7EB"/>
          </a:solidFill>
          <a:ln w="12700">
            <a:solidFill>
              <a:srgbClr val="E5E7EB"/>
            </a:solidFill>
            <a:prstDash val="solid"/>
          </a:ln>
        </p:spPr>
        <p:txBody>
          <a:bodyPr/>
          <a:lstStyle/>
          <a:p>
            <a:endParaRPr/>
          </a:p>
        </p:txBody>
      </p:sp>
      <p:sp>
        <p:nvSpPr>
          <p:cNvPr id="7" name="Shape 4"/>
          <p:cNvSpPr/>
          <p:nvPr/>
        </p:nvSpPr>
        <p:spPr>
          <a:xfrm>
            <a:off x="502920" y="1828800"/>
            <a:ext cx="3657600" cy="4297680"/>
          </a:xfrm>
          <a:prstGeom prst="rect">
            <a:avLst/>
          </a:prstGeom>
          <a:solidFill>
            <a:srgbClr val="F8FAFC"/>
          </a:solidFill>
          <a:ln w="6350">
            <a:solidFill>
              <a:srgbClr val="E5E7EB"/>
            </a:solidFill>
            <a:prstDash val="solid"/>
          </a:ln>
        </p:spPr>
        <p:txBody>
          <a:bodyPr/>
          <a:lstStyle/>
          <a:p>
            <a:endParaRPr/>
          </a:p>
        </p:txBody>
      </p:sp>
      <p:sp>
        <p:nvSpPr>
          <p:cNvPr id="8" name="Shape 5"/>
          <p:cNvSpPr/>
          <p:nvPr/>
        </p:nvSpPr>
        <p:spPr>
          <a:xfrm>
            <a:off x="502920" y="1828800"/>
            <a:ext cx="3657600" cy="73152"/>
          </a:xfrm>
          <a:prstGeom prst="rect">
            <a:avLst/>
          </a:prstGeom>
          <a:solidFill>
            <a:srgbClr val="038DAF"/>
          </a:solidFill>
          <a:ln w="12700">
            <a:solidFill>
              <a:srgbClr val="038DAF"/>
            </a:solidFill>
            <a:prstDash val="solid"/>
          </a:ln>
        </p:spPr>
        <p:txBody>
          <a:bodyPr/>
          <a:lstStyle/>
          <a:p>
            <a:endParaRPr/>
          </a:p>
        </p:txBody>
      </p:sp>
      <p:sp>
        <p:nvSpPr>
          <p:cNvPr id="9" name="Text 6"/>
          <p:cNvSpPr/>
          <p:nvPr/>
        </p:nvSpPr>
        <p:spPr>
          <a:xfrm>
            <a:off x="731520" y="2011680"/>
            <a:ext cx="3200400" cy="41148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Marijuana Limited SAR</a:t>
            </a:r>
            <a:endParaRPr lang="en-US" sz="1400" dirty="0"/>
          </a:p>
        </p:txBody>
      </p:sp>
      <p:sp>
        <p:nvSpPr>
          <p:cNvPr id="10" name="Text 7"/>
          <p:cNvSpPr/>
          <p:nvPr/>
        </p:nvSpPr>
        <p:spPr>
          <a:xfrm>
            <a:off x="731520" y="2423160"/>
            <a:ext cx="3200400" cy="274320"/>
          </a:xfrm>
          <a:prstGeom prst="rect">
            <a:avLst/>
          </a:prstGeom>
          <a:noFill/>
          <a:ln/>
        </p:spPr>
        <p:txBody>
          <a:bodyPr wrap="square" lIns="0" tIns="0" rIns="0" bIns="0" rtlCol="0" anchor="ctr"/>
          <a:lstStyle/>
          <a:p>
            <a:pPr marL="0" indent="0">
              <a:buNone/>
            </a:pPr>
            <a:r>
              <a:rPr lang="en-US" sz="1000" b="1" i="1" dirty="0">
                <a:solidFill>
                  <a:srgbClr val="038DAF"/>
                </a:solidFill>
                <a:latin typeface="Arial" pitchFamily="34" charset="0"/>
                <a:ea typeface="Arial" pitchFamily="34" charset="-122"/>
                <a:cs typeface="Arial" pitchFamily="34" charset="-120"/>
              </a:rPr>
              <a:t>Default state - no suspicious activity</a:t>
            </a:r>
            <a:endParaRPr lang="en-US" sz="1000" dirty="0"/>
          </a:p>
        </p:txBody>
      </p:sp>
      <p:sp>
        <p:nvSpPr>
          <p:cNvPr id="11" name="Text 8"/>
          <p:cNvSpPr/>
          <p:nvPr/>
        </p:nvSpPr>
        <p:spPr>
          <a:xfrm>
            <a:off x="731520" y="2788920"/>
            <a:ext cx="3200400" cy="320040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Filed when the institution is knowingly banking a state-licensed cannabis business and has identified no suspicious or illegal activity. File within 30 days of account opening, then every 90 days of continuing activity. Document operator licensure, due diligence findings, and rationale.</a:t>
            </a:r>
            <a:endParaRPr lang="en-US" sz="1400" dirty="0"/>
          </a:p>
        </p:txBody>
      </p:sp>
      <p:sp>
        <p:nvSpPr>
          <p:cNvPr id="12" name="Shape 9"/>
          <p:cNvSpPr/>
          <p:nvPr/>
        </p:nvSpPr>
        <p:spPr>
          <a:xfrm>
            <a:off x="4407408" y="1828800"/>
            <a:ext cx="3657600" cy="4297680"/>
          </a:xfrm>
          <a:prstGeom prst="rect">
            <a:avLst/>
          </a:prstGeom>
          <a:solidFill>
            <a:srgbClr val="F8FAFC"/>
          </a:solidFill>
          <a:ln w="6350">
            <a:solidFill>
              <a:srgbClr val="E5E7EB"/>
            </a:solidFill>
            <a:prstDash val="solid"/>
          </a:ln>
        </p:spPr>
        <p:txBody>
          <a:bodyPr/>
          <a:lstStyle/>
          <a:p>
            <a:endParaRPr/>
          </a:p>
        </p:txBody>
      </p:sp>
      <p:sp>
        <p:nvSpPr>
          <p:cNvPr id="13" name="Shape 10"/>
          <p:cNvSpPr/>
          <p:nvPr/>
        </p:nvSpPr>
        <p:spPr>
          <a:xfrm>
            <a:off x="4407408" y="1828800"/>
            <a:ext cx="3657600" cy="73152"/>
          </a:xfrm>
          <a:prstGeom prst="rect">
            <a:avLst/>
          </a:prstGeom>
          <a:solidFill>
            <a:srgbClr val="D4AD18"/>
          </a:solidFill>
          <a:ln w="12700">
            <a:solidFill>
              <a:srgbClr val="D4AD18"/>
            </a:solidFill>
            <a:prstDash val="solid"/>
          </a:ln>
        </p:spPr>
        <p:txBody>
          <a:bodyPr/>
          <a:lstStyle/>
          <a:p>
            <a:endParaRPr/>
          </a:p>
        </p:txBody>
      </p:sp>
      <p:sp>
        <p:nvSpPr>
          <p:cNvPr id="14" name="Text 11"/>
          <p:cNvSpPr/>
          <p:nvPr/>
        </p:nvSpPr>
        <p:spPr>
          <a:xfrm>
            <a:off x="4636008" y="2011680"/>
            <a:ext cx="3200400" cy="41148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Marijuana Priority SAR</a:t>
            </a:r>
            <a:endParaRPr lang="en-US" sz="1400" dirty="0"/>
          </a:p>
        </p:txBody>
      </p:sp>
      <p:sp>
        <p:nvSpPr>
          <p:cNvPr id="15" name="Text 12"/>
          <p:cNvSpPr/>
          <p:nvPr/>
        </p:nvSpPr>
        <p:spPr>
          <a:xfrm>
            <a:off x="4636008" y="2423160"/>
            <a:ext cx="3200400" cy="274320"/>
          </a:xfrm>
          <a:prstGeom prst="rect">
            <a:avLst/>
          </a:prstGeom>
          <a:noFill/>
          <a:ln/>
        </p:spPr>
        <p:txBody>
          <a:bodyPr wrap="square" lIns="0" tIns="0" rIns="0" bIns="0" rtlCol="0" anchor="ctr"/>
          <a:lstStyle/>
          <a:p>
            <a:pPr marL="0" indent="0">
              <a:buNone/>
            </a:pPr>
            <a:r>
              <a:rPr lang="en-US" sz="1000" b="1" i="1" dirty="0">
                <a:solidFill>
                  <a:srgbClr val="D4AD18"/>
                </a:solidFill>
                <a:latin typeface="Arial" pitchFamily="34" charset="0"/>
                <a:ea typeface="Arial" pitchFamily="34" charset="-122"/>
                <a:cs typeface="Arial" pitchFamily="34" charset="-120"/>
              </a:rPr>
              <a:t>Suspicious or illegal activity detected</a:t>
            </a:r>
            <a:endParaRPr lang="en-US" sz="1000" dirty="0"/>
          </a:p>
        </p:txBody>
      </p:sp>
      <p:sp>
        <p:nvSpPr>
          <p:cNvPr id="16" name="Text 13"/>
          <p:cNvSpPr/>
          <p:nvPr/>
        </p:nvSpPr>
        <p:spPr>
          <a:xfrm>
            <a:off x="4636008" y="2788920"/>
            <a:ext cx="3200400" cy="320040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Filed when activity meets standard SAR thresholds: suspected illegal activity, structuring, diversion to non-licensed channels, license-status issues, or red-flag patterns from FinCEN's 2014 guidance. Use FinCEN priorities and red-flag narrative requirements.</a:t>
            </a:r>
            <a:endParaRPr lang="en-US" sz="1400" dirty="0"/>
          </a:p>
        </p:txBody>
      </p:sp>
      <p:sp>
        <p:nvSpPr>
          <p:cNvPr id="17" name="Shape 14"/>
          <p:cNvSpPr/>
          <p:nvPr/>
        </p:nvSpPr>
        <p:spPr>
          <a:xfrm>
            <a:off x="8311896" y="1828800"/>
            <a:ext cx="3657600" cy="4297680"/>
          </a:xfrm>
          <a:prstGeom prst="rect">
            <a:avLst/>
          </a:prstGeom>
          <a:solidFill>
            <a:srgbClr val="F8FAFC"/>
          </a:solidFill>
          <a:ln w="6350">
            <a:solidFill>
              <a:srgbClr val="E5E7EB"/>
            </a:solidFill>
            <a:prstDash val="solid"/>
          </a:ln>
        </p:spPr>
        <p:txBody>
          <a:bodyPr/>
          <a:lstStyle/>
          <a:p>
            <a:endParaRPr/>
          </a:p>
        </p:txBody>
      </p:sp>
      <p:sp>
        <p:nvSpPr>
          <p:cNvPr id="18" name="Shape 15"/>
          <p:cNvSpPr/>
          <p:nvPr/>
        </p:nvSpPr>
        <p:spPr>
          <a:xfrm>
            <a:off x="8311896" y="1828800"/>
            <a:ext cx="3657600" cy="73152"/>
          </a:xfrm>
          <a:prstGeom prst="rect">
            <a:avLst/>
          </a:prstGeom>
          <a:solidFill>
            <a:srgbClr val="8A2E2E"/>
          </a:solidFill>
          <a:ln w="12700">
            <a:solidFill>
              <a:srgbClr val="8A2E2E"/>
            </a:solidFill>
            <a:prstDash val="solid"/>
          </a:ln>
        </p:spPr>
        <p:txBody>
          <a:bodyPr/>
          <a:lstStyle/>
          <a:p>
            <a:endParaRPr/>
          </a:p>
        </p:txBody>
      </p:sp>
      <p:sp>
        <p:nvSpPr>
          <p:cNvPr id="19" name="Text 16"/>
          <p:cNvSpPr/>
          <p:nvPr/>
        </p:nvSpPr>
        <p:spPr>
          <a:xfrm>
            <a:off x="8540496" y="2011680"/>
            <a:ext cx="3200400" cy="41148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Marijuana Termination SAR</a:t>
            </a:r>
            <a:endParaRPr lang="en-US" sz="1400" dirty="0"/>
          </a:p>
        </p:txBody>
      </p:sp>
      <p:sp>
        <p:nvSpPr>
          <p:cNvPr id="20" name="Text 17"/>
          <p:cNvSpPr/>
          <p:nvPr/>
        </p:nvSpPr>
        <p:spPr>
          <a:xfrm>
            <a:off x="8540496" y="2423160"/>
            <a:ext cx="3200400" cy="274320"/>
          </a:xfrm>
          <a:prstGeom prst="rect">
            <a:avLst/>
          </a:prstGeom>
          <a:noFill/>
          <a:ln/>
        </p:spPr>
        <p:txBody>
          <a:bodyPr wrap="square" lIns="0" tIns="0" rIns="0" bIns="0" rtlCol="0" anchor="ctr"/>
          <a:lstStyle/>
          <a:p>
            <a:pPr marL="0" indent="0">
              <a:buNone/>
            </a:pPr>
            <a:r>
              <a:rPr lang="en-US" sz="1000" b="1" i="1" dirty="0">
                <a:solidFill>
                  <a:srgbClr val="8A2E2E"/>
                </a:solidFill>
                <a:latin typeface="Arial" pitchFamily="34" charset="0"/>
                <a:ea typeface="Arial" pitchFamily="34" charset="-122"/>
                <a:cs typeface="Arial" pitchFamily="34" charset="-120"/>
              </a:rPr>
              <a:t>Account closure</a:t>
            </a:r>
            <a:endParaRPr lang="en-US" sz="1000" dirty="0"/>
          </a:p>
        </p:txBody>
      </p:sp>
      <p:sp>
        <p:nvSpPr>
          <p:cNvPr id="21" name="Text 18"/>
          <p:cNvSpPr/>
          <p:nvPr/>
        </p:nvSpPr>
        <p:spPr>
          <a:xfrm>
            <a:off x="8540496" y="2788920"/>
            <a:ext cx="3200400" cy="320040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Filed when the bank closes the relationship due to suspicious or illegal activity. Capture full rationale and timeline; coordinate with regulatory examiners and internal audit. Document any associated derisking decisions and adverse-action requirements.</a:t>
            </a:r>
            <a:endParaRPr lang="en-US" sz="1400" dirty="0"/>
          </a:p>
        </p:txBody>
      </p:sp>
      <p:sp>
        <p:nvSpPr>
          <p:cNvPr id="23" name="Text 20"/>
          <p:cNvSpPr/>
          <p:nvPr/>
        </p:nvSpPr>
        <p:spPr>
          <a:xfrm>
            <a:off x="4114800" y="6446520"/>
            <a:ext cx="5029200" cy="228600"/>
          </a:xfrm>
          <a:prstGeom prst="rect">
            <a:avLst/>
          </a:prstGeom>
          <a:noFill/>
          <a:ln/>
        </p:spPr>
        <p:txBody>
          <a:bodyPr wrap="square" lIns="0" tIns="0" rIns="0" bIns="0" rtlCol="0" anchor="ctr"/>
          <a:lstStyle/>
          <a:p>
            <a:pPr marL="0" indent="0" algn="ctr">
              <a:buNone/>
            </a:pPr>
            <a:r>
              <a:rPr lang="en-US" sz="800" b="1" kern="0" spc="200" dirty="0">
                <a:solidFill>
                  <a:srgbClr val="6B7280"/>
                </a:solidFill>
                <a:latin typeface="Arial" pitchFamily="34" charset="0"/>
                <a:ea typeface="Arial" pitchFamily="34" charset="-122"/>
                <a:cs typeface="Arial" pitchFamily="34" charset="-120"/>
              </a:rPr>
              <a:t>HIGHLY CONFIDENTIAL &amp; TRADE SECRET</a:t>
            </a:r>
            <a:endParaRPr lang="en-US" sz="800" dirty="0"/>
          </a:p>
        </p:txBody>
      </p:sp>
      <p:sp>
        <p:nvSpPr>
          <p:cNvPr id="24" name="Text 21"/>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6B7280"/>
                </a:solidFill>
                <a:latin typeface="Arial" pitchFamily="34" charset="0"/>
                <a:ea typeface="Arial" pitchFamily="34" charset="-122"/>
                <a:cs typeface="Arial" pitchFamily="34" charset="-120"/>
              </a:rPr>
              <a:t>23 / 34</a:t>
            </a:r>
            <a:endParaRPr lang="en-US" sz="900" dirty="0"/>
          </a:p>
        </p:txBody>
      </p:sp>
      <p:pic>
        <p:nvPicPr>
          <p:cNvPr id="25" name="Picture 24" descr="Logo&#10;&#10;Description automatically generated">
            <a:extLst>
              <a:ext uri="{FF2B5EF4-FFF2-40B4-BE49-F238E27FC236}">
                <a16:creationId xmlns:a16="http://schemas.microsoft.com/office/drawing/2014/main" id="{200806F6-00A5-C122-831B-B9AD1A3F1367}"/>
              </a:ext>
            </a:extLst>
          </p:cNvPr>
          <p:cNvPicPr>
            <a:picLocks noChangeAspect="1"/>
          </p:cNvPicPr>
          <p:nvPr/>
        </p:nvPicPr>
        <p:blipFill>
          <a:blip r:embed="rId3"/>
          <a:stretch>
            <a:fillRect/>
          </a:stretch>
        </p:blipFill>
        <p:spPr>
          <a:xfrm>
            <a:off x="10949271" y="478641"/>
            <a:ext cx="800769" cy="855190"/>
          </a:xfrm>
          <a:prstGeom prst="rect">
            <a:avLst/>
          </a:prstGeom>
        </p:spPr>
      </p:pic>
      <p:sp>
        <p:nvSpPr>
          <p:cNvPr id="6" name="Shape 0">
            <a:extLst>
              <a:ext uri="{FF2B5EF4-FFF2-40B4-BE49-F238E27FC236}">
                <a16:creationId xmlns:a16="http://schemas.microsoft.com/office/drawing/2014/main" id="{BAE450D2-1D45-52DC-252A-511BB68F5F16}"/>
              </a:ext>
            </a:extLst>
          </p:cNvPr>
          <p:cNvSpPr/>
          <p:nvPr/>
        </p:nvSpPr>
        <p:spPr>
          <a:xfrm>
            <a:off x="0" y="0"/>
            <a:ext cx="128016"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502920"/>
            <a:ext cx="128016" cy="128016"/>
          </a:xfrm>
          <a:prstGeom prst="rect">
            <a:avLst/>
          </a:prstGeom>
          <a:solidFill>
            <a:srgbClr val="D4AD18"/>
          </a:solidFill>
          <a:ln w="12700">
            <a:solidFill>
              <a:srgbClr val="D4AD18"/>
            </a:solidFill>
            <a:prstDash val="solid"/>
          </a:ln>
        </p:spPr>
        <p:txBody>
          <a:bodyPr/>
          <a:lstStyle/>
          <a:p>
            <a:endParaRPr/>
          </a:p>
        </p:txBody>
      </p:sp>
      <p:sp>
        <p:nvSpPr>
          <p:cNvPr id="3" name="Text 1"/>
          <p:cNvSpPr/>
          <p:nvPr/>
        </p:nvSpPr>
        <p:spPr>
          <a:xfrm>
            <a:off x="713232" y="411480"/>
            <a:ext cx="8229600" cy="292608"/>
          </a:xfrm>
          <a:prstGeom prst="rect">
            <a:avLst/>
          </a:prstGeom>
          <a:noFill/>
          <a:ln/>
        </p:spPr>
        <p:txBody>
          <a:bodyPr wrap="square" lIns="0" tIns="0" rIns="0" bIns="0" rtlCol="0" anchor="ctr"/>
          <a:lstStyle/>
          <a:p>
            <a:pPr marL="0" indent="0">
              <a:buNone/>
            </a:pPr>
            <a:r>
              <a:rPr lang="en-US" sz="1100" b="1" kern="0" spc="400" dirty="0">
                <a:solidFill>
                  <a:srgbClr val="038DAF"/>
                </a:solidFill>
                <a:latin typeface="Arial" pitchFamily="34" charset="0"/>
                <a:ea typeface="Arial" pitchFamily="34" charset="-122"/>
                <a:cs typeface="Arial" pitchFamily="34" charset="-120"/>
              </a:rPr>
              <a:t>PART 05  /  BSA/AML</a:t>
            </a:r>
            <a:endParaRPr lang="en-US" sz="1100" dirty="0"/>
          </a:p>
        </p:txBody>
      </p:sp>
      <p:sp>
        <p:nvSpPr>
          <p:cNvPr id="4" name="Text 2"/>
          <p:cNvSpPr/>
          <p:nvPr/>
        </p:nvSpPr>
        <p:spPr>
          <a:xfrm>
            <a:off x="502920" y="713232"/>
            <a:ext cx="10058400" cy="777240"/>
          </a:xfrm>
          <a:prstGeom prst="rect">
            <a:avLst/>
          </a:prstGeom>
          <a:noFill/>
          <a:ln/>
        </p:spPr>
        <p:txBody>
          <a:bodyPr wrap="square" lIns="0" tIns="0" rIns="0" bIns="0" rtlCol="0" anchor="ctr"/>
          <a:lstStyle/>
          <a:p>
            <a:pPr marL="0" indent="0">
              <a:buNone/>
            </a:pPr>
            <a:r>
              <a:rPr lang="en-US" sz="2600" b="1" dirty="0">
                <a:solidFill>
                  <a:srgbClr val="1B3E7B"/>
                </a:solidFill>
                <a:latin typeface="Arial" pitchFamily="34" charset="0"/>
                <a:ea typeface="Arial" pitchFamily="34" charset="-122"/>
                <a:cs typeface="Arial" pitchFamily="34" charset="-120"/>
              </a:rPr>
              <a:t>Initial &amp; ongoing due-diligence expectations</a:t>
            </a:r>
            <a:endParaRPr lang="en-US" sz="2600" dirty="0"/>
          </a:p>
        </p:txBody>
      </p:sp>
      <p:sp>
        <p:nvSpPr>
          <p:cNvPr id="5" name="Shape 3"/>
          <p:cNvSpPr/>
          <p:nvPr/>
        </p:nvSpPr>
        <p:spPr>
          <a:xfrm>
            <a:off x="502920" y="1554480"/>
            <a:ext cx="11247120" cy="10973"/>
          </a:xfrm>
          <a:prstGeom prst="rect">
            <a:avLst/>
          </a:prstGeom>
          <a:solidFill>
            <a:srgbClr val="E5E7EB"/>
          </a:solidFill>
          <a:ln w="12700">
            <a:solidFill>
              <a:srgbClr val="E5E7EB"/>
            </a:solidFill>
            <a:prstDash val="solid"/>
          </a:ln>
        </p:spPr>
        <p:txBody>
          <a:bodyPr/>
          <a:lstStyle/>
          <a:p>
            <a:endParaRPr/>
          </a:p>
        </p:txBody>
      </p:sp>
      <p:sp>
        <p:nvSpPr>
          <p:cNvPr id="7" name="Shape 4"/>
          <p:cNvSpPr/>
          <p:nvPr/>
        </p:nvSpPr>
        <p:spPr>
          <a:xfrm>
            <a:off x="502920" y="1828800"/>
            <a:ext cx="3657600" cy="2057400"/>
          </a:xfrm>
          <a:prstGeom prst="rect">
            <a:avLst/>
          </a:prstGeom>
          <a:solidFill>
            <a:srgbClr val="F8FAFC"/>
          </a:solidFill>
          <a:ln w="6350">
            <a:solidFill>
              <a:srgbClr val="E5E7EB"/>
            </a:solidFill>
            <a:prstDash val="solid"/>
          </a:ln>
        </p:spPr>
        <p:txBody>
          <a:bodyPr/>
          <a:lstStyle/>
          <a:p>
            <a:endParaRPr/>
          </a:p>
        </p:txBody>
      </p:sp>
      <p:sp>
        <p:nvSpPr>
          <p:cNvPr id="8" name="Shape 5"/>
          <p:cNvSpPr/>
          <p:nvPr/>
        </p:nvSpPr>
        <p:spPr>
          <a:xfrm>
            <a:off x="502920" y="1828800"/>
            <a:ext cx="3657600" cy="73152"/>
          </a:xfrm>
          <a:prstGeom prst="rect">
            <a:avLst/>
          </a:prstGeom>
          <a:solidFill>
            <a:srgbClr val="1B3E7B"/>
          </a:solidFill>
          <a:ln w="12700">
            <a:solidFill>
              <a:srgbClr val="1B3E7B"/>
            </a:solidFill>
            <a:prstDash val="solid"/>
          </a:ln>
        </p:spPr>
        <p:txBody>
          <a:bodyPr/>
          <a:lstStyle/>
          <a:p>
            <a:endParaRPr/>
          </a:p>
        </p:txBody>
      </p:sp>
      <p:sp>
        <p:nvSpPr>
          <p:cNvPr id="9" name="Text 6"/>
          <p:cNvSpPr/>
          <p:nvPr/>
        </p:nvSpPr>
        <p:spPr>
          <a:xfrm>
            <a:off x="685800" y="1993392"/>
            <a:ext cx="329184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Risk assessment</a:t>
            </a:r>
            <a:endParaRPr lang="en-US" sz="1300" dirty="0"/>
          </a:p>
        </p:txBody>
      </p:sp>
      <p:sp>
        <p:nvSpPr>
          <p:cNvPr id="10" name="Text 7"/>
          <p:cNvSpPr/>
          <p:nvPr/>
        </p:nvSpPr>
        <p:spPr>
          <a:xfrm>
            <a:off x="685800" y="2377440"/>
            <a:ext cx="3291840" cy="14630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Institution-specific cannabis risk assessment with quantitative scoring, identified risks, mitigation strategies, and board-approved residual risk rating.</a:t>
            </a:r>
            <a:endParaRPr lang="en-US" sz="1050" dirty="0"/>
          </a:p>
        </p:txBody>
      </p:sp>
      <p:sp>
        <p:nvSpPr>
          <p:cNvPr id="11" name="Shape 8"/>
          <p:cNvSpPr/>
          <p:nvPr/>
        </p:nvSpPr>
        <p:spPr>
          <a:xfrm>
            <a:off x="4407408" y="1828800"/>
            <a:ext cx="3657600" cy="2057400"/>
          </a:xfrm>
          <a:prstGeom prst="rect">
            <a:avLst/>
          </a:prstGeom>
          <a:solidFill>
            <a:srgbClr val="F8FAFC"/>
          </a:solidFill>
          <a:ln w="6350">
            <a:solidFill>
              <a:srgbClr val="E5E7EB"/>
            </a:solidFill>
            <a:prstDash val="solid"/>
          </a:ln>
        </p:spPr>
        <p:txBody>
          <a:bodyPr/>
          <a:lstStyle/>
          <a:p>
            <a:endParaRPr/>
          </a:p>
        </p:txBody>
      </p:sp>
      <p:sp>
        <p:nvSpPr>
          <p:cNvPr id="12" name="Shape 9"/>
          <p:cNvSpPr/>
          <p:nvPr/>
        </p:nvSpPr>
        <p:spPr>
          <a:xfrm>
            <a:off x="4407408" y="1828800"/>
            <a:ext cx="3657600" cy="73152"/>
          </a:xfrm>
          <a:prstGeom prst="rect">
            <a:avLst/>
          </a:prstGeom>
          <a:solidFill>
            <a:srgbClr val="038DAF"/>
          </a:solidFill>
          <a:ln w="12700">
            <a:solidFill>
              <a:srgbClr val="038DAF"/>
            </a:solidFill>
            <a:prstDash val="solid"/>
          </a:ln>
        </p:spPr>
        <p:txBody>
          <a:bodyPr/>
          <a:lstStyle/>
          <a:p>
            <a:endParaRPr/>
          </a:p>
        </p:txBody>
      </p:sp>
      <p:sp>
        <p:nvSpPr>
          <p:cNvPr id="13" name="Text 10"/>
          <p:cNvSpPr/>
          <p:nvPr/>
        </p:nvSpPr>
        <p:spPr>
          <a:xfrm>
            <a:off x="4590288" y="1993392"/>
            <a:ext cx="329184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Initial due diligence</a:t>
            </a:r>
            <a:endParaRPr lang="en-US" sz="1300" dirty="0"/>
          </a:p>
        </p:txBody>
      </p:sp>
      <p:sp>
        <p:nvSpPr>
          <p:cNvPr id="14" name="Text 11"/>
          <p:cNvSpPr/>
          <p:nvPr/>
        </p:nvSpPr>
        <p:spPr>
          <a:xfrm>
            <a:off x="4590288" y="2377440"/>
            <a:ext cx="3291840" cy="14630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KYC/UBO vetting; state license verification; review of license application; operator site visit; expected activity baselining; documented diligence file.</a:t>
            </a:r>
            <a:endParaRPr lang="en-US" sz="1050" dirty="0"/>
          </a:p>
        </p:txBody>
      </p:sp>
      <p:sp>
        <p:nvSpPr>
          <p:cNvPr id="15" name="Shape 12"/>
          <p:cNvSpPr/>
          <p:nvPr/>
        </p:nvSpPr>
        <p:spPr>
          <a:xfrm>
            <a:off x="8311896" y="1828800"/>
            <a:ext cx="3657600" cy="2057400"/>
          </a:xfrm>
          <a:prstGeom prst="rect">
            <a:avLst/>
          </a:prstGeom>
          <a:solidFill>
            <a:srgbClr val="F8FAFC"/>
          </a:solidFill>
          <a:ln w="6350">
            <a:solidFill>
              <a:srgbClr val="E5E7EB"/>
            </a:solidFill>
            <a:prstDash val="solid"/>
          </a:ln>
        </p:spPr>
        <p:txBody>
          <a:bodyPr/>
          <a:lstStyle/>
          <a:p>
            <a:endParaRPr/>
          </a:p>
        </p:txBody>
      </p:sp>
      <p:sp>
        <p:nvSpPr>
          <p:cNvPr id="16" name="Shape 13"/>
          <p:cNvSpPr/>
          <p:nvPr/>
        </p:nvSpPr>
        <p:spPr>
          <a:xfrm>
            <a:off x="8311896" y="1828800"/>
            <a:ext cx="3657600" cy="73152"/>
          </a:xfrm>
          <a:prstGeom prst="rect">
            <a:avLst/>
          </a:prstGeom>
          <a:solidFill>
            <a:srgbClr val="D4AD18"/>
          </a:solidFill>
          <a:ln w="12700">
            <a:solidFill>
              <a:srgbClr val="D4AD18"/>
            </a:solidFill>
            <a:prstDash val="solid"/>
          </a:ln>
        </p:spPr>
        <p:txBody>
          <a:bodyPr/>
          <a:lstStyle/>
          <a:p>
            <a:endParaRPr/>
          </a:p>
        </p:txBody>
      </p:sp>
      <p:sp>
        <p:nvSpPr>
          <p:cNvPr id="17" name="Text 14"/>
          <p:cNvSpPr/>
          <p:nvPr/>
        </p:nvSpPr>
        <p:spPr>
          <a:xfrm>
            <a:off x="8494776" y="1993392"/>
            <a:ext cx="329184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Ongoing monitoring</a:t>
            </a:r>
            <a:endParaRPr lang="en-US" sz="1300" dirty="0"/>
          </a:p>
        </p:txBody>
      </p:sp>
      <p:sp>
        <p:nvSpPr>
          <p:cNvPr id="18" name="Text 15"/>
          <p:cNvSpPr/>
          <p:nvPr/>
        </p:nvSpPr>
        <p:spPr>
          <a:xfrm>
            <a:off x="8494776" y="2377440"/>
            <a:ext cx="3291840" cy="14630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Refresh KYC/CDD; monitor license status; annual site visits; transaction monitoring; compliance and financial surveillance for red flags.</a:t>
            </a:r>
            <a:endParaRPr lang="en-US" sz="1050" dirty="0"/>
          </a:p>
        </p:txBody>
      </p:sp>
      <p:sp>
        <p:nvSpPr>
          <p:cNvPr id="19" name="Shape 16"/>
          <p:cNvSpPr/>
          <p:nvPr/>
        </p:nvSpPr>
        <p:spPr>
          <a:xfrm>
            <a:off x="502920" y="4023360"/>
            <a:ext cx="3657600" cy="2057400"/>
          </a:xfrm>
          <a:prstGeom prst="rect">
            <a:avLst/>
          </a:prstGeom>
          <a:solidFill>
            <a:srgbClr val="F8FAFC"/>
          </a:solidFill>
          <a:ln w="6350">
            <a:solidFill>
              <a:srgbClr val="E5E7EB"/>
            </a:solidFill>
            <a:prstDash val="solid"/>
          </a:ln>
        </p:spPr>
        <p:txBody>
          <a:bodyPr/>
          <a:lstStyle/>
          <a:p>
            <a:endParaRPr/>
          </a:p>
        </p:txBody>
      </p:sp>
      <p:sp>
        <p:nvSpPr>
          <p:cNvPr id="20" name="Shape 17"/>
          <p:cNvSpPr/>
          <p:nvPr/>
        </p:nvSpPr>
        <p:spPr>
          <a:xfrm>
            <a:off x="502920" y="4023360"/>
            <a:ext cx="3657600" cy="73152"/>
          </a:xfrm>
          <a:prstGeom prst="rect">
            <a:avLst/>
          </a:prstGeom>
          <a:solidFill>
            <a:srgbClr val="0D404D"/>
          </a:solidFill>
          <a:ln w="12700">
            <a:solidFill>
              <a:srgbClr val="0D404D"/>
            </a:solidFill>
            <a:prstDash val="solid"/>
          </a:ln>
        </p:spPr>
        <p:txBody>
          <a:bodyPr/>
          <a:lstStyle/>
          <a:p>
            <a:endParaRPr/>
          </a:p>
        </p:txBody>
      </p:sp>
      <p:sp>
        <p:nvSpPr>
          <p:cNvPr id="21" name="Text 18"/>
          <p:cNvSpPr/>
          <p:nvPr/>
        </p:nvSpPr>
        <p:spPr>
          <a:xfrm>
            <a:off x="685800" y="4187952"/>
            <a:ext cx="329184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FinCEN reporting</a:t>
            </a:r>
            <a:endParaRPr lang="en-US" sz="1300" dirty="0"/>
          </a:p>
        </p:txBody>
      </p:sp>
      <p:sp>
        <p:nvSpPr>
          <p:cNvPr id="22" name="Text 19"/>
          <p:cNvSpPr/>
          <p:nvPr/>
        </p:nvSpPr>
        <p:spPr>
          <a:xfrm>
            <a:off x="685800" y="4572000"/>
            <a:ext cx="3291840" cy="14630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Marijuana Limited / Priority / Termination SARs filed on cadence; CTR filings for cash thresholds; coordination with FinCEN priorities.</a:t>
            </a:r>
            <a:endParaRPr lang="en-US" sz="1050" dirty="0"/>
          </a:p>
        </p:txBody>
      </p:sp>
      <p:sp>
        <p:nvSpPr>
          <p:cNvPr id="23" name="Shape 20"/>
          <p:cNvSpPr/>
          <p:nvPr/>
        </p:nvSpPr>
        <p:spPr>
          <a:xfrm>
            <a:off x="4407408" y="4023360"/>
            <a:ext cx="3657600" cy="2057400"/>
          </a:xfrm>
          <a:prstGeom prst="rect">
            <a:avLst/>
          </a:prstGeom>
          <a:solidFill>
            <a:srgbClr val="F8FAFC"/>
          </a:solidFill>
          <a:ln w="6350">
            <a:solidFill>
              <a:srgbClr val="E5E7EB"/>
            </a:solidFill>
            <a:prstDash val="solid"/>
          </a:ln>
        </p:spPr>
        <p:txBody>
          <a:bodyPr/>
          <a:lstStyle/>
          <a:p>
            <a:endParaRPr/>
          </a:p>
        </p:txBody>
      </p:sp>
      <p:sp>
        <p:nvSpPr>
          <p:cNvPr id="24" name="Shape 21"/>
          <p:cNvSpPr/>
          <p:nvPr/>
        </p:nvSpPr>
        <p:spPr>
          <a:xfrm>
            <a:off x="4407408" y="4023360"/>
            <a:ext cx="3657600" cy="73152"/>
          </a:xfrm>
          <a:prstGeom prst="rect">
            <a:avLst/>
          </a:prstGeom>
          <a:solidFill>
            <a:srgbClr val="8A2E2E"/>
          </a:solidFill>
          <a:ln w="12700">
            <a:solidFill>
              <a:srgbClr val="8A2E2E"/>
            </a:solidFill>
            <a:prstDash val="solid"/>
          </a:ln>
        </p:spPr>
        <p:txBody>
          <a:bodyPr/>
          <a:lstStyle/>
          <a:p>
            <a:endParaRPr/>
          </a:p>
        </p:txBody>
      </p:sp>
      <p:sp>
        <p:nvSpPr>
          <p:cNvPr id="25" name="Text 22"/>
          <p:cNvSpPr/>
          <p:nvPr/>
        </p:nvSpPr>
        <p:spPr>
          <a:xfrm>
            <a:off x="4590288" y="4187952"/>
            <a:ext cx="329184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Training</a:t>
            </a:r>
            <a:endParaRPr lang="en-US" sz="1300" dirty="0"/>
          </a:p>
        </p:txBody>
      </p:sp>
      <p:sp>
        <p:nvSpPr>
          <p:cNvPr id="26" name="Text 23"/>
          <p:cNvSpPr/>
          <p:nvPr/>
        </p:nvSpPr>
        <p:spPr>
          <a:xfrm>
            <a:off x="4590288" y="4572000"/>
            <a:ext cx="3291840" cy="14630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Board, executive, BSA, compliance, lending, and front-line training. Specialized cannabis-banking modules with documented completion and refresh cadence.</a:t>
            </a:r>
            <a:endParaRPr lang="en-US" sz="1050" dirty="0"/>
          </a:p>
        </p:txBody>
      </p:sp>
      <p:sp>
        <p:nvSpPr>
          <p:cNvPr id="27" name="Shape 24"/>
          <p:cNvSpPr/>
          <p:nvPr/>
        </p:nvSpPr>
        <p:spPr>
          <a:xfrm>
            <a:off x="8311896" y="4023360"/>
            <a:ext cx="3657600" cy="2057400"/>
          </a:xfrm>
          <a:prstGeom prst="rect">
            <a:avLst/>
          </a:prstGeom>
          <a:solidFill>
            <a:srgbClr val="F8FAFC"/>
          </a:solidFill>
          <a:ln w="6350">
            <a:solidFill>
              <a:srgbClr val="E5E7EB"/>
            </a:solidFill>
            <a:prstDash val="solid"/>
          </a:ln>
        </p:spPr>
        <p:txBody>
          <a:bodyPr/>
          <a:lstStyle/>
          <a:p>
            <a:endParaRPr/>
          </a:p>
        </p:txBody>
      </p:sp>
      <p:sp>
        <p:nvSpPr>
          <p:cNvPr id="28" name="Shape 25"/>
          <p:cNvSpPr/>
          <p:nvPr/>
        </p:nvSpPr>
        <p:spPr>
          <a:xfrm>
            <a:off x="8311896" y="4023360"/>
            <a:ext cx="3657600" cy="73152"/>
          </a:xfrm>
          <a:prstGeom prst="rect">
            <a:avLst/>
          </a:prstGeom>
          <a:solidFill>
            <a:srgbClr val="2E6B3E"/>
          </a:solidFill>
          <a:ln w="12700">
            <a:solidFill>
              <a:srgbClr val="2E6B3E"/>
            </a:solidFill>
            <a:prstDash val="solid"/>
          </a:ln>
        </p:spPr>
        <p:txBody>
          <a:bodyPr/>
          <a:lstStyle/>
          <a:p>
            <a:endParaRPr/>
          </a:p>
        </p:txBody>
      </p:sp>
      <p:sp>
        <p:nvSpPr>
          <p:cNvPr id="29" name="Text 26"/>
          <p:cNvSpPr/>
          <p:nvPr/>
        </p:nvSpPr>
        <p:spPr>
          <a:xfrm>
            <a:off x="8494776" y="4187952"/>
            <a:ext cx="329184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Audit &amp; oversight</a:t>
            </a:r>
            <a:endParaRPr lang="en-US" sz="1300" dirty="0"/>
          </a:p>
        </p:txBody>
      </p:sp>
      <p:sp>
        <p:nvSpPr>
          <p:cNvPr id="30" name="Text 27"/>
          <p:cNvSpPr/>
          <p:nvPr/>
        </p:nvSpPr>
        <p:spPr>
          <a:xfrm>
            <a:off x="8494776" y="4572000"/>
            <a:ext cx="3291840" cy="14630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Enhanced internal audit scope; independent testing; third-party validation; documented findings remediation; periodic regulator engagement.</a:t>
            </a:r>
            <a:endParaRPr lang="en-US" sz="1050" dirty="0"/>
          </a:p>
        </p:txBody>
      </p:sp>
      <p:sp>
        <p:nvSpPr>
          <p:cNvPr id="32" name="Text 29"/>
          <p:cNvSpPr/>
          <p:nvPr/>
        </p:nvSpPr>
        <p:spPr>
          <a:xfrm>
            <a:off x="4114800" y="6446520"/>
            <a:ext cx="5029200" cy="228600"/>
          </a:xfrm>
          <a:prstGeom prst="rect">
            <a:avLst/>
          </a:prstGeom>
          <a:noFill/>
          <a:ln/>
        </p:spPr>
        <p:txBody>
          <a:bodyPr wrap="square" lIns="0" tIns="0" rIns="0" bIns="0" rtlCol="0" anchor="ctr"/>
          <a:lstStyle/>
          <a:p>
            <a:pPr marL="0" indent="0" algn="ctr">
              <a:buNone/>
            </a:pPr>
            <a:r>
              <a:rPr lang="en-US" sz="800" b="1" kern="0" spc="200" dirty="0">
                <a:solidFill>
                  <a:srgbClr val="6B7280"/>
                </a:solidFill>
                <a:latin typeface="Arial" pitchFamily="34" charset="0"/>
                <a:ea typeface="Arial" pitchFamily="34" charset="-122"/>
                <a:cs typeface="Arial" pitchFamily="34" charset="-120"/>
              </a:rPr>
              <a:t>HIGHLY CONFIDENTIAL &amp; TRADE SECRET</a:t>
            </a:r>
            <a:endParaRPr lang="en-US" sz="800" dirty="0"/>
          </a:p>
        </p:txBody>
      </p:sp>
      <p:sp>
        <p:nvSpPr>
          <p:cNvPr id="33" name="Text 30"/>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6B7280"/>
                </a:solidFill>
                <a:latin typeface="Arial" pitchFamily="34" charset="0"/>
                <a:ea typeface="Arial" pitchFamily="34" charset="-122"/>
                <a:cs typeface="Arial" pitchFamily="34" charset="-120"/>
              </a:rPr>
              <a:t>24 / 34</a:t>
            </a:r>
            <a:endParaRPr lang="en-US" sz="900" dirty="0"/>
          </a:p>
        </p:txBody>
      </p:sp>
      <p:pic>
        <p:nvPicPr>
          <p:cNvPr id="34" name="Picture 33" descr="Logo&#10;&#10;Description automatically generated">
            <a:extLst>
              <a:ext uri="{FF2B5EF4-FFF2-40B4-BE49-F238E27FC236}">
                <a16:creationId xmlns:a16="http://schemas.microsoft.com/office/drawing/2014/main" id="{12EECE0F-F43C-1B49-B03D-95F42E37BBDB}"/>
              </a:ext>
            </a:extLst>
          </p:cNvPr>
          <p:cNvPicPr>
            <a:picLocks noChangeAspect="1"/>
          </p:cNvPicPr>
          <p:nvPr/>
        </p:nvPicPr>
        <p:blipFill>
          <a:blip r:embed="rId3"/>
          <a:stretch>
            <a:fillRect/>
          </a:stretch>
        </p:blipFill>
        <p:spPr>
          <a:xfrm>
            <a:off x="10949271" y="478641"/>
            <a:ext cx="800769" cy="855190"/>
          </a:xfrm>
          <a:prstGeom prst="rect">
            <a:avLst/>
          </a:prstGeom>
        </p:spPr>
      </p:pic>
      <p:sp>
        <p:nvSpPr>
          <p:cNvPr id="6" name="Shape 0">
            <a:extLst>
              <a:ext uri="{FF2B5EF4-FFF2-40B4-BE49-F238E27FC236}">
                <a16:creationId xmlns:a16="http://schemas.microsoft.com/office/drawing/2014/main" id="{B4E4EFA7-5C28-F506-F99D-551B3A90D701}"/>
              </a:ext>
            </a:extLst>
          </p:cNvPr>
          <p:cNvSpPr/>
          <p:nvPr/>
        </p:nvSpPr>
        <p:spPr>
          <a:xfrm>
            <a:off x="0" y="0"/>
            <a:ext cx="128016"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502920"/>
            <a:ext cx="128016" cy="128016"/>
          </a:xfrm>
          <a:prstGeom prst="rect">
            <a:avLst/>
          </a:prstGeom>
          <a:solidFill>
            <a:srgbClr val="D4AD18"/>
          </a:solidFill>
          <a:ln w="12700">
            <a:solidFill>
              <a:srgbClr val="D4AD18"/>
            </a:solidFill>
            <a:prstDash val="solid"/>
          </a:ln>
        </p:spPr>
        <p:txBody>
          <a:bodyPr/>
          <a:lstStyle/>
          <a:p>
            <a:endParaRPr/>
          </a:p>
        </p:txBody>
      </p:sp>
      <p:sp>
        <p:nvSpPr>
          <p:cNvPr id="3" name="Text 1"/>
          <p:cNvSpPr/>
          <p:nvPr/>
        </p:nvSpPr>
        <p:spPr>
          <a:xfrm>
            <a:off x="713232" y="411480"/>
            <a:ext cx="8229600" cy="292608"/>
          </a:xfrm>
          <a:prstGeom prst="rect">
            <a:avLst/>
          </a:prstGeom>
          <a:noFill/>
          <a:ln/>
        </p:spPr>
        <p:txBody>
          <a:bodyPr wrap="square" lIns="0" tIns="0" rIns="0" bIns="0" rtlCol="0" anchor="ctr"/>
          <a:lstStyle/>
          <a:p>
            <a:pPr marL="0" indent="0">
              <a:buNone/>
            </a:pPr>
            <a:r>
              <a:rPr lang="en-US" sz="1100" b="1" kern="0" spc="400" dirty="0">
                <a:solidFill>
                  <a:srgbClr val="038DAF"/>
                </a:solidFill>
                <a:latin typeface="Arial" pitchFamily="34" charset="0"/>
                <a:ea typeface="Arial" pitchFamily="34" charset="-122"/>
                <a:cs typeface="Arial" pitchFamily="34" charset="-120"/>
              </a:rPr>
              <a:t>PART 05  /  BSA/AML</a:t>
            </a:r>
            <a:endParaRPr lang="en-US" sz="1100" dirty="0"/>
          </a:p>
        </p:txBody>
      </p:sp>
      <p:sp>
        <p:nvSpPr>
          <p:cNvPr id="4" name="Text 2"/>
          <p:cNvSpPr/>
          <p:nvPr/>
        </p:nvSpPr>
        <p:spPr>
          <a:xfrm>
            <a:off x="502920" y="713232"/>
            <a:ext cx="10058400" cy="777240"/>
          </a:xfrm>
          <a:prstGeom prst="rect">
            <a:avLst/>
          </a:prstGeom>
          <a:noFill/>
          <a:ln/>
        </p:spPr>
        <p:txBody>
          <a:bodyPr wrap="square" lIns="0" tIns="0" rIns="0" bIns="0" rtlCol="0" anchor="ctr"/>
          <a:lstStyle/>
          <a:p>
            <a:pPr marL="0" indent="0">
              <a:buNone/>
            </a:pPr>
            <a:r>
              <a:rPr lang="en-US" sz="2600" b="1" dirty="0">
                <a:solidFill>
                  <a:srgbClr val="1B3E7B"/>
                </a:solidFill>
                <a:latin typeface="Arial" pitchFamily="34" charset="0"/>
                <a:ea typeface="Arial" pitchFamily="34" charset="-122"/>
                <a:cs typeface="Arial" pitchFamily="34" charset="-120"/>
              </a:rPr>
              <a:t>What examiners look for in a cannabis-banking program</a:t>
            </a:r>
            <a:endParaRPr lang="en-US" sz="2600" dirty="0"/>
          </a:p>
        </p:txBody>
      </p:sp>
      <p:sp>
        <p:nvSpPr>
          <p:cNvPr id="5" name="Shape 3"/>
          <p:cNvSpPr/>
          <p:nvPr/>
        </p:nvSpPr>
        <p:spPr>
          <a:xfrm>
            <a:off x="502920" y="1554480"/>
            <a:ext cx="11247120" cy="10973"/>
          </a:xfrm>
          <a:prstGeom prst="rect">
            <a:avLst/>
          </a:prstGeom>
          <a:solidFill>
            <a:srgbClr val="E5E7EB"/>
          </a:solidFill>
          <a:ln w="12700">
            <a:solidFill>
              <a:srgbClr val="E5E7EB"/>
            </a:solidFill>
            <a:prstDash val="solid"/>
          </a:ln>
        </p:spPr>
        <p:txBody>
          <a:bodyPr/>
          <a:lstStyle/>
          <a:p>
            <a:endParaRPr/>
          </a:p>
        </p:txBody>
      </p:sp>
      <p:sp>
        <p:nvSpPr>
          <p:cNvPr id="7" name="Shape 4"/>
          <p:cNvSpPr/>
          <p:nvPr/>
        </p:nvSpPr>
        <p:spPr>
          <a:xfrm>
            <a:off x="502920" y="1828800"/>
            <a:ext cx="11247120" cy="758952"/>
          </a:xfrm>
          <a:prstGeom prst="rect">
            <a:avLst/>
          </a:prstGeom>
          <a:solidFill>
            <a:srgbClr val="F8FAFC"/>
          </a:solidFill>
          <a:ln w="6350">
            <a:solidFill>
              <a:srgbClr val="E5E7EB"/>
            </a:solidFill>
            <a:prstDash val="solid"/>
          </a:ln>
        </p:spPr>
        <p:txBody>
          <a:bodyPr/>
          <a:lstStyle/>
          <a:p>
            <a:endParaRPr/>
          </a:p>
        </p:txBody>
      </p:sp>
      <p:sp>
        <p:nvSpPr>
          <p:cNvPr id="8" name="Text 5"/>
          <p:cNvSpPr/>
          <p:nvPr/>
        </p:nvSpPr>
        <p:spPr>
          <a:xfrm>
            <a:off x="685800" y="1993392"/>
            <a:ext cx="731520" cy="457200"/>
          </a:xfrm>
          <a:prstGeom prst="rect">
            <a:avLst/>
          </a:prstGeom>
          <a:noFill/>
          <a:ln/>
        </p:spPr>
        <p:txBody>
          <a:bodyPr wrap="square" lIns="0" tIns="0" rIns="0" bIns="0" rtlCol="0" anchor="ctr"/>
          <a:lstStyle/>
          <a:p>
            <a:pPr marL="0" indent="0">
              <a:buNone/>
            </a:pPr>
            <a:r>
              <a:rPr lang="en-US" sz="2200" b="1" dirty="0">
                <a:solidFill>
                  <a:srgbClr val="D4AD18"/>
                </a:solidFill>
                <a:latin typeface="Arial" pitchFamily="34" charset="0"/>
                <a:ea typeface="Arial" pitchFamily="34" charset="-122"/>
                <a:cs typeface="Arial" pitchFamily="34" charset="-120"/>
              </a:rPr>
              <a:t>01</a:t>
            </a:r>
            <a:endParaRPr lang="en-US" sz="2200" dirty="0"/>
          </a:p>
        </p:txBody>
      </p:sp>
      <p:sp>
        <p:nvSpPr>
          <p:cNvPr id="9" name="Text 6"/>
          <p:cNvSpPr/>
          <p:nvPr/>
        </p:nvSpPr>
        <p:spPr>
          <a:xfrm>
            <a:off x="1508760" y="2011680"/>
            <a:ext cx="4114800" cy="41148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Board-approved risk appetite &amp; program</a:t>
            </a:r>
            <a:endParaRPr lang="en-US" sz="1400" dirty="0"/>
          </a:p>
        </p:txBody>
      </p:sp>
      <p:sp>
        <p:nvSpPr>
          <p:cNvPr id="10" name="Text 7"/>
          <p:cNvSpPr/>
          <p:nvPr/>
        </p:nvSpPr>
        <p:spPr>
          <a:xfrm>
            <a:off x="5760720" y="2029968"/>
            <a:ext cx="5852160" cy="45720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Documented, current, board-reviewed cannabis risk assessment with explicit appetite, limits, and exit triggers.</a:t>
            </a:r>
            <a:endParaRPr lang="en-US" sz="1100" dirty="0"/>
          </a:p>
        </p:txBody>
      </p:sp>
      <p:sp>
        <p:nvSpPr>
          <p:cNvPr id="11" name="Shape 8"/>
          <p:cNvSpPr/>
          <p:nvPr/>
        </p:nvSpPr>
        <p:spPr>
          <a:xfrm>
            <a:off x="502920" y="2697480"/>
            <a:ext cx="11247120" cy="758952"/>
          </a:xfrm>
          <a:prstGeom prst="rect">
            <a:avLst/>
          </a:prstGeom>
          <a:solidFill>
            <a:srgbClr val="FFFFFF"/>
          </a:solidFill>
          <a:ln w="6350">
            <a:solidFill>
              <a:srgbClr val="E5E7EB"/>
            </a:solidFill>
            <a:prstDash val="solid"/>
          </a:ln>
        </p:spPr>
        <p:txBody>
          <a:bodyPr/>
          <a:lstStyle/>
          <a:p>
            <a:endParaRPr/>
          </a:p>
        </p:txBody>
      </p:sp>
      <p:sp>
        <p:nvSpPr>
          <p:cNvPr id="12" name="Text 9"/>
          <p:cNvSpPr/>
          <p:nvPr/>
        </p:nvSpPr>
        <p:spPr>
          <a:xfrm>
            <a:off x="685800" y="2862072"/>
            <a:ext cx="731520" cy="457200"/>
          </a:xfrm>
          <a:prstGeom prst="rect">
            <a:avLst/>
          </a:prstGeom>
          <a:noFill/>
          <a:ln/>
        </p:spPr>
        <p:txBody>
          <a:bodyPr wrap="square" lIns="0" tIns="0" rIns="0" bIns="0" rtlCol="0" anchor="ctr"/>
          <a:lstStyle/>
          <a:p>
            <a:pPr marL="0" indent="0">
              <a:buNone/>
            </a:pPr>
            <a:r>
              <a:rPr lang="en-US" sz="2200" b="1" dirty="0">
                <a:solidFill>
                  <a:srgbClr val="D4AD18"/>
                </a:solidFill>
                <a:latin typeface="Arial" pitchFamily="34" charset="0"/>
                <a:ea typeface="Arial" pitchFamily="34" charset="-122"/>
                <a:cs typeface="Arial" pitchFamily="34" charset="-120"/>
              </a:rPr>
              <a:t>02</a:t>
            </a:r>
            <a:endParaRPr lang="en-US" sz="2200" dirty="0"/>
          </a:p>
        </p:txBody>
      </p:sp>
      <p:sp>
        <p:nvSpPr>
          <p:cNvPr id="13" name="Text 10"/>
          <p:cNvSpPr/>
          <p:nvPr/>
        </p:nvSpPr>
        <p:spPr>
          <a:xfrm>
            <a:off x="1508760" y="2880360"/>
            <a:ext cx="4114800" cy="41148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Independent BSA function &amp; resources</a:t>
            </a:r>
            <a:endParaRPr lang="en-US" sz="1400" dirty="0"/>
          </a:p>
        </p:txBody>
      </p:sp>
      <p:sp>
        <p:nvSpPr>
          <p:cNvPr id="14" name="Text 11"/>
          <p:cNvSpPr/>
          <p:nvPr/>
        </p:nvSpPr>
        <p:spPr>
          <a:xfrm>
            <a:off x="5760720" y="2898648"/>
            <a:ext cx="5852160" cy="45720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Adequate staffing, independence of BSA Officer, separation between revenue and compliance, escalation paths.</a:t>
            </a:r>
            <a:endParaRPr lang="en-US" sz="1100" dirty="0"/>
          </a:p>
        </p:txBody>
      </p:sp>
      <p:sp>
        <p:nvSpPr>
          <p:cNvPr id="15" name="Shape 12"/>
          <p:cNvSpPr/>
          <p:nvPr/>
        </p:nvSpPr>
        <p:spPr>
          <a:xfrm>
            <a:off x="502920" y="3566160"/>
            <a:ext cx="11247120" cy="758952"/>
          </a:xfrm>
          <a:prstGeom prst="rect">
            <a:avLst/>
          </a:prstGeom>
          <a:solidFill>
            <a:srgbClr val="F8FAFC"/>
          </a:solidFill>
          <a:ln w="6350">
            <a:solidFill>
              <a:srgbClr val="E5E7EB"/>
            </a:solidFill>
            <a:prstDash val="solid"/>
          </a:ln>
        </p:spPr>
        <p:txBody>
          <a:bodyPr/>
          <a:lstStyle/>
          <a:p>
            <a:endParaRPr/>
          </a:p>
        </p:txBody>
      </p:sp>
      <p:sp>
        <p:nvSpPr>
          <p:cNvPr id="16" name="Text 13"/>
          <p:cNvSpPr/>
          <p:nvPr/>
        </p:nvSpPr>
        <p:spPr>
          <a:xfrm>
            <a:off x="685800" y="3730752"/>
            <a:ext cx="731520" cy="457200"/>
          </a:xfrm>
          <a:prstGeom prst="rect">
            <a:avLst/>
          </a:prstGeom>
          <a:noFill/>
          <a:ln/>
        </p:spPr>
        <p:txBody>
          <a:bodyPr wrap="square" lIns="0" tIns="0" rIns="0" bIns="0" rtlCol="0" anchor="ctr"/>
          <a:lstStyle/>
          <a:p>
            <a:pPr marL="0" indent="0">
              <a:buNone/>
            </a:pPr>
            <a:r>
              <a:rPr lang="en-US" sz="2200" b="1" dirty="0">
                <a:solidFill>
                  <a:srgbClr val="D4AD18"/>
                </a:solidFill>
                <a:latin typeface="Arial" pitchFamily="34" charset="0"/>
                <a:ea typeface="Arial" pitchFamily="34" charset="-122"/>
                <a:cs typeface="Arial" pitchFamily="34" charset="-120"/>
              </a:rPr>
              <a:t>03</a:t>
            </a:r>
            <a:endParaRPr lang="en-US" sz="2200" dirty="0"/>
          </a:p>
        </p:txBody>
      </p:sp>
      <p:sp>
        <p:nvSpPr>
          <p:cNvPr id="17" name="Text 14"/>
          <p:cNvSpPr/>
          <p:nvPr/>
        </p:nvSpPr>
        <p:spPr>
          <a:xfrm>
            <a:off x="1508760" y="3749040"/>
            <a:ext cx="4114800" cy="41148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Strong CDD/EDD evidence</a:t>
            </a:r>
            <a:endParaRPr lang="en-US" sz="1400" dirty="0"/>
          </a:p>
        </p:txBody>
      </p:sp>
      <p:sp>
        <p:nvSpPr>
          <p:cNvPr id="18" name="Text 15"/>
          <p:cNvSpPr/>
          <p:nvPr/>
        </p:nvSpPr>
        <p:spPr>
          <a:xfrm>
            <a:off x="5760720" y="3767328"/>
            <a:ext cx="5852160" cy="45720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Beneficial-ownership identification, license verification, site-visit documentation, expected-activity baselines.</a:t>
            </a:r>
            <a:endParaRPr lang="en-US" sz="1100" dirty="0"/>
          </a:p>
        </p:txBody>
      </p:sp>
      <p:sp>
        <p:nvSpPr>
          <p:cNvPr id="19" name="Shape 16"/>
          <p:cNvSpPr/>
          <p:nvPr/>
        </p:nvSpPr>
        <p:spPr>
          <a:xfrm>
            <a:off x="502920" y="4434840"/>
            <a:ext cx="11247120" cy="758952"/>
          </a:xfrm>
          <a:prstGeom prst="rect">
            <a:avLst/>
          </a:prstGeom>
          <a:solidFill>
            <a:srgbClr val="FFFFFF"/>
          </a:solidFill>
          <a:ln w="6350">
            <a:solidFill>
              <a:srgbClr val="E5E7EB"/>
            </a:solidFill>
            <a:prstDash val="solid"/>
          </a:ln>
        </p:spPr>
        <p:txBody>
          <a:bodyPr/>
          <a:lstStyle/>
          <a:p>
            <a:endParaRPr/>
          </a:p>
        </p:txBody>
      </p:sp>
      <p:sp>
        <p:nvSpPr>
          <p:cNvPr id="20" name="Text 17"/>
          <p:cNvSpPr/>
          <p:nvPr/>
        </p:nvSpPr>
        <p:spPr>
          <a:xfrm>
            <a:off x="685800" y="4599432"/>
            <a:ext cx="731520" cy="457200"/>
          </a:xfrm>
          <a:prstGeom prst="rect">
            <a:avLst/>
          </a:prstGeom>
          <a:noFill/>
          <a:ln/>
        </p:spPr>
        <p:txBody>
          <a:bodyPr wrap="square" lIns="0" tIns="0" rIns="0" bIns="0" rtlCol="0" anchor="ctr"/>
          <a:lstStyle/>
          <a:p>
            <a:pPr marL="0" indent="0">
              <a:buNone/>
            </a:pPr>
            <a:r>
              <a:rPr lang="en-US" sz="2200" b="1" dirty="0">
                <a:solidFill>
                  <a:srgbClr val="D4AD18"/>
                </a:solidFill>
                <a:latin typeface="Arial" pitchFamily="34" charset="0"/>
                <a:ea typeface="Arial" pitchFamily="34" charset="-122"/>
                <a:cs typeface="Arial" pitchFamily="34" charset="-120"/>
              </a:rPr>
              <a:t>04</a:t>
            </a:r>
            <a:endParaRPr lang="en-US" sz="2200" dirty="0"/>
          </a:p>
        </p:txBody>
      </p:sp>
      <p:sp>
        <p:nvSpPr>
          <p:cNvPr id="21" name="Text 18"/>
          <p:cNvSpPr/>
          <p:nvPr/>
        </p:nvSpPr>
        <p:spPr>
          <a:xfrm>
            <a:off x="1508760" y="4617720"/>
            <a:ext cx="4114800" cy="41148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Transaction monitoring &amp; SAR quality</a:t>
            </a:r>
            <a:endParaRPr lang="en-US" sz="1400" dirty="0"/>
          </a:p>
        </p:txBody>
      </p:sp>
      <p:sp>
        <p:nvSpPr>
          <p:cNvPr id="22" name="Text 19"/>
          <p:cNvSpPr/>
          <p:nvPr/>
        </p:nvSpPr>
        <p:spPr>
          <a:xfrm>
            <a:off x="5760720" y="4636008"/>
            <a:ext cx="5852160" cy="45720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Cannabis-specific monitoring rules; timely filing; well-drafted narratives; SAR quality reviews.</a:t>
            </a:r>
            <a:endParaRPr lang="en-US" sz="1100" dirty="0"/>
          </a:p>
        </p:txBody>
      </p:sp>
      <p:sp>
        <p:nvSpPr>
          <p:cNvPr id="23" name="Shape 20"/>
          <p:cNvSpPr/>
          <p:nvPr/>
        </p:nvSpPr>
        <p:spPr>
          <a:xfrm>
            <a:off x="502920" y="5303520"/>
            <a:ext cx="11247120" cy="758952"/>
          </a:xfrm>
          <a:prstGeom prst="rect">
            <a:avLst/>
          </a:prstGeom>
          <a:solidFill>
            <a:srgbClr val="F8FAFC"/>
          </a:solidFill>
          <a:ln w="6350">
            <a:solidFill>
              <a:srgbClr val="E5E7EB"/>
            </a:solidFill>
            <a:prstDash val="solid"/>
          </a:ln>
        </p:spPr>
        <p:txBody>
          <a:bodyPr/>
          <a:lstStyle/>
          <a:p>
            <a:endParaRPr/>
          </a:p>
        </p:txBody>
      </p:sp>
      <p:sp>
        <p:nvSpPr>
          <p:cNvPr id="24" name="Text 21"/>
          <p:cNvSpPr/>
          <p:nvPr/>
        </p:nvSpPr>
        <p:spPr>
          <a:xfrm>
            <a:off x="685800" y="5468112"/>
            <a:ext cx="731520" cy="457200"/>
          </a:xfrm>
          <a:prstGeom prst="rect">
            <a:avLst/>
          </a:prstGeom>
          <a:noFill/>
          <a:ln/>
        </p:spPr>
        <p:txBody>
          <a:bodyPr wrap="square" lIns="0" tIns="0" rIns="0" bIns="0" rtlCol="0" anchor="ctr"/>
          <a:lstStyle/>
          <a:p>
            <a:pPr marL="0" indent="0">
              <a:buNone/>
            </a:pPr>
            <a:r>
              <a:rPr lang="en-US" sz="2200" b="1" dirty="0">
                <a:solidFill>
                  <a:srgbClr val="D4AD18"/>
                </a:solidFill>
                <a:latin typeface="Arial" pitchFamily="34" charset="0"/>
                <a:ea typeface="Arial" pitchFamily="34" charset="-122"/>
                <a:cs typeface="Arial" pitchFamily="34" charset="-120"/>
              </a:rPr>
              <a:t>05</a:t>
            </a:r>
            <a:endParaRPr lang="en-US" sz="2200" dirty="0"/>
          </a:p>
        </p:txBody>
      </p:sp>
      <p:sp>
        <p:nvSpPr>
          <p:cNvPr id="25" name="Text 22"/>
          <p:cNvSpPr/>
          <p:nvPr/>
        </p:nvSpPr>
        <p:spPr>
          <a:xfrm>
            <a:off x="1508760" y="5486400"/>
            <a:ext cx="4114800" cy="41148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Independent testing &amp; training</a:t>
            </a:r>
            <a:endParaRPr lang="en-US" sz="1400" dirty="0"/>
          </a:p>
        </p:txBody>
      </p:sp>
      <p:sp>
        <p:nvSpPr>
          <p:cNvPr id="26" name="Text 23"/>
          <p:cNvSpPr/>
          <p:nvPr/>
        </p:nvSpPr>
        <p:spPr>
          <a:xfrm>
            <a:off x="5760720" y="5504688"/>
            <a:ext cx="5852160" cy="45720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Annual independent testing covering the cannabis program; documented training for board, BSA, and front line.</a:t>
            </a:r>
            <a:endParaRPr lang="en-US" sz="1100" dirty="0"/>
          </a:p>
        </p:txBody>
      </p:sp>
      <p:sp>
        <p:nvSpPr>
          <p:cNvPr id="28" name="Text 25"/>
          <p:cNvSpPr/>
          <p:nvPr/>
        </p:nvSpPr>
        <p:spPr>
          <a:xfrm>
            <a:off x="4114800" y="6446520"/>
            <a:ext cx="5029200" cy="228600"/>
          </a:xfrm>
          <a:prstGeom prst="rect">
            <a:avLst/>
          </a:prstGeom>
          <a:noFill/>
          <a:ln/>
        </p:spPr>
        <p:txBody>
          <a:bodyPr wrap="square" lIns="0" tIns="0" rIns="0" bIns="0" rtlCol="0" anchor="ctr"/>
          <a:lstStyle/>
          <a:p>
            <a:pPr marL="0" indent="0" algn="ctr">
              <a:buNone/>
            </a:pPr>
            <a:r>
              <a:rPr lang="en-US" sz="800" b="1" kern="0" spc="200" dirty="0">
                <a:solidFill>
                  <a:srgbClr val="6B7280"/>
                </a:solidFill>
                <a:latin typeface="Arial" pitchFamily="34" charset="0"/>
                <a:ea typeface="Arial" pitchFamily="34" charset="-122"/>
                <a:cs typeface="Arial" pitchFamily="34" charset="-120"/>
              </a:rPr>
              <a:t>HIGHLY CONFIDENTIAL &amp; TRADE SECRET</a:t>
            </a:r>
            <a:endParaRPr lang="en-US" sz="800" dirty="0"/>
          </a:p>
        </p:txBody>
      </p:sp>
      <p:sp>
        <p:nvSpPr>
          <p:cNvPr id="29" name="Text 26"/>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6B7280"/>
                </a:solidFill>
                <a:latin typeface="Arial" pitchFamily="34" charset="0"/>
                <a:ea typeface="Arial" pitchFamily="34" charset="-122"/>
                <a:cs typeface="Arial" pitchFamily="34" charset="-120"/>
              </a:rPr>
              <a:t>25 / 34</a:t>
            </a:r>
            <a:endParaRPr lang="en-US" sz="900" dirty="0"/>
          </a:p>
        </p:txBody>
      </p:sp>
      <p:pic>
        <p:nvPicPr>
          <p:cNvPr id="30" name="Picture 29" descr="Logo&#10;&#10;Description automatically generated">
            <a:extLst>
              <a:ext uri="{FF2B5EF4-FFF2-40B4-BE49-F238E27FC236}">
                <a16:creationId xmlns:a16="http://schemas.microsoft.com/office/drawing/2014/main" id="{E4C297AD-BC6D-0F4D-73B7-23994ADB8058}"/>
              </a:ext>
            </a:extLst>
          </p:cNvPr>
          <p:cNvPicPr>
            <a:picLocks noChangeAspect="1"/>
          </p:cNvPicPr>
          <p:nvPr/>
        </p:nvPicPr>
        <p:blipFill>
          <a:blip r:embed="rId3"/>
          <a:stretch>
            <a:fillRect/>
          </a:stretch>
        </p:blipFill>
        <p:spPr>
          <a:xfrm>
            <a:off x="10949271" y="478641"/>
            <a:ext cx="800769" cy="855190"/>
          </a:xfrm>
          <a:prstGeom prst="rect">
            <a:avLst/>
          </a:prstGeom>
        </p:spPr>
      </p:pic>
      <p:sp>
        <p:nvSpPr>
          <p:cNvPr id="6" name="Shape 0">
            <a:extLst>
              <a:ext uri="{FF2B5EF4-FFF2-40B4-BE49-F238E27FC236}">
                <a16:creationId xmlns:a16="http://schemas.microsoft.com/office/drawing/2014/main" id="{E6B80D09-8991-B58D-813B-805BF8AF73CC}"/>
              </a:ext>
            </a:extLst>
          </p:cNvPr>
          <p:cNvSpPr/>
          <p:nvPr/>
        </p:nvSpPr>
        <p:spPr>
          <a:xfrm>
            <a:off x="0" y="0"/>
            <a:ext cx="128016"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6">
    <p:bg>
      <p:bgPr>
        <a:solidFill>
          <a:srgbClr val="1B3E7B"/>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FB0CB579-2971-AC67-53CA-52326F60564B}"/>
              </a:ext>
            </a:extLst>
          </p:cNvPr>
          <p:cNvPicPr>
            <a:picLocks noChangeAspect="1"/>
          </p:cNvPicPr>
          <p:nvPr/>
        </p:nvPicPr>
        <p:blipFill>
          <a:blip r:embed="rId3">
            <a:alphaModFix amt="25000"/>
          </a:blip>
          <a:srcRect/>
          <a:stretch/>
        </p:blipFill>
        <p:spPr>
          <a:xfrm>
            <a:off x="5913120" y="6606"/>
            <a:ext cx="6278880" cy="6851394"/>
          </a:xfrm>
          <a:prstGeom prst="rect">
            <a:avLst/>
          </a:prstGeom>
        </p:spPr>
      </p:pic>
      <p:sp>
        <p:nvSpPr>
          <p:cNvPr id="4" name="Text 1"/>
          <p:cNvSpPr/>
          <p:nvPr/>
        </p:nvSpPr>
        <p:spPr>
          <a:xfrm>
            <a:off x="868680" y="2240280"/>
            <a:ext cx="4572000" cy="365760"/>
          </a:xfrm>
          <a:prstGeom prst="rect">
            <a:avLst/>
          </a:prstGeom>
          <a:noFill/>
          <a:ln/>
        </p:spPr>
        <p:txBody>
          <a:bodyPr wrap="square" lIns="0" tIns="0" rIns="0" bIns="0" rtlCol="0" anchor="ctr"/>
          <a:lstStyle/>
          <a:p>
            <a:pPr marL="0" indent="0">
              <a:buNone/>
            </a:pPr>
            <a:r>
              <a:rPr lang="en-US" sz="1400" b="1" kern="0" spc="500" dirty="0">
                <a:solidFill>
                  <a:srgbClr val="D4AD18"/>
                </a:solidFill>
                <a:latin typeface="Arial" pitchFamily="34" charset="0"/>
                <a:ea typeface="Arial" pitchFamily="34" charset="-122"/>
                <a:cs typeface="Arial" pitchFamily="34" charset="-120"/>
              </a:rPr>
              <a:t>PART 06</a:t>
            </a:r>
            <a:endParaRPr lang="en-US" sz="1400" dirty="0"/>
          </a:p>
        </p:txBody>
      </p:sp>
      <p:sp>
        <p:nvSpPr>
          <p:cNvPr id="5" name="Text 2"/>
          <p:cNvSpPr/>
          <p:nvPr/>
        </p:nvSpPr>
        <p:spPr>
          <a:xfrm>
            <a:off x="868680" y="2697480"/>
            <a:ext cx="10058400" cy="822960"/>
          </a:xfrm>
          <a:prstGeom prst="rect">
            <a:avLst/>
          </a:prstGeom>
          <a:noFill/>
          <a:ln/>
        </p:spPr>
        <p:txBody>
          <a:bodyPr wrap="square" lIns="0" tIns="0" rIns="0" bIns="0" rtlCol="0" anchor="ctr"/>
          <a:lstStyle/>
          <a:p>
            <a:pPr marL="0" indent="0">
              <a:buNone/>
            </a:pPr>
            <a:r>
              <a:rPr lang="en-US" sz="5400" b="1" dirty="0">
                <a:solidFill>
                  <a:srgbClr val="FFFFFF"/>
                </a:solidFill>
                <a:latin typeface="Arial" pitchFamily="34" charset="0"/>
                <a:ea typeface="Arial" pitchFamily="34" charset="-122"/>
                <a:cs typeface="Arial" pitchFamily="34" charset="-120"/>
              </a:rPr>
              <a:t>Risk &amp; Strategic</a:t>
            </a:r>
            <a:endParaRPr lang="en-US" sz="5400" dirty="0"/>
          </a:p>
        </p:txBody>
      </p:sp>
      <p:sp>
        <p:nvSpPr>
          <p:cNvPr id="6" name="Text 3"/>
          <p:cNvSpPr/>
          <p:nvPr/>
        </p:nvSpPr>
        <p:spPr>
          <a:xfrm>
            <a:off x="868680" y="3474720"/>
            <a:ext cx="10058400" cy="822960"/>
          </a:xfrm>
          <a:prstGeom prst="rect">
            <a:avLst/>
          </a:prstGeom>
          <a:noFill/>
          <a:ln/>
        </p:spPr>
        <p:txBody>
          <a:bodyPr wrap="square" lIns="0" tIns="0" rIns="0" bIns="0" rtlCol="0" anchor="ctr"/>
          <a:lstStyle/>
          <a:p>
            <a:pPr marL="0" indent="0">
              <a:buNone/>
            </a:pPr>
            <a:r>
              <a:rPr lang="en-US" sz="5400" b="1" dirty="0">
                <a:solidFill>
                  <a:srgbClr val="B7D5E8"/>
                </a:solidFill>
                <a:latin typeface="Arial" pitchFamily="34" charset="0"/>
                <a:ea typeface="Arial" pitchFamily="34" charset="-122"/>
                <a:cs typeface="Arial" pitchFamily="34" charset="-120"/>
              </a:rPr>
              <a:t>Implications</a:t>
            </a:r>
            <a:endParaRPr lang="en-US" sz="5400" dirty="0"/>
          </a:p>
        </p:txBody>
      </p:sp>
      <p:sp>
        <p:nvSpPr>
          <p:cNvPr id="7" name="Text 4"/>
          <p:cNvSpPr/>
          <p:nvPr/>
        </p:nvSpPr>
        <p:spPr>
          <a:xfrm>
            <a:off x="868680" y="4572000"/>
            <a:ext cx="10058400" cy="365760"/>
          </a:xfrm>
          <a:prstGeom prst="rect">
            <a:avLst/>
          </a:prstGeom>
          <a:noFill/>
          <a:ln/>
        </p:spPr>
        <p:txBody>
          <a:bodyPr wrap="square" lIns="0" tIns="0" rIns="0" bIns="0" rtlCol="0" anchor="ctr"/>
          <a:lstStyle/>
          <a:p>
            <a:pPr marL="0" indent="0">
              <a:buNone/>
            </a:pPr>
            <a:r>
              <a:rPr lang="en-US" sz="1300" i="1" dirty="0">
                <a:solidFill>
                  <a:srgbClr val="9FBED4"/>
                </a:solidFill>
                <a:latin typeface="Arial" pitchFamily="34" charset="0"/>
                <a:ea typeface="Arial" pitchFamily="34" charset="-122"/>
                <a:cs typeface="Arial" pitchFamily="34" charset="-120"/>
              </a:rPr>
              <a:t>Credit  •  Legal &amp; reputational  •  Operational  •  Strategic opportunity  •  Positioning</a:t>
            </a:r>
            <a:endParaRPr lang="en-US" sz="1300" dirty="0"/>
          </a:p>
        </p:txBody>
      </p:sp>
      <p:sp>
        <p:nvSpPr>
          <p:cNvPr id="11" name="Text 7"/>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8FB3D6"/>
                </a:solidFill>
                <a:latin typeface="Arial" pitchFamily="34" charset="0"/>
                <a:ea typeface="Arial" pitchFamily="34" charset="-122"/>
                <a:cs typeface="Arial" pitchFamily="34" charset="-120"/>
              </a:rPr>
              <a:t>26 / 34</a:t>
            </a:r>
            <a:endParaRPr lang="en-US" sz="900" dirty="0"/>
          </a:p>
        </p:txBody>
      </p:sp>
      <p:pic>
        <p:nvPicPr>
          <p:cNvPr id="13" name="Picture 12">
            <a:extLst>
              <a:ext uri="{FF2B5EF4-FFF2-40B4-BE49-F238E27FC236}">
                <a16:creationId xmlns:a16="http://schemas.microsoft.com/office/drawing/2014/main" id="{8372B758-6976-1643-3110-303B6C4B3BE2}"/>
              </a:ext>
            </a:extLst>
          </p:cNvPr>
          <p:cNvPicPr>
            <a:picLocks noChangeAspect="1"/>
          </p:cNvPicPr>
          <p:nvPr/>
        </p:nvPicPr>
        <p:blipFill>
          <a:blip r:embed="rId4"/>
          <a:stretch>
            <a:fillRect/>
          </a:stretch>
        </p:blipFill>
        <p:spPr>
          <a:xfrm>
            <a:off x="914400" y="6080760"/>
            <a:ext cx="3685761" cy="342711"/>
          </a:xfrm>
          <a:prstGeom prst="rect">
            <a:avLst/>
          </a:prstGeom>
        </p:spPr>
      </p:pic>
      <p:sp>
        <p:nvSpPr>
          <p:cNvPr id="14" name="Shape 0">
            <a:extLst>
              <a:ext uri="{FF2B5EF4-FFF2-40B4-BE49-F238E27FC236}">
                <a16:creationId xmlns:a16="http://schemas.microsoft.com/office/drawing/2014/main" id="{8384E757-E323-B4A2-B10F-49559F46B473}"/>
              </a:ext>
            </a:extLst>
          </p:cNvPr>
          <p:cNvSpPr/>
          <p:nvPr/>
        </p:nvSpPr>
        <p:spPr>
          <a:xfrm>
            <a:off x="0" y="0"/>
            <a:ext cx="411480"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502920"/>
            <a:ext cx="128016" cy="128016"/>
          </a:xfrm>
          <a:prstGeom prst="rect">
            <a:avLst/>
          </a:prstGeom>
          <a:solidFill>
            <a:srgbClr val="D4AD18"/>
          </a:solidFill>
          <a:ln w="12700">
            <a:solidFill>
              <a:srgbClr val="D4AD18"/>
            </a:solidFill>
            <a:prstDash val="solid"/>
          </a:ln>
        </p:spPr>
        <p:txBody>
          <a:bodyPr/>
          <a:lstStyle/>
          <a:p>
            <a:endParaRPr/>
          </a:p>
        </p:txBody>
      </p:sp>
      <p:sp>
        <p:nvSpPr>
          <p:cNvPr id="3" name="Text 1"/>
          <p:cNvSpPr/>
          <p:nvPr/>
        </p:nvSpPr>
        <p:spPr>
          <a:xfrm>
            <a:off x="713232" y="411480"/>
            <a:ext cx="8229600" cy="292608"/>
          </a:xfrm>
          <a:prstGeom prst="rect">
            <a:avLst/>
          </a:prstGeom>
          <a:noFill/>
          <a:ln/>
        </p:spPr>
        <p:txBody>
          <a:bodyPr wrap="square" lIns="0" tIns="0" rIns="0" bIns="0" rtlCol="0" anchor="ctr"/>
          <a:lstStyle/>
          <a:p>
            <a:pPr marL="0" indent="0">
              <a:buNone/>
            </a:pPr>
            <a:r>
              <a:rPr lang="en-US" sz="1100" b="1" kern="0" spc="400" dirty="0">
                <a:solidFill>
                  <a:srgbClr val="038DAF"/>
                </a:solidFill>
                <a:latin typeface="Arial" pitchFamily="34" charset="0"/>
                <a:ea typeface="Arial" pitchFamily="34" charset="-122"/>
                <a:cs typeface="Arial" pitchFamily="34" charset="-120"/>
              </a:rPr>
              <a:t>PART 06  /  RISK</a:t>
            </a:r>
            <a:endParaRPr lang="en-US" sz="1100" dirty="0"/>
          </a:p>
        </p:txBody>
      </p:sp>
      <p:sp>
        <p:nvSpPr>
          <p:cNvPr id="4" name="Text 2"/>
          <p:cNvSpPr/>
          <p:nvPr/>
        </p:nvSpPr>
        <p:spPr>
          <a:xfrm>
            <a:off x="502920" y="713232"/>
            <a:ext cx="10058400" cy="777240"/>
          </a:xfrm>
          <a:prstGeom prst="rect">
            <a:avLst/>
          </a:prstGeom>
          <a:noFill/>
          <a:ln/>
        </p:spPr>
        <p:txBody>
          <a:bodyPr wrap="square" lIns="0" tIns="0" rIns="0" bIns="0" rtlCol="0" anchor="ctr"/>
          <a:lstStyle/>
          <a:p>
            <a:pPr marL="0" indent="0">
              <a:buNone/>
            </a:pPr>
            <a:r>
              <a:rPr lang="en-US" sz="2600" b="1" dirty="0">
                <a:solidFill>
                  <a:srgbClr val="1B3E7B"/>
                </a:solidFill>
                <a:latin typeface="Arial" pitchFamily="34" charset="0"/>
                <a:ea typeface="Arial" pitchFamily="34" charset="-122"/>
                <a:cs typeface="Arial" pitchFamily="34" charset="-120"/>
              </a:rPr>
              <a:t>Risk implications across the enterprise</a:t>
            </a:r>
            <a:endParaRPr lang="en-US" sz="2600" dirty="0"/>
          </a:p>
        </p:txBody>
      </p:sp>
      <p:sp>
        <p:nvSpPr>
          <p:cNvPr id="5" name="Shape 3"/>
          <p:cNvSpPr/>
          <p:nvPr/>
        </p:nvSpPr>
        <p:spPr>
          <a:xfrm>
            <a:off x="502920" y="1554480"/>
            <a:ext cx="11247120" cy="10973"/>
          </a:xfrm>
          <a:prstGeom prst="rect">
            <a:avLst/>
          </a:prstGeom>
          <a:solidFill>
            <a:srgbClr val="E5E7EB"/>
          </a:solidFill>
          <a:ln w="12700">
            <a:solidFill>
              <a:srgbClr val="E5E7EB"/>
            </a:solidFill>
            <a:prstDash val="solid"/>
          </a:ln>
        </p:spPr>
        <p:txBody>
          <a:bodyPr/>
          <a:lstStyle/>
          <a:p>
            <a:endParaRPr/>
          </a:p>
        </p:txBody>
      </p:sp>
      <p:sp>
        <p:nvSpPr>
          <p:cNvPr id="7" name="Shape 4"/>
          <p:cNvSpPr/>
          <p:nvPr/>
        </p:nvSpPr>
        <p:spPr>
          <a:xfrm>
            <a:off x="502920" y="1828800"/>
            <a:ext cx="3657600" cy="2103120"/>
          </a:xfrm>
          <a:prstGeom prst="rect">
            <a:avLst/>
          </a:prstGeom>
          <a:solidFill>
            <a:srgbClr val="F8FAFC"/>
          </a:solidFill>
          <a:ln w="6350">
            <a:solidFill>
              <a:srgbClr val="E5E7EB"/>
            </a:solidFill>
            <a:prstDash val="solid"/>
          </a:ln>
        </p:spPr>
        <p:txBody>
          <a:bodyPr/>
          <a:lstStyle/>
          <a:p>
            <a:endParaRPr/>
          </a:p>
        </p:txBody>
      </p:sp>
      <p:sp>
        <p:nvSpPr>
          <p:cNvPr id="8" name="Shape 5"/>
          <p:cNvSpPr/>
          <p:nvPr/>
        </p:nvSpPr>
        <p:spPr>
          <a:xfrm>
            <a:off x="502920" y="1828800"/>
            <a:ext cx="3657600" cy="73152"/>
          </a:xfrm>
          <a:prstGeom prst="rect">
            <a:avLst/>
          </a:prstGeom>
          <a:solidFill>
            <a:srgbClr val="038DAF"/>
          </a:solidFill>
          <a:ln w="12700">
            <a:solidFill>
              <a:srgbClr val="038DAF"/>
            </a:solidFill>
            <a:prstDash val="solid"/>
          </a:ln>
        </p:spPr>
        <p:txBody>
          <a:bodyPr/>
          <a:lstStyle/>
          <a:p>
            <a:endParaRPr/>
          </a:p>
        </p:txBody>
      </p:sp>
      <p:sp>
        <p:nvSpPr>
          <p:cNvPr id="9" name="Text 6"/>
          <p:cNvSpPr/>
          <p:nvPr/>
        </p:nvSpPr>
        <p:spPr>
          <a:xfrm>
            <a:off x="685800" y="1993392"/>
            <a:ext cx="329184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Credit risk</a:t>
            </a:r>
            <a:endParaRPr lang="en-US" sz="1300" dirty="0"/>
          </a:p>
        </p:txBody>
      </p:sp>
      <p:sp>
        <p:nvSpPr>
          <p:cNvPr id="10" name="Text 7"/>
          <p:cNvSpPr/>
          <p:nvPr/>
        </p:nvSpPr>
        <p:spPr>
          <a:xfrm>
            <a:off x="685800" y="2423160"/>
            <a:ext cx="3291840" cy="14630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Improved debtor profile post-§280E; new lending appetite (real estate, equipment); watch concentration, collateral perfection, and one-time refund volatility.</a:t>
            </a:r>
            <a:endParaRPr lang="en-US" sz="1050" dirty="0"/>
          </a:p>
        </p:txBody>
      </p:sp>
      <p:sp>
        <p:nvSpPr>
          <p:cNvPr id="11" name="Shape 8"/>
          <p:cNvSpPr/>
          <p:nvPr/>
        </p:nvSpPr>
        <p:spPr>
          <a:xfrm>
            <a:off x="4407408" y="1828800"/>
            <a:ext cx="3657600" cy="2103120"/>
          </a:xfrm>
          <a:prstGeom prst="rect">
            <a:avLst/>
          </a:prstGeom>
          <a:solidFill>
            <a:srgbClr val="F8FAFC"/>
          </a:solidFill>
          <a:ln w="6350">
            <a:solidFill>
              <a:srgbClr val="E5E7EB"/>
            </a:solidFill>
            <a:prstDash val="solid"/>
          </a:ln>
        </p:spPr>
        <p:txBody>
          <a:bodyPr/>
          <a:lstStyle/>
          <a:p>
            <a:endParaRPr/>
          </a:p>
        </p:txBody>
      </p:sp>
      <p:sp>
        <p:nvSpPr>
          <p:cNvPr id="12" name="Shape 9"/>
          <p:cNvSpPr/>
          <p:nvPr/>
        </p:nvSpPr>
        <p:spPr>
          <a:xfrm>
            <a:off x="4407408" y="1828800"/>
            <a:ext cx="3657600" cy="73152"/>
          </a:xfrm>
          <a:prstGeom prst="rect">
            <a:avLst/>
          </a:prstGeom>
          <a:solidFill>
            <a:srgbClr val="D4AD18"/>
          </a:solidFill>
          <a:ln w="12700">
            <a:solidFill>
              <a:srgbClr val="D4AD18"/>
            </a:solidFill>
            <a:prstDash val="solid"/>
          </a:ln>
        </p:spPr>
        <p:txBody>
          <a:bodyPr/>
          <a:lstStyle/>
          <a:p>
            <a:endParaRPr/>
          </a:p>
        </p:txBody>
      </p:sp>
      <p:sp>
        <p:nvSpPr>
          <p:cNvPr id="13" name="Text 10"/>
          <p:cNvSpPr/>
          <p:nvPr/>
        </p:nvSpPr>
        <p:spPr>
          <a:xfrm>
            <a:off x="4590288" y="1993392"/>
            <a:ext cx="329184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Legal &amp; reputational</a:t>
            </a:r>
            <a:endParaRPr lang="en-US" sz="1300" dirty="0"/>
          </a:p>
        </p:txBody>
      </p:sp>
      <p:sp>
        <p:nvSpPr>
          <p:cNvPr id="14" name="Text 11"/>
          <p:cNvSpPr/>
          <p:nvPr/>
        </p:nvSpPr>
        <p:spPr>
          <a:xfrm>
            <a:off x="4590288" y="2423160"/>
            <a:ext cx="3291840" cy="14630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Reduced (but not eliminated) federal-illegality stigma. Conservative directors/customers shift gradually. Document stakeholder engagement carefully.</a:t>
            </a:r>
            <a:endParaRPr lang="en-US" sz="1050" dirty="0"/>
          </a:p>
        </p:txBody>
      </p:sp>
      <p:sp>
        <p:nvSpPr>
          <p:cNvPr id="15" name="Shape 12"/>
          <p:cNvSpPr/>
          <p:nvPr/>
        </p:nvSpPr>
        <p:spPr>
          <a:xfrm>
            <a:off x="8311896" y="1828800"/>
            <a:ext cx="3657600" cy="2103120"/>
          </a:xfrm>
          <a:prstGeom prst="rect">
            <a:avLst/>
          </a:prstGeom>
          <a:solidFill>
            <a:srgbClr val="F8FAFC"/>
          </a:solidFill>
          <a:ln w="6350">
            <a:solidFill>
              <a:srgbClr val="E5E7EB"/>
            </a:solidFill>
            <a:prstDash val="solid"/>
          </a:ln>
        </p:spPr>
        <p:txBody>
          <a:bodyPr/>
          <a:lstStyle/>
          <a:p>
            <a:endParaRPr/>
          </a:p>
        </p:txBody>
      </p:sp>
      <p:sp>
        <p:nvSpPr>
          <p:cNvPr id="16" name="Shape 13"/>
          <p:cNvSpPr/>
          <p:nvPr/>
        </p:nvSpPr>
        <p:spPr>
          <a:xfrm>
            <a:off x="8311896" y="1828800"/>
            <a:ext cx="3657600" cy="73152"/>
          </a:xfrm>
          <a:prstGeom prst="rect">
            <a:avLst/>
          </a:prstGeom>
          <a:solidFill>
            <a:srgbClr val="0D404D"/>
          </a:solidFill>
          <a:ln w="12700">
            <a:solidFill>
              <a:srgbClr val="0D404D"/>
            </a:solidFill>
            <a:prstDash val="solid"/>
          </a:ln>
        </p:spPr>
        <p:txBody>
          <a:bodyPr/>
          <a:lstStyle/>
          <a:p>
            <a:endParaRPr/>
          </a:p>
        </p:txBody>
      </p:sp>
      <p:sp>
        <p:nvSpPr>
          <p:cNvPr id="17" name="Text 14"/>
          <p:cNvSpPr/>
          <p:nvPr/>
        </p:nvSpPr>
        <p:spPr>
          <a:xfrm>
            <a:off x="8494776" y="1993392"/>
            <a:ext cx="329184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Operational risk</a:t>
            </a:r>
            <a:endParaRPr lang="en-US" sz="1300" dirty="0"/>
          </a:p>
        </p:txBody>
      </p:sp>
      <p:sp>
        <p:nvSpPr>
          <p:cNvPr id="18" name="Text 15"/>
          <p:cNvSpPr/>
          <p:nvPr/>
        </p:nvSpPr>
        <p:spPr>
          <a:xfrm>
            <a:off x="8494776" y="2423160"/>
            <a:ext cx="3291840" cy="14630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Cash-handling, transaction monitoring, KYC, SAR cadence - none of these disappear. Manage vendor risk, model risk, and BCP for cash logistics.</a:t>
            </a:r>
            <a:endParaRPr lang="en-US" sz="1050" dirty="0"/>
          </a:p>
        </p:txBody>
      </p:sp>
      <p:sp>
        <p:nvSpPr>
          <p:cNvPr id="19" name="Shape 16"/>
          <p:cNvSpPr/>
          <p:nvPr/>
        </p:nvSpPr>
        <p:spPr>
          <a:xfrm>
            <a:off x="502920" y="4069080"/>
            <a:ext cx="3657600" cy="2103120"/>
          </a:xfrm>
          <a:prstGeom prst="rect">
            <a:avLst/>
          </a:prstGeom>
          <a:solidFill>
            <a:srgbClr val="F8FAFC"/>
          </a:solidFill>
          <a:ln w="6350">
            <a:solidFill>
              <a:srgbClr val="E5E7EB"/>
            </a:solidFill>
            <a:prstDash val="solid"/>
          </a:ln>
        </p:spPr>
        <p:txBody>
          <a:bodyPr/>
          <a:lstStyle/>
          <a:p>
            <a:endParaRPr/>
          </a:p>
        </p:txBody>
      </p:sp>
      <p:sp>
        <p:nvSpPr>
          <p:cNvPr id="20" name="Shape 17"/>
          <p:cNvSpPr/>
          <p:nvPr/>
        </p:nvSpPr>
        <p:spPr>
          <a:xfrm>
            <a:off x="502920" y="4069080"/>
            <a:ext cx="3657600" cy="73152"/>
          </a:xfrm>
          <a:prstGeom prst="rect">
            <a:avLst/>
          </a:prstGeom>
          <a:solidFill>
            <a:srgbClr val="1B3E7B"/>
          </a:solidFill>
          <a:ln w="12700">
            <a:solidFill>
              <a:srgbClr val="1B3E7B"/>
            </a:solidFill>
            <a:prstDash val="solid"/>
          </a:ln>
        </p:spPr>
        <p:txBody>
          <a:bodyPr/>
          <a:lstStyle/>
          <a:p>
            <a:endParaRPr/>
          </a:p>
        </p:txBody>
      </p:sp>
      <p:sp>
        <p:nvSpPr>
          <p:cNvPr id="21" name="Text 18"/>
          <p:cNvSpPr/>
          <p:nvPr/>
        </p:nvSpPr>
        <p:spPr>
          <a:xfrm>
            <a:off x="685800" y="4233672"/>
            <a:ext cx="329184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Strategic / concentration</a:t>
            </a:r>
            <a:endParaRPr lang="en-US" sz="1300" dirty="0"/>
          </a:p>
        </p:txBody>
      </p:sp>
      <p:sp>
        <p:nvSpPr>
          <p:cNvPr id="22" name="Text 19"/>
          <p:cNvSpPr/>
          <p:nvPr/>
        </p:nvSpPr>
        <p:spPr>
          <a:xfrm>
            <a:off x="685800" y="4663440"/>
            <a:ext cx="3291840" cy="14630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Early entrants can pile up share - and concentration limits. Set explicit single-name and industry-aggregate limits before scaling.</a:t>
            </a:r>
            <a:endParaRPr lang="en-US" sz="1050" dirty="0"/>
          </a:p>
        </p:txBody>
      </p:sp>
      <p:sp>
        <p:nvSpPr>
          <p:cNvPr id="23" name="Shape 20"/>
          <p:cNvSpPr/>
          <p:nvPr/>
        </p:nvSpPr>
        <p:spPr>
          <a:xfrm>
            <a:off x="4407408" y="4069080"/>
            <a:ext cx="3657600" cy="2103120"/>
          </a:xfrm>
          <a:prstGeom prst="rect">
            <a:avLst/>
          </a:prstGeom>
          <a:solidFill>
            <a:srgbClr val="F8FAFC"/>
          </a:solidFill>
          <a:ln w="6350">
            <a:solidFill>
              <a:srgbClr val="E5E7EB"/>
            </a:solidFill>
            <a:prstDash val="solid"/>
          </a:ln>
        </p:spPr>
        <p:txBody>
          <a:bodyPr/>
          <a:lstStyle/>
          <a:p>
            <a:endParaRPr/>
          </a:p>
        </p:txBody>
      </p:sp>
      <p:sp>
        <p:nvSpPr>
          <p:cNvPr id="24" name="Shape 21"/>
          <p:cNvSpPr/>
          <p:nvPr/>
        </p:nvSpPr>
        <p:spPr>
          <a:xfrm>
            <a:off x="4407408" y="4069080"/>
            <a:ext cx="3657600" cy="73152"/>
          </a:xfrm>
          <a:prstGeom prst="rect">
            <a:avLst/>
          </a:prstGeom>
          <a:solidFill>
            <a:srgbClr val="8A2E2E"/>
          </a:solidFill>
          <a:ln w="12700">
            <a:solidFill>
              <a:srgbClr val="8A2E2E"/>
            </a:solidFill>
            <a:prstDash val="solid"/>
          </a:ln>
        </p:spPr>
        <p:txBody>
          <a:bodyPr/>
          <a:lstStyle/>
          <a:p>
            <a:endParaRPr/>
          </a:p>
        </p:txBody>
      </p:sp>
      <p:sp>
        <p:nvSpPr>
          <p:cNvPr id="25" name="Text 22"/>
          <p:cNvSpPr/>
          <p:nvPr/>
        </p:nvSpPr>
        <p:spPr>
          <a:xfrm>
            <a:off x="4590288" y="4233672"/>
            <a:ext cx="329184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Compliance risk</a:t>
            </a:r>
            <a:endParaRPr lang="en-US" sz="1300" dirty="0"/>
          </a:p>
        </p:txBody>
      </p:sp>
      <p:sp>
        <p:nvSpPr>
          <p:cNvPr id="26" name="Text 23"/>
          <p:cNvSpPr/>
          <p:nvPr/>
        </p:nvSpPr>
        <p:spPr>
          <a:xfrm>
            <a:off x="4590288" y="4663440"/>
            <a:ext cx="3291840" cy="14630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Examiner expectations remain stringent and may evolve as the rule lands. Ensure your program is current, documented, and tested.</a:t>
            </a:r>
            <a:endParaRPr lang="en-US" sz="1050" dirty="0"/>
          </a:p>
        </p:txBody>
      </p:sp>
      <p:sp>
        <p:nvSpPr>
          <p:cNvPr id="27" name="Shape 24"/>
          <p:cNvSpPr/>
          <p:nvPr/>
        </p:nvSpPr>
        <p:spPr>
          <a:xfrm>
            <a:off x="8311896" y="4069080"/>
            <a:ext cx="3657600" cy="2103120"/>
          </a:xfrm>
          <a:prstGeom prst="rect">
            <a:avLst/>
          </a:prstGeom>
          <a:solidFill>
            <a:srgbClr val="F8FAFC"/>
          </a:solidFill>
          <a:ln w="6350">
            <a:solidFill>
              <a:srgbClr val="E5E7EB"/>
            </a:solidFill>
            <a:prstDash val="solid"/>
          </a:ln>
        </p:spPr>
        <p:txBody>
          <a:bodyPr/>
          <a:lstStyle/>
          <a:p>
            <a:endParaRPr/>
          </a:p>
        </p:txBody>
      </p:sp>
      <p:sp>
        <p:nvSpPr>
          <p:cNvPr id="28" name="Shape 25"/>
          <p:cNvSpPr/>
          <p:nvPr/>
        </p:nvSpPr>
        <p:spPr>
          <a:xfrm>
            <a:off x="8311896" y="4069080"/>
            <a:ext cx="3657600" cy="73152"/>
          </a:xfrm>
          <a:prstGeom prst="rect">
            <a:avLst/>
          </a:prstGeom>
          <a:solidFill>
            <a:srgbClr val="2E6B3E"/>
          </a:solidFill>
          <a:ln w="12700">
            <a:solidFill>
              <a:srgbClr val="2E6B3E"/>
            </a:solidFill>
            <a:prstDash val="solid"/>
          </a:ln>
        </p:spPr>
        <p:txBody>
          <a:bodyPr/>
          <a:lstStyle/>
          <a:p>
            <a:endParaRPr/>
          </a:p>
        </p:txBody>
      </p:sp>
      <p:sp>
        <p:nvSpPr>
          <p:cNvPr id="29" name="Text 26"/>
          <p:cNvSpPr/>
          <p:nvPr/>
        </p:nvSpPr>
        <p:spPr>
          <a:xfrm>
            <a:off x="8494776" y="4233672"/>
            <a:ext cx="329184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Tax &amp; financial-reporting risk</a:t>
            </a:r>
            <a:endParaRPr lang="en-US" sz="1300" dirty="0"/>
          </a:p>
        </p:txBody>
      </p:sp>
      <p:sp>
        <p:nvSpPr>
          <p:cNvPr id="30" name="Text 27"/>
          <p:cNvSpPr/>
          <p:nvPr/>
        </p:nvSpPr>
        <p:spPr>
          <a:xfrm>
            <a:off x="8494776" y="4663440"/>
            <a:ext cx="3291840" cy="146304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§280E unwinding creates complex tax accounting (deferred tax, refund claims). Coordinate with tax counsel, auditors, and investor-relations.</a:t>
            </a:r>
            <a:endParaRPr lang="en-US" sz="1050" dirty="0"/>
          </a:p>
        </p:txBody>
      </p:sp>
      <p:sp>
        <p:nvSpPr>
          <p:cNvPr id="32" name="Text 29"/>
          <p:cNvSpPr/>
          <p:nvPr/>
        </p:nvSpPr>
        <p:spPr>
          <a:xfrm>
            <a:off x="4114800" y="6446520"/>
            <a:ext cx="5029200" cy="228600"/>
          </a:xfrm>
          <a:prstGeom prst="rect">
            <a:avLst/>
          </a:prstGeom>
          <a:noFill/>
          <a:ln/>
        </p:spPr>
        <p:txBody>
          <a:bodyPr wrap="square" lIns="0" tIns="0" rIns="0" bIns="0" rtlCol="0" anchor="ctr"/>
          <a:lstStyle/>
          <a:p>
            <a:pPr marL="0" indent="0" algn="ctr">
              <a:buNone/>
            </a:pPr>
            <a:r>
              <a:rPr lang="en-US" sz="800" b="1" kern="0" spc="200" dirty="0">
                <a:solidFill>
                  <a:srgbClr val="6B7280"/>
                </a:solidFill>
                <a:latin typeface="Arial" pitchFamily="34" charset="0"/>
                <a:ea typeface="Arial" pitchFamily="34" charset="-122"/>
                <a:cs typeface="Arial" pitchFamily="34" charset="-120"/>
              </a:rPr>
              <a:t>HIGHLY CONFIDENTIAL &amp; TRADE SECRET</a:t>
            </a:r>
            <a:endParaRPr lang="en-US" sz="800" dirty="0"/>
          </a:p>
        </p:txBody>
      </p:sp>
      <p:sp>
        <p:nvSpPr>
          <p:cNvPr id="33" name="Text 30"/>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6B7280"/>
                </a:solidFill>
                <a:latin typeface="Arial" pitchFamily="34" charset="0"/>
                <a:ea typeface="Arial" pitchFamily="34" charset="-122"/>
                <a:cs typeface="Arial" pitchFamily="34" charset="-120"/>
              </a:rPr>
              <a:t>27 / 34</a:t>
            </a:r>
            <a:endParaRPr lang="en-US" sz="900" dirty="0"/>
          </a:p>
        </p:txBody>
      </p:sp>
      <p:pic>
        <p:nvPicPr>
          <p:cNvPr id="34" name="Picture 33" descr="Logo&#10;&#10;Description automatically generated">
            <a:extLst>
              <a:ext uri="{FF2B5EF4-FFF2-40B4-BE49-F238E27FC236}">
                <a16:creationId xmlns:a16="http://schemas.microsoft.com/office/drawing/2014/main" id="{5ECE2F14-93AF-4A57-8859-02F74255B1F9}"/>
              </a:ext>
            </a:extLst>
          </p:cNvPr>
          <p:cNvPicPr>
            <a:picLocks noChangeAspect="1"/>
          </p:cNvPicPr>
          <p:nvPr/>
        </p:nvPicPr>
        <p:blipFill>
          <a:blip r:embed="rId3"/>
          <a:stretch>
            <a:fillRect/>
          </a:stretch>
        </p:blipFill>
        <p:spPr>
          <a:xfrm>
            <a:off x="10949271" y="478641"/>
            <a:ext cx="800769" cy="855190"/>
          </a:xfrm>
          <a:prstGeom prst="rect">
            <a:avLst/>
          </a:prstGeom>
        </p:spPr>
      </p:pic>
      <p:sp>
        <p:nvSpPr>
          <p:cNvPr id="6" name="Shape 0">
            <a:extLst>
              <a:ext uri="{FF2B5EF4-FFF2-40B4-BE49-F238E27FC236}">
                <a16:creationId xmlns:a16="http://schemas.microsoft.com/office/drawing/2014/main" id="{5F2D028B-1844-2076-2DD4-C920D0C28454}"/>
              </a:ext>
            </a:extLst>
          </p:cNvPr>
          <p:cNvSpPr/>
          <p:nvPr/>
        </p:nvSpPr>
        <p:spPr>
          <a:xfrm>
            <a:off x="0" y="0"/>
            <a:ext cx="128016"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502920"/>
            <a:ext cx="128016" cy="128016"/>
          </a:xfrm>
          <a:prstGeom prst="rect">
            <a:avLst/>
          </a:prstGeom>
          <a:solidFill>
            <a:srgbClr val="D4AD18"/>
          </a:solidFill>
          <a:ln w="12700">
            <a:solidFill>
              <a:srgbClr val="D4AD18"/>
            </a:solidFill>
            <a:prstDash val="solid"/>
          </a:ln>
        </p:spPr>
        <p:txBody>
          <a:bodyPr/>
          <a:lstStyle/>
          <a:p>
            <a:endParaRPr/>
          </a:p>
        </p:txBody>
      </p:sp>
      <p:sp>
        <p:nvSpPr>
          <p:cNvPr id="3" name="Text 1"/>
          <p:cNvSpPr/>
          <p:nvPr/>
        </p:nvSpPr>
        <p:spPr>
          <a:xfrm>
            <a:off x="713232" y="411480"/>
            <a:ext cx="8229600" cy="292608"/>
          </a:xfrm>
          <a:prstGeom prst="rect">
            <a:avLst/>
          </a:prstGeom>
          <a:noFill/>
          <a:ln/>
        </p:spPr>
        <p:txBody>
          <a:bodyPr wrap="square" lIns="0" tIns="0" rIns="0" bIns="0" rtlCol="0" anchor="ctr"/>
          <a:lstStyle/>
          <a:p>
            <a:pPr marL="0" indent="0">
              <a:buNone/>
            </a:pPr>
            <a:r>
              <a:rPr lang="en-US" sz="1100" b="1" kern="0" spc="400" dirty="0">
                <a:solidFill>
                  <a:srgbClr val="038DAF"/>
                </a:solidFill>
                <a:latin typeface="Arial" pitchFamily="34" charset="0"/>
                <a:ea typeface="Arial" pitchFamily="34" charset="-122"/>
                <a:cs typeface="Arial" pitchFamily="34" charset="-120"/>
              </a:rPr>
              <a:t>PART 06  /  STRATEGY</a:t>
            </a:r>
            <a:endParaRPr lang="en-US" sz="1100" dirty="0"/>
          </a:p>
        </p:txBody>
      </p:sp>
      <p:sp>
        <p:nvSpPr>
          <p:cNvPr id="4" name="Text 2"/>
          <p:cNvSpPr/>
          <p:nvPr/>
        </p:nvSpPr>
        <p:spPr>
          <a:xfrm>
            <a:off x="502920" y="713232"/>
            <a:ext cx="10058400" cy="777240"/>
          </a:xfrm>
          <a:prstGeom prst="rect">
            <a:avLst/>
          </a:prstGeom>
          <a:noFill/>
          <a:ln/>
        </p:spPr>
        <p:txBody>
          <a:bodyPr wrap="square" lIns="0" tIns="0" rIns="0" bIns="0" rtlCol="0" anchor="ctr"/>
          <a:lstStyle/>
          <a:p>
            <a:pPr marL="0" indent="0">
              <a:buNone/>
            </a:pPr>
            <a:r>
              <a:rPr lang="en-US" sz="2600" b="1" dirty="0">
                <a:solidFill>
                  <a:srgbClr val="1B3E7B"/>
                </a:solidFill>
                <a:latin typeface="Arial" pitchFamily="34" charset="0"/>
                <a:ea typeface="Arial" pitchFamily="34" charset="-122"/>
                <a:cs typeface="Arial" pitchFamily="34" charset="-120"/>
              </a:rPr>
              <a:t>Sizing the deposit, lending, and payments opportunity</a:t>
            </a:r>
            <a:endParaRPr lang="en-US" sz="2600" dirty="0"/>
          </a:p>
        </p:txBody>
      </p:sp>
      <p:sp>
        <p:nvSpPr>
          <p:cNvPr id="5" name="Shape 3"/>
          <p:cNvSpPr/>
          <p:nvPr/>
        </p:nvSpPr>
        <p:spPr>
          <a:xfrm>
            <a:off x="502920" y="1554480"/>
            <a:ext cx="11247120" cy="10973"/>
          </a:xfrm>
          <a:prstGeom prst="rect">
            <a:avLst/>
          </a:prstGeom>
          <a:solidFill>
            <a:srgbClr val="E5E7EB"/>
          </a:solidFill>
          <a:ln w="12700">
            <a:solidFill>
              <a:srgbClr val="E5E7EB"/>
            </a:solidFill>
            <a:prstDash val="solid"/>
          </a:ln>
        </p:spPr>
        <p:txBody>
          <a:bodyPr/>
          <a:lstStyle/>
          <a:p>
            <a:endParaRPr/>
          </a:p>
        </p:txBody>
      </p:sp>
      <p:sp>
        <p:nvSpPr>
          <p:cNvPr id="7" name="Shape 4"/>
          <p:cNvSpPr/>
          <p:nvPr/>
        </p:nvSpPr>
        <p:spPr>
          <a:xfrm>
            <a:off x="502920" y="1828800"/>
            <a:ext cx="3657600" cy="4434840"/>
          </a:xfrm>
          <a:prstGeom prst="rect">
            <a:avLst/>
          </a:prstGeom>
          <a:solidFill>
            <a:srgbClr val="1B3E7B"/>
          </a:solidFill>
          <a:ln w="6350">
            <a:solidFill>
              <a:srgbClr val="E5E7EB"/>
            </a:solidFill>
            <a:prstDash val="solid"/>
          </a:ln>
        </p:spPr>
        <p:txBody>
          <a:bodyPr/>
          <a:lstStyle/>
          <a:p>
            <a:endParaRPr/>
          </a:p>
        </p:txBody>
      </p:sp>
      <p:sp>
        <p:nvSpPr>
          <p:cNvPr id="8" name="Text 5"/>
          <p:cNvSpPr/>
          <p:nvPr/>
        </p:nvSpPr>
        <p:spPr>
          <a:xfrm>
            <a:off x="640080" y="2103120"/>
            <a:ext cx="3383280" cy="1463040"/>
          </a:xfrm>
          <a:prstGeom prst="rect">
            <a:avLst/>
          </a:prstGeom>
          <a:noFill/>
          <a:ln/>
        </p:spPr>
        <p:txBody>
          <a:bodyPr wrap="square" lIns="0" tIns="0" rIns="0" bIns="0" rtlCol="0" anchor="ctr"/>
          <a:lstStyle/>
          <a:p>
            <a:pPr marL="0" indent="0">
              <a:buNone/>
            </a:pPr>
            <a:r>
              <a:rPr lang="en-US" sz="6400" b="1" dirty="0">
                <a:solidFill>
                  <a:srgbClr val="D4AD18"/>
                </a:solidFill>
                <a:latin typeface="Arial" pitchFamily="34" charset="0"/>
                <a:ea typeface="Arial" pitchFamily="34" charset="-122"/>
                <a:cs typeface="Arial" pitchFamily="34" charset="-120"/>
              </a:rPr>
              <a:t>$45B+</a:t>
            </a:r>
            <a:endParaRPr lang="en-US" sz="6400" dirty="0"/>
          </a:p>
        </p:txBody>
      </p:sp>
      <p:sp>
        <p:nvSpPr>
          <p:cNvPr id="9" name="Text 6"/>
          <p:cNvSpPr/>
          <p:nvPr/>
        </p:nvSpPr>
        <p:spPr>
          <a:xfrm>
            <a:off x="640080" y="3703320"/>
            <a:ext cx="3383280" cy="548640"/>
          </a:xfrm>
          <a:prstGeom prst="rect">
            <a:avLst/>
          </a:prstGeom>
          <a:noFill/>
          <a:ln/>
        </p:spPr>
        <p:txBody>
          <a:bodyPr wrap="square" lIns="0" tIns="0" rIns="0" bIns="0" rtlCol="0" anchor="ctr"/>
          <a:lstStyle/>
          <a:p>
            <a:pPr marL="0" indent="0">
              <a:buNone/>
            </a:pPr>
            <a:r>
              <a:rPr lang="en-US" sz="1300" b="1" dirty="0">
                <a:solidFill>
                  <a:srgbClr val="FFFFFF"/>
                </a:solidFill>
                <a:latin typeface="Arial" pitchFamily="34" charset="0"/>
                <a:ea typeface="Arial" pitchFamily="34" charset="-122"/>
                <a:cs typeface="Arial" pitchFamily="34" charset="-120"/>
              </a:rPr>
              <a:t>Bankable cannabis economic activity, 2026E</a:t>
            </a:r>
            <a:endParaRPr lang="en-US" sz="1300" dirty="0"/>
          </a:p>
        </p:txBody>
      </p:sp>
      <p:sp>
        <p:nvSpPr>
          <p:cNvPr id="10" name="Text 7"/>
          <p:cNvSpPr/>
          <p:nvPr/>
        </p:nvSpPr>
        <p:spPr>
          <a:xfrm>
            <a:off x="640080" y="4297680"/>
            <a:ext cx="3383280" cy="1828800"/>
          </a:xfrm>
          <a:prstGeom prst="rect">
            <a:avLst/>
          </a:prstGeom>
          <a:noFill/>
          <a:ln/>
        </p:spPr>
        <p:txBody>
          <a:bodyPr wrap="square" lIns="0" tIns="0" rIns="0" bIns="0" rtlCol="0" anchor="ctr"/>
          <a:lstStyle/>
          <a:p>
            <a:pPr marL="0" indent="0">
              <a:buNone/>
            </a:pPr>
            <a:r>
              <a:rPr lang="en-US" sz="1400" dirty="0">
                <a:solidFill>
                  <a:srgbClr val="C9DEEC"/>
                </a:solidFill>
                <a:latin typeface="Arial" pitchFamily="34" charset="0"/>
                <a:ea typeface="Arial" pitchFamily="34" charset="-122"/>
                <a:cs typeface="Arial" pitchFamily="34" charset="-120"/>
              </a:rPr>
              <a:t>Aggregate state-licensed plant-touching + ancillary cannabis revenue addressable by U.S. depository institutions; assumes rescheduling lifts current operating frictions.</a:t>
            </a:r>
            <a:endParaRPr lang="en-US" sz="1000" dirty="0"/>
          </a:p>
        </p:txBody>
      </p:sp>
      <p:sp>
        <p:nvSpPr>
          <p:cNvPr id="11" name="Text 8"/>
          <p:cNvSpPr/>
          <p:nvPr/>
        </p:nvSpPr>
        <p:spPr>
          <a:xfrm>
            <a:off x="4434840" y="1828800"/>
            <a:ext cx="7315200" cy="32004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Revenue opportunity per $1B of bankable deposits</a:t>
            </a:r>
            <a:endParaRPr lang="en-US" sz="1300" dirty="0"/>
          </a:p>
        </p:txBody>
      </p:sp>
      <p:sp>
        <p:nvSpPr>
          <p:cNvPr id="12" name="Shape 9"/>
          <p:cNvSpPr/>
          <p:nvPr/>
        </p:nvSpPr>
        <p:spPr>
          <a:xfrm>
            <a:off x="4434840" y="2240280"/>
            <a:ext cx="7269480" cy="896112"/>
          </a:xfrm>
          <a:prstGeom prst="rect">
            <a:avLst/>
          </a:prstGeom>
          <a:solidFill>
            <a:srgbClr val="F8FAFC"/>
          </a:solidFill>
          <a:ln w="6350">
            <a:solidFill>
              <a:srgbClr val="E5E7EB"/>
            </a:solidFill>
            <a:prstDash val="solid"/>
          </a:ln>
        </p:spPr>
        <p:txBody>
          <a:bodyPr/>
          <a:lstStyle/>
          <a:p>
            <a:endParaRPr/>
          </a:p>
        </p:txBody>
      </p:sp>
      <p:sp>
        <p:nvSpPr>
          <p:cNvPr id="13" name="Text 10"/>
          <p:cNvSpPr/>
          <p:nvPr/>
        </p:nvSpPr>
        <p:spPr>
          <a:xfrm>
            <a:off x="4617720" y="2377440"/>
            <a:ext cx="365760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Deposits &amp; treasury</a:t>
            </a:r>
            <a:endParaRPr lang="en-US" sz="1300" dirty="0"/>
          </a:p>
        </p:txBody>
      </p:sp>
      <p:sp>
        <p:nvSpPr>
          <p:cNvPr id="14" name="Text 11"/>
          <p:cNvSpPr/>
          <p:nvPr/>
        </p:nvSpPr>
        <p:spPr>
          <a:xfrm>
            <a:off x="4617720" y="2697480"/>
            <a:ext cx="5029200" cy="36576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Core deposits, treasury services, cash logistics, account analysis fees</a:t>
            </a:r>
            <a:endParaRPr lang="en-US" sz="1050" dirty="0"/>
          </a:p>
        </p:txBody>
      </p:sp>
      <p:sp>
        <p:nvSpPr>
          <p:cNvPr id="15" name="Text 12"/>
          <p:cNvSpPr/>
          <p:nvPr/>
        </p:nvSpPr>
        <p:spPr>
          <a:xfrm>
            <a:off x="9601200" y="2441448"/>
            <a:ext cx="2011680" cy="502920"/>
          </a:xfrm>
          <a:prstGeom prst="rect">
            <a:avLst/>
          </a:prstGeom>
          <a:noFill/>
          <a:ln/>
        </p:spPr>
        <p:txBody>
          <a:bodyPr wrap="square" lIns="0" tIns="0" rIns="0" bIns="0" rtlCol="0" anchor="ctr"/>
          <a:lstStyle/>
          <a:p>
            <a:pPr marL="0" indent="0" algn="r">
              <a:buNone/>
            </a:pPr>
            <a:r>
              <a:rPr lang="en-US" sz="1800" b="1" dirty="0">
                <a:solidFill>
                  <a:srgbClr val="D4AD18"/>
                </a:solidFill>
                <a:latin typeface="Arial" pitchFamily="34" charset="0"/>
                <a:ea typeface="Arial" pitchFamily="34" charset="-122"/>
                <a:cs typeface="Arial" pitchFamily="34" charset="-120"/>
              </a:rPr>
              <a:t>$8–12M</a:t>
            </a:r>
            <a:endParaRPr lang="en-US" sz="1800" dirty="0"/>
          </a:p>
        </p:txBody>
      </p:sp>
      <p:sp>
        <p:nvSpPr>
          <p:cNvPr id="16" name="Shape 13"/>
          <p:cNvSpPr/>
          <p:nvPr/>
        </p:nvSpPr>
        <p:spPr>
          <a:xfrm>
            <a:off x="4434840" y="3273552"/>
            <a:ext cx="7269480" cy="896112"/>
          </a:xfrm>
          <a:prstGeom prst="rect">
            <a:avLst/>
          </a:prstGeom>
          <a:solidFill>
            <a:srgbClr val="F8FAFC"/>
          </a:solidFill>
          <a:ln w="6350">
            <a:solidFill>
              <a:srgbClr val="E5E7EB"/>
            </a:solidFill>
            <a:prstDash val="solid"/>
          </a:ln>
        </p:spPr>
        <p:txBody>
          <a:bodyPr/>
          <a:lstStyle/>
          <a:p>
            <a:endParaRPr/>
          </a:p>
        </p:txBody>
      </p:sp>
      <p:sp>
        <p:nvSpPr>
          <p:cNvPr id="17" name="Text 14"/>
          <p:cNvSpPr/>
          <p:nvPr/>
        </p:nvSpPr>
        <p:spPr>
          <a:xfrm>
            <a:off x="4617720" y="3410712"/>
            <a:ext cx="365760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Lending</a:t>
            </a:r>
            <a:endParaRPr lang="en-US" sz="1300" dirty="0"/>
          </a:p>
        </p:txBody>
      </p:sp>
      <p:sp>
        <p:nvSpPr>
          <p:cNvPr id="18" name="Text 15"/>
          <p:cNvSpPr/>
          <p:nvPr/>
        </p:nvSpPr>
        <p:spPr>
          <a:xfrm>
            <a:off x="4617720" y="3730752"/>
            <a:ext cx="5029200" cy="36576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Real estate, equipment finance, term loans - emerging C&amp;I appetite</a:t>
            </a:r>
            <a:endParaRPr lang="en-US" sz="1050" dirty="0"/>
          </a:p>
        </p:txBody>
      </p:sp>
      <p:sp>
        <p:nvSpPr>
          <p:cNvPr id="19" name="Text 16"/>
          <p:cNvSpPr/>
          <p:nvPr/>
        </p:nvSpPr>
        <p:spPr>
          <a:xfrm>
            <a:off x="9601200" y="3474720"/>
            <a:ext cx="2011680" cy="502920"/>
          </a:xfrm>
          <a:prstGeom prst="rect">
            <a:avLst/>
          </a:prstGeom>
          <a:noFill/>
          <a:ln/>
        </p:spPr>
        <p:txBody>
          <a:bodyPr wrap="square" lIns="0" tIns="0" rIns="0" bIns="0" rtlCol="0" anchor="ctr"/>
          <a:lstStyle/>
          <a:p>
            <a:pPr marL="0" indent="0" algn="r">
              <a:buNone/>
            </a:pPr>
            <a:r>
              <a:rPr lang="en-US" sz="1800" b="1" dirty="0">
                <a:solidFill>
                  <a:srgbClr val="D4AD18"/>
                </a:solidFill>
                <a:latin typeface="Arial" pitchFamily="34" charset="0"/>
                <a:ea typeface="Arial" pitchFamily="34" charset="-122"/>
                <a:cs typeface="Arial" pitchFamily="34" charset="-120"/>
              </a:rPr>
              <a:t>$10–18M</a:t>
            </a:r>
            <a:endParaRPr lang="en-US" sz="1800" dirty="0"/>
          </a:p>
        </p:txBody>
      </p:sp>
      <p:sp>
        <p:nvSpPr>
          <p:cNvPr id="20" name="Shape 17"/>
          <p:cNvSpPr/>
          <p:nvPr/>
        </p:nvSpPr>
        <p:spPr>
          <a:xfrm>
            <a:off x="4434840" y="4306824"/>
            <a:ext cx="7269480" cy="896112"/>
          </a:xfrm>
          <a:prstGeom prst="rect">
            <a:avLst/>
          </a:prstGeom>
          <a:solidFill>
            <a:srgbClr val="F8FAFC"/>
          </a:solidFill>
          <a:ln w="6350">
            <a:solidFill>
              <a:srgbClr val="E5E7EB"/>
            </a:solidFill>
            <a:prstDash val="solid"/>
          </a:ln>
        </p:spPr>
        <p:txBody>
          <a:bodyPr/>
          <a:lstStyle/>
          <a:p>
            <a:endParaRPr/>
          </a:p>
        </p:txBody>
      </p:sp>
      <p:sp>
        <p:nvSpPr>
          <p:cNvPr id="21" name="Text 18"/>
          <p:cNvSpPr/>
          <p:nvPr/>
        </p:nvSpPr>
        <p:spPr>
          <a:xfrm>
            <a:off x="4617720" y="4443984"/>
            <a:ext cx="365760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Payments</a:t>
            </a:r>
            <a:endParaRPr lang="en-US" sz="1300" dirty="0"/>
          </a:p>
        </p:txBody>
      </p:sp>
      <p:sp>
        <p:nvSpPr>
          <p:cNvPr id="22" name="Text 19"/>
          <p:cNvSpPr/>
          <p:nvPr/>
        </p:nvSpPr>
        <p:spPr>
          <a:xfrm>
            <a:off x="4617720" y="4764024"/>
            <a:ext cx="5029200" cy="36576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ACH origination, wire, future cards if networks normalize</a:t>
            </a:r>
            <a:endParaRPr lang="en-US" sz="1050" dirty="0"/>
          </a:p>
        </p:txBody>
      </p:sp>
      <p:sp>
        <p:nvSpPr>
          <p:cNvPr id="23" name="Text 20"/>
          <p:cNvSpPr/>
          <p:nvPr/>
        </p:nvSpPr>
        <p:spPr>
          <a:xfrm>
            <a:off x="9601200" y="4507992"/>
            <a:ext cx="2011680" cy="502920"/>
          </a:xfrm>
          <a:prstGeom prst="rect">
            <a:avLst/>
          </a:prstGeom>
          <a:noFill/>
          <a:ln/>
        </p:spPr>
        <p:txBody>
          <a:bodyPr wrap="square" lIns="0" tIns="0" rIns="0" bIns="0" rtlCol="0" anchor="ctr"/>
          <a:lstStyle/>
          <a:p>
            <a:pPr marL="0" indent="0" algn="r">
              <a:buNone/>
            </a:pPr>
            <a:r>
              <a:rPr lang="en-US" sz="1800" b="1" dirty="0">
                <a:solidFill>
                  <a:srgbClr val="D4AD18"/>
                </a:solidFill>
                <a:latin typeface="Arial" pitchFamily="34" charset="0"/>
                <a:ea typeface="Arial" pitchFamily="34" charset="-122"/>
                <a:cs typeface="Arial" pitchFamily="34" charset="-120"/>
              </a:rPr>
              <a:t>$15–25M</a:t>
            </a:r>
            <a:endParaRPr lang="en-US" sz="1800" dirty="0"/>
          </a:p>
        </p:txBody>
      </p:sp>
      <p:sp>
        <p:nvSpPr>
          <p:cNvPr id="24" name="Shape 21"/>
          <p:cNvSpPr/>
          <p:nvPr/>
        </p:nvSpPr>
        <p:spPr>
          <a:xfrm>
            <a:off x="4434840" y="5340096"/>
            <a:ext cx="7269480" cy="896112"/>
          </a:xfrm>
          <a:prstGeom prst="rect">
            <a:avLst/>
          </a:prstGeom>
          <a:solidFill>
            <a:srgbClr val="F8FAFC"/>
          </a:solidFill>
          <a:ln w="6350">
            <a:solidFill>
              <a:srgbClr val="E5E7EB"/>
            </a:solidFill>
            <a:prstDash val="solid"/>
          </a:ln>
        </p:spPr>
        <p:txBody>
          <a:bodyPr/>
          <a:lstStyle/>
          <a:p>
            <a:endParaRPr/>
          </a:p>
        </p:txBody>
      </p:sp>
      <p:sp>
        <p:nvSpPr>
          <p:cNvPr id="25" name="Text 22"/>
          <p:cNvSpPr/>
          <p:nvPr/>
        </p:nvSpPr>
        <p:spPr>
          <a:xfrm>
            <a:off x="4617720" y="5477256"/>
            <a:ext cx="365760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Wealth &amp; insurance refer.</a:t>
            </a:r>
            <a:endParaRPr lang="en-US" sz="1300" dirty="0"/>
          </a:p>
        </p:txBody>
      </p:sp>
      <p:sp>
        <p:nvSpPr>
          <p:cNvPr id="26" name="Text 23"/>
          <p:cNvSpPr/>
          <p:nvPr/>
        </p:nvSpPr>
        <p:spPr>
          <a:xfrm>
            <a:off x="4617720" y="5797296"/>
            <a:ext cx="5029200" cy="36576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Cross-sell to operator owners, executives, and high-net-worth investors</a:t>
            </a:r>
            <a:endParaRPr lang="en-US" sz="1050" dirty="0"/>
          </a:p>
        </p:txBody>
      </p:sp>
      <p:sp>
        <p:nvSpPr>
          <p:cNvPr id="27" name="Text 24"/>
          <p:cNvSpPr/>
          <p:nvPr/>
        </p:nvSpPr>
        <p:spPr>
          <a:xfrm>
            <a:off x="9601200" y="5541264"/>
            <a:ext cx="2011680" cy="502920"/>
          </a:xfrm>
          <a:prstGeom prst="rect">
            <a:avLst/>
          </a:prstGeom>
          <a:noFill/>
          <a:ln/>
        </p:spPr>
        <p:txBody>
          <a:bodyPr wrap="square" lIns="0" tIns="0" rIns="0" bIns="0" rtlCol="0" anchor="ctr"/>
          <a:lstStyle/>
          <a:p>
            <a:pPr marL="0" indent="0" algn="r">
              <a:buNone/>
            </a:pPr>
            <a:r>
              <a:rPr lang="en-US" sz="1800" b="1" dirty="0">
                <a:solidFill>
                  <a:srgbClr val="D4AD18"/>
                </a:solidFill>
                <a:latin typeface="Arial" pitchFamily="34" charset="0"/>
                <a:ea typeface="Arial" pitchFamily="34" charset="-122"/>
                <a:cs typeface="Arial" pitchFamily="34" charset="-120"/>
              </a:rPr>
              <a:t>$3–6M</a:t>
            </a:r>
            <a:endParaRPr lang="en-US" sz="1800" dirty="0"/>
          </a:p>
        </p:txBody>
      </p:sp>
      <p:sp>
        <p:nvSpPr>
          <p:cNvPr id="28" name="Text 25"/>
          <p:cNvSpPr/>
          <p:nvPr/>
        </p:nvSpPr>
        <p:spPr>
          <a:xfrm>
            <a:off x="502920" y="6263640"/>
            <a:ext cx="11247120" cy="228600"/>
          </a:xfrm>
          <a:prstGeom prst="rect">
            <a:avLst/>
          </a:prstGeom>
          <a:noFill/>
          <a:ln/>
        </p:spPr>
        <p:txBody>
          <a:bodyPr wrap="square" lIns="0" tIns="0" rIns="0" bIns="0" rtlCol="0" anchor="ctr"/>
          <a:lstStyle/>
          <a:p>
            <a:pPr marL="0" indent="0">
              <a:buNone/>
            </a:pPr>
            <a:r>
              <a:rPr lang="en-US" sz="850" i="1" dirty="0">
                <a:solidFill>
                  <a:srgbClr val="6B7280"/>
                </a:solidFill>
                <a:latin typeface="Arial" pitchFamily="34" charset="0"/>
                <a:ea typeface="Arial" pitchFamily="34" charset="-122"/>
                <a:cs typeface="Arial" pitchFamily="34" charset="-120"/>
              </a:rPr>
              <a:t>Illustrative ranges. Net margin depends on funding mix, deposit beta, monitoring cost, and program scale.</a:t>
            </a:r>
            <a:endParaRPr lang="en-US" sz="850" dirty="0"/>
          </a:p>
        </p:txBody>
      </p:sp>
      <p:sp>
        <p:nvSpPr>
          <p:cNvPr id="30" name="Text 27"/>
          <p:cNvSpPr/>
          <p:nvPr/>
        </p:nvSpPr>
        <p:spPr>
          <a:xfrm>
            <a:off x="4114800" y="6446520"/>
            <a:ext cx="5029200" cy="228600"/>
          </a:xfrm>
          <a:prstGeom prst="rect">
            <a:avLst/>
          </a:prstGeom>
          <a:noFill/>
          <a:ln/>
        </p:spPr>
        <p:txBody>
          <a:bodyPr wrap="square" lIns="0" tIns="0" rIns="0" bIns="0" rtlCol="0" anchor="ctr"/>
          <a:lstStyle/>
          <a:p>
            <a:pPr marL="0" indent="0" algn="ctr">
              <a:buNone/>
            </a:pPr>
            <a:r>
              <a:rPr lang="en-US" sz="800" b="1" kern="0" spc="200" dirty="0">
                <a:solidFill>
                  <a:srgbClr val="6B7280"/>
                </a:solidFill>
                <a:latin typeface="Arial" pitchFamily="34" charset="0"/>
                <a:ea typeface="Arial" pitchFamily="34" charset="-122"/>
                <a:cs typeface="Arial" pitchFamily="34" charset="-120"/>
              </a:rPr>
              <a:t>HIGHLY CONFIDENTIAL &amp; TRADE SECRET</a:t>
            </a:r>
            <a:endParaRPr lang="en-US" sz="800" dirty="0"/>
          </a:p>
        </p:txBody>
      </p:sp>
      <p:sp>
        <p:nvSpPr>
          <p:cNvPr id="31" name="Text 28"/>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6B7280"/>
                </a:solidFill>
                <a:latin typeface="Arial" pitchFamily="34" charset="0"/>
                <a:ea typeface="Arial" pitchFamily="34" charset="-122"/>
                <a:cs typeface="Arial" pitchFamily="34" charset="-120"/>
              </a:rPr>
              <a:t>28 / 34</a:t>
            </a:r>
            <a:endParaRPr lang="en-US" sz="900" dirty="0"/>
          </a:p>
        </p:txBody>
      </p:sp>
      <p:pic>
        <p:nvPicPr>
          <p:cNvPr id="32" name="Picture 31" descr="Logo&#10;&#10;Description automatically generated">
            <a:extLst>
              <a:ext uri="{FF2B5EF4-FFF2-40B4-BE49-F238E27FC236}">
                <a16:creationId xmlns:a16="http://schemas.microsoft.com/office/drawing/2014/main" id="{A1E013E6-0539-619F-EBC1-C0DEE2C26241}"/>
              </a:ext>
            </a:extLst>
          </p:cNvPr>
          <p:cNvPicPr>
            <a:picLocks noChangeAspect="1"/>
          </p:cNvPicPr>
          <p:nvPr/>
        </p:nvPicPr>
        <p:blipFill>
          <a:blip r:embed="rId3"/>
          <a:stretch>
            <a:fillRect/>
          </a:stretch>
        </p:blipFill>
        <p:spPr>
          <a:xfrm>
            <a:off x="10949271" y="478641"/>
            <a:ext cx="800769" cy="855190"/>
          </a:xfrm>
          <a:prstGeom prst="rect">
            <a:avLst/>
          </a:prstGeom>
        </p:spPr>
      </p:pic>
      <p:sp>
        <p:nvSpPr>
          <p:cNvPr id="6" name="Shape 0">
            <a:extLst>
              <a:ext uri="{FF2B5EF4-FFF2-40B4-BE49-F238E27FC236}">
                <a16:creationId xmlns:a16="http://schemas.microsoft.com/office/drawing/2014/main" id="{76D78C46-6308-1000-EC65-DEC46D9CFEC9}"/>
              </a:ext>
            </a:extLst>
          </p:cNvPr>
          <p:cNvSpPr/>
          <p:nvPr/>
        </p:nvSpPr>
        <p:spPr>
          <a:xfrm>
            <a:off x="0" y="0"/>
            <a:ext cx="128016"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30">
    <p:bg>
      <p:bgPr>
        <a:solidFill>
          <a:srgbClr val="0D404D"/>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4951397-A869-E363-73AD-4A3176B48162}"/>
              </a:ext>
            </a:extLst>
          </p:cNvPr>
          <p:cNvPicPr>
            <a:picLocks noChangeAspect="1"/>
          </p:cNvPicPr>
          <p:nvPr/>
        </p:nvPicPr>
        <p:blipFill>
          <a:blip r:embed="rId3">
            <a:alphaModFix amt="25000"/>
          </a:blip>
          <a:srcRect/>
          <a:stretch/>
        </p:blipFill>
        <p:spPr>
          <a:xfrm>
            <a:off x="5913120" y="6606"/>
            <a:ext cx="6278880" cy="6851394"/>
          </a:xfrm>
          <a:prstGeom prst="rect">
            <a:avLst/>
          </a:prstGeom>
        </p:spPr>
      </p:pic>
      <p:sp>
        <p:nvSpPr>
          <p:cNvPr id="4" name="Text 1"/>
          <p:cNvSpPr/>
          <p:nvPr/>
        </p:nvSpPr>
        <p:spPr>
          <a:xfrm>
            <a:off x="868680" y="2240280"/>
            <a:ext cx="4572000" cy="365760"/>
          </a:xfrm>
          <a:prstGeom prst="rect">
            <a:avLst/>
          </a:prstGeom>
          <a:noFill/>
          <a:ln/>
        </p:spPr>
        <p:txBody>
          <a:bodyPr wrap="square" lIns="0" tIns="0" rIns="0" bIns="0" rtlCol="0" anchor="ctr"/>
          <a:lstStyle/>
          <a:p>
            <a:pPr marL="0" indent="0">
              <a:buNone/>
            </a:pPr>
            <a:r>
              <a:rPr lang="en-US" sz="1400" b="1" kern="0" spc="500" dirty="0">
                <a:solidFill>
                  <a:srgbClr val="D4AD18"/>
                </a:solidFill>
                <a:latin typeface="Arial" pitchFamily="34" charset="0"/>
                <a:ea typeface="Arial" pitchFamily="34" charset="-122"/>
                <a:cs typeface="Arial" pitchFamily="34" charset="-120"/>
              </a:rPr>
              <a:t>PART 07</a:t>
            </a:r>
            <a:endParaRPr lang="en-US" sz="1400" dirty="0"/>
          </a:p>
        </p:txBody>
      </p:sp>
      <p:sp>
        <p:nvSpPr>
          <p:cNvPr id="5" name="Text 2"/>
          <p:cNvSpPr/>
          <p:nvPr/>
        </p:nvSpPr>
        <p:spPr>
          <a:xfrm>
            <a:off x="868680" y="2697480"/>
            <a:ext cx="10058400" cy="822960"/>
          </a:xfrm>
          <a:prstGeom prst="rect">
            <a:avLst/>
          </a:prstGeom>
          <a:noFill/>
          <a:ln/>
        </p:spPr>
        <p:txBody>
          <a:bodyPr wrap="square" lIns="0" tIns="0" rIns="0" bIns="0" rtlCol="0" anchor="ctr"/>
          <a:lstStyle/>
          <a:p>
            <a:pPr marL="0" indent="0">
              <a:buNone/>
            </a:pPr>
            <a:r>
              <a:rPr lang="en-US" sz="5400" b="1" dirty="0">
                <a:solidFill>
                  <a:srgbClr val="FFFFFF"/>
                </a:solidFill>
                <a:latin typeface="Arial" pitchFamily="34" charset="0"/>
                <a:ea typeface="Arial" pitchFamily="34" charset="-122"/>
                <a:cs typeface="Arial" pitchFamily="34" charset="-120"/>
              </a:rPr>
              <a:t>Action Plan &amp;</a:t>
            </a:r>
            <a:endParaRPr lang="en-US" sz="5400" dirty="0"/>
          </a:p>
        </p:txBody>
      </p:sp>
      <p:sp>
        <p:nvSpPr>
          <p:cNvPr id="6" name="Text 3"/>
          <p:cNvSpPr/>
          <p:nvPr/>
        </p:nvSpPr>
        <p:spPr>
          <a:xfrm>
            <a:off x="868680" y="3474720"/>
            <a:ext cx="10058400" cy="822960"/>
          </a:xfrm>
          <a:prstGeom prst="rect">
            <a:avLst/>
          </a:prstGeom>
          <a:noFill/>
          <a:ln/>
        </p:spPr>
        <p:txBody>
          <a:bodyPr wrap="square" lIns="0" tIns="0" rIns="0" bIns="0" rtlCol="0" anchor="ctr"/>
          <a:lstStyle/>
          <a:p>
            <a:pPr marL="0" indent="0">
              <a:buNone/>
            </a:pPr>
            <a:r>
              <a:rPr lang="en-US" sz="5400" b="1" dirty="0">
                <a:solidFill>
                  <a:srgbClr val="B7D5E8"/>
                </a:solidFill>
                <a:latin typeface="Arial" pitchFamily="34" charset="0"/>
                <a:ea typeface="Arial" pitchFamily="34" charset="-122"/>
                <a:cs typeface="Arial" pitchFamily="34" charset="-120"/>
              </a:rPr>
              <a:t>Roadmap</a:t>
            </a:r>
            <a:endParaRPr lang="en-US" sz="5400" dirty="0"/>
          </a:p>
        </p:txBody>
      </p:sp>
      <p:sp>
        <p:nvSpPr>
          <p:cNvPr id="7" name="Text 4"/>
          <p:cNvSpPr/>
          <p:nvPr/>
        </p:nvSpPr>
        <p:spPr>
          <a:xfrm>
            <a:off x="868680" y="4572000"/>
            <a:ext cx="10058400" cy="365760"/>
          </a:xfrm>
          <a:prstGeom prst="rect">
            <a:avLst/>
          </a:prstGeom>
          <a:noFill/>
          <a:ln/>
        </p:spPr>
        <p:txBody>
          <a:bodyPr wrap="square" lIns="0" tIns="0" rIns="0" bIns="0" rtlCol="0" anchor="ctr"/>
          <a:lstStyle/>
          <a:p>
            <a:pPr marL="0" indent="0">
              <a:buNone/>
            </a:pPr>
            <a:r>
              <a:rPr lang="en-US" sz="1300" i="1" dirty="0">
                <a:solidFill>
                  <a:srgbClr val="9FBED4"/>
                </a:solidFill>
                <a:latin typeface="Arial" pitchFamily="34" charset="0"/>
                <a:ea typeface="Arial" pitchFamily="34" charset="-122"/>
                <a:cs typeface="Arial" pitchFamily="34" charset="-120"/>
              </a:rPr>
              <a:t>30 / 60 / 90 / 180-day milestones  •  Governance  •  Technology  •  Discussion</a:t>
            </a:r>
            <a:endParaRPr lang="en-US" sz="1300" dirty="0"/>
          </a:p>
        </p:txBody>
      </p:sp>
      <p:sp>
        <p:nvSpPr>
          <p:cNvPr id="11" name="Text 7"/>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8FB3D6"/>
                </a:solidFill>
                <a:latin typeface="Arial" pitchFamily="34" charset="0"/>
                <a:ea typeface="Arial" pitchFamily="34" charset="-122"/>
                <a:cs typeface="Arial" pitchFamily="34" charset="-120"/>
              </a:rPr>
              <a:t>30 / 34</a:t>
            </a:r>
            <a:endParaRPr lang="en-US" sz="900" dirty="0"/>
          </a:p>
        </p:txBody>
      </p:sp>
      <p:pic>
        <p:nvPicPr>
          <p:cNvPr id="13" name="Picture 12">
            <a:extLst>
              <a:ext uri="{FF2B5EF4-FFF2-40B4-BE49-F238E27FC236}">
                <a16:creationId xmlns:a16="http://schemas.microsoft.com/office/drawing/2014/main" id="{E57ECCC6-7924-1C04-ED17-CA04DD6CAEA9}"/>
              </a:ext>
            </a:extLst>
          </p:cNvPr>
          <p:cNvPicPr>
            <a:picLocks noChangeAspect="1"/>
          </p:cNvPicPr>
          <p:nvPr/>
        </p:nvPicPr>
        <p:blipFill>
          <a:blip r:embed="rId4"/>
          <a:stretch>
            <a:fillRect/>
          </a:stretch>
        </p:blipFill>
        <p:spPr>
          <a:xfrm>
            <a:off x="914400" y="6080760"/>
            <a:ext cx="3685761" cy="342711"/>
          </a:xfrm>
          <a:prstGeom prst="rect">
            <a:avLst/>
          </a:prstGeom>
        </p:spPr>
      </p:pic>
      <p:sp>
        <p:nvSpPr>
          <p:cNvPr id="14" name="Shape 0">
            <a:extLst>
              <a:ext uri="{FF2B5EF4-FFF2-40B4-BE49-F238E27FC236}">
                <a16:creationId xmlns:a16="http://schemas.microsoft.com/office/drawing/2014/main" id="{EB968BA6-710F-9AE2-0995-E80F549DF0AC}"/>
              </a:ext>
            </a:extLst>
          </p:cNvPr>
          <p:cNvSpPr/>
          <p:nvPr/>
        </p:nvSpPr>
        <p:spPr>
          <a:xfrm>
            <a:off x="0" y="0"/>
            <a:ext cx="411480"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3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502920"/>
            <a:ext cx="128016" cy="128016"/>
          </a:xfrm>
          <a:prstGeom prst="rect">
            <a:avLst/>
          </a:prstGeom>
          <a:solidFill>
            <a:srgbClr val="D4AD18"/>
          </a:solidFill>
          <a:ln w="12700">
            <a:solidFill>
              <a:srgbClr val="D4AD18"/>
            </a:solidFill>
            <a:prstDash val="solid"/>
          </a:ln>
        </p:spPr>
        <p:txBody>
          <a:bodyPr/>
          <a:lstStyle/>
          <a:p>
            <a:endParaRPr/>
          </a:p>
        </p:txBody>
      </p:sp>
      <p:sp>
        <p:nvSpPr>
          <p:cNvPr id="3" name="Text 1"/>
          <p:cNvSpPr/>
          <p:nvPr/>
        </p:nvSpPr>
        <p:spPr>
          <a:xfrm>
            <a:off x="713232" y="411480"/>
            <a:ext cx="8229600" cy="292608"/>
          </a:xfrm>
          <a:prstGeom prst="rect">
            <a:avLst/>
          </a:prstGeom>
          <a:noFill/>
          <a:ln/>
        </p:spPr>
        <p:txBody>
          <a:bodyPr wrap="square" lIns="0" tIns="0" rIns="0" bIns="0" rtlCol="0" anchor="ctr"/>
          <a:lstStyle/>
          <a:p>
            <a:pPr marL="0" indent="0">
              <a:buNone/>
            </a:pPr>
            <a:r>
              <a:rPr lang="en-US" sz="1100" b="1" kern="0" spc="400" dirty="0">
                <a:solidFill>
                  <a:srgbClr val="038DAF"/>
                </a:solidFill>
                <a:latin typeface="Arial" pitchFamily="34" charset="0"/>
                <a:ea typeface="Arial" pitchFamily="34" charset="-122"/>
                <a:cs typeface="Arial" pitchFamily="34" charset="-120"/>
              </a:rPr>
              <a:t>PART 07  /  ROADMAP</a:t>
            </a:r>
            <a:endParaRPr lang="en-US" sz="1100" dirty="0"/>
          </a:p>
        </p:txBody>
      </p:sp>
      <p:sp>
        <p:nvSpPr>
          <p:cNvPr id="4" name="Text 2"/>
          <p:cNvSpPr/>
          <p:nvPr/>
        </p:nvSpPr>
        <p:spPr>
          <a:xfrm>
            <a:off x="502920" y="713232"/>
            <a:ext cx="10058400" cy="777240"/>
          </a:xfrm>
          <a:prstGeom prst="rect">
            <a:avLst/>
          </a:prstGeom>
          <a:noFill/>
          <a:ln/>
        </p:spPr>
        <p:txBody>
          <a:bodyPr wrap="square" lIns="0" tIns="0" rIns="0" bIns="0" rtlCol="0" anchor="ctr"/>
          <a:lstStyle/>
          <a:p>
            <a:pPr marL="0" indent="0">
              <a:buNone/>
            </a:pPr>
            <a:r>
              <a:rPr lang="en-US" sz="2600" b="1" dirty="0">
                <a:solidFill>
                  <a:srgbClr val="1B3E7B"/>
                </a:solidFill>
                <a:latin typeface="Arial" pitchFamily="34" charset="0"/>
                <a:ea typeface="Arial" pitchFamily="34" charset="-122"/>
                <a:cs typeface="Arial" pitchFamily="34" charset="-120"/>
              </a:rPr>
              <a:t>A 30/60/90/180-day readiness plan</a:t>
            </a:r>
            <a:endParaRPr lang="en-US" sz="2600" dirty="0"/>
          </a:p>
        </p:txBody>
      </p:sp>
      <p:sp>
        <p:nvSpPr>
          <p:cNvPr id="5" name="Shape 3"/>
          <p:cNvSpPr/>
          <p:nvPr/>
        </p:nvSpPr>
        <p:spPr>
          <a:xfrm>
            <a:off x="502920" y="1554480"/>
            <a:ext cx="11247120" cy="10973"/>
          </a:xfrm>
          <a:prstGeom prst="rect">
            <a:avLst/>
          </a:prstGeom>
          <a:solidFill>
            <a:srgbClr val="E5E7EB"/>
          </a:solidFill>
          <a:ln w="12700">
            <a:solidFill>
              <a:srgbClr val="E5E7EB"/>
            </a:solidFill>
            <a:prstDash val="solid"/>
          </a:ln>
        </p:spPr>
        <p:txBody>
          <a:bodyPr/>
          <a:lstStyle/>
          <a:p>
            <a:endParaRPr/>
          </a:p>
        </p:txBody>
      </p:sp>
      <p:pic>
        <p:nvPicPr>
          <p:cNvPr id="6" name="Image 0" descr="/sessions/adoring-zealous-dijkstra/mnt/Shared drives/Marketing/LOGOS_COLORS2022/2022 Logo word mark/RGB/PNG/RGB_StandardC_Word Mark_Blue.png"/>
          <p:cNvPicPr>
            <a:picLocks noChangeAspect="1"/>
          </p:cNvPicPr>
          <p:nvPr/>
        </p:nvPicPr>
        <p:blipFill>
          <a:blip r:embed="rId3"/>
          <a:stretch>
            <a:fillRect/>
          </a:stretch>
        </p:blipFill>
        <p:spPr>
          <a:xfrm>
            <a:off x="10835640" y="411480"/>
            <a:ext cx="914400" cy="292608"/>
          </a:xfrm>
          <a:prstGeom prst="rect">
            <a:avLst/>
          </a:prstGeom>
        </p:spPr>
      </p:pic>
      <p:sp>
        <p:nvSpPr>
          <p:cNvPr id="7" name="Shape 4"/>
          <p:cNvSpPr/>
          <p:nvPr/>
        </p:nvSpPr>
        <p:spPr>
          <a:xfrm>
            <a:off x="502920" y="1828800"/>
            <a:ext cx="2697480" cy="4434840"/>
          </a:xfrm>
          <a:prstGeom prst="rect">
            <a:avLst/>
          </a:prstGeom>
          <a:solidFill>
            <a:srgbClr val="F8FAFC"/>
          </a:solidFill>
          <a:ln w="6350">
            <a:solidFill>
              <a:srgbClr val="E5E7EB"/>
            </a:solidFill>
            <a:prstDash val="solid"/>
          </a:ln>
        </p:spPr>
        <p:txBody>
          <a:bodyPr/>
          <a:lstStyle/>
          <a:p>
            <a:endParaRPr/>
          </a:p>
        </p:txBody>
      </p:sp>
      <p:sp>
        <p:nvSpPr>
          <p:cNvPr id="8" name="Shape 5"/>
          <p:cNvSpPr/>
          <p:nvPr/>
        </p:nvSpPr>
        <p:spPr>
          <a:xfrm>
            <a:off x="502920" y="1828800"/>
            <a:ext cx="2697480" cy="502920"/>
          </a:xfrm>
          <a:prstGeom prst="rect">
            <a:avLst/>
          </a:prstGeom>
          <a:solidFill>
            <a:srgbClr val="038DAF"/>
          </a:solidFill>
          <a:ln w="12700">
            <a:solidFill>
              <a:srgbClr val="038DAF"/>
            </a:solidFill>
            <a:prstDash val="solid"/>
          </a:ln>
        </p:spPr>
        <p:txBody>
          <a:bodyPr/>
          <a:lstStyle/>
          <a:p>
            <a:endParaRPr/>
          </a:p>
        </p:txBody>
      </p:sp>
      <p:sp>
        <p:nvSpPr>
          <p:cNvPr id="9" name="Text 6"/>
          <p:cNvSpPr/>
          <p:nvPr/>
        </p:nvSpPr>
        <p:spPr>
          <a:xfrm>
            <a:off x="640080" y="1874520"/>
            <a:ext cx="2423160" cy="411480"/>
          </a:xfrm>
          <a:prstGeom prst="rect">
            <a:avLst/>
          </a:prstGeom>
          <a:noFill/>
          <a:ln/>
        </p:spPr>
        <p:txBody>
          <a:bodyPr wrap="square" lIns="0" tIns="0" rIns="0" bIns="0" rtlCol="0" anchor="ctr"/>
          <a:lstStyle/>
          <a:p>
            <a:pPr marL="0" indent="0">
              <a:buNone/>
            </a:pPr>
            <a:r>
              <a:rPr lang="en-US" sz="1100" b="1" kern="0" spc="200" dirty="0">
                <a:solidFill>
                  <a:srgbClr val="FFFFFF"/>
                </a:solidFill>
                <a:latin typeface="Arial" pitchFamily="34" charset="0"/>
                <a:ea typeface="Arial" pitchFamily="34" charset="-122"/>
                <a:cs typeface="Arial" pitchFamily="34" charset="-120"/>
              </a:rPr>
              <a:t>FIRST 30 DAYS</a:t>
            </a:r>
            <a:endParaRPr lang="en-US" sz="1100" dirty="0"/>
          </a:p>
        </p:txBody>
      </p:sp>
      <p:sp>
        <p:nvSpPr>
          <p:cNvPr id="10" name="Text 7"/>
          <p:cNvSpPr/>
          <p:nvPr/>
        </p:nvSpPr>
        <p:spPr>
          <a:xfrm>
            <a:off x="685800" y="2468880"/>
            <a:ext cx="2377440" cy="365760"/>
          </a:xfrm>
          <a:prstGeom prst="rect">
            <a:avLst/>
          </a:prstGeom>
          <a:noFill/>
          <a:ln/>
        </p:spPr>
        <p:txBody>
          <a:bodyPr wrap="square" lIns="0" tIns="0" rIns="0" bIns="0" rtlCol="0" anchor="ctr"/>
          <a:lstStyle/>
          <a:p>
            <a:pPr marL="0" indent="0">
              <a:buNone/>
            </a:pPr>
            <a:r>
              <a:rPr lang="en-US" sz="1200" b="1" dirty="0">
                <a:solidFill>
                  <a:srgbClr val="1B3E7B"/>
                </a:solidFill>
                <a:latin typeface="Arial" pitchFamily="34" charset="0"/>
                <a:ea typeface="Arial" pitchFamily="34" charset="-122"/>
                <a:cs typeface="Arial" pitchFamily="34" charset="-120"/>
              </a:rPr>
              <a:t>Establish ground truth</a:t>
            </a:r>
            <a:endParaRPr lang="en-US" sz="1200" dirty="0"/>
          </a:p>
        </p:txBody>
      </p:sp>
      <p:sp>
        <p:nvSpPr>
          <p:cNvPr id="11" name="Text 8"/>
          <p:cNvSpPr/>
          <p:nvPr/>
        </p:nvSpPr>
        <p:spPr>
          <a:xfrm>
            <a:off x="685800" y="2926080"/>
            <a:ext cx="2377440" cy="3246120"/>
          </a:xfrm>
          <a:prstGeom prst="rect">
            <a:avLst/>
          </a:prstGeom>
          <a:noFill/>
          <a:ln/>
        </p:spPr>
        <p:txBody>
          <a:bodyPr wrap="square" lIns="0" tIns="0" rIns="0" bIns="0" rtlCol="0" anchor="ctr"/>
          <a:lstStyle/>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Confirm board-level risk appetite &amp; sponsorship</a:t>
            </a:r>
            <a:endParaRPr lang="en-US" sz="1050" dirty="0"/>
          </a:p>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Inventory current MRB / ancillary exposure</a:t>
            </a:r>
            <a:endParaRPr lang="en-US" sz="1050" dirty="0"/>
          </a:p>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Stand up cross-functional rescheduling task force</a:t>
            </a:r>
            <a:endParaRPr lang="en-US" sz="1050" dirty="0"/>
          </a:p>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Engage outside BSA/AML counsel</a:t>
            </a:r>
            <a:endParaRPr lang="en-US" sz="1050" dirty="0"/>
          </a:p>
        </p:txBody>
      </p:sp>
      <p:sp>
        <p:nvSpPr>
          <p:cNvPr id="12" name="Shape 9"/>
          <p:cNvSpPr/>
          <p:nvPr/>
        </p:nvSpPr>
        <p:spPr>
          <a:xfrm>
            <a:off x="3383280" y="1828800"/>
            <a:ext cx="2697480" cy="4434840"/>
          </a:xfrm>
          <a:prstGeom prst="rect">
            <a:avLst/>
          </a:prstGeom>
          <a:solidFill>
            <a:srgbClr val="F8FAFC"/>
          </a:solidFill>
          <a:ln w="6350">
            <a:solidFill>
              <a:srgbClr val="E5E7EB"/>
            </a:solidFill>
            <a:prstDash val="solid"/>
          </a:ln>
        </p:spPr>
        <p:txBody>
          <a:bodyPr/>
          <a:lstStyle/>
          <a:p>
            <a:endParaRPr/>
          </a:p>
        </p:txBody>
      </p:sp>
      <p:sp>
        <p:nvSpPr>
          <p:cNvPr id="13" name="Shape 10"/>
          <p:cNvSpPr/>
          <p:nvPr/>
        </p:nvSpPr>
        <p:spPr>
          <a:xfrm>
            <a:off x="3383280" y="1828800"/>
            <a:ext cx="2697480" cy="502920"/>
          </a:xfrm>
          <a:prstGeom prst="rect">
            <a:avLst/>
          </a:prstGeom>
          <a:solidFill>
            <a:srgbClr val="D4AD18"/>
          </a:solidFill>
          <a:ln w="12700">
            <a:solidFill>
              <a:srgbClr val="D4AD18"/>
            </a:solidFill>
            <a:prstDash val="solid"/>
          </a:ln>
        </p:spPr>
        <p:txBody>
          <a:bodyPr/>
          <a:lstStyle/>
          <a:p>
            <a:endParaRPr/>
          </a:p>
        </p:txBody>
      </p:sp>
      <p:sp>
        <p:nvSpPr>
          <p:cNvPr id="14" name="Text 11"/>
          <p:cNvSpPr/>
          <p:nvPr/>
        </p:nvSpPr>
        <p:spPr>
          <a:xfrm>
            <a:off x="3520440" y="1874520"/>
            <a:ext cx="2423160" cy="411480"/>
          </a:xfrm>
          <a:prstGeom prst="rect">
            <a:avLst/>
          </a:prstGeom>
          <a:noFill/>
          <a:ln/>
        </p:spPr>
        <p:txBody>
          <a:bodyPr wrap="square" lIns="0" tIns="0" rIns="0" bIns="0" rtlCol="0" anchor="ctr"/>
          <a:lstStyle/>
          <a:p>
            <a:pPr marL="0" indent="0">
              <a:buNone/>
            </a:pPr>
            <a:r>
              <a:rPr lang="en-US" sz="1100" b="1" kern="0" spc="200" dirty="0">
                <a:solidFill>
                  <a:srgbClr val="FFFFFF"/>
                </a:solidFill>
                <a:latin typeface="Arial" pitchFamily="34" charset="0"/>
                <a:ea typeface="Arial" pitchFamily="34" charset="-122"/>
                <a:cs typeface="Arial" pitchFamily="34" charset="-120"/>
              </a:rPr>
              <a:t>DAYS 31–60</a:t>
            </a:r>
            <a:endParaRPr lang="en-US" sz="1100" dirty="0"/>
          </a:p>
        </p:txBody>
      </p:sp>
      <p:sp>
        <p:nvSpPr>
          <p:cNvPr id="15" name="Text 12"/>
          <p:cNvSpPr/>
          <p:nvPr/>
        </p:nvSpPr>
        <p:spPr>
          <a:xfrm>
            <a:off x="3566160" y="2468880"/>
            <a:ext cx="2377440" cy="365760"/>
          </a:xfrm>
          <a:prstGeom prst="rect">
            <a:avLst/>
          </a:prstGeom>
          <a:noFill/>
          <a:ln/>
        </p:spPr>
        <p:txBody>
          <a:bodyPr wrap="square" lIns="0" tIns="0" rIns="0" bIns="0" rtlCol="0" anchor="ctr"/>
          <a:lstStyle/>
          <a:p>
            <a:pPr marL="0" indent="0">
              <a:buNone/>
            </a:pPr>
            <a:r>
              <a:rPr lang="en-US" sz="1200" b="1" dirty="0">
                <a:solidFill>
                  <a:srgbClr val="1B3E7B"/>
                </a:solidFill>
                <a:latin typeface="Arial" pitchFamily="34" charset="0"/>
                <a:ea typeface="Arial" pitchFamily="34" charset="-122"/>
                <a:cs typeface="Arial" pitchFamily="34" charset="-120"/>
              </a:rPr>
              <a:t>Design &amp; gap-assess</a:t>
            </a:r>
            <a:endParaRPr lang="en-US" sz="1200" dirty="0"/>
          </a:p>
        </p:txBody>
      </p:sp>
      <p:sp>
        <p:nvSpPr>
          <p:cNvPr id="16" name="Text 13"/>
          <p:cNvSpPr/>
          <p:nvPr/>
        </p:nvSpPr>
        <p:spPr>
          <a:xfrm>
            <a:off x="3566160" y="2926080"/>
            <a:ext cx="2377440" cy="3246120"/>
          </a:xfrm>
          <a:prstGeom prst="rect">
            <a:avLst/>
          </a:prstGeom>
          <a:noFill/>
          <a:ln/>
        </p:spPr>
        <p:txBody>
          <a:bodyPr wrap="square" lIns="0" tIns="0" rIns="0" bIns="0" rtlCol="0" anchor="ctr"/>
          <a:lstStyle/>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Refresh cannabis risk assessment</a:t>
            </a:r>
            <a:endParaRPr lang="en-US" sz="1050" dirty="0"/>
          </a:p>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Gap-assess policy, KYC/CDD, SAR, training</a:t>
            </a:r>
            <a:endParaRPr lang="en-US" sz="1050" dirty="0"/>
          </a:p>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Run technology vendor evaluation</a:t>
            </a:r>
            <a:endParaRPr lang="en-US" sz="1050" dirty="0"/>
          </a:p>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Brief audit committee on findings</a:t>
            </a:r>
            <a:endParaRPr lang="en-US" sz="1050" dirty="0"/>
          </a:p>
        </p:txBody>
      </p:sp>
      <p:sp>
        <p:nvSpPr>
          <p:cNvPr id="17" name="Shape 14"/>
          <p:cNvSpPr/>
          <p:nvPr/>
        </p:nvSpPr>
        <p:spPr>
          <a:xfrm>
            <a:off x="6263640" y="1828800"/>
            <a:ext cx="2697480" cy="4434840"/>
          </a:xfrm>
          <a:prstGeom prst="rect">
            <a:avLst/>
          </a:prstGeom>
          <a:solidFill>
            <a:srgbClr val="F8FAFC"/>
          </a:solidFill>
          <a:ln w="6350">
            <a:solidFill>
              <a:srgbClr val="E5E7EB"/>
            </a:solidFill>
            <a:prstDash val="solid"/>
          </a:ln>
        </p:spPr>
        <p:txBody>
          <a:bodyPr/>
          <a:lstStyle/>
          <a:p>
            <a:endParaRPr/>
          </a:p>
        </p:txBody>
      </p:sp>
      <p:sp>
        <p:nvSpPr>
          <p:cNvPr id="18" name="Shape 15"/>
          <p:cNvSpPr/>
          <p:nvPr/>
        </p:nvSpPr>
        <p:spPr>
          <a:xfrm>
            <a:off x="6263640" y="1828800"/>
            <a:ext cx="2697480" cy="502920"/>
          </a:xfrm>
          <a:prstGeom prst="rect">
            <a:avLst/>
          </a:prstGeom>
          <a:solidFill>
            <a:srgbClr val="0D404D"/>
          </a:solidFill>
          <a:ln w="12700">
            <a:solidFill>
              <a:srgbClr val="0D404D"/>
            </a:solidFill>
            <a:prstDash val="solid"/>
          </a:ln>
        </p:spPr>
        <p:txBody>
          <a:bodyPr/>
          <a:lstStyle/>
          <a:p>
            <a:endParaRPr/>
          </a:p>
        </p:txBody>
      </p:sp>
      <p:sp>
        <p:nvSpPr>
          <p:cNvPr id="19" name="Text 16"/>
          <p:cNvSpPr/>
          <p:nvPr/>
        </p:nvSpPr>
        <p:spPr>
          <a:xfrm>
            <a:off x="6400800" y="1874520"/>
            <a:ext cx="2423160" cy="411480"/>
          </a:xfrm>
          <a:prstGeom prst="rect">
            <a:avLst/>
          </a:prstGeom>
          <a:noFill/>
          <a:ln/>
        </p:spPr>
        <p:txBody>
          <a:bodyPr wrap="square" lIns="0" tIns="0" rIns="0" bIns="0" rtlCol="0" anchor="ctr"/>
          <a:lstStyle/>
          <a:p>
            <a:pPr marL="0" indent="0">
              <a:buNone/>
            </a:pPr>
            <a:r>
              <a:rPr lang="en-US" sz="1100" b="1" kern="0" spc="200" dirty="0">
                <a:solidFill>
                  <a:srgbClr val="FFFFFF"/>
                </a:solidFill>
                <a:latin typeface="Arial" pitchFamily="34" charset="0"/>
                <a:ea typeface="Arial" pitchFamily="34" charset="-122"/>
                <a:cs typeface="Arial" pitchFamily="34" charset="-120"/>
              </a:rPr>
              <a:t>DAYS 61–90</a:t>
            </a:r>
            <a:endParaRPr lang="en-US" sz="1100" dirty="0"/>
          </a:p>
        </p:txBody>
      </p:sp>
      <p:sp>
        <p:nvSpPr>
          <p:cNvPr id="20" name="Text 17"/>
          <p:cNvSpPr/>
          <p:nvPr/>
        </p:nvSpPr>
        <p:spPr>
          <a:xfrm>
            <a:off x="6446520" y="2468880"/>
            <a:ext cx="2377440" cy="365760"/>
          </a:xfrm>
          <a:prstGeom prst="rect">
            <a:avLst/>
          </a:prstGeom>
          <a:noFill/>
          <a:ln/>
        </p:spPr>
        <p:txBody>
          <a:bodyPr wrap="square" lIns="0" tIns="0" rIns="0" bIns="0" rtlCol="0" anchor="ctr"/>
          <a:lstStyle/>
          <a:p>
            <a:pPr marL="0" indent="0">
              <a:buNone/>
            </a:pPr>
            <a:r>
              <a:rPr lang="en-US" sz="1200" b="1" dirty="0">
                <a:solidFill>
                  <a:srgbClr val="1B3E7B"/>
                </a:solidFill>
                <a:latin typeface="Arial" pitchFamily="34" charset="0"/>
                <a:ea typeface="Arial" pitchFamily="34" charset="-122"/>
                <a:cs typeface="Arial" pitchFamily="34" charset="-120"/>
              </a:rPr>
              <a:t>Build the program</a:t>
            </a:r>
            <a:endParaRPr lang="en-US" sz="1200" dirty="0"/>
          </a:p>
        </p:txBody>
      </p:sp>
      <p:sp>
        <p:nvSpPr>
          <p:cNvPr id="21" name="Text 18"/>
          <p:cNvSpPr/>
          <p:nvPr/>
        </p:nvSpPr>
        <p:spPr>
          <a:xfrm>
            <a:off x="6446520" y="2926080"/>
            <a:ext cx="2377440" cy="3246120"/>
          </a:xfrm>
          <a:prstGeom prst="rect">
            <a:avLst/>
          </a:prstGeom>
          <a:noFill/>
          <a:ln/>
        </p:spPr>
        <p:txBody>
          <a:bodyPr wrap="square" lIns="0" tIns="0" rIns="0" bIns="0" rtlCol="0" anchor="ctr"/>
          <a:lstStyle/>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Approve policy &amp; procedures</a:t>
            </a:r>
            <a:endParaRPr lang="en-US" sz="1050" dirty="0"/>
          </a:p>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Build SAR workflow &amp; monitoring rules</a:t>
            </a:r>
            <a:endParaRPr lang="en-US" sz="1050" dirty="0"/>
          </a:p>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Implement license screening &amp; site-visit tooling</a:t>
            </a:r>
            <a:endParaRPr lang="en-US" sz="1050" dirty="0"/>
          </a:p>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Train BSA, compliance, lending, and front line</a:t>
            </a:r>
            <a:endParaRPr lang="en-US" sz="1050" dirty="0"/>
          </a:p>
        </p:txBody>
      </p:sp>
      <p:sp>
        <p:nvSpPr>
          <p:cNvPr id="22" name="Shape 19"/>
          <p:cNvSpPr/>
          <p:nvPr/>
        </p:nvSpPr>
        <p:spPr>
          <a:xfrm>
            <a:off x="9144000" y="1828800"/>
            <a:ext cx="2697480" cy="4434840"/>
          </a:xfrm>
          <a:prstGeom prst="rect">
            <a:avLst/>
          </a:prstGeom>
          <a:solidFill>
            <a:srgbClr val="F8FAFC"/>
          </a:solidFill>
          <a:ln w="6350">
            <a:solidFill>
              <a:srgbClr val="E5E7EB"/>
            </a:solidFill>
            <a:prstDash val="solid"/>
          </a:ln>
        </p:spPr>
        <p:txBody>
          <a:bodyPr/>
          <a:lstStyle/>
          <a:p>
            <a:endParaRPr/>
          </a:p>
        </p:txBody>
      </p:sp>
      <p:sp>
        <p:nvSpPr>
          <p:cNvPr id="23" name="Shape 20"/>
          <p:cNvSpPr/>
          <p:nvPr/>
        </p:nvSpPr>
        <p:spPr>
          <a:xfrm>
            <a:off x="9144000" y="1828800"/>
            <a:ext cx="2697480" cy="502920"/>
          </a:xfrm>
          <a:prstGeom prst="rect">
            <a:avLst/>
          </a:prstGeom>
          <a:solidFill>
            <a:srgbClr val="1B3E7B"/>
          </a:solidFill>
          <a:ln w="12700">
            <a:solidFill>
              <a:srgbClr val="1B3E7B"/>
            </a:solidFill>
            <a:prstDash val="solid"/>
          </a:ln>
        </p:spPr>
        <p:txBody>
          <a:bodyPr/>
          <a:lstStyle/>
          <a:p>
            <a:endParaRPr/>
          </a:p>
        </p:txBody>
      </p:sp>
      <p:sp>
        <p:nvSpPr>
          <p:cNvPr id="24" name="Text 21"/>
          <p:cNvSpPr/>
          <p:nvPr/>
        </p:nvSpPr>
        <p:spPr>
          <a:xfrm>
            <a:off x="9281160" y="1874520"/>
            <a:ext cx="2423160" cy="411480"/>
          </a:xfrm>
          <a:prstGeom prst="rect">
            <a:avLst/>
          </a:prstGeom>
          <a:noFill/>
          <a:ln/>
        </p:spPr>
        <p:txBody>
          <a:bodyPr wrap="square" lIns="0" tIns="0" rIns="0" bIns="0" rtlCol="0" anchor="ctr"/>
          <a:lstStyle/>
          <a:p>
            <a:pPr marL="0" indent="0">
              <a:buNone/>
            </a:pPr>
            <a:r>
              <a:rPr lang="en-US" sz="1100" b="1" kern="0" spc="200" dirty="0">
                <a:solidFill>
                  <a:srgbClr val="FFFFFF"/>
                </a:solidFill>
                <a:latin typeface="Arial" pitchFamily="34" charset="0"/>
                <a:ea typeface="Arial" pitchFamily="34" charset="-122"/>
                <a:cs typeface="Arial" pitchFamily="34" charset="-120"/>
              </a:rPr>
              <a:t>DAYS 91–180</a:t>
            </a:r>
            <a:endParaRPr lang="en-US" sz="1100" dirty="0"/>
          </a:p>
        </p:txBody>
      </p:sp>
      <p:sp>
        <p:nvSpPr>
          <p:cNvPr id="25" name="Text 22"/>
          <p:cNvSpPr/>
          <p:nvPr/>
        </p:nvSpPr>
        <p:spPr>
          <a:xfrm>
            <a:off x="9326880" y="2468880"/>
            <a:ext cx="2377440" cy="365760"/>
          </a:xfrm>
          <a:prstGeom prst="rect">
            <a:avLst/>
          </a:prstGeom>
          <a:noFill/>
          <a:ln/>
        </p:spPr>
        <p:txBody>
          <a:bodyPr wrap="square" lIns="0" tIns="0" rIns="0" bIns="0" rtlCol="0" anchor="ctr"/>
          <a:lstStyle/>
          <a:p>
            <a:pPr marL="0" indent="0">
              <a:buNone/>
            </a:pPr>
            <a:r>
              <a:rPr lang="en-US" sz="1200" b="1" dirty="0">
                <a:solidFill>
                  <a:srgbClr val="1B3E7B"/>
                </a:solidFill>
                <a:latin typeface="Arial" pitchFamily="34" charset="0"/>
                <a:ea typeface="Arial" pitchFamily="34" charset="-122"/>
                <a:cs typeface="Arial" pitchFamily="34" charset="-120"/>
              </a:rPr>
              <a:t>Controlled launch</a:t>
            </a:r>
            <a:endParaRPr lang="en-US" sz="1200" dirty="0"/>
          </a:p>
        </p:txBody>
      </p:sp>
      <p:sp>
        <p:nvSpPr>
          <p:cNvPr id="26" name="Text 23"/>
          <p:cNvSpPr/>
          <p:nvPr/>
        </p:nvSpPr>
        <p:spPr>
          <a:xfrm>
            <a:off x="9326880" y="2926080"/>
            <a:ext cx="2377440" cy="3246120"/>
          </a:xfrm>
          <a:prstGeom prst="rect">
            <a:avLst/>
          </a:prstGeom>
          <a:noFill/>
          <a:ln/>
        </p:spPr>
        <p:txBody>
          <a:bodyPr wrap="square" lIns="0" tIns="0" rIns="0" bIns="0" rtlCol="0" anchor="ctr"/>
          <a:lstStyle/>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Pilot onboarding (5–10 operators)</a:t>
            </a:r>
            <a:endParaRPr lang="en-US" sz="1050" dirty="0"/>
          </a:p>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Independent testing &amp; exam readiness review</a:t>
            </a:r>
            <a:endParaRPr lang="en-US" sz="1050" dirty="0"/>
          </a:p>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Quarterly board update; refine limits</a:t>
            </a:r>
            <a:endParaRPr lang="en-US" sz="1050" dirty="0"/>
          </a:p>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Plan scaled rollout contingent on rule status</a:t>
            </a:r>
            <a:endParaRPr lang="en-US" sz="1050" dirty="0"/>
          </a:p>
        </p:txBody>
      </p:sp>
      <p:sp>
        <p:nvSpPr>
          <p:cNvPr id="28" name="Text 25"/>
          <p:cNvSpPr/>
          <p:nvPr/>
        </p:nvSpPr>
        <p:spPr>
          <a:xfrm>
            <a:off x="4114800" y="6446520"/>
            <a:ext cx="5029200" cy="228600"/>
          </a:xfrm>
          <a:prstGeom prst="rect">
            <a:avLst/>
          </a:prstGeom>
          <a:noFill/>
          <a:ln/>
        </p:spPr>
        <p:txBody>
          <a:bodyPr wrap="square" lIns="0" tIns="0" rIns="0" bIns="0" rtlCol="0" anchor="ctr"/>
          <a:lstStyle/>
          <a:p>
            <a:pPr marL="0" indent="0" algn="ctr">
              <a:buNone/>
            </a:pPr>
            <a:r>
              <a:rPr lang="en-US" sz="800" b="1" kern="0" spc="200" dirty="0">
                <a:solidFill>
                  <a:srgbClr val="6B7280"/>
                </a:solidFill>
                <a:latin typeface="Arial" pitchFamily="34" charset="0"/>
                <a:ea typeface="Arial" pitchFamily="34" charset="-122"/>
                <a:cs typeface="Arial" pitchFamily="34" charset="-120"/>
              </a:rPr>
              <a:t>HIGHLY CONFIDENTIAL &amp; TRADE SECRET</a:t>
            </a:r>
            <a:endParaRPr lang="en-US" sz="800" dirty="0"/>
          </a:p>
        </p:txBody>
      </p:sp>
      <p:sp>
        <p:nvSpPr>
          <p:cNvPr id="29" name="Text 26"/>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6B7280"/>
                </a:solidFill>
                <a:latin typeface="Arial" pitchFamily="34" charset="0"/>
                <a:ea typeface="Arial" pitchFamily="34" charset="-122"/>
                <a:cs typeface="Arial" pitchFamily="34" charset="-120"/>
              </a:rPr>
              <a:t>31 / 34</a:t>
            </a:r>
            <a:endParaRPr lang="en-US" sz="900" dirty="0"/>
          </a:p>
        </p:txBody>
      </p:sp>
      <p:pic>
        <p:nvPicPr>
          <p:cNvPr id="30" name="Picture 29" descr="Logo&#10;&#10;Description automatically generated">
            <a:extLst>
              <a:ext uri="{FF2B5EF4-FFF2-40B4-BE49-F238E27FC236}">
                <a16:creationId xmlns:a16="http://schemas.microsoft.com/office/drawing/2014/main" id="{E906566D-7D42-7C12-D01D-50200C96988B}"/>
              </a:ext>
            </a:extLst>
          </p:cNvPr>
          <p:cNvPicPr>
            <a:picLocks noChangeAspect="1"/>
          </p:cNvPicPr>
          <p:nvPr/>
        </p:nvPicPr>
        <p:blipFill>
          <a:blip r:embed="rId4"/>
          <a:stretch>
            <a:fillRect/>
          </a:stretch>
        </p:blipFill>
        <p:spPr>
          <a:xfrm>
            <a:off x="10949271" y="478641"/>
            <a:ext cx="800769" cy="855190"/>
          </a:xfrm>
          <a:prstGeom prst="rect">
            <a:avLst/>
          </a:prstGeom>
        </p:spPr>
      </p:pic>
      <p:sp>
        <p:nvSpPr>
          <p:cNvPr id="27" name="Shape 0">
            <a:extLst>
              <a:ext uri="{FF2B5EF4-FFF2-40B4-BE49-F238E27FC236}">
                <a16:creationId xmlns:a16="http://schemas.microsoft.com/office/drawing/2014/main" id="{6D53F1B1-CE89-8EFF-5676-491FA00DD9B3}"/>
              </a:ext>
            </a:extLst>
          </p:cNvPr>
          <p:cNvSpPr/>
          <p:nvPr/>
        </p:nvSpPr>
        <p:spPr>
          <a:xfrm>
            <a:off x="0" y="0"/>
            <a:ext cx="128016"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3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502920"/>
            <a:ext cx="128016" cy="128016"/>
          </a:xfrm>
          <a:prstGeom prst="rect">
            <a:avLst/>
          </a:prstGeom>
          <a:solidFill>
            <a:srgbClr val="D4AD18"/>
          </a:solidFill>
          <a:ln w="12700">
            <a:solidFill>
              <a:srgbClr val="D4AD18"/>
            </a:solidFill>
            <a:prstDash val="solid"/>
          </a:ln>
        </p:spPr>
        <p:txBody>
          <a:bodyPr/>
          <a:lstStyle/>
          <a:p>
            <a:endParaRPr/>
          </a:p>
        </p:txBody>
      </p:sp>
      <p:sp>
        <p:nvSpPr>
          <p:cNvPr id="3" name="Text 1"/>
          <p:cNvSpPr/>
          <p:nvPr/>
        </p:nvSpPr>
        <p:spPr>
          <a:xfrm>
            <a:off x="713232" y="411480"/>
            <a:ext cx="8229600" cy="292608"/>
          </a:xfrm>
          <a:prstGeom prst="rect">
            <a:avLst/>
          </a:prstGeom>
          <a:noFill/>
          <a:ln/>
        </p:spPr>
        <p:txBody>
          <a:bodyPr wrap="square" lIns="0" tIns="0" rIns="0" bIns="0" rtlCol="0" anchor="ctr"/>
          <a:lstStyle/>
          <a:p>
            <a:pPr marL="0" indent="0">
              <a:buNone/>
            </a:pPr>
            <a:r>
              <a:rPr lang="en-US" sz="1100" b="1" kern="0" spc="400" dirty="0">
                <a:solidFill>
                  <a:srgbClr val="038DAF"/>
                </a:solidFill>
                <a:latin typeface="Arial" pitchFamily="34" charset="0"/>
                <a:ea typeface="Arial" pitchFamily="34" charset="-122"/>
                <a:cs typeface="Arial" pitchFamily="34" charset="-120"/>
              </a:rPr>
              <a:t>PART 07  /  TECHNOLOGY</a:t>
            </a:r>
            <a:endParaRPr lang="en-US" sz="1100" dirty="0"/>
          </a:p>
        </p:txBody>
      </p:sp>
      <p:sp>
        <p:nvSpPr>
          <p:cNvPr id="4" name="Text 2"/>
          <p:cNvSpPr/>
          <p:nvPr/>
        </p:nvSpPr>
        <p:spPr>
          <a:xfrm>
            <a:off x="502920" y="713232"/>
            <a:ext cx="10058400" cy="777240"/>
          </a:xfrm>
          <a:prstGeom prst="rect">
            <a:avLst/>
          </a:prstGeom>
          <a:noFill/>
          <a:ln/>
        </p:spPr>
        <p:txBody>
          <a:bodyPr wrap="square" lIns="0" tIns="0" rIns="0" bIns="0" rtlCol="0" anchor="ctr"/>
          <a:lstStyle/>
          <a:p>
            <a:pPr marL="0" indent="0">
              <a:buNone/>
            </a:pPr>
            <a:r>
              <a:rPr lang="en-US" sz="2600" b="1" dirty="0">
                <a:solidFill>
                  <a:srgbClr val="1B3E7B"/>
                </a:solidFill>
                <a:latin typeface="Arial" pitchFamily="34" charset="0"/>
                <a:ea typeface="Arial" pitchFamily="34" charset="-122"/>
                <a:cs typeface="Arial" pitchFamily="34" charset="-120"/>
              </a:rPr>
              <a:t>Technology stack: StandardC's modular Unified Platform</a:t>
            </a:r>
            <a:endParaRPr lang="en-US" sz="2600" dirty="0"/>
          </a:p>
        </p:txBody>
      </p:sp>
      <p:sp>
        <p:nvSpPr>
          <p:cNvPr id="5" name="Shape 3"/>
          <p:cNvSpPr/>
          <p:nvPr/>
        </p:nvSpPr>
        <p:spPr>
          <a:xfrm>
            <a:off x="502920" y="1554480"/>
            <a:ext cx="11247120" cy="10973"/>
          </a:xfrm>
          <a:prstGeom prst="rect">
            <a:avLst/>
          </a:prstGeom>
          <a:solidFill>
            <a:srgbClr val="E5E7EB"/>
          </a:solidFill>
          <a:ln w="12700">
            <a:solidFill>
              <a:srgbClr val="E5E7EB"/>
            </a:solidFill>
            <a:prstDash val="solid"/>
          </a:ln>
        </p:spPr>
        <p:txBody>
          <a:bodyPr/>
          <a:lstStyle/>
          <a:p>
            <a:endParaRPr/>
          </a:p>
        </p:txBody>
      </p:sp>
      <p:sp>
        <p:nvSpPr>
          <p:cNvPr id="7" name="Shape 4"/>
          <p:cNvSpPr/>
          <p:nvPr/>
        </p:nvSpPr>
        <p:spPr>
          <a:xfrm>
            <a:off x="502920" y="1783080"/>
            <a:ext cx="11247120" cy="685800"/>
          </a:xfrm>
          <a:prstGeom prst="rect">
            <a:avLst/>
          </a:prstGeom>
          <a:solidFill>
            <a:srgbClr val="F8FAFC"/>
          </a:solidFill>
          <a:ln w="6350">
            <a:solidFill>
              <a:srgbClr val="E5E7EB"/>
            </a:solidFill>
            <a:prstDash val="solid"/>
          </a:ln>
        </p:spPr>
        <p:txBody>
          <a:bodyPr/>
          <a:lstStyle/>
          <a:p>
            <a:endParaRPr/>
          </a:p>
        </p:txBody>
      </p:sp>
      <p:sp>
        <p:nvSpPr>
          <p:cNvPr id="8" name="Shape 5"/>
          <p:cNvSpPr/>
          <p:nvPr/>
        </p:nvSpPr>
        <p:spPr>
          <a:xfrm>
            <a:off x="502920" y="1783080"/>
            <a:ext cx="11247120" cy="73152"/>
          </a:xfrm>
          <a:prstGeom prst="rect">
            <a:avLst/>
          </a:prstGeom>
          <a:solidFill>
            <a:srgbClr val="038DAF"/>
          </a:solidFill>
          <a:ln w="12700">
            <a:solidFill>
              <a:srgbClr val="038DAF"/>
            </a:solidFill>
            <a:prstDash val="solid"/>
          </a:ln>
        </p:spPr>
        <p:txBody>
          <a:bodyPr/>
          <a:lstStyle/>
          <a:p>
            <a:endParaRPr/>
          </a:p>
        </p:txBody>
      </p:sp>
      <p:sp>
        <p:nvSpPr>
          <p:cNvPr id="9" name="Shape 6"/>
          <p:cNvSpPr/>
          <p:nvPr/>
        </p:nvSpPr>
        <p:spPr>
          <a:xfrm>
            <a:off x="640080" y="1892808"/>
            <a:ext cx="457200" cy="457200"/>
          </a:xfrm>
          <a:prstGeom prst="ellipse">
            <a:avLst/>
          </a:prstGeom>
          <a:solidFill>
            <a:srgbClr val="038DAF"/>
          </a:solidFill>
          <a:ln w="12700">
            <a:solidFill>
              <a:srgbClr val="038DAF"/>
            </a:solidFill>
            <a:prstDash val="solid"/>
          </a:ln>
        </p:spPr>
        <p:txBody>
          <a:bodyPr/>
          <a:lstStyle/>
          <a:p>
            <a:endParaRPr/>
          </a:p>
        </p:txBody>
      </p:sp>
      <p:sp>
        <p:nvSpPr>
          <p:cNvPr id="10" name="Text 7"/>
          <p:cNvSpPr/>
          <p:nvPr/>
        </p:nvSpPr>
        <p:spPr>
          <a:xfrm>
            <a:off x="640080" y="1901952"/>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1</a:t>
            </a:r>
            <a:endParaRPr lang="en-US" sz="1600" dirty="0"/>
          </a:p>
        </p:txBody>
      </p:sp>
      <p:sp>
        <p:nvSpPr>
          <p:cNvPr id="11" name="Text 8"/>
          <p:cNvSpPr/>
          <p:nvPr/>
        </p:nvSpPr>
        <p:spPr>
          <a:xfrm>
            <a:off x="1234440" y="1874520"/>
            <a:ext cx="2194560" cy="274320"/>
          </a:xfrm>
          <a:prstGeom prst="rect">
            <a:avLst/>
          </a:prstGeom>
          <a:noFill/>
          <a:ln/>
        </p:spPr>
        <p:txBody>
          <a:bodyPr wrap="square" lIns="0" tIns="0" rIns="0" bIns="0" rtlCol="0" anchor="ctr"/>
          <a:lstStyle/>
          <a:p>
            <a:pPr marL="0" indent="0">
              <a:buNone/>
            </a:pPr>
            <a:r>
              <a:rPr lang="en-US" sz="1300" b="1" dirty="0">
                <a:solidFill>
                  <a:srgbClr val="038DAF"/>
                </a:solidFill>
                <a:latin typeface="Arial" pitchFamily="34" charset="0"/>
                <a:ea typeface="Arial" pitchFamily="34" charset="-122"/>
                <a:cs typeface="Arial" pitchFamily="34" charset="-120"/>
              </a:rPr>
              <a:t>ApplyC™</a:t>
            </a:r>
            <a:endParaRPr lang="en-US" sz="1300" dirty="0"/>
          </a:p>
        </p:txBody>
      </p:sp>
      <p:sp>
        <p:nvSpPr>
          <p:cNvPr id="12" name="Text 9"/>
          <p:cNvSpPr/>
          <p:nvPr/>
        </p:nvSpPr>
        <p:spPr>
          <a:xfrm>
            <a:off x="1234440" y="2130552"/>
            <a:ext cx="3657600" cy="274320"/>
          </a:xfrm>
          <a:prstGeom prst="rect">
            <a:avLst/>
          </a:prstGeom>
          <a:noFill/>
          <a:ln/>
        </p:spPr>
        <p:txBody>
          <a:bodyPr wrap="square" lIns="0" tIns="0" rIns="0" bIns="0" rtlCol="0" anchor="ctr"/>
          <a:lstStyle/>
          <a:p>
            <a:pPr marL="0" indent="0">
              <a:buNone/>
            </a:pPr>
            <a:r>
              <a:rPr lang="en-US" sz="1050" b="1" dirty="0">
                <a:solidFill>
                  <a:srgbClr val="1B3E7B"/>
                </a:solidFill>
                <a:latin typeface="Arial" pitchFamily="34" charset="0"/>
                <a:ea typeface="Arial" pitchFamily="34" charset="-122"/>
                <a:cs typeface="Arial" pitchFamily="34" charset="-120"/>
              </a:rPr>
              <a:t>Dynamic Onboarding &amp; Due Diligence</a:t>
            </a:r>
            <a:endParaRPr lang="en-US" sz="1050" dirty="0"/>
          </a:p>
        </p:txBody>
      </p:sp>
      <p:sp>
        <p:nvSpPr>
          <p:cNvPr id="13" name="Text 10"/>
          <p:cNvSpPr/>
          <p:nvPr/>
        </p:nvSpPr>
        <p:spPr>
          <a:xfrm>
            <a:off x="5074920" y="1901952"/>
            <a:ext cx="6583680" cy="50292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Customizable account applications, dynamic questionnaires, beneficial ownership, EIN &amp; corporate registration verification, integrated license verification, intelligent document checklists, tracking &amp; reporting.</a:t>
            </a:r>
            <a:endParaRPr lang="en-US" sz="1000" dirty="0"/>
          </a:p>
        </p:txBody>
      </p:sp>
      <p:sp>
        <p:nvSpPr>
          <p:cNvPr id="14" name="Shape 11"/>
          <p:cNvSpPr/>
          <p:nvPr/>
        </p:nvSpPr>
        <p:spPr>
          <a:xfrm>
            <a:off x="502920" y="2560320"/>
            <a:ext cx="11247120" cy="685800"/>
          </a:xfrm>
          <a:prstGeom prst="rect">
            <a:avLst/>
          </a:prstGeom>
          <a:solidFill>
            <a:srgbClr val="FFFFFF"/>
          </a:solidFill>
          <a:ln w="6350">
            <a:solidFill>
              <a:srgbClr val="E5E7EB"/>
            </a:solidFill>
            <a:prstDash val="solid"/>
          </a:ln>
        </p:spPr>
        <p:txBody>
          <a:bodyPr/>
          <a:lstStyle/>
          <a:p>
            <a:endParaRPr/>
          </a:p>
        </p:txBody>
      </p:sp>
      <p:sp>
        <p:nvSpPr>
          <p:cNvPr id="15" name="Shape 12"/>
          <p:cNvSpPr/>
          <p:nvPr/>
        </p:nvSpPr>
        <p:spPr>
          <a:xfrm>
            <a:off x="502920" y="2560320"/>
            <a:ext cx="11247120" cy="73152"/>
          </a:xfrm>
          <a:prstGeom prst="rect">
            <a:avLst/>
          </a:prstGeom>
          <a:solidFill>
            <a:srgbClr val="D4AD18"/>
          </a:solidFill>
          <a:ln w="12700">
            <a:solidFill>
              <a:srgbClr val="D4AD18"/>
            </a:solidFill>
            <a:prstDash val="solid"/>
          </a:ln>
        </p:spPr>
        <p:txBody>
          <a:bodyPr/>
          <a:lstStyle/>
          <a:p>
            <a:endParaRPr/>
          </a:p>
        </p:txBody>
      </p:sp>
      <p:sp>
        <p:nvSpPr>
          <p:cNvPr id="16" name="Shape 13"/>
          <p:cNvSpPr/>
          <p:nvPr/>
        </p:nvSpPr>
        <p:spPr>
          <a:xfrm>
            <a:off x="640080" y="2670048"/>
            <a:ext cx="457200" cy="457200"/>
          </a:xfrm>
          <a:prstGeom prst="ellipse">
            <a:avLst/>
          </a:prstGeom>
          <a:solidFill>
            <a:srgbClr val="D4AD18"/>
          </a:solidFill>
          <a:ln w="12700">
            <a:solidFill>
              <a:srgbClr val="D4AD18"/>
            </a:solidFill>
            <a:prstDash val="solid"/>
          </a:ln>
        </p:spPr>
        <p:txBody>
          <a:bodyPr/>
          <a:lstStyle/>
          <a:p>
            <a:endParaRPr/>
          </a:p>
        </p:txBody>
      </p:sp>
      <p:sp>
        <p:nvSpPr>
          <p:cNvPr id="17" name="Text 14"/>
          <p:cNvSpPr/>
          <p:nvPr/>
        </p:nvSpPr>
        <p:spPr>
          <a:xfrm>
            <a:off x="640080" y="2679192"/>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2</a:t>
            </a:r>
            <a:endParaRPr lang="en-US" sz="1600" dirty="0"/>
          </a:p>
        </p:txBody>
      </p:sp>
      <p:sp>
        <p:nvSpPr>
          <p:cNvPr id="18" name="Text 15"/>
          <p:cNvSpPr/>
          <p:nvPr/>
        </p:nvSpPr>
        <p:spPr>
          <a:xfrm>
            <a:off x="1234440" y="2651760"/>
            <a:ext cx="2194560" cy="274320"/>
          </a:xfrm>
          <a:prstGeom prst="rect">
            <a:avLst/>
          </a:prstGeom>
          <a:noFill/>
          <a:ln/>
        </p:spPr>
        <p:txBody>
          <a:bodyPr wrap="square" lIns="0" tIns="0" rIns="0" bIns="0" rtlCol="0" anchor="ctr"/>
          <a:lstStyle/>
          <a:p>
            <a:pPr marL="0" indent="0">
              <a:buNone/>
            </a:pPr>
            <a:r>
              <a:rPr lang="en-US" sz="1300" b="1" dirty="0">
                <a:solidFill>
                  <a:srgbClr val="D4AD18"/>
                </a:solidFill>
                <a:latin typeface="Arial" pitchFamily="34" charset="0"/>
                <a:ea typeface="Arial" pitchFamily="34" charset="-122"/>
                <a:cs typeface="Arial" pitchFamily="34" charset="-120"/>
              </a:rPr>
              <a:t>VerifyC™</a:t>
            </a:r>
            <a:endParaRPr lang="en-US" sz="1300" dirty="0"/>
          </a:p>
        </p:txBody>
      </p:sp>
      <p:sp>
        <p:nvSpPr>
          <p:cNvPr id="19" name="Text 16"/>
          <p:cNvSpPr/>
          <p:nvPr/>
        </p:nvSpPr>
        <p:spPr>
          <a:xfrm>
            <a:off x="1234440" y="2907792"/>
            <a:ext cx="3657600" cy="274320"/>
          </a:xfrm>
          <a:prstGeom prst="rect">
            <a:avLst/>
          </a:prstGeom>
          <a:noFill/>
          <a:ln/>
        </p:spPr>
        <p:txBody>
          <a:bodyPr wrap="square" lIns="0" tIns="0" rIns="0" bIns="0" rtlCol="0" anchor="ctr"/>
          <a:lstStyle/>
          <a:p>
            <a:pPr marL="0" indent="0">
              <a:buNone/>
            </a:pPr>
            <a:r>
              <a:rPr lang="en-US" sz="1050" b="1" dirty="0">
                <a:solidFill>
                  <a:srgbClr val="1B3E7B"/>
                </a:solidFill>
                <a:latin typeface="Arial" pitchFamily="34" charset="0"/>
                <a:ea typeface="Arial" pitchFamily="34" charset="-122"/>
                <a:cs typeface="Arial" pitchFamily="34" charset="-120"/>
              </a:rPr>
              <a:t>Virtual Site Visit Module</a:t>
            </a:r>
            <a:endParaRPr lang="en-US" sz="1050" dirty="0"/>
          </a:p>
        </p:txBody>
      </p:sp>
      <p:sp>
        <p:nvSpPr>
          <p:cNvPr id="20" name="Text 17"/>
          <p:cNvSpPr/>
          <p:nvPr/>
        </p:nvSpPr>
        <p:spPr>
          <a:xfrm>
            <a:off x="5074920" y="2679192"/>
            <a:ext cx="6583680" cy="50292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Remote inspections with real-time geolocation, photo capture, audit trail. Accelerate onboarding and approvals while reducing travel. GPS-stamped, immutable evidence.</a:t>
            </a:r>
            <a:endParaRPr lang="en-US" sz="1000" dirty="0"/>
          </a:p>
        </p:txBody>
      </p:sp>
      <p:sp>
        <p:nvSpPr>
          <p:cNvPr id="21" name="Shape 18"/>
          <p:cNvSpPr/>
          <p:nvPr/>
        </p:nvSpPr>
        <p:spPr>
          <a:xfrm>
            <a:off x="502920" y="3337560"/>
            <a:ext cx="11247120" cy="685800"/>
          </a:xfrm>
          <a:prstGeom prst="rect">
            <a:avLst/>
          </a:prstGeom>
          <a:solidFill>
            <a:srgbClr val="F8FAFC"/>
          </a:solidFill>
          <a:ln w="6350">
            <a:solidFill>
              <a:srgbClr val="E5E7EB"/>
            </a:solidFill>
            <a:prstDash val="solid"/>
          </a:ln>
        </p:spPr>
        <p:txBody>
          <a:bodyPr/>
          <a:lstStyle/>
          <a:p>
            <a:endParaRPr/>
          </a:p>
        </p:txBody>
      </p:sp>
      <p:sp>
        <p:nvSpPr>
          <p:cNvPr id="22" name="Shape 19"/>
          <p:cNvSpPr/>
          <p:nvPr/>
        </p:nvSpPr>
        <p:spPr>
          <a:xfrm>
            <a:off x="502920" y="3337560"/>
            <a:ext cx="11247120" cy="73152"/>
          </a:xfrm>
          <a:prstGeom prst="rect">
            <a:avLst/>
          </a:prstGeom>
          <a:solidFill>
            <a:srgbClr val="0D404D"/>
          </a:solidFill>
          <a:ln w="12700">
            <a:solidFill>
              <a:srgbClr val="0D404D"/>
            </a:solidFill>
            <a:prstDash val="solid"/>
          </a:ln>
        </p:spPr>
        <p:txBody>
          <a:bodyPr/>
          <a:lstStyle/>
          <a:p>
            <a:endParaRPr/>
          </a:p>
        </p:txBody>
      </p:sp>
      <p:sp>
        <p:nvSpPr>
          <p:cNvPr id="23" name="Shape 20"/>
          <p:cNvSpPr/>
          <p:nvPr/>
        </p:nvSpPr>
        <p:spPr>
          <a:xfrm>
            <a:off x="640080" y="3447288"/>
            <a:ext cx="457200" cy="457200"/>
          </a:xfrm>
          <a:prstGeom prst="ellipse">
            <a:avLst/>
          </a:prstGeom>
          <a:solidFill>
            <a:srgbClr val="0D404D"/>
          </a:solidFill>
          <a:ln w="12700">
            <a:solidFill>
              <a:srgbClr val="0D404D"/>
            </a:solidFill>
            <a:prstDash val="solid"/>
          </a:ln>
        </p:spPr>
        <p:txBody>
          <a:bodyPr/>
          <a:lstStyle/>
          <a:p>
            <a:endParaRPr/>
          </a:p>
        </p:txBody>
      </p:sp>
      <p:sp>
        <p:nvSpPr>
          <p:cNvPr id="24" name="Text 21"/>
          <p:cNvSpPr/>
          <p:nvPr/>
        </p:nvSpPr>
        <p:spPr>
          <a:xfrm>
            <a:off x="640080" y="3456432"/>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3</a:t>
            </a:r>
            <a:endParaRPr lang="en-US" sz="1600" dirty="0"/>
          </a:p>
        </p:txBody>
      </p:sp>
      <p:sp>
        <p:nvSpPr>
          <p:cNvPr id="25" name="Text 22"/>
          <p:cNvSpPr/>
          <p:nvPr/>
        </p:nvSpPr>
        <p:spPr>
          <a:xfrm>
            <a:off x="1234440" y="3429000"/>
            <a:ext cx="2194560" cy="274320"/>
          </a:xfrm>
          <a:prstGeom prst="rect">
            <a:avLst/>
          </a:prstGeom>
          <a:noFill/>
          <a:ln/>
        </p:spPr>
        <p:txBody>
          <a:bodyPr wrap="square" lIns="0" tIns="0" rIns="0" bIns="0" rtlCol="0" anchor="ctr"/>
          <a:lstStyle/>
          <a:p>
            <a:pPr marL="0" indent="0">
              <a:buNone/>
            </a:pPr>
            <a:r>
              <a:rPr lang="en-US" sz="1300" b="1" dirty="0">
                <a:solidFill>
                  <a:srgbClr val="0D404D"/>
                </a:solidFill>
                <a:latin typeface="Arial" pitchFamily="34" charset="0"/>
                <a:ea typeface="Arial" pitchFamily="34" charset="-122"/>
                <a:cs typeface="Arial" pitchFamily="34" charset="-120"/>
              </a:rPr>
              <a:t>MonitorC™</a:t>
            </a:r>
            <a:endParaRPr lang="en-US" sz="1300" dirty="0"/>
          </a:p>
        </p:txBody>
      </p:sp>
      <p:sp>
        <p:nvSpPr>
          <p:cNvPr id="26" name="Text 23"/>
          <p:cNvSpPr/>
          <p:nvPr/>
        </p:nvSpPr>
        <p:spPr>
          <a:xfrm>
            <a:off x="1234440" y="3685032"/>
            <a:ext cx="3657600" cy="274320"/>
          </a:xfrm>
          <a:prstGeom prst="rect">
            <a:avLst/>
          </a:prstGeom>
          <a:noFill/>
          <a:ln/>
        </p:spPr>
        <p:txBody>
          <a:bodyPr wrap="square" lIns="0" tIns="0" rIns="0" bIns="0" rtlCol="0" anchor="ctr"/>
          <a:lstStyle/>
          <a:p>
            <a:pPr marL="0" indent="0">
              <a:buNone/>
            </a:pPr>
            <a:r>
              <a:rPr lang="en-US" sz="1050" b="1" dirty="0">
                <a:solidFill>
                  <a:srgbClr val="1B3E7B"/>
                </a:solidFill>
                <a:latin typeface="Arial" pitchFamily="34" charset="0"/>
                <a:ea typeface="Arial" pitchFamily="34" charset="-122"/>
                <a:cs typeface="Arial" pitchFamily="34" charset="-120"/>
              </a:rPr>
              <a:t>KYB/KYC Screening &amp; Monitoring</a:t>
            </a:r>
            <a:endParaRPr lang="en-US" sz="1050" dirty="0"/>
          </a:p>
        </p:txBody>
      </p:sp>
      <p:sp>
        <p:nvSpPr>
          <p:cNvPr id="27" name="Text 24"/>
          <p:cNvSpPr/>
          <p:nvPr/>
        </p:nvSpPr>
        <p:spPr>
          <a:xfrm>
            <a:off x="5074920" y="3456432"/>
            <a:ext cx="6583680" cy="50292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AI-powered screening: business registration, UBO, watchlist &amp; sanctions, adverse media, financial &amp; criminal records. Continuous monitoring with alerts and audit trail.</a:t>
            </a:r>
            <a:endParaRPr lang="en-US" sz="1000" dirty="0"/>
          </a:p>
        </p:txBody>
      </p:sp>
      <p:sp>
        <p:nvSpPr>
          <p:cNvPr id="28" name="Shape 25"/>
          <p:cNvSpPr/>
          <p:nvPr/>
        </p:nvSpPr>
        <p:spPr>
          <a:xfrm>
            <a:off x="502920" y="4114800"/>
            <a:ext cx="11247120" cy="685800"/>
          </a:xfrm>
          <a:prstGeom prst="rect">
            <a:avLst/>
          </a:prstGeom>
          <a:solidFill>
            <a:srgbClr val="FFFFFF"/>
          </a:solidFill>
          <a:ln w="6350">
            <a:solidFill>
              <a:srgbClr val="E5E7EB"/>
            </a:solidFill>
            <a:prstDash val="solid"/>
          </a:ln>
        </p:spPr>
        <p:txBody>
          <a:bodyPr/>
          <a:lstStyle/>
          <a:p>
            <a:endParaRPr/>
          </a:p>
        </p:txBody>
      </p:sp>
      <p:sp>
        <p:nvSpPr>
          <p:cNvPr id="29" name="Shape 26"/>
          <p:cNvSpPr/>
          <p:nvPr/>
        </p:nvSpPr>
        <p:spPr>
          <a:xfrm>
            <a:off x="502920" y="4114800"/>
            <a:ext cx="11247120" cy="73152"/>
          </a:xfrm>
          <a:prstGeom prst="rect">
            <a:avLst/>
          </a:prstGeom>
          <a:solidFill>
            <a:srgbClr val="1B3E7B"/>
          </a:solidFill>
          <a:ln w="12700">
            <a:solidFill>
              <a:srgbClr val="1B3E7B"/>
            </a:solidFill>
            <a:prstDash val="solid"/>
          </a:ln>
        </p:spPr>
        <p:txBody>
          <a:bodyPr/>
          <a:lstStyle/>
          <a:p>
            <a:endParaRPr/>
          </a:p>
        </p:txBody>
      </p:sp>
      <p:sp>
        <p:nvSpPr>
          <p:cNvPr id="30" name="Shape 27"/>
          <p:cNvSpPr/>
          <p:nvPr/>
        </p:nvSpPr>
        <p:spPr>
          <a:xfrm>
            <a:off x="640080" y="4224528"/>
            <a:ext cx="457200" cy="457200"/>
          </a:xfrm>
          <a:prstGeom prst="ellipse">
            <a:avLst/>
          </a:prstGeom>
          <a:solidFill>
            <a:srgbClr val="1B3E7B"/>
          </a:solidFill>
          <a:ln w="12700">
            <a:solidFill>
              <a:srgbClr val="1B3E7B"/>
            </a:solidFill>
            <a:prstDash val="solid"/>
          </a:ln>
        </p:spPr>
        <p:txBody>
          <a:bodyPr/>
          <a:lstStyle/>
          <a:p>
            <a:endParaRPr/>
          </a:p>
        </p:txBody>
      </p:sp>
      <p:sp>
        <p:nvSpPr>
          <p:cNvPr id="31" name="Text 28"/>
          <p:cNvSpPr/>
          <p:nvPr/>
        </p:nvSpPr>
        <p:spPr>
          <a:xfrm>
            <a:off x="640080" y="4233672"/>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4</a:t>
            </a:r>
            <a:endParaRPr lang="en-US" sz="1600" dirty="0"/>
          </a:p>
        </p:txBody>
      </p:sp>
      <p:sp>
        <p:nvSpPr>
          <p:cNvPr id="32" name="Text 29"/>
          <p:cNvSpPr/>
          <p:nvPr/>
        </p:nvSpPr>
        <p:spPr>
          <a:xfrm>
            <a:off x="1234440" y="4206240"/>
            <a:ext cx="2194560" cy="27432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Cannabis Module</a:t>
            </a:r>
            <a:endParaRPr lang="en-US" sz="1300" dirty="0"/>
          </a:p>
        </p:txBody>
      </p:sp>
      <p:sp>
        <p:nvSpPr>
          <p:cNvPr id="33" name="Text 30"/>
          <p:cNvSpPr/>
          <p:nvPr/>
        </p:nvSpPr>
        <p:spPr>
          <a:xfrm>
            <a:off x="1234440" y="4462272"/>
            <a:ext cx="3657600" cy="274320"/>
          </a:xfrm>
          <a:prstGeom prst="rect">
            <a:avLst/>
          </a:prstGeom>
          <a:noFill/>
          <a:ln/>
        </p:spPr>
        <p:txBody>
          <a:bodyPr wrap="square" lIns="0" tIns="0" rIns="0" bIns="0" rtlCol="0" anchor="ctr"/>
          <a:lstStyle/>
          <a:p>
            <a:pPr marL="0" indent="0">
              <a:buNone/>
            </a:pPr>
            <a:r>
              <a:rPr lang="en-US" sz="1050" b="1" dirty="0">
                <a:solidFill>
                  <a:srgbClr val="1B3E7B"/>
                </a:solidFill>
                <a:latin typeface="Arial" pitchFamily="34" charset="0"/>
                <a:ea typeface="Arial" pitchFamily="34" charset="-122"/>
                <a:cs typeface="Arial" pitchFamily="34" charset="-120"/>
              </a:rPr>
              <a:t>License Search &amp; Monitoring</a:t>
            </a:r>
            <a:endParaRPr lang="en-US" sz="1050" dirty="0"/>
          </a:p>
        </p:txBody>
      </p:sp>
      <p:sp>
        <p:nvSpPr>
          <p:cNvPr id="34" name="Text 31"/>
          <p:cNvSpPr/>
          <p:nvPr/>
        </p:nvSpPr>
        <p:spPr>
          <a:xfrm>
            <a:off x="5074920" y="4233672"/>
            <a:ext cx="6583680" cy="50292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Fully integrated CRB Monitor license search, bulk business screening, automated verification and status monitoring, status-change alerts, and Metrc integration.</a:t>
            </a:r>
            <a:endParaRPr lang="en-US" sz="1000" dirty="0"/>
          </a:p>
        </p:txBody>
      </p:sp>
      <p:sp>
        <p:nvSpPr>
          <p:cNvPr id="35" name="Shape 32"/>
          <p:cNvSpPr/>
          <p:nvPr/>
        </p:nvSpPr>
        <p:spPr>
          <a:xfrm>
            <a:off x="502920" y="4892040"/>
            <a:ext cx="11247120" cy="685800"/>
          </a:xfrm>
          <a:prstGeom prst="rect">
            <a:avLst/>
          </a:prstGeom>
          <a:solidFill>
            <a:srgbClr val="F8FAFC"/>
          </a:solidFill>
          <a:ln w="6350">
            <a:solidFill>
              <a:srgbClr val="E5E7EB"/>
            </a:solidFill>
            <a:prstDash val="solid"/>
          </a:ln>
        </p:spPr>
        <p:txBody>
          <a:bodyPr/>
          <a:lstStyle/>
          <a:p>
            <a:endParaRPr/>
          </a:p>
        </p:txBody>
      </p:sp>
      <p:sp>
        <p:nvSpPr>
          <p:cNvPr id="36" name="Shape 33"/>
          <p:cNvSpPr/>
          <p:nvPr/>
        </p:nvSpPr>
        <p:spPr>
          <a:xfrm>
            <a:off x="502920" y="4892040"/>
            <a:ext cx="11247120" cy="73152"/>
          </a:xfrm>
          <a:prstGeom prst="rect">
            <a:avLst/>
          </a:prstGeom>
          <a:solidFill>
            <a:srgbClr val="8A2E2E"/>
          </a:solidFill>
          <a:ln w="12700">
            <a:solidFill>
              <a:srgbClr val="8A2E2E"/>
            </a:solidFill>
            <a:prstDash val="solid"/>
          </a:ln>
        </p:spPr>
        <p:txBody>
          <a:bodyPr/>
          <a:lstStyle/>
          <a:p>
            <a:endParaRPr/>
          </a:p>
        </p:txBody>
      </p:sp>
      <p:sp>
        <p:nvSpPr>
          <p:cNvPr id="37" name="Shape 34"/>
          <p:cNvSpPr/>
          <p:nvPr/>
        </p:nvSpPr>
        <p:spPr>
          <a:xfrm>
            <a:off x="640080" y="5001768"/>
            <a:ext cx="457200" cy="457200"/>
          </a:xfrm>
          <a:prstGeom prst="ellipse">
            <a:avLst/>
          </a:prstGeom>
          <a:solidFill>
            <a:srgbClr val="8A2E2E"/>
          </a:solidFill>
          <a:ln w="12700">
            <a:solidFill>
              <a:srgbClr val="8A2E2E"/>
            </a:solidFill>
            <a:prstDash val="solid"/>
          </a:ln>
        </p:spPr>
        <p:txBody>
          <a:bodyPr/>
          <a:lstStyle/>
          <a:p>
            <a:endParaRPr/>
          </a:p>
        </p:txBody>
      </p:sp>
      <p:sp>
        <p:nvSpPr>
          <p:cNvPr id="38" name="Text 35"/>
          <p:cNvSpPr/>
          <p:nvPr/>
        </p:nvSpPr>
        <p:spPr>
          <a:xfrm>
            <a:off x="640080" y="5010912"/>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5</a:t>
            </a:r>
            <a:endParaRPr lang="en-US" sz="1600" dirty="0"/>
          </a:p>
        </p:txBody>
      </p:sp>
      <p:sp>
        <p:nvSpPr>
          <p:cNvPr id="39" name="Text 36"/>
          <p:cNvSpPr/>
          <p:nvPr/>
        </p:nvSpPr>
        <p:spPr>
          <a:xfrm>
            <a:off x="1234440" y="4983480"/>
            <a:ext cx="2194560" cy="274320"/>
          </a:xfrm>
          <a:prstGeom prst="rect">
            <a:avLst/>
          </a:prstGeom>
          <a:noFill/>
          <a:ln/>
        </p:spPr>
        <p:txBody>
          <a:bodyPr wrap="square" lIns="0" tIns="0" rIns="0" bIns="0" rtlCol="0" anchor="ctr"/>
          <a:lstStyle/>
          <a:p>
            <a:pPr marL="0" indent="0">
              <a:buNone/>
            </a:pPr>
            <a:r>
              <a:rPr lang="en-US" sz="1300" b="1" dirty="0">
                <a:solidFill>
                  <a:srgbClr val="8A2E2E"/>
                </a:solidFill>
                <a:latin typeface="Arial" pitchFamily="34" charset="0"/>
                <a:ea typeface="Arial" pitchFamily="34" charset="-122"/>
                <a:cs typeface="Arial" pitchFamily="34" charset="-120"/>
              </a:rPr>
              <a:t>ID Verification</a:t>
            </a:r>
            <a:endParaRPr lang="en-US" sz="1300" dirty="0"/>
          </a:p>
        </p:txBody>
      </p:sp>
      <p:sp>
        <p:nvSpPr>
          <p:cNvPr id="40" name="Text 37"/>
          <p:cNvSpPr/>
          <p:nvPr/>
        </p:nvSpPr>
        <p:spPr>
          <a:xfrm>
            <a:off x="1234440" y="5239512"/>
            <a:ext cx="3657600" cy="274320"/>
          </a:xfrm>
          <a:prstGeom prst="rect">
            <a:avLst/>
          </a:prstGeom>
          <a:noFill/>
          <a:ln/>
        </p:spPr>
        <p:txBody>
          <a:bodyPr wrap="square" lIns="0" tIns="0" rIns="0" bIns="0" rtlCol="0" anchor="ctr"/>
          <a:lstStyle/>
          <a:p>
            <a:pPr marL="0" indent="0">
              <a:buNone/>
            </a:pPr>
            <a:r>
              <a:rPr lang="en-US" sz="1050" b="1" dirty="0">
                <a:solidFill>
                  <a:srgbClr val="1B3E7B"/>
                </a:solidFill>
                <a:latin typeface="Arial" pitchFamily="34" charset="0"/>
                <a:ea typeface="Arial" pitchFamily="34" charset="-122"/>
                <a:cs typeface="Arial" pitchFamily="34" charset="-120"/>
              </a:rPr>
              <a:t>Powered by ID.me</a:t>
            </a:r>
            <a:endParaRPr lang="en-US" sz="1050" dirty="0"/>
          </a:p>
        </p:txBody>
      </p:sp>
      <p:sp>
        <p:nvSpPr>
          <p:cNvPr id="41" name="Text 38"/>
          <p:cNvSpPr/>
          <p:nvPr/>
        </p:nvSpPr>
        <p:spPr>
          <a:xfrm>
            <a:off x="5074920" y="5010912"/>
            <a:ext cx="6583680" cy="50292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Advanced identity proofing, document verification, liveness detection, geolocation &amp; IP, SSN verification. Verify customers outside your geographic footprint.</a:t>
            </a:r>
            <a:endParaRPr lang="en-US" sz="1000" dirty="0"/>
          </a:p>
        </p:txBody>
      </p:sp>
      <p:sp>
        <p:nvSpPr>
          <p:cNvPr id="42" name="Shape 39"/>
          <p:cNvSpPr/>
          <p:nvPr/>
        </p:nvSpPr>
        <p:spPr>
          <a:xfrm>
            <a:off x="502920" y="5852160"/>
            <a:ext cx="11247120" cy="365760"/>
          </a:xfrm>
          <a:prstGeom prst="rect">
            <a:avLst/>
          </a:prstGeom>
          <a:solidFill>
            <a:srgbClr val="FBF7EC"/>
          </a:solidFill>
          <a:ln w="6350">
            <a:solidFill>
              <a:srgbClr val="E5E7EB"/>
            </a:solidFill>
            <a:prstDash val="solid"/>
          </a:ln>
        </p:spPr>
        <p:txBody>
          <a:bodyPr/>
          <a:lstStyle/>
          <a:p>
            <a:endParaRPr/>
          </a:p>
        </p:txBody>
      </p:sp>
      <p:sp>
        <p:nvSpPr>
          <p:cNvPr id="43" name="Text 40"/>
          <p:cNvSpPr/>
          <p:nvPr/>
        </p:nvSpPr>
        <p:spPr>
          <a:xfrm>
            <a:off x="685800" y="5870448"/>
            <a:ext cx="10972800" cy="329184"/>
          </a:xfrm>
          <a:prstGeom prst="rect">
            <a:avLst/>
          </a:prstGeom>
          <a:noFill/>
          <a:ln/>
        </p:spPr>
        <p:txBody>
          <a:bodyPr wrap="square" lIns="0" tIns="0" rIns="0" bIns="0" rtlCol="0" anchor="ctr"/>
          <a:lstStyle/>
          <a:p>
            <a:pPr marL="0" indent="0">
              <a:buNone/>
            </a:pPr>
            <a:r>
              <a:rPr lang="en-US" sz="1400" i="1" dirty="0">
                <a:solidFill>
                  <a:srgbClr val="3A2E00"/>
                </a:solidFill>
                <a:latin typeface="Arial" pitchFamily="34" charset="0"/>
                <a:ea typeface="Arial" pitchFamily="34" charset="-122"/>
                <a:cs typeface="Arial" pitchFamily="34" charset="-120"/>
              </a:rPr>
              <a:t>Modular, pay-per-use pricing - start where you need to, scale as the program matures and the regulatory environment evolves.</a:t>
            </a:r>
            <a:endParaRPr lang="en-US" sz="1050" dirty="0"/>
          </a:p>
        </p:txBody>
      </p:sp>
      <p:sp>
        <p:nvSpPr>
          <p:cNvPr id="44" name="Shape 41"/>
          <p:cNvSpPr/>
          <p:nvPr/>
        </p:nvSpPr>
        <p:spPr>
          <a:xfrm>
            <a:off x="502920" y="6400800"/>
            <a:ext cx="457200" cy="20117"/>
          </a:xfrm>
          <a:prstGeom prst="rect">
            <a:avLst/>
          </a:prstGeom>
          <a:solidFill>
            <a:srgbClr val="D4AD18"/>
          </a:solidFill>
          <a:ln w="12700">
            <a:solidFill>
              <a:srgbClr val="D4AD18"/>
            </a:solidFill>
            <a:prstDash val="solid"/>
          </a:ln>
        </p:spPr>
        <p:txBody>
          <a:bodyPr/>
          <a:lstStyle/>
          <a:p>
            <a:endParaRPr/>
          </a:p>
        </p:txBody>
      </p:sp>
      <p:sp>
        <p:nvSpPr>
          <p:cNvPr id="45" name="Text 42"/>
          <p:cNvSpPr/>
          <p:nvPr/>
        </p:nvSpPr>
        <p:spPr>
          <a:xfrm>
            <a:off x="4114800" y="6446520"/>
            <a:ext cx="5029200" cy="228600"/>
          </a:xfrm>
          <a:prstGeom prst="rect">
            <a:avLst/>
          </a:prstGeom>
          <a:noFill/>
          <a:ln/>
        </p:spPr>
        <p:txBody>
          <a:bodyPr wrap="square" lIns="0" tIns="0" rIns="0" bIns="0" rtlCol="0" anchor="ctr"/>
          <a:lstStyle/>
          <a:p>
            <a:pPr marL="0" indent="0" algn="ctr">
              <a:buNone/>
            </a:pPr>
            <a:r>
              <a:rPr lang="en-US" sz="800" b="1" kern="0" spc="200" dirty="0">
                <a:solidFill>
                  <a:srgbClr val="6B7280"/>
                </a:solidFill>
                <a:latin typeface="Arial" pitchFamily="34" charset="0"/>
                <a:ea typeface="Arial" pitchFamily="34" charset="-122"/>
                <a:cs typeface="Arial" pitchFamily="34" charset="-120"/>
              </a:rPr>
              <a:t>HIGHLY CONFIDENTIAL &amp; TRADE SECRET</a:t>
            </a:r>
            <a:endParaRPr lang="en-US" sz="800" dirty="0"/>
          </a:p>
        </p:txBody>
      </p:sp>
      <p:sp>
        <p:nvSpPr>
          <p:cNvPr id="46" name="Text 43"/>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6B7280"/>
                </a:solidFill>
                <a:latin typeface="Arial" pitchFamily="34" charset="0"/>
                <a:ea typeface="Arial" pitchFamily="34" charset="-122"/>
                <a:cs typeface="Arial" pitchFamily="34" charset="-120"/>
              </a:rPr>
              <a:t>32 / 34</a:t>
            </a:r>
            <a:endParaRPr lang="en-US" sz="900" dirty="0"/>
          </a:p>
        </p:txBody>
      </p:sp>
      <p:pic>
        <p:nvPicPr>
          <p:cNvPr id="47" name="Picture 46" descr="Logo&#10;&#10;Description automatically generated">
            <a:extLst>
              <a:ext uri="{FF2B5EF4-FFF2-40B4-BE49-F238E27FC236}">
                <a16:creationId xmlns:a16="http://schemas.microsoft.com/office/drawing/2014/main" id="{C0855950-5FCA-7B4D-1E38-F237CB378C7F}"/>
              </a:ext>
            </a:extLst>
          </p:cNvPr>
          <p:cNvPicPr>
            <a:picLocks noChangeAspect="1"/>
          </p:cNvPicPr>
          <p:nvPr/>
        </p:nvPicPr>
        <p:blipFill>
          <a:blip r:embed="rId3"/>
          <a:stretch>
            <a:fillRect/>
          </a:stretch>
        </p:blipFill>
        <p:spPr>
          <a:xfrm>
            <a:off x="10949271" y="478641"/>
            <a:ext cx="800769" cy="855190"/>
          </a:xfrm>
          <a:prstGeom prst="rect">
            <a:avLst/>
          </a:prstGeom>
        </p:spPr>
      </p:pic>
      <p:sp>
        <p:nvSpPr>
          <p:cNvPr id="6" name="Shape 0">
            <a:extLst>
              <a:ext uri="{FF2B5EF4-FFF2-40B4-BE49-F238E27FC236}">
                <a16:creationId xmlns:a16="http://schemas.microsoft.com/office/drawing/2014/main" id="{D8B1FDD5-DFCC-AC3C-6618-1BEDA648B4F3}"/>
              </a:ext>
            </a:extLst>
          </p:cNvPr>
          <p:cNvSpPr/>
          <p:nvPr/>
        </p:nvSpPr>
        <p:spPr>
          <a:xfrm>
            <a:off x="0" y="0"/>
            <a:ext cx="128016"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502920"/>
            <a:ext cx="128016" cy="128016"/>
          </a:xfrm>
          <a:prstGeom prst="rect">
            <a:avLst/>
          </a:prstGeom>
          <a:solidFill>
            <a:srgbClr val="D4AD18"/>
          </a:solidFill>
          <a:ln w="12700">
            <a:solidFill>
              <a:srgbClr val="D4AD18"/>
            </a:solidFill>
            <a:prstDash val="solid"/>
          </a:ln>
        </p:spPr>
        <p:txBody>
          <a:bodyPr/>
          <a:lstStyle/>
          <a:p>
            <a:endParaRPr/>
          </a:p>
        </p:txBody>
      </p:sp>
      <p:sp>
        <p:nvSpPr>
          <p:cNvPr id="3" name="Text 1"/>
          <p:cNvSpPr/>
          <p:nvPr/>
        </p:nvSpPr>
        <p:spPr>
          <a:xfrm>
            <a:off x="713232" y="411480"/>
            <a:ext cx="8229600" cy="292608"/>
          </a:xfrm>
          <a:prstGeom prst="rect">
            <a:avLst/>
          </a:prstGeom>
          <a:noFill/>
          <a:ln/>
        </p:spPr>
        <p:txBody>
          <a:bodyPr wrap="square" lIns="0" tIns="0" rIns="0" bIns="0" rtlCol="0" anchor="ctr"/>
          <a:lstStyle/>
          <a:p>
            <a:pPr marL="0" indent="0">
              <a:buNone/>
            </a:pPr>
            <a:r>
              <a:rPr lang="en-US" sz="1100" b="1" kern="0" spc="400" dirty="0">
                <a:solidFill>
                  <a:srgbClr val="038DAF"/>
                </a:solidFill>
                <a:latin typeface="Arial" pitchFamily="34" charset="0"/>
                <a:ea typeface="Arial" pitchFamily="34" charset="-122"/>
                <a:cs typeface="Arial" pitchFamily="34" charset="-120"/>
              </a:rPr>
              <a:t>ABOUT STANDARDC</a:t>
            </a:r>
            <a:endParaRPr lang="en-US" sz="1100" dirty="0"/>
          </a:p>
        </p:txBody>
      </p:sp>
      <p:sp>
        <p:nvSpPr>
          <p:cNvPr id="4" name="Text 2"/>
          <p:cNvSpPr/>
          <p:nvPr/>
        </p:nvSpPr>
        <p:spPr>
          <a:xfrm>
            <a:off x="502920" y="713232"/>
            <a:ext cx="10058400" cy="777240"/>
          </a:xfrm>
          <a:prstGeom prst="rect">
            <a:avLst/>
          </a:prstGeom>
          <a:noFill/>
          <a:ln/>
        </p:spPr>
        <p:txBody>
          <a:bodyPr wrap="square" lIns="0" tIns="0" rIns="0" bIns="0" rtlCol="0" anchor="ctr"/>
          <a:lstStyle/>
          <a:p>
            <a:pPr marL="0" indent="0">
              <a:buNone/>
            </a:pPr>
            <a:r>
              <a:rPr lang="en-US" sz="2600" b="1" dirty="0">
                <a:solidFill>
                  <a:srgbClr val="1B3E7B"/>
                </a:solidFill>
                <a:latin typeface="Arial" pitchFamily="34" charset="0"/>
                <a:ea typeface="Arial" pitchFamily="34" charset="-122"/>
                <a:cs typeface="Arial" pitchFamily="34" charset="-120"/>
              </a:rPr>
              <a:t>Cannabis Banking Advisory + Compliance Software</a:t>
            </a:r>
            <a:endParaRPr lang="en-US" sz="2600" dirty="0"/>
          </a:p>
        </p:txBody>
      </p:sp>
      <p:sp>
        <p:nvSpPr>
          <p:cNvPr id="5" name="Shape 3"/>
          <p:cNvSpPr/>
          <p:nvPr/>
        </p:nvSpPr>
        <p:spPr>
          <a:xfrm>
            <a:off x="502920" y="1554480"/>
            <a:ext cx="11247120" cy="10973"/>
          </a:xfrm>
          <a:prstGeom prst="rect">
            <a:avLst/>
          </a:prstGeom>
          <a:solidFill>
            <a:srgbClr val="E5E7EB"/>
          </a:solidFill>
          <a:ln w="12700">
            <a:solidFill>
              <a:srgbClr val="E5E7EB"/>
            </a:solidFill>
            <a:prstDash val="solid"/>
          </a:ln>
        </p:spPr>
        <p:txBody>
          <a:bodyPr/>
          <a:lstStyle/>
          <a:p>
            <a:endParaRPr/>
          </a:p>
        </p:txBody>
      </p:sp>
      <p:sp>
        <p:nvSpPr>
          <p:cNvPr id="7" name="Text 4"/>
          <p:cNvSpPr/>
          <p:nvPr/>
        </p:nvSpPr>
        <p:spPr>
          <a:xfrm>
            <a:off x="502920" y="1691640"/>
            <a:ext cx="11247120" cy="502920"/>
          </a:xfrm>
          <a:prstGeom prst="rect">
            <a:avLst/>
          </a:prstGeom>
          <a:noFill/>
          <a:ln/>
        </p:spPr>
        <p:txBody>
          <a:bodyPr wrap="square" lIns="0" tIns="0" rIns="0" bIns="0" rtlCol="0" anchor="ctr"/>
          <a:lstStyle/>
          <a:p>
            <a:pPr marL="0" indent="0">
              <a:buNone/>
            </a:pPr>
            <a:r>
              <a:rPr lang="en-US" sz="1400" i="1" dirty="0">
                <a:solidFill>
                  <a:srgbClr val="374151"/>
                </a:solidFill>
                <a:latin typeface="Arial" pitchFamily="34" charset="0"/>
                <a:ea typeface="Arial" pitchFamily="34" charset="-122"/>
                <a:cs typeface="Arial" pitchFamily="34" charset="-120"/>
              </a:rPr>
              <a:t>StandardC partners with financial institutions to launch, operate, and scale compliant cannabis-banking programs.</a:t>
            </a:r>
            <a:endParaRPr lang="en-US" sz="1400" dirty="0"/>
          </a:p>
        </p:txBody>
      </p:sp>
      <p:sp>
        <p:nvSpPr>
          <p:cNvPr id="8" name="Shape 5"/>
          <p:cNvSpPr/>
          <p:nvPr/>
        </p:nvSpPr>
        <p:spPr>
          <a:xfrm>
            <a:off x="502920" y="2331720"/>
            <a:ext cx="5394960" cy="3931920"/>
          </a:xfrm>
          <a:prstGeom prst="rect">
            <a:avLst/>
          </a:prstGeom>
          <a:solidFill>
            <a:srgbClr val="F8FAFC"/>
          </a:solidFill>
          <a:ln w="6350">
            <a:solidFill>
              <a:srgbClr val="E5E7EB"/>
            </a:solidFill>
            <a:prstDash val="solid"/>
          </a:ln>
        </p:spPr>
        <p:txBody>
          <a:bodyPr/>
          <a:lstStyle/>
          <a:p>
            <a:endParaRPr/>
          </a:p>
        </p:txBody>
      </p:sp>
      <p:sp>
        <p:nvSpPr>
          <p:cNvPr id="9" name="Shape 6"/>
          <p:cNvSpPr/>
          <p:nvPr/>
        </p:nvSpPr>
        <p:spPr>
          <a:xfrm>
            <a:off x="502920" y="2331720"/>
            <a:ext cx="5394960" cy="73152"/>
          </a:xfrm>
          <a:prstGeom prst="rect">
            <a:avLst/>
          </a:prstGeom>
          <a:solidFill>
            <a:srgbClr val="038DAF"/>
          </a:solidFill>
          <a:ln w="12700">
            <a:solidFill>
              <a:srgbClr val="038DAF"/>
            </a:solidFill>
            <a:prstDash val="solid"/>
          </a:ln>
        </p:spPr>
        <p:txBody>
          <a:bodyPr/>
          <a:lstStyle/>
          <a:p>
            <a:endParaRPr/>
          </a:p>
        </p:txBody>
      </p:sp>
      <p:sp>
        <p:nvSpPr>
          <p:cNvPr id="10" name="Text 7"/>
          <p:cNvSpPr/>
          <p:nvPr/>
        </p:nvSpPr>
        <p:spPr>
          <a:xfrm>
            <a:off x="731520" y="2560320"/>
            <a:ext cx="4937760" cy="320040"/>
          </a:xfrm>
          <a:prstGeom prst="rect">
            <a:avLst/>
          </a:prstGeom>
          <a:noFill/>
          <a:ln/>
        </p:spPr>
        <p:txBody>
          <a:bodyPr wrap="square" lIns="0" tIns="0" rIns="0" bIns="0" rtlCol="0" anchor="ctr"/>
          <a:lstStyle/>
          <a:p>
            <a:pPr marL="0" indent="0">
              <a:buNone/>
            </a:pPr>
            <a:r>
              <a:rPr lang="en-US" sz="1200" b="1" kern="0" spc="300" dirty="0">
                <a:solidFill>
                  <a:srgbClr val="038DAF"/>
                </a:solidFill>
                <a:latin typeface="Arial" pitchFamily="34" charset="0"/>
                <a:ea typeface="Arial" pitchFamily="34" charset="-122"/>
                <a:cs typeface="Arial" pitchFamily="34" charset="-120"/>
              </a:rPr>
              <a:t>ADVISORY SERVICES</a:t>
            </a:r>
            <a:endParaRPr lang="en-US" sz="1200" dirty="0"/>
          </a:p>
        </p:txBody>
      </p:sp>
      <p:sp>
        <p:nvSpPr>
          <p:cNvPr id="11" name="Text 8"/>
          <p:cNvSpPr/>
          <p:nvPr/>
        </p:nvSpPr>
        <p:spPr>
          <a:xfrm>
            <a:off x="731520" y="2880360"/>
            <a:ext cx="4937760" cy="32004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Practical, defensible, examiner-ready</a:t>
            </a:r>
            <a:endParaRPr lang="en-US" sz="1400" dirty="0"/>
          </a:p>
        </p:txBody>
      </p:sp>
      <p:sp>
        <p:nvSpPr>
          <p:cNvPr id="12" name="Text 9"/>
          <p:cNvSpPr/>
          <p:nvPr/>
        </p:nvSpPr>
        <p:spPr>
          <a:xfrm>
            <a:off x="731520" y="3291840"/>
            <a:ext cx="4937760" cy="2743200"/>
          </a:xfrm>
          <a:prstGeom prst="rect">
            <a:avLst/>
          </a:prstGeom>
          <a:noFill/>
          <a:ln/>
        </p:spPr>
        <p:txBody>
          <a:bodyPr wrap="square" lIns="0" tIns="0" rIns="0" bIns="0" rtlCol="0" anchor="ctr"/>
          <a:lstStyle/>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Policies &amp; governance documentation</a:t>
            </a:r>
            <a:endParaRPr lang="en-US" sz="1200" dirty="0"/>
          </a:p>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Cannabis-specific risk assessments</a:t>
            </a:r>
            <a:endParaRPr lang="en-US" sz="1200" dirty="0"/>
          </a:p>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Program design &amp; strategic planning</a:t>
            </a:r>
            <a:endParaRPr lang="en-US" sz="1200" dirty="0"/>
          </a:p>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Profitability &amp; capacity analysis</a:t>
            </a:r>
            <a:endParaRPr lang="en-US" sz="1200" dirty="0"/>
          </a:p>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Comprehensive board/staff training</a:t>
            </a:r>
            <a:endParaRPr lang="en-US" sz="1200" dirty="0"/>
          </a:p>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Annual program refresh &amp; exam prep</a:t>
            </a:r>
            <a:endParaRPr lang="en-US" sz="1200" dirty="0"/>
          </a:p>
        </p:txBody>
      </p:sp>
      <p:sp>
        <p:nvSpPr>
          <p:cNvPr id="13" name="Shape 10"/>
          <p:cNvSpPr/>
          <p:nvPr/>
        </p:nvSpPr>
        <p:spPr>
          <a:xfrm>
            <a:off x="6355080" y="2331720"/>
            <a:ext cx="5394960" cy="3931920"/>
          </a:xfrm>
          <a:prstGeom prst="rect">
            <a:avLst/>
          </a:prstGeom>
          <a:solidFill>
            <a:srgbClr val="F8FAFC"/>
          </a:solidFill>
          <a:ln w="6350">
            <a:solidFill>
              <a:srgbClr val="E5E7EB"/>
            </a:solidFill>
            <a:prstDash val="solid"/>
          </a:ln>
        </p:spPr>
        <p:txBody>
          <a:bodyPr/>
          <a:lstStyle/>
          <a:p>
            <a:endParaRPr/>
          </a:p>
        </p:txBody>
      </p:sp>
      <p:sp>
        <p:nvSpPr>
          <p:cNvPr id="14" name="Shape 11"/>
          <p:cNvSpPr/>
          <p:nvPr/>
        </p:nvSpPr>
        <p:spPr>
          <a:xfrm>
            <a:off x="6355080" y="2331720"/>
            <a:ext cx="5394960" cy="73152"/>
          </a:xfrm>
          <a:prstGeom prst="rect">
            <a:avLst/>
          </a:prstGeom>
          <a:solidFill>
            <a:srgbClr val="D4AD18"/>
          </a:solidFill>
          <a:ln w="12700">
            <a:solidFill>
              <a:srgbClr val="D4AD18"/>
            </a:solidFill>
            <a:prstDash val="solid"/>
          </a:ln>
        </p:spPr>
        <p:txBody>
          <a:bodyPr/>
          <a:lstStyle/>
          <a:p>
            <a:endParaRPr/>
          </a:p>
        </p:txBody>
      </p:sp>
      <p:sp>
        <p:nvSpPr>
          <p:cNvPr id="15" name="Text 12"/>
          <p:cNvSpPr/>
          <p:nvPr/>
        </p:nvSpPr>
        <p:spPr>
          <a:xfrm>
            <a:off x="6583680" y="2560320"/>
            <a:ext cx="4937760" cy="320040"/>
          </a:xfrm>
          <a:prstGeom prst="rect">
            <a:avLst/>
          </a:prstGeom>
          <a:noFill/>
          <a:ln/>
        </p:spPr>
        <p:txBody>
          <a:bodyPr wrap="square" lIns="0" tIns="0" rIns="0" bIns="0" rtlCol="0" anchor="ctr"/>
          <a:lstStyle/>
          <a:p>
            <a:pPr marL="0" indent="0">
              <a:buNone/>
            </a:pPr>
            <a:r>
              <a:rPr lang="en-US" sz="1200" b="1" kern="0" spc="300" dirty="0">
                <a:solidFill>
                  <a:srgbClr val="9B7E0E"/>
                </a:solidFill>
                <a:latin typeface="Arial" pitchFamily="34" charset="0"/>
                <a:ea typeface="Arial" pitchFamily="34" charset="-122"/>
                <a:cs typeface="Arial" pitchFamily="34" charset="-120"/>
              </a:rPr>
              <a:t>UNIFIED PLATFORM</a:t>
            </a:r>
            <a:endParaRPr lang="en-US" sz="1200" dirty="0"/>
          </a:p>
        </p:txBody>
      </p:sp>
      <p:sp>
        <p:nvSpPr>
          <p:cNvPr id="16" name="Text 13"/>
          <p:cNvSpPr/>
          <p:nvPr/>
        </p:nvSpPr>
        <p:spPr>
          <a:xfrm>
            <a:off x="6583680" y="2880360"/>
            <a:ext cx="4937760" cy="32004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Unified onboarding, screening, and monitoring</a:t>
            </a:r>
            <a:endParaRPr lang="en-US" sz="1400" dirty="0"/>
          </a:p>
        </p:txBody>
      </p:sp>
      <p:sp>
        <p:nvSpPr>
          <p:cNvPr id="17" name="Text 14"/>
          <p:cNvSpPr/>
          <p:nvPr/>
        </p:nvSpPr>
        <p:spPr>
          <a:xfrm>
            <a:off x="6583680" y="3291840"/>
            <a:ext cx="4937760" cy="2743200"/>
          </a:xfrm>
          <a:prstGeom prst="rect">
            <a:avLst/>
          </a:prstGeom>
          <a:noFill/>
          <a:ln/>
        </p:spPr>
        <p:txBody>
          <a:bodyPr wrap="square" lIns="0" tIns="0" rIns="0" bIns="0" rtlCol="0" anchor="ctr"/>
          <a:lstStyle/>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ApplyC™ - dynamic onboarding &amp; due diligence</a:t>
            </a:r>
            <a:endParaRPr lang="en-US" sz="1200" dirty="0"/>
          </a:p>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VerifyC™ - virtual site visits, geolocation-stamped</a:t>
            </a:r>
            <a:endParaRPr lang="en-US" sz="1200" dirty="0"/>
          </a:p>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MonitorC™ - KYB/KYC screening &amp; monitoring</a:t>
            </a:r>
            <a:endParaRPr lang="en-US" sz="1200" dirty="0"/>
          </a:p>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Cannabis license screening + Metrc integration</a:t>
            </a:r>
            <a:endParaRPr lang="en-US" sz="1200" dirty="0"/>
          </a:p>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Centralized, immutable audit trail</a:t>
            </a:r>
            <a:endParaRPr lang="en-US" sz="1200" dirty="0"/>
          </a:p>
          <a:p>
            <a:pPr marL="342900" indent="-342900">
              <a:spcAft>
                <a:spcPts val="400"/>
              </a:spcAft>
              <a:buSzPct val="100000"/>
              <a:buChar char="•"/>
            </a:pPr>
            <a:r>
              <a:rPr lang="en-US" sz="1400" dirty="0">
                <a:solidFill>
                  <a:srgbClr val="374151"/>
                </a:solidFill>
                <a:latin typeface="Arial" pitchFamily="34" charset="0"/>
                <a:ea typeface="Arial" pitchFamily="34" charset="-122"/>
                <a:cs typeface="Arial" pitchFamily="34" charset="-120"/>
              </a:rPr>
              <a:t>Modular, pay-per-use pricing</a:t>
            </a:r>
            <a:endParaRPr lang="en-US" sz="1200" dirty="0"/>
          </a:p>
          <a:p>
            <a:pPr marL="342900" indent="-342900">
              <a:spcAft>
                <a:spcPts val="400"/>
              </a:spcAft>
              <a:buSzPct val="100000"/>
              <a:buChar char="•"/>
            </a:pPr>
            <a:r>
              <a:rPr sz="1400" b="0" dirty="0">
                <a:solidFill>
                  <a:srgbClr val="374151"/>
                </a:solidFill>
                <a:latin typeface="Arial"/>
              </a:rPr>
              <a:t>StandardC AI (CAI) - patent-pending (coming soon)</a:t>
            </a:r>
          </a:p>
        </p:txBody>
      </p:sp>
      <p:sp>
        <p:nvSpPr>
          <p:cNvPr id="19" name="Text 16"/>
          <p:cNvSpPr/>
          <p:nvPr/>
        </p:nvSpPr>
        <p:spPr>
          <a:xfrm>
            <a:off x="4114800" y="6446520"/>
            <a:ext cx="5029200" cy="228600"/>
          </a:xfrm>
          <a:prstGeom prst="rect">
            <a:avLst/>
          </a:prstGeom>
          <a:noFill/>
          <a:ln/>
        </p:spPr>
        <p:txBody>
          <a:bodyPr wrap="square" lIns="0" tIns="0" rIns="0" bIns="0" rtlCol="0" anchor="ctr"/>
          <a:lstStyle/>
          <a:p>
            <a:pPr marL="0" indent="0" algn="ctr">
              <a:buNone/>
            </a:pPr>
            <a:r>
              <a:rPr lang="en-US" sz="800" b="1" kern="0" spc="200" dirty="0">
                <a:solidFill>
                  <a:srgbClr val="6B7280"/>
                </a:solidFill>
                <a:latin typeface="Arial" pitchFamily="34" charset="0"/>
                <a:ea typeface="Arial" pitchFamily="34" charset="-122"/>
                <a:cs typeface="Arial" pitchFamily="34" charset="-120"/>
              </a:rPr>
              <a:t>HIGHLY CONFIDENTIAL &amp; TRADE SECRET</a:t>
            </a:r>
            <a:endParaRPr lang="en-US" sz="800" dirty="0"/>
          </a:p>
        </p:txBody>
      </p:sp>
      <p:sp>
        <p:nvSpPr>
          <p:cNvPr id="20" name="Text 17"/>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6B7280"/>
                </a:solidFill>
                <a:latin typeface="Arial" pitchFamily="34" charset="0"/>
                <a:ea typeface="Arial" pitchFamily="34" charset="-122"/>
                <a:cs typeface="Arial" pitchFamily="34" charset="-120"/>
              </a:rPr>
              <a:t>03 / 34</a:t>
            </a:r>
            <a:endParaRPr lang="en-US" sz="900" dirty="0"/>
          </a:p>
        </p:txBody>
      </p:sp>
      <p:pic>
        <p:nvPicPr>
          <p:cNvPr id="21" name="Picture 20" descr="Logo&#10;&#10;Description automatically generated">
            <a:extLst>
              <a:ext uri="{FF2B5EF4-FFF2-40B4-BE49-F238E27FC236}">
                <a16:creationId xmlns:a16="http://schemas.microsoft.com/office/drawing/2014/main" id="{8072FF0B-8DA5-06B1-1BFD-D82ADBBF698A}"/>
              </a:ext>
            </a:extLst>
          </p:cNvPr>
          <p:cNvPicPr>
            <a:picLocks noChangeAspect="1"/>
          </p:cNvPicPr>
          <p:nvPr/>
        </p:nvPicPr>
        <p:blipFill>
          <a:blip r:embed="rId3"/>
          <a:stretch>
            <a:fillRect/>
          </a:stretch>
        </p:blipFill>
        <p:spPr>
          <a:xfrm>
            <a:off x="10949271" y="478641"/>
            <a:ext cx="800769" cy="855190"/>
          </a:xfrm>
          <a:prstGeom prst="rect">
            <a:avLst/>
          </a:prstGeom>
        </p:spPr>
      </p:pic>
      <p:sp>
        <p:nvSpPr>
          <p:cNvPr id="6" name="Shape 0">
            <a:extLst>
              <a:ext uri="{FF2B5EF4-FFF2-40B4-BE49-F238E27FC236}">
                <a16:creationId xmlns:a16="http://schemas.microsoft.com/office/drawing/2014/main" id="{E76A1BB4-6073-65DB-61DC-5F60B7C0742F}"/>
              </a:ext>
            </a:extLst>
          </p:cNvPr>
          <p:cNvSpPr/>
          <p:nvPr/>
        </p:nvSpPr>
        <p:spPr>
          <a:xfrm>
            <a:off x="0" y="0"/>
            <a:ext cx="128016"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502920"/>
            <a:ext cx="128016" cy="128016"/>
          </a:xfrm>
          <a:prstGeom prst="rect">
            <a:avLst/>
          </a:prstGeom>
          <a:solidFill>
            <a:srgbClr val="D4AD18"/>
          </a:solidFill>
          <a:ln w="12700">
            <a:solidFill>
              <a:srgbClr val="D4AD18"/>
            </a:solidFill>
            <a:prstDash val="solid"/>
          </a:ln>
        </p:spPr>
        <p:txBody>
          <a:bodyPr/>
          <a:lstStyle/>
          <a:p>
            <a:endParaRPr/>
          </a:p>
        </p:txBody>
      </p:sp>
      <p:sp>
        <p:nvSpPr>
          <p:cNvPr id="3" name="Text 1"/>
          <p:cNvSpPr/>
          <p:nvPr/>
        </p:nvSpPr>
        <p:spPr>
          <a:xfrm>
            <a:off x="713232" y="411480"/>
            <a:ext cx="8229600" cy="292608"/>
          </a:xfrm>
          <a:prstGeom prst="rect">
            <a:avLst/>
          </a:prstGeom>
          <a:noFill/>
          <a:ln/>
        </p:spPr>
        <p:txBody>
          <a:bodyPr wrap="square" lIns="0" tIns="0" rIns="0" bIns="0" rtlCol="0" anchor="ctr"/>
          <a:lstStyle/>
          <a:p>
            <a:pPr marL="0" indent="0">
              <a:buNone/>
            </a:pPr>
            <a:r>
              <a:rPr lang="en-US" sz="1100" b="1" kern="0" spc="400" dirty="0">
                <a:solidFill>
                  <a:srgbClr val="038DAF"/>
                </a:solidFill>
                <a:latin typeface="Arial" pitchFamily="34" charset="0"/>
                <a:ea typeface="Arial" pitchFamily="34" charset="-122"/>
                <a:cs typeface="Arial" pitchFamily="34" charset="-120"/>
              </a:rPr>
              <a:t>KEY TAKEAWAYS</a:t>
            </a:r>
            <a:endParaRPr lang="en-US" sz="1100" dirty="0"/>
          </a:p>
        </p:txBody>
      </p:sp>
      <p:sp>
        <p:nvSpPr>
          <p:cNvPr id="4" name="Text 2"/>
          <p:cNvSpPr/>
          <p:nvPr/>
        </p:nvSpPr>
        <p:spPr>
          <a:xfrm>
            <a:off x="502920" y="713232"/>
            <a:ext cx="10058400" cy="777240"/>
          </a:xfrm>
          <a:prstGeom prst="rect">
            <a:avLst/>
          </a:prstGeom>
          <a:noFill/>
          <a:ln/>
        </p:spPr>
        <p:txBody>
          <a:bodyPr wrap="square" lIns="0" tIns="0" rIns="0" bIns="0" rtlCol="0" anchor="ctr"/>
          <a:lstStyle/>
          <a:p>
            <a:pPr marL="0" indent="0">
              <a:buNone/>
            </a:pPr>
            <a:r>
              <a:rPr lang="en-US" sz="2600" b="1" dirty="0">
                <a:solidFill>
                  <a:srgbClr val="1B3E7B"/>
                </a:solidFill>
                <a:latin typeface="Arial" pitchFamily="34" charset="0"/>
                <a:ea typeface="Arial" pitchFamily="34" charset="-122"/>
                <a:cs typeface="Arial" pitchFamily="34" charset="-120"/>
              </a:rPr>
              <a:t>Five things to leave the room with</a:t>
            </a:r>
            <a:endParaRPr lang="en-US" sz="2600" dirty="0"/>
          </a:p>
        </p:txBody>
      </p:sp>
      <p:sp>
        <p:nvSpPr>
          <p:cNvPr id="5" name="Shape 3"/>
          <p:cNvSpPr/>
          <p:nvPr/>
        </p:nvSpPr>
        <p:spPr>
          <a:xfrm>
            <a:off x="502920" y="1554480"/>
            <a:ext cx="11247120" cy="10973"/>
          </a:xfrm>
          <a:prstGeom prst="rect">
            <a:avLst/>
          </a:prstGeom>
          <a:solidFill>
            <a:srgbClr val="E5E7EB"/>
          </a:solidFill>
          <a:ln w="12700">
            <a:solidFill>
              <a:srgbClr val="E5E7EB"/>
            </a:solidFill>
            <a:prstDash val="solid"/>
          </a:ln>
        </p:spPr>
        <p:txBody>
          <a:bodyPr/>
          <a:lstStyle/>
          <a:p>
            <a:endParaRPr/>
          </a:p>
        </p:txBody>
      </p:sp>
      <p:sp>
        <p:nvSpPr>
          <p:cNvPr id="7" name="Shape 4"/>
          <p:cNvSpPr/>
          <p:nvPr/>
        </p:nvSpPr>
        <p:spPr>
          <a:xfrm>
            <a:off x="502920" y="1828800"/>
            <a:ext cx="11247120" cy="758952"/>
          </a:xfrm>
          <a:prstGeom prst="rect">
            <a:avLst/>
          </a:prstGeom>
          <a:solidFill>
            <a:srgbClr val="F8FAFC"/>
          </a:solidFill>
          <a:ln w="6350">
            <a:solidFill>
              <a:srgbClr val="E5E7EB"/>
            </a:solidFill>
            <a:prstDash val="solid"/>
          </a:ln>
        </p:spPr>
        <p:txBody>
          <a:bodyPr/>
          <a:lstStyle/>
          <a:p>
            <a:endParaRPr/>
          </a:p>
        </p:txBody>
      </p:sp>
      <p:sp>
        <p:nvSpPr>
          <p:cNvPr id="8" name="Text 5"/>
          <p:cNvSpPr/>
          <p:nvPr/>
        </p:nvSpPr>
        <p:spPr>
          <a:xfrm>
            <a:off x="685800" y="1993392"/>
            <a:ext cx="777240" cy="457200"/>
          </a:xfrm>
          <a:prstGeom prst="rect">
            <a:avLst/>
          </a:prstGeom>
          <a:noFill/>
          <a:ln/>
        </p:spPr>
        <p:txBody>
          <a:bodyPr wrap="square" lIns="0" tIns="0" rIns="0" bIns="0" rtlCol="0" anchor="ctr"/>
          <a:lstStyle/>
          <a:p>
            <a:pPr marL="0" indent="0">
              <a:buNone/>
            </a:pPr>
            <a:r>
              <a:rPr lang="en-US" sz="2200" b="1" dirty="0">
                <a:solidFill>
                  <a:srgbClr val="D4AD18"/>
                </a:solidFill>
                <a:latin typeface="Arial" pitchFamily="34" charset="0"/>
                <a:ea typeface="Arial" pitchFamily="34" charset="-122"/>
                <a:cs typeface="Arial" pitchFamily="34" charset="-120"/>
              </a:rPr>
              <a:t>01</a:t>
            </a:r>
            <a:endParaRPr lang="en-US" sz="2200" dirty="0"/>
          </a:p>
        </p:txBody>
      </p:sp>
      <p:sp>
        <p:nvSpPr>
          <p:cNvPr id="9" name="Text 6"/>
          <p:cNvSpPr/>
          <p:nvPr/>
        </p:nvSpPr>
        <p:spPr>
          <a:xfrm>
            <a:off x="1508760" y="2011680"/>
            <a:ext cx="5029200" cy="41148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Rescheduling is real, but pending - and slow</a:t>
            </a:r>
            <a:endParaRPr lang="en-US" sz="1400" dirty="0"/>
          </a:p>
        </p:txBody>
      </p:sp>
      <p:sp>
        <p:nvSpPr>
          <p:cNvPr id="10" name="Text 7"/>
          <p:cNvSpPr/>
          <p:nvPr/>
        </p:nvSpPr>
        <p:spPr>
          <a:xfrm>
            <a:off x="6629400" y="2029968"/>
            <a:ext cx="5029200" cy="45720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Plan for Schedule III on a multi-year horizon; treat any near-term finalization as upside, not baseline.</a:t>
            </a:r>
            <a:endParaRPr lang="en-US" sz="1100" dirty="0"/>
          </a:p>
        </p:txBody>
      </p:sp>
      <p:sp>
        <p:nvSpPr>
          <p:cNvPr id="11" name="Shape 8"/>
          <p:cNvSpPr/>
          <p:nvPr/>
        </p:nvSpPr>
        <p:spPr>
          <a:xfrm>
            <a:off x="502920" y="2697480"/>
            <a:ext cx="11247120" cy="758952"/>
          </a:xfrm>
          <a:prstGeom prst="rect">
            <a:avLst/>
          </a:prstGeom>
          <a:solidFill>
            <a:srgbClr val="FFFFFF"/>
          </a:solidFill>
          <a:ln w="6350">
            <a:solidFill>
              <a:srgbClr val="E5E7EB"/>
            </a:solidFill>
            <a:prstDash val="solid"/>
          </a:ln>
        </p:spPr>
        <p:txBody>
          <a:bodyPr/>
          <a:lstStyle/>
          <a:p>
            <a:endParaRPr/>
          </a:p>
        </p:txBody>
      </p:sp>
      <p:sp>
        <p:nvSpPr>
          <p:cNvPr id="12" name="Text 9"/>
          <p:cNvSpPr/>
          <p:nvPr/>
        </p:nvSpPr>
        <p:spPr>
          <a:xfrm>
            <a:off x="685800" y="2862072"/>
            <a:ext cx="777240" cy="457200"/>
          </a:xfrm>
          <a:prstGeom prst="rect">
            <a:avLst/>
          </a:prstGeom>
          <a:noFill/>
          <a:ln/>
        </p:spPr>
        <p:txBody>
          <a:bodyPr wrap="square" lIns="0" tIns="0" rIns="0" bIns="0" rtlCol="0" anchor="ctr"/>
          <a:lstStyle/>
          <a:p>
            <a:pPr marL="0" indent="0">
              <a:buNone/>
            </a:pPr>
            <a:r>
              <a:rPr lang="en-US" sz="2200" b="1" dirty="0">
                <a:solidFill>
                  <a:srgbClr val="D4AD18"/>
                </a:solidFill>
                <a:latin typeface="Arial" pitchFamily="34" charset="0"/>
                <a:ea typeface="Arial" pitchFamily="34" charset="-122"/>
                <a:cs typeface="Arial" pitchFamily="34" charset="-120"/>
              </a:rPr>
              <a:t>02</a:t>
            </a:r>
            <a:endParaRPr lang="en-US" sz="2200" dirty="0"/>
          </a:p>
        </p:txBody>
      </p:sp>
      <p:sp>
        <p:nvSpPr>
          <p:cNvPr id="13" name="Text 10"/>
          <p:cNvSpPr/>
          <p:nvPr/>
        </p:nvSpPr>
        <p:spPr>
          <a:xfrm>
            <a:off x="1508760" y="2880360"/>
            <a:ext cx="5029200" cy="41148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Rescheduling ≠ legalization ≠ banking reform</a:t>
            </a:r>
            <a:endParaRPr lang="en-US" sz="1400" dirty="0"/>
          </a:p>
        </p:txBody>
      </p:sp>
      <p:sp>
        <p:nvSpPr>
          <p:cNvPr id="14" name="Text 11"/>
          <p:cNvSpPr/>
          <p:nvPr/>
        </p:nvSpPr>
        <p:spPr>
          <a:xfrm>
            <a:off x="6629400" y="2898648"/>
            <a:ext cx="5029200" cy="45720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FIN-2014-G001 stays operative. SAFER Banking remains separate. Continue full BSA/AML obligations.</a:t>
            </a:r>
            <a:endParaRPr lang="en-US" sz="1100" dirty="0"/>
          </a:p>
        </p:txBody>
      </p:sp>
      <p:sp>
        <p:nvSpPr>
          <p:cNvPr id="15" name="Shape 12"/>
          <p:cNvSpPr/>
          <p:nvPr/>
        </p:nvSpPr>
        <p:spPr>
          <a:xfrm>
            <a:off x="502920" y="3566160"/>
            <a:ext cx="11247120" cy="758952"/>
          </a:xfrm>
          <a:prstGeom prst="rect">
            <a:avLst/>
          </a:prstGeom>
          <a:solidFill>
            <a:srgbClr val="F8FAFC"/>
          </a:solidFill>
          <a:ln w="6350">
            <a:solidFill>
              <a:srgbClr val="E5E7EB"/>
            </a:solidFill>
            <a:prstDash val="solid"/>
          </a:ln>
        </p:spPr>
        <p:txBody>
          <a:bodyPr/>
          <a:lstStyle/>
          <a:p>
            <a:endParaRPr/>
          </a:p>
        </p:txBody>
      </p:sp>
      <p:sp>
        <p:nvSpPr>
          <p:cNvPr id="16" name="Text 13"/>
          <p:cNvSpPr/>
          <p:nvPr/>
        </p:nvSpPr>
        <p:spPr>
          <a:xfrm>
            <a:off x="685800" y="3730752"/>
            <a:ext cx="777240" cy="457200"/>
          </a:xfrm>
          <a:prstGeom prst="rect">
            <a:avLst/>
          </a:prstGeom>
          <a:noFill/>
          <a:ln/>
        </p:spPr>
        <p:txBody>
          <a:bodyPr wrap="square" lIns="0" tIns="0" rIns="0" bIns="0" rtlCol="0" anchor="ctr"/>
          <a:lstStyle/>
          <a:p>
            <a:pPr marL="0" indent="0">
              <a:buNone/>
            </a:pPr>
            <a:r>
              <a:rPr lang="en-US" sz="2200" b="1" dirty="0">
                <a:solidFill>
                  <a:srgbClr val="D4AD18"/>
                </a:solidFill>
                <a:latin typeface="Arial" pitchFamily="34" charset="0"/>
                <a:ea typeface="Arial" pitchFamily="34" charset="-122"/>
                <a:cs typeface="Arial" pitchFamily="34" charset="-120"/>
              </a:rPr>
              <a:t>03</a:t>
            </a:r>
            <a:endParaRPr lang="en-US" sz="2200" dirty="0"/>
          </a:p>
        </p:txBody>
      </p:sp>
      <p:sp>
        <p:nvSpPr>
          <p:cNvPr id="17" name="Text 14"/>
          <p:cNvSpPr/>
          <p:nvPr/>
        </p:nvSpPr>
        <p:spPr>
          <a:xfrm>
            <a:off x="1508760" y="3749040"/>
            <a:ext cx="5029200" cy="41148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The biggest financial impact is §280E sunset</a:t>
            </a:r>
            <a:endParaRPr lang="en-US" sz="1400" dirty="0"/>
          </a:p>
        </p:txBody>
      </p:sp>
      <p:sp>
        <p:nvSpPr>
          <p:cNvPr id="18" name="Text 15"/>
          <p:cNvSpPr/>
          <p:nvPr/>
        </p:nvSpPr>
        <p:spPr>
          <a:xfrm>
            <a:off x="6629400" y="3767328"/>
            <a:ext cx="5029200" cy="45720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Operator economics and credit profiles improve materially - driving new deposit, lending, and payments demand.</a:t>
            </a:r>
            <a:endParaRPr lang="en-US" sz="1100" dirty="0"/>
          </a:p>
        </p:txBody>
      </p:sp>
      <p:sp>
        <p:nvSpPr>
          <p:cNvPr id="19" name="Shape 16"/>
          <p:cNvSpPr/>
          <p:nvPr/>
        </p:nvSpPr>
        <p:spPr>
          <a:xfrm>
            <a:off x="502920" y="4434840"/>
            <a:ext cx="11247120" cy="758952"/>
          </a:xfrm>
          <a:prstGeom prst="rect">
            <a:avLst/>
          </a:prstGeom>
          <a:solidFill>
            <a:srgbClr val="FFFFFF"/>
          </a:solidFill>
          <a:ln w="6350">
            <a:solidFill>
              <a:srgbClr val="E5E7EB"/>
            </a:solidFill>
            <a:prstDash val="solid"/>
          </a:ln>
        </p:spPr>
        <p:txBody>
          <a:bodyPr/>
          <a:lstStyle/>
          <a:p>
            <a:endParaRPr/>
          </a:p>
        </p:txBody>
      </p:sp>
      <p:sp>
        <p:nvSpPr>
          <p:cNvPr id="20" name="Text 17"/>
          <p:cNvSpPr/>
          <p:nvPr/>
        </p:nvSpPr>
        <p:spPr>
          <a:xfrm>
            <a:off x="685800" y="4599432"/>
            <a:ext cx="777240" cy="457200"/>
          </a:xfrm>
          <a:prstGeom prst="rect">
            <a:avLst/>
          </a:prstGeom>
          <a:noFill/>
          <a:ln/>
        </p:spPr>
        <p:txBody>
          <a:bodyPr wrap="square" lIns="0" tIns="0" rIns="0" bIns="0" rtlCol="0" anchor="ctr"/>
          <a:lstStyle/>
          <a:p>
            <a:pPr marL="0" indent="0">
              <a:buNone/>
            </a:pPr>
            <a:r>
              <a:rPr lang="en-US" sz="2200" b="1" dirty="0">
                <a:solidFill>
                  <a:srgbClr val="D4AD18"/>
                </a:solidFill>
                <a:latin typeface="Arial" pitchFamily="34" charset="0"/>
                <a:ea typeface="Arial" pitchFamily="34" charset="-122"/>
                <a:cs typeface="Arial" pitchFamily="34" charset="-120"/>
              </a:rPr>
              <a:t>04</a:t>
            </a:r>
            <a:endParaRPr lang="en-US" sz="2200" dirty="0"/>
          </a:p>
        </p:txBody>
      </p:sp>
      <p:sp>
        <p:nvSpPr>
          <p:cNvPr id="21" name="Text 18"/>
          <p:cNvSpPr/>
          <p:nvPr/>
        </p:nvSpPr>
        <p:spPr>
          <a:xfrm>
            <a:off x="1508760" y="4617720"/>
            <a:ext cx="5029200" cy="41148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Capacity, not appetite, is the binding constraint</a:t>
            </a:r>
            <a:endParaRPr lang="en-US" sz="1400" dirty="0"/>
          </a:p>
        </p:txBody>
      </p:sp>
      <p:sp>
        <p:nvSpPr>
          <p:cNvPr id="22" name="Text 19"/>
          <p:cNvSpPr/>
          <p:nvPr/>
        </p:nvSpPr>
        <p:spPr>
          <a:xfrm>
            <a:off x="6629400" y="4636008"/>
            <a:ext cx="5029200" cy="45720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There aren't enough specialist banks today. Prepared institutions capture share when the rule lands.</a:t>
            </a:r>
            <a:endParaRPr lang="en-US" sz="1100" dirty="0"/>
          </a:p>
        </p:txBody>
      </p:sp>
      <p:sp>
        <p:nvSpPr>
          <p:cNvPr id="23" name="Shape 20"/>
          <p:cNvSpPr/>
          <p:nvPr/>
        </p:nvSpPr>
        <p:spPr>
          <a:xfrm>
            <a:off x="502920" y="5303520"/>
            <a:ext cx="11247120" cy="758952"/>
          </a:xfrm>
          <a:prstGeom prst="rect">
            <a:avLst/>
          </a:prstGeom>
          <a:solidFill>
            <a:srgbClr val="F8FAFC"/>
          </a:solidFill>
          <a:ln w="6350">
            <a:solidFill>
              <a:srgbClr val="E5E7EB"/>
            </a:solidFill>
            <a:prstDash val="solid"/>
          </a:ln>
        </p:spPr>
        <p:txBody>
          <a:bodyPr/>
          <a:lstStyle/>
          <a:p>
            <a:endParaRPr/>
          </a:p>
        </p:txBody>
      </p:sp>
      <p:sp>
        <p:nvSpPr>
          <p:cNvPr id="24" name="Text 21"/>
          <p:cNvSpPr/>
          <p:nvPr/>
        </p:nvSpPr>
        <p:spPr>
          <a:xfrm>
            <a:off x="685800" y="5468112"/>
            <a:ext cx="777240" cy="457200"/>
          </a:xfrm>
          <a:prstGeom prst="rect">
            <a:avLst/>
          </a:prstGeom>
          <a:noFill/>
          <a:ln/>
        </p:spPr>
        <p:txBody>
          <a:bodyPr wrap="square" lIns="0" tIns="0" rIns="0" bIns="0" rtlCol="0" anchor="ctr"/>
          <a:lstStyle/>
          <a:p>
            <a:pPr marL="0" indent="0">
              <a:buNone/>
            </a:pPr>
            <a:r>
              <a:rPr lang="en-US" sz="2200" b="1" dirty="0">
                <a:solidFill>
                  <a:srgbClr val="D4AD18"/>
                </a:solidFill>
                <a:latin typeface="Arial" pitchFamily="34" charset="0"/>
                <a:ea typeface="Arial" pitchFamily="34" charset="-122"/>
                <a:cs typeface="Arial" pitchFamily="34" charset="-120"/>
              </a:rPr>
              <a:t>05</a:t>
            </a:r>
            <a:endParaRPr lang="en-US" sz="2200" dirty="0"/>
          </a:p>
        </p:txBody>
      </p:sp>
      <p:sp>
        <p:nvSpPr>
          <p:cNvPr id="25" name="Text 22"/>
          <p:cNvSpPr/>
          <p:nvPr/>
        </p:nvSpPr>
        <p:spPr>
          <a:xfrm>
            <a:off x="1508760" y="5486400"/>
            <a:ext cx="5029200" cy="41148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Readiness is a 6-month program, not a 6-week sprint</a:t>
            </a:r>
            <a:endParaRPr lang="en-US" sz="1400" dirty="0"/>
          </a:p>
        </p:txBody>
      </p:sp>
      <p:sp>
        <p:nvSpPr>
          <p:cNvPr id="26" name="Text 23"/>
          <p:cNvSpPr/>
          <p:nvPr/>
        </p:nvSpPr>
        <p:spPr>
          <a:xfrm>
            <a:off x="6629400" y="5504688"/>
            <a:ext cx="5029200" cy="45720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Risk assessment, policy, technology, training, and exam-readiness all need to be in place before scaling.</a:t>
            </a:r>
            <a:endParaRPr lang="en-US" sz="1100" dirty="0"/>
          </a:p>
        </p:txBody>
      </p:sp>
      <p:sp>
        <p:nvSpPr>
          <p:cNvPr id="28" name="Text 25"/>
          <p:cNvSpPr/>
          <p:nvPr/>
        </p:nvSpPr>
        <p:spPr>
          <a:xfrm>
            <a:off x="4114800" y="6446520"/>
            <a:ext cx="5029200" cy="228600"/>
          </a:xfrm>
          <a:prstGeom prst="rect">
            <a:avLst/>
          </a:prstGeom>
          <a:noFill/>
          <a:ln/>
        </p:spPr>
        <p:txBody>
          <a:bodyPr wrap="square" lIns="0" tIns="0" rIns="0" bIns="0" rtlCol="0" anchor="ctr"/>
          <a:lstStyle/>
          <a:p>
            <a:pPr marL="0" indent="0" algn="ctr">
              <a:buNone/>
            </a:pPr>
            <a:r>
              <a:rPr lang="en-US" sz="800" b="1" kern="0" spc="200" dirty="0">
                <a:solidFill>
                  <a:srgbClr val="6B7280"/>
                </a:solidFill>
                <a:latin typeface="Arial" pitchFamily="34" charset="0"/>
                <a:ea typeface="Arial" pitchFamily="34" charset="-122"/>
                <a:cs typeface="Arial" pitchFamily="34" charset="-120"/>
              </a:rPr>
              <a:t>HIGHLY CONFIDENTIAL &amp; TRADE SECRET</a:t>
            </a:r>
            <a:endParaRPr lang="en-US" sz="800" dirty="0"/>
          </a:p>
        </p:txBody>
      </p:sp>
      <p:sp>
        <p:nvSpPr>
          <p:cNvPr id="29" name="Text 26"/>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6B7280"/>
                </a:solidFill>
                <a:latin typeface="Arial" pitchFamily="34" charset="0"/>
                <a:ea typeface="Arial" pitchFamily="34" charset="-122"/>
                <a:cs typeface="Arial" pitchFamily="34" charset="-120"/>
              </a:rPr>
              <a:t>33 / 34</a:t>
            </a:r>
            <a:endParaRPr lang="en-US" sz="900" dirty="0"/>
          </a:p>
        </p:txBody>
      </p:sp>
      <p:pic>
        <p:nvPicPr>
          <p:cNvPr id="30" name="Picture 29" descr="Logo&#10;&#10;Description automatically generated">
            <a:extLst>
              <a:ext uri="{FF2B5EF4-FFF2-40B4-BE49-F238E27FC236}">
                <a16:creationId xmlns:a16="http://schemas.microsoft.com/office/drawing/2014/main" id="{DEEC4325-D88F-748A-334A-85394AE8D35E}"/>
              </a:ext>
            </a:extLst>
          </p:cNvPr>
          <p:cNvPicPr>
            <a:picLocks noChangeAspect="1"/>
          </p:cNvPicPr>
          <p:nvPr/>
        </p:nvPicPr>
        <p:blipFill>
          <a:blip r:embed="rId3"/>
          <a:stretch>
            <a:fillRect/>
          </a:stretch>
        </p:blipFill>
        <p:spPr>
          <a:xfrm>
            <a:off x="10949271" y="478641"/>
            <a:ext cx="800769" cy="855190"/>
          </a:xfrm>
          <a:prstGeom prst="rect">
            <a:avLst/>
          </a:prstGeom>
        </p:spPr>
      </p:pic>
      <p:sp>
        <p:nvSpPr>
          <p:cNvPr id="6" name="Shape 0">
            <a:extLst>
              <a:ext uri="{FF2B5EF4-FFF2-40B4-BE49-F238E27FC236}">
                <a16:creationId xmlns:a16="http://schemas.microsoft.com/office/drawing/2014/main" id="{5D1A7576-412E-06AD-876F-220EC7937B2D}"/>
              </a:ext>
            </a:extLst>
          </p:cNvPr>
          <p:cNvSpPr/>
          <p:nvPr/>
        </p:nvSpPr>
        <p:spPr>
          <a:xfrm>
            <a:off x="0" y="0"/>
            <a:ext cx="128016"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4">
    <p:bg>
      <p:bgPr>
        <a:solidFill>
          <a:srgbClr val="1B3E7B"/>
        </a:solidFill>
        <a:effectLst/>
      </p:bgPr>
    </p:bg>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DC8D18BB-E2F3-AEAF-6FDE-806E93D135B2}"/>
              </a:ext>
            </a:extLst>
          </p:cNvPr>
          <p:cNvPicPr>
            <a:picLocks noChangeAspect="1"/>
          </p:cNvPicPr>
          <p:nvPr/>
        </p:nvPicPr>
        <p:blipFill>
          <a:blip r:embed="rId3">
            <a:alphaModFix amt="25000"/>
          </a:blip>
          <a:srcRect/>
          <a:stretch/>
        </p:blipFill>
        <p:spPr>
          <a:xfrm>
            <a:off x="5913120" y="6606"/>
            <a:ext cx="6278880" cy="6851394"/>
          </a:xfrm>
          <a:prstGeom prst="rect">
            <a:avLst/>
          </a:prstGeom>
        </p:spPr>
      </p:pic>
      <p:sp>
        <p:nvSpPr>
          <p:cNvPr id="4" name="Text 1"/>
          <p:cNvSpPr/>
          <p:nvPr/>
        </p:nvSpPr>
        <p:spPr>
          <a:xfrm>
            <a:off x="868680" y="914400"/>
            <a:ext cx="5486400" cy="365760"/>
          </a:xfrm>
          <a:prstGeom prst="rect">
            <a:avLst/>
          </a:prstGeom>
          <a:noFill/>
          <a:ln/>
        </p:spPr>
        <p:txBody>
          <a:bodyPr wrap="square" lIns="0" tIns="0" rIns="0" bIns="0" rtlCol="0" anchor="ctr"/>
          <a:lstStyle/>
          <a:p>
            <a:pPr marL="0" indent="0">
              <a:buNone/>
            </a:pPr>
            <a:r>
              <a:rPr lang="en-US" sz="1300" b="1" kern="0" spc="500" dirty="0">
                <a:solidFill>
                  <a:srgbClr val="D4AD18"/>
                </a:solidFill>
                <a:latin typeface="Arial" pitchFamily="34" charset="0"/>
                <a:ea typeface="Arial" pitchFamily="34" charset="-122"/>
                <a:cs typeface="Arial" pitchFamily="34" charset="-120"/>
              </a:rPr>
              <a:t>DISCUSSION</a:t>
            </a:r>
            <a:endParaRPr lang="en-US" sz="1300" dirty="0"/>
          </a:p>
        </p:txBody>
      </p:sp>
      <p:sp>
        <p:nvSpPr>
          <p:cNvPr id="5" name="Text 2"/>
          <p:cNvSpPr/>
          <p:nvPr/>
        </p:nvSpPr>
        <p:spPr>
          <a:xfrm>
            <a:off x="868680" y="1325880"/>
            <a:ext cx="10058400" cy="822960"/>
          </a:xfrm>
          <a:prstGeom prst="rect">
            <a:avLst/>
          </a:prstGeom>
          <a:noFill/>
          <a:ln/>
        </p:spPr>
        <p:txBody>
          <a:bodyPr wrap="square" lIns="0" tIns="0" rIns="0" bIns="0" rtlCol="0" anchor="ctr"/>
          <a:lstStyle/>
          <a:p>
            <a:pPr marL="0" indent="0">
              <a:buNone/>
            </a:pPr>
            <a:r>
              <a:rPr lang="en-US" sz="3600" b="1" dirty="0">
                <a:solidFill>
                  <a:srgbClr val="FFFFFF"/>
                </a:solidFill>
                <a:latin typeface="Arial" pitchFamily="34" charset="0"/>
                <a:ea typeface="Arial" pitchFamily="34" charset="-122"/>
                <a:cs typeface="Arial" pitchFamily="34" charset="-120"/>
              </a:rPr>
              <a:t>Questions, decisions, next steps</a:t>
            </a:r>
            <a:endParaRPr lang="en-US" sz="3600" dirty="0"/>
          </a:p>
        </p:txBody>
      </p:sp>
      <p:sp>
        <p:nvSpPr>
          <p:cNvPr id="6" name="Shape 3"/>
          <p:cNvSpPr/>
          <p:nvPr/>
        </p:nvSpPr>
        <p:spPr>
          <a:xfrm>
            <a:off x="868680" y="2331720"/>
            <a:ext cx="1097280" cy="36576"/>
          </a:xfrm>
          <a:prstGeom prst="rect">
            <a:avLst/>
          </a:prstGeom>
          <a:solidFill>
            <a:srgbClr val="D4AD18"/>
          </a:solidFill>
          <a:ln w="12700">
            <a:solidFill>
              <a:srgbClr val="D4AD18"/>
            </a:solidFill>
            <a:prstDash val="solid"/>
          </a:ln>
        </p:spPr>
        <p:txBody>
          <a:bodyPr/>
          <a:lstStyle/>
          <a:p>
            <a:endParaRPr/>
          </a:p>
        </p:txBody>
      </p:sp>
      <p:sp>
        <p:nvSpPr>
          <p:cNvPr id="17" name="Shape 14"/>
          <p:cNvSpPr/>
          <p:nvPr/>
        </p:nvSpPr>
        <p:spPr>
          <a:xfrm>
            <a:off x="868680" y="2743097"/>
            <a:ext cx="4762099" cy="2165074"/>
          </a:xfrm>
          <a:prstGeom prst="rect">
            <a:avLst/>
          </a:prstGeom>
          <a:solidFill>
            <a:srgbClr val="0F2F5F"/>
          </a:solidFill>
          <a:ln w="6350">
            <a:solidFill>
              <a:srgbClr val="E5E7EB"/>
            </a:solidFill>
            <a:prstDash val="solid"/>
          </a:ln>
        </p:spPr>
        <p:txBody>
          <a:bodyPr/>
          <a:lstStyle/>
          <a:p>
            <a:endParaRPr/>
          </a:p>
        </p:txBody>
      </p:sp>
      <p:sp>
        <p:nvSpPr>
          <p:cNvPr id="18" name="Text 15"/>
          <p:cNvSpPr/>
          <p:nvPr/>
        </p:nvSpPr>
        <p:spPr>
          <a:xfrm>
            <a:off x="1038153" y="2949456"/>
            <a:ext cx="5088327" cy="496507"/>
          </a:xfrm>
          <a:prstGeom prst="rect">
            <a:avLst/>
          </a:prstGeom>
          <a:noFill/>
          <a:ln/>
        </p:spPr>
        <p:txBody>
          <a:bodyPr wrap="square" lIns="0" tIns="0" rIns="0" bIns="0" rtlCol="0" anchor="ctr"/>
          <a:lstStyle/>
          <a:p>
            <a:pPr marL="0" indent="0">
              <a:buNone/>
            </a:pPr>
            <a:r>
              <a:rPr lang="en-US" b="1" kern="0" spc="300" dirty="0">
                <a:solidFill>
                  <a:srgbClr val="D4AD18"/>
                </a:solidFill>
                <a:latin typeface="Arial" pitchFamily="34" charset="0"/>
                <a:ea typeface="Arial" pitchFamily="34" charset="-122"/>
                <a:cs typeface="Arial" pitchFamily="34" charset="-120"/>
              </a:rPr>
              <a:t>ROBERT BARON, CAMS</a:t>
            </a:r>
            <a:endParaRPr lang="en-US" dirty="0"/>
          </a:p>
        </p:txBody>
      </p:sp>
      <p:sp>
        <p:nvSpPr>
          <p:cNvPr id="19" name="Text 16"/>
          <p:cNvSpPr/>
          <p:nvPr/>
        </p:nvSpPr>
        <p:spPr>
          <a:xfrm>
            <a:off x="1058777" y="3456357"/>
            <a:ext cx="5029200" cy="292608"/>
          </a:xfrm>
          <a:prstGeom prst="rect">
            <a:avLst/>
          </a:prstGeom>
          <a:noFill/>
          <a:ln/>
        </p:spPr>
        <p:txBody>
          <a:bodyPr wrap="square" lIns="0" tIns="0" rIns="0" bIns="0" rtlCol="0" anchor="ctr"/>
          <a:lstStyle/>
          <a:p>
            <a:pPr marL="0" indent="0">
              <a:buNone/>
            </a:pPr>
            <a:r>
              <a:rPr lang="en-US" sz="1400" dirty="0">
                <a:solidFill>
                  <a:srgbClr val="FFFFFF"/>
                </a:solidFill>
                <a:latin typeface="Arial" pitchFamily="34" charset="0"/>
                <a:ea typeface="Arial" pitchFamily="34" charset="-122"/>
                <a:cs typeface="Arial" pitchFamily="34" charset="-120"/>
              </a:rPr>
              <a:t>Chief Experience Officer  •  StandardC, Inc.</a:t>
            </a:r>
            <a:endParaRPr lang="en-US" sz="1400" dirty="0"/>
          </a:p>
        </p:txBody>
      </p:sp>
      <p:sp>
        <p:nvSpPr>
          <p:cNvPr id="20" name="Text 17"/>
          <p:cNvSpPr/>
          <p:nvPr/>
        </p:nvSpPr>
        <p:spPr>
          <a:xfrm>
            <a:off x="1058777" y="3774782"/>
            <a:ext cx="2743200" cy="292608"/>
          </a:xfrm>
          <a:prstGeom prst="rect">
            <a:avLst/>
          </a:prstGeom>
          <a:noFill/>
          <a:ln/>
        </p:spPr>
        <p:txBody>
          <a:bodyPr wrap="square" lIns="0" tIns="0" rIns="0" bIns="0" rtlCol="0" anchor="ctr"/>
          <a:lstStyle/>
          <a:p>
            <a:pPr marL="0" indent="0">
              <a:buNone/>
            </a:pPr>
            <a:r>
              <a:rPr lang="en-US" sz="1400" b="1" dirty="0">
                <a:solidFill>
                  <a:srgbClr val="FFFFFF"/>
                </a:solidFill>
                <a:latin typeface="Arial" pitchFamily="34" charset="0"/>
                <a:ea typeface="Arial" pitchFamily="34" charset="-122"/>
                <a:cs typeface="Arial" pitchFamily="34" charset="-120"/>
              </a:rPr>
              <a:t>818.439.7212</a:t>
            </a:r>
            <a:endParaRPr lang="en-US" sz="1400" dirty="0"/>
          </a:p>
        </p:txBody>
      </p:sp>
      <p:sp>
        <p:nvSpPr>
          <p:cNvPr id="21" name="Text 18"/>
          <p:cNvSpPr/>
          <p:nvPr/>
        </p:nvSpPr>
        <p:spPr>
          <a:xfrm>
            <a:off x="1058777" y="4077784"/>
            <a:ext cx="2743200" cy="292608"/>
          </a:xfrm>
          <a:prstGeom prst="rect">
            <a:avLst/>
          </a:prstGeom>
          <a:noFill/>
          <a:ln/>
        </p:spPr>
        <p:txBody>
          <a:bodyPr wrap="square" lIns="0" tIns="0" rIns="0" bIns="0" rtlCol="0" anchor="ctr"/>
          <a:lstStyle/>
          <a:p>
            <a:pPr marL="0" indent="0">
              <a:buNone/>
            </a:pPr>
            <a:r>
              <a:rPr lang="en-US" sz="1400" dirty="0">
                <a:solidFill>
                  <a:srgbClr val="C9DEEC"/>
                </a:solidFill>
                <a:latin typeface="Arial" pitchFamily="34" charset="0"/>
                <a:ea typeface="Arial" pitchFamily="34" charset="-122"/>
                <a:cs typeface="Arial" pitchFamily="34" charset="-120"/>
              </a:rPr>
              <a:t>robert.baron@standardc.com</a:t>
            </a:r>
            <a:endParaRPr lang="en-US" sz="1400" dirty="0"/>
          </a:p>
        </p:txBody>
      </p:sp>
      <p:sp>
        <p:nvSpPr>
          <p:cNvPr id="22" name="Text 19"/>
          <p:cNvSpPr/>
          <p:nvPr/>
        </p:nvSpPr>
        <p:spPr>
          <a:xfrm>
            <a:off x="1059180" y="4364518"/>
            <a:ext cx="1920240" cy="292608"/>
          </a:xfrm>
          <a:prstGeom prst="rect">
            <a:avLst/>
          </a:prstGeom>
          <a:noFill/>
          <a:ln/>
        </p:spPr>
        <p:txBody>
          <a:bodyPr wrap="square" lIns="0" tIns="0" rIns="0" bIns="0" rtlCol="0" anchor="ctr"/>
          <a:lstStyle/>
          <a:p>
            <a:pPr marL="0" indent="0">
              <a:buNone/>
            </a:pPr>
            <a:r>
              <a:rPr lang="en-US" sz="1400" dirty="0">
                <a:solidFill>
                  <a:srgbClr val="D4AD18"/>
                </a:solidFill>
                <a:latin typeface="Arial" pitchFamily="34" charset="0"/>
                <a:ea typeface="Arial" pitchFamily="34" charset="-122"/>
                <a:cs typeface="Arial" pitchFamily="34" charset="-120"/>
              </a:rPr>
              <a:t>www.standardc.com</a:t>
            </a:r>
            <a:endParaRPr lang="en-US" sz="1400" dirty="0"/>
          </a:p>
        </p:txBody>
      </p:sp>
      <p:sp>
        <p:nvSpPr>
          <p:cNvPr id="26" name="Shape 0">
            <a:extLst>
              <a:ext uri="{FF2B5EF4-FFF2-40B4-BE49-F238E27FC236}">
                <a16:creationId xmlns:a16="http://schemas.microsoft.com/office/drawing/2014/main" id="{B485B43B-4A6D-CDEB-06CA-D0A66FC31383}"/>
              </a:ext>
            </a:extLst>
          </p:cNvPr>
          <p:cNvSpPr/>
          <p:nvPr/>
        </p:nvSpPr>
        <p:spPr>
          <a:xfrm>
            <a:off x="0" y="0"/>
            <a:ext cx="411480" cy="6858000"/>
          </a:xfrm>
          <a:prstGeom prst="rect">
            <a:avLst/>
          </a:prstGeom>
          <a:solidFill>
            <a:srgbClr val="D4AD18"/>
          </a:solidFill>
          <a:ln w="12700">
            <a:solidFill>
              <a:srgbClr val="D4AD18"/>
            </a:solidFill>
            <a:prstDash val="solid"/>
          </a:ln>
        </p:spPr>
        <p:txBody>
          <a:bodyPr/>
          <a:lstStyle/>
          <a:p>
            <a:endParaRPr/>
          </a:p>
        </p:txBody>
      </p:sp>
      <p:pic>
        <p:nvPicPr>
          <p:cNvPr id="27" name="Picture 26">
            <a:extLst>
              <a:ext uri="{FF2B5EF4-FFF2-40B4-BE49-F238E27FC236}">
                <a16:creationId xmlns:a16="http://schemas.microsoft.com/office/drawing/2014/main" id="{1689431B-23EC-2968-D683-22088106354B}"/>
              </a:ext>
            </a:extLst>
          </p:cNvPr>
          <p:cNvPicPr>
            <a:picLocks noChangeAspect="1"/>
          </p:cNvPicPr>
          <p:nvPr/>
        </p:nvPicPr>
        <p:blipFill>
          <a:blip r:embed="rId4"/>
          <a:stretch>
            <a:fillRect/>
          </a:stretch>
        </p:blipFill>
        <p:spPr>
          <a:xfrm>
            <a:off x="914400" y="6080760"/>
            <a:ext cx="3685761" cy="34271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502920"/>
            <a:ext cx="128016" cy="128016"/>
          </a:xfrm>
          <a:prstGeom prst="rect">
            <a:avLst/>
          </a:prstGeom>
          <a:solidFill>
            <a:srgbClr val="D4AD18"/>
          </a:solidFill>
          <a:ln w="12700">
            <a:solidFill>
              <a:srgbClr val="D4AD18"/>
            </a:solidFill>
            <a:prstDash val="solid"/>
          </a:ln>
        </p:spPr>
        <p:txBody>
          <a:bodyPr/>
          <a:lstStyle/>
          <a:p>
            <a:endParaRPr/>
          </a:p>
        </p:txBody>
      </p:sp>
      <p:sp>
        <p:nvSpPr>
          <p:cNvPr id="3" name="Text 1"/>
          <p:cNvSpPr/>
          <p:nvPr/>
        </p:nvSpPr>
        <p:spPr>
          <a:xfrm>
            <a:off x="713232" y="411480"/>
            <a:ext cx="8229600" cy="292608"/>
          </a:xfrm>
          <a:prstGeom prst="rect">
            <a:avLst/>
          </a:prstGeom>
          <a:noFill/>
          <a:ln/>
        </p:spPr>
        <p:txBody>
          <a:bodyPr wrap="square" lIns="0" tIns="0" rIns="0" bIns="0" rtlCol="0" anchor="ctr"/>
          <a:lstStyle/>
          <a:p>
            <a:pPr marL="0" indent="0">
              <a:buNone/>
            </a:pPr>
            <a:r>
              <a:rPr lang="en-US" sz="1100" b="1" kern="0" spc="400" dirty="0">
                <a:solidFill>
                  <a:srgbClr val="038DAF"/>
                </a:solidFill>
                <a:latin typeface="Arial" pitchFamily="34" charset="0"/>
                <a:ea typeface="Arial" pitchFamily="34" charset="-122"/>
                <a:cs typeface="Arial" pitchFamily="34" charset="-120"/>
              </a:rPr>
              <a:t>AGENDA</a:t>
            </a:r>
            <a:endParaRPr lang="en-US" sz="1100" dirty="0"/>
          </a:p>
        </p:txBody>
      </p:sp>
      <p:sp>
        <p:nvSpPr>
          <p:cNvPr id="4" name="Text 2"/>
          <p:cNvSpPr/>
          <p:nvPr/>
        </p:nvSpPr>
        <p:spPr>
          <a:xfrm>
            <a:off x="502920" y="713232"/>
            <a:ext cx="10058400" cy="777240"/>
          </a:xfrm>
          <a:prstGeom prst="rect">
            <a:avLst/>
          </a:prstGeom>
          <a:noFill/>
          <a:ln/>
        </p:spPr>
        <p:txBody>
          <a:bodyPr wrap="square" lIns="0" tIns="0" rIns="0" bIns="0" rtlCol="0" anchor="ctr"/>
          <a:lstStyle/>
          <a:p>
            <a:pPr marL="0" indent="0">
              <a:buNone/>
            </a:pPr>
            <a:r>
              <a:rPr lang="en-US" sz="2600" b="1" dirty="0">
                <a:solidFill>
                  <a:srgbClr val="1B3E7B"/>
                </a:solidFill>
                <a:latin typeface="Arial" pitchFamily="34" charset="0"/>
                <a:ea typeface="Arial" pitchFamily="34" charset="-122"/>
                <a:cs typeface="Arial" pitchFamily="34" charset="-120"/>
              </a:rPr>
              <a:t>What we'll cover today</a:t>
            </a:r>
            <a:endParaRPr lang="en-US" sz="2600" dirty="0"/>
          </a:p>
        </p:txBody>
      </p:sp>
      <p:sp>
        <p:nvSpPr>
          <p:cNvPr id="5" name="Shape 3"/>
          <p:cNvSpPr/>
          <p:nvPr/>
        </p:nvSpPr>
        <p:spPr>
          <a:xfrm>
            <a:off x="502920" y="1554480"/>
            <a:ext cx="11247120" cy="10973"/>
          </a:xfrm>
          <a:prstGeom prst="rect">
            <a:avLst/>
          </a:prstGeom>
          <a:solidFill>
            <a:srgbClr val="E5E7EB"/>
          </a:solidFill>
          <a:ln w="12700">
            <a:solidFill>
              <a:srgbClr val="E5E7EB"/>
            </a:solidFill>
            <a:prstDash val="solid"/>
          </a:ln>
        </p:spPr>
        <p:txBody>
          <a:bodyPr/>
          <a:lstStyle/>
          <a:p>
            <a:endParaRPr/>
          </a:p>
        </p:txBody>
      </p:sp>
      <p:sp>
        <p:nvSpPr>
          <p:cNvPr id="7" name="Shape 4"/>
          <p:cNvSpPr/>
          <p:nvPr/>
        </p:nvSpPr>
        <p:spPr>
          <a:xfrm>
            <a:off x="502920" y="1828800"/>
            <a:ext cx="11247120" cy="512064"/>
          </a:xfrm>
          <a:prstGeom prst="rect">
            <a:avLst/>
          </a:prstGeom>
          <a:solidFill>
            <a:srgbClr val="F8FAFC"/>
          </a:solidFill>
          <a:ln w="6350">
            <a:solidFill>
              <a:srgbClr val="E5E7EB"/>
            </a:solidFill>
            <a:prstDash val="solid"/>
          </a:ln>
        </p:spPr>
        <p:txBody>
          <a:bodyPr/>
          <a:lstStyle/>
          <a:p>
            <a:endParaRPr/>
          </a:p>
        </p:txBody>
      </p:sp>
      <p:sp>
        <p:nvSpPr>
          <p:cNvPr id="8" name="Text 5"/>
          <p:cNvSpPr/>
          <p:nvPr/>
        </p:nvSpPr>
        <p:spPr>
          <a:xfrm>
            <a:off x="685800" y="1892808"/>
            <a:ext cx="640080" cy="365760"/>
          </a:xfrm>
          <a:prstGeom prst="rect">
            <a:avLst/>
          </a:prstGeom>
          <a:noFill/>
          <a:ln/>
        </p:spPr>
        <p:txBody>
          <a:bodyPr wrap="square" lIns="0" tIns="0" rIns="0" bIns="0" rtlCol="0" anchor="ctr"/>
          <a:lstStyle/>
          <a:p>
            <a:pPr marL="0" indent="0">
              <a:buNone/>
            </a:pPr>
            <a:r>
              <a:rPr lang="en-US" sz="1800" b="1" dirty="0">
                <a:solidFill>
                  <a:srgbClr val="D4AD18"/>
                </a:solidFill>
                <a:latin typeface="Arial" pitchFamily="34" charset="0"/>
                <a:ea typeface="Arial" pitchFamily="34" charset="-122"/>
                <a:cs typeface="Arial" pitchFamily="34" charset="-120"/>
              </a:rPr>
              <a:t>01</a:t>
            </a:r>
            <a:endParaRPr lang="en-US" sz="1800" dirty="0"/>
          </a:p>
        </p:txBody>
      </p:sp>
      <p:sp>
        <p:nvSpPr>
          <p:cNvPr id="9" name="Text 6"/>
          <p:cNvSpPr/>
          <p:nvPr/>
        </p:nvSpPr>
        <p:spPr>
          <a:xfrm>
            <a:off x="1371600" y="1901952"/>
            <a:ext cx="4754880" cy="36576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Cannabis Industry Snapshot</a:t>
            </a:r>
            <a:endParaRPr lang="en-US" sz="1400" dirty="0"/>
          </a:p>
        </p:txBody>
      </p:sp>
      <p:sp>
        <p:nvSpPr>
          <p:cNvPr id="10" name="Text 7"/>
          <p:cNvSpPr/>
          <p:nvPr/>
        </p:nvSpPr>
        <p:spPr>
          <a:xfrm>
            <a:off x="6126480" y="1901952"/>
            <a:ext cx="5486400" cy="36576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Market size, employment, state legalization, public support</a:t>
            </a:r>
            <a:endParaRPr lang="en-US" sz="1100" dirty="0"/>
          </a:p>
        </p:txBody>
      </p:sp>
      <p:sp>
        <p:nvSpPr>
          <p:cNvPr id="11" name="Shape 8"/>
          <p:cNvSpPr/>
          <p:nvPr/>
        </p:nvSpPr>
        <p:spPr>
          <a:xfrm>
            <a:off x="502920" y="2432304"/>
            <a:ext cx="11247120" cy="512064"/>
          </a:xfrm>
          <a:prstGeom prst="rect">
            <a:avLst/>
          </a:prstGeom>
          <a:solidFill>
            <a:srgbClr val="FFFFFF"/>
          </a:solidFill>
          <a:ln w="6350">
            <a:solidFill>
              <a:srgbClr val="E5E7EB"/>
            </a:solidFill>
            <a:prstDash val="solid"/>
          </a:ln>
        </p:spPr>
        <p:txBody>
          <a:bodyPr/>
          <a:lstStyle/>
          <a:p>
            <a:endParaRPr/>
          </a:p>
        </p:txBody>
      </p:sp>
      <p:sp>
        <p:nvSpPr>
          <p:cNvPr id="12" name="Text 9"/>
          <p:cNvSpPr/>
          <p:nvPr/>
        </p:nvSpPr>
        <p:spPr>
          <a:xfrm>
            <a:off x="685800" y="2496312"/>
            <a:ext cx="640080" cy="365760"/>
          </a:xfrm>
          <a:prstGeom prst="rect">
            <a:avLst/>
          </a:prstGeom>
          <a:noFill/>
          <a:ln/>
        </p:spPr>
        <p:txBody>
          <a:bodyPr wrap="square" lIns="0" tIns="0" rIns="0" bIns="0" rtlCol="0" anchor="ctr"/>
          <a:lstStyle/>
          <a:p>
            <a:pPr marL="0" indent="0">
              <a:buNone/>
            </a:pPr>
            <a:r>
              <a:rPr lang="en-US" sz="1800" b="1" dirty="0">
                <a:solidFill>
                  <a:srgbClr val="D4AD18"/>
                </a:solidFill>
                <a:latin typeface="Arial" pitchFamily="34" charset="0"/>
                <a:ea typeface="Arial" pitchFamily="34" charset="-122"/>
                <a:cs typeface="Arial" pitchFamily="34" charset="-120"/>
              </a:rPr>
              <a:t>02</a:t>
            </a:r>
            <a:endParaRPr lang="en-US" sz="1800" dirty="0"/>
          </a:p>
        </p:txBody>
      </p:sp>
      <p:sp>
        <p:nvSpPr>
          <p:cNvPr id="13" name="Text 10"/>
          <p:cNvSpPr/>
          <p:nvPr/>
        </p:nvSpPr>
        <p:spPr>
          <a:xfrm>
            <a:off x="1371600" y="2505456"/>
            <a:ext cx="4754880" cy="36576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The Banking Picture Today</a:t>
            </a:r>
            <a:endParaRPr lang="en-US" sz="1400" dirty="0"/>
          </a:p>
        </p:txBody>
      </p:sp>
      <p:sp>
        <p:nvSpPr>
          <p:cNvPr id="14" name="Text 11"/>
          <p:cNvSpPr/>
          <p:nvPr/>
        </p:nvSpPr>
        <p:spPr>
          <a:xfrm>
            <a:off x="6126480" y="2505456"/>
            <a:ext cx="5486400" cy="36576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FinCEN MRB SAR data, depository institutions, gaps in the market</a:t>
            </a:r>
            <a:endParaRPr lang="en-US" sz="1100" dirty="0"/>
          </a:p>
        </p:txBody>
      </p:sp>
      <p:sp>
        <p:nvSpPr>
          <p:cNvPr id="15" name="Shape 12"/>
          <p:cNvSpPr/>
          <p:nvPr/>
        </p:nvSpPr>
        <p:spPr>
          <a:xfrm>
            <a:off x="502920" y="3035808"/>
            <a:ext cx="11247120" cy="512064"/>
          </a:xfrm>
          <a:prstGeom prst="rect">
            <a:avLst/>
          </a:prstGeom>
          <a:solidFill>
            <a:srgbClr val="F8FAFC"/>
          </a:solidFill>
          <a:ln w="6350">
            <a:solidFill>
              <a:srgbClr val="E5E7EB"/>
            </a:solidFill>
            <a:prstDash val="solid"/>
          </a:ln>
        </p:spPr>
        <p:txBody>
          <a:bodyPr/>
          <a:lstStyle/>
          <a:p>
            <a:endParaRPr/>
          </a:p>
        </p:txBody>
      </p:sp>
      <p:sp>
        <p:nvSpPr>
          <p:cNvPr id="16" name="Text 13"/>
          <p:cNvSpPr/>
          <p:nvPr/>
        </p:nvSpPr>
        <p:spPr>
          <a:xfrm>
            <a:off x="685800" y="3099816"/>
            <a:ext cx="640080" cy="365760"/>
          </a:xfrm>
          <a:prstGeom prst="rect">
            <a:avLst/>
          </a:prstGeom>
          <a:noFill/>
          <a:ln/>
        </p:spPr>
        <p:txBody>
          <a:bodyPr wrap="square" lIns="0" tIns="0" rIns="0" bIns="0" rtlCol="0" anchor="ctr"/>
          <a:lstStyle/>
          <a:p>
            <a:pPr marL="0" indent="0">
              <a:buNone/>
            </a:pPr>
            <a:r>
              <a:rPr lang="en-US" sz="1800" b="1" dirty="0">
                <a:solidFill>
                  <a:srgbClr val="D4AD18"/>
                </a:solidFill>
                <a:latin typeface="Arial" pitchFamily="34" charset="0"/>
                <a:ea typeface="Arial" pitchFamily="34" charset="-122"/>
                <a:cs typeface="Arial" pitchFamily="34" charset="-120"/>
              </a:rPr>
              <a:t>03</a:t>
            </a:r>
            <a:endParaRPr lang="en-US" sz="1800" dirty="0"/>
          </a:p>
        </p:txBody>
      </p:sp>
      <p:sp>
        <p:nvSpPr>
          <p:cNvPr id="17" name="Text 14"/>
          <p:cNvSpPr/>
          <p:nvPr/>
        </p:nvSpPr>
        <p:spPr>
          <a:xfrm>
            <a:off x="1371600" y="3108960"/>
            <a:ext cx="4754880" cy="36576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Executive &amp; Regulatory Actions</a:t>
            </a:r>
            <a:endParaRPr lang="en-US" sz="1400" dirty="0"/>
          </a:p>
        </p:txBody>
      </p:sp>
      <p:sp>
        <p:nvSpPr>
          <p:cNvPr id="18" name="Text 15"/>
          <p:cNvSpPr/>
          <p:nvPr/>
        </p:nvSpPr>
        <p:spPr>
          <a:xfrm>
            <a:off x="6126480" y="3108960"/>
            <a:ext cx="5486400" cy="36576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Biden pardons, HHS recommendation, DOJ NPRM, DEA proceedings</a:t>
            </a:r>
            <a:endParaRPr lang="en-US" sz="1100" dirty="0"/>
          </a:p>
        </p:txBody>
      </p:sp>
      <p:sp>
        <p:nvSpPr>
          <p:cNvPr id="19" name="Shape 16"/>
          <p:cNvSpPr/>
          <p:nvPr/>
        </p:nvSpPr>
        <p:spPr>
          <a:xfrm>
            <a:off x="502920" y="3639312"/>
            <a:ext cx="11247120" cy="512064"/>
          </a:xfrm>
          <a:prstGeom prst="rect">
            <a:avLst/>
          </a:prstGeom>
          <a:solidFill>
            <a:srgbClr val="FFFFFF"/>
          </a:solidFill>
          <a:ln w="6350">
            <a:solidFill>
              <a:srgbClr val="E5E7EB"/>
            </a:solidFill>
            <a:prstDash val="solid"/>
          </a:ln>
        </p:spPr>
        <p:txBody>
          <a:bodyPr/>
          <a:lstStyle/>
          <a:p>
            <a:endParaRPr/>
          </a:p>
        </p:txBody>
      </p:sp>
      <p:sp>
        <p:nvSpPr>
          <p:cNvPr id="20" name="Text 17"/>
          <p:cNvSpPr/>
          <p:nvPr/>
        </p:nvSpPr>
        <p:spPr>
          <a:xfrm>
            <a:off x="685800" y="3703320"/>
            <a:ext cx="640080" cy="365760"/>
          </a:xfrm>
          <a:prstGeom prst="rect">
            <a:avLst/>
          </a:prstGeom>
          <a:noFill/>
          <a:ln/>
        </p:spPr>
        <p:txBody>
          <a:bodyPr wrap="square" lIns="0" tIns="0" rIns="0" bIns="0" rtlCol="0" anchor="ctr"/>
          <a:lstStyle/>
          <a:p>
            <a:pPr marL="0" indent="0">
              <a:buNone/>
            </a:pPr>
            <a:r>
              <a:rPr lang="en-US" sz="1800" b="1" dirty="0">
                <a:solidFill>
                  <a:srgbClr val="D4AD18"/>
                </a:solidFill>
                <a:latin typeface="Arial" pitchFamily="34" charset="0"/>
                <a:ea typeface="Arial" pitchFamily="34" charset="-122"/>
                <a:cs typeface="Arial" pitchFamily="34" charset="-120"/>
              </a:rPr>
              <a:t>04</a:t>
            </a:r>
            <a:endParaRPr lang="en-US" sz="1800" dirty="0"/>
          </a:p>
        </p:txBody>
      </p:sp>
      <p:sp>
        <p:nvSpPr>
          <p:cNvPr id="21" name="Text 18"/>
          <p:cNvSpPr/>
          <p:nvPr/>
        </p:nvSpPr>
        <p:spPr>
          <a:xfrm>
            <a:off x="1371600" y="3712464"/>
            <a:ext cx="4754880" cy="36576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What Rescheduling Means - and Doesn't</a:t>
            </a:r>
            <a:endParaRPr lang="en-US" sz="1400" dirty="0"/>
          </a:p>
        </p:txBody>
      </p:sp>
      <p:sp>
        <p:nvSpPr>
          <p:cNvPr id="22" name="Text 19"/>
          <p:cNvSpPr/>
          <p:nvPr/>
        </p:nvSpPr>
        <p:spPr>
          <a:xfrm>
            <a:off x="6126480" y="3712464"/>
            <a:ext cx="5486400" cy="36576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Schedule I→III, IRC 280E, capital markets, what remains illegal</a:t>
            </a:r>
            <a:endParaRPr lang="en-US" sz="1100" dirty="0"/>
          </a:p>
        </p:txBody>
      </p:sp>
      <p:sp>
        <p:nvSpPr>
          <p:cNvPr id="23" name="Shape 20"/>
          <p:cNvSpPr/>
          <p:nvPr/>
        </p:nvSpPr>
        <p:spPr>
          <a:xfrm>
            <a:off x="502920" y="4242816"/>
            <a:ext cx="11247120" cy="512064"/>
          </a:xfrm>
          <a:prstGeom prst="rect">
            <a:avLst/>
          </a:prstGeom>
          <a:solidFill>
            <a:srgbClr val="F8FAFC"/>
          </a:solidFill>
          <a:ln w="6350">
            <a:solidFill>
              <a:srgbClr val="E5E7EB"/>
            </a:solidFill>
            <a:prstDash val="solid"/>
          </a:ln>
        </p:spPr>
        <p:txBody>
          <a:bodyPr/>
          <a:lstStyle/>
          <a:p>
            <a:endParaRPr/>
          </a:p>
        </p:txBody>
      </p:sp>
      <p:sp>
        <p:nvSpPr>
          <p:cNvPr id="24" name="Text 21"/>
          <p:cNvSpPr/>
          <p:nvPr/>
        </p:nvSpPr>
        <p:spPr>
          <a:xfrm>
            <a:off x="685800" y="4306824"/>
            <a:ext cx="640080" cy="365760"/>
          </a:xfrm>
          <a:prstGeom prst="rect">
            <a:avLst/>
          </a:prstGeom>
          <a:noFill/>
          <a:ln/>
        </p:spPr>
        <p:txBody>
          <a:bodyPr wrap="square" lIns="0" tIns="0" rIns="0" bIns="0" rtlCol="0" anchor="ctr"/>
          <a:lstStyle/>
          <a:p>
            <a:pPr marL="0" indent="0">
              <a:buNone/>
            </a:pPr>
            <a:r>
              <a:rPr lang="en-US" sz="1800" b="1" dirty="0">
                <a:solidFill>
                  <a:srgbClr val="D4AD18"/>
                </a:solidFill>
                <a:latin typeface="Arial" pitchFamily="34" charset="0"/>
                <a:ea typeface="Arial" pitchFamily="34" charset="-122"/>
                <a:cs typeface="Arial" pitchFamily="34" charset="-120"/>
              </a:rPr>
              <a:t>05</a:t>
            </a:r>
            <a:endParaRPr lang="en-US" sz="1800" dirty="0"/>
          </a:p>
        </p:txBody>
      </p:sp>
      <p:sp>
        <p:nvSpPr>
          <p:cNvPr id="25" name="Text 22"/>
          <p:cNvSpPr/>
          <p:nvPr/>
        </p:nvSpPr>
        <p:spPr>
          <a:xfrm>
            <a:off x="1371600" y="4315968"/>
            <a:ext cx="4754880" cy="36576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BSA/AML Implications</a:t>
            </a:r>
            <a:endParaRPr lang="en-US" sz="1400" dirty="0"/>
          </a:p>
        </p:txBody>
      </p:sp>
      <p:sp>
        <p:nvSpPr>
          <p:cNvPr id="26" name="Text 23"/>
          <p:cNvSpPr/>
          <p:nvPr/>
        </p:nvSpPr>
        <p:spPr>
          <a:xfrm>
            <a:off x="6126480" y="4315968"/>
            <a:ext cx="5486400" cy="36576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FIN-2014-G001 continues; SAR mechanics; KYC/CDD; examiner expectations</a:t>
            </a:r>
            <a:endParaRPr lang="en-US" sz="1100" dirty="0"/>
          </a:p>
        </p:txBody>
      </p:sp>
      <p:sp>
        <p:nvSpPr>
          <p:cNvPr id="27" name="Shape 24"/>
          <p:cNvSpPr/>
          <p:nvPr/>
        </p:nvSpPr>
        <p:spPr>
          <a:xfrm>
            <a:off x="502920" y="4846320"/>
            <a:ext cx="11247120" cy="512064"/>
          </a:xfrm>
          <a:prstGeom prst="rect">
            <a:avLst/>
          </a:prstGeom>
          <a:solidFill>
            <a:srgbClr val="FFFFFF"/>
          </a:solidFill>
          <a:ln w="6350">
            <a:solidFill>
              <a:srgbClr val="E5E7EB"/>
            </a:solidFill>
            <a:prstDash val="solid"/>
          </a:ln>
        </p:spPr>
        <p:txBody>
          <a:bodyPr/>
          <a:lstStyle/>
          <a:p>
            <a:endParaRPr/>
          </a:p>
        </p:txBody>
      </p:sp>
      <p:sp>
        <p:nvSpPr>
          <p:cNvPr id="28" name="Text 25"/>
          <p:cNvSpPr/>
          <p:nvPr/>
        </p:nvSpPr>
        <p:spPr>
          <a:xfrm>
            <a:off x="685800" y="4910328"/>
            <a:ext cx="640080" cy="365760"/>
          </a:xfrm>
          <a:prstGeom prst="rect">
            <a:avLst/>
          </a:prstGeom>
          <a:noFill/>
          <a:ln/>
        </p:spPr>
        <p:txBody>
          <a:bodyPr wrap="square" lIns="0" tIns="0" rIns="0" bIns="0" rtlCol="0" anchor="ctr"/>
          <a:lstStyle/>
          <a:p>
            <a:pPr marL="0" indent="0">
              <a:buNone/>
            </a:pPr>
            <a:r>
              <a:rPr lang="en-US" sz="1800" b="1" dirty="0">
                <a:solidFill>
                  <a:srgbClr val="D4AD18"/>
                </a:solidFill>
                <a:latin typeface="Arial" pitchFamily="34" charset="0"/>
                <a:ea typeface="Arial" pitchFamily="34" charset="-122"/>
                <a:cs typeface="Arial" pitchFamily="34" charset="-120"/>
              </a:rPr>
              <a:t>06</a:t>
            </a:r>
            <a:endParaRPr lang="en-US" sz="1800" dirty="0"/>
          </a:p>
        </p:txBody>
      </p:sp>
      <p:sp>
        <p:nvSpPr>
          <p:cNvPr id="29" name="Text 26"/>
          <p:cNvSpPr/>
          <p:nvPr/>
        </p:nvSpPr>
        <p:spPr>
          <a:xfrm>
            <a:off x="1371600" y="4919472"/>
            <a:ext cx="4754880" cy="36576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Risk &amp; Strategic Implications</a:t>
            </a:r>
            <a:endParaRPr lang="en-US" sz="1400" dirty="0"/>
          </a:p>
        </p:txBody>
      </p:sp>
      <p:sp>
        <p:nvSpPr>
          <p:cNvPr id="30" name="Text 27"/>
          <p:cNvSpPr/>
          <p:nvPr/>
        </p:nvSpPr>
        <p:spPr>
          <a:xfrm>
            <a:off x="6126480" y="4919472"/>
            <a:ext cx="5486400" cy="36576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Credit, legal, operational risk; market sizing; competitive positioning</a:t>
            </a:r>
            <a:endParaRPr lang="en-US" sz="1100" dirty="0"/>
          </a:p>
        </p:txBody>
      </p:sp>
      <p:sp>
        <p:nvSpPr>
          <p:cNvPr id="31" name="Shape 28"/>
          <p:cNvSpPr/>
          <p:nvPr/>
        </p:nvSpPr>
        <p:spPr>
          <a:xfrm>
            <a:off x="502920" y="5449824"/>
            <a:ext cx="11247120" cy="512064"/>
          </a:xfrm>
          <a:prstGeom prst="rect">
            <a:avLst/>
          </a:prstGeom>
          <a:solidFill>
            <a:srgbClr val="F8FAFC"/>
          </a:solidFill>
          <a:ln w="6350">
            <a:solidFill>
              <a:srgbClr val="E5E7EB"/>
            </a:solidFill>
            <a:prstDash val="solid"/>
          </a:ln>
        </p:spPr>
        <p:txBody>
          <a:bodyPr/>
          <a:lstStyle/>
          <a:p>
            <a:endParaRPr/>
          </a:p>
        </p:txBody>
      </p:sp>
      <p:sp>
        <p:nvSpPr>
          <p:cNvPr id="32" name="Text 29"/>
          <p:cNvSpPr/>
          <p:nvPr/>
        </p:nvSpPr>
        <p:spPr>
          <a:xfrm>
            <a:off x="685800" y="5513832"/>
            <a:ext cx="640080" cy="365760"/>
          </a:xfrm>
          <a:prstGeom prst="rect">
            <a:avLst/>
          </a:prstGeom>
          <a:noFill/>
          <a:ln/>
        </p:spPr>
        <p:txBody>
          <a:bodyPr wrap="square" lIns="0" tIns="0" rIns="0" bIns="0" rtlCol="0" anchor="ctr"/>
          <a:lstStyle/>
          <a:p>
            <a:pPr marL="0" indent="0">
              <a:buNone/>
            </a:pPr>
            <a:r>
              <a:rPr lang="en-US" sz="1800" b="1" dirty="0">
                <a:solidFill>
                  <a:srgbClr val="D4AD18"/>
                </a:solidFill>
                <a:latin typeface="Arial" pitchFamily="34" charset="0"/>
                <a:ea typeface="Arial" pitchFamily="34" charset="-122"/>
                <a:cs typeface="Arial" pitchFamily="34" charset="-120"/>
              </a:rPr>
              <a:t>07</a:t>
            </a:r>
            <a:endParaRPr lang="en-US" sz="1800" dirty="0"/>
          </a:p>
        </p:txBody>
      </p:sp>
      <p:sp>
        <p:nvSpPr>
          <p:cNvPr id="33" name="Text 30"/>
          <p:cNvSpPr/>
          <p:nvPr/>
        </p:nvSpPr>
        <p:spPr>
          <a:xfrm>
            <a:off x="1371600" y="5522976"/>
            <a:ext cx="4754880" cy="36576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Action Plan &amp; Roadmap</a:t>
            </a:r>
            <a:endParaRPr lang="en-US" sz="1400" dirty="0"/>
          </a:p>
        </p:txBody>
      </p:sp>
      <p:sp>
        <p:nvSpPr>
          <p:cNvPr id="34" name="Text 31"/>
          <p:cNvSpPr/>
          <p:nvPr/>
        </p:nvSpPr>
        <p:spPr>
          <a:xfrm>
            <a:off x="6126480" y="5522976"/>
            <a:ext cx="5486400" cy="36576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30/60/90/180 days, governance, technology, and discussion</a:t>
            </a:r>
            <a:endParaRPr lang="en-US" sz="1100" dirty="0"/>
          </a:p>
        </p:txBody>
      </p:sp>
      <p:sp>
        <p:nvSpPr>
          <p:cNvPr id="36" name="Text 33"/>
          <p:cNvSpPr/>
          <p:nvPr/>
        </p:nvSpPr>
        <p:spPr>
          <a:xfrm>
            <a:off x="4114800" y="6446520"/>
            <a:ext cx="5029200" cy="228600"/>
          </a:xfrm>
          <a:prstGeom prst="rect">
            <a:avLst/>
          </a:prstGeom>
          <a:noFill/>
          <a:ln/>
        </p:spPr>
        <p:txBody>
          <a:bodyPr wrap="square" lIns="0" tIns="0" rIns="0" bIns="0" rtlCol="0" anchor="ctr"/>
          <a:lstStyle/>
          <a:p>
            <a:pPr marL="0" indent="0" algn="ctr">
              <a:buNone/>
            </a:pPr>
            <a:r>
              <a:rPr lang="en-US" sz="800" b="1" kern="0" spc="200" dirty="0">
                <a:solidFill>
                  <a:srgbClr val="6B7280"/>
                </a:solidFill>
                <a:latin typeface="Arial" pitchFamily="34" charset="0"/>
                <a:ea typeface="Arial" pitchFamily="34" charset="-122"/>
                <a:cs typeface="Arial" pitchFamily="34" charset="-120"/>
              </a:rPr>
              <a:t>HIGHLY CONFIDENTIAL &amp; TRADE SECRET</a:t>
            </a:r>
            <a:endParaRPr lang="en-US" sz="800" dirty="0"/>
          </a:p>
        </p:txBody>
      </p:sp>
      <p:sp>
        <p:nvSpPr>
          <p:cNvPr id="37" name="Text 34"/>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6B7280"/>
                </a:solidFill>
                <a:latin typeface="Arial" pitchFamily="34" charset="0"/>
                <a:ea typeface="Arial" pitchFamily="34" charset="-122"/>
                <a:cs typeface="Arial" pitchFamily="34" charset="-120"/>
              </a:rPr>
              <a:t>04 / 34</a:t>
            </a:r>
            <a:endParaRPr lang="en-US" sz="900" dirty="0"/>
          </a:p>
        </p:txBody>
      </p:sp>
      <p:pic>
        <p:nvPicPr>
          <p:cNvPr id="38" name="Picture 37" descr="Logo&#10;&#10;Description automatically generated">
            <a:extLst>
              <a:ext uri="{FF2B5EF4-FFF2-40B4-BE49-F238E27FC236}">
                <a16:creationId xmlns:a16="http://schemas.microsoft.com/office/drawing/2014/main" id="{ADF455D4-473D-5912-74B4-FF53DE9538A5}"/>
              </a:ext>
            </a:extLst>
          </p:cNvPr>
          <p:cNvPicPr>
            <a:picLocks noChangeAspect="1"/>
          </p:cNvPicPr>
          <p:nvPr/>
        </p:nvPicPr>
        <p:blipFill>
          <a:blip r:embed="rId3"/>
          <a:stretch>
            <a:fillRect/>
          </a:stretch>
        </p:blipFill>
        <p:spPr>
          <a:xfrm>
            <a:off x="10949271" y="478641"/>
            <a:ext cx="800769" cy="855190"/>
          </a:xfrm>
          <a:prstGeom prst="rect">
            <a:avLst/>
          </a:prstGeom>
        </p:spPr>
      </p:pic>
      <p:sp>
        <p:nvSpPr>
          <p:cNvPr id="6" name="Shape 0">
            <a:extLst>
              <a:ext uri="{FF2B5EF4-FFF2-40B4-BE49-F238E27FC236}">
                <a16:creationId xmlns:a16="http://schemas.microsoft.com/office/drawing/2014/main" id="{B9E5B940-4EF5-0F7C-54DB-21CB89A1EB68}"/>
              </a:ext>
            </a:extLst>
          </p:cNvPr>
          <p:cNvSpPr/>
          <p:nvPr/>
        </p:nvSpPr>
        <p:spPr>
          <a:xfrm>
            <a:off x="0" y="0"/>
            <a:ext cx="128016"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502920"/>
            <a:ext cx="128016" cy="128016"/>
          </a:xfrm>
          <a:prstGeom prst="rect">
            <a:avLst/>
          </a:prstGeom>
          <a:solidFill>
            <a:srgbClr val="D4AD18"/>
          </a:solidFill>
          <a:ln w="12700">
            <a:solidFill>
              <a:srgbClr val="D4AD18"/>
            </a:solidFill>
            <a:prstDash val="solid"/>
          </a:ln>
        </p:spPr>
        <p:txBody>
          <a:bodyPr/>
          <a:lstStyle/>
          <a:p>
            <a:endParaRPr/>
          </a:p>
        </p:txBody>
      </p:sp>
      <p:sp>
        <p:nvSpPr>
          <p:cNvPr id="3" name="Text 1"/>
          <p:cNvSpPr/>
          <p:nvPr/>
        </p:nvSpPr>
        <p:spPr>
          <a:xfrm>
            <a:off x="713232" y="411480"/>
            <a:ext cx="8229600" cy="292608"/>
          </a:xfrm>
          <a:prstGeom prst="rect">
            <a:avLst/>
          </a:prstGeom>
          <a:noFill/>
          <a:ln/>
        </p:spPr>
        <p:txBody>
          <a:bodyPr wrap="square" lIns="0" tIns="0" rIns="0" bIns="0" rtlCol="0" anchor="ctr"/>
          <a:lstStyle/>
          <a:p>
            <a:pPr marL="0" indent="0">
              <a:buNone/>
            </a:pPr>
            <a:r>
              <a:rPr lang="en-US" sz="1100" b="1" kern="0" spc="400" dirty="0">
                <a:solidFill>
                  <a:srgbClr val="038DAF"/>
                </a:solidFill>
                <a:latin typeface="Arial" pitchFamily="34" charset="0"/>
                <a:ea typeface="Arial" pitchFamily="34" charset="-122"/>
                <a:cs typeface="Arial" pitchFamily="34" charset="-120"/>
              </a:rPr>
              <a:t>EXECUTIVE SUMMARY</a:t>
            </a:r>
            <a:endParaRPr lang="en-US" sz="1100" dirty="0"/>
          </a:p>
        </p:txBody>
      </p:sp>
      <p:sp>
        <p:nvSpPr>
          <p:cNvPr id="4" name="Text 2"/>
          <p:cNvSpPr/>
          <p:nvPr/>
        </p:nvSpPr>
        <p:spPr>
          <a:xfrm>
            <a:off x="502920" y="713232"/>
            <a:ext cx="10058400" cy="777240"/>
          </a:xfrm>
          <a:prstGeom prst="rect">
            <a:avLst/>
          </a:prstGeom>
          <a:noFill/>
          <a:ln/>
        </p:spPr>
        <p:txBody>
          <a:bodyPr wrap="square" lIns="0" tIns="0" rIns="0" bIns="0" rtlCol="0" anchor="ctr"/>
          <a:lstStyle/>
          <a:p>
            <a:pPr marL="0" indent="0">
              <a:buNone/>
            </a:pPr>
            <a:r>
              <a:rPr lang="en-US" sz="2600" b="1" dirty="0">
                <a:solidFill>
                  <a:srgbClr val="1B3E7B"/>
                </a:solidFill>
                <a:latin typeface="Arial" pitchFamily="34" charset="0"/>
                <a:ea typeface="Arial" pitchFamily="34" charset="-122"/>
                <a:cs typeface="Arial" pitchFamily="34" charset="-120"/>
              </a:rPr>
              <a:t>Key takeaways for risk, audit, and executive leadership</a:t>
            </a:r>
            <a:endParaRPr lang="en-US" sz="2600" dirty="0"/>
          </a:p>
        </p:txBody>
      </p:sp>
      <p:sp>
        <p:nvSpPr>
          <p:cNvPr id="5" name="Shape 3"/>
          <p:cNvSpPr/>
          <p:nvPr/>
        </p:nvSpPr>
        <p:spPr>
          <a:xfrm>
            <a:off x="502920" y="1554480"/>
            <a:ext cx="11247120" cy="10973"/>
          </a:xfrm>
          <a:prstGeom prst="rect">
            <a:avLst/>
          </a:prstGeom>
          <a:solidFill>
            <a:srgbClr val="E5E7EB"/>
          </a:solidFill>
          <a:ln w="12700">
            <a:solidFill>
              <a:srgbClr val="E5E7EB"/>
            </a:solidFill>
            <a:prstDash val="solid"/>
          </a:ln>
        </p:spPr>
        <p:txBody>
          <a:bodyPr/>
          <a:lstStyle/>
          <a:p>
            <a:endParaRPr/>
          </a:p>
        </p:txBody>
      </p:sp>
      <p:sp>
        <p:nvSpPr>
          <p:cNvPr id="7" name="Shape 4"/>
          <p:cNvSpPr/>
          <p:nvPr/>
        </p:nvSpPr>
        <p:spPr>
          <a:xfrm>
            <a:off x="502920" y="1828800"/>
            <a:ext cx="5486400" cy="2240280"/>
          </a:xfrm>
          <a:prstGeom prst="rect">
            <a:avLst/>
          </a:prstGeom>
          <a:solidFill>
            <a:srgbClr val="F8FAFC"/>
          </a:solidFill>
          <a:ln w="6350">
            <a:solidFill>
              <a:srgbClr val="E5E7EB"/>
            </a:solidFill>
            <a:prstDash val="solid"/>
          </a:ln>
        </p:spPr>
        <p:txBody>
          <a:bodyPr/>
          <a:lstStyle/>
          <a:p>
            <a:endParaRPr/>
          </a:p>
        </p:txBody>
      </p:sp>
      <p:sp>
        <p:nvSpPr>
          <p:cNvPr id="8" name="Shape 5"/>
          <p:cNvSpPr/>
          <p:nvPr/>
        </p:nvSpPr>
        <p:spPr>
          <a:xfrm>
            <a:off x="502920" y="1828800"/>
            <a:ext cx="5486400" cy="73152"/>
          </a:xfrm>
          <a:prstGeom prst="rect">
            <a:avLst/>
          </a:prstGeom>
          <a:solidFill>
            <a:srgbClr val="038DAF"/>
          </a:solidFill>
          <a:ln w="12700">
            <a:solidFill>
              <a:srgbClr val="038DAF"/>
            </a:solidFill>
            <a:prstDash val="solid"/>
          </a:ln>
        </p:spPr>
        <p:txBody>
          <a:bodyPr/>
          <a:lstStyle/>
          <a:p>
            <a:endParaRPr/>
          </a:p>
        </p:txBody>
      </p:sp>
      <p:sp>
        <p:nvSpPr>
          <p:cNvPr id="9" name="Text 6"/>
          <p:cNvSpPr/>
          <p:nvPr/>
        </p:nvSpPr>
        <p:spPr>
          <a:xfrm>
            <a:off x="731520" y="2011680"/>
            <a:ext cx="5029200" cy="274320"/>
          </a:xfrm>
          <a:prstGeom prst="rect">
            <a:avLst/>
          </a:prstGeom>
          <a:noFill/>
          <a:ln/>
        </p:spPr>
        <p:txBody>
          <a:bodyPr wrap="square" lIns="0" tIns="0" rIns="0" bIns="0" rtlCol="0" anchor="ctr"/>
          <a:lstStyle/>
          <a:p>
            <a:pPr marL="0" indent="0">
              <a:buNone/>
            </a:pPr>
            <a:r>
              <a:rPr lang="en-US" sz="1000" b="1" kern="0" spc="300" dirty="0">
                <a:solidFill>
                  <a:srgbClr val="038DAF"/>
                </a:solidFill>
                <a:latin typeface="Arial" pitchFamily="34" charset="0"/>
                <a:ea typeface="Arial" pitchFamily="34" charset="-122"/>
                <a:cs typeface="Arial" pitchFamily="34" charset="-120"/>
              </a:rPr>
              <a:t>REGULATORY</a:t>
            </a:r>
            <a:endParaRPr lang="en-US" sz="1000" dirty="0"/>
          </a:p>
        </p:txBody>
      </p:sp>
      <p:sp>
        <p:nvSpPr>
          <p:cNvPr id="10" name="Text 7"/>
          <p:cNvSpPr/>
          <p:nvPr/>
        </p:nvSpPr>
        <p:spPr>
          <a:xfrm>
            <a:off x="731520" y="2286000"/>
            <a:ext cx="5029200" cy="41148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Rescheduling is real - but slower than headlines suggest</a:t>
            </a:r>
            <a:endParaRPr lang="en-US" sz="1400" dirty="0"/>
          </a:p>
        </p:txBody>
      </p:sp>
      <p:sp>
        <p:nvSpPr>
          <p:cNvPr id="11" name="Text 8"/>
          <p:cNvSpPr/>
          <p:nvPr/>
        </p:nvSpPr>
        <p:spPr>
          <a:xfrm>
            <a:off x="731520" y="2724912"/>
            <a:ext cx="5029200" cy="118872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The DOJ's May 2024 Notice of Proposed Rulemaking remains pending after 2025 administrative-law delays. Final rule could land in 2026 or later. Banks should plan, not wait.</a:t>
            </a:r>
            <a:endParaRPr lang="en-US" sz="1100" dirty="0"/>
          </a:p>
        </p:txBody>
      </p:sp>
      <p:sp>
        <p:nvSpPr>
          <p:cNvPr id="12" name="Shape 9"/>
          <p:cNvSpPr/>
          <p:nvPr/>
        </p:nvSpPr>
        <p:spPr>
          <a:xfrm>
            <a:off x="6355080" y="1828800"/>
            <a:ext cx="5486400" cy="2240280"/>
          </a:xfrm>
          <a:prstGeom prst="rect">
            <a:avLst/>
          </a:prstGeom>
          <a:solidFill>
            <a:srgbClr val="F8FAFC"/>
          </a:solidFill>
          <a:ln w="6350">
            <a:solidFill>
              <a:srgbClr val="E5E7EB"/>
            </a:solidFill>
            <a:prstDash val="solid"/>
          </a:ln>
        </p:spPr>
        <p:txBody>
          <a:bodyPr/>
          <a:lstStyle/>
          <a:p>
            <a:endParaRPr/>
          </a:p>
        </p:txBody>
      </p:sp>
      <p:sp>
        <p:nvSpPr>
          <p:cNvPr id="13" name="Shape 10"/>
          <p:cNvSpPr/>
          <p:nvPr/>
        </p:nvSpPr>
        <p:spPr>
          <a:xfrm>
            <a:off x="6355080" y="1828800"/>
            <a:ext cx="5486400" cy="73152"/>
          </a:xfrm>
          <a:prstGeom prst="rect">
            <a:avLst/>
          </a:prstGeom>
          <a:solidFill>
            <a:srgbClr val="D4AD18"/>
          </a:solidFill>
          <a:ln w="12700">
            <a:solidFill>
              <a:srgbClr val="D4AD18"/>
            </a:solidFill>
            <a:prstDash val="solid"/>
          </a:ln>
        </p:spPr>
        <p:txBody>
          <a:bodyPr/>
          <a:lstStyle/>
          <a:p>
            <a:endParaRPr/>
          </a:p>
        </p:txBody>
      </p:sp>
      <p:sp>
        <p:nvSpPr>
          <p:cNvPr id="14" name="Text 11"/>
          <p:cNvSpPr/>
          <p:nvPr/>
        </p:nvSpPr>
        <p:spPr>
          <a:xfrm>
            <a:off x="6583680" y="2011680"/>
            <a:ext cx="5029200" cy="274320"/>
          </a:xfrm>
          <a:prstGeom prst="rect">
            <a:avLst/>
          </a:prstGeom>
          <a:noFill/>
          <a:ln/>
        </p:spPr>
        <p:txBody>
          <a:bodyPr wrap="square" lIns="0" tIns="0" rIns="0" bIns="0" rtlCol="0" anchor="ctr"/>
          <a:lstStyle/>
          <a:p>
            <a:pPr marL="0" indent="0">
              <a:buNone/>
            </a:pPr>
            <a:r>
              <a:rPr lang="en-US" sz="1000" b="1" kern="0" spc="300" dirty="0">
                <a:solidFill>
                  <a:srgbClr val="D4AD18"/>
                </a:solidFill>
                <a:latin typeface="Arial" pitchFamily="34" charset="0"/>
                <a:ea typeface="Arial" pitchFamily="34" charset="-122"/>
                <a:cs typeface="Arial" pitchFamily="34" charset="-120"/>
              </a:rPr>
              <a:t>COMPLIANCE</a:t>
            </a:r>
            <a:endParaRPr lang="en-US" sz="1000" dirty="0"/>
          </a:p>
        </p:txBody>
      </p:sp>
      <p:sp>
        <p:nvSpPr>
          <p:cNvPr id="15" name="Text 12"/>
          <p:cNvSpPr/>
          <p:nvPr/>
        </p:nvSpPr>
        <p:spPr>
          <a:xfrm>
            <a:off x="6583680" y="2286000"/>
            <a:ext cx="5029200" cy="41148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BSA/AML obligations do not disappear</a:t>
            </a:r>
            <a:endParaRPr lang="en-US" sz="1400" dirty="0"/>
          </a:p>
        </p:txBody>
      </p:sp>
      <p:sp>
        <p:nvSpPr>
          <p:cNvPr id="16" name="Text 13"/>
          <p:cNvSpPr/>
          <p:nvPr/>
        </p:nvSpPr>
        <p:spPr>
          <a:xfrm>
            <a:off x="6583680" y="2724912"/>
            <a:ext cx="5029200" cy="118872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FIN-2014-G001 remains the operative FinCEN guidance. Marijuana Limited, Priority, and Termination SARs continue. Enhanced due diligence and monitoring are still required.</a:t>
            </a:r>
            <a:endParaRPr lang="en-US" sz="1100" dirty="0"/>
          </a:p>
        </p:txBody>
      </p:sp>
      <p:sp>
        <p:nvSpPr>
          <p:cNvPr id="17" name="Shape 14"/>
          <p:cNvSpPr/>
          <p:nvPr/>
        </p:nvSpPr>
        <p:spPr>
          <a:xfrm>
            <a:off x="502920" y="4160520"/>
            <a:ext cx="5486400" cy="2240280"/>
          </a:xfrm>
          <a:prstGeom prst="rect">
            <a:avLst/>
          </a:prstGeom>
          <a:solidFill>
            <a:srgbClr val="F8FAFC"/>
          </a:solidFill>
          <a:ln w="6350">
            <a:solidFill>
              <a:srgbClr val="E5E7EB"/>
            </a:solidFill>
            <a:prstDash val="solid"/>
          </a:ln>
        </p:spPr>
        <p:txBody>
          <a:bodyPr/>
          <a:lstStyle/>
          <a:p>
            <a:endParaRPr/>
          </a:p>
        </p:txBody>
      </p:sp>
      <p:sp>
        <p:nvSpPr>
          <p:cNvPr id="18" name="Shape 15"/>
          <p:cNvSpPr/>
          <p:nvPr/>
        </p:nvSpPr>
        <p:spPr>
          <a:xfrm>
            <a:off x="502920" y="4160520"/>
            <a:ext cx="5486400" cy="73152"/>
          </a:xfrm>
          <a:prstGeom prst="rect">
            <a:avLst/>
          </a:prstGeom>
          <a:solidFill>
            <a:srgbClr val="1B3E7B"/>
          </a:solidFill>
          <a:ln w="12700">
            <a:solidFill>
              <a:srgbClr val="1B3E7B"/>
            </a:solidFill>
            <a:prstDash val="solid"/>
          </a:ln>
        </p:spPr>
        <p:txBody>
          <a:bodyPr/>
          <a:lstStyle/>
          <a:p>
            <a:endParaRPr/>
          </a:p>
        </p:txBody>
      </p:sp>
      <p:sp>
        <p:nvSpPr>
          <p:cNvPr id="19" name="Text 16"/>
          <p:cNvSpPr/>
          <p:nvPr/>
        </p:nvSpPr>
        <p:spPr>
          <a:xfrm>
            <a:off x="731520" y="4343400"/>
            <a:ext cx="5029200" cy="274320"/>
          </a:xfrm>
          <a:prstGeom prst="rect">
            <a:avLst/>
          </a:prstGeom>
          <a:noFill/>
          <a:ln/>
        </p:spPr>
        <p:txBody>
          <a:bodyPr wrap="square" lIns="0" tIns="0" rIns="0" bIns="0" rtlCol="0" anchor="ctr"/>
          <a:lstStyle/>
          <a:p>
            <a:pPr marL="0" indent="0">
              <a:buNone/>
            </a:pPr>
            <a:r>
              <a:rPr lang="en-US" sz="1000" b="1" kern="0" spc="300" dirty="0">
                <a:solidFill>
                  <a:srgbClr val="1B3E7B"/>
                </a:solidFill>
                <a:latin typeface="Arial" pitchFamily="34" charset="0"/>
                <a:ea typeface="Arial" pitchFamily="34" charset="-122"/>
                <a:cs typeface="Arial" pitchFamily="34" charset="-120"/>
              </a:rPr>
              <a:t>STRATEGIC</a:t>
            </a:r>
            <a:endParaRPr lang="en-US" sz="1000" dirty="0"/>
          </a:p>
        </p:txBody>
      </p:sp>
      <p:sp>
        <p:nvSpPr>
          <p:cNvPr id="20" name="Text 17"/>
          <p:cNvSpPr/>
          <p:nvPr/>
        </p:nvSpPr>
        <p:spPr>
          <a:xfrm>
            <a:off x="731520" y="4617720"/>
            <a:ext cx="5029200" cy="41148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Banking economics improve materially</a:t>
            </a:r>
            <a:endParaRPr lang="en-US" sz="1400" dirty="0"/>
          </a:p>
        </p:txBody>
      </p:sp>
      <p:sp>
        <p:nvSpPr>
          <p:cNvPr id="21" name="Text 18"/>
          <p:cNvSpPr/>
          <p:nvPr/>
        </p:nvSpPr>
        <p:spPr>
          <a:xfrm>
            <a:off x="731520" y="5056632"/>
            <a:ext cx="5029200" cy="118872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Schedule III eliminates IRC §280E for operators - improving credit profiles. Listings, custody, and lending barriers ease. Deposit and treasury opportunities expand first.</a:t>
            </a:r>
            <a:endParaRPr lang="en-US" sz="1100" dirty="0"/>
          </a:p>
        </p:txBody>
      </p:sp>
      <p:sp>
        <p:nvSpPr>
          <p:cNvPr id="22" name="Shape 19"/>
          <p:cNvSpPr/>
          <p:nvPr/>
        </p:nvSpPr>
        <p:spPr>
          <a:xfrm>
            <a:off x="6355080" y="4160520"/>
            <a:ext cx="5486400" cy="2240280"/>
          </a:xfrm>
          <a:prstGeom prst="rect">
            <a:avLst/>
          </a:prstGeom>
          <a:solidFill>
            <a:srgbClr val="F8FAFC"/>
          </a:solidFill>
          <a:ln w="6350">
            <a:solidFill>
              <a:srgbClr val="E5E7EB"/>
            </a:solidFill>
            <a:prstDash val="solid"/>
          </a:ln>
        </p:spPr>
        <p:txBody>
          <a:bodyPr/>
          <a:lstStyle/>
          <a:p>
            <a:endParaRPr/>
          </a:p>
        </p:txBody>
      </p:sp>
      <p:sp>
        <p:nvSpPr>
          <p:cNvPr id="23" name="Shape 20"/>
          <p:cNvSpPr/>
          <p:nvPr/>
        </p:nvSpPr>
        <p:spPr>
          <a:xfrm>
            <a:off x="6355080" y="4160520"/>
            <a:ext cx="5486400" cy="73152"/>
          </a:xfrm>
          <a:prstGeom prst="rect">
            <a:avLst/>
          </a:prstGeom>
          <a:solidFill>
            <a:srgbClr val="0D404D"/>
          </a:solidFill>
          <a:ln w="12700">
            <a:solidFill>
              <a:srgbClr val="0D404D"/>
            </a:solidFill>
            <a:prstDash val="solid"/>
          </a:ln>
        </p:spPr>
        <p:txBody>
          <a:bodyPr/>
          <a:lstStyle/>
          <a:p>
            <a:endParaRPr/>
          </a:p>
        </p:txBody>
      </p:sp>
      <p:sp>
        <p:nvSpPr>
          <p:cNvPr id="24" name="Text 21"/>
          <p:cNvSpPr/>
          <p:nvPr/>
        </p:nvSpPr>
        <p:spPr>
          <a:xfrm>
            <a:off x="6583680" y="4343400"/>
            <a:ext cx="5029200" cy="274320"/>
          </a:xfrm>
          <a:prstGeom prst="rect">
            <a:avLst/>
          </a:prstGeom>
          <a:noFill/>
          <a:ln/>
        </p:spPr>
        <p:txBody>
          <a:bodyPr wrap="square" lIns="0" tIns="0" rIns="0" bIns="0" rtlCol="0" anchor="ctr"/>
          <a:lstStyle/>
          <a:p>
            <a:pPr marL="0" indent="0">
              <a:buNone/>
            </a:pPr>
            <a:r>
              <a:rPr lang="en-US" sz="1000" b="1" kern="0" spc="300" dirty="0">
                <a:solidFill>
                  <a:srgbClr val="0D404D"/>
                </a:solidFill>
                <a:latin typeface="Arial" pitchFamily="34" charset="0"/>
                <a:ea typeface="Arial" pitchFamily="34" charset="-122"/>
                <a:cs typeface="Arial" pitchFamily="34" charset="-120"/>
              </a:rPr>
              <a:t>ACTION</a:t>
            </a:r>
            <a:endParaRPr lang="en-US" sz="1000" dirty="0"/>
          </a:p>
        </p:txBody>
      </p:sp>
      <p:sp>
        <p:nvSpPr>
          <p:cNvPr id="25" name="Text 22"/>
          <p:cNvSpPr/>
          <p:nvPr/>
        </p:nvSpPr>
        <p:spPr>
          <a:xfrm>
            <a:off x="6583680" y="4617720"/>
            <a:ext cx="5029200" cy="411480"/>
          </a:xfrm>
          <a:prstGeom prst="rect">
            <a:avLst/>
          </a:prstGeom>
          <a:noFill/>
          <a:ln/>
        </p:spPr>
        <p:txBody>
          <a:bodyPr wrap="square" lIns="0" tIns="0" rIns="0" bIns="0" rtlCol="0" anchor="ctr"/>
          <a:lstStyle/>
          <a:p>
            <a:pPr marL="0" indent="0">
              <a:buNone/>
            </a:pPr>
            <a:r>
              <a:rPr lang="en-US" sz="1400" b="1" dirty="0">
                <a:solidFill>
                  <a:srgbClr val="1B3E7B"/>
                </a:solidFill>
                <a:latin typeface="Arial" pitchFamily="34" charset="0"/>
                <a:ea typeface="Arial" pitchFamily="34" charset="-122"/>
                <a:cs typeface="Arial" pitchFamily="34" charset="-120"/>
              </a:rPr>
              <a:t>Readiness, not reaction, wins</a:t>
            </a:r>
            <a:endParaRPr lang="en-US" sz="1400" dirty="0"/>
          </a:p>
        </p:txBody>
      </p:sp>
      <p:sp>
        <p:nvSpPr>
          <p:cNvPr id="26" name="Text 23"/>
          <p:cNvSpPr/>
          <p:nvPr/>
        </p:nvSpPr>
        <p:spPr>
          <a:xfrm>
            <a:off x="6583680" y="5056632"/>
            <a:ext cx="5029200" cy="118872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First-movers and prepared fast-followers capture the deposits, payments, and lending opportunity. The institutions with a documented program - and proven technology stack - will lead.</a:t>
            </a:r>
            <a:endParaRPr lang="en-US" sz="1100" dirty="0"/>
          </a:p>
        </p:txBody>
      </p:sp>
      <p:sp>
        <p:nvSpPr>
          <p:cNvPr id="28" name="Text 25"/>
          <p:cNvSpPr/>
          <p:nvPr/>
        </p:nvSpPr>
        <p:spPr>
          <a:xfrm>
            <a:off x="4114800" y="6446520"/>
            <a:ext cx="5029200" cy="228600"/>
          </a:xfrm>
          <a:prstGeom prst="rect">
            <a:avLst/>
          </a:prstGeom>
          <a:noFill/>
          <a:ln/>
        </p:spPr>
        <p:txBody>
          <a:bodyPr wrap="square" lIns="0" tIns="0" rIns="0" bIns="0" rtlCol="0" anchor="ctr"/>
          <a:lstStyle/>
          <a:p>
            <a:pPr marL="0" indent="0" algn="ctr">
              <a:buNone/>
            </a:pPr>
            <a:r>
              <a:rPr lang="en-US" sz="800" b="1" kern="0" spc="200" dirty="0">
                <a:solidFill>
                  <a:srgbClr val="6B7280"/>
                </a:solidFill>
                <a:latin typeface="Arial" pitchFamily="34" charset="0"/>
                <a:ea typeface="Arial" pitchFamily="34" charset="-122"/>
                <a:cs typeface="Arial" pitchFamily="34" charset="-120"/>
              </a:rPr>
              <a:t>HIGHLY CONFIDENTIAL &amp; TRADE SECRET</a:t>
            </a:r>
            <a:endParaRPr lang="en-US" sz="800" dirty="0"/>
          </a:p>
        </p:txBody>
      </p:sp>
      <p:sp>
        <p:nvSpPr>
          <p:cNvPr id="29" name="Text 26"/>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6B7280"/>
                </a:solidFill>
                <a:latin typeface="Arial" pitchFamily="34" charset="0"/>
                <a:ea typeface="Arial" pitchFamily="34" charset="-122"/>
                <a:cs typeface="Arial" pitchFamily="34" charset="-120"/>
              </a:rPr>
              <a:t>05 / 34</a:t>
            </a:r>
            <a:endParaRPr lang="en-US" sz="900" dirty="0"/>
          </a:p>
        </p:txBody>
      </p:sp>
      <p:pic>
        <p:nvPicPr>
          <p:cNvPr id="30" name="Picture 29" descr="Logo&#10;&#10;Description automatically generated">
            <a:extLst>
              <a:ext uri="{FF2B5EF4-FFF2-40B4-BE49-F238E27FC236}">
                <a16:creationId xmlns:a16="http://schemas.microsoft.com/office/drawing/2014/main" id="{C78E7C2A-CAC4-99BD-9082-45AD1C5B4C0E}"/>
              </a:ext>
            </a:extLst>
          </p:cNvPr>
          <p:cNvPicPr>
            <a:picLocks noChangeAspect="1"/>
          </p:cNvPicPr>
          <p:nvPr/>
        </p:nvPicPr>
        <p:blipFill>
          <a:blip r:embed="rId3"/>
          <a:stretch>
            <a:fillRect/>
          </a:stretch>
        </p:blipFill>
        <p:spPr>
          <a:xfrm>
            <a:off x="10949271" y="478641"/>
            <a:ext cx="800769" cy="855190"/>
          </a:xfrm>
          <a:prstGeom prst="rect">
            <a:avLst/>
          </a:prstGeom>
        </p:spPr>
      </p:pic>
      <p:sp>
        <p:nvSpPr>
          <p:cNvPr id="6" name="Shape 0">
            <a:extLst>
              <a:ext uri="{FF2B5EF4-FFF2-40B4-BE49-F238E27FC236}">
                <a16:creationId xmlns:a16="http://schemas.microsoft.com/office/drawing/2014/main" id="{0CAF9C37-08F7-FCE6-6E7C-5C9843B8ED6D}"/>
              </a:ext>
            </a:extLst>
          </p:cNvPr>
          <p:cNvSpPr/>
          <p:nvPr/>
        </p:nvSpPr>
        <p:spPr>
          <a:xfrm>
            <a:off x="0" y="0"/>
            <a:ext cx="128016"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D404D"/>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8F9290BE-0A9B-706D-2C2F-06143366930B}"/>
              </a:ext>
            </a:extLst>
          </p:cNvPr>
          <p:cNvPicPr>
            <a:picLocks noChangeAspect="1"/>
          </p:cNvPicPr>
          <p:nvPr/>
        </p:nvPicPr>
        <p:blipFill>
          <a:blip r:embed="rId2">
            <a:alphaModFix amt="25000"/>
          </a:blip>
          <a:srcRect/>
          <a:stretch/>
        </p:blipFill>
        <p:spPr>
          <a:xfrm>
            <a:off x="5913120" y="6606"/>
            <a:ext cx="6278880" cy="6851394"/>
          </a:xfrm>
          <a:prstGeom prst="rect">
            <a:avLst/>
          </a:prstGeom>
        </p:spPr>
      </p:pic>
      <p:sp>
        <p:nvSpPr>
          <p:cNvPr id="3" name="Rectangle 2"/>
          <p:cNvSpPr/>
          <p:nvPr/>
        </p:nvSpPr>
        <p:spPr>
          <a:xfrm>
            <a:off x="0" y="0"/>
            <a:ext cx="411480" cy="6858000"/>
          </a:xfrm>
          <a:prstGeom prst="rect">
            <a:avLst/>
          </a:prstGeom>
          <a:solidFill>
            <a:srgbClr val="D4AD1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868680" y="2240280"/>
            <a:ext cx="4572000" cy="365760"/>
          </a:xfrm>
          <a:prstGeom prst="rect">
            <a:avLst/>
          </a:prstGeom>
          <a:noFill/>
        </p:spPr>
        <p:txBody>
          <a:bodyPr wrap="square" lIns="0" tIns="0" rIns="0" bIns="0">
            <a:spAutoFit/>
          </a:bodyPr>
          <a:lstStyle/>
          <a:p>
            <a:r>
              <a:rPr sz="1400" b="1" i="0" spc="500">
                <a:solidFill>
                  <a:srgbClr val="D4AD18"/>
                </a:solidFill>
                <a:latin typeface="Arial"/>
              </a:rPr>
              <a:t>PART 01</a:t>
            </a:r>
          </a:p>
        </p:txBody>
      </p:sp>
      <p:sp>
        <p:nvSpPr>
          <p:cNvPr id="5" name="TextBox 4"/>
          <p:cNvSpPr txBox="1"/>
          <p:nvPr/>
        </p:nvSpPr>
        <p:spPr>
          <a:xfrm>
            <a:off x="868680" y="2697480"/>
            <a:ext cx="10058400" cy="822960"/>
          </a:xfrm>
          <a:prstGeom prst="rect">
            <a:avLst/>
          </a:prstGeom>
          <a:noFill/>
        </p:spPr>
        <p:txBody>
          <a:bodyPr wrap="square" lIns="0" tIns="0" rIns="0" bIns="0">
            <a:spAutoFit/>
          </a:bodyPr>
          <a:lstStyle/>
          <a:p>
            <a:r>
              <a:rPr sz="4600" b="1" i="0">
                <a:solidFill>
                  <a:srgbClr val="FFFFFF"/>
                </a:solidFill>
                <a:latin typeface="Arial"/>
              </a:rPr>
              <a:t>The Cannabis</a:t>
            </a:r>
          </a:p>
        </p:txBody>
      </p:sp>
      <p:sp>
        <p:nvSpPr>
          <p:cNvPr id="6" name="TextBox 5"/>
          <p:cNvSpPr txBox="1"/>
          <p:nvPr/>
        </p:nvSpPr>
        <p:spPr>
          <a:xfrm>
            <a:off x="868680" y="3474720"/>
            <a:ext cx="10058400" cy="822960"/>
          </a:xfrm>
          <a:prstGeom prst="rect">
            <a:avLst/>
          </a:prstGeom>
          <a:noFill/>
        </p:spPr>
        <p:txBody>
          <a:bodyPr wrap="square" lIns="0" tIns="0" rIns="0" bIns="0">
            <a:spAutoFit/>
          </a:bodyPr>
          <a:lstStyle/>
          <a:p>
            <a:r>
              <a:rPr sz="4600" b="1" i="0">
                <a:solidFill>
                  <a:srgbClr val="B7D5E8"/>
                </a:solidFill>
                <a:latin typeface="Arial"/>
              </a:rPr>
              <a:t>Industry Today</a:t>
            </a:r>
          </a:p>
        </p:txBody>
      </p:sp>
      <p:sp>
        <p:nvSpPr>
          <p:cNvPr id="7" name="TextBox 6"/>
          <p:cNvSpPr txBox="1"/>
          <p:nvPr/>
        </p:nvSpPr>
        <p:spPr>
          <a:xfrm>
            <a:off x="868680" y="4572000"/>
            <a:ext cx="10058400" cy="365760"/>
          </a:xfrm>
          <a:prstGeom prst="rect">
            <a:avLst/>
          </a:prstGeom>
          <a:noFill/>
        </p:spPr>
        <p:txBody>
          <a:bodyPr wrap="square" lIns="0" tIns="0" rIns="0" bIns="0">
            <a:spAutoFit/>
          </a:bodyPr>
          <a:lstStyle/>
          <a:p>
            <a:r>
              <a:rPr sz="1300" b="0" i="1">
                <a:solidFill>
                  <a:srgbClr val="9FBED4"/>
                </a:solidFill>
                <a:latin typeface="Arial"/>
              </a:rPr>
              <a:t>Market size  •  Employment  •  State legalization  •  Public support</a:t>
            </a:r>
          </a:p>
        </p:txBody>
      </p:sp>
      <p:pic>
        <p:nvPicPr>
          <p:cNvPr id="8" name="Picture 7" descr="image.png"/>
          <p:cNvPicPr>
            <a:picLocks noChangeAspect="1"/>
          </p:cNvPicPr>
          <p:nvPr/>
        </p:nvPicPr>
        <p:blipFill>
          <a:blip r:embed="rId3"/>
          <a:stretch>
            <a:fillRect/>
          </a:stretch>
        </p:blipFill>
        <p:spPr>
          <a:xfrm>
            <a:off x="914400" y="6080760"/>
            <a:ext cx="3685032" cy="338328"/>
          </a:xfrm>
          <a:prstGeom prst="rect">
            <a:avLst/>
          </a:prstGeom>
        </p:spPr>
      </p:pic>
      <p:sp>
        <p:nvSpPr>
          <p:cNvPr id="9" name="TextBox 8"/>
          <p:cNvSpPr txBox="1"/>
          <p:nvPr/>
        </p:nvSpPr>
        <p:spPr>
          <a:xfrm>
            <a:off x="10835640" y="6446520"/>
            <a:ext cx="914400" cy="228600"/>
          </a:xfrm>
          <a:prstGeom prst="rect">
            <a:avLst/>
          </a:prstGeom>
          <a:noFill/>
        </p:spPr>
        <p:txBody>
          <a:bodyPr wrap="square" lIns="0" tIns="0" rIns="0" bIns="0">
            <a:spAutoFit/>
          </a:bodyPr>
          <a:lstStyle/>
          <a:p>
            <a:pPr algn="r"/>
            <a:r>
              <a:rPr sz="900" b="0" i="0">
                <a:solidFill>
                  <a:srgbClr val="8FB3D6"/>
                </a:solidFill>
                <a:latin typeface="Arial"/>
              </a:rPr>
              <a:t>06 / 34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502920"/>
            <a:ext cx="128016" cy="128016"/>
          </a:xfrm>
          <a:prstGeom prst="rect">
            <a:avLst/>
          </a:prstGeom>
          <a:solidFill>
            <a:srgbClr val="D4AD18"/>
          </a:solidFill>
          <a:ln w="12700">
            <a:solidFill>
              <a:srgbClr val="D4AD18"/>
            </a:solidFill>
            <a:prstDash val="solid"/>
          </a:ln>
        </p:spPr>
        <p:txBody>
          <a:bodyPr/>
          <a:lstStyle/>
          <a:p>
            <a:endParaRPr/>
          </a:p>
        </p:txBody>
      </p:sp>
      <p:sp>
        <p:nvSpPr>
          <p:cNvPr id="3" name="Text 1"/>
          <p:cNvSpPr/>
          <p:nvPr/>
        </p:nvSpPr>
        <p:spPr>
          <a:xfrm>
            <a:off x="713232" y="411480"/>
            <a:ext cx="8229600" cy="292608"/>
          </a:xfrm>
          <a:prstGeom prst="rect">
            <a:avLst/>
          </a:prstGeom>
          <a:noFill/>
          <a:ln/>
        </p:spPr>
        <p:txBody>
          <a:bodyPr wrap="square" lIns="0" tIns="0" rIns="0" bIns="0" rtlCol="0" anchor="ctr"/>
          <a:lstStyle/>
          <a:p>
            <a:pPr marL="0" indent="0">
              <a:buNone/>
            </a:pPr>
            <a:r>
              <a:rPr lang="en-US" sz="1100" b="1" kern="0" spc="400" dirty="0">
                <a:solidFill>
                  <a:srgbClr val="038DAF"/>
                </a:solidFill>
                <a:latin typeface="Arial" pitchFamily="34" charset="0"/>
                <a:ea typeface="Arial" pitchFamily="34" charset="-122"/>
                <a:cs typeface="Arial" pitchFamily="34" charset="-120"/>
              </a:rPr>
              <a:t>PART 01  /  INDUSTRY SNAPSHOT</a:t>
            </a:r>
            <a:endParaRPr lang="en-US" sz="1100" dirty="0"/>
          </a:p>
        </p:txBody>
      </p:sp>
      <p:sp>
        <p:nvSpPr>
          <p:cNvPr id="4" name="Text 2"/>
          <p:cNvSpPr/>
          <p:nvPr/>
        </p:nvSpPr>
        <p:spPr>
          <a:xfrm>
            <a:off x="502920" y="713232"/>
            <a:ext cx="10058400" cy="777240"/>
          </a:xfrm>
          <a:prstGeom prst="rect">
            <a:avLst/>
          </a:prstGeom>
          <a:noFill/>
          <a:ln/>
        </p:spPr>
        <p:txBody>
          <a:bodyPr wrap="square" lIns="0" tIns="0" rIns="0" bIns="0" rtlCol="0" anchor="ctr"/>
          <a:lstStyle/>
          <a:p>
            <a:pPr marL="0" indent="0">
              <a:buNone/>
            </a:pPr>
            <a:r>
              <a:rPr lang="en-US" sz="2600" b="1" dirty="0">
                <a:solidFill>
                  <a:srgbClr val="1B3E7B"/>
                </a:solidFill>
                <a:latin typeface="Arial" pitchFamily="34" charset="0"/>
                <a:ea typeface="Arial" pitchFamily="34" charset="-122"/>
                <a:cs typeface="Arial" pitchFamily="34" charset="-120"/>
              </a:rPr>
              <a:t>Cannabis is a mature, growing, mainstream industry</a:t>
            </a:r>
            <a:endParaRPr lang="en-US" sz="2600" dirty="0"/>
          </a:p>
        </p:txBody>
      </p:sp>
      <p:sp>
        <p:nvSpPr>
          <p:cNvPr id="5" name="Shape 3"/>
          <p:cNvSpPr/>
          <p:nvPr/>
        </p:nvSpPr>
        <p:spPr>
          <a:xfrm>
            <a:off x="502920" y="1554480"/>
            <a:ext cx="11247120" cy="10973"/>
          </a:xfrm>
          <a:prstGeom prst="rect">
            <a:avLst/>
          </a:prstGeom>
          <a:solidFill>
            <a:srgbClr val="E5E7EB"/>
          </a:solidFill>
          <a:ln w="12700">
            <a:solidFill>
              <a:srgbClr val="E5E7EB"/>
            </a:solidFill>
            <a:prstDash val="solid"/>
          </a:ln>
        </p:spPr>
        <p:txBody>
          <a:bodyPr/>
          <a:lstStyle/>
          <a:p>
            <a:endParaRPr/>
          </a:p>
        </p:txBody>
      </p:sp>
      <p:sp>
        <p:nvSpPr>
          <p:cNvPr id="7" name="Shape 4"/>
          <p:cNvSpPr/>
          <p:nvPr/>
        </p:nvSpPr>
        <p:spPr>
          <a:xfrm>
            <a:off x="502920" y="1828800"/>
            <a:ext cx="5486400" cy="2057400"/>
          </a:xfrm>
          <a:prstGeom prst="rect">
            <a:avLst/>
          </a:prstGeom>
          <a:solidFill>
            <a:srgbClr val="F8FAFC"/>
          </a:solidFill>
          <a:ln w="6350">
            <a:solidFill>
              <a:srgbClr val="E5E7EB"/>
            </a:solidFill>
            <a:prstDash val="solid"/>
          </a:ln>
        </p:spPr>
        <p:txBody>
          <a:bodyPr/>
          <a:lstStyle/>
          <a:p>
            <a:endParaRPr/>
          </a:p>
        </p:txBody>
      </p:sp>
      <p:sp>
        <p:nvSpPr>
          <p:cNvPr id="8" name="Shape 5"/>
          <p:cNvSpPr/>
          <p:nvPr/>
        </p:nvSpPr>
        <p:spPr>
          <a:xfrm>
            <a:off x="502920" y="1828800"/>
            <a:ext cx="5486400" cy="73152"/>
          </a:xfrm>
          <a:prstGeom prst="rect">
            <a:avLst/>
          </a:prstGeom>
          <a:solidFill>
            <a:srgbClr val="1B3E7B"/>
          </a:solidFill>
          <a:ln w="12700">
            <a:solidFill>
              <a:srgbClr val="1B3E7B"/>
            </a:solidFill>
            <a:prstDash val="solid"/>
          </a:ln>
        </p:spPr>
        <p:txBody>
          <a:bodyPr/>
          <a:lstStyle/>
          <a:p>
            <a:endParaRPr/>
          </a:p>
        </p:txBody>
      </p:sp>
      <p:sp>
        <p:nvSpPr>
          <p:cNvPr id="9" name="Text 6"/>
          <p:cNvSpPr/>
          <p:nvPr/>
        </p:nvSpPr>
        <p:spPr>
          <a:xfrm>
            <a:off x="777240" y="2148840"/>
            <a:ext cx="4937760" cy="960120"/>
          </a:xfrm>
          <a:prstGeom prst="rect">
            <a:avLst/>
          </a:prstGeom>
          <a:noFill/>
          <a:ln/>
        </p:spPr>
        <p:txBody>
          <a:bodyPr wrap="square" lIns="0" tIns="0" rIns="0" bIns="0" rtlCol="0" anchor="ctr"/>
          <a:lstStyle/>
          <a:p>
            <a:pPr marL="0" indent="0">
              <a:buNone/>
            </a:pPr>
            <a:r>
              <a:rPr lang="en-US" sz="4400" b="1" dirty="0">
                <a:solidFill>
                  <a:srgbClr val="1B3E7B"/>
                </a:solidFill>
                <a:latin typeface="Arial" pitchFamily="34" charset="0"/>
                <a:ea typeface="Arial" pitchFamily="34" charset="-122"/>
                <a:cs typeface="Arial" pitchFamily="34" charset="-120"/>
              </a:rPr>
              <a:t>$63.8B</a:t>
            </a:r>
            <a:endParaRPr lang="en-US" sz="4400" dirty="0"/>
          </a:p>
        </p:txBody>
      </p:sp>
      <p:sp>
        <p:nvSpPr>
          <p:cNvPr id="10" name="Text 7"/>
          <p:cNvSpPr/>
          <p:nvPr/>
        </p:nvSpPr>
        <p:spPr>
          <a:xfrm>
            <a:off x="777240" y="3063240"/>
            <a:ext cx="493776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Global cannabis products market size, 2025 (est.)</a:t>
            </a:r>
            <a:endParaRPr lang="en-US" sz="1300" dirty="0"/>
          </a:p>
        </p:txBody>
      </p:sp>
      <p:sp>
        <p:nvSpPr>
          <p:cNvPr id="11" name="Text 8"/>
          <p:cNvSpPr/>
          <p:nvPr/>
        </p:nvSpPr>
        <p:spPr>
          <a:xfrm>
            <a:off x="777240" y="3429000"/>
            <a:ext cx="4937760" cy="320040"/>
          </a:xfrm>
          <a:prstGeom prst="rect">
            <a:avLst/>
          </a:prstGeom>
          <a:noFill/>
          <a:ln/>
        </p:spPr>
        <p:txBody>
          <a:bodyPr wrap="square" lIns="0" tIns="0" rIns="0" bIns="0" rtlCol="0" anchor="ctr"/>
          <a:lstStyle/>
          <a:p>
            <a:pPr marL="0" indent="0">
              <a:buNone/>
            </a:pPr>
            <a:r>
              <a:rPr lang="en-US" sz="1400" i="1" dirty="0">
                <a:solidFill>
                  <a:srgbClr val="6B7280"/>
                </a:solidFill>
                <a:latin typeface="Arial" pitchFamily="34" charset="0"/>
                <a:ea typeface="Arial" pitchFamily="34" charset="-122"/>
                <a:cs typeface="Arial" pitchFamily="34" charset="-120"/>
              </a:rPr>
              <a:t>Up from $51.0B in 2024 - 25.1% CAGR</a:t>
            </a:r>
            <a:endParaRPr lang="en-US" sz="1000" dirty="0"/>
          </a:p>
        </p:txBody>
      </p:sp>
      <p:sp>
        <p:nvSpPr>
          <p:cNvPr id="12" name="Shape 9"/>
          <p:cNvSpPr/>
          <p:nvPr/>
        </p:nvSpPr>
        <p:spPr>
          <a:xfrm>
            <a:off x="6355080" y="1828800"/>
            <a:ext cx="5486400" cy="2057400"/>
          </a:xfrm>
          <a:prstGeom prst="rect">
            <a:avLst/>
          </a:prstGeom>
          <a:solidFill>
            <a:srgbClr val="F8FAFC"/>
          </a:solidFill>
          <a:ln w="6350">
            <a:solidFill>
              <a:srgbClr val="E5E7EB"/>
            </a:solidFill>
            <a:prstDash val="solid"/>
          </a:ln>
        </p:spPr>
        <p:txBody>
          <a:bodyPr/>
          <a:lstStyle/>
          <a:p>
            <a:endParaRPr/>
          </a:p>
        </p:txBody>
      </p:sp>
      <p:sp>
        <p:nvSpPr>
          <p:cNvPr id="13" name="Shape 10"/>
          <p:cNvSpPr/>
          <p:nvPr/>
        </p:nvSpPr>
        <p:spPr>
          <a:xfrm>
            <a:off x="6355080" y="1828800"/>
            <a:ext cx="5486400" cy="73152"/>
          </a:xfrm>
          <a:prstGeom prst="rect">
            <a:avLst/>
          </a:prstGeom>
          <a:solidFill>
            <a:srgbClr val="038DAF"/>
          </a:solidFill>
          <a:ln w="12700">
            <a:solidFill>
              <a:srgbClr val="038DAF"/>
            </a:solidFill>
            <a:prstDash val="solid"/>
          </a:ln>
        </p:spPr>
        <p:txBody>
          <a:bodyPr/>
          <a:lstStyle/>
          <a:p>
            <a:endParaRPr/>
          </a:p>
        </p:txBody>
      </p:sp>
      <p:sp>
        <p:nvSpPr>
          <p:cNvPr id="14" name="Text 11"/>
          <p:cNvSpPr/>
          <p:nvPr/>
        </p:nvSpPr>
        <p:spPr>
          <a:xfrm>
            <a:off x="6629400" y="2148840"/>
            <a:ext cx="4937760" cy="960120"/>
          </a:xfrm>
          <a:prstGeom prst="rect">
            <a:avLst/>
          </a:prstGeom>
          <a:noFill/>
          <a:ln/>
        </p:spPr>
        <p:txBody>
          <a:bodyPr wrap="square" lIns="0" tIns="0" rIns="0" bIns="0" rtlCol="0" anchor="ctr"/>
          <a:lstStyle/>
          <a:p>
            <a:pPr marL="0" indent="0">
              <a:buNone/>
            </a:pPr>
            <a:r>
              <a:rPr lang="en-US" sz="4400" b="1" dirty="0">
                <a:solidFill>
                  <a:srgbClr val="038DAF"/>
                </a:solidFill>
                <a:latin typeface="Arial" pitchFamily="34" charset="0"/>
                <a:ea typeface="Arial" pitchFamily="34" charset="-122"/>
                <a:cs typeface="Arial" pitchFamily="34" charset="-120"/>
              </a:rPr>
              <a:t>440,445</a:t>
            </a:r>
            <a:endParaRPr lang="en-US" sz="4400" dirty="0"/>
          </a:p>
        </p:txBody>
      </p:sp>
      <p:sp>
        <p:nvSpPr>
          <p:cNvPr id="15" name="Text 12"/>
          <p:cNvSpPr/>
          <p:nvPr/>
        </p:nvSpPr>
        <p:spPr>
          <a:xfrm>
            <a:off x="6629400" y="3063240"/>
            <a:ext cx="493776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FTE jobs in U.S. cannabis industry, 2024</a:t>
            </a:r>
            <a:endParaRPr lang="en-US" sz="1300" dirty="0"/>
          </a:p>
        </p:txBody>
      </p:sp>
      <p:sp>
        <p:nvSpPr>
          <p:cNvPr id="16" name="Text 13"/>
          <p:cNvSpPr/>
          <p:nvPr/>
        </p:nvSpPr>
        <p:spPr>
          <a:xfrm>
            <a:off x="6629400" y="3429000"/>
            <a:ext cx="4937760" cy="320040"/>
          </a:xfrm>
          <a:prstGeom prst="rect">
            <a:avLst/>
          </a:prstGeom>
          <a:noFill/>
          <a:ln/>
        </p:spPr>
        <p:txBody>
          <a:bodyPr wrap="square" lIns="0" tIns="0" rIns="0" bIns="0" rtlCol="0" anchor="ctr"/>
          <a:lstStyle/>
          <a:p>
            <a:pPr marL="0" indent="0">
              <a:buNone/>
            </a:pPr>
            <a:r>
              <a:rPr lang="en-US" sz="1400" i="1" dirty="0">
                <a:solidFill>
                  <a:srgbClr val="6B7280"/>
                </a:solidFill>
                <a:latin typeface="Arial" pitchFamily="34" charset="0"/>
                <a:ea typeface="Arial" pitchFamily="34" charset="-122"/>
                <a:cs typeface="Arial" pitchFamily="34" charset="-120"/>
              </a:rPr>
              <a:t>+5.4% YoY (Vangst / Whitney Economics)</a:t>
            </a:r>
            <a:endParaRPr lang="en-US" sz="1000" dirty="0"/>
          </a:p>
        </p:txBody>
      </p:sp>
      <p:sp>
        <p:nvSpPr>
          <p:cNvPr id="17" name="Shape 14"/>
          <p:cNvSpPr/>
          <p:nvPr/>
        </p:nvSpPr>
        <p:spPr>
          <a:xfrm>
            <a:off x="502920" y="4069080"/>
            <a:ext cx="5486400" cy="2057400"/>
          </a:xfrm>
          <a:prstGeom prst="rect">
            <a:avLst/>
          </a:prstGeom>
          <a:solidFill>
            <a:srgbClr val="F8FAFC"/>
          </a:solidFill>
          <a:ln w="6350">
            <a:solidFill>
              <a:srgbClr val="E5E7EB"/>
            </a:solidFill>
            <a:prstDash val="solid"/>
          </a:ln>
        </p:spPr>
        <p:txBody>
          <a:bodyPr/>
          <a:lstStyle/>
          <a:p>
            <a:endParaRPr/>
          </a:p>
        </p:txBody>
      </p:sp>
      <p:sp>
        <p:nvSpPr>
          <p:cNvPr id="18" name="Shape 15"/>
          <p:cNvSpPr/>
          <p:nvPr/>
        </p:nvSpPr>
        <p:spPr>
          <a:xfrm>
            <a:off x="502920" y="4069080"/>
            <a:ext cx="5486400" cy="73152"/>
          </a:xfrm>
          <a:prstGeom prst="rect">
            <a:avLst/>
          </a:prstGeom>
          <a:solidFill>
            <a:srgbClr val="D4AD18"/>
          </a:solidFill>
          <a:ln w="12700">
            <a:solidFill>
              <a:srgbClr val="D4AD18"/>
            </a:solidFill>
            <a:prstDash val="solid"/>
          </a:ln>
        </p:spPr>
        <p:txBody>
          <a:bodyPr/>
          <a:lstStyle/>
          <a:p>
            <a:endParaRPr/>
          </a:p>
        </p:txBody>
      </p:sp>
      <p:sp>
        <p:nvSpPr>
          <p:cNvPr id="19" name="Text 16"/>
          <p:cNvSpPr/>
          <p:nvPr/>
        </p:nvSpPr>
        <p:spPr>
          <a:xfrm>
            <a:off x="777240" y="4389120"/>
            <a:ext cx="4937760" cy="960120"/>
          </a:xfrm>
          <a:prstGeom prst="rect">
            <a:avLst/>
          </a:prstGeom>
          <a:noFill/>
          <a:ln/>
        </p:spPr>
        <p:txBody>
          <a:bodyPr wrap="square" lIns="0" tIns="0" rIns="0" bIns="0" rtlCol="0" anchor="ctr"/>
          <a:lstStyle/>
          <a:p>
            <a:pPr marL="0" indent="0">
              <a:buNone/>
            </a:pPr>
            <a:r>
              <a:rPr lang="en-US" sz="4400" b="1" dirty="0">
                <a:solidFill>
                  <a:srgbClr val="D4AD18"/>
                </a:solidFill>
                <a:latin typeface="Arial" pitchFamily="34" charset="0"/>
                <a:ea typeface="Arial" pitchFamily="34" charset="-122"/>
                <a:cs typeface="Arial" pitchFamily="34" charset="-120"/>
              </a:rPr>
              <a:t>39 / 24</a:t>
            </a:r>
            <a:endParaRPr lang="en-US" sz="4400" dirty="0"/>
          </a:p>
        </p:txBody>
      </p:sp>
      <p:sp>
        <p:nvSpPr>
          <p:cNvPr id="20" name="Text 17"/>
          <p:cNvSpPr/>
          <p:nvPr/>
        </p:nvSpPr>
        <p:spPr>
          <a:xfrm>
            <a:off x="777240" y="5303520"/>
            <a:ext cx="493776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States with medical / adult-use cannabis</a:t>
            </a:r>
            <a:endParaRPr lang="en-US" sz="1300" dirty="0"/>
          </a:p>
        </p:txBody>
      </p:sp>
      <p:sp>
        <p:nvSpPr>
          <p:cNvPr id="21" name="Text 18"/>
          <p:cNvSpPr/>
          <p:nvPr/>
        </p:nvSpPr>
        <p:spPr>
          <a:xfrm>
            <a:off x="777240" y="5669280"/>
            <a:ext cx="4937760" cy="320040"/>
          </a:xfrm>
          <a:prstGeom prst="rect">
            <a:avLst/>
          </a:prstGeom>
          <a:noFill/>
          <a:ln/>
        </p:spPr>
        <p:txBody>
          <a:bodyPr wrap="square" lIns="0" tIns="0" rIns="0" bIns="0" rtlCol="0" anchor="ctr"/>
          <a:lstStyle/>
          <a:p>
            <a:pPr marL="0" indent="0">
              <a:buNone/>
            </a:pPr>
            <a:r>
              <a:rPr lang="en-US" sz="1400" i="1" dirty="0">
                <a:solidFill>
                  <a:srgbClr val="6B7280"/>
                </a:solidFill>
                <a:latin typeface="Arial" pitchFamily="34" charset="0"/>
                <a:ea typeface="Arial" pitchFamily="34" charset="-122"/>
                <a:cs typeface="Arial" pitchFamily="34" charset="-120"/>
              </a:rPr>
              <a:t>DC, Guam, Puerto Rico, NMI add to adult-use count</a:t>
            </a:r>
            <a:endParaRPr lang="en-US" sz="1000" dirty="0"/>
          </a:p>
        </p:txBody>
      </p:sp>
      <p:sp>
        <p:nvSpPr>
          <p:cNvPr id="22" name="Shape 19"/>
          <p:cNvSpPr/>
          <p:nvPr/>
        </p:nvSpPr>
        <p:spPr>
          <a:xfrm>
            <a:off x="6355080" y="4069080"/>
            <a:ext cx="5486400" cy="2057400"/>
          </a:xfrm>
          <a:prstGeom prst="rect">
            <a:avLst/>
          </a:prstGeom>
          <a:solidFill>
            <a:srgbClr val="F8FAFC"/>
          </a:solidFill>
          <a:ln w="6350">
            <a:solidFill>
              <a:srgbClr val="E5E7EB"/>
            </a:solidFill>
            <a:prstDash val="solid"/>
          </a:ln>
        </p:spPr>
        <p:txBody>
          <a:bodyPr/>
          <a:lstStyle/>
          <a:p>
            <a:endParaRPr/>
          </a:p>
        </p:txBody>
      </p:sp>
      <p:sp>
        <p:nvSpPr>
          <p:cNvPr id="23" name="Shape 20"/>
          <p:cNvSpPr/>
          <p:nvPr/>
        </p:nvSpPr>
        <p:spPr>
          <a:xfrm>
            <a:off x="6355080" y="4069080"/>
            <a:ext cx="5486400" cy="73152"/>
          </a:xfrm>
          <a:prstGeom prst="rect">
            <a:avLst/>
          </a:prstGeom>
          <a:solidFill>
            <a:srgbClr val="0D404D"/>
          </a:solidFill>
          <a:ln w="12700">
            <a:solidFill>
              <a:srgbClr val="0D404D"/>
            </a:solidFill>
            <a:prstDash val="solid"/>
          </a:ln>
        </p:spPr>
        <p:txBody>
          <a:bodyPr/>
          <a:lstStyle/>
          <a:p>
            <a:endParaRPr/>
          </a:p>
        </p:txBody>
      </p:sp>
      <p:sp>
        <p:nvSpPr>
          <p:cNvPr id="24" name="Text 21"/>
          <p:cNvSpPr/>
          <p:nvPr/>
        </p:nvSpPr>
        <p:spPr>
          <a:xfrm>
            <a:off x="6629400" y="4389120"/>
            <a:ext cx="4937760" cy="960120"/>
          </a:xfrm>
          <a:prstGeom prst="rect">
            <a:avLst/>
          </a:prstGeom>
          <a:noFill/>
          <a:ln/>
        </p:spPr>
        <p:txBody>
          <a:bodyPr wrap="square" lIns="0" tIns="0" rIns="0" bIns="0" rtlCol="0" anchor="ctr"/>
          <a:lstStyle/>
          <a:p>
            <a:pPr marL="0" indent="0">
              <a:buNone/>
            </a:pPr>
            <a:r>
              <a:rPr lang="en-US" sz="4400" b="1" dirty="0">
                <a:solidFill>
                  <a:srgbClr val="0D404D"/>
                </a:solidFill>
                <a:latin typeface="Arial" pitchFamily="34" charset="0"/>
                <a:ea typeface="Arial" pitchFamily="34" charset="-122"/>
                <a:cs typeface="Arial" pitchFamily="34" charset="-120"/>
              </a:rPr>
              <a:t>~70%</a:t>
            </a:r>
            <a:endParaRPr lang="en-US" sz="4400" dirty="0"/>
          </a:p>
        </p:txBody>
      </p:sp>
      <p:sp>
        <p:nvSpPr>
          <p:cNvPr id="25" name="Text 22"/>
          <p:cNvSpPr/>
          <p:nvPr/>
        </p:nvSpPr>
        <p:spPr>
          <a:xfrm>
            <a:off x="6629400" y="5303520"/>
            <a:ext cx="4937760" cy="36576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Americans supporting legalization</a:t>
            </a:r>
            <a:endParaRPr lang="en-US" sz="1300" dirty="0"/>
          </a:p>
        </p:txBody>
      </p:sp>
      <p:sp>
        <p:nvSpPr>
          <p:cNvPr id="26" name="Text 23"/>
          <p:cNvSpPr/>
          <p:nvPr/>
        </p:nvSpPr>
        <p:spPr>
          <a:xfrm>
            <a:off x="6629400" y="5669280"/>
            <a:ext cx="4937760" cy="320040"/>
          </a:xfrm>
          <a:prstGeom prst="rect">
            <a:avLst/>
          </a:prstGeom>
          <a:noFill/>
          <a:ln/>
        </p:spPr>
        <p:txBody>
          <a:bodyPr wrap="square" lIns="0" tIns="0" rIns="0" bIns="0" rtlCol="0" anchor="ctr"/>
          <a:lstStyle/>
          <a:p>
            <a:pPr marL="0" indent="0">
              <a:buNone/>
            </a:pPr>
            <a:r>
              <a:rPr lang="en-US" sz="1400" i="1" dirty="0">
                <a:solidFill>
                  <a:srgbClr val="6B7280"/>
                </a:solidFill>
                <a:latin typeface="Arial" pitchFamily="34" charset="0"/>
                <a:ea typeface="Arial" pitchFamily="34" charset="-122"/>
                <a:cs typeface="Arial" pitchFamily="34" charset="-120"/>
              </a:rPr>
              <a:t>Bipartisan majority - D 87% / I 70% / R 55%</a:t>
            </a:r>
            <a:endParaRPr lang="en-US" sz="1000" dirty="0"/>
          </a:p>
        </p:txBody>
      </p:sp>
      <p:sp>
        <p:nvSpPr>
          <p:cNvPr id="27" name="Text 24"/>
          <p:cNvSpPr/>
          <p:nvPr/>
        </p:nvSpPr>
        <p:spPr>
          <a:xfrm>
            <a:off x="502920" y="6263640"/>
            <a:ext cx="11247120" cy="228600"/>
          </a:xfrm>
          <a:prstGeom prst="rect">
            <a:avLst/>
          </a:prstGeom>
          <a:noFill/>
          <a:ln/>
        </p:spPr>
        <p:txBody>
          <a:bodyPr wrap="square" lIns="0" tIns="0" rIns="0" bIns="0" rtlCol="0" anchor="ctr"/>
          <a:lstStyle/>
          <a:p>
            <a:pPr marL="0" indent="0">
              <a:buNone/>
            </a:pPr>
            <a:r>
              <a:rPr lang="en-US" sz="850" i="1" dirty="0">
                <a:solidFill>
                  <a:srgbClr val="6B7280"/>
                </a:solidFill>
                <a:latin typeface="Arial" pitchFamily="34" charset="0"/>
                <a:ea typeface="Arial" pitchFamily="34" charset="-122"/>
                <a:cs typeface="Arial" pitchFamily="34" charset="-120"/>
              </a:rPr>
              <a:t>Sources: The Business Research Company (2025); Vangst Jobs Report 2024 with Whitney Economics; NCSL; Gallup (Nov 2024).</a:t>
            </a:r>
            <a:endParaRPr lang="en-US" sz="850" dirty="0"/>
          </a:p>
        </p:txBody>
      </p:sp>
      <p:sp>
        <p:nvSpPr>
          <p:cNvPr id="29" name="Text 26"/>
          <p:cNvSpPr/>
          <p:nvPr/>
        </p:nvSpPr>
        <p:spPr>
          <a:xfrm>
            <a:off x="4114800" y="6446520"/>
            <a:ext cx="5029200" cy="228600"/>
          </a:xfrm>
          <a:prstGeom prst="rect">
            <a:avLst/>
          </a:prstGeom>
          <a:noFill/>
          <a:ln/>
        </p:spPr>
        <p:txBody>
          <a:bodyPr wrap="square" lIns="0" tIns="0" rIns="0" bIns="0" rtlCol="0" anchor="ctr"/>
          <a:lstStyle/>
          <a:p>
            <a:pPr marL="0" indent="0" algn="ctr">
              <a:buNone/>
            </a:pPr>
            <a:r>
              <a:rPr lang="en-US" sz="800" b="1" kern="0" spc="200" dirty="0">
                <a:solidFill>
                  <a:srgbClr val="6B7280"/>
                </a:solidFill>
                <a:latin typeface="Arial" pitchFamily="34" charset="0"/>
                <a:ea typeface="Arial" pitchFamily="34" charset="-122"/>
                <a:cs typeface="Arial" pitchFamily="34" charset="-120"/>
              </a:rPr>
              <a:t>HIGHLY CONFIDENTIAL &amp; TRADE SECRET</a:t>
            </a:r>
            <a:endParaRPr lang="en-US" sz="800" dirty="0"/>
          </a:p>
        </p:txBody>
      </p:sp>
      <p:sp>
        <p:nvSpPr>
          <p:cNvPr id="30" name="Text 27"/>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6B7280"/>
                </a:solidFill>
                <a:latin typeface="Arial" pitchFamily="34" charset="0"/>
                <a:ea typeface="Arial" pitchFamily="34" charset="-122"/>
                <a:cs typeface="Arial" pitchFamily="34" charset="-120"/>
              </a:rPr>
              <a:t>06 / 34</a:t>
            </a:r>
            <a:endParaRPr lang="en-US" sz="900" dirty="0"/>
          </a:p>
        </p:txBody>
      </p:sp>
      <p:pic>
        <p:nvPicPr>
          <p:cNvPr id="31" name="Picture 30" descr="Logo&#10;&#10;Description automatically generated">
            <a:extLst>
              <a:ext uri="{FF2B5EF4-FFF2-40B4-BE49-F238E27FC236}">
                <a16:creationId xmlns:a16="http://schemas.microsoft.com/office/drawing/2014/main" id="{2DA62EE9-E433-FE5C-9B96-92D89891928E}"/>
              </a:ext>
            </a:extLst>
          </p:cNvPr>
          <p:cNvPicPr>
            <a:picLocks noChangeAspect="1"/>
          </p:cNvPicPr>
          <p:nvPr/>
        </p:nvPicPr>
        <p:blipFill>
          <a:blip r:embed="rId3"/>
          <a:stretch>
            <a:fillRect/>
          </a:stretch>
        </p:blipFill>
        <p:spPr>
          <a:xfrm>
            <a:off x="10949271" y="478641"/>
            <a:ext cx="800769" cy="855190"/>
          </a:xfrm>
          <a:prstGeom prst="rect">
            <a:avLst/>
          </a:prstGeom>
        </p:spPr>
      </p:pic>
      <p:sp>
        <p:nvSpPr>
          <p:cNvPr id="6" name="Shape 0">
            <a:extLst>
              <a:ext uri="{FF2B5EF4-FFF2-40B4-BE49-F238E27FC236}">
                <a16:creationId xmlns:a16="http://schemas.microsoft.com/office/drawing/2014/main" id="{28FAB2B1-D1B0-3192-9F92-45513BCBF9D5}"/>
              </a:ext>
            </a:extLst>
          </p:cNvPr>
          <p:cNvSpPr/>
          <p:nvPr/>
        </p:nvSpPr>
        <p:spPr>
          <a:xfrm>
            <a:off x="0" y="0"/>
            <a:ext cx="128016"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502920"/>
            <a:ext cx="128016" cy="128016"/>
          </a:xfrm>
          <a:prstGeom prst="rect">
            <a:avLst/>
          </a:prstGeom>
          <a:solidFill>
            <a:srgbClr val="D4AD18"/>
          </a:solidFill>
          <a:ln w="12700">
            <a:solidFill>
              <a:srgbClr val="D4AD18"/>
            </a:solidFill>
            <a:prstDash val="solid"/>
          </a:ln>
        </p:spPr>
        <p:txBody>
          <a:bodyPr/>
          <a:lstStyle/>
          <a:p>
            <a:endParaRPr/>
          </a:p>
        </p:txBody>
      </p:sp>
      <p:sp>
        <p:nvSpPr>
          <p:cNvPr id="3" name="Text 1"/>
          <p:cNvSpPr/>
          <p:nvPr/>
        </p:nvSpPr>
        <p:spPr>
          <a:xfrm>
            <a:off x="713232" y="411480"/>
            <a:ext cx="8229600" cy="292608"/>
          </a:xfrm>
          <a:prstGeom prst="rect">
            <a:avLst/>
          </a:prstGeom>
          <a:noFill/>
          <a:ln/>
        </p:spPr>
        <p:txBody>
          <a:bodyPr wrap="square" lIns="0" tIns="0" rIns="0" bIns="0" rtlCol="0" anchor="ctr"/>
          <a:lstStyle/>
          <a:p>
            <a:pPr marL="0" indent="0">
              <a:buNone/>
            </a:pPr>
            <a:r>
              <a:rPr lang="en-US" sz="1100" b="1" kern="0" spc="400" dirty="0">
                <a:solidFill>
                  <a:srgbClr val="038DAF"/>
                </a:solidFill>
                <a:latin typeface="Arial" pitchFamily="34" charset="0"/>
                <a:ea typeface="Arial" pitchFamily="34" charset="-122"/>
                <a:cs typeface="Arial" pitchFamily="34" charset="-120"/>
              </a:rPr>
              <a:t>PART 01  /  INDUSTRY SNAPSHOT</a:t>
            </a:r>
            <a:endParaRPr lang="en-US" sz="1100" dirty="0"/>
          </a:p>
        </p:txBody>
      </p:sp>
      <p:sp>
        <p:nvSpPr>
          <p:cNvPr id="4" name="Text 2"/>
          <p:cNvSpPr/>
          <p:nvPr/>
        </p:nvSpPr>
        <p:spPr>
          <a:xfrm>
            <a:off x="502920" y="713232"/>
            <a:ext cx="10058400" cy="777240"/>
          </a:xfrm>
          <a:prstGeom prst="rect">
            <a:avLst/>
          </a:prstGeom>
          <a:noFill/>
          <a:ln/>
        </p:spPr>
        <p:txBody>
          <a:bodyPr wrap="square" lIns="0" tIns="0" rIns="0" bIns="0" rtlCol="0" anchor="ctr"/>
          <a:lstStyle/>
          <a:p>
            <a:pPr marL="0" indent="0">
              <a:buNone/>
            </a:pPr>
            <a:r>
              <a:rPr lang="en-US" sz="2600" b="1" dirty="0">
                <a:solidFill>
                  <a:srgbClr val="1B3E7B"/>
                </a:solidFill>
                <a:latin typeface="Arial" pitchFamily="34" charset="0"/>
                <a:ea typeface="Arial" pitchFamily="34" charset="-122"/>
                <a:cs typeface="Arial" pitchFamily="34" charset="-120"/>
              </a:rPr>
              <a:t>State legalization: a 50-state patchwork</a:t>
            </a:r>
            <a:endParaRPr lang="en-US" sz="2600" dirty="0"/>
          </a:p>
        </p:txBody>
      </p:sp>
      <p:sp>
        <p:nvSpPr>
          <p:cNvPr id="5" name="Shape 3"/>
          <p:cNvSpPr/>
          <p:nvPr/>
        </p:nvSpPr>
        <p:spPr>
          <a:xfrm>
            <a:off x="502920" y="1554480"/>
            <a:ext cx="11247120" cy="10973"/>
          </a:xfrm>
          <a:prstGeom prst="rect">
            <a:avLst/>
          </a:prstGeom>
          <a:solidFill>
            <a:srgbClr val="E5E7EB"/>
          </a:solidFill>
          <a:ln w="12700">
            <a:solidFill>
              <a:srgbClr val="E5E7EB"/>
            </a:solidFill>
            <a:prstDash val="solid"/>
          </a:ln>
        </p:spPr>
        <p:txBody>
          <a:bodyPr/>
          <a:lstStyle/>
          <a:p>
            <a:endParaRPr/>
          </a:p>
        </p:txBody>
      </p:sp>
      <p:sp>
        <p:nvSpPr>
          <p:cNvPr id="7" name="Shape 4"/>
          <p:cNvSpPr/>
          <p:nvPr/>
        </p:nvSpPr>
        <p:spPr>
          <a:xfrm>
            <a:off x="502920" y="1828800"/>
            <a:ext cx="6949440" cy="960120"/>
          </a:xfrm>
          <a:prstGeom prst="rect">
            <a:avLst/>
          </a:prstGeom>
          <a:solidFill>
            <a:srgbClr val="F8FAFC"/>
          </a:solidFill>
          <a:ln w="6350">
            <a:solidFill>
              <a:srgbClr val="E5E7EB"/>
            </a:solidFill>
            <a:prstDash val="solid"/>
          </a:ln>
        </p:spPr>
        <p:txBody>
          <a:bodyPr/>
          <a:lstStyle/>
          <a:p>
            <a:endParaRPr/>
          </a:p>
        </p:txBody>
      </p:sp>
      <p:sp>
        <p:nvSpPr>
          <p:cNvPr id="8" name="Shape 5"/>
          <p:cNvSpPr/>
          <p:nvPr/>
        </p:nvSpPr>
        <p:spPr>
          <a:xfrm>
            <a:off x="502920" y="1828800"/>
            <a:ext cx="6949440" cy="73152"/>
          </a:xfrm>
          <a:prstGeom prst="rect">
            <a:avLst/>
          </a:prstGeom>
          <a:solidFill>
            <a:srgbClr val="1B3E7B"/>
          </a:solidFill>
          <a:ln w="12700">
            <a:solidFill>
              <a:srgbClr val="1B3E7B"/>
            </a:solidFill>
            <a:prstDash val="solid"/>
          </a:ln>
        </p:spPr>
        <p:txBody>
          <a:bodyPr/>
          <a:lstStyle/>
          <a:p>
            <a:endParaRPr/>
          </a:p>
        </p:txBody>
      </p:sp>
      <p:sp>
        <p:nvSpPr>
          <p:cNvPr id="9" name="Text 6"/>
          <p:cNvSpPr/>
          <p:nvPr/>
        </p:nvSpPr>
        <p:spPr>
          <a:xfrm>
            <a:off x="640080" y="1993392"/>
            <a:ext cx="914400" cy="640080"/>
          </a:xfrm>
          <a:prstGeom prst="rect">
            <a:avLst/>
          </a:prstGeom>
          <a:noFill/>
          <a:ln/>
        </p:spPr>
        <p:txBody>
          <a:bodyPr wrap="square" lIns="0" tIns="0" rIns="0" bIns="0" rtlCol="0" anchor="ctr"/>
          <a:lstStyle/>
          <a:p>
            <a:pPr marL="0" indent="0">
              <a:buNone/>
            </a:pPr>
            <a:r>
              <a:rPr lang="en-US" sz="2800" b="1" dirty="0">
                <a:solidFill>
                  <a:srgbClr val="1B3E7B"/>
                </a:solidFill>
                <a:latin typeface="Arial" pitchFamily="34" charset="0"/>
                <a:ea typeface="Arial" pitchFamily="34" charset="-122"/>
                <a:cs typeface="Arial" pitchFamily="34" charset="-120"/>
              </a:rPr>
              <a:t>24</a:t>
            </a:r>
            <a:endParaRPr lang="en-US" sz="2800" dirty="0"/>
          </a:p>
        </p:txBody>
      </p:sp>
      <p:sp>
        <p:nvSpPr>
          <p:cNvPr id="10" name="Text 7"/>
          <p:cNvSpPr/>
          <p:nvPr/>
        </p:nvSpPr>
        <p:spPr>
          <a:xfrm>
            <a:off x="1645920" y="1993392"/>
            <a:ext cx="5486400" cy="32004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Adult-Use + Medical</a:t>
            </a:r>
            <a:endParaRPr lang="en-US" sz="1300" dirty="0"/>
          </a:p>
        </p:txBody>
      </p:sp>
      <p:sp>
        <p:nvSpPr>
          <p:cNvPr id="11" name="Text 8"/>
          <p:cNvSpPr/>
          <p:nvPr/>
        </p:nvSpPr>
        <p:spPr>
          <a:xfrm>
            <a:off x="1645920" y="2286000"/>
            <a:ext cx="5486400" cy="50292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AK, AZ, CA, CO, CT, DE, IL, ME, MD, MA, MI, MN, MO, MT, NV, NJ, NM, NY, OH, OR, RI, VT, VA, WA  •  DC</a:t>
            </a:r>
            <a:endParaRPr lang="en-US" sz="1000" dirty="0"/>
          </a:p>
        </p:txBody>
      </p:sp>
      <p:sp>
        <p:nvSpPr>
          <p:cNvPr id="12" name="Shape 9"/>
          <p:cNvSpPr/>
          <p:nvPr/>
        </p:nvSpPr>
        <p:spPr>
          <a:xfrm>
            <a:off x="502920" y="2880360"/>
            <a:ext cx="6949440" cy="960120"/>
          </a:xfrm>
          <a:prstGeom prst="rect">
            <a:avLst/>
          </a:prstGeom>
          <a:solidFill>
            <a:srgbClr val="F8FAFC"/>
          </a:solidFill>
          <a:ln w="6350">
            <a:solidFill>
              <a:srgbClr val="E5E7EB"/>
            </a:solidFill>
            <a:prstDash val="solid"/>
          </a:ln>
        </p:spPr>
        <p:txBody>
          <a:bodyPr/>
          <a:lstStyle/>
          <a:p>
            <a:endParaRPr/>
          </a:p>
        </p:txBody>
      </p:sp>
      <p:sp>
        <p:nvSpPr>
          <p:cNvPr id="13" name="Shape 10"/>
          <p:cNvSpPr/>
          <p:nvPr/>
        </p:nvSpPr>
        <p:spPr>
          <a:xfrm>
            <a:off x="502920" y="2880360"/>
            <a:ext cx="6949440" cy="73152"/>
          </a:xfrm>
          <a:prstGeom prst="rect">
            <a:avLst/>
          </a:prstGeom>
          <a:solidFill>
            <a:srgbClr val="038DAF"/>
          </a:solidFill>
          <a:ln w="12700">
            <a:solidFill>
              <a:srgbClr val="038DAF"/>
            </a:solidFill>
            <a:prstDash val="solid"/>
          </a:ln>
        </p:spPr>
        <p:txBody>
          <a:bodyPr/>
          <a:lstStyle/>
          <a:p>
            <a:endParaRPr/>
          </a:p>
        </p:txBody>
      </p:sp>
      <p:sp>
        <p:nvSpPr>
          <p:cNvPr id="14" name="Text 11"/>
          <p:cNvSpPr/>
          <p:nvPr/>
        </p:nvSpPr>
        <p:spPr>
          <a:xfrm>
            <a:off x="640080" y="3044952"/>
            <a:ext cx="914400" cy="640080"/>
          </a:xfrm>
          <a:prstGeom prst="rect">
            <a:avLst/>
          </a:prstGeom>
          <a:noFill/>
          <a:ln/>
        </p:spPr>
        <p:txBody>
          <a:bodyPr wrap="square" lIns="0" tIns="0" rIns="0" bIns="0" rtlCol="0" anchor="ctr"/>
          <a:lstStyle/>
          <a:p>
            <a:pPr marL="0" indent="0">
              <a:buNone/>
            </a:pPr>
            <a:r>
              <a:rPr lang="en-US" sz="2800" b="1" dirty="0">
                <a:solidFill>
                  <a:srgbClr val="038DAF"/>
                </a:solidFill>
                <a:latin typeface="Arial" pitchFamily="34" charset="0"/>
                <a:ea typeface="Arial" pitchFamily="34" charset="-122"/>
                <a:cs typeface="Arial" pitchFamily="34" charset="-120"/>
              </a:rPr>
              <a:t>15</a:t>
            </a:r>
            <a:endParaRPr lang="en-US" sz="2800" dirty="0"/>
          </a:p>
        </p:txBody>
      </p:sp>
      <p:sp>
        <p:nvSpPr>
          <p:cNvPr id="15" name="Text 12"/>
          <p:cNvSpPr/>
          <p:nvPr/>
        </p:nvSpPr>
        <p:spPr>
          <a:xfrm>
            <a:off x="1645920" y="3044952"/>
            <a:ext cx="5486400" cy="32004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Medical-Only</a:t>
            </a:r>
            <a:endParaRPr lang="en-US" sz="1300" dirty="0"/>
          </a:p>
        </p:txBody>
      </p:sp>
      <p:sp>
        <p:nvSpPr>
          <p:cNvPr id="16" name="Text 13"/>
          <p:cNvSpPr/>
          <p:nvPr/>
        </p:nvSpPr>
        <p:spPr>
          <a:xfrm>
            <a:off x="1645920" y="3337560"/>
            <a:ext cx="5486400" cy="50292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AL, AR, FL, HI, KY, LA, MS, NH, ND, OK, PA, SD, UT, WV  •  Plus several with limited THC / CBD programs</a:t>
            </a:r>
            <a:endParaRPr lang="en-US" sz="1000" dirty="0"/>
          </a:p>
        </p:txBody>
      </p:sp>
      <p:sp>
        <p:nvSpPr>
          <p:cNvPr id="17" name="Shape 14"/>
          <p:cNvSpPr/>
          <p:nvPr/>
        </p:nvSpPr>
        <p:spPr>
          <a:xfrm>
            <a:off x="502920" y="3931920"/>
            <a:ext cx="6949440" cy="960120"/>
          </a:xfrm>
          <a:prstGeom prst="rect">
            <a:avLst/>
          </a:prstGeom>
          <a:solidFill>
            <a:srgbClr val="F8FAFC"/>
          </a:solidFill>
          <a:ln w="6350">
            <a:solidFill>
              <a:srgbClr val="E5E7EB"/>
            </a:solidFill>
            <a:prstDash val="solid"/>
          </a:ln>
        </p:spPr>
        <p:txBody>
          <a:bodyPr/>
          <a:lstStyle/>
          <a:p>
            <a:endParaRPr/>
          </a:p>
        </p:txBody>
      </p:sp>
      <p:sp>
        <p:nvSpPr>
          <p:cNvPr id="18" name="Shape 15"/>
          <p:cNvSpPr/>
          <p:nvPr/>
        </p:nvSpPr>
        <p:spPr>
          <a:xfrm>
            <a:off x="502920" y="3931920"/>
            <a:ext cx="6949440" cy="73152"/>
          </a:xfrm>
          <a:prstGeom prst="rect">
            <a:avLst/>
          </a:prstGeom>
          <a:solidFill>
            <a:srgbClr val="D4AD18"/>
          </a:solidFill>
          <a:ln w="12700">
            <a:solidFill>
              <a:srgbClr val="D4AD18"/>
            </a:solidFill>
            <a:prstDash val="solid"/>
          </a:ln>
        </p:spPr>
        <p:txBody>
          <a:bodyPr/>
          <a:lstStyle/>
          <a:p>
            <a:endParaRPr/>
          </a:p>
        </p:txBody>
      </p:sp>
      <p:sp>
        <p:nvSpPr>
          <p:cNvPr id="19" name="Text 16"/>
          <p:cNvSpPr/>
          <p:nvPr/>
        </p:nvSpPr>
        <p:spPr>
          <a:xfrm>
            <a:off x="640080" y="4096512"/>
            <a:ext cx="914400" cy="640080"/>
          </a:xfrm>
          <a:prstGeom prst="rect">
            <a:avLst/>
          </a:prstGeom>
          <a:noFill/>
          <a:ln/>
        </p:spPr>
        <p:txBody>
          <a:bodyPr wrap="square" lIns="0" tIns="0" rIns="0" bIns="0" rtlCol="0" anchor="ctr"/>
          <a:lstStyle/>
          <a:p>
            <a:pPr marL="0" indent="0">
              <a:buNone/>
            </a:pPr>
            <a:r>
              <a:rPr lang="en-US" sz="2800" b="1" dirty="0">
                <a:solidFill>
                  <a:srgbClr val="D4AD18"/>
                </a:solidFill>
                <a:latin typeface="Arial" pitchFamily="34" charset="0"/>
                <a:ea typeface="Arial" pitchFamily="34" charset="-122"/>
                <a:cs typeface="Arial" pitchFamily="34" charset="-120"/>
              </a:rPr>
              <a:t>8</a:t>
            </a:r>
            <a:endParaRPr lang="en-US" sz="2800" dirty="0"/>
          </a:p>
        </p:txBody>
      </p:sp>
      <p:sp>
        <p:nvSpPr>
          <p:cNvPr id="20" name="Text 17"/>
          <p:cNvSpPr/>
          <p:nvPr/>
        </p:nvSpPr>
        <p:spPr>
          <a:xfrm>
            <a:off x="1645920" y="4096512"/>
            <a:ext cx="5486400" cy="32004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Limited / CBD-Only</a:t>
            </a:r>
            <a:endParaRPr lang="en-US" sz="1300" dirty="0"/>
          </a:p>
        </p:txBody>
      </p:sp>
      <p:sp>
        <p:nvSpPr>
          <p:cNvPr id="21" name="Text 18"/>
          <p:cNvSpPr/>
          <p:nvPr/>
        </p:nvSpPr>
        <p:spPr>
          <a:xfrm>
            <a:off x="1645920" y="4389120"/>
            <a:ext cx="5486400" cy="50292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GA, IA, IN, KS, NC, TN, TX, WI  •  Low-THC or cannabidiol programs, often condition-restricted</a:t>
            </a:r>
            <a:endParaRPr lang="en-US" sz="1000" dirty="0"/>
          </a:p>
        </p:txBody>
      </p:sp>
      <p:sp>
        <p:nvSpPr>
          <p:cNvPr id="22" name="Shape 19"/>
          <p:cNvSpPr/>
          <p:nvPr/>
        </p:nvSpPr>
        <p:spPr>
          <a:xfrm>
            <a:off x="502920" y="4983480"/>
            <a:ext cx="6949440" cy="960120"/>
          </a:xfrm>
          <a:prstGeom prst="rect">
            <a:avLst/>
          </a:prstGeom>
          <a:solidFill>
            <a:srgbClr val="F8FAFC"/>
          </a:solidFill>
          <a:ln w="6350">
            <a:solidFill>
              <a:srgbClr val="E5E7EB"/>
            </a:solidFill>
            <a:prstDash val="solid"/>
          </a:ln>
        </p:spPr>
        <p:txBody>
          <a:bodyPr/>
          <a:lstStyle/>
          <a:p>
            <a:endParaRPr/>
          </a:p>
        </p:txBody>
      </p:sp>
      <p:sp>
        <p:nvSpPr>
          <p:cNvPr id="23" name="Shape 20"/>
          <p:cNvSpPr/>
          <p:nvPr/>
        </p:nvSpPr>
        <p:spPr>
          <a:xfrm>
            <a:off x="502920" y="4983480"/>
            <a:ext cx="6949440" cy="73152"/>
          </a:xfrm>
          <a:prstGeom prst="rect">
            <a:avLst/>
          </a:prstGeom>
          <a:solidFill>
            <a:srgbClr val="0D404D"/>
          </a:solidFill>
          <a:ln w="12700">
            <a:solidFill>
              <a:srgbClr val="0D404D"/>
            </a:solidFill>
            <a:prstDash val="solid"/>
          </a:ln>
        </p:spPr>
        <p:txBody>
          <a:bodyPr/>
          <a:lstStyle/>
          <a:p>
            <a:endParaRPr/>
          </a:p>
        </p:txBody>
      </p:sp>
      <p:sp>
        <p:nvSpPr>
          <p:cNvPr id="24" name="Text 21"/>
          <p:cNvSpPr/>
          <p:nvPr/>
        </p:nvSpPr>
        <p:spPr>
          <a:xfrm>
            <a:off x="640080" y="5148072"/>
            <a:ext cx="914400" cy="640080"/>
          </a:xfrm>
          <a:prstGeom prst="rect">
            <a:avLst/>
          </a:prstGeom>
          <a:noFill/>
          <a:ln/>
        </p:spPr>
        <p:txBody>
          <a:bodyPr wrap="square" lIns="0" tIns="0" rIns="0" bIns="0" rtlCol="0" anchor="ctr"/>
          <a:lstStyle/>
          <a:p>
            <a:pPr marL="0" indent="0">
              <a:buNone/>
            </a:pPr>
            <a:r>
              <a:rPr lang="en-US" sz="2800" b="1" dirty="0">
                <a:solidFill>
                  <a:srgbClr val="0D404D"/>
                </a:solidFill>
                <a:latin typeface="Arial" pitchFamily="34" charset="0"/>
                <a:ea typeface="Arial" pitchFamily="34" charset="-122"/>
                <a:cs typeface="Arial" pitchFamily="34" charset="-120"/>
              </a:rPr>
              <a:t>3</a:t>
            </a:r>
            <a:endParaRPr lang="en-US" sz="2800" dirty="0"/>
          </a:p>
        </p:txBody>
      </p:sp>
      <p:sp>
        <p:nvSpPr>
          <p:cNvPr id="25" name="Text 22"/>
          <p:cNvSpPr/>
          <p:nvPr/>
        </p:nvSpPr>
        <p:spPr>
          <a:xfrm>
            <a:off x="1645920" y="5148072"/>
            <a:ext cx="5486400" cy="320040"/>
          </a:xfrm>
          <a:prstGeom prst="rect">
            <a:avLst/>
          </a:prstGeom>
          <a:noFill/>
          <a:ln/>
        </p:spPr>
        <p:txBody>
          <a:bodyPr wrap="square" lIns="0" tIns="0" rIns="0" bIns="0" rtlCol="0" anchor="ctr"/>
          <a:lstStyle/>
          <a:p>
            <a:pPr marL="0" indent="0">
              <a:buNone/>
            </a:pPr>
            <a:r>
              <a:rPr lang="en-US" sz="1300" b="1" dirty="0">
                <a:solidFill>
                  <a:srgbClr val="1B3E7B"/>
                </a:solidFill>
                <a:latin typeface="Arial" pitchFamily="34" charset="0"/>
                <a:ea typeface="Arial" pitchFamily="34" charset="-122"/>
                <a:cs typeface="Arial" pitchFamily="34" charset="-120"/>
              </a:rPr>
              <a:t>No State Program</a:t>
            </a:r>
            <a:endParaRPr lang="en-US" sz="1300" dirty="0"/>
          </a:p>
        </p:txBody>
      </p:sp>
      <p:sp>
        <p:nvSpPr>
          <p:cNvPr id="26" name="Text 23"/>
          <p:cNvSpPr/>
          <p:nvPr/>
        </p:nvSpPr>
        <p:spPr>
          <a:xfrm>
            <a:off x="1645920" y="5440680"/>
            <a:ext cx="5486400" cy="502920"/>
          </a:xfrm>
          <a:prstGeom prst="rect">
            <a:avLst/>
          </a:prstGeom>
          <a:noFill/>
          <a:ln/>
        </p:spPr>
        <p:txBody>
          <a:bodyPr wrap="square" lIns="0" tIns="0" rIns="0" bIns="0" rtlCol="0" anchor="ctr"/>
          <a:lstStyle/>
          <a:p>
            <a:pPr marL="0" indent="0">
              <a:buNone/>
            </a:pPr>
            <a:r>
              <a:rPr lang="en-US" sz="1400" dirty="0">
                <a:solidFill>
                  <a:srgbClr val="374151"/>
                </a:solidFill>
                <a:latin typeface="Arial" pitchFamily="34" charset="0"/>
                <a:ea typeface="Arial" pitchFamily="34" charset="-122"/>
                <a:cs typeface="Arial" pitchFamily="34" charset="-120"/>
              </a:rPr>
              <a:t>ID, NE, SC  •  Cannabis remains broadly prohibited under state law</a:t>
            </a:r>
            <a:endParaRPr lang="en-US" sz="1000" dirty="0"/>
          </a:p>
        </p:txBody>
      </p:sp>
      <p:sp>
        <p:nvSpPr>
          <p:cNvPr id="27" name="Shape 24"/>
          <p:cNvSpPr/>
          <p:nvPr/>
        </p:nvSpPr>
        <p:spPr>
          <a:xfrm>
            <a:off x="7680960" y="1828800"/>
            <a:ext cx="4069080" cy="4251960"/>
          </a:xfrm>
          <a:prstGeom prst="rect">
            <a:avLst/>
          </a:prstGeom>
          <a:solidFill>
            <a:srgbClr val="E8EEF7"/>
          </a:solidFill>
          <a:ln w="6350">
            <a:solidFill>
              <a:srgbClr val="E5E7EB"/>
            </a:solidFill>
            <a:prstDash val="solid"/>
          </a:ln>
        </p:spPr>
        <p:txBody>
          <a:bodyPr/>
          <a:lstStyle/>
          <a:p>
            <a:endParaRPr/>
          </a:p>
        </p:txBody>
      </p:sp>
      <p:sp>
        <p:nvSpPr>
          <p:cNvPr id="28" name="Shape 25"/>
          <p:cNvSpPr/>
          <p:nvPr/>
        </p:nvSpPr>
        <p:spPr>
          <a:xfrm>
            <a:off x="7680960" y="1828800"/>
            <a:ext cx="4069080" cy="73152"/>
          </a:xfrm>
          <a:prstGeom prst="rect">
            <a:avLst/>
          </a:prstGeom>
          <a:solidFill>
            <a:srgbClr val="D4AD18"/>
          </a:solidFill>
          <a:ln w="12700">
            <a:solidFill>
              <a:srgbClr val="D4AD18"/>
            </a:solidFill>
            <a:prstDash val="solid"/>
          </a:ln>
        </p:spPr>
        <p:txBody>
          <a:bodyPr/>
          <a:lstStyle/>
          <a:p>
            <a:endParaRPr/>
          </a:p>
        </p:txBody>
      </p:sp>
      <p:sp>
        <p:nvSpPr>
          <p:cNvPr id="29" name="Text 26"/>
          <p:cNvSpPr/>
          <p:nvPr/>
        </p:nvSpPr>
        <p:spPr>
          <a:xfrm>
            <a:off x="7863840" y="2011680"/>
            <a:ext cx="3749040" cy="548640"/>
          </a:xfrm>
          <a:prstGeom prst="rect">
            <a:avLst/>
          </a:prstGeom>
          <a:noFill/>
          <a:ln/>
        </p:spPr>
        <p:txBody>
          <a:bodyPr wrap="square" lIns="0" tIns="0" rIns="0" bIns="0" rtlCol="0" anchor="ctr"/>
          <a:lstStyle/>
          <a:p>
            <a:pPr marL="0" indent="0">
              <a:buNone/>
            </a:pPr>
            <a:r>
              <a:rPr lang="en-US" sz="1100" b="1" kern="0" spc="200" dirty="0">
                <a:solidFill>
                  <a:srgbClr val="1B3E7B"/>
                </a:solidFill>
                <a:latin typeface="Arial" pitchFamily="34" charset="0"/>
                <a:ea typeface="Arial" pitchFamily="34" charset="-122"/>
                <a:cs typeface="Arial" pitchFamily="34" charset="-120"/>
              </a:rPr>
              <a:t>WHY STATE STATUS STILL MATTERS POST-RESCHEDULING</a:t>
            </a:r>
            <a:endParaRPr lang="en-US" sz="1100" dirty="0"/>
          </a:p>
        </p:txBody>
      </p:sp>
      <p:sp>
        <p:nvSpPr>
          <p:cNvPr id="30" name="Text 27"/>
          <p:cNvSpPr/>
          <p:nvPr/>
        </p:nvSpPr>
        <p:spPr>
          <a:xfrm>
            <a:off x="7863840" y="2606040"/>
            <a:ext cx="3749040" cy="3383280"/>
          </a:xfrm>
          <a:prstGeom prst="rect">
            <a:avLst/>
          </a:prstGeom>
          <a:noFill/>
          <a:ln/>
        </p:spPr>
        <p:txBody>
          <a:bodyPr wrap="square" lIns="0" tIns="0" rIns="0" bIns="0" rtlCol="0" anchor="ctr"/>
          <a:lstStyle/>
          <a:p>
            <a:pPr marL="0" indent="0">
              <a:spcAft>
                <a:spcPts val="400"/>
              </a:spcAft>
              <a:buNone/>
            </a:pPr>
            <a:r>
              <a:rPr lang="en-US" sz="1400" dirty="0">
                <a:solidFill>
                  <a:srgbClr val="374151"/>
                </a:solidFill>
                <a:latin typeface="Arial" pitchFamily="34" charset="0"/>
                <a:ea typeface="Arial" pitchFamily="34" charset="-122"/>
                <a:cs typeface="Arial" pitchFamily="34" charset="-120"/>
              </a:rPr>
              <a:t>State licensure remains the gatekeeper of legitimacy under FinCEN guidance - banks bank state-licensed operators, not federal entities.</a:t>
            </a:r>
            <a:endParaRPr lang="en-US" sz="1100" dirty="0"/>
          </a:p>
          <a:p>
            <a:pPr marL="0" indent="0">
              <a:spcAft>
                <a:spcPts val="400"/>
              </a:spcAft>
              <a:buNone/>
            </a:pPr>
            <a:r>
              <a:rPr lang="en-US" sz="1400" dirty="0">
                <a:solidFill>
                  <a:srgbClr val="374151"/>
                </a:solidFill>
                <a:latin typeface="Arial" pitchFamily="34" charset="0"/>
                <a:ea typeface="Arial" pitchFamily="34" charset="-122"/>
                <a:cs typeface="Arial" pitchFamily="34" charset="-120"/>
              </a:rPr>
              <a:t> </a:t>
            </a:r>
            <a:endParaRPr lang="en-US" sz="1100" dirty="0"/>
          </a:p>
          <a:p>
            <a:pPr marL="0" indent="0">
              <a:spcAft>
                <a:spcPts val="400"/>
              </a:spcAft>
              <a:buNone/>
            </a:pPr>
            <a:r>
              <a:rPr lang="en-US" sz="1400" dirty="0">
                <a:solidFill>
                  <a:srgbClr val="374151"/>
                </a:solidFill>
                <a:latin typeface="Arial" pitchFamily="34" charset="0"/>
                <a:ea typeface="Arial" pitchFamily="34" charset="-122"/>
                <a:cs typeface="Arial" pitchFamily="34" charset="-120"/>
              </a:rPr>
              <a:t>License verification, status monitoring, and cross-state expansion controls remain critical operational requirements regardless of federal status.</a:t>
            </a:r>
            <a:endParaRPr lang="en-US" sz="1100" dirty="0"/>
          </a:p>
          <a:p>
            <a:pPr marL="0" indent="0">
              <a:spcAft>
                <a:spcPts val="400"/>
              </a:spcAft>
              <a:buNone/>
            </a:pPr>
            <a:r>
              <a:rPr lang="en-US" sz="1400" dirty="0">
                <a:solidFill>
                  <a:srgbClr val="374151"/>
                </a:solidFill>
                <a:latin typeface="Arial" pitchFamily="34" charset="0"/>
                <a:ea typeface="Arial" pitchFamily="34" charset="-122"/>
                <a:cs typeface="Arial" pitchFamily="34" charset="-120"/>
              </a:rPr>
              <a:t> </a:t>
            </a:r>
            <a:endParaRPr lang="en-US" sz="1100" dirty="0"/>
          </a:p>
          <a:p>
            <a:pPr marL="0" indent="0">
              <a:spcAft>
                <a:spcPts val="400"/>
              </a:spcAft>
              <a:buNone/>
            </a:pPr>
            <a:r>
              <a:rPr lang="en-US" sz="1400" dirty="0">
                <a:solidFill>
                  <a:srgbClr val="374151"/>
                </a:solidFill>
                <a:latin typeface="Arial" pitchFamily="34" charset="0"/>
                <a:ea typeface="Arial" pitchFamily="34" charset="-122"/>
                <a:cs typeface="Arial" pitchFamily="34" charset="-120"/>
              </a:rPr>
              <a:t>Banks operating across multiple states must track 25+ distinct regulatory regimes and adjust controls accordingly.</a:t>
            </a:r>
            <a:endParaRPr lang="en-US" sz="1100" dirty="0"/>
          </a:p>
        </p:txBody>
      </p:sp>
      <p:sp>
        <p:nvSpPr>
          <p:cNvPr id="31" name="Text 28"/>
          <p:cNvSpPr/>
          <p:nvPr/>
        </p:nvSpPr>
        <p:spPr>
          <a:xfrm>
            <a:off x="502920" y="6089904"/>
            <a:ext cx="11247120" cy="228600"/>
          </a:xfrm>
          <a:prstGeom prst="rect">
            <a:avLst/>
          </a:prstGeom>
          <a:noFill/>
          <a:ln/>
        </p:spPr>
        <p:txBody>
          <a:bodyPr wrap="square" lIns="0" tIns="0" rIns="0" bIns="0" rtlCol="0" anchor="ctr"/>
          <a:lstStyle/>
          <a:p>
            <a:pPr marL="0" indent="0">
              <a:buNone/>
            </a:pPr>
            <a:r>
              <a:rPr lang="en-US" sz="850" i="1" dirty="0">
                <a:solidFill>
                  <a:srgbClr val="6B7280"/>
                </a:solidFill>
                <a:latin typeface="Arial" pitchFamily="34" charset="0"/>
                <a:ea typeface="Arial" pitchFamily="34" charset="-122"/>
                <a:cs typeface="Arial" pitchFamily="34" charset="-120"/>
              </a:rPr>
              <a:t>State counts as of Q1 2026; some states have pending implementation. Verify current status before underwriting.</a:t>
            </a:r>
            <a:endParaRPr lang="en-US" sz="850" dirty="0"/>
          </a:p>
        </p:txBody>
      </p:sp>
      <p:sp>
        <p:nvSpPr>
          <p:cNvPr id="33" name="Text 30"/>
          <p:cNvSpPr/>
          <p:nvPr/>
        </p:nvSpPr>
        <p:spPr>
          <a:xfrm>
            <a:off x="4114800" y="6446520"/>
            <a:ext cx="5029200" cy="228600"/>
          </a:xfrm>
          <a:prstGeom prst="rect">
            <a:avLst/>
          </a:prstGeom>
          <a:noFill/>
          <a:ln/>
        </p:spPr>
        <p:txBody>
          <a:bodyPr wrap="square" lIns="0" tIns="0" rIns="0" bIns="0" rtlCol="0" anchor="ctr"/>
          <a:lstStyle/>
          <a:p>
            <a:pPr marL="0" indent="0" algn="ctr">
              <a:buNone/>
            </a:pPr>
            <a:r>
              <a:rPr lang="en-US" sz="800" b="1" kern="0" spc="200" dirty="0">
                <a:solidFill>
                  <a:srgbClr val="6B7280"/>
                </a:solidFill>
                <a:latin typeface="Arial" pitchFamily="34" charset="0"/>
                <a:ea typeface="Arial" pitchFamily="34" charset="-122"/>
                <a:cs typeface="Arial" pitchFamily="34" charset="-120"/>
              </a:rPr>
              <a:t>HIGHLY CONFIDENTIAL &amp; TRADE SECRET</a:t>
            </a:r>
            <a:endParaRPr lang="en-US" sz="800" dirty="0"/>
          </a:p>
        </p:txBody>
      </p:sp>
      <p:sp>
        <p:nvSpPr>
          <p:cNvPr id="34" name="Text 31"/>
          <p:cNvSpPr/>
          <p:nvPr/>
        </p:nvSpPr>
        <p:spPr>
          <a:xfrm>
            <a:off x="10835640" y="6446520"/>
            <a:ext cx="914400" cy="228600"/>
          </a:xfrm>
          <a:prstGeom prst="rect">
            <a:avLst/>
          </a:prstGeom>
          <a:noFill/>
          <a:ln/>
        </p:spPr>
        <p:txBody>
          <a:bodyPr wrap="square" lIns="0" tIns="0" rIns="0" bIns="0" rtlCol="0" anchor="ctr"/>
          <a:lstStyle/>
          <a:p>
            <a:pPr marL="0" indent="0" algn="r">
              <a:buNone/>
            </a:pPr>
            <a:r>
              <a:rPr lang="en-US" sz="900" dirty="0">
                <a:solidFill>
                  <a:srgbClr val="6B7280"/>
                </a:solidFill>
                <a:latin typeface="Arial" pitchFamily="34" charset="0"/>
                <a:ea typeface="Arial" pitchFamily="34" charset="-122"/>
                <a:cs typeface="Arial" pitchFamily="34" charset="-120"/>
              </a:rPr>
              <a:t>07 / 34</a:t>
            </a:r>
            <a:endParaRPr lang="en-US" sz="900" dirty="0"/>
          </a:p>
        </p:txBody>
      </p:sp>
      <p:pic>
        <p:nvPicPr>
          <p:cNvPr id="35" name="Picture 34" descr="Logo&#10;&#10;Description automatically generated">
            <a:extLst>
              <a:ext uri="{FF2B5EF4-FFF2-40B4-BE49-F238E27FC236}">
                <a16:creationId xmlns:a16="http://schemas.microsoft.com/office/drawing/2014/main" id="{0B31E46D-B101-ED3D-1828-4E9BC4A6B536}"/>
              </a:ext>
            </a:extLst>
          </p:cNvPr>
          <p:cNvPicPr>
            <a:picLocks noChangeAspect="1"/>
          </p:cNvPicPr>
          <p:nvPr/>
        </p:nvPicPr>
        <p:blipFill>
          <a:blip r:embed="rId3"/>
          <a:stretch>
            <a:fillRect/>
          </a:stretch>
        </p:blipFill>
        <p:spPr>
          <a:xfrm>
            <a:off x="10949271" y="478641"/>
            <a:ext cx="800769" cy="855190"/>
          </a:xfrm>
          <a:prstGeom prst="rect">
            <a:avLst/>
          </a:prstGeom>
        </p:spPr>
      </p:pic>
      <p:sp>
        <p:nvSpPr>
          <p:cNvPr id="6" name="Shape 0">
            <a:extLst>
              <a:ext uri="{FF2B5EF4-FFF2-40B4-BE49-F238E27FC236}">
                <a16:creationId xmlns:a16="http://schemas.microsoft.com/office/drawing/2014/main" id="{8F386B45-FA19-F4A5-EC9F-24479373C0A1}"/>
              </a:ext>
            </a:extLst>
          </p:cNvPr>
          <p:cNvSpPr/>
          <p:nvPr/>
        </p:nvSpPr>
        <p:spPr>
          <a:xfrm>
            <a:off x="0" y="0"/>
            <a:ext cx="128016" cy="6858000"/>
          </a:xfrm>
          <a:prstGeom prst="rect">
            <a:avLst/>
          </a:prstGeom>
          <a:solidFill>
            <a:srgbClr val="D4AD18"/>
          </a:solidFill>
          <a:ln w="12700">
            <a:solidFill>
              <a:srgbClr val="D4AD18"/>
            </a:solidFill>
            <a:prstDash val="solid"/>
          </a:ln>
        </p:spPr>
        <p:txBody>
          <a:bodyPr/>
          <a:lstStyle/>
          <a:p>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1B3E7B"/>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8F9290BE-0A9B-706D-2C2F-06143366930B}"/>
              </a:ext>
            </a:extLst>
          </p:cNvPr>
          <p:cNvPicPr>
            <a:picLocks noChangeAspect="1"/>
          </p:cNvPicPr>
          <p:nvPr/>
        </p:nvPicPr>
        <p:blipFill>
          <a:blip r:embed="rId2">
            <a:alphaModFix amt="25000"/>
          </a:blip>
          <a:srcRect/>
          <a:stretch/>
        </p:blipFill>
        <p:spPr>
          <a:xfrm>
            <a:off x="5913120" y="6606"/>
            <a:ext cx="6278880" cy="6851394"/>
          </a:xfrm>
          <a:prstGeom prst="rect">
            <a:avLst/>
          </a:prstGeom>
        </p:spPr>
      </p:pic>
      <p:sp>
        <p:nvSpPr>
          <p:cNvPr id="3" name="Rectangle 2"/>
          <p:cNvSpPr/>
          <p:nvPr/>
        </p:nvSpPr>
        <p:spPr>
          <a:xfrm>
            <a:off x="0" y="0"/>
            <a:ext cx="411480" cy="6858000"/>
          </a:xfrm>
          <a:prstGeom prst="rect">
            <a:avLst/>
          </a:prstGeom>
          <a:solidFill>
            <a:srgbClr val="D4AD1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868680" y="2240280"/>
            <a:ext cx="4572000" cy="365760"/>
          </a:xfrm>
          <a:prstGeom prst="rect">
            <a:avLst/>
          </a:prstGeom>
          <a:noFill/>
        </p:spPr>
        <p:txBody>
          <a:bodyPr wrap="square" lIns="0" tIns="0" rIns="0" bIns="0">
            <a:spAutoFit/>
          </a:bodyPr>
          <a:lstStyle/>
          <a:p>
            <a:r>
              <a:rPr sz="1400" b="1" i="0" spc="500">
                <a:solidFill>
                  <a:srgbClr val="D4AD18"/>
                </a:solidFill>
                <a:latin typeface="Arial"/>
              </a:rPr>
              <a:t>PART 02</a:t>
            </a:r>
          </a:p>
        </p:txBody>
      </p:sp>
      <p:sp>
        <p:nvSpPr>
          <p:cNvPr id="5" name="TextBox 4"/>
          <p:cNvSpPr txBox="1"/>
          <p:nvPr/>
        </p:nvSpPr>
        <p:spPr>
          <a:xfrm>
            <a:off x="868680" y="2697480"/>
            <a:ext cx="6858000" cy="707886"/>
          </a:xfrm>
          <a:prstGeom prst="rect">
            <a:avLst/>
          </a:prstGeom>
          <a:noFill/>
        </p:spPr>
        <p:txBody>
          <a:bodyPr wrap="square" lIns="0" tIns="0" rIns="0" bIns="0">
            <a:spAutoFit/>
          </a:bodyPr>
          <a:lstStyle/>
          <a:p>
            <a:r>
              <a:rPr lang="en-US" sz="4600" b="1" i="0" dirty="0">
                <a:solidFill>
                  <a:srgbClr val="FFFFFF"/>
                </a:solidFill>
                <a:latin typeface="Arial"/>
              </a:rPr>
              <a:t>Cannabis Banking</a:t>
            </a:r>
            <a:endParaRPr sz="4600" b="1" i="0" dirty="0">
              <a:solidFill>
                <a:srgbClr val="FFFFFF"/>
              </a:solidFill>
              <a:latin typeface="Arial"/>
            </a:endParaRPr>
          </a:p>
        </p:txBody>
      </p:sp>
      <p:sp>
        <p:nvSpPr>
          <p:cNvPr id="6" name="TextBox 5"/>
          <p:cNvSpPr txBox="1"/>
          <p:nvPr/>
        </p:nvSpPr>
        <p:spPr>
          <a:xfrm>
            <a:off x="868680" y="3429000"/>
            <a:ext cx="6858000" cy="707886"/>
          </a:xfrm>
          <a:prstGeom prst="rect">
            <a:avLst/>
          </a:prstGeom>
          <a:noFill/>
        </p:spPr>
        <p:txBody>
          <a:bodyPr wrap="square" lIns="0" tIns="0" rIns="0" bIns="0">
            <a:spAutoFit/>
          </a:bodyPr>
          <a:lstStyle/>
          <a:p>
            <a:r>
              <a:rPr lang="en-US" sz="4600" b="1" i="0" dirty="0">
                <a:solidFill>
                  <a:srgbClr val="B7D5E8"/>
                </a:solidFill>
                <a:latin typeface="Arial"/>
              </a:rPr>
              <a:t>Today</a:t>
            </a:r>
            <a:endParaRPr sz="4600" b="1" i="0" dirty="0">
              <a:solidFill>
                <a:srgbClr val="B7D5E8"/>
              </a:solidFill>
              <a:latin typeface="Arial"/>
            </a:endParaRPr>
          </a:p>
        </p:txBody>
      </p:sp>
      <p:sp>
        <p:nvSpPr>
          <p:cNvPr id="7" name="TextBox 6"/>
          <p:cNvSpPr txBox="1"/>
          <p:nvPr/>
        </p:nvSpPr>
        <p:spPr>
          <a:xfrm>
            <a:off x="868680" y="4480560"/>
            <a:ext cx="10058400" cy="365760"/>
          </a:xfrm>
          <a:prstGeom prst="rect">
            <a:avLst/>
          </a:prstGeom>
          <a:noFill/>
        </p:spPr>
        <p:txBody>
          <a:bodyPr wrap="square" lIns="0" tIns="0" rIns="0" bIns="0">
            <a:spAutoFit/>
          </a:bodyPr>
          <a:lstStyle/>
          <a:p>
            <a:r>
              <a:rPr sz="1300" b="0" i="1">
                <a:solidFill>
                  <a:srgbClr val="9FBED4"/>
                </a:solidFill>
                <a:latin typeface="Arial"/>
              </a:rPr>
              <a:t>FinCEN MRB SAR data  •  Active depository institutions  •  Opportunity sizing</a:t>
            </a:r>
          </a:p>
        </p:txBody>
      </p:sp>
      <p:pic>
        <p:nvPicPr>
          <p:cNvPr id="8" name="Picture 7" descr="image.png"/>
          <p:cNvPicPr>
            <a:picLocks noChangeAspect="1"/>
          </p:cNvPicPr>
          <p:nvPr/>
        </p:nvPicPr>
        <p:blipFill>
          <a:blip r:embed="rId3"/>
          <a:stretch>
            <a:fillRect/>
          </a:stretch>
        </p:blipFill>
        <p:spPr>
          <a:xfrm>
            <a:off x="914400" y="6080760"/>
            <a:ext cx="3685032" cy="338328"/>
          </a:xfrm>
          <a:prstGeom prst="rect">
            <a:avLst/>
          </a:prstGeom>
        </p:spPr>
      </p:pic>
      <p:sp>
        <p:nvSpPr>
          <p:cNvPr id="9" name="TextBox 8"/>
          <p:cNvSpPr txBox="1"/>
          <p:nvPr/>
        </p:nvSpPr>
        <p:spPr>
          <a:xfrm>
            <a:off x="10835640" y="6446520"/>
            <a:ext cx="914400" cy="228600"/>
          </a:xfrm>
          <a:prstGeom prst="rect">
            <a:avLst/>
          </a:prstGeom>
          <a:noFill/>
        </p:spPr>
        <p:txBody>
          <a:bodyPr wrap="square" lIns="0" tIns="0" rIns="0" bIns="0">
            <a:spAutoFit/>
          </a:bodyPr>
          <a:lstStyle/>
          <a:p>
            <a:pPr algn="r"/>
            <a:r>
              <a:rPr sz="900" b="0" i="0">
                <a:solidFill>
                  <a:srgbClr val="8FB3D6"/>
                </a:solidFill>
                <a:latin typeface="Arial"/>
              </a:rPr>
              <a:t>09 / 34</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3818</Words>
  <Application>Microsoft Macintosh PowerPoint</Application>
  <PresentationFormat>Widescreen</PresentationFormat>
  <Paragraphs>484</Paragraphs>
  <Slides>31</Slides>
  <Notes>29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31</vt:i4>
      </vt:variant>
    </vt:vector>
  </HeadingPairs>
  <TitlesOfParts>
    <vt:vector size="33" baseType="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StandardC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Federal Cannabis Rescheduling: Impact on Financial Institutions</dc:title>
  <dc:subject>PptxGenJS Presentation</dc:subject>
  <dc:creator>StandardC</dc:creator>
  <cp:lastModifiedBy>Robert Baron</cp:lastModifiedBy>
  <cp:revision>8</cp:revision>
  <dcterms:created xsi:type="dcterms:W3CDTF">2026-05-14T22:21:58Z</dcterms:created>
  <dcterms:modified xsi:type="dcterms:W3CDTF">2026-05-15T00:57:19Z</dcterms:modified>
</cp:coreProperties>
</file>