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roxima Nova"/>
      <p:regular r:id="rId19"/>
      <p:bold r:id="rId20"/>
      <p:italic r:id="rId21"/>
      <p:boldItalic r:id="rId22"/>
    </p:embeddedFont>
    <p:embeddedFont>
      <p:font typeface="Roboto"/>
      <p:regular r:id="rId23"/>
      <p:bold r:id="rId24"/>
      <p:italic r:id="rId25"/>
      <p:boldItalic r:id="rId26"/>
    </p:embeddedFont>
    <p:embeddedFont>
      <p:font typeface="Montserrat"/>
      <p:regular r:id="rId27"/>
      <p:bold r:id="rId28"/>
      <p:italic r:id="rId29"/>
      <p:boldItalic r:id="rId30"/>
    </p:embeddedFont>
    <p:embeddedFont>
      <p:font typeface="Proxima Nova Semibold"/>
      <p:regular r:id="rId31"/>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176UtNQ0YaVLyiT6xU6+TrENa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Roboto-boldItalic.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font" Target="fonts/ProximaNova-italic.fntdata"/><Relationship Id="rId34" Type="http://customschemas.google.com/relationships/presentationmetadata" Target="metadata"/><Relationship Id="rId25" Type="http://schemas.openxmlformats.org/officeDocument/2006/relationships/font" Target="fonts/Roboto-italic.fntdata"/><Relationship Id="rId7" Type="http://schemas.openxmlformats.org/officeDocument/2006/relationships/slide" Target="slides/slide3.xml"/><Relationship Id="rId33" Type="http://schemas.openxmlformats.org/officeDocument/2006/relationships/font" Target="fonts/ProximaNovaSemibold-boldItalic.fntdata"/><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font" Target="fonts/ProximaNova-bold.fntdata"/><Relationship Id="rId2" Type="http://schemas.openxmlformats.org/officeDocument/2006/relationships/presProps" Target="presProps.xml"/><Relationship Id="rId29" Type="http://schemas.openxmlformats.org/officeDocument/2006/relationships/font" Target="fonts/Montserrat-italic.fntdata"/><Relationship Id="rId16" Type="http://schemas.openxmlformats.org/officeDocument/2006/relationships/slide" Target="slides/slide12.xml"/><Relationship Id="rId24" Type="http://schemas.openxmlformats.org/officeDocument/2006/relationships/font" Target="fonts/Roboto-bold.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ProximaNovaSemibold-bold.fntdata"/><Relationship Id="rId37" Type="http://schemas.openxmlformats.org/officeDocument/2006/relationships/customXml" Target="../customXml/item3.xml"/><Relationship Id="rId23" Type="http://schemas.openxmlformats.org/officeDocument/2006/relationships/font" Target="fonts/Roboto-regular.fntdata"/><Relationship Id="rId28" Type="http://schemas.openxmlformats.org/officeDocument/2006/relationships/font" Target="fonts/Montserrat-bold.fntdata"/><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2.xml"/><Relationship Id="rId31" Type="http://schemas.openxmlformats.org/officeDocument/2006/relationships/font" Target="fonts/ProximaNovaSemibold-regular.fntdata"/><Relationship Id="rId10" Type="http://schemas.openxmlformats.org/officeDocument/2006/relationships/slide" Target="slides/slide6.xml"/><Relationship Id="rId19" Type="http://schemas.openxmlformats.org/officeDocument/2006/relationships/font" Target="fonts/ProximaNova-regular.fntdata"/><Relationship Id="rId22" Type="http://schemas.openxmlformats.org/officeDocument/2006/relationships/font" Target="fonts/ProximaNova-boldItalic.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Montserrat-regular.fntdata"/><Relationship Id="rId30" Type="http://schemas.openxmlformats.org/officeDocument/2006/relationships/font" Target="fonts/Montserrat-boldItalic.fntdata"/><Relationship Id="rId14" Type="http://schemas.openxmlformats.org/officeDocument/2006/relationships/slide" Target="slides/slide10.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CA"/>
              <a:t>thank you very much for hosting me today and providnig me an opportunity to give you an update on our Ocean Decade Collaborative Center for the NE Pacific. I am joining you from my home on the Quwetsen traditional territory and the territory of the Hulquiminum speaking peoples of the NE pacific, also known as Vancouver Island, British Columbia in Canada.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913baaaab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913baaaab9_0_2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CA"/>
              <a:t>Our work is </a:t>
            </a:r>
            <a:r>
              <a:rPr lang="en-CA">
                <a:solidFill>
                  <a:schemeClr val="dk1"/>
                </a:solidFill>
              </a:rPr>
              <a:t>centered on co-production and co-design of knowledge to meet the needs of communities; We want to </a:t>
            </a:r>
            <a:r>
              <a:rPr lang="en-CA"/>
              <a:t>elevate Indigenous voices and</a:t>
            </a:r>
            <a:r>
              <a:rPr lang="en-CA">
                <a:solidFill>
                  <a:schemeClr val="dk1"/>
                </a:solidFill>
              </a:rPr>
              <a:t> </a:t>
            </a:r>
            <a:r>
              <a:rPr lang="en-CA"/>
              <a:t>acknowledge the</a:t>
            </a:r>
            <a:r>
              <a:rPr lang="en-CA">
                <a:solidFill>
                  <a:schemeClr val="dk1"/>
                </a:solidFill>
              </a:rPr>
              <a:t> importance of decolonization and harms that have been done in the past and are conti</a:t>
            </a:r>
            <a:r>
              <a:rPr lang="en-CA"/>
              <a:t>nuing today </a:t>
            </a:r>
            <a:r>
              <a:rPr lang="en-CA">
                <a:solidFill>
                  <a:schemeClr val="dk1"/>
                </a:solidFill>
              </a:rPr>
              <a:t>-</a:t>
            </a:r>
            <a:r>
              <a:rPr lang="en-CA"/>
              <a:t>and we aim to be </a:t>
            </a:r>
            <a:r>
              <a:rPr lang="en-CA">
                <a:solidFill>
                  <a:schemeClr val="dk1"/>
                </a:solidFill>
              </a:rPr>
              <a:t> transformational in our region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CA"/>
              <a:t>We work to support the UN’s efforts through UNDRIP and the Indigenous and Local Knowledge Framework of the Ocean Decade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CA"/>
              <a:t>Working to support the active endorsed projects in our region</a:t>
            </a:r>
            <a:endParaRPr b="1"/>
          </a:p>
          <a:p>
            <a:pPr indent="0" lvl="0" marL="0" rtl="0" algn="l">
              <a:lnSpc>
                <a:spcPct val="115000"/>
              </a:lnSpc>
              <a:spcBef>
                <a:spcPts val="0"/>
              </a:spcBef>
              <a:spcAft>
                <a:spcPts val="0"/>
              </a:spcAft>
              <a:buClr>
                <a:schemeClr val="dk1"/>
              </a:buClr>
              <a:buSzPts val="1100"/>
              <a:buFont typeface="Arial"/>
              <a:buNone/>
            </a:pPr>
            <a:r>
              <a:rPr b="1" lang="en-CA"/>
              <a:t>Including those listed in slide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CA"/>
              <a:t>Note that there are many academic institutions, global programmes, government initiatives and that this can actually be overwhelming and emphasizes the importance of coordination</a:t>
            </a:r>
            <a:endParaRPr b="1"/>
          </a:p>
          <a:p>
            <a:pPr indent="0" lvl="0" marL="0" rtl="0" algn="l">
              <a:lnSpc>
                <a:spcPct val="115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7d798fdefb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7d798fdefb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Clr>
                <a:schemeClr val="dk1"/>
              </a:buClr>
              <a:buSzPts val="1200"/>
              <a:buFont typeface="Arial"/>
              <a:buChar char="•"/>
            </a:pPr>
            <a:r>
              <a:rPr lang="en-CA"/>
              <a:t>One of the projects endorsed under the Ocean Decade is the Marine Plan Partnership for the NE Pacific - this is a collaboration between 17 First Nations in Haida Gwaii, the North, Central coasts, and North Vancouver Island implementing regional and subregional marine plans</a:t>
            </a:r>
            <a:endParaRPr/>
          </a:p>
          <a:p>
            <a:pPr indent="-285750" lvl="0" marL="285750" rtl="0" algn="l">
              <a:lnSpc>
                <a:spcPct val="150000"/>
              </a:lnSpc>
              <a:spcBef>
                <a:spcPts val="0"/>
              </a:spcBef>
              <a:spcAft>
                <a:spcPts val="0"/>
              </a:spcAft>
              <a:buClr>
                <a:schemeClr val="dk1"/>
              </a:buClr>
              <a:buSzPts val="1200"/>
              <a:buFont typeface="Arial"/>
              <a:buChar char="•"/>
            </a:pPr>
            <a:r>
              <a:rPr lang="en-CA"/>
              <a:t>One example of work under the MaPP project, is the regional kelp monitoring project, described here in a story map. The project is bringing together First Nation guardians, the Province of BC, and external collaborators to monitor kelp to inform Indigenous-led stewardship, including kelp as a key habitat for other species and directly for kelp harvest management.  In addition, the project highlights Indigenous names for Kelp and how they have been used by FNs since time immemorial. This highlights one way that the Indigenous Language Decade could be woven into the Ocean Decade and vice versa. </a:t>
            </a:r>
            <a:endParaRPr/>
          </a:p>
          <a:p>
            <a:pPr indent="0" lvl="0" marL="0" rtl="0" algn="l">
              <a:lnSpc>
                <a:spcPct val="15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99df378411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99df37841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Clr>
                <a:schemeClr val="dk1"/>
              </a:buClr>
              <a:buSzPts val="1200"/>
              <a:buFont typeface="Arial"/>
              <a:buChar char="•"/>
            </a:pPr>
            <a:r>
              <a:rPr lang="en-CA"/>
              <a:t>Another Indigenous-led initiative is the NE Pacific Deep Sea Diversity Expedition which is an endorsed Activity and is connected to the Challenger 150 programme, focused on deep sea biodiversity science for management. This work was led by the Council of the Haida Nation, the Nuuchahnulth Tribal council, Ocean Networks Canada and Fisheries and Oceans Canada</a:t>
            </a:r>
            <a:endParaRPr/>
          </a:p>
          <a:p>
            <a:pPr indent="-298450" lvl="0" marL="285750" rtl="0" algn="l">
              <a:lnSpc>
                <a:spcPct val="150000"/>
              </a:lnSpc>
              <a:spcBef>
                <a:spcPts val="0"/>
              </a:spcBef>
              <a:spcAft>
                <a:spcPts val="0"/>
              </a:spcAft>
              <a:buSzPts val="1400"/>
              <a:buChar char="•"/>
            </a:pPr>
            <a:r>
              <a:rPr lang="en-CA">
                <a:highlight>
                  <a:srgbClr val="FFFFFF"/>
                </a:highlight>
                <a:latin typeface="Roboto"/>
                <a:ea typeface="Roboto"/>
                <a:cs typeface="Roboto"/>
                <a:sym typeface="Roboto"/>
              </a:rPr>
              <a:t>The focus of the three-week expedition was to discover, explore, and monitor deep-sea ecosystems within several existing and proposed Marine Protected Areas (MPAs) while sharing the joy of discovery of the incredible life and wonders hidden far below the waves, including seamounts, hydrothermal vents, and cold seeps that are globally rare biodiversity hotspots. The science co-created by these partners will contribute to a better understanding of these remarkable and fragile ecosystems.</a:t>
            </a:r>
            <a:endParaRPr/>
          </a:p>
          <a:p>
            <a:pPr indent="0" lvl="0" marL="0" rtl="0" algn="l">
              <a:lnSpc>
                <a:spcPct val="150000"/>
              </a:lnSpc>
              <a:spcBef>
                <a:spcPts val="0"/>
              </a:spcBef>
              <a:spcAft>
                <a:spcPts val="0"/>
              </a:spcAft>
              <a:buNone/>
            </a:pPr>
            <a:r>
              <a:rPr lang="en-CA">
                <a:highlight>
                  <a:srgbClr val="FFFFFF"/>
                </a:highlight>
                <a:latin typeface="Roboto"/>
                <a:ea typeface="Roboto"/>
                <a:cs typeface="Roboto"/>
                <a:sym typeface="Roboto"/>
              </a:rPr>
              <a:t>THis project also included Mapping and naming uncharted areas using Indigenous-language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CA"/>
              <a:t>Last but not least, we are working to mobilize resources in the Ocean Decade, such as </a:t>
            </a:r>
            <a:endParaRPr/>
          </a:p>
          <a:p>
            <a:pPr indent="0" lvl="0" marL="0" rtl="0" algn="l">
              <a:lnSpc>
                <a:spcPct val="100000"/>
              </a:lnSpc>
              <a:spcBef>
                <a:spcPts val="0"/>
              </a:spcBef>
              <a:spcAft>
                <a:spcPts val="0"/>
              </a:spcAft>
              <a:buClr>
                <a:schemeClr val="dk1"/>
              </a:buClr>
              <a:buSzPts val="1200"/>
              <a:buFont typeface="Calibri"/>
              <a:buNone/>
            </a:pPr>
            <a:r>
              <a:rPr lang="en-CA"/>
              <a:t>Working to recruit funders and donors as well as Industry partners</a:t>
            </a:r>
            <a:endParaRPr/>
          </a:p>
          <a:p>
            <a:pPr indent="0" lvl="0" marL="0" rtl="0" algn="l">
              <a:lnSpc>
                <a:spcPct val="100000"/>
              </a:lnSpc>
              <a:spcBef>
                <a:spcPts val="0"/>
              </a:spcBef>
              <a:spcAft>
                <a:spcPts val="0"/>
              </a:spcAft>
              <a:buClr>
                <a:schemeClr val="dk1"/>
              </a:buClr>
              <a:buSzPts val="1200"/>
              <a:buFont typeface="Calibri"/>
              <a:buNone/>
            </a:pPr>
            <a:r>
              <a:rPr lang="en-CA"/>
              <a:t>Tracking and communicating available funding opportunities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82d0ce96f7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82d0ce96f7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CA"/>
              <a:t>Thank you all so much for your attention and the invitation to present to you today. Encourage you to go to our website and sign up for our newsletter!</a:t>
            </a:r>
            <a:endParaRPr/>
          </a:p>
          <a:p>
            <a:pPr indent="0" lvl="0" marL="0" rtl="0" algn="l">
              <a:lnSpc>
                <a:spcPct val="100000"/>
              </a:lnSpc>
              <a:spcBef>
                <a:spcPts val="0"/>
              </a:spcBef>
              <a:spcAft>
                <a:spcPts val="0"/>
              </a:spcAft>
              <a:buClr>
                <a:schemeClr val="dk1"/>
              </a:buClr>
              <a:buSzPts val="1100"/>
              <a:buFont typeface="Arial"/>
              <a:buNone/>
            </a:pPr>
            <a:r>
              <a:rPr lang="en-CA"/>
              <a:t>And do not hesitate to connect with me directly to discuss ways we can better work together.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CA"/>
              <a:t>HI-Ch-K-ah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d798fdefb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17d798fdefb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CA"/>
              <a:t>Acknowledgement on behalf of the Colalborative Center and the work in our region that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7d798fdef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17d798fdef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CA"/>
              <a:t>Today I am here to introduce and provide an update on the Ocean Decade Collaborative Center for the NE Pacific Ocean. We are one of a few Decade Collaborative Centers that are the first to be endorsed by the UN International Oceanographic Commission under UNESCO in support of the Ocean Decade, as of June 2022. </a:t>
            </a:r>
            <a:endParaRPr/>
          </a:p>
          <a:p>
            <a:pPr indent="0" lvl="0" marL="0" rtl="0" algn="l">
              <a:lnSpc>
                <a:spcPct val="100000"/>
              </a:lnSpc>
              <a:spcBef>
                <a:spcPts val="0"/>
              </a:spcBef>
              <a:spcAft>
                <a:spcPts val="0"/>
              </a:spcAft>
              <a:buClr>
                <a:schemeClr val="dk1"/>
              </a:buClr>
              <a:buSzPts val="1200"/>
              <a:buFont typeface="Calibri"/>
              <a:buNone/>
            </a:pPr>
            <a:r>
              <a:rPr lang="en-CA"/>
              <a:t> </a:t>
            </a:r>
            <a:endParaRPr sz="800"/>
          </a:p>
          <a:p>
            <a:pPr indent="0" lvl="0" marL="0" rtl="0" algn="l">
              <a:lnSpc>
                <a:spcPct val="100000"/>
              </a:lnSpc>
              <a:spcBef>
                <a:spcPts val="0"/>
              </a:spcBef>
              <a:spcAft>
                <a:spcPts val="0"/>
              </a:spcAft>
              <a:buClr>
                <a:schemeClr val="dk1"/>
              </a:buClr>
              <a:buSzPts val="1200"/>
              <a:buFont typeface="Calibri"/>
              <a:buNone/>
            </a:pPr>
            <a:r>
              <a:rPr lang="en-CA"/>
              <a:t>As a REGIONAL collaborative Center, Our aim is to make the Ocean Decade a success in our region by supporting and facilitating collaborative, co-designed, and co-produced knowledge for solutions to challenges in the NE pacific region. </a:t>
            </a:r>
            <a:endParaRPr/>
          </a:p>
          <a:p>
            <a:pPr indent="0" lvl="0" marL="0" rtl="0" algn="l">
              <a:lnSpc>
                <a:spcPct val="100000"/>
              </a:lnSpc>
              <a:spcBef>
                <a:spcPts val="0"/>
              </a:spcBef>
              <a:spcAft>
                <a:spcPts val="0"/>
              </a:spcAft>
              <a:buClr>
                <a:schemeClr val="dk1"/>
              </a:buClr>
              <a:buSzPts val="1200"/>
              <a:buFont typeface="Calibri"/>
              <a:buNone/>
            </a:pPr>
            <a:r>
              <a:rPr lang="en-CA"/>
              <a:t>Our region includes the coastal and open ocean off the US and Canadian west coasts, from Alaska to California and everything in between, with extensions to Baja California and Hawaii.</a:t>
            </a:r>
            <a:endParaRPr/>
          </a:p>
          <a:p>
            <a:pPr indent="0" lvl="0" marL="0" rtl="0" algn="l">
              <a:lnSpc>
                <a:spcPct val="100000"/>
              </a:lnSpc>
              <a:spcBef>
                <a:spcPts val="0"/>
              </a:spcBef>
              <a:spcAft>
                <a:spcPts val="0"/>
              </a:spcAft>
              <a:buClr>
                <a:schemeClr val="dk1"/>
              </a:buClr>
              <a:buSzPts val="1200"/>
              <a:buFont typeface="Calibri"/>
              <a:buNone/>
            </a:pPr>
            <a:r>
              <a:rPr lang="en-CA"/>
              <a:t>And our regional center aims to tackle all of the challenges and outcomes identified in the Ocean Decade Implementation plan (from climate change to food security to the blue economy)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100"/>
              <a:buFont typeface="Arial"/>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913baaaab9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913baaaab9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CA"/>
              <a:t>[As Vladimir mentioned] the</a:t>
            </a:r>
            <a:r>
              <a:rPr lang="en-CA"/>
              <a:t> way the UN Operates is through a centralized Decade Coordination Unit which is part of the </a:t>
            </a:r>
            <a:r>
              <a:rPr b="0" i="0" lang="en-CA" sz="1200">
                <a:solidFill>
                  <a:schemeClr val="dk1"/>
                </a:solidFill>
                <a:latin typeface="Calibri"/>
                <a:ea typeface="Calibri"/>
                <a:cs typeface="Calibri"/>
                <a:sym typeface="Calibri"/>
              </a:rPr>
              <a:t>Intergovernmental Oceanographic Commission of UNESCO (</a:t>
            </a:r>
            <a:r>
              <a:rPr b="1" i="0" lang="en-CA" sz="1200">
                <a:solidFill>
                  <a:schemeClr val="dk1"/>
                </a:solidFill>
                <a:latin typeface="Calibri"/>
                <a:ea typeface="Calibri"/>
                <a:cs typeface="Calibri"/>
                <a:sym typeface="Calibri"/>
              </a:rPr>
              <a:t>IOC</a:t>
            </a:r>
            <a:r>
              <a:rPr b="0" i="0" lang="en-CA" sz="1200">
                <a:solidFill>
                  <a:schemeClr val="dk1"/>
                </a:solidFill>
                <a:latin typeface="Calibri"/>
                <a:ea typeface="Calibri"/>
                <a:cs typeface="Calibri"/>
                <a:sym typeface="Calibri"/>
              </a:rPr>
              <a:t>) The Decade Coordination Unit </a:t>
            </a:r>
            <a:r>
              <a:rPr lang="en-CA"/>
              <a:t>coordinates the Ocean Decade for the UN at a global scale</a:t>
            </a:r>
            <a:endParaRPr/>
          </a:p>
          <a:p>
            <a:pPr indent="0" lvl="0" marL="0" rtl="0" algn="l">
              <a:lnSpc>
                <a:spcPct val="100000"/>
              </a:lnSpc>
              <a:spcBef>
                <a:spcPts val="0"/>
              </a:spcBef>
              <a:spcAft>
                <a:spcPts val="0"/>
              </a:spcAft>
              <a:buClr>
                <a:schemeClr val="dk1"/>
              </a:buClr>
              <a:buSzPts val="1400"/>
              <a:buFont typeface="Calibri"/>
              <a:buNone/>
            </a:pPr>
            <a:r>
              <a:rPr lang="en-CA"/>
              <a:t>They are supported by the Decade Advisory Board with representation from around the world.</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CA"/>
              <a:t>DCU then works with other Decentralized Coordination Structures including the Decade Coordination Offices in the member states (US, Canada)</a:t>
            </a:r>
            <a:endParaRPr/>
          </a:p>
          <a:p>
            <a:pPr indent="0" lvl="0" marL="0" rtl="0" algn="l">
              <a:lnSpc>
                <a:spcPct val="100000"/>
              </a:lnSpc>
              <a:spcBef>
                <a:spcPts val="0"/>
              </a:spcBef>
              <a:spcAft>
                <a:spcPts val="0"/>
              </a:spcAft>
              <a:buClr>
                <a:schemeClr val="dk1"/>
              </a:buClr>
              <a:buSzPts val="1400"/>
              <a:buFont typeface="Calibri"/>
              <a:buNone/>
            </a:pPr>
            <a:r>
              <a:rPr lang="en-CA"/>
              <a:t>And through Decade Collaborative Centers which are typically run by NGOs and can be either regional in scope, like ours, or thematic in scope (WE ARE A CONTRIBUTION TO THE OCEAN DECADE) SUPPORTED BY THE  TULA FOUNDATION</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89" name="Google Shape;89;g1913baaaab9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913baaaab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913baaaab9_0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The Ocean Decade collaborative Center for the NE Pacific is a Division of the Tula Foundation. Led by Eric Peterson and Christina Munck, Tula also hosts the Hakai Institute and Quadra Centre for Coastal Dialogue. We at the Ocean Decade Collaborative Center for the NE Pacific  are a small team of scientists and boundary spanners with </a:t>
            </a:r>
            <a:r>
              <a:rPr lang="en-CA"/>
              <a:t>a breadth of experience in collaborative interdisciplinary research, co-designing science to inform solutions, convening and facilitating stakeholders to address complex problems, and ocean education and communications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We work closely with</a:t>
            </a:r>
            <a:r>
              <a:rPr lang="en-CA"/>
              <a:t> staff across the Tula Foundation, including our administrative staff, Hakai Media and Magazine, and scientific staff from these two other divisions. In particular, we have supported Hakai Institute scientists to get involved in the Ocean Decade, developing Decade Actions for endorsement.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In addition, we recently developed our Advisory committee with 15 representatives from across a variety of  academic institutions, NGOs, crown, state, provincial and Indigenous government agencies, early career and senior professionals, who have a interdisciplinary perspectives and a rich set of experiences bridging knowledge and decision making and working with communities in our region. This diverse set of Ocean People will help advise on priorities, strategic plan, and our workplan and roadmap for the Decade</a:t>
            </a:r>
            <a:endParaRPr/>
          </a:p>
          <a:p>
            <a:pPr indent="0" lvl="0" marL="0" rtl="0" algn="l">
              <a:lnSpc>
                <a:spcPct val="100000"/>
              </a:lnSpc>
              <a:spcBef>
                <a:spcPts val="0"/>
              </a:spcBef>
              <a:spcAft>
                <a:spcPts val="0"/>
              </a:spcAft>
              <a:buSzPts val="1400"/>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913baaaab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913baaaab9_0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CA" sz="2000">
                <a:solidFill>
                  <a:srgbClr val="323E4F"/>
                </a:solidFill>
              </a:rPr>
              <a:t>As a collaborative center we </a:t>
            </a:r>
            <a:endParaRPr sz="2000">
              <a:solidFill>
                <a:srgbClr val="323E4F"/>
              </a:solidFill>
            </a:endParaRPr>
          </a:p>
          <a:p>
            <a:pPr indent="-317500" lvl="0" marL="457200" rtl="0" algn="l">
              <a:spcBef>
                <a:spcPts val="0"/>
              </a:spcBef>
              <a:spcAft>
                <a:spcPts val="0"/>
              </a:spcAft>
              <a:buSzPts val="1400"/>
              <a:buChar char="-"/>
            </a:pPr>
            <a:r>
              <a:rPr lang="en-CA"/>
              <a:t>Support and coordinate Decade actions and Catalyze new ones</a:t>
            </a:r>
            <a:endParaRPr/>
          </a:p>
          <a:p>
            <a:pPr indent="-317500" lvl="0" marL="457200" rtl="0" algn="l">
              <a:spcBef>
                <a:spcPts val="0"/>
              </a:spcBef>
              <a:spcAft>
                <a:spcPts val="0"/>
              </a:spcAft>
              <a:buSzPts val="1400"/>
              <a:buChar char="-"/>
            </a:pPr>
            <a:r>
              <a:rPr lang="en-CA"/>
              <a:t>We work to support stakeholder and rightsholder engagement and facilitate knowledge co-production towards innovative </a:t>
            </a:r>
            <a:r>
              <a:rPr lang="en-CA"/>
              <a:t>evidence-based solutions that serve the needs of communities and weave in multiple ways of knowing</a:t>
            </a:r>
            <a:endParaRPr sz="1100"/>
          </a:p>
          <a:p>
            <a:pPr indent="-298450" lvl="0" marL="457200" rtl="0" algn="l">
              <a:spcBef>
                <a:spcPts val="0"/>
              </a:spcBef>
              <a:spcAft>
                <a:spcPts val="0"/>
              </a:spcAft>
              <a:buSzPts val="1100"/>
              <a:buChar char="-"/>
            </a:pPr>
            <a:r>
              <a:rPr lang="en-CA" sz="1100"/>
              <a:t> Foster Indigenous-led conservation and management and knowledge that supports Indigenous community priorities</a:t>
            </a:r>
            <a:endParaRPr sz="1100"/>
          </a:p>
          <a:p>
            <a:pPr indent="-317500" lvl="0" marL="457200" rtl="0" algn="l">
              <a:spcBef>
                <a:spcPts val="0"/>
              </a:spcBef>
              <a:spcAft>
                <a:spcPts val="0"/>
              </a:spcAft>
              <a:buClr>
                <a:schemeClr val="dk1"/>
              </a:buClr>
              <a:buSzPts val="1400"/>
              <a:buChar char="-"/>
            </a:pPr>
            <a:r>
              <a:rPr lang="en-CA" sz="1100">
                <a:solidFill>
                  <a:srgbClr val="374151"/>
                </a:solidFill>
                <a:latin typeface="Proxima Nova"/>
                <a:ea typeface="Proxima Nova"/>
                <a:cs typeface="Proxima Nova"/>
                <a:sym typeface="Proxima Nova"/>
              </a:rPr>
              <a:t>Enhance capacity exchange, access to, and impacts of ocean science and knowledge </a:t>
            </a:r>
            <a:endParaRPr sz="1100"/>
          </a:p>
          <a:p>
            <a:pPr indent="0" lvl="0" marL="0" rtl="0" algn="l">
              <a:spcBef>
                <a:spcPts val="0"/>
              </a:spcBef>
              <a:spcAft>
                <a:spcPts val="0"/>
              </a:spcAft>
              <a:buNone/>
            </a:pPr>
            <a:r>
              <a:t/>
            </a:r>
            <a:endParaRPr sz="1100"/>
          </a:p>
          <a:p>
            <a:pPr indent="-317500" lvl="0" marL="457200" rtl="0" algn="l">
              <a:spcBef>
                <a:spcPts val="0"/>
              </a:spcBef>
              <a:spcAft>
                <a:spcPts val="0"/>
              </a:spcAft>
              <a:buSzPts val="1400"/>
              <a:buChar char="-"/>
            </a:pPr>
            <a:r>
              <a:rPr lang="en-CA"/>
              <a:t>Amplify Decade Actions to build awareness</a:t>
            </a:r>
            <a:endParaRPr/>
          </a:p>
          <a:p>
            <a:pPr indent="-317500" lvl="0" marL="457200" rtl="0" algn="l">
              <a:spcBef>
                <a:spcPts val="0"/>
              </a:spcBef>
              <a:spcAft>
                <a:spcPts val="0"/>
              </a:spcAft>
              <a:buSzPts val="1400"/>
              <a:buChar char="-"/>
            </a:pPr>
            <a:r>
              <a:rPr lang="en-CA"/>
              <a:t>And MObilize Resources, both in kind and financial, to help support Decade Actions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sz="2000">
                <a:solidFill>
                  <a:srgbClr val="323E4F"/>
                </a:solidFill>
              </a:rPr>
              <a:t>The bulk of our work centers on </a:t>
            </a:r>
            <a:endParaRPr sz="2000">
              <a:solidFill>
                <a:srgbClr val="323E4F"/>
              </a:solidFill>
            </a:endParaRPr>
          </a:p>
          <a:p>
            <a:pPr indent="-355600" lvl="0" marL="457200" rtl="0" algn="l">
              <a:lnSpc>
                <a:spcPct val="100000"/>
              </a:lnSpc>
              <a:spcBef>
                <a:spcPts val="0"/>
              </a:spcBef>
              <a:spcAft>
                <a:spcPts val="0"/>
              </a:spcAft>
              <a:buClr>
                <a:srgbClr val="323E4F"/>
              </a:buClr>
              <a:buSzPts val="2000"/>
              <a:buChar char="-"/>
            </a:pPr>
            <a:r>
              <a:rPr lang="en-CA" sz="2000">
                <a:solidFill>
                  <a:srgbClr val="323E4F"/>
                </a:solidFill>
              </a:rPr>
              <a:t>Developing and strengthening relationships with scientists, Indigenous knowledge holders, rightsholders and stakeholders in Northeast Pacific region</a:t>
            </a:r>
            <a:endParaRPr/>
          </a:p>
          <a:p>
            <a:pPr indent="-342900" lvl="0" marL="342900" rtl="0" algn="l">
              <a:lnSpc>
                <a:spcPct val="100000"/>
              </a:lnSpc>
              <a:spcBef>
                <a:spcPts val="0"/>
              </a:spcBef>
              <a:spcAft>
                <a:spcPts val="0"/>
              </a:spcAft>
              <a:buClr>
                <a:schemeClr val="dk1"/>
              </a:buClr>
              <a:buSzPts val="1571"/>
              <a:buFont typeface="Arial"/>
              <a:buChar char="•"/>
            </a:pPr>
            <a:r>
              <a:rPr lang="en-CA" sz="2000">
                <a:solidFill>
                  <a:srgbClr val="323E4F"/>
                </a:solidFill>
              </a:rPr>
              <a:t>Developing mechanisms to support stakeholder participation within DCC NEP activities and supported Decade Actions</a:t>
            </a:r>
            <a:endParaRPr/>
          </a:p>
          <a:p>
            <a:pPr indent="-440255" lvl="1" marL="457200" rtl="0" algn="l">
              <a:lnSpc>
                <a:spcPct val="100000"/>
              </a:lnSpc>
              <a:spcBef>
                <a:spcPts val="0"/>
              </a:spcBef>
              <a:spcAft>
                <a:spcPts val="0"/>
              </a:spcAft>
              <a:buSzPts val="1400"/>
              <a:buNone/>
            </a:pPr>
            <a:r>
              <a:rPr lang="en-CA" sz="2000">
                <a:solidFill>
                  <a:srgbClr val="323E4F"/>
                </a:solidFill>
              </a:rPr>
              <a:t>Participated in and co-led workshops and dialogues </a:t>
            </a:r>
            <a:endParaRPr/>
          </a:p>
          <a:p>
            <a:pPr indent="-431789" lvl="2" marL="914400" rtl="0" algn="l">
              <a:lnSpc>
                <a:spcPct val="100000"/>
              </a:lnSpc>
              <a:spcBef>
                <a:spcPts val="0"/>
              </a:spcBef>
              <a:spcAft>
                <a:spcPts val="0"/>
              </a:spcAft>
              <a:buSzPts val="1400"/>
              <a:buNone/>
            </a:pPr>
            <a:r>
              <a:rPr lang="en-CA" sz="1700">
                <a:solidFill>
                  <a:srgbClr val="323E4F"/>
                </a:solidFill>
              </a:rPr>
              <a:t>Co-designing Applied Ocean Models to Support Communities in the NE Pacific (DITTO)</a:t>
            </a:r>
            <a:endParaRPr/>
          </a:p>
          <a:p>
            <a:pPr indent="-431788" lvl="2" marL="914400" rtl="0" algn="l">
              <a:lnSpc>
                <a:spcPct val="100000"/>
              </a:lnSpc>
              <a:spcBef>
                <a:spcPts val="0"/>
              </a:spcBef>
              <a:spcAft>
                <a:spcPts val="0"/>
              </a:spcAft>
              <a:buSzPts val="1400"/>
              <a:buNone/>
            </a:pPr>
            <a:r>
              <a:rPr lang="en-CA" sz="1700">
                <a:solidFill>
                  <a:srgbClr val="323E4F"/>
                </a:solidFill>
              </a:rPr>
              <a:t>COAST Talks Seminar</a:t>
            </a:r>
            <a:endParaRPr sz="2400">
              <a:solidFill>
                <a:srgbClr val="3C4043"/>
              </a:solidFill>
            </a:endParaRPr>
          </a:p>
          <a:p>
            <a:pPr indent="-440255" lvl="1" marL="457200" rtl="0" algn="l">
              <a:lnSpc>
                <a:spcPct val="100000"/>
              </a:lnSpc>
              <a:spcBef>
                <a:spcPts val="0"/>
              </a:spcBef>
              <a:spcAft>
                <a:spcPts val="0"/>
              </a:spcAft>
              <a:buSzPts val="1400"/>
              <a:buNone/>
            </a:pPr>
            <a:r>
              <a:rPr lang="en-CA" sz="2000">
                <a:solidFill>
                  <a:srgbClr val="323E4F"/>
                </a:solidFill>
              </a:rPr>
              <a:t>Providing support for and development of webinars, symposia and events at conferences</a:t>
            </a:r>
            <a:endParaRPr/>
          </a:p>
          <a:p>
            <a:pPr indent="-431789" lvl="2" marL="914400" rtl="0" algn="l">
              <a:lnSpc>
                <a:spcPct val="100000"/>
              </a:lnSpc>
              <a:spcBef>
                <a:spcPts val="0"/>
              </a:spcBef>
              <a:spcAft>
                <a:spcPts val="0"/>
              </a:spcAft>
              <a:buSzPts val="1400"/>
              <a:buNone/>
            </a:pPr>
            <a:r>
              <a:rPr lang="en-CA" sz="1700">
                <a:solidFill>
                  <a:srgbClr val="323E4F"/>
                </a:solidFill>
              </a:rPr>
              <a:t>Salish Sea Ecosystem 2022 Conference</a:t>
            </a:r>
            <a:endParaRPr/>
          </a:p>
          <a:p>
            <a:pPr indent="-431789" lvl="2" marL="914400" rtl="0" algn="l">
              <a:lnSpc>
                <a:spcPct val="100000"/>
              </a:lnSpc>
              <a:spcBef>
                <a:spcPts val="0"/>
              </a:spcBef>
              <a:spcAft>
                <a:spcPts val="0"/>
              </a:spcAft>
              <a:buSzPts val="1400"/>
              <a:buNone/>
            </a:pPr>
            <a:r>
              <a:rPr lang="en-CA" sz="1700">
                <a:solidFill>
                  <a:srgbClr val="323E4F"/>
                </a:solidFill>
              </a:rPr>
              <a:t>IMPAC5 Conference 2023</a:t>
            </a:r>
            <a:endParaRPr/>
          </a:p>
          <a:p>
            <a:pPr indent="-431789" lvl="2" marL="914400" rtl="0" algn="l">
              <a:lnSpc>
                <a:spcPct val="100000"/>
              </a:lnSpc>
              <a:spcBef>
                <a:spcPts val="0"/>
              </a:spcBef>
              <a:spcAft>
                <a:spcPts val="0"/>
              </a:spcAft>
              <a:buSzPts val="1400"/>
              <a:buNone/>
            </a:pPr>
            <a:r>
              <a:rPr lang="en-CA" sz="1700">
                <a:solidFill>
                  <a:srgbClr val="323E4F"/>
                </a:solidFill>
              </a:rPr>
              <a:t>Coastal Zone Canada 2023 Conference</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latin typeface="Proxima Nova Semibold"/>
                <a:ea typeface="Proxima Nova Semibold"/>
                <a:cs typeface="Proxima Nova Semibold"/>
                <a:sym typeface="Proxima Nova Semibold"/>
              </a:rPr>
              <a:t>We also support endorsed projects and programmes in the NE Pacific </a:t>
            </a:r>
            <a:endParaRPr>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SzPts val="1400"/>
              <a:buNone/>
            </a:pPr>
            <a:r>
              <a:rPr lang="en-CA">
                <a:latin typeface="Proxima Nova Semibold"/>
                <a:ea typeface="Proxima Nova Semibold"/>
                <a:cs typeface="Proxima Nova Semibold"/>
                <a:sym typeface="Proxima Nova Semibold"/>
              </a:rPr>
              <a:t>We do this by</a:t>
            </a:r>
            <a:endParaRPr>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SzPts val="1400"/>
              <a:buFont typeface="Proxima Nova Semibold"/>
              <a:buChar char="-"/>
            </a:pPr>
            <a:r>
              <a:rPr lang="en-CA">
                <a:latin typeface="Proxima Nova Semibold"/>
                <a:ea typeface="Proxima Nova Semibold"/>
                <a:cs typeface="Proxima Nova Semibold"/>
                <a:sym typeface="Proxima Nova Semibold"/>
              </a:rPr>
              <a:t>amplifying their work and outcomes through our extensive network and communication channels</a:t>
            </a:r>
            <a:endParaRPr>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SzPts val="1400"/>
              <a:buFont typeface="Proxima Nova Semibold"/>
              <a:buChar char="-"/>
            </a:pPr>
            <a:r>
              <a:rPr lang="en-CA">
                <a:latin typeface="Proxima Nova Semibold"/>
                <a:ea typeface="Proxima Nova Semibold"/>
                <a:cs typeface="Proxima Nova Semibold"/>
                <a:sym typeface="Proxima Nova Semibold"/>
              </a:rPr>
              <a:t>Helping to engage knowledge holders, scientists, students, community members, industry members and other stakeholders</a:t>
            </a:r>
            <a:endParaRPr>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SzPts val="1400"/>
              <a:buFont typeface="Proxima Nova Semibold"/>
              <a:buChar char="-"/>
            </a:pPr>
            <a:r>
              <a:rPr lang="en-CA">
                <a:latin typeface="Proxima Nova Semibold"/>
                <a:ea typeface="Proxima Nova Semibold"/>
                <a:cs typeface="Proxima Nova Semibold"/>
                <a:sym typeface="Proxima Nova Semibold"/>
              </a:rPr>
              <a:t>Bringing together similar projects and topics to identify knowledge gaps and collaboration opportunities</a:t>
            </a:r>
            <a:endParaRPr>
              <a:latin typeface="Proxima Nova Semibold"/>
              <a:ea typeface="Proxima Nova Semibold"/>
              <a:cs typeface="Proxima Nova Semibold"/>
              <a:sym typeface="Proxima Nova Semibold"/>
            </a:endParaRPr>
          </a:p>
          <a:p>
            <a:pPr indent="-317500" lvl="0" marL="457200" rtl="0" algn="l">
              <a:lnSpc>
                <a:spcPct val="100000"/>
              </a:lnSpc>
              <a:spcBef>
                <a:spcPts val="0"/>
              </a:spcBef>
              <a:spcAft>
                <a:spcPts val="0"/>
              </a:spcAft>
              <a:buSzPts val="1400"/>
              <a:buFont typeface="Proxima Nova Semibold"/>
              <a:buChar char="-"/>
            </a:pPr>
            <a:r>
              <a:rPr lang="en-CA">
                <a:latin typeface="Proxima Nova Semibold"/>
                <a:ea typeface="Proxima Nova Semibold"/>
                <a:cs typeface="Proxima Nova Semibold"/>
                <a:sym typeface="Proxima Nova Semibold"/>
              </a:rPr>
              <a:t>Guiding groups through endorsement process, advising on project planning and coordination and facilitating dialogues</a:t>
            </a:r>
            <a:endParaRPr>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SzPts val="1400"/>
              <a:buNone/>
            </a:pPr>
            <a:r>
              <a:t/>
            </a:r>
            <a:endParaRPr>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SzPts val="1400"/>
              <a:buNone/>
            </a:pPr>
            <a:r>
              <a:rPr lang="en-CA">
                <a:latin typeface="Proxima Nova Semibold"/>
                <a:ea typeface="Proxima Nova Semibold"/>
                <a:cs typeface="Proxima Nova Semibold"/>
                <a:sym typeface="Proxima Nova Semibold"/>
              </a:rPr>
              <a:t>PROBABLY SKIP:</a:t>
            </a:r>
            <a:endParaRPr>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SzPts val="1400"/>
              <a:buNone/>
            </a:pPr>
            <a:r>
              <a:rPr lang="en-CA">
                <a:latin typeface="Proxima Nova Semibold"/>
                <a:ea typeface="Proxima Nova Semibold"/>
                <a:cs typeface="Proxima Nova Semibold"/>
                <a:sym typeface="Proxima Nova Semibold"/>
              </a:rPr>
              <a:t>For example, we support the </a:t>
            </a:r>
            <a:r>
              <a:rPr lang="en-CA">
                <a:latin typeface="Proxima Nova Semibold"/>
                <a:ea typeface="Proxima Nova Semibold"/>
                <a:cs typeface="Proxima Nova Semibold"/>
                <a:sym typeface="Proxima Nova Semibold"/>
              </a:rPr>
              <a:t>NE Pacific Biodiversity Action Network Project</a:t>
            </a:r>
            <a:r>
              <a:rPr lang="en-CA"/>
              <a:t>  (affiliated with Marine Life 2030): guided through endorsement process, supporting development of project steering committee, advising on project planning and coordination,  facilitated first meeting of steering committee. </a:t>
            </a:r>
            <a:endParaRPr/>
          </a:p>
          <a:p>
            <a:pPr indent="0" lvl="0" marL="0" rtl="0" algn="l">
              <a:lnSpc>
                <a:spcPct val="100000"/>
              </a:lnSpc>
              <a:spcBef>
                <a:spcPts val="0"/>
              </a:spcBef>
              <a:spcAft>
                <a:spcPts val="0"/>
              </a:spcAft>
              <a:buSzPts val="1400"/>
              <a:buNone/>
            </a:pPr>
            <a:r>
              <a:rPr lang="en-CA">
                <a:latin typeface="Proxima Nova Semibold"/>
                <a:ea typeface="Proxima Nova Semibold"/>
                <a:cs typeface="Proxima Nova Semibold"/>
                <a:sym typeface="Proxima Nova Semibold"/>
              </a:rPr>
              <a:t>Basin Events to Coastal Impacts Project</a:t>
            </a:r>
            <a:r>
              <a:rPr b="1" lang="en-CA"/>
              <a:t> </a:t>
            </a:r>
            <a:r>
              <a:rPr lang="en-CA"/>
              <a:t>(no Programme attachment at endorsement): advising on project planning and coordination, connecting to decade programmes as needed to support science plan development, provided facilitation and convening advice for workshops</a:t>
            </a:r>
            <a:endParaRPr/>
          </a:p>
          <a:p>
            <a:pPr indent="0" lvl="0" marL="0" rtl="0" algn="l">
              <a:lnSpc>
                <a:spcPct val="100000"/>
              </a:lnSpc>
              <a:spcBef>
                <a:spcPts val="0"/>
              </a:spcBef>
              <a:spcAft>
                <a:spcPts val="0"/>
              </a:spcAft>
              <a:buClr>
                <a:schemeClr val="dk1"/>
              </a:buClr>
              <a:buSzPts val="1200"/>
              <a:buFont typeface="Calibri"/>
              <a:buNone/>
            </a:pPr>
            <a:r>
              <a:rPr lang="en-CA"/>
              <a:t>Pacific eDNA Coastal Observatory  and the HI OBON project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6" name="Google Shape;16;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1" name="Shape 51"/>
        <p:cNvGrpSpPr/>
        <p:nvPr/>
      </p:nvGrpSpPr>
      <p:grpSpPr>
        <a:xfrm>
          <a:off x="0" y="0"/>
          <a:ext cx="0" cy="0"/>
          <a:chOff x="0" y="0"/>
          <a:chExt cx="0" cy="0"/>
        </a:xfrm>
      </p:grpSpPr>
      <p:sp>
        <p:nvSpPr>
          <p:cNvPr id="52" name="Google Shape;52;p43"/>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4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4" name="Shape 54"/>
        <p:cNvGrpSpPr/>
        <p:nvPr/>
      </p:nvGrpSpPr>
      <p:grpSpPr>
        <a:xfrm>
          <a:off x="0" y="0"/>
          <a:ext cx="0" cy="0"/>
          <a:chOff x="0" y="0"/>
          <a:chExt cx="0" cy="0"/>
        </a:xfrm>
      </p:grpSpPr>
      <p:sp>
        <p:nvSpPr>
          <p:cNvPr id="55" name="Google Shape;55;p44"/>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6" name="Google Shape;56;p44"/>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4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4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60" name="Shape 60"/>
        <p:cNvGrpSpPr/>
        <p:nvPr/>
      </p:nvGrpSpPr>
      <p:grpSpPr>
        <a:xfrm>
          <a:off x="0" y="0"/>
          <a:ext cx="0" cy="0"/>
          <a:chOff x="0" y="0"/>
          <a:chExt cx="0" cy="0"/>
        </a:xfrm>
      </p:grpSpPr>
      <p:sp>
        <p:nvSpPr>
          <p:cNvPr id="61" name="Google Shape;61;p46"/>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46"/>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63" name="Google Shape;63;p46"/>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888888"/>
              </a:buClr>
              <a:buSzPts val="1100"/>
              <a:buFont typeface="Calibri"/>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9pPr>
          </a:lstStyle>
          <a:p/>
        </p:txBody>
      </p:sp>
      <p:sp>
        <p:nvSpPr>
          <p:cNvPr id="64" name="Google Shape;64;p46"/>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888888"/>
              </a:buClr>
              <a:buSzPts val="1100"/>
              <a:buFont typeface="Calibri"/>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Calibri"/>
              <a:buNone/>
              <a:defRPr b="0" i="0" sz="1800" u="none" cap="none" strike="noStrike">
                <a:solidFill>
                  <a:schemeClr val="dk1"/>
                </a:solidFill>
                <a:latin typeface="Arial"/>
                <a:ea typeface="Arial"/>
                <a:cs typeface="Arial"/>
                <a:sym typeface="Arial"/>
              </a:defRPr>
            </a:lvl9pPr>
          </a:lstStyle>
          <a:p/>
        </p:txBody>
      </p:sp>
      <p:sp>
        <p:nvSpPr>
          <p:cNvPr id="65" name="Google Shape;65;p46"/>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CC-1" type="tx">
  <p:cSld name="TITLE_AND_BODY">
    <p:spTree>
      <p:nvGrpSpPr>
        <p:cNvPr id="17" name="Shape 17"/>
        <p:cNvGrpSpPr/>
        <p:nvPr/>
      </p:nvGrpSpPr>
      <p:grpSpPr>
        <a:xfrm>
          <a:off x="0" y="0"/>
          <a:ext cx="0" cy="0"/>
          <a:chOff x="0" y="0"/>
          <a:chExt cx="0" cy="0"/>
        </a:xfrm>
      </p:grpSpPr>
      <p:sp>
        <p:nvSpPr>
          <p:cNvPr id="18" name="Google Shape;18;p25"/>
          <p:cNvSpPr txBox="1"/>
          <p:nvPr>
            <p:ph type="title"/>
          </p:nvPr>
        </p:nvSpPr>
        <p:spPr>
          <a:xfrm>
            <a:off x="516467" y="186033"/>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23E4F"/>
              </a:buClr>
              <a:buSzPts val="1950"/>
              <a:buFont typeface="Proxima Nova"/>
              <a:buNone/>
              <a:defRPr b="1" sz="2600">
                <a:solidFill>
                  <a:srgbClr val="323E4F"/>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5"/>
          <p:cNvSpPr txBox="1"/>
          <p:nvPr>
            <p:ph idx="1" type="body"/>
          </p:nvPr>
        </p:nvSpPr>
        <p:spPr>
          <a:xfrm>
            <a:off x="415600" y="1927400"/>
            <a:ext cx="11360800" cy="4290400"/>
          </a:xfrm>
          <a:prstGeom prst="rect">
            <a:avLst/>
          </a:prstGeom>
          <a:noFill/>
          <a:ln>
            <a:noFill/>
          </a:ln>
        </p:spPr>
        <p:txBody>
          <a:bodyPr anchorCtr="0" anchor="t" bIns="91425" lIns="91425" spcFirstLastPara="1" rIns="91425" wrap="square" tIns="91425">
            <a:normAutofit/>
          </a:bodyPr>
          <a:lstStyle>
            <a:lvl1pPr indent="-336550" lvl="0" marL="457200" algn="l">
              <a:lnSpc>
                <a:spcPct val="115000"/>
              </a:lnSpc>
              <a:spcBef>
                <a:spcPts val="0"/>
              </a:spcBef>
              <a:spcAft>
                <a:spcPts val="0"/>
              </a:spcAft>
              <a:buClr>
                <a:srgbClr val="434343"/>
              </a:buClr>
              <a:buSzPts val="1700"/>
              <a:buFont typeface="Proxima Nova"/>
              <a:buChar char="●"/>
              <a:defRPr sz="2267">
                <a:solidFill>
                  <a:srgbClr val="434343"/>
                </a:solidFill>
                <a:latin typeface="Proxima Nova"/>
                <a:ea typeface="Proxima Nova"/>
                <a:cs typeface="Proxima Nova"/>
                <a:sym typeface="Proxima Nova"/>
              </a:defRPr>
            </a:lvl1pPr>
            <a:lvl2pPr indent="-317500" lvl="1" marL="914400" algn="l">
              <a:lnSpc>
                <a:spcPct val="115000"/>
              </a:lnSpc>
              <a:spcBef>
                <a:spcPts val="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2pPr>
            <a:lvl3pPr indent="-317500" lvl="2" marL="1371600" algn="l">
              <a:lnSpc>
                <a:spcPct val="115000"/>
              </a:lnSpc>
              <a:spcBef>
                <a:spcPts val="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3pPr>
            <a:lvl4pPr indent="-317500" lvl="3" marL="1828800" algn="l">
              <a:lnSpc>
                <a:spcPct val="115000"/>
              </a:lnSpc>
              <a:spcBef>
                <a:spcPts val="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4pPr>
            <a:lvl5pPr indent="-317500" lvl="4" marL="2286000" algn="l">
              <a:lnSpc>
                <a:spcPct val="115000"/>
              </a:lnSpc>
              <a:spcBef>
                <a:spcPts val="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5pPr>
            <a:lvl6pPr indent="-317500" lvl="5" marL="2743200" algn="l">
              <a:lnSpc>
                <a:spcPct val="115000"/>
              </a:lnSpc>
              <a:spcBef>
                <a:spcPts val="0"/>
              </a:spcBef>
              <a:spcAft>
                <a:spcPts val="0"/>
              </a:spcAft>
              <a:buClr>
                <a:srgbClr val="434343"/>
              </a:buClr>
              <a:buSzPts val="1400"/>
              <a:buFont typeface="Proxima Nova"/>
              <a:buChar char="■"/>
              <a:defRPr>
                <a:solidFill>
                  <a:srgbClr val="434343"/>
                </a:solidFill>
                <a:latin typeface="Proxima Nova"/>
                <a:ea typeface="Proxima Nova"/>
                <a:cs typeface="Proxima Nova"/>
                <a:sym typeface="Proxima Nova"/>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20" name="Google Shape;20;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6"/>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1600"/>
              </a:spcBef>
              <a:spcAft>
                <a:spcPts val="0"/>
              </a:spcAft>
              <a:buClr>
                <a:schemeClr val="dk1"/>
              </a:buClr>
              <a:buSzPts val="1400"/>
              <a:buChar char="○"/>
              <a:defRPr/>
            </a:lvl2pPr>
            <a:lvl3pPr indent="-317500" lvl="2" marL="1371600" algn="l">
              <a:lnSpc>
                <a:spcPct val="90000"/>
              </a:lnSpc>
              <a:spcBef>
                <a:spcPts val="1600"/>
              </a:spcBef>
              <a:spcAft>
                <a:spcPts val="0"/>
              </a:spcAft>
              <a:buClr>
                <a:schemeClr val="dk1"/>
              </a:buClr>
              <a:buSzPts val="1400"/>
              <a:buChar char="■"/>
              <a:defRPr/>
            </a:lvl3pPr>
            <a:lvl4pPr indent="-317500" lvl="3" marL="1828800" algn="l">
              <a:lnSpc>
                <a:spcPct val="90000"/>
              </a:lnSpc>
              <a:spcBef>
                <a:spcPts val="1600"/>
              </a:spcBef>
              <a:spcAft>
                <a:spcPts val="0"/>
              </a:spcAft>
              <a:buClr>
                <a:schemeClr val="dk1"/>
              </a:buClr>
              <a:buSzPts val="1400"/>
              <a:buChar char="●"/>
              <a:defRPr/>
            </a:lvl4pPr>
            <a:lvl5pPr indent="-317500" lvl="4" marL="2286000" algn="l">
              <a:lnSpc>
                <a:spcPct val="90000"/>
              </a:lnSpc>
              <a:spcBef>
                <a:spcPts val="1600"/>
              </a:spcBef>
              <a:spcAft>
                <a:spcPts val="0"/>
              </a:spcAft>
              <a:buClr>
                <a:schemeClr val="dk1"/>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24" name="Google Shape;24;p26"/>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26"/>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26"/>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7"/>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9" name="Google Shape;29;p3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38"/>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38"/>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33" name="Google Shape;33;p38"/>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34" name="Google Shape;34;p3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3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3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8" name="Shape 38"/>
        <p:cNvGrpSpPr/>
        <p:nvPr/>
      </p:nvGrpSpPr>
      <p:grpSpPr>
        <a:xfrm>
          <a:off x="0" y="0"/>
          <a:ext cx="0" cy="0"/>
          <a:chOff x="0" y="0"/>
          <a:chExt cx="0" cy="0"/>
        </a:xfrm>
      </p:grpSpPr>
      <p:sp>
        <p:nvSpPr>
          <p:cNvPr id="39" name="Google Shape;39;p40"/>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40" name="Google Shape;40;p40"/>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600"/>
            </a:lvl2pPr>
            <a:lvl3pPr indent="-304800" lvl="2" marL="1371600" algn="l">
              <a:lnSpc>
                <a:spcPct val="115000"/>
              </a:lnSpc>
              <a:spcBef>
                <a:spcPts val="0"/>
              </a:spcBef>
              <a:spcAft>
                <a:spcPts val="0"/>
              </a:spcAft>
              <a:buSzPts val="1200"/>
              <a:buChar char="■"/>
              <a:defRPr sz="1600"/>
            </a:lvl3pPr>
            <a:lvl4pPr indent="-304800" lvl="3" marL="1828800" algn="l">
              <a:lnSpc>
                <a:spcPct val="115000"/>
              </a:lnSpc>
              <a:spcBef>
                <a:spcPts val="0"/>
              </a:spcBef>
              <a:spcAft>
                <a:spcPts val="0"/>
              </a:spcAft>
              <a:buSzPts val="1200"/>
              <a:buChar char="●"/>
              <a:defRPr sz="1600"/>
            </a:lvl4pPr>
            <a:lvl5pPr indent="-304800" lvl="4" marL="2286000" algn="l">
              <a:lnSpc>
                <a:spcPct val="115000"/>
              </a:lnSpc>
              <a:spcBef>
                <a:spcPts val="0"/>
              </a:spcBef>
              <a:spcAft>
                <a:spcPts val="0"/>
              </a:spcAft>
              <a:buSzPts val="1200"/>
              <a:buChar char="○"/>
              <a:defRPr sz="1600"/>
            </a:lvl5pPr>
            <a:lvl6pPr indent="-304800" lvl="5" marL="2743200" algn="l">
              <a:lnSpc>
                <a:spcPct val="115000"/>
              </a:lnSpc>
              <a:spcBef>
                <a:spcPts val="0"/>
              </a:spcBef>
              <a:spcAft>
                <a:spcPts val="0"/>
              </a:spcAft>
              <a:buSzPts val="1200"/>
              <a:buChar char="■"/>
              <a:defRPr sz="1600"/>
            </a:lvl6pPr>
            <a:lvl7pPr indent="-304800" lvl="6" marL="3200400" algn="l">
              <a:lnSpc>
                <a:spcPct val="115000"/>
              </a:lnSpc>
              <a:spcBef>
                <a:spcPts val="0"/>
              </a:spcBef>
              <a:spcAft>
                <a:spcPts val="0"/>
              </a:spcAft>
              <a:buSzPts val="1200"/>
              <a:buChar char="●"/>
              <a:defRPr sz="1600"/>
            </a:lvl7pPr>
            <a:lvl8pPr indent="-304800" lvl="7" marL="3657600" algn="l">
              <a:lnSpc>
                <a:spcPct val="115000"/>
              </a:lnSpc>
              <a:spcBef>
                <a:spcPts val="0"/>
              </a:spcBef>
              <a:spcAft>
                <a:spcPts val="0"/>
              </a:spcAft>
              <a:buSzPts val="1200"/>
              <a:buChar char="○"/>
              <a:defRPr sz="1600"/>
            </a:lvl8pPr>
            <a:lvl9pPr indent="-304800" lvl="8" marL="4114800" algn="l">
              <a:lnSpc>
                <a:spcPct val="115000"/>
              </a:lnSpc>
              <a:spcBef>
                <a:spcPts val="0"/>
              </a:spcBef>
              <a:spcAft>
                <a:spcPts val="0"/>
              </a:spcAft>
              <a:buSzPts val="1200"/>
              <a:buChar char="■"/>
              <a:defRPr sz="1600"/>
            </a:lvl9pPr>
          </a:lstStyle>
          <a:p/>
        </p:txBody>
      </p:sp>
      <p:sp>
        <p:nvSpPr>
          <p:cNvPr id="41" name="Google Shape;41;p4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2" name="Shape 42"/>
        <p:cNvGrpSpPr/>
        <p:nvPr/>
      </p:nvGrpSpPr>
      <p:grpSpPr>
        <a:xfrm>
          <a:off x="0" y="0"/>
          <a:ext cx="0" cy="0"/>
          <a:chOff x="0" y="0"/>
          <a:chExt cx="0" cy="0"/>
        </a:xfrm>
      </p:grpSpPr>
      <p:sp>
        <p:nvSpPr>
          <p:cNvPr id="43" name="Google Shape;43;p41"/>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44" name="Google Shape;44;p4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5" name="Shape 45"/>
        <p:cNvGrpSpPr/>
        <p:nvPr/>
      </p:nvGrpSpPr>
      <p:grpSpPr>
        <a:xfrm>
          <a:off x="0" y="0"/>
          <a:ext cx="0" cy="0"/>
          <a:chOff x="0" y="0"/>
          <a:chExt cx="0" cy="0"/>
        </a:xfrm>
      </p:grpSpPr>
      <p:sp>
        <p:nvSpPr>
          <p:cNvPr id="46" name="Google Shape;46;p4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 name="Google Shape;47;p42"/>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48" name="Google Shape;48;p42"/>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9" name="Google Shape;49;p42"/>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4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CDDC"/>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hyperlink" Target="https://www.oceannetworks.ca/expeditions/northeast-pacific-deep-sea-diversity-expedi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9.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hyperlink" Target="mailto:oceandecade@tula.org" TargetMode="External"/><Relationship Id="rId6" Type="http://schemas.openxmlformats.org/officeDocument/2006/relationships/hyperlink" Target="mailto:rebecca.martone@tula.org" TargetMode="External"/><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1" Type="http://schemas.openxmlformats.org/officeDocument/2006/relationships/image" Target="../media/image2.jpg"/><Relationship Id="rId10" Type="http://schemas.openxmlformats.org/officeDocument/2006/relationships/image" Target="../media/image14.jpg"/><Relationship Id="rId13" Type="http://schemas.openxmlformats.org/officeDocument/2006/relationships/hyperlink" Target="http://tula.org" TargetMode="External"/><Relationship Id="rId12" Type="http://schemas.openxmlformats.org/officeDocument/2006/relationships/image" Target="../media/image9.jp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9.jpg"/><Relationship Id="rId15" Type="http://schemas.openxmlformats.org/officeDocument/2006/relationships/hyperlink" Target="http://quadracentre.org" TargetMode="External"/><Relationship Id="rId14" Type="http://schemas.openxmlformats.org/officeDocument/2006/relationships/hyperlink" Target="http://hakai.org" TargetMode="External"/><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2.jpg"/><Relationship Id="rId8"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
          <p:cNvSpPr txBox="1"/>
          <p:nvPr>
            <p:ph type="ctrTitle"/>
          </p:nvPr>
        </p:nvSpPr>
        <p:spPr>
          <a:xfrm>
            <a:off x="415611" y="1042033"/>
            <a:ext cx="11360800" cy="2736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990"/>
              <a:buNone/>
            </a:pPr>
            <a:r>
              <a:rPr lang="en-CA" sz="5573">
                <a:solidFill>
                  <a:srgbClr val="073763"/>
                </a:solidFill>
                <a:latin typeface="Proxima Nova Semibold"/>
                <a:ea typeface="Proxima Nova Semibold"/>
                <a:cs typeface="Proxima Nova Semibold"/>
                <a:sym typeface="Proxima Nova Semibold"/>
              </a:rPr>
              <a:t>Ocean Decade Collaborative Center for the Northeast Pacific</a:t>
            </a:r>
            <a:br>
              <a:rPr lang="en-CA" sz="5973">
                <a:solidFill>
                  <a:srgbClr val="073763"/>
                </a:solidFill>
                <a:latin typeface="Proxima Nova Semibold"/>
                <a:ea typeface="Proxima Nova Semibold"/>
                <a:cs typeface="Proxima Nova Semibold"/>
                <a:sym typeface="Proxima Nova Semibold"/>
              </a:rPr>
            </a:br>
            <a:endParaRPr sz="5440">
              <a:solidFill>
                <a:srgbClr val="073763"/>
              </a:solidFill>
              <a:latin typeface="Proxima Nova Semibold"/>
              <a:ea typeface="Proxima Nova Semibold"/>
              <a:cs typeface="Proxima Nova Semibold"/>
              <a:sym typeface="Proxima Nova Semibold"/>
            </a:endParaRPr>
          </a:p>
        </p:txBody>
      </p:sp>
      <p:sp>
        <p:nvSpPr>
          <p:cNvPr id="71" name="Google Shape;71;p1"/>
          <p:cNvSpPr txBox="1"/>
          <p:nvPr>
            <p:ph idx="1" type="subTitle"/>
          </p:nvPr>
        </p:nvSpPr>
        <p:spPr>
          <a:xfrm>
            <a:off x="718926" y="3250433"/>
            <a:ext cx="10754148" cy="1056800"/>
          </a:xfrm>
          <a:prstGeom prst="rect">
            <a:avLst/>
          </a:prstGeom>
          <a:noFill/>
          <a:ln>
            <a:noFill/>
          </a:ln>
        </p:spPr>
        <p:txBody>
          <a:bodyPr anchorCtr="0" anchor="t" bIns="121900" lIns="121900" spcFirstLastPara="1" rIns="121900" wrap="square" tIns="121900">
            <a:normAutofit fontScale="92500" lnSpcReduction="20000"/>
          </a:bodyPr>
          <a:lstStyle/>
          <a:p>
            <a:pPr indent="0" lvl="0" marL="0" rtl="0" algn="ctr">
              <a:lnSpc>
                <a:spcPct val="100000"/>
              </a:lnSpc>
              <a:spcBef>
                <a:spcPts val="0"/>
              </a:spcBef>
              <a:spcAft>
                <a:spcPts val="0"/>
              </a:spcAft>
              <a:buSzPct val="84084"/>
              <a:buNone/>
            </a:pPr>
            <a:r>
              <a:rPr lang="en-CA" sz="3600">
                <a:solidFill>
                  <a:srgbClr val="575757"/>
                </a:solidFill>
                <a:latin typeface="Proxima Nova Semibold"/>
                <a:ea typeface="Proxima Nova Semibold"/>
                <a:cs typeface="Proxima Nova Semibold"/>
                <a:sym typeface="Proxima Nova Semibold"/>
              </a:rPr>
              <a:t>UNESCO NGO Forum</a:t>
            </a:r>
            <a:r>
              <a:rPr lang="en-CA" sz="3600">
                <a:solidFill>
                  <a:srgbClr val="575757"/>
                </a:solidFill>
                <a:latin typeface="Proxima Nova Semibold"/>
                <a:ea typeface="Proxima Nova Semibold"/>
                <a:cs typeface="Proxima Nova Semibold"/>
                <a:sym typeface="Proxima Nova Semibold"/>
              </a:rPr>
              <a:t> </a:t>
            </a:r>
            <a:endParaRPr/>
          </a:p>
          <a:p>
            <a:pPr indent="0" lvl="0" marL="0" rtl="0" algn="ctr">
              <a:lnSpc>
                <a:spcPct val="100000"/>
              </a:lnSpc>
              <a:spcBef>
                <a:spcPts val="0"/>
              </a:spcBef>
              <a:spcAft>
                <a:spcPts val="0"/>
              </a:spcAft>
              <a:buSzPct val="87309"/>
              <a:buNone/>
            </a:pPr>
            <a:r>
              <a:rPr lang="en-CA" sz="3466">
                <a:latin typeface="Proxima Nova"/>
                <a:ea typeface="Proxima Nova"/>
                <a:cs typeface="Proxima Nova"/>
                <a:sym typeface="Proxima Nova"/>
              </a:rPr>
              <a:t>21 November </a:t>
            </a:r>
            <a:r>
              <a:rPr lang="en-CA" sz="3466">
                <a:latin typeface="Proxima Nova"/>
                <a:ea typeface="Proxima Nova"/>
                <a:cs typeface="Proxima Nova"/>
                <a:sym typeface="Proxima Nova"/>
              </a:rPr>
              <a:t>2022</a:t>
            </a:r>
            <a:endParaRPr sz="3466">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913baaaab9_0_241"/>
          <p:cNvSpPr txBox="1"/>
          <p:nvPr>
            <p:ph type="title"/>
          </p:nvPr>
        </p:nvSpPr>
        <p:spPr>
          <a:xfrm>
            <a:off x="244667" y="206967"/>
            <a:ext cx="113607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CA">
                <a:solidFill>
                  <a:srgbClr val="374151"/>
                </a:solidFill>
              </a:rPr>
              <a:t>Fostering Indigenous Leadership and Participation</a:t>
            </a:r>
            <a:endParaRPr>
              <a:solidFill>
                <a:srgbClr val="374151"/>
              </a:solidFill>
            </a:endParaRPr>
          </a:p>
        </p:txBody>
      </p:sp>
      <p:sp>
        <p:nvSpPr>
          <p:cNvPr id="162" name="Google Shape;162;g1913baaaab9_0_241"/>
          <p:cNvSpPr txBox="1"/>
          <p:nvPr>
            <p:ph idx="1" type="body"/>
          </p:nvPr>
        </p:nvSpPr>
        <p:spPr>
          <a:xfrm>
            <a:off x="244667" y="1067700"/>
            <a:ext cx="11531700" cy="5582700"/>
          </a:xfrm>
          <a:prstGeom prst="rect">
            <a:avLst/>
          </a:prstGeom>
        </p:spPr>
        <p:txBody>
          <a:bodyPr anchorCtr="0" anchor="t" bIns="91425" lIns="91425" spcFirstLastPara="1" rIns="91425" wrap="square" tIns="91425">
            <a:noAutofit/>
          </a:bodyPr>
          <a:lstStyle/>
          <a:p>
            <a:pPr indent="-412750" lvl="0" marL="609600" rtl="0" algn="l">
              <a:spcBef>
                <a:spcPts val="0"/>
              </a:spcBef>
              <a:spcAft>
                <a:spcPts val="0"/>
              </a:spcAft>
              <a:buClr>
                <a:srgbClr val="374151"/>
              </a:buClr>
              <a:buSzPts val="1700"/>
              <a:buChar char="●"/>
            </a:pPr>
            <a:r>
              <a:rPr lang="en-CA">
                <a:solidFill>
                  <a:srgbClr val="374151"/>
                </a:solidFill>
              </a:rPr>
              <a:t>Centering on Indigenous </a:t>
            </a:r>
            <a:r>
              <a:rPr lang="en-CA">
                <a:solidFill>
                  <a:srgbClr val="374151"/>
                </a:solidFill>
              </a:rPr>
              <a:t>priorities</a:t>
            </a:r>
            <a:r>
              <a:rPr lang="en-CA">
                <a:solidFill>
                  <a:srgbClr val="374151"/>
                </a:solidFill>
              </a:rPr>
              <a:t> and elevating Indigenous voices is a priority</a:t>
            </a:r>
            <a:endParaRPr>
              <a:solidFill>
                <a:srgbClr val="374151"/>
              </a:solidFill>
            </a:endParaRPr>
          </a:p>
          <a:p>
            <a:pPr indent="0" lvl="0" marL="457200" rtl="0" algn="l">
              <a:spcBef>
                <a:spcPts val="0"/>
              </a:spcBef>
              <a:spcAft>
                <a:spcPts val="0"/>
              </a:spcAft>
              <a:buNone/>
            </a:pPr>
            <a:r>
              <a:t/>
            </a:r>
            <a:endParaRPr>
              <a:solidFill>
                <a:srgbClr val="374151"/>
              </a:solidFill>
            </a:endParaRPr>
          </a:p>
          <a:p>
            <a:pPr indent="-412750" lvl="0" marL="609600" rtl="0" algn="l">
              <a:spcBef>
                <a:spcPts val="0"/>
              </a:spcBef>
              <a:spcAft>
                <a:spcPts val="0"/>
              </a:spcAft>
              <a:buClr>
                <a:srgbClr val="374151"/>
              </a:buClr>
              <a:buSzPts val="1700"/>
              <a:buChar char="●"/>
            </a:pPr>
            <a:r>
              <a:rPr lang="en-CA">
                <a:solidFill>
                  <a:srgbClr val="374151"/>
                </a:solidFill>
              </a:rPr>
              <a:t>Global efforts being led by the UN DCU through their Indigenous and Local Knowledge Framework</a:t>
            </a:r>
            <a:endParaRPr>
              <a:solidFill>
                <a:srgbClr val="374151"/>
              </a:solidFill>
            </a:endParaRPr>
          </a:p>
          <a:p>
            <a:pPr indent="0" lvl="0" marL="914400" rtl="0" algn="l">
              <a:lnSpc>
                <a:spcPct val="100000"/>
              </a:lnSpc>
              <a:spcBef>
                <a:spcPts val="0"/>
              </a:spcBef>
              <a:spcAft>
                <a:spcPts val="0"/>
              </a:spcAft>
              <a:buNone/>
            </a:pPr>
            <a:r>
              <a:t/>
            </a:r>
            <a:endParaRPr sz="2000">
              <a:solidFill>
                <a:srgbClr val="374151"/>
              </a:solidFill>
            </a:endParaRPr>
          </a:p>
          <a:p>
            <a:pPr indent="-412750" lvl="0" marL="609600" rtl="0" algn="l">
              <a:spcBef>
                <a:spcPts val="0"/>
              </a:spcBef>
              <a:spcAft>
                <a:spcPts val="0"/>
              </a:spcAft>
              <a:buClr>
                <a:srgbClr val="374151"/>
              </a:buClr>
              <a:buSzPts val="1700"/>
              <a:buChar char="●"/>
            </a:pPr>
            <a:r>
              <a:rPr lang="en-CA">
                <a:solidFill>
                  <a:srgbClr val="374151"/>
                </a:solidFill>
              </a:rPr>
              <a:t>Support a</a:t>
            </a:r>
            <a:r>
              <a:rPr lang="en-CA">
                <a:solidFill>
                  <a:srgbClr val="374151"/>
                </a:solidFill>
              </a:rPr>
              <a:t>ctive endorsed projects in NE Pacific</a:t>
            </a:r>
            <a:endParaRPr>
              <a:solidFill>
                <a:srgbClr val="374151"/>
              </a:solidFill>
            </a:endParaRPr>
          </a:p>
          <a:p>
            <a:pPr indent="-431800" lvl="1" marL="1219200" rtl="0" algn="l">
              <a:spcBef>
                <a:spcPts val="0"/>
              </a:spcBef>
              <a:spcAft>
                <a:spcPts val="0"/>
              </a:spcAft>
              <a:buClr>
                <a:srgbClr val="374151"/>
              </a:buClr>
              <a:buSzPts val="2000"/>
              <a:buChar char="○"/>
            </a:pPr>
            <a:r>
              <a:rPr lang="en-CA" sz="2000">
                <a:solidFill>
                  <a:srgbClr val="374151"/>
                </a:solidFill>
              </a:rPr>
              <a:t>Advancing Indigenous Partnerships in Ocean Science for Sustainability (ONC)</a:t>
            </a:r>
            <a:endParaRPr sz="2000">
              <a:solidFill>
                <a:srgbClr val="374151"/>
              </a:solidFill>
            </a:endParaRPr>
          </a:p>
          <a:p>
            <a:pPr indent="-431800" lvl="1" marL="1219200" rtl="0" algn="l">
              <a:spcBef>
                <a:spcPts val="0"/>
              </a:spcBef>
              <a:spcAft>
                <a:spcPts val="0"/>
              </a:spcAft>
              <a:buClr>
                <a:srgbClr val="374151"/>
              </a:buClr>
              <a:buSzPts val="2000"/>
              <a:buChar char="○"/>
            </a:pPr>
            <a:r>
              <a:rPr lang="en-CA" sz="2000">
                <a:solidFill>
                  <a:srgbClr val="374151"/>
                </a:solidFill>
              </a:rPr>
              <a:t>Marine Plan Partnership for NE Pacific</a:t>
            </a:r>
            <a:endParaRPr sz="2000">
              <a:solidFill>
                <a:srgbClr val="374151"/>
              </a:solidFill>
            </a:endParaRPr>
          </a:p>
          <a:p>
            <a:pPr indent="-431800" lvl="1" marL="1219200" rtl="0" algn="l">
              <a:spcBef>
                <a:spcPts val="0"/>
              </a:spcBef>
              <a:spcAft>
                <a:spcPts val="0"/>
              </a:spcAft>
              <a:buClr>
                <a:srgbClr val="374151"/>
              </a:buClr>
              <a:buSzPts val="2000"/>
              <a:buChar char="○"/>
            </a:pPr>
            <a:r>
              <a:rPr lang="en-CA" sz="2000">
                <a:solidFill>
                  <a:srgbClr val="374151"/>
                </a:solidFill>
              </a:rPr>
              <a:t>Community engaged Ocean Science in Canada (Canadian Commission for UNESCO)</a:t>
            </a:r>
            <a:endParaRPr sz="2000">
              <a:solidFill>
                <a:srgbClr val="374151"/>
              </a:solidFill>
            </a:endParaRPr>
          </a:p>
          <a:p>
            <a:pPr indent="-431800" lvl="1" marL="1219200" rtl="0" algn="l">
              <a:spcBef>
                <a:spcPts val="0"/>
              </a:spcBef>
              <a:spcAft>
                <a:spcPts val="0"/>
              </a:spcAft>
              <a:buClr>
                <a:srgbClr val="374151"/>
              </a:buClr>
              <a:buSzPts val="2000"/>
              <a:buChar char="○"/>
            </a:pPr>
            <a:r>
              <a:rPr lang="en-CA" sz="2000">
                <a:solidFill>
                  <a:srgbClr val="374151"/>
                </a:solidFill>
              </a:rPr>
              <a:t>First Nations – Trusted Crowd-Sourced Bathymetry &amp; Capacity Building in British Columbia, (CIDCO)</a:t>
            </a:r>
            <a:endParaRPr sz="2000">
              <a:solidFill>
                <a:srgbClr val="374151"/>
              </a:solidFill>
            </a:endParaRPr>
          </a:p>
          <a:p>
            <a:pPr indent="-412750" lvl="0" marL="609600" rtl="0" algn="l">
              <a:spcBef>
                <a:spcPts val="0"/>
              </a:spcBef>
              <a:spcAft>
                <a:spcPts val="0"/>
              </a:spcAft>
              <a:buClr>
                <a:srgbClr val="374151"/>
              </a:buClr>
              <a:buSzPts val="1700"/>
              <a:buChar char="●"/>
            </a:pPr>
            <a:r>
              <a:rPr lang="en-CA">
                <a:solidFill>
                  <a:srgbClr val="374151"/>
                </a:solidFill>
              </a:rPr>
              <a:t>Many academic institutions, global programmes, government initiatives that are looking to engage Indigenous communities (~50 projects in region)</a:t>
            </a:r>
            <a:endParaRPr>
              <a:solidFill>
                <a:srgbClr val="374151"/>
              </a:solidFill>
            </a:endParaRPr>
          </a:p>
        </p:txBody>
      </p:sp>
      <p:pic>
        <p:nvPicPr>
          <p:cNvPr id="163" name="Google Shape;163;g1913baaaab9_0_241"/>
          <p:cNvPicPr preferRelativeResize="0"/>
          <p:nvPr/>
        </p:nvPicPr>
        <p:blipFill>
          <a:blip r:embed="rId3">
            <a:alphaModFix/>
          </a:blip>
          <a:stretch>
            <a:fillRect/>
          </a:stretch>
        </p:blipFill>
        <p:spPr>
          <a:xfrm>
            <a:off x="11086102" y="186033"/>
            <a:ext cx="943000" cy="852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17d798fdefb_0_65"/>
          <p:cNvPicPr preferRelativeResize="0"/>
          <p:nvPr/>
        </p:nvPicPr>
        <p:blipFill rotWithShape="1">
          <a:blip r:embed="rId3">
            <a:alphaModFix/>
          </a:blip>
          <a:srcRect b="0" l="0" r="0" t="0"/>
          <a:stretch/>
        </p:blipFill>
        <p:spPr>
          <a:xfrm>
            <a:off x="11086103" y="186033"/>
            <a:ext cx="943000" cy="852799"/>
          </a:xfrm>
          <a:prstGeom prst="rect">
            <a:avLst/>
          </a:prstGeom>
          <a:noFill/>
          <a:ln>
            <a:noFill/>
          </a:ln>
        </p:spPr>
      </p:pic>
      <p:sp>
        <p:nvSpPr>
          <p:cNvPr id="169" name="Google Shape;169;g17d798fdefb_0_65"/>
          <p:cNvSpPr txBox="1"/>
          <p:nvPr/>
        </p:nvSpPr>
        <p:spPr>
          <a:xfrm>
            <a:off x="197775" y="111475"/>
            <a:ext cx="110355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323E4F"/>
              </a:buClr>
              <a:buSzPts val="2516"/>
              <a:buFont typeface="Proxima Nova"/>
              <a:buNone/>
            </a:pPr>
            <a:r>
              <a:rPr b="1" i="0" lang="en-CA" sz="3200" u="none" cap="none" strike="noStrike">
                <a:solidFill>
                  <a:srgbClr val="323E4F"/>
                </a:solidFill>
                <a:latin typeface="Proxima Nova"/>
                <a:ea typeface="Proxima Nova"/>
                <a:cs typeface="Proxima Nova"/>
                <a:sym typeface="Proxima Nova"/>
              </a:rPr>
              <a:t>Indigenous-led Initiatives in the Ocean Decade:</a:t>
            </a:r>
            <a:endParaRPr b="1" i="0" sz="3200" u="none" cap="none" strike="noStrike">
              <a:solidFill>
                <a:srgbClr val="323E4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323E4F"/>
              </a:buClr>
              <a:buSzPts val="2516"/>
              <a:buFont typeface="Proxima Nova"/>
              <a:buNone/>
            </a:pPr>
            <a:r>
              <a:rPr b="1" lang="en-CA" sz="3200">
                <a:solidFill>
                  <a:srgbClr val="323E4F"/>
                </a:solidFill>
                <a:latin typeface="Proxima Nova"/>
                <a:ea typeface="Proxima Nova"/>
                <a:cs typeface="Proxima Nova"/>
                <a:sym typeface="Proxima Nova"/>
              </a:rPr>
              <a:t>E.g. Marine Plan Partnership</a:t>
            </a:r>
            <a:endParaRPr b="1" sz="3200">
              <a:solidFill>
                <a:srgbClr val="323E4F"/>
              </a:solidFill>
              <a:latin typeface="Proxima Nova"/>
              <a:ea typeface="Proxima Nova"/>
              <a:cs typeface="Proxima Nova"/>
              <a:sym typeface="Proxima Nova"/>
            </a:endParaRPr>
          </a:p>
        </p:txBody>
      </p:sp>
      <p:pic>
        <p:nvPicPr>
          <p:cNvPr id="170" name="Google Shape;170;g17d798fdefb_0_65"/>
          <p:cNvPicPr preferRelativeResize="0"/>
          <p:nvPr/>
        </p:nvPicPr>
        <p:blipFill>
          <a:blip r:embed="rId4">
            <a:alphaModFix/>
          </a:blip>
          <a:stretch>
            <a:fillRect/>
          </a:stretch>
        </p:blipFill>
        <p:spPr>
          <a:xfrm>
            <a:off x="866801" y="1526822"/>
            <a:ext cx="10144752" cy="5146874"/>
          </a:xfrm>
          <a:prstGeom prst="rect">
            <a:avLst/>
          </a:prstGeom>
          <a:noFill/>
          <a:ln>
            <a:noFill/>
          </a:ln>
        </p:spPr>
      </p:pic>
      <p:sp>
        <p:nvSpPr>
          <p:cNvPr id="171" name="Google Shape;171;g17d798fdefb_0_65"/>
          <p:cNvSpPr txBox="1"/>
          <p:nvPr/>
        </p:nvSpPr>
        <p:spPr>
          <a:xfrm>
            <a:off x="5665325" y="1082725"/>
            <a:ext cx="101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t>https://storymaps.arcgis.com/stories/78945b1d95ec4b9fab5142670088174f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199df378411_1_0"/>
          <p:cNvPicPr preferRelativeResize="0"/>
          <p:nvPr/>
        </p:nvPicPr>
        <p:blipFill rotWithShape="1">
          <a:blip r:embed="rId3">
            <a:alphaModFix/>
          </a:blip>
          <a:srcRect b="0" l="0" r="0" t="0"/>
          <a:stretch/>
        </p:blipFill>
        <p:spPr>
          <a:xfrm>
            <a:off x="11086103" y="186033"/>
            <a:ext cx="943000" cy="852799"/>
          </a:xfrm>
          <a:prstGeom prst="rect">
            <a:avLst/>
          </a:prstGeom>
          <a:noFill/>
          <a:ln>
            <a:noFill/>
          </a:ln>
        </p:spPr>
      </p:pic>
      <p:sp>
        <p:nvSpPr>
          <p:cNvPr id="177" name="Google Shape;177;g199df378411_1_0"/>
          <p:cNvSpPr txBox="1"/>
          <p:nvPr/>
        </p:nvSpPr>
        <p:spPr>
          <a:xfrm>
            <a:off x="197775" y="111475"/>
            <a:ext cx="110355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323E4F"/>
              </a:buClr>
              <a:buSzPts val="2516"/>
              <a:buFont typeface="Proxima Nova"/>
              <a:buNone/>
            </a:pPr>
            <a:r>
              <a:rPr b="1" i="0" lang="en-CA" sz="3200" u="none" cap="none" strike="noStrike">
                <a:solidFill>
                  <a:srgbClr val="323E4F"/>
                </a:solidFill>
                <a:latin typeface="Proxima Nova"/>
                <a:ea typeface="Proxima Nova"/>
                <a:cs typeface="Proxima Nova"/>
                <a:sym typeface="Proxima Nova"/>
              </a:rPr>
              <a:t>Indigenous-led Initiatives in the Ocean Decade:</a:t>
            </a:r>
            <a:endParaRPr b="1" i="0" sz="3200" u="none" cap="none" strike="noStrike">
              <a:solidFill>
                <a:srgbClr val="323E4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323E4F"/>
              </a:buClr>
              <a:buSzPts val="2516"/>
              <a:buFont typeface="Proxima Nova"/>
              <a:buNone/>
            </a:pPr>
            <a:r>
              <a:rPr b="1" lang="en-CA" sz="3200">
                <a:solidFill>
                  <a:srgbClr val="323E4F"/>
                </a:solidFill>
                <a:latin typeface="Proxima Nova"/>
                <a:ea typeface="Proxima Nova"/>
                <a:cs typeface="Proxima Nova"/>
                <a:sym typeface="Proxima Nova"/>
              </a:rPr>
              <a:t>E.g. NE Pacific Deep Sea Diversity Expedition </a:t>
            </a:r>
            <a:endParaRPr b="1" sz="3200">
              <a:solidFill>
                <a:srgbClr val="323E4F"/>
              </a:solidFill>
              <a:latin typeface="Proxima Nova"/>
              <a:ea typeface="Proxima Nova"/>
              <a:cs typeface="Proxima Nova"/>
              <a:sym typeface="Proxima Nova"/>
            </a:endParaRPr>
          </a:p>
        </p:txBody>
      </p:sp>
      <p:pic>
        <p:nvPicPr>
          <p:cNvPr id="178" name="Google Shape;178;g199df378411_1_0"/>
          <p:cNvPicPr preferRelativeResize="0"/>
          <p:nvPr/>
        </p:nvPicPr>
        <p:blipFill>
          <a:blip r:embed="rId4">
            <a:alphaModFix/>
          </a:blip>
          <a:stretch>
            <a:fillRect/>
          </a:stretch>
        </p:blipFill>
        <p:spPr>
          <a:xfrm>
            <a:off x="5554050" y="1476575"/>
            <a:ext cx="6283725" cy="4853950"/>
          </a:xfrm>
          <a:prstGeom prst="rect">
            <a:avLst/>
          </a:prstGeom>
          <a:noFill/>
          <a:ln>
            <a:noFill/>
          </a:ln>
        </p:spPr>
      </p:pic>
      <p:sp>
        <p:nvSpPr>
          <p:cNvPr id="179" name="Google Shape;179;g199df378411_1_0"/>
          <p:cNvSpPr txBox="1"/>
          <p:nvPr/>
        </p:nvSpPr>
        <p:spPr>
          <a:xfrm>
            <a:off x="279600" y="1766025"/>
            <a:ext cx="4897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100">
                <a:latin typeface="Proxima Nova"/>
                <a:ea typeface="Proxima Nova"/>
                <a:cs typeface="Proxima Nova"/>
                <a:sym typeface="Proxima Nova"/>
              </a:rPr>
              <a:t>Partners:  Fisheries and Oceans Canada, the Council of the Haida Nation, the Nuu-chah-nulth Tribal Council, and Ocean Networks Canada</a:t>
            </a:r>
            <a:endParaRPr sz="2100">
              <a:latin typeface="Proxima Nova"/>
              <a:ea typeface="Proxima Nova"/>
              <a:cs typeface="Proxima Nova"/>
              <a:sym typeface="Proxima Nova"/>
            </a:endParaRPr>
          </a:p>
          <a:p>
            <a:pPr indent="0" lvl="0" marL="0" rtl="0" algn="l">
              <a:spcBef>
                <a:spcPts val="0"/>
              </a:spcBef>
              <a:spcAft>
                <a:spcPts val="0"/>
              </a:spcAft>
              <a:buNone/>
            </a:pPr>
            <a:r>
              <a:t/>
            </a:r>
            <a:endParaRPr sz="2100">
              <a:latin typeface="Proxima Nova"/>
              <a:ea typeface="Proxima Nova"/>
              <a:cs typeface="Proxima Nova"/>
              <a:sym typeface="Proxima Nova"/>
            </a:endParaRPr>
          </a:p>
          <a:p>
            <a:pPr indent="0" lvl="0" marL="0" rtl="0" algn="l">
              <a:spcBef>
                <a:spcPts val="0"/>
              </a:spcBef>
              <a:spcAft>
                <a:spcPts val="0"/>
              </a:spcAft>
              <a:buNone/>
            </a:pPr>
            <a:r>
              <a:rPr lang="en-CA" sz="2100">
                <a:latin typeface="Proxima Nova"/>
                <a:ea typeface="Proxima Nova"/>
                <a:cs typeface="Proxima Nova"/>
                <a:sym typeface="Proxima Nova"/>
              </a:rPr>
              <a:t>Lead PIs: Cherisse Du Preez, Chelsea Stanley, Tammy Norgard (Fisheries and Oceans Canada)</a:t>
            </a:r>
            <a:endParaRPr sz="2100">
              <a:latin typeface="Proxima Nova"/>
              <a:ea typeface="Proxima Nova"/>
              <a:cs typeface="Proxima Nova"/>
              <a:sym typeface="Proxima Nova"/>
            </a:endParaRPr>
          </a:p>
          <a:p>
            <a:pPr indent="0" lvl="0" marL="0" rtl="0" algn="l">
              <a:spcBef>
                <a:spcPts val="0"/>
              </a:spcBef>
              <a:spcAft>
                <a:spcPts val="0"/>
              </a:spcAft>
              <a:buNone/>
            </a:pPr>
            <a:r>
              <a:t/>
            </a:r>
            <a:endParaRPr sz="2100">
              <a:latin typeface="Proxima Nova"/>
              <a:ea typeface="Proxima Nova"/>
              <a:cs typeface="Proxima Nova"/>
              <a:sym typeface="Proxima Nova"/>
            </a:endParaRPr>
          </a:p>
          <a:p>
            <a:pPr indent="0" lvl="0" marL="0" rtl="0" algn="l">
              <a:spcBef>
                <a:spcPts val="0"/>
              </a:spcBef>
              <a:spcAft>
                <a:spcPts val="0"/>
              </a:spcAft>
              <a:buNone/>
            </a:pPr>
            <a:r>
              <a:rPr lang="en-CA" sz="2100">
                <a:latin typeface="Proxima Nova"/>
                <a:ea typeface="Proxima Nova"/>
                <a:cs typeface="Proxima Nova"/>
                <a:sym typeface="Proxima Nova"/>
              </a:rPr>
              <a:t>Location: Northeast Pacific Ocean</a:t>
            </a:r>
            <a:endParaRPr sz="2100">
              <a:latin typeface="Proxima Nova"/>
              <a:ea typeface="Proxima Nova"/>
              <a:cs typeface="Proxima Nova"/>
              <a:sym typeface="Proxima Nova"/>
            </a:endParaRPr>
          </a:p>
          <a:p>
            <a:pPr indent="0" lvl="0" marL="0" rtl="0" algn="l">
              <a:spcBef>
                <a:spcPts val="0"/>
              </a:spcBef>
              <a:spcAft>
                <a:spcPts val="0"/>
              </a:spcAft>
              <a:buNone/>
            </a:pPr>
            <a:r>
              <a:t/>
            </a:r>
            <a:endParaRPr sz="2100">
              <a:latin typeface="Proxima Nova"/>
              <a:ea typeface="Proxima Nova"/>
              <a:cs typeface="Proxima Nova"/>
              <a:sym typeface="Proxima Nova"/>
            </a:endParaRPr>
          </a:p>
          <a:p>
            <a:pPr indent="0" lvl="0" marL="0" rtl="0" algn="l">
              <a:spcBef>
                <a:spcPts val="0"/>
              </a:spcBef>
              <a:spcAft>
                <a:spcPts val="0"/>
              </a:spcAft>
              <a:buNone/>
            </a:pPr>
            <a:r>
              <a:rPr lang="en-CA" sz="2100">
                <a:latin typeface="Proxima Nova"/>
                <a:ea typeface="Proxima Nova"/>
                <a:cs typeface="Proxima Nova"/>
                <a:sym typeface="Proxima Nova"/>
              </a:rPr>
              <a:t>Dates: 7th June to 28th June 2022</a:t>
            </a:r>
            <a:endParaRPr sz="2100">
              <a:latin typeface="Proxima Nova"/>
              <a:ea typeface="Proxima Nova"/>
              <a:cs typeface="Proxima Nova"/>
              <a:sym typeface="Proxima Nova"/>
            </a:endParaRPr>
          </a:p>
        </p:txBody>
      </p:sp>
      <p:sp>
        <p:nvSpPr>
          <p:cNvPr id="180" name="Google Shape;180;g199df378411_1_0"/>
          <p:cNvSpPr txBox="1"/>
          <p:nvPr/>
        </p:nvSpPr>
        <p:spPr>
          <a:xfrm>
            <a:off x="117725" y="6433550"/>
            <a:ext cx="7148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500" u="sng">
                <a:solidFill>
                  <a:schemeClr val="hlink"/>
                </a:solidFill>
                <a:latin typeface="Proxima Nova"/>
                <a:ea typeface="Proxima Nova"/>
                <a:cs typeface="Proxima Nova"/>
                <a:sym typeface="Proxima Nova"/>
                <a:hlinkClick r:id="rId5"/>
              </a:rPr>
              <a:t>Northeast Pacific Deep-Sea Diversity Expedition (oceannetworks.ca)</a:t>
            </a:r>
            <a:endParaRPr sz="18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438167" y="267733"/>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323E4F"/>
              </a:buClr>
              <a:buSzPts val="1950"/>
              <a:buFont typeface="Proxima Nova"/>
              <a:buNone/>
            </a:pPr>
            <a:r>
              <a:rPr lang="en-CA" sz="3200"/>
              <a:t>Resource Mobilization</a:t>
            </a:r>
            <a:endParaRPr sz="3200"/>
          </a:p>
        </p:txBody>
      </p:sp>
      <p:sp>
        <p:nvSpPr>
          <p:cNvPr id="186" name="Google Shape;186;p20"/>
          <p:cNvSpPr txBox="1"/>
          <p:nvPr>
            <p:ph idx="1" type="body"/>
          </p:nvPr>
        </p:nvSpPr>
        <p:spPr>
          <a:xfrm>
            <a:off x="270696" y="1317003"/>
            <a:ext cx="6969938" cy="5036067"/>
          </a:xfrm>
          <a:prstGeom prst="rect">
            <a:avLst/>
          </a:prstGeom>
          <a:noFill/>
          <a:ln>
            <a:noFill/>
          </a:ln>
        </p:spPr>
        <p:txBody>
          <a:bodyPr anchorCtr="0" anchor="t" bIns="121900" lIns="121900" spcFirstLastPara="1" rIns="121900" wrap="square" tIns="121900">
            <a:normAutofit fontScale="92500" lnSpcReduction="20000"/>
          </a:bodyPr>
          <a:lstStyle/>
          <a:p>
            <a:pPr indent="-342900" lvl="0" marL="342900" rtl="0" algn="l">
              <a:lnSpc>
                <a:spcPct val="115000"/>
              </a:lnSpc>
              <a:spcBef>
                <a:spcPts val="0"/>
              </a:spcBef>
              <a:spcAft>
                <a:spcPts val="0"/>
              </a:spcAft>
              <a:buSzPct val="76576"/>
              <a:buChar char="●"/>
            </a:pPr>
            <a:r>
              <a:rPr lang="en-CA" sz="2400">
                <a:solidFill>
                  <a:srgbClr val="323E4F"/>
                </a:solidFill>
              </a:rPr>
              <a:t>Develop mechanisms and opportunities for Tula to mobilize resources for Decade Actions</a:t>
            </a:r>
            <a:endParaRPr/>
          </a:p>
          <a:p>
            <a:pPr indent="-423323" lvl="1" marL="1219170" rtl="0" algn="l">
              <a:lnSpc>
                <a:spcPct val="115000"/>
              </a:lnSpc>
              <a:spcBef>
                <a:spcPts val="1600"/>
              </a:spcBef>
              <a:spcAft>
                <a:spcPts val="0"/>
              </a:spcAft>
              <a:buClr>
                <a:srgbClr val="323E4F"/>
              </a:buClr>
              <a:buSzPct val="75675"/>
              <a:buChar char="○"/>
            </a:pPr>
            <a:r>
              <a:rPr lang="en-CA" sz="2000">
                <a:solidFill>
                  <a:srgbClr val="323E4F"/>
                </a:solidFill>
              </a:rPr>
              <a:t>Establishing Tula USA </a:t>
            </a:r>
            <a:endParaRPr>
              <a:solidFill>
                <a:srgbClr val="323E4F"/>
              </a:solidFill>
            </a:endParaRPr>
          </a:p>
          <a:p>
            <a:pPr indent="-423323" lvl="1" marL="1219170" rtl="0" algn="l">
              <a:lnSpc>
                <a:spcPct val="115000"/>
              </a:lnSpc>
              <a:spcBef>
                <a:spcPts val="0"/>
              </a:spcBef>
              <a:spcAft>
                <a:spcPts val="0"/>
              </a:spcAft>
              <a:buClr>
                <a:srgbClr val="323E4F"/>
              </a:buClr>
              <a:buSzPct val="75675"/>
              <a:buChar char="○"/>
            </a:pPr>
            <a:r>
              <a:rPr lang="en-CA" sz="2000">
                <a:solidFill>
                  <a:srgbClr val="323E4F"/>
                </a:solidFill>
              </a:rPr>
              <a:t>Foundations Dialogue</a:t>
            </a:r>
            <a:endParaRPr>
              <a:solidFill>
                <a:srgbClr val="323E4F"/>
              </a:solidFill>
            </a:endParaRPr>
          </a:p>
          <a:p>
            <a:pPr indent="-423323" lvl="1" marL="1219170" rtl="0" algn="l">
              <a:lnSpc>
                <a:spcPct val="115000"/>
              </a:lnSpc>
              <a:spcBef>
                <a:spcPts val="0"/>
              </a:spcBef>
              <a:spcAft>
                <a:spcPts val="0"/>
              </a:spcAft>
              <a:buClr>
                <a:srgbClr val="323E4F"/>
              </a:buClr>
              <a:buSzPct val="75675"/>
              <a:buChar char="○"/>
            </a:pPr>
            <a:r>
              <a:rPr lang="en-CA" sz="2000">
                <a:solidFill>
                  <a:srgbClr val="323E4F"/>
                </a:solidFill>
              </a:rPr>
              <a:t>Funders Collaborative</a:t>
            </a:r>
            <a:endParaRPr>
              <a:solidFill>
                <a:srgbClr val="323E4F"/>
              </a:solidFill>
            </a:endParaRPr>
          </a:p>
          <a:p>
            <a:pPr indent="-254000" lvl="1" marL="952485" rtl="0" algn="l">
              <a:lnSpc>
                <a:spcPct val="115000"/>
              </a:lnSpc>
              <a:spcBef>
                <a:spcPts val="0"/>
              </a:spcBef>
              <a:spcAft>
                <a:spcPts val="0"/>
              </a:spcAft>
              <a:buSzPct val="84084"/>
              <a:buNone/>
            </a:pPr>
            <a:r>
              <a:t/>
            </a:r>
            <a:endParaRPr sz="1800">
              <a:solidFill>
                <a:srgbClr val="323E4F"/>
              </a:solidFill>
            </a:endParaRPr>
          </a:p>
          <a:p>
            <a:pPr indent="-234950" lvl="0" marL="342900" rtl="0" algn="l">
              <a:lnSpc>
                <a:spcPct val="115000"/>
              </a:lnSpc>
              <a:spcBef>
                <a:spcPts val="0"/>
              </a:spcBef>
              <a:spcAft>
                <a:spcPts val="0"/>
              </a:spcAft>
              <a:buSzPct val="76576"/>
              <a:buNone/>
            </a:pPr>
            <a:r>
              <a:t/>
            </a:r>
            <a:endParaRPr sz="2400">
              <a:solidFill>
                <a:srgbClr val="323E4F"/>
              </a:solidFill>
            </a:endParaRPr>
          </a:p>
          <a:p>
            <a:pPr indent="-342900" lvl="0" marL="342900" rtl="0" algn="l">
              <a:lnSpc>
                <a:spcPct val="115000"/>
              </a:lnSpc>
              <a:spcBef>
                <a:spcPts val="0"/>
              </a:spcBef>
              <a:spcAft>
                <a:spcPts val="0"/>
              </a:spcAft>
              <a:buSzPct val="76576"/>
              <a:buChar char="●"/>
            </a:pPr>
            <a:r>
              <a:rPr lang="en-CA" sz="2400">
                <a:solidFill>
                  <a:srgbClr val="323E4F"/>
                </a:solidFill>
              </a:rPr>
              <a:t>Recruit funders and donors to support the Ocean Decade</a:t>
            </a:r>
            <a:endParaRPr sz="2400">
              <a:solidFill>
                <a:srgbClr val="323E4F"/>
              </a:solidFill>
            </a:endParaRPr>
          </a:p>
          <a:p>
            <a:pPr indent="-234950" lvl="0" marL="342900" rtl="0" algn="l">
              <a:lnSpc>
                <a:spcPct val="115000"/>
              </a:lnSpc>
              <a:spcBef>
                <a:spcPts val="0"/>
              </a:spcBef>
              <a:spcAft>
                <a:spcPts val="0"/>
              </a:spcAft>
              <a:buSzPct val="65637"/>
              <a:buNone/>
            </a:pPr>
            <a:r>
              <a:t/>
            </a:r>
            <a:endParaRPr sz="2800">
              <a:solidFill>
                <a:srgbClr val="323E4F"/>
              </a:solidFill>
            </a:endParaRPr>
          </a:p>
          <a:p>
            <a:pPr indent="-342900" lvl="0" marL="342900" rtl="0" algn="l">
              <a:lnSpc>
                <a:spcPct val="115000"/>
              </a:lnSpc>
              <a:spcBef>
                <a:spcPts val="0"/>
              </a:spcBef>
              <a:spcAft>
                <a:spcPts val="0"/>
              </a:spcAft>
              <a:buSzPct val="76576"/>
              <a:buChar char="●"/>
            </a:pPr>
            <a:r>
              <a:rPr lang="en-CA" sz="2400">
                <a:solidFill>
                  <a:srgbClr val="323E4F"/>
                </a:solidFill>
              </a:rPr>
              <a:t>Track and communicate available funding opportunities for regional partners to support Decade Actions</a:t>
            </a:r>
            <a:endParaRPr sz="2400">
              <a:solidFill>
                <a:srgbClr val="323E4F"/>
              </a:solidFill>
            </a:endParaRPr>
          </a:p>
          <a:p>
            <a:pPr indent="0" lvl="0" marL="0" rtl="0" algn="just">
              <a:lnSpc>
                <a:spcPct val="115000"/>
              </a:lnSpc>
              <a:spcBef>
                <a:spcPts val="0"/>
              </a:spcBef>
              <a:spcAft>
                <a:spcPts val="0"/>
              </a:spcAft>
              <a:buClr>
                <a:schemeClr val="dk1"/>
              </a:buClr>
              <a:buSzPct val="59459"/>
              <a:buNone/>
            </a:pPr>
            <a:r>
              <a:t/>
            </a:r>
            <a:endParaRPr sz="2000">
              <a:solidFill>
                <a:srgbClr val="323E4F"/>
              </a:solidFill>
              <a:latin typeface="Arial"/>
              <a:ea typeface="Arial"/>
              <a:cs typeface="Arial"/>
              <a:sym typeface="Arial"/>
            </a:endParaRPr>
          </a:p>
        </p:txBody>
      </p:sp>
      <p:pic>
        <p:nvPicPr>
          <p:cNvPr id="187" name="Google Shape;187;p20"/>
          <p:cNvPicPr preferRelativeResize="0"/>
          <p:nvPr/>
        </p:nvPicPr>
        <p:blipFill rotWithShape="1">
          <a:blip r:embed="rId3">
            <a:alphaModFix/>
          </a:blip>
          <a:srcRect b="0" l="0" r="0" t="0"/>
          <a:stretch/>
        </p:blipFill>
        <p:spPr>
          <a:xfrm>
            <a:off x="11086103" y="186033"/>
            <a:ext cx="942999" cy="852800"/>
          </a:xfrm>
          <a:prstGeom prst="rect">
            <a:avLst/>
          </a:prstGeom>
          <a:noFill/>
          <a:ln>
            <a:noFill/>
          </a:ln>
        </p:spPr>
      </p:pic>
      <p:pic>
        <p:nvPicPr>
          <p:cNvPr id="188" name="Google Shape;188;p20"/>
          <p:cNvPicPr preferRelativeResize="0"/>
          <p:nvPr/>
        </p:nvPicPr>
        <p:blipFill rotWithShape="1">
          <a:blip r:embed="rId4">
            <a:alphaModFix/>
          </a:blip>
          <a:srcRect b="0" l="0" r="0" t="0"/>
          <a:stretch/>
        </p:blipFill>
        <p:spPr>
          <a:xfrm>
            <a:off x="7590623" y="1620869"/>
            <a:ext cx="4341642" cy="2130165"/>
          </a:xfrm>
          <a:prstGeom prst="rect">
            <a:avLst/>
          </a:prstGeom>
          <a:noFill/>
          <a:ln>
            <a:noFill/>
          </a:ln>
        </p:spPr>
      </p:pic>
      <p:pic>
        <p:nvPicPr>
          <p:cNvPr id="189" name="Google Shape;189;p20"/>
          <p:cNvPicPr preferRelativeResize="0"/>
          <p:nvPr/>
        </p:nvPicPr>
        <p:blipFill rotWithShape="1">
          <a:blip r:embed="rId5">
            <a:alphaModFix/>
          </a:blip>
          <a:srcRect b="0" l="20976" r="5602" t="0"/>
          <a:stretch/>
        </p:blipFill>
        <p:spPr>
          <a:xfrm>
            <a:off x="7590623" y="3835037"/>
            <a:ext cx="4330681" cy="23894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182d0ce96f7_0_3"/>
          <p:cNvPicPr preferRelativeResize="0"/>
          <p:nvPr/>
        </p:nvPicPr>
        <p:blipFill rotWithShape="1">
          <a:blip r:embed="rId3">
            <a:alphaModFix/>
          </a:blip>
          <a:srcRect b="0" l="0" r="0" t="0"/>
          <a:stretch/>
        </p:blipFill>
        <p:spPr>
          <a:xfrm>
            <a:off x="11086103" y="186033"/>
            <a:ext cx="943000" cy="852799"/>
          </a:xfrm>
          <a:prstGeom prst="rect">
            <a:avLst/>
          </a:prstGeom>
          <a:noFill/>
          <a:ln>
            <a:noFill/>
          </a:ln>
        </p:spPr>
      </p:pic>
      <p:pic>
        <p:nvPicPr>
          <p:cNvPr id="195" name="Google Shape;195;g182d0ce96f7_0_3"/>
          <p:cNvPicPr preferRelativeResize="0"/>
          <p:nvPr/>
        </p:nvPicPr>
        <p:blipFill rotWithShape="1">
          <a:blip r:embed="rId4">
            <a:alphaModFix/>
          </a:blip>
          <a:srcRect b="0" l="0" r="0" t="0"/>
          <a:stretch/>
        </p:blipFill>
        <p:spPr>
          <a:xfrm>
            <a:off x="316625" y="790002"/>
            <a:ext cx="5325750" cy="5479374"/>
          </a:xfrm>
          <a:prstGeom prst="rect">
            <a:avLst/>
          </a:prstGeom>
          <a:noFill/>
          <a:ln>
            <a:noFill/>
          </a:ln>
        </p:spPr>
      </p:pic>
      <p:sp>
        <p:nvSpPr>
          <p:cNvPr id="196" name="Google Shape;196;g182d0ce96f7_0_3"/>
          <p:cNvSpPr/>
          <p:nvPr/>
        </p:nvSpPr>
        <p:spPr>
          <a:xfrm>
            <a:off x="5910550" y="1677125"/>
            <a:ext cx="6235200" cy="237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A35"/>
              </a:buClr>
              <a:buSzPts val="2800"/>
              <a:buFont typeface="Proxima Nova Semibold"/>
              <a:buNone/>
            </a:pPr>
            <a:r>
              <a:rPr b="1" i="1" lang="en-CA" sz="2600" u="none" cap="none" strike="noStrike">
                <a:solidFill>
                  <a:srgbClr val="323E4F"/>
                </a:solidFill>
                <a:latin typeface="Proxima Nova"/>
                <a:ea typeface="Proxima Nova"/>
                <a:cs typeface="Proxima Nova"/>
                <a:sym typeface="Proxima Nova"/>
              </a:rPr>
              <a:t>Our aim: To support and facilitate collaborative, co-designed, and co-produced knowledge for solutions to ocean challenges in the NE Pacific region </a:t>
            </a:r>
            <a:endParaRPr b="1" i="1" sz="2600" u="none" cap="none" strike="noStrike">
              <a:solidFill>
                <a:srgbClr val="323E4F"/>
              </a:solidFill>
              <a:latin typeface="Proxima Nova"/>
              <a:ea typeface="Proxima Nova"/>
              <a:cs typeface="Proxima Nova"/>
              <a:sym typeface="Proxima Nova"/>
            </a:endParaRPr>
          </a:p>
        </p:txBody>
      </p:sp>
      <p:sp>
        <p:nvSpPr>
          <p:cNvPr id="197" name="Google Shape;197;g182d0ce96f7_0_3"/>
          <p:cNvSpPr txBox="1"/>
          <p:nvPr/>
        </p:nvSpPr>
        <p:spPr>
          <a:xfrm>
            <a:off x="6602650" y="4088425"/>
            <a:ext cx="48510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A"/>
              </a:buClr>
              <a:buSzPts val="2400"/>
              <a:buFont typeface="Proxima Nova Semibold"/>
              <a:buNone/>
            </a:pPr>
            <a:r>
              <a:rPr b="0" i="0" lang="en-CA" sz="2400" u="none" cap="none" strike="noStrike">
                <a:solidFill>
                  <a:srgbClr val="44546A"/>
                </a:solidFill>
                <a:latin typeface="Proxima Nova Semibold"/>
                <a:ea typeface="Proxima Nova Semibold"/>
                <a:cs typeface="Proxima Nova Semibold"/>
                <a:sym typeface="Proxima Nova Semibold"/>
              </a:rPr>
              <a:t>oceandecadenortheastpacific.org</a:t>
            </a:r>
            <a:endParaRPr sz="2400">
              <a:solidFill>
                <a:srgbClr val="44546A"/>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44546A"/>
              </a:buClr>
              <a:buSzPts val="2400"/>
              <a:buFont typeface="Proxima Nova Semibold"/>
              <a:buNone/>
            </a:pPr>
            <a:r>
              <a:rPr lang="en-CA" sz="2400" u="sng">
                <a:solidFill>
                  <a:schemeClr val="hlink"/>
                </a:solidFill>
                <a:latin typeface="Proxima Nova Semibold"/>
                <a:ea typeface="Proxima Nova Semibold"/>
                <a:cs typeface="Proxima Nova Semibold"/>
                <a:sym typeface="Proxima Nova Semibold"/>
                <a:hlinkClick r:id="rId5"/>
              </a:rPr>
              <a:t>oceandecade@tula.org</a:t>
            </a:r>
            <a:endParaRPr sz="2400">
              <a:solidFill>
                <a:srgbClr val="44546A"/>
              </a:solidFill>
              <a:latin typeface="Proxima Nova Semibold"/>
              <a:ea typeface="Proxima Nova Semibold"/>
              <a:cs typeface="Proxima Nova Semibold"/>
              <a:sym typeface="Proxima Nova Semibold"/>
            </a:endParaRPr>
          </a:p>
          <a:p>
            <a:pPr indent="0" lvl="0" marL="0" rtl="0" algn="l">
              <a:spcBef>
                <a:spcPts val="0"/>
              </a:spcBef>
              <a:spcAft>
                <a:spcPts val="0"/>
              </a:spcAft>
              <a:buClr>
                <a:srgbClr val="44546A"/>
              </a:buClr>
              <a:buSzPts val="2400"/>
              <a:buFont typeface="Proxima Nova Semibold"/>
              <a:buNone/>
            </a:pPr>
            <a:r>
              <a:rPr lang="en-CA" sz="2400" u="sng">
                <a:solidFill>
                  <a:schemeClr val="accent5"/>
                </a:solidFill>
                <a:latin typeface="Proxima Nova Semibold"/>
                <a:ea typeface="Proxima Nova Semibold"/>
                <a:cs typeface="Proxima Nova Semibold"/>
                <a:sym typeface="Proxima Nova Semibold"/>
                <a:hlinkClick r:id="rId6">
                  <a:extLst>
                    <a:ext uri="{A12FA001-AC4F-418D-AE19-62706E023703}">
                      <ahyp:hlinkClr val="tx"/>
                    </a:ext>
                  </a:extLst>
                </a:hlinkClick>
              </a:rPr>
              <a:t>rebecca.martone@tula.org</a:t>
            </a:r>
            <a:endParaRPr sz="2400">
              <a:solidFill>
                <a:srgbClr val="44546A"/>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44546A"/>
              </a:buClr>
              <a:buSzPts val="2400"/>
              <a:buFont typeface="Proxima Nova Semibold"/>
              <a:buNone/>
            </a:pPr>
            <a:r>
              <a:t/>
            </a:r>
            <a:endParaRPr sz="2400">
              <a:solidFill>
                <a:srgbClr val="44546A"/>
              </a:solidFill>
              <a:latin typeface="Proxima Nova Semibold"/>
              <a:ea typeface="Proxima Nova Semibold"/>
              <a:cs typeface="Proxima Nova Semibold"/>
              <a:sym typeface="Proxima Nova Semibold"/>
            </a:endParaRPr>
          </a:p>
        </p:txBody>
      </p:sp>
      <p:pic>
        <p:nvPicPr>
          <p:cNvPr id="198" name="Google Shape;198;g182d0ce96f7_0_3"/>
          <p:cNvPicPr preferRelativeResize="0"/>
          <p:nvPr/>
        </p:nvPicPr>
        <p:blipFill rotWithShape="1">
          <a:blip r:embed="rId7">
            <a:alphaModFix/>
          </a:blip>
          <a:srcRect b="0" l="0" r="0" t="0"/>
          <a:stretch/>
        </p:blipFill>
        <p:spPr>
          <a:xfrm>
            <a:off x="6567975" y="5517625"/>
            <a:ext cx="4803948" cy="1045050"/>
          </a:xfrm>
          <a:prstGeom prst="rect">
            <a:avLst/>
          </a:prstGeom>
          <a:noFill/>
          <a:ln>
            <a:noFill/>
          </a:ln>
        </p:spPr>
      </p:pic>
      <p:sp>
        <p:nvSpPr>
          <p:cNvPr id="199" name="Google Shape;199;g182d0ce96f7_0_3"/>
          <p:cNvSpPr txBox="1"/>
          <p:nvPr/>
        </p:nvSpPr>
        <p:spPr>
          <a:xfrm>
            <a:off x="6349050" y="671675"/>
            <a:ext cx="4172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A"/>
              </a:buClr>
              <a:buSzPts val="2400"/>
              <a:buFont typeface="Proxima Nova Semibold"/>
              <a:buNone/>
            </a:pPr>
            <a:r>
              <a:rPr lang="en-CA" sz="2400">
                <a:solidFill>
                  <a:srgbClr val="44546A"/>
                </a:solidFill>
                <a:latin typeface="Proxima Nova Semibold"/>
                <a:ea typeface="Proxima Nova Semibold"/>
                <a:cs typeface="Proxima Nova Semibold"/>
                <a:sym typeface="Proxima Nova Semibold"/>
              </a:rPr>
              <a:t>Thank you, Merci, Huy ch q’u</a:t>
            </a:r>
            <a:endParaRPr sz="2400">
              <a:solidFill>
                <a:srgbClr val="44546A"/>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44546A"/>
              </a:buClr>
              <a:buSzPts val="2400"/>
              <a:buFont typeface="Proxima Nova Semibold"/>
              <a:buNone/>
            </a:pPr>
            <a:r>
              <a:t/>
            </a:r>
            <a:endParaRPr sz="2400">
              <a:solidFill>
                <a:srgbClr val="44546A"/>
              </a:solidFill>
              <a:latin typeface="Proxima Nova Semibold"/>
              <a:ea typeface="Proxima Nova Semibold"/>
              <a:cs typeface="Proxima Nova Semibold"/>
              <a:sym typeface="Proxima Nova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g17d798fdefb_0_96"/>
          <p:cNvSpPr txBox="1"/>
          <p:nvPr/>
        </p:nvSpPr>
        <p:spPr>
          <a:xfrm>
            <a:off x="913100" y="1167700"/>
            <a:ext cx="10096800" cy="233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1" lang="en-CA" sz="2800" u="none" cap="none" strike="noStrike">
                <a:solidFill>
                  <a:srgbClr val="323E4F"/>
                </a:solidFill>
                <a:latin typeface="Proxima Nova"/>
                <a:ea typeface="Proxima Nova"/>
                <a:cs typeface="Proxima Nova"/>
                <a:sym typeface="Proxima Nova"/>
              </a:rPr>
              <a:t>From the coast to the deep water and across boundaries and borders, we acknowledge the traditional, ancestral and unceded territories of all the Indigenous peoples that have called the Northeast Pacific region home since time immemorial.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g17d798fdefb_0_5"/>
          <p:cNvPicPr preferRelativeResize="0"/>
          <p:nvPr/>
        </p:nvPicPr>
        <p:blipFill rotWithShape="1">
          <a:blip r:embed="rId3">
            <a:alphaModFix/>
          </a:blip>
          <a:srcRect b="0" l="0" r="0" t="0"/>
          <a:stretch/>
        </p:blipFill>
        <p:spPr>
          <a:xfrm>
            <a:off x="11086103" y="186033"/>
            <a:ext cx="943000" cy="852799"/>
          </a:xfrm>
          <a:prstGeom prst="rect">
            <a:avLst/>
          </a:prstGeom>
          <a:noFill/>
          <a:ln>
            <a:noFill/>
          </a:ln>
        </p:spPr>
      </p:pic>
      <p:pic>
        <p:nvPicPr>
          <p:cNvPr id="82" name="Google Shape;82;g17d798fdefb_0_5"/>
          <p:cNvPicPr preferRelativeResize="0"/>
          <p:nvPr/>
        </p:nvPicPr>
        <p:blipFill rotWithShape="1">
          <a:blip r:embed="rId4">
            <a:alphaModFix/>
          </a:blip>
          <a:srcRect b="0" l="0" r="0" t="0"/>
          <a:stretch/>
        </p:blipFill>
        <p:spPr>
          <a:xfrm>
            <a:off x="316625" y="790002"/>
            <a:ext cx="5325750" cy="5479374"/>
          </a:xfrm>
          <a:prstGeom prst="rect">
            <a:avLst/>
          </a:prstGeom>
          <a:noFill/>
          <a:ln>
            <a:noFill/>
          </a:ln>
        </p:spPr>
      </p:pic>
      <p:sp>
        <p:nvSpPr>
          <p:cNvPr id="83" name="Google Shape;83;g17d798fdefb_0_5"/>
          <p:cNvSpPr/>
          <p:nvPr/>
        </p:nvSpPr>
        <p:spPr>
          <a:xfrm>
            <a:off x="5910550" y="1677125"/>
            <a:ext cx="6235200" cy="237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A35"/>
              </a:buClr>
              <a:buSzPts val="2800"/>
              <a:buFont typeface="Proxima Nova Semibold"/>
              <a:buNone/>
            </a:pPr>
            <a:r>
              <a:rPr b="1" i="1" lang="en-CA" sz="2600" u="none" cap="none" strike="noStrike">
                <a:solidFill>
                  <a:srgbClr val="323E4F"/>
                </a:solidFill>
                <a:latin typeface="Proxima Nova"/>
                <a:ea typeface="Proxima Nova"/>
                <a:cs typeface="Proxima Nova"/>
                <a:sym typeface="Proxima Nova"/>
              </a:rPr>
              <a:t>Our aim: To support and facilitate collaborative, co-designed, and co-produced knowledge for solutions to ocean challenges in the NE Pacific region </a:t>
            </a:r>
            <a:endParaRPr b="1" i="1" sz="2600" u="none" cap="none" strike="noStrike">
              <a:solidFill>
                <a:srgbClr val="323E4F"/>
              </a:solidFill>
              <a:latin typeface="Proxima Nova"/>
              <a:ea typeface="Proxima Nova"/>
              <a:cs typeface="Proxima Nova"/>
              <a:sym typeface="Proxima Nova"/>
            </a:endParaRPr>
          </a:p>
        </p:txBody>
      </p:sp>
      <p:sp>
        <p:nvSpPr>
          <p:cNvPr id="84" name="Google Shape;84;g17d798fdefb_0_5"/>
          <p:cNvSpPr txBox="1"/>
          <p:nvPr/>
        </p:nvSpPr>
        <p:spPr>
          <a:xfrm>
            <a:off x="6567975" y="4153225"/>
            <a:ext cx="4851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4546A"/>
              </a:buClr>
              <a:buSzPts val="2400"/>
              <a:buFont typeface="Proxima Nova Semibold"/>
              <a:buNone/>
            </a:pPr>
            <a:r>
              <a:rPr lang="en-CA" sz="2400">
                <a:solidFill>
                  <a:srgbClr val="44546A"/>
                </a:solidFill>
                <a:latin typeface="Proxima Nova Semibold"/>
                <a:ea typeface="Proxima Nova Semibold"/>
                <a:cs typeface="Proxima Nova Semibold"/>
                <a:sym typeface="Proxima Nova Semibold"/>
              </a:rPr>
              <a:t>O</a:t>
            </a:r>
            <a:r>
              <a:rPr b="0" i="0" lang="en-CA" sz="2400" u="none" cap="none" strike="noStrike">
                <a:solidFill>
                  <a:srgbClr val="44546A"/>
                </a:solidFill>
                <a:latin typeface="Proxima Nova Semibold"/>
                <a:ea typeface="Proxima Nova Semibold"/>
                <a:cs typeface="Proxima Nova Semibold"/>
                <a:sym typeface="Proxima Nova Semibold"/>
              </a:rPr>
              <a:t>ceandecadenortheastpacific.org</a:t>
            </a:r>
            <a:endParaRPr b="0" i="0" sz="2400" u="none" cap="none" strike="noStrike">
              <a:solidFill>
                <a:srgbClr val="44546A"/>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44546A"/>
              </a:buClr>
              <a:buSzPts val="2400"/>
              <a:buFont typeface="Proxima Nova Semibold"/>
              <a:buNone/>
            </a:pPr>
            <a:r>
              <a:rPr lang="en-CA" sz="2400">
                <a:solidFill>
                  <a:srgbClr val="44546A"/>
                </a:solidFill>
                <a:latin typeface="Proxima Nova Semibold"/>
                <a:ea typeface="Proxima Nova Semibold"/>
                <a:cs typeface="Proxima Nova Semibold"/>
                <a:sym typeface="Proxima Nova Semibold"/>
              </a:rPr>
              <a:t>oceandecade@tula.org</a:t>
            </a:r>
            <a:br>
              <a:rPr b="0" i="0" lang="en-CA" sz="2400" u="none" cap="none" strike="noStrike">
                <a:solidFill>
                  <a:srgbClr val="44546A"/>
                </a:solidFill>
                <a:latin typeface="Proxima Nova Semibold"/>
                <a:ea typeface="Proxima Nova Semibold"/>
                <a:cs typeface="Proxima Nova Semibold"/>
                <a:sym typeface="Proxima Nova Semibold"/>
              </a:rPr>
            </a:br>
            <a:r>
              <a:rPr b="0" i="0" lang="en-CA" sz="2400" u="none" cap="none" strike="noStrike">
                <a:solidFill>
                  <a:srgbClr val="44546A"/>
                </a:solidFill>
                <a:latin typeface="Proxima Nova Semibold"/>
                <a:ea typeface="Proxima Nova Semibold"/>
                <a:cs typeface="Proxima Nova Semibold"/>
                <a:sym typeface="Proxima Nova Semibold"/>
              </a:rPr>
              <a:t>rebecca.martone@tula.org</a:t>
            </a:r>
            <a:endParaRPr b="0" i="0" sz="1400" u="none" cap="none" strike="noStrike">
              <a:solidFill>
                <a:srgbClr val="000000"/>
              </a:solidFill>
              <a:latin typeface="Arial"/>
              <a:ea typeface="Arial"/>
              <a:cs typeface="Arial"/>
              <a:sym typeface="Arial"/>
            </a:endParaRPr>
          </a:p>
        </p:txBody>
      </p:sp>
      <p:pic>
        <p:nvPicPr>
          <p:cNvPr id="85" name="Google Shape;85;g17d798fdefb_0_5"/>
          <p:cNvPicPr preferRelativeResize="0"/>
          <p:nvPr/>
        </p:nvPicPr>
        <p:blipFill rotWithShape="1">
          <a:blip r:embed="rId5">
            <a:alphaModFix/>
          </a:blip>
          <a:srcRect b="0" l="0" r="0" t="0"/>
          <a:stretch/>
        </p:blipFill>
        <p:spPr>
          <a:xfrm>
            <a:off x="6567975" y="5517625"/>
            <a:ext cx="4803948" cy="104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CDDC"/>
        </a:solidFill>
      </p:bgPr>
    </p:bg>
    <p:spTree>
      <p:nvGrpSpPr>
        <p:cNvPr id="90" name="Shape 90"/>
        <p:cNvGrpSpPr/>
        <p:nvPr/>
      </p:nvGrpSpPr>
      <p:grpSpPr>
        <a:xfrm>
          <a:off x="0" y="0"/>
          <a:ext cx="0" cy="0"/>
          <a:chOff x="0" y="0"/>
          <a:chExt cx="0" cy="0"/>
        </a:xfrm>
      </p:grpSpPr>
      <p:sp>
        <p:nvSpPr>
          <p:cNvPr id="91" name="Google Shape;91;g1913baaaab9_0_82"/>
          <p:cNvSpPr/>
          <p:nvPr/>
        </p:nvSpPr>
        <p:spPr>
          <a:xfrm>
            <a:off x="5981700" y="2783033"/>
            <a:ext cx="6330000" cy="4197900"/>
          </a:xfrm>
          <a:prstGeom prst="ellipse">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Proxima Nova"/>
              <a:ea typeface="Proxima Nova"/>
              <a:cs typeface="Proxima Nova"/>
              <a:sym typeface="Proxima Nova"/>
            </a:endParaRPr>
          </a:p>
        </p:txBody>
      </p:sp>
      <p:sp>
        <p:nvSpPr>
          <p:cNvPr id="92" name="Google Shape;92;g1913baaaab9_0_82"/>
          <p:cNvSpPr/>
          <p:nvPr/>
        </p:nvSpPr>
        <p:spPr>
          <a:xfrm>
            <a:off x="4248150" y="980336"/>
            <a:ext cx="4286400" cy="15951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Montserrat"/>
              <a:ea typeface="Montserrat"/>
              <a:cs typeface="Montserrat"/>
              <a:sym typeface="Montserrat"/>
            </a:endParaRPr>
          </a:p>
        </p:txBody>
      </p:sp>
      <p:sp>
        <p:nvSpPr>
          <p:cNvPr id="93" name="Google Shape;93;g1913baaaab9_0_82"/>
          <p:cNvSpPr txBox="1"/>
          <p:nvPr>
            <p:ph type="title"/>
          </p:nvPr>
        </p:nvSpPr>
        <p:spPr>
          <a:xfrm>
            <a:off x="91238" y="167592"/>
            <a:ext cx="11976300" cy="534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16721"/>
              </a:buClr>
              <a:buSzPts val="4400"/>
              <a:buFont typeface="Calibri"/>
              <a:buNone/>
            </a:pPr>
            <a:r>
              <a:rPr b="1" lang="en-CA">
                <a:solidFill>
                  <a:srgbClr val="1F3864"/>
                </a:solidFill>
                <a:latin typeface="Proxima Nova"/>
                <a:ea typeface="Proxima Nova"/>
                <a:cs typeface="Proxima Nova"/>
                <a:sym typeface="Proxima Nova"/>
              </a:rPr>
              <a:t>UN Ocean Decade Coordination</a:t>
            </a:r>
            <a:endParaRPr b="1">
              <a:solidFill>
                <a:srgbClr val="1F3864"/>
              </a:solidFill>
              <a:latin typeface="Proxima Nova"/>
              <a:ea typeface="Proxima Nova"/>
              <a:cs typeface="Proxima Nova"/>
              <a:sym typeface="Proxima Nova"/>
            </a:endParaRPr>
          </a:p>
        </p:txBody>
      </p:sp>
      <p:sp>
        <p:nvSpPr>
          <p:cNvPr id="94" name="Google Shape;94;g1913baaaab9_0_82"/>
          <p:cNvSpPr/>
          <p:nvPr/>
        </p:nvSpPr>
        <p:spPr>
          <a:xfrm>
            <a:off x="3343275" y="1234253"/>
            <a:ext cx="6096000" cy="92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CA" sz="1900">
                <a:solidFill>
                  <a:schemeClr val="dk1"/>
                </a:solidFill>
                <a:latin typeface="Proxima Nova"/>
                <a:ea typeface="Proxima Nova"/>
                <a:cs typeface="Proxima Nova"/>
                <a:sym typeface="Proxima Nova"/>
              </a:rPr>
              <a:t>GLOBAL</a:t>
            </a:r>
            <a:endParaRPr b="1" sz="1500">
              <a:latin typeface="Proxima Nova"/>
              <a:ea typeface="Proxima Nova"/>
              <a:cs typeface="Proxima Nova"/>
              <a:sym typeface="Proxima Nova"/>
            </a:endParaRPr>
          </a:p>
          <a:p>
            <a:pPr indent="0" lvl="0" marL="0" marR="0" rtl="0" algn="ctr">
              <a:spcBef>
                <a:spcPts val="0"/>
              </a:spcBef>
              <a:spcAft>
                <a:spcPts val="0"/>
              </a:spcAft>
              <a:buNone/>
            </a:pPr>
            <a:r>
              <a:rPr lang="en-CA" sz="1900">
                <a:solidFill>
                  <a:schemeClr val="dk1"/>
                </a:solidFill>
                <a:latin typeface="Proxima Nova"/>
                <a:ea typeface="Proxima Nova"/>
                <a:cs typeface="Proxima Nova"/>
                <a:sym typeface="Proxima Nova"/>
              </a:rPr>
              <a:t>UN Decade Coordination Unit (IOC)</a:t>
            </a:r>
            <a:endParaRPr sz="1500">
              <a:latin typeface="Proxima Nova"/>
              <a:ea typeface="Proxima Nova"/>
              <a:cs typeface="Proxima Nova"/>
              <a:sym typeface="Proxima Nova"/>
            </a:endParaRPr>
          </a:p>
          <a:p>
            <a:pPr indent="0" lvl="0" marL="0" marR="0" rtl="0" algn="ctr">
              <a:spcBef>
                <a:spcPts val="0"/>
              </a:spcBef>
              <a:spcAft>
                <a:spcPts val="0"/>
              </a:spcAft>
              <a:buNone/>
            </a:pPr>
            <a:r>
              <a:rPr lang="en-CA" sz="1900">
                <a:solidFill>
                  <a:schemeClr val="dk1"/>
                </a:solidFill>
                <a:latin typeface="Proxima Nova"/>
                <a:ea typeface="Proxima Nova"/>
                <a:cs typeface="Proxima Nova"/>
                <a:sym typeface="Proxima Nova"/>
              </a:rPr>
              <a:t>Decade Advisory Board</a:t>
            </a:r>
            <a:endParaRPr sz="1500">
              <a:latin typeface="Proxima Nova"/>
              <a:ea typeface="Proxima Nova"/>
              <a:cs typeface="Proxima Nova"/>
              <a:sym typeface="Proxima Nova"/>
            </a:endParaRPr>
          </a:p>
        </p:txBody>
      </p:sp>
      <p:sp>
        <p:nvSpPr>
          <p:cNvPr id="95" name="Google Shape;95;g1913baaaab9_0_82"/>
          <p:cNvSpPr/>
          <p:nvPr/>
        </p:nvSpPr>
        <p:spPr>
          <a:xfrm>
            <a:off x="-24267" y="2853866"/>
            <a:ext cx="6038400" cy="3782400"/>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1900">
                <a:solidFill>
                  <a:srgbClr val="1F3864"/>
                </a:solidFill>
                <a:latin typeface="Proxima Nova"/>
                <a:ea typeface="Proxima Nova"/>
                <a:cs typeface="Proxima Nova"/>
                <a:sym typeface="Proxima Nova"/>
              </a:rPr>
              <a:t>NATIONAL</a:t>
            </a:r>
            <a:endParaRPr b="1" sz="1900">
              <a:solidFill>
                <a:schemeClr val="lt1"/>
              </a:solidFill>
              <a:latin typeface="Proxima Nova"/>
              <a:ea typeface="Proxima Nova"/>
              <a:cs typeface="Proxima Nova"/>
              <a:sym typeface="Proxima Nova"/>
            </a:endParaRPr>
          </a:p>
          <a:p>
            <a:pPr indent="0" lvl="0" marL="0" marR="0" rtl="0" algn="ctr">
              <a:spcBef>
                <a:spcPts val="0"/>
              </a:spcBef>
              <a:spcAft>
                <a:spcPts val="0"/>
              </a:spcAft>
              <a:buNone/>
            </a:pPr>
            <a:r>
              <a:rPr b="1" lang="en-CA" sz="1900">
                <a:solidFill>
                  <a:srgbClr val="1F3864"/>
                </a:solidFill>
                <a:latin typeface="Proxima Nova"/>
                <a:ea typeface="Proxima Nova"/>
                <a:cs typeface="Proxima Nova"/>
                <a:sym typeface="Proxima Nova"/>
              </a:rPr>
              <a:t>Decade Coordination Offices</a:t>
            </a:r>
            <a:endParaRPr b="1" sz="1500">
              <a:latin typeface="Proxima Nova"/>
              <a:ea typeface="Proxima Nova"/>
              <a:cs typeface="Proxima Nova"/>
              <a:sym typeface="Proxima Nova"/>
            </a:endParaRPr>
          </a:p>
          <a:p>
            <a:pPr indent="0" lvl="0" marL="0" marR="0" rtl="0" algn="l">
              <a:spcBef>
                <a:spcPts val="0"/>
              </a:spcBef>
              <a:spcAft>
                <a:spcPts val="0"/>
              </a:spcAft>
              <a:buNone/>
            </a:pPr>
            <a:r>
              <a:rPr lang="en-CA" sz="1900">
                <a:solidFill>
                  <a:srgbClr val="1F3864"/>
                </a:solidFill>
                <a:latin typeface="Proxima Nova"/>
                <a:ea typeface="Proxima Nova"/>
                <a:cs typeface="Proxima Nova"/>
                <a:sym typeface="Proxima Nova"/>
              </a:rPr>
              <a:t>Canada = DFO</a:t>
            </a:r>
            <a:endParaRPr sz="1900">
              <a:solidFill>
                <a:srgbClr val="1F3864"/>
              </a:solidFill>
              <a:latin typeface="Proxima Nova"/>
              <a:ea typeface="Proxima Nova"/>
              <a:cs typeface="Proxima Nova"/>
              <a:sym typeface="Proxima Nova"/>
            </a:endParaRPr>
          </a:p>
          <a:p>
            <a:pPr indent="0" lvl="0" marL="0" marR="0" rtl="0" algn="l">
              <a:spcBef>
                <a:spcPts val="0"/>
              </a:spcBef>
              <a:spcAft>
                <a:spcPts val="0"/>
              </a:spcAft>
              <a:buNone/>
            </a:pPr>
            <a:r>
              <a:rPr lang="en-CA" sz="1900">
                <a:solidFill>
                  <a:srgbClr val="1F3864"/>
                </a:solidFill>
                <a:latin typeface="Proxima Nova"/>
                <a:ea typeface="Proxima Nova"/>
                <a:cs typeface="Proxima Nova"/>
                <a:sym typeface="Proxima Nova"/>
              </a:rPr>
              <a:t>USA = NOAA/Interagency Working Group</a:t>
            </a:r>
            <a:endParaRPr sz="1900">
              <a:solidFill>
                <a:srgbClr val="1F3864"/>
              </a:solidFill>
              <a:latin typeface="Proxima Nova"/>
              <a:ea typeface="Proxima Nova"/>
              <a:cs typeface="Proxima Nova"/>
              <a:sym typeface="Proxima Nova"/>
            </a:endParaRPr>
          </a:p>
          <a:p>
            <a:pPr indent="-412750" lvl="0" marL="609600" marR="0" rtl="0" algn="l">
              <a:spcBef>
                <a:spcPts val="0"/>
              </a:spcBef>
              <a:spcAft>
                <a:spcPts val="0"/>
              </a:spcAft>
              <a:buClr>
                <a:srgbClr val="1F3864"/>
              </a:buClr>
              <a:buSzPts val="1700"/>
              <a:buFont typeface="Proxima Nova"/>
              <a:buChar char="●"/>
            </a:pPr>
            <a:r>
              <a:rPr lang="en-CA" sz="1700">
                <a:solidFill>
                  <a:srgbClr val="1F3864"/>
                </a:solidFill>
                <a:latin typeface="Proxima Nova"/>
                <a:ea typeface="Proxima Nova"/>
                <a:cs typeface="Proxima Nova"/>
                <a:sym typeface="Proxima Nova"/>
              </a:rPr>
              <a:t>National Decade Committee (NAS)</a:t>
            </a:r>
            <a:endParaRPr sz="1700">
              <a:solidFill>
                <a:srgbClr val="1F3864"/>
              </a:solidFill>
              <a:latin typeface="Proxima Nova"/>
              <a:ea typeface="Proxima Nova"/>
              <a:cs typeface="Proxima Nova"/>
              <a:sym typeface="Proxima Nova"/>
            </a:endParaRPr>
          </a:p>
          <a:p>
            <a:pPr indent="0" lvl="0" marL="0" marR="0" rtl="0" algn="ctr">
              <a:spcBef>
                <a:spcPts val="0"/>
              </a:spcBef>
              <a:spcAft>
                <a:spcPts val="0"/>
              </a:spcAft>
              <a:buNone/>
            </a:pPr>
            <a:r>
              <a:t/>
            </a:r>
            <a:endParaRPr sz="1900">
              <a:solidFill>
                <a:srgbClr val="1F3864"/>
              </a:solidFill>
              <a:latin typeface="Proxima Nova"/>
              <a:ea typeface="Proxima Nova"/>
              <a:cs typeface="Proxima Nova"/>
              <a:sym typeface="Proxima Nova"/>
            </a:endParaRPr>
          </a:p>
        </p:txBody>
      </p:sp>
      <p:cxnSp>
        <p:nvCxnSpPr>
          <p:cNvPr id="96" name="Google Shape;96;g1913baaaab9_0_82"/>
          <p:cNvCxnSpPr/>
          <p:nvPr/>
        </p:nvCxnSpPr>
        <p:spPr>
          <a:xfrm flipH="1" rot="10800000">
            <a:off x="3048000" y="2102775"/>
            <a:ext cx="1292100" cy="707100"/>
          </a:xfrm>
          <a:prstGeom prst="straightConnector1">
            <a:avLst/>
          </a:prstGeom>
          <a:noFill/>
          <a:ln cap="flat" cmpd="sng" w="34925">
            <a:solidFill>
              <a:srgbClr val="A5A5A5"/>
            </a:solidFill>
            <a:prstDash val="solid"/>
            <a:miter lim="800000"/>
            <a:headEnd len="sm" w="sm" type="none"/>
            <a:tailEnd len="med" w="med" type="triangle"/>
          </a:ln>
        </p:spPr>
      </p:cxnSp>
      <p:cxnSp>
        <p:nvCxnSpPr>
          <p:cNvPr id="97" name="Google Shape;97;g1913baaaab9_0_82"/>
          <p:cNvCxnSpPr/>
          <p:nvPr/>
        </p:nvCxnSpPr>
        <p:spPr>
          <a:xfrm flipH="1">
            <a:off x="3524175" y="2313956"/>
            <a:ext cx="1190700" cy="634500"/>
          </a:xfrm>
          <a:prstGeom prst="straightConnector1">
            <a:avLst/>
          </a:prstGeom>
          <a:noFill/>
          <a:ln cap="flat" cmpd="sng" w="34925">
            <a:solidFill>
              <a:schemeClr val="accent1"/>
            </a:solidFill>
            <a:prstDash val="solid"/>
            <a:miter lim="800000"/>
            <a:headEnd len="sm" w="sm" type="none"/>
            <a:tailEnd len="med" w="med" type="triangle"/>
          </a:ln>
        </p:spPr>
      </p:cxnSp>
      <p:sp>
        <p:nvSpPr>
          <p:cNvPr id="98" name="Google Shape;98;g1913baaaab9_0_82"/>
          <p:cNvSpPr/>
          <p:nvPr/>
        </p:nvSpPr>
        <p:spPr>
          <a:xfrm>
            <a:off x="6053861" y="3362830"/>
            <a:ext cx="6096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CA" sz="1900">
                <a:solidFill>
                  <a:schemeClr val="dk1"/>
                </a:solidFill>
                <a:latin typeface="Montserrat"/>
                <a:ea typeface="Montserrat"/>
                <a:cs typeface="Montserrat"/>
                <a:sym typeface="Montserrat"/>
              </a:rPr>
              <a:t>DECADE COLLABORATIVE CENTERS</a:t>
            </a:r>
            <a:endParaRPr b="1" sz="1500"/>
          </a:p>
        </p:txBody>
      </p:sp>
      <p:cxnSp>
        <p:nvCxnSpPr>
          <p:cNvPr id="99" name="Google Shape;99;g1913baaaab9_0_82"/>
          <p:cNvCxnSpPr/>
          <p:nvPr/>
        </p:nvCxnSpPr>
        <p:spPr>
          <a:xfrm>
            <a:off x="8383629" y="2135847"/>
            <a:ext cx="874800" cy="647100"/>
          </a:xfrm>
          <a:prstGeom prst="straightConnector1">
            <a:avLst/>
          </a:prstGeom>
          <a:noFill/>
          <a:ln cap="flat" cmpd="sng" w="34925">
            <a:solidFill>
              <a:schemeClr val="accent1"/>
            </a:solidFill>
            <a:prstDash val="solid"/>
            <a:miter lim="800000"/>
            <a:headEnd len="sm" w="sm" type="none"/>
            <a:tailEnd len="med" w="med" type="triangle"/>
          </a:ln>
        </p:spPr>
      </p:cxnSp>
      <p:cxnSp>
        <p:nvCxnSpPr>
          <p:cNvPr id="100" name="Google Shape;100;g1913baaaab9_0_82"/>
          <p:cNvCxnSpPr/>
          <p:nvPr/>
        </p:nvCxnSpPr>
        <p:spPr>
          <a:xfrm rot="10800000">
            <a:off x="8165677" y="2283242"/>
            <a:ext cx="788700" cy="605100"/>
          </a:xfrm>
          <a:prstGeom prst="straightConnector1">
            <a:avLst/>
          </a:prstGeom>
          <a:noFill/>
          <a:ln cap="flat" cmpd="sng" w="34925">
            <a:solidFill>
              <a:srgbClr val="A5A5A5"/>
            </a:solidFill>
            <a:prstDash val="solid"/>
            <a:miter lim="800000"/>
            <a:headEnd len="sm" w="sm" type="none"/>
            <a:tailEnd len="med" w="med" type="triangle"/>
          </a:ln>
        </p:spPr>
      </p:cxnSp>
      <p:cxnSp>
        <p:nvCxnSpPr>
          <p:cNvPr id="101" name="Google Shape;101;g1913baaaab9_0_82"/>
          <p:cNvCxnSpPr/>
          <p:nvPr/>
        </p:nvCxnSpPr>
        <p:spPr>
          <a:xfrm rot="10800000">
            <a:off x="5079974" y="3675224"/>
            <a:ext cx="1387500" cy="0"/>
          </a:xfrm>
          <a:prstGeom prst="straightConnector1">
            <a:avLst/>
          </a:prstGeom>
          <a:noFill/>
          <a:ln cap="flat" cmpd="sng" w="34925">
            <a:solidFill>
              <a:srgbClr val="A5A5A5"/>
            </a:solidFill>
            <a:prstDash val="solid"/>
            <a:miter lim="800000"/>
            <a:headEnd len="sm" w="sm" type="none"/>
            <a:tailEnd len="med" w="med" type="triangle"/>
          </a:ln>
        </p:spPr>
      </p:cxnSp>
      <p:cxnSp>
        <p:nvCxnSpPr>
          <p:cNvPr id="102" name="Google Shape;102;g1913baaaab9_0_82"/>
          <p:cNvCxnSpPr/>
          <p:nvPr/>
        </p:nvCxnSpPr>
        <p:spPr>
          <a:xfrm>
            <a:off x="5010148" y="6046949"/>
            <a:ext cx="1381200" cy="0"/>
          </a:xfrm>
          <a:prstGeom prst="straightConnector1">
            <a:avLst/>
          </a:prstGeom>
          <a:noFill/>
          <a:ln cap="flat" cmpd="sng" w="34925">
            <a:solidFill>
              <a:srgbClr val="A5A5A5"/>
            </a:solidFill>
            <a:prstDash val="solid"/>
            <a:miter lim="800000"/>
            <a:headEnd len="sm" w="sm" type="none"/>
            <a:tailEnd len="med" w="med" type="triangle"/>
          </a:ln>
        </p:spPr>
      </p:cxnSp>
      <p:sp>
        <p:nvSpPr>
          <p:cNvPr id="103" name="Google Shape;103;g1913baaaab9_0_82"/>
          <p:cNvSpPr/>
          <p:nvPr/>
        </p:nvSpPr>
        <p:spPr>
          <a:xfrm>
            <a:off x="6177293" y="3731049"/>
            <a:ext cx="2725500" cy="147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CA" sz="1900" u="sng">
                <a:solidFill>
                  <a:schemeClr val="dk1"/>
                </a:solidFill>
                <a:latin typeface="Proxima Nova"/>
                <a:ea typeface="Proxima Nova"/>
                <a:cs typeface="Proxima Nova"/>
                <a:sym typeface="Proxima Nova"/>
              </a:rPr>
              <a:t>Regional</a:t>
            </a:r>
            <a:endParaRPr sz="1900">
              <a:solidFill>
                <a:schemeClr val="dk1"/>
              </a:solidFill>
              <a:latin typeface="Proxima Nova"/>
              <a:ea typeface="Proxima Nova"/>
              <a:cs typeface="Proxima Nova"/>
              <a:sym typeface="Proxima Nova"/>
            </a:endParaRPr>
          </a:p>
          <a:p>
            <a:pPr indent="-298450" lvl="0" marL="292100" marR="0" rtl="0" algn="l">
              <a:spcBef>
                <a:spcPts val="0"/>
              </a:spcBef>
              <a:spcAft>
                <a:spcPts val="0"/>
              </a:spcAft>
              <a:buClr>
                <a:schemeClr val="dk1"/>
              </a:buClr>
              <a:buSzPts val="1900"/>
              <a:buFont typeface="Proxima Nova"/>
              <a:buChar char="•"/>
            </a:pPr>
            <a:r>
              <a:rPr lang="en-CA" sz="1900">
                <a:solidFill>
                  <a:schemeClr val="dk1"/>
                </a:solidFill>
                <a:latin typeface="Proxima Nova"/>
                <a:ea typeface="Proxima Nova"/>
                <a:cs typeface="Proxima Nova"/>
                <a:sym typeface="Proxima Nova"/>
              </a:rPr>
              <a:t>Northeast Pacific (Tula)</a:t>
            </a:r>
            <a:endParaRPr sz="1500">
              <a:latin typeface="Proxima Nova"/>
              <a:ea typeface="Proxima Nova"/>
              <a:cs typeface="Proxima Nova"/>
              <a:sym typeface="Proxima Nova"/>
            </a:endParaRPr>
          </a:p>
          <a:p>
            <a:pPr indent="-298450" lvl="0" marL="292100" marR="0" rtl="0" algn="l">
              <a:spcBef>
                <a:spcPts val="0"/>
              </a:spcBef>
              <a:spcAft>
                <a:spcPts val="0"/>
              </a:spcAft>
              <a:buClr>
                <a:schemeClr val="dk1"/>
              </a:buClr>
              <a:buSzPts val="1900"/>
              <a:buFont typeface="Proxima Nova"/>
              <a:buChar char="•"/>
            </a:pPr>
            <a:r>
              <a:rPr lang="en-CA" sz="1900">
                <a:solidFill>
                  <a:schemeClr val="dk1"/>
                </a:solidFill>
                <a:latin typeface="Proxima Nova"/>
                <a:ea typeface="Proxima Nova"/>
                <a:cs typeface="Proxima Nova"/>
                <a:sym typeface="Proxima Nova"/>
              </a:rPr>
              <a:t>Indian Ocean</a:t>
            </a:r>
            <a:endParaRPr sz="1500">
              <a:latin typeface="Proxima Nova"/>
              <a:ea typeface="Proxima Nova"/>
              <a:cs typeface="Proxima Nova"/>
              <a:sym typeface="Proxima Nova"/>
            </a:endParaRPr>
          </a:p>
          <a:p>
            <a:pPr indent="-298450" lvl="0" marL="292100" marR="0" rtl="0" algn="l">
              <a:spcBef>
                <a:spcPts val="0"/>
              </a:spcBef>
              <a:spcAft>
                <a:spcPts val="0"/>
              </a:spcAft>
              <a:buClr>
                <a:schemeClr val="dk1"/>
              </a:buClr>
              <a:buSzPts val="1900"/>
              <a:buFont typeface="Proxima Nova"/>
              <a:buChar char="•"/>
            </a:pPr>
            <a:r>
              <a:rPr lang="en-CA" sz="1900">
                <a:solidFill>
                  <a:schemeClr val="dk1"/>
                </a:solidFill>
                <a:latin typeface="Proxima Nova"/>
                <a:ea typeface="Proxima Nova"/>
                <a:cs typeface="Proxima Nova"/>
                <a:sym typeface="Proxima Nova"/>
              </a:rPr>
              <a:t>Western Pacific</a:t>
            </a:r>
            <a:endParaRPr sz="1500">
              <a:latin typeface="Proxima Nova"/>
              <a:ea typeface="Proxima Nova"/>
              <a:cs typeface="Proxima Nova"/>
              <a:sym typeface="Proxima Nova"/>
            </a:endParaRPr>
          </a:p>
        </p:txBody>
      </p:sp>
      <p:sp>
        <p:nvSpPr>
          <p:cNvPr id="104" name="Google Shape;104;g1913baaaab9_0_82"/>
          <p:cNvSpPr/>
          <p:nvPr/>
        </p:nvSpPr>
        <p:spPr>
          <a:xfrm>
            <a:off x="8451134" y="3745500"/>
            <a:ext cx="3698700" cy="258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CA" sz="1900" u="sng">
                <a:solidFill>
                  <a:schemeClr val="dk1"/>
                </a:solidFill>
                <a:latin typeface="Proxima Nova"/>
                <a:ea typeface="Proxima Nova"/>
                <a:cs typeface="Proxima Nova"/>
                <a:sym typeface="Proxima Nova"/>
              </a:rPr>
              <a:t>Thematic</a:t>
            </a:r>
            <a:endParaRPr sz="1900">
              <a:solidFill>
                <a:schemeClr val="dk1"/>
              </a:solidFill>
              <a:latin typeface="Proxima Nova"/>
              <a:ea typeface="Proxima Nova"/>
              <a:cs typeface="Proxima Nova"/>
              <a:sym typeface="Proxima Nova"/>
            </a:endParaRPr>
          </a:p>
          <a:p>
            <a:pPr indent="-285750" lvl="0" marL="292100" marR="0" rtl="0" algn="l">
              <a:spcBef>
                <a:spcPts val="0"/>
              </a:spcBef>
              <a:spcAft>
                <a:spcPts val="0"/>
              </a:spcAft>
              <a:buClr>
                <a:schemeClr val="dk1"/>
              </a:buClr>
              <a:buSzPts val="1700"/>
              <a:buFont typeface="Proxima Nova"/>
              <a:buChar char="•"/>
            </a:pPr>
            <a:r>
              <a:rPr lang="en-CA" sz="1700">
                <a:solidFill>
                  <a:schemeClr val="dk1"/>
                </a:solidFill>
                <a:latin typeface="Proxima Nova"/>
                <a:ea typeface="Proxima Nova"/>
                <a:cs typeface="Proxima Nova"/>
                <a:sym typeface="Proxima Nova"/>
              </a:rPr>
              <a:t>Ocean Climate Nexus (FIO)</a:t>
            </a:r>
            <a:endParaRPr sz="1700">
              <a:solidFill>
                <a:schemeClr val="dk1"/>
              </a:solidFill>
              <a:latin typeface="Proxima Nova"/>
              <a:ea typeface="Proxima Nova"/>
              <a:cs typeface="Proxima Nova"/>
              <a:sym typeface="Proxima Nova"/>
            </a:endParaRPr>
          </a:p>
          <a:p>
            <a:pPr indent="-285750" lvl="0" marL="292100" marR="0" rtl="0" algn="l">
              <a:spcBef>
                <a:spcPts val="0"/>
              </a:spcBef>
              <a:spcAft>
                <a:spcPts val="0"/>
              </a:spcAft>
              <a:buClr>
                <a:schemeClr val="dk1"/>
              </a:buClr>
              <a:buSzPts val="1700"/>
              <a:buFont typeface="Proxima Nova"/>
              <a:buChar char="•"/>
            </a:pPr>
            <a:r>
              <a:rPr lang="en-CA" sz="1700">
                <a:solidFill>
                  <a:schemeClr val="dk1"/>
                </a:solidFill>
                <a:latin typeface="Proxima Nova"/>
                <a:ea typeface="Proxima Nova"/>
                <a:cs typeface="Proxima Nova"/>
                <a:sym typeface="Proxima Nova"/>
              </a:rPr>
              <a:t>Ocean Climate Solutions and Innovation (Ocean Visions)</a:t>
            </a:r>
            <a:endParaRPr sz="1700">
              <a:solidFill>
                <a:schemeClr val="dk1"/>
              </a:solidFill>
              <a:latin typeface="Proxima Nova"/>
              <a:ea typeface="Proxima Nova"/>
              <a:cs typeface="Proxima Nova"/>
              <a:sym typeface="Proxima Nova"/>
            </a:endParaRPr>
          </a:p>
          <a:p>
            <a:pPr indent="-260350" lvl="0" marL="292100" marR="0" rtl="0" algn="l">
              <a:spcBef>
                <a:spcPts val="0"/>
              </a:spcBef>
              <a:spcAft>
                <a:spcPts val="0"/>
              </a:spcAft>
              <a:buClr>
                <a:schemeClr val="dk1"/>
              </a:buClr>
              <a:buSzPts val="1300"/>
              <a:buFont typeface="Proxima Nova"/>
              <a:buChar char="•"/>
            </a:pPr>
            <a:r>
              <a:rPr lang="en-CA" sz="1700">
                <a:solidFill>
                  <a:schemeClr val="dk1"/>
                </a:solidFill>
                <a:latin typeface="Proxima Nova"/>
                <a:ea typeface="Proxima Nova"/>
                <a:cs typeface="Proxima Nova"/>
                <a:sym typeface="Proxima Nova"/>
              </a:rPr>
              <a:t>Coastal Ecosystem and Community Resilience (Univ Bologna)</a:t>
            </a:r>
            <a:endParaRPr sz="1700">
              <a:solidFill>
                <a:schemeClr val="dk1"/>
              </a:solidFill>
              <a:latin typeface="Proxima Nova"/>
              <a:ea typeface="Proxima Nova"/>
              <a:cs typeface="Proxima Nova"/>
              <a:sym typeface="Proxima Nova"/>
            </a:endParaRPr>
          </a:p>
          <a:p>
            <a:pPr indent="-285750" lvl="0" marL="292100" marR="0" rtl="0" algn="l">
              <a:spcBef>
                <a:spcPts val="0"/>
              </a:spcBef>
              <a:spcAft>
                <a:spcPts val="0"/>
              </a:spcAft>
              <a:buClr>
                <a:schemeClr val="dk1"/>
              </a:buClr>
              <a:buSzPts val="1700"/>
              <a:buFont typeface="Proxima Nova"/>
              <a:buChar char="•"/>
            </a:pPr>
            <a:r>
              <a:rPr lang="en-CA" sz="1700">
                <a:solidFill>
                  <a:schemeClr val="dk1"/>
                </a:solidFill>
                <a:latin typeface="Proxima Nova"/>
                <a:ea typeface="Proxima Nova"/>
                <a:cs typeface="Proxima Nova"/>
                <a:sym typeface="Proxima Nova"/>
              </a:rPr>
              <a:t>Ocean Observing (GOOS)</a:t>
            </a:r>
            <a:endParaRPr sz="1300">
              <a:latin typeface="Proxima Nova"/>
              <a:ea typeface="Proxima Nova"/>
              <a:cs typeface="Proxima Nova"/>
              <a:sym typeface="Proxima Nova"/>
            </a:endParaRPr>
          </a:p>
          <a:p>
            <a:pPr indent="-285750" lvl="0" marL="292100" marR="0" rtl="0" algn="l">
              <a:spcBef>
                <a:spcPts val="0"/>
              </a:spcBef>
              <a:spcAft>
                <a:spcPts val="0"/>
              </a:spcAft>
              <a:buClr>
                <a:schemeClr val="dk1"/>
              </a:buClr>
              <a:buSzPts val="1700"/>
              <a:buFont typeface="Proxima Nova"/>
              <a:buChar char="•"/>
            </a:pPr>
            <a:r>
              <a:rPr lang="en-CA" sz="1700">
                <a:solidFill>
                  <a:schemeClr val="dk1"/>
                </a:solidFill>
                <a:latin typeface="Proxima Nova"/>
                <a:ea typeface="Proxima Nova"/>
                <a:cs typeface="Proxima Nova"/>
                <a:sym typeface="Proxima Nova"/>
              </a:rPr>
              <a:t>Ocean Prediction (Mercator Ocean International)</a:t>
            </a:r>
            <a:endParaRPr sz="1300">
              <a:latin typeface="Proxima Nova"/>
              <a:ea typeface="Proxima Nova"/>
              <a:cs typeface="Proxima Nova"/>
              <a:sym typeface="Proxima Nova"/>
            </a:endParaRPr>
          </a:p>
          <a:p>
            <a:pPr indent="-285750" lvl="0" marL="292100" marR="0" rtl="0" algn="l">
              <a:spcBef>
                <a:spcPts val="0"/>
              </a:spcBef>
              <a:spcAft>
                <a:spcPts val="0"/>
              </a:spcAft>
              <a:buClr>
                <a:schemeClr val="dk1"/>
              </a:buClr>
              <a:buSzPts val="1700"/>
              <a:buFont typeface="Proxima Nova"/>
              <a:buChar char="•"/>
            </a:pPr>
            <a:r>
              <a:rPr lang="en-CA" sz="1700">
                <a:solidFill>
                  <a:schemeClr val="dk1"/>
                </a:solidFill>
                <a:latin typeface="Proxima Nova"/>
                <a:ea typeface="Proxima Nova"/>
                <a:cs typeface="Proxima Nova"/>
                <a:sym typeface="Proxima Nova"/>
              </a:rPr>
              <a:t>Ocean Data Sharing (IODE)</a:t>
            </a:r>
            <a:endParaRPr sz="1300">
              <a:latin typeface="Proxima Nova"/>
              <a:ea typeface="Proxima Nova"/>
              <a:cs typeface="Proxima Nova"/>
              <a:sym typeface="Proxima Nova"/>
            </a:endParaRPr>
          </a:p>
        </p:txBody>
      </p:sp>
      <p:pic>
        <p:nvPicPr>
          <p:cNvPr id="105" name="Google Shape;105;g1913baaaab9_0_82"/>
          <p:cNvPicPr preferRelativeResize="0"/>
          <p:nvPr/>
        </p:nvPicPr>
        <p:blipFill>
          <a:blip r:embed="rId3">
            <a:alphaModFix/>
          </a:blip>
          <a:stretch>
            <a:fillRect/>
          </a:stretch>
        </p:blipFill>
        <p:spPr>
          <a:xfrm>
            <a:off x="11086102" y="186033"/>
            <a:ext cx="943000" cy="852801"/>
          </a:xfrm>
          <a:prstGeom prst="rect">
            <a:avLst/>
          </a:prstGeom>
          <a:noFill/>
          <a:ln>
            <a:noFill/>
          </a:ln>
        </p:spPr>
      </p:pic>
      <p:sp>
        <p:nvSpPr>
          <p:cNvPr id="106" name="Google Shape;106;g1913baaaab9_0_82"/>
          <p:cNvSpPr/>
          <p:nvPr/>
        </p:nvSpPr>
        <p:spPr>
          <a:xfrm>
            <a:off x="6253500" y="4033838"/>
            <a:ext cx="2317200" cy="707100"/>
          </a:xfrm>
          <a:prstGeom prst="ellipse">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g1913baaaab9_0_108"/>
          <p:cNvPicPr preferRelativeResize="0"/>
          <p:nvPr/>
        </p:nvPicPr>
        <p:blipFill>
          <a:blip r:embed="rId3">
            <a:alphaModFix/>
          </a:blip>
          <a:stretch>
            <a:fillRect/>
          </a:stretch>
        </p:blipFill>
        <p:spPr>
          <a:xfrm>
            <a:off x="4549850" y="395076"/>
            <a:ext cx="2351150" cy="1397750"/>
          </a:xfrm>
          <a:prstGeom prst="rect">
            <a:avLst/>
          </a:prstGeom>
          <a:noFill/>
          <a:ln>
            <a:noFill/>
          </a:ln>
        </p:spPr>
      </p:pic>
      <p:pic>
        <p:nvPicPr>
          <p:cNvPr id="112" name="Google Shape;112;g1913baaaab9_0_108"/>
          <p:cNvPicPr preferRelativeResize="0"/>
          <p:nvPr/>
        </p:nvPicPr>
        <p:blipFill>
          <a:blip r:embed="rId4">
            <a:alphaModFix/>
          </a:blip>
          <a:stretch>
            <a:fillRect/>
          </a:stretch>
        </p:blipFill>
        <p:spPr>
          <a:xfrm>
            <a:off x="234767" y="2298867"/>
            <a:ext cx="2532700" cy="1068733"/>
          </a:xfrm>
          <a:prstGeom prst="rect">
            <a:avLst/>
          </a:prstGeom>
          <a:noFill/>
          <a:ln>
            <a:noFill/>
          </a:ln>
        </p:spPr>
      </p:pic>
      <p:pic>
        <p:nvPicPr>
          <p:cNvPr id="113" name="Google Shape;113;g1913baaaab9_0_108"/>
          <p:cNvPicPr preferRelativeResize="0"/>
          <p:nvPr/>
        </p:nvPicPr>
        <p:blipFill>
          <a:blip r:embed="rId5">
            <a:alphaModFix/>
          </a:blip>
          <a:stretch>
            <a:fillRect/>
          </a:stretch>
        </p:blipFill>
        <p:spPr>
          <a:xfrm>
            <a:off x="3028767" y="2221700"/>
            <a:ext cx="4351954" cy="1068733"/>
          </a:xfrm>
          <a:prstGeom prst="rect">
            <a:avLst/>
          </a:prstGeom>
          <a:noFill/>
          <a:ln>
            <a:noFill/>
          </a:ln>
        </p:spPr>
      </p:pic>
      <p:pic>
        <p:nvPicPr>
          <p:cNvPr id="114" name="Google Shape;114;g1913baaaab9_0_108"/>
          <p:cNvPicPr preferRelativeResize="0"/>
          <p:nvPr/>
        </p:nvPicPr>
        <p:blipFill>
          <a:blip r:embed="rId6">
            <a:alphaModFix/>
          </a:blip>
          <a:stretch>
            <a:fillRect/>
          </a:stretch>
        </p:blipFill>
        <p:spPr>
          <a:xfrm>
            <a:off x="7642044" y="2221700"/>
            <a:ext cx="4453056" cy="1068733"/>
          </a:xfrm>
          <a:prstGeom prst="rect">
            <a:avLst/>
          </a:prstGeom>
          <a:noFill/>
          <a:ln>
            <a:noFill/>
          </a:ln>
        </p:spPr>
      </p:pic>
      <p:pic>
        <p:nvPicPr>
          <p:cNvPr descr="Profile photo for Rebecca Martone" id="115" name="Google Shape;115;g1913baaaab9_0_108"/>
          <p:cNvPicPr preferRelativeResize="0"/>
          <p:nvPr/>
        </p:nvPicPr>
        <p:blipFill rotWithShape="1">
          <a:blip r:embed="rId7">
            <a:alphaModFix/>
          </a:blip>
          <a:srcRect b="0" l="13434" r="0" t="13532"/>
          <a:stretch/>
        </p:blipFill>
        <p:spPr>
          <a:xfrm>
            <a:off x="3351059" y="3571945"/>
            <a:ext cx="1521476" cy="1519796"/>
          </a:xfrm>
          <a:prstGeom prst="rect">
            <a:avLst/>
          </a:prstGeom>
          <a:noFill/>
          <a:ln>
            <a:noFill/>
          </a:ln>
        </p:spPr>
      </p:pic>
      <p:pic>
        <p:nvPicPr>
          <p:cNvPr descr="Nicole Smith bio photo" id="116" name="Google Shape;116;g1913baaaab9_0_108"/>
          <p:cNvPicPr preferRelativeResize="0"/>
          <p:nvPr/>
        </p:nvPicPr>
        <p:blipFill rotWithShape="1">
          <a:blip r:embed="rId8">
            <a:alphaModFix/>
          </a:blip>
          <a:srcRect b="0" l="0" r="0" t="0"/>
          <a:stretch/>
        </p:blipFill>
        <p:spPr>
          <a:xfrm>
            <a:off x="3351059" y="5129400"/>
            <a:ext cx="1534350" cy="1534350"/>
          </a:xfrm>
          <a:prstGeom prst="rect">
            <a:avLst/>
          </a:prstGeom>
          <a:noFill/>
          <a:ln>
            <a:noFill/>
          </a:ln>
        </p:spPr>
      </p:pic>
      <p:pic>
        <p:nvPicPr>
          <p:cNvPr descr="Kate Henderson bio photo" id="117" name="Google Shape;117;g1913baaaab9_0_108"/>
          <p:cNvPicPr preferRelativeResize="0"/>
          <p:nvPr/>
        </p:nvPicPr>
        <p:blipFill rotWithShape="1">
          <a:blip r:embed="rId9">
            <a:alphaModFix/>
          </a:blip>
          <a:srcRect b="0" l="0" r="0" t="0"/>
          <a:stretch/>
        </p:blipFill>
        <p:spPr>
          <a:xfrm>
            <a:off x="6525827" y="3571945"/>
            <a:ext cx="1506921" cy="1506921"/>
          </a:xfrm>
          <a:prstGeom prst="rect">
            <a:avLst/>
          </a:prstGeom>
          <a:noFill/>
          <a:ln>
            <a:noFill/>
          </a:ln>
        </p:spPr>
      </p:pic>
      <p:pic>
        <p:nvPicPr>
          <p:cNvPr descr="Kathryn Sheps bio photo" id="118" name="Google Shape;118;g1913baaaab9_0_108"/>
          <p:cNvPicPr preferRelativeResize="0"/>
          <p:nvPr/>
        </p:nvPicPr>
        <p:blipFill rotWithShape="1">
          <a:blip r:embed="rId10">
            <a:alphaModFix/>
          </a:blip>
          <a:srcRect b="0" l="0" r="0" t="0"/>
          <a:stretch/>
        </p:blipFill>
        <p:spPr>
          <a:xfrm>
            <a:off x="4932006" y="3544516"/>
            <a:ext cx="1534350" cy="1534350"/>
          </a:xfrm>
          <a:prstGeom prst="rect">
            <a:avLst/>
          </a:prstGeom>
          <a:noFill/>
          <a:ln>
            <a:noFill/>
          </a:ln>
        </p:spPr>
      </p:pic>
      <p:pic>
        <p:nvPicPr>
          <p:cNvPr id="119" name="Google Shape;119;g1913baaaab9_0_108"/>
          <p:cNvPicPr preferRelativeResize="0"/>
          <p:nvPr/>
        </p:nvPicPr>
        <p:blipFill rotWithShape="1">
          <a:blip r:embed="rId11">
            <a:alphaModFix/>
          </a:blip>
          <a:srcRect b="0" l="0" r="0" t="0"/>
          <a:stretch/>
        </p:blipFill>
        <p:spPr>
          <a:xfrm>
            <a:off x="6492927" y="5129400"/>
            <a:ext cx="1534350" cy="1534350"/>
          </a:xfrm>
          <a:prstGeom prst="rect">
            <a:avLst/>
          </a:prstGeom>
          <a:noFill/>
          <a:ln>
            <a:noFill/>
          </a:ln>
        </p:spPr>
      </p:pic>
      <p:pic>
        <p:nvPicPr>
          <p:cNvPr descr="Naomi Boon bio photo" id="120" name="Google Shape;120;g1913baaaab9_0_108"/>
          <p:cNvPicPr preferRelativeResize="0"/>
          <p:nvPr/>
        </p:nvPicPr>
        <p:blipFill rotWithShape="1">
          <a:blip r:embed="rId12">
            <a:alphaModFix/>
          </a:blip>
          <a:srcRect b="0" l="0" r="0" t="0"/>
          <a:stretch/>
        </p:blipFill>
        <p:spPr>
          <a:xfrm>
            <a:off x="4885393" y="5129400"/>
            <a:ext cx="1534350" cy="1534350"/>
          </a:xfrm>
          <a:prstGeom prst="rect">
            <a:avLst/>
          </a:prstGeom>
          <a:noFill/>
          <a:ln>
            <a:noFill/>
          </a:ln>
        </p:spPr>
      </p:pic>
      <p:sp>
        <p:nvSpPr>
          <p:cNvPr id="121" name="Google Shape;121;g1913baaaab9_0_108"/>
          <p:cNvSpPr txBox="1"/>
          <p:nvPr/>
        </p:nvSpPr>
        <p:spPr>
          <a:xfrm>
            <a:off x="8530300" y="5492900"/>
            <a:ext cx="33792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100" u="sng">
                <a:solidFill>
                  <a:schemeClr val="hlink"/>
                </a:solidFill>
                <a:latin typeface="Proxima Nova"/>
                <a:ea typeface="Proxima Nova"/>
                <a:cs typeface="Proxima Nova"/>
                <a:sym typeface="Proxima Nova"/>
                <a:hlinkClick r:id="rId13"/>
              </a:rPr>
              <a:t>http://tula.org</a:t>
            </a:r>
            <a:endParaRPr sz="2100">
              <a:latin typeface="Proxima Nova"/>
              <a:ea typeface="Proxima Nova"/>
              <a:cs typeface="Proxima Nova"/>
              <a:sym typeface="Proxima Nova"/>
            </a:endParaRPr>
          </a:p>
          <a:p>
            <a:pPr indent="0" lvl="0" marL="0" rtl="0" algn="l">
              <a:spcBef>
                <a:spcPts val="0"/>
              </a:spcBef>
              <a:spcAft>
                <a:spcPts val="0"/>
              </a:spcAft>
              <a:buNone/>
            </a:pPr>
            <a:r>
              <a:rPr lang="en-CA" sz="2100" u="sng">
                <a:solidFill>
                  <a:schemeClr val="hlink"/>
                </a:solidFill>
                <a:latin typeface="Proxima Nova"/>
                <a:ea typeface="Proxima Nova"/>
                <a:cs typeface="Proxima Nova"/>
                <a:sym typeface="Proxima Nova"/>
                <a:hlinkClick r:id="rId14"/>
              </a:rPr>
              <a:t>http://hakai.org</a:t>
            </a:r>
            <a:endParaRPr sz="2100">
              <a:latin typeface="Proxima Nova"/>
              <a:ea typeface="Proxima Nova"/>
              <a:cs typeface="Proxima Nova"/>
              <a:sym typeface="Proxima Nova"/>
            </a:endParaRPr>
          </a:p>
          <a:p>
            <a:pPr indent="0" lvl="0" marL="0" rtl="0" algn="l">
              <a:spcBef>
                <a:spcPts val="0"/>
              </a:spcBef>
              <a:spcAft>
                <a:spcPts val="0"/>
              </a:spcAft>
              <a:buNone/>
            </a:pPr>
            <a:r>
              <a:rPr lang="en-CA" sz="2100" u="sng">
                <a:solidFill>
                  <a:schemeClr val="hlink"/>
                </a:solidFill>
                <a:latin typeface="Proxima Nova"/>
                <a:ea typeface="Proxima Nova"/>
                <a:cs typeface="Proxima Nova"/>
                <a:sym typeface="Proxima Nova"/>
                <a:hlinkClick r:id="rId15"/>
              </a:rPr>
              <a:t>http://quadracentre.org</a:t>
            </a:r>
            <a:endParaRPr sz="2100">
              <a:latin typeface="Proxima Nova"/>
              <a:ea typeface="Proxima Nova"/>
              <a:cs typeface="Proxima Nova"/>
              <a:sym typeface="Proxima Nova"/>
            </a:endParaRPr>
          </a:p>
          <a:p>
            <a:pPr indent="0" lvl="0" marL="0" rtl="0" algn="l">
              <a:spcBef>
                <a:spcPts val="0"/>
              </a:spcBef>
              <a:spcAft>
                <a:spcPts val="0"/>
              </a:spcAft>
              <a:buNone/>
            </a:pPr>
            <a:r>
              <a:t/>
            </a:r>
            <a:endParaRPr sz="2100">
              <a:latin typeface="Proxima Nova"/>
              <a:ea typeface="Proxima Nova"/>
              <a:cs typeface="Proxima Nova"/>
              <a:sym typeface="Proxima Nova"/>
            </a:endParaRPr>
          </a:p>
          <a:p>
            <a:pPr indent="0" lvl="0" marL="0" rtl="0" algn="l">
              <a:spcBef>
                <a:spcPts val="0"/>
              </a:spcBef>
              <a:spcAft>
                <a:spcPts val="0"/>
              </a:spcAft>
              <a:buNone/>
            </a:pPr>
            <a:r>
              <a:t/>
            </a:r>
            <a:endParaRPr sz="21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72175" y="4300"/>
            <a:ext cx="12192000" cy="13257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b="1" lang="en-CA" sz="3200">
                <a:solidFill>
                  <a:srgbClr val="3A484F"/>
                </a:solidFill>
                <a:latin typeface="Proxima Nova"/>
                <a:ea typeface="Proxima Nova"/>
                <a:cs typeface="Proxima Nova"/>
                <a:sym typeface="Proxima Nova"/>
              </a:rPr>
              <a:t>Ocean Decade Collaborative Center NE Pacific </a:t>
            </a:r>
            <a:endParaRPr b="1" sz="3200">
              <a:solidFill>
                <a:srgbClr val="3A484F"/>
              </a:solidFill>
              <a:latin typeface="Proxima Nova"/>
              <a:ea typeface="Proxima Nova"/>
              <a:cs typeface="Proxima Nova"/>
              <a:sym typeface="Proxima Nova"/>
            </a:endParaRPr>
          </a:p>
          <a:p>
            <a:pPr indent="0" lvl="0" marL="0" rtl="0" algn="ctr">
              <a:lnSpc>
                <a:spcPct val="90000"/>
              </a:lnSpc>
              <a:spcBef>
                <a:spcPts val="0"/>
              </a:spcBef>
              <a:spcAft>
                <a:spcPts val="0"/>
              </a:spcAft>
              <a:buSzPts val="1400"/>
              <a:buNone/>
            </a:pPr>
            <a:r>
              <a:rPr b="1" lang="en-CA" sz="3200">
                <a:solidFill>
                  <a:srgbClr val="3A484F"/>
                </a:solidFill>
                <a:latin typeface="Proxima Nova"/>
                <a:ea typeface="Proxima Nova"/>
                <a:cs typeface="Proxima Nova"/>
                <a:sym typeface="Proxima Nova"/>
              </a:rPr>
              <a:t>Advisory Committee</a:t>
            </a:r>
            <a:endParaRPr b="1" sz="3200">
              <a:latin typeface="Proxima Nova"/>
              <a:ea typeface="Proxima Nova"/>
              <a:cs typeface="Proxima Nova"/>
              <a:sym typeface="Proxima Nova"/>
            </a:endParaRPr>
          </a:p>
        </p:txBody>
      </p:sp>
      <p:pic>
        <p:nvPicPr>
          <p:cNvPr id="127" name="Google Shape;127;p5"/>
          <p:cNvPicPr preferRelativeResize="0"/>
          <p:nvPr/>
        </p:nvPicPr>
        <p:blipFill rotWithShape="1">
          <a:blip r:embed="rId3">
            <a:alphaModFix/>
          </a:blip>
          <a:srcRect b="0" l="10838" r="5924" t="0"/>
          <a:stretch/>
        </p:blipFill>
        <p:spPr>
          <a:xfrm>
            <a:off x="424057" y="1544207"/>
            <a:ext cx="5329822" cy="4901569"/>
          </a:xfrm>
          <a:prstGeom prst="rect">
            <a:avLst/>
          </a:prstGeom>
          <a:noFill/>
          <a:ln>
            <a:noFill/>
          </a:ln>
        </p:spPr>
      </p:pic>
      <p:pic>
        <p:nvPicPr>
          <p:cNvPr id="128" name="Google Shape;128;p5"/>
          <p:cNvPicPr preferRelativeResize="0"/>
          <p:nvPr/>
        </p:nvPicPr>
        <p:blipFill rotWithShape="1">
          <a:blip r:embed="rId4">
            <a:alphaModFix/>
          </a:blip>
          <a:srcRect b="0" l="4789" r="0" t="0"/>
          <a:stretch/>
        </p:blipFill>
        <p:spPr>
          <a:xfrm>
            <a:off x="5753879" y="1544207"/>
            <a:ext cx="6088381" cy="4901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913baaaab9_0_101"/>
          <p:cNvSpPr txBox="1"/>
          <p:nvPr>
            <p:ph type="title"/>
          </p:nvPr>
        </p:nvSpPr>
        <p:spPr>
          <a:xfrm>
            <a:off x="439433" y="0"/>
            <a:ext cx="10914300" cy="1325700"/>
          </a:xfrm>
          <a:prstGeom prst="rect">
            <a:avLst/>
          </a:prstGeom>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1500"/>
              <a:buFont typeface="Arial"/>
              <a:buNone/>
            </a:pPr>
            <a:r>
              <a:rPr b="1" lang="en-CA" sz="2900">
                <a:solidFill>
                  <a:srgbClr val="222A35"/>
                </a:solidFill>
                <a:latin typeface="Proxima Nova"/>
                <a:ea typeface="Proxima Nova"/>
                <a:cs typeface="Proxima Nova"/>
                <a:sym typeface="Proxima Nova"/>
              </a:rPr>
              <a:t>Ocean Decade Collaborative Center NE Pacific</a:t>
            </a:r>
            <a:endParaRPr sz="3300">
              <a:solidFill>
                <a:srgbClr val="222A35"/>
              </a:solidFill>
              <a:latin typeface="Proxima Nova Semibold"/>
              <a:ea typeface="Proxima Nova Semibold"/>
              <a:cs typeface="Proxima Nova Semibold"/>
              <a:sym typeface="Proxima Nova Semibold"/>
            </a:endParaRPr>
          </a:p>
        </p:txBody>
      </p:sp>
      <p:sp>
        <p:nvSpPr>
          <p:cNvPr id="134" name="Google Shape;134;g1913baaaab9_0_101"/>
          <p:cNvSpPr txBox="1"/>
          <p:nvPr>
            <p:ph idx="1" type="body"/>
          </p:nvPr>
        </p:nvSpPr>
        <p:spPr>
          <a:xfrm>
            <a:off x="439433" y="1423133"/>
            <a:ext cx="7246800" cy="47535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CA" sz="2300">
                <a:solidFill>
                  <a:srgbClr val="374151"/>
                </a:solidFill>
                <a:latin typeface="Proxima Nova Semibold"/>
                <a:ea typeface="Proxima Nova Semibold"/>
                <a:cs typeface="Proxima Nova Semibold"/>
                <a:sym typeface="Proxima Nova Semibold"/>
              </a:rPr>
              <a:t>Our work:</a:t>
            </a:r>
            <a:endParaRPr sz="2300">
              <a:solidFill>
                <a:srgbClr val="374151"/>
              </a:solidFill>
              <a:latin typeface="Proxima Nova Semibold"/>
              <a:ea typeface="Proxima Nova Semibold"/>
              <a:cs typeface="Proxima Nova Semibold"/>
              <a:sym typeface="Proxima Nova Semibold"/>
            </a:endParaRPr>
          </a:p>
          <a:p>
            <a:pPr indent="0" lvl="0" marL="0" rtl="0" algn="l">
              <a:lnSpc>
                <a:spcPct val="100000"/>
              </a:lnSpc>
              <a:spcBef>
                <a:spcPts val="0"/>
              </a:spcBef>
              <a:spcAft>
                <a:spcPts val="0"/>
              </a:spcAft>
              <a:buClr>
                <a:schemeClr val="dk1"/>
              </a:buClr>
              <a:buSzPts val="2800"/>
              <a:buFont typeface="Arial"/>
              <a:buNone/>
            </a:pPr>
            <a:r>
              <a:t/>
            </a:r>
            <a:endParaRPr sz="2300">
              <a:solidFill>
                <a:srgbClr val="374151"/>
              </a:solidFill>
              <a:latin typeface="Proxima Nova Semibold"/>
              <a:ea typeface="Proxima Nova Semibold"/>
              <a:cs typeface="Proxima Nova Semibold"/>
              <a:sym typeface="Proxima Nova Semibold"/>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Support and coordinate across Programmes, Projects, and Contributions</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Catalyze new Decade Actions </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Facilitate knowledge co-production and support stakeholder engagement </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Foster Indigenous leadership and participation in the Ocean Decade</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Enhance </a:t>
            </a:r>
            <a:r>
              <a:rPr lang="en-CA" sz="2300">
                <a:solidFill>
                  <a:srgbClr val="374151"/>
                </a:solidFill>
                <a:latin typeface="Proxima Nova"/>
                <a:ea typeface="Proxima Nova"/>
                <a:cs typeface="Proxima Nova"/>
                <a:sym typeface="Proxima Nova"/>
              </a:rPr>
              <a:t>capacity</a:t>
            </a:r>
            <a:r>
              <a:rPr lang="en-CA" sz="2300">
                <a:solidFill>
                  <a:srgbClr val="374151"/>
                </a:solidFill>
                <a:latin typeface="Proxima Nova"/>
                <a:ea typeface="Proxima Nova"/>
                <a:cs typeface="Proxima Nova"/>
                <a:sym typeface="Proxima Nova"/>
              </a:rPr>
              <a:t> exchange, access to, and impacts of ocean science and knowledge</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Amplify Decade Actions to build broad public awareness of the Ocean Decade</a:t>
            </a:r>
            <a:endParaRPr sz="2300">
              <a:solidFill>
                <a:srgbClr val="374151"/>
              </a:solidFill>
              <a:latin typeface="Proxima Nova"/>
              <a:ea typeface="Proxima Nova"/>
              <a:cs typeface="Proxima Nova"/>
              <a:sym typeface="Proxima Nova"/>
            </a:endParaRPr>
          </a:p>
          <a:p>
            <a:pPr indent="-285750" lvl="0" marL="292100" rtl="0" algn="l">
              <a:lnSpc>
                <a:spcPct val="100000"/>
              </a:lnSpc>
              <a:spcBef>
                <a:spcPts val="0"/>
              </a:spcBef>
              <a:spcAft>
                <a:spcPts val="0"/>
              </a:spcAft>
              <a:buClr>
                <a:srgbClr val="374151"/>
              </a:buClr>
              <a:buSzPts val="2300"/>
              <a:buFont typeface="Proxima Nova"/>
              <a:buChar char="•"/>
            </a:pPr>
            <a:r>
              <a:rPr lang="en-CA" sz="2300">
                <a:solidFill>
                  <a:srgbClr val="374151"/>
                </a:solidFill>
                <a:latin typeface="Proxima Nova"/>
                <a:ea typeface="Proxima Nova"/>
                <a:cs typeface="Proxima Nova"/>
                <a:sym typeface="Proxima Nova"/>
              </a:rPr>
              <a:t>Mobilize resources to support Decade Actions</a:t>
            </a:r>
            <a:endParaRPr sz="2300">
              <a:solidFill>
                <a:srgbClr val="374151"/>
              </a:solidFill>
              <a:latin typeface="Proxima Nova"/>
              <a:ea typeface="Proxima Nova"/>
              <a:cs typeface="Proxima Nova"/>
              <a:sym typeface="Proxima Nova"/>
            </a:endParaRPr>
          </a:p>
          <a:p>
            <a:pPr indent="0" lvl="0" marL="609600" rtl="0" algn="l">
              <a:lnSpc>
                <a:spcPct val="100000"/>
              </a:lnSpc>
              <a:spcBef>
                <a:spcPts val="0"/>
              </a:spcBef>
              <a:spcAft>
                <a:spcPts val="0"/>
              </a:spcAft>
              <a:buClr>
                <a:schemeClr val="dk1"/>
              </a:buClr>
              <a:buSzPts val="1500"/>
              <a:buFont typeface="Arial"/>
              <a:buNone/>
            </a:pPr>
            <a:r>
              <a:t/>
            </a:r>
            <a:endParaRPr sz="2300">
              <a:solidFill>
                <a:srgbClr val="374151"/>
              </a:solidFill>
              <a:latin typeface="Proxima Nova"/>
              <a:ea typeface="Proxima Nova"/>
              <a:cs typeface="Proxima Nova"/>
              <a:sym typeface="Proxima Nova"/>
            </a:endParaRPr>
          </a:p>
          <a:p>
            <a:pPr indent="0" lvl="0" marL="0" rtl="0" algn="l">
              <a:spcBef>
                <a:spcPts val="1067"/>
              </a:spcBef>
              <a:spcAft>
                <a:spcPts val="0"/>
              </a:spcAft>
              <a:buNone/>
            </a:pPr>
            <a:r>
              <a:t/>
            </a:r>
            <a:endParaRPr sz="2300">
              <a:solidFill>
                <a:srgbClr val="374151"/>
              </a:solidFill>
            </a:endParaRPr>
          </a:p>
        </p:txBody>
      </p:sp>
      <p:pic>
        <p:nvPicPr>
          <p:cNvPr id="135" name="Google Shape;135;g1913baaaab9_0_101"/>
          <p:cNvPicPr preferRelativeResize="0"/>
          <p:nvPr/>
        </p:nvPicPr>
        <p:blipFill rotWithShape="1">
          <a:blip r:embed="rId3">
            <a:alphaModFix/>
          </a:blip>
          <a:srcRect b="0" l="0" r="0" t="0"/>
          <a:stretch/>
        </p:blipFill>
        <p:spPr>
          <a:xfrm>
            <a:off x="7686236" y="1627999"/>
            <a:ext cx="4343867" cy="4343867"/>
          </a:xfrm>
          <a:prstGeom prst="rect">
            <a:avLst/>
          </a:prstGeom>
          <a:noFill/>
          <a:ln>
            <a:noFill/>
          </a:ln>
        </p:spPr>
      </p:pic>
      <p:pic>
        <p:nvPicPr>
          <p:cNvPr id="136" name="Google Shape;136;g1913baaaab9_0_101"/>
          <p:cNvPicPr preferRelativeResize="0"/>
          <p:nvPr/>
        </p:nvPicPr>
        <p:blipFill>
          <a:blip r:embed="rId4">
            <a:alphaModFix/>
          </a:blip>
          <a:stretch>
            <a:fillRect/>
          </a:stretch>
        </p:blipFill>
        <p:spPr>
          <a:xfrm>
            <a:off x="11086102" y="186033"/>
            <a:ext cx="943000" cy="852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415600" y="186033"/>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323E4F"/>
              </a:buClr>
              <a:buSzPts val="1950"/>
              <a:buFont typeface="Proxima Nova"/>
              <a:buNone/>
            </a:pPr>
            <a:r>
              <a:rPr lang="en-CA" sz="3200">
                <a:extLst>
                  <a:ext uri="http://customooxmlschemas.google.com/">
                    <go:slidesCustomData xmlns:go="http://customooxmlschemas.google.com/" textRoundtripDataId="0"/>
                  </a:ext>
                </a:extLst>
              </a:rPr>
              <a:t>Engagement </a:t>
            </a:r>
            <a:r>
              <a:rPr lang="en-CA" sz="3200"/>
              <a:t>&amp; Outreach</a:t>
            </a:r>
            <a:endParaRPr sz="3200"/>
          </a:p>
        </p:txBody>
      </p:sp>
      <p:pic>
        <p:nvPicPr>
          <p:cNvPr id="142" name="Google Shape;142;p6"/>
          <p:cNvPicPr preferRelativeResize="0"/>
          <p:nvPr/>
        </p:nvPicPr>
        <p:blipFill rotWithShape="1">
          <a:blip r:embed="rId3">
            <a:alphaModFix/>
          </a:blip>
          <a:srcRect b="0" l="0" r="0" t="0"/>
          <a:stretch/>
        </p:blipFill>
        <p:spPr>
          <a:xfrm>
            <a:off x="11086103" y="186033"/>
            <a:ext cx="942999" cy="852800"/>
          </a:xfrm>
          <a:prstGeom prst="rect">
            <a:avLst/>
          </a:prstGeom>
          <a:noFill/>
          <a:ln>
            <a:noFill/>
          </a:ln>
        </p:spPr>
      </p:pic>
      <p:sp>
        <p:nvSpPr>
          <p:cNvPr id="143" name="Google Shape;143;p6"/>
          <p:cNvSpPr txBox="1"/>
          <p:nvPr>
            <p:ph idx="1" type="body"/>
          </p:nvPr>
        </p:nvSpPr>
        <p:spPr>
          <a:xfrm>
            <a:off x="177475" y="1241200"/>
            <a:ext cx="8396400" cy="5845200"/>
          </a:xfrm>
          <a:prstGeom prst="rect">
            <a:avLst/>
          </a:prstGeom>
          <a:noFill/>
          <a:ln>
            <a:noFill/>
          </a:ln>
        </p:spPr>
        <p:txBody>
          <a:bodyPr anchorCtr="0" anchor="t" bIns="121900" lIns="121900" spcFirstLastPara="1" rIns="121900" wrap="square" tIns="121900">
            <a:spAutoFit/>
          </a:bodyPr>
          <a:lstStyle/>
          <a:p>
            <a:pPr indent="-342900" lvl="0" marL="342900" rtl="0" algn="l">
              <a:lnSpc>
                <a:spcPct val="150000"/>
              </a:lnSpc>
              <a:spcBef>
                <a:spcPts val="0"/>
              </a:spcBef>
              <a:spcAft>
                <a:spcPts val="0"/>
              </a:spcAft>
              <a:buClr>
                <a:schemeClr val="dk1"/>
              </a:buClr>
              <a:buSzPts val="2250"/>
              <a:buFont typeface="Arial"/>
              <a:buChar char="●"/>
            </a:pPr>
            <a:r>
              <a:rPr lang="en-CA" sz="2250">
                <a:solidFill>
                  <a:srgbClr val="374151"/>
                </a:solidFill>
              </a:rPr>
              <a:t>Developing</a:t>
            </a:r>
            <a:r>
              <a:rPr lang="en-CA" sz="2250">
                <a:solidFill>
                  <a:srgbClr val="323E4F"/>
                </a:solidFill>
              </a:rPr>
              <a:t> and strengthening relationships with knowledge holders, rightsholders, and “stakeholders” in Northeast Pacific region</a:t>
            </a:r>
            <a:endParaRPr sz="2250"/>
          </a:p>
          <a:p>
            <a:pPr indent="-253093" lvl="0" marL="342900" rtl="0" algn="l">
              <a:lnSpc>
                <a:spcPct val="150000"/>
              </a:lnSpc>
              <a:spcBef>
                <a:spcPts val="0"/>
              </a:spcBef>
              <a:spcAft>
                <a:spcPts val="0"/>
              </a:spcAft>
              <a:buClr>
                <a:schemeClr val="dk1"/>
              </a:buClr>
              <a:buSzPts val="1414"/>
              <a:buFont typeface="Arial"/>
              <a:buNone/>
            </a:pPr>
            <a:r>
              <a:t/>
            </a:r>
            <a:endParaRPr sz="1800">
              <a:solidFill>
                <a:srgbClr val="323E4F"/>
              </a:solidFill>
            </a:endParaRPr>
          </a:p>
          <a:p>
            <a:pPr indent="-342900" lvl="0" marL="342900" rtl="0" algn="l">
              <a:lnSpc>
                <a:spcPct val="150000"/>
              </a:lnSpc>
              <a:spcBef>
                <a:spcPts val="0"/>
              </a:spcBef>
              <a:spcAft>
                <a:spcPts val="0"/>
              </a:spcAft>
              <a:buClr>
                <a:schemeClr val="dk1"/>
              </a:buClr>
              <a:buSzPts val="2250"/>
              <a:buFont typeface="Arial"/>
              <a:buChar char="●"/>
            </a:pPr>
            <a:r>
              <a:rPr lang="en-CA" sz="2250">
                <a:solidFill>
                  <a:srgbClr val="323E4F"/>
                </a:solidFill>
              </a:rPr>
              <a:t>Developing mechanisms to support stakeholder participation within DCC NEP activities and supported Decade Actions</a:t>
            </a:r>
            <a:endParaRPr sz="2250">
              <a:solidFill>
                <a:srgbClr val="323E4F"/>
              </a:solidFill>
            </a:endParaRPr>
          </a:p>
          <a:p>
            <a:pPr indent="-342900" lvl="1" marL="952485" rtl="0" algn="l">
              <a:lnSpc>
                <a:spcPct val="150000"/>
              </a:lnSpc>
              <a:spcBef>
                <a:spcPts val="0"/>
              </a:spcBef>
              <a:spcAft>
                <a:spcPts val="0"/>
              </a:spcAft>
              <a:buClr>
                <a:schemeClr val="dk1"/>
              </a:buClr>
              <a:buSzPts val="1571"/>
              <a:buFont typeface="Arial"/>
              <a:buChar char="○"/>
            </a:pPr>
            <a:r>
              <a:rPr lang="en-CA" sz="2000">
                <a:solidFill>
                  <a:srgbClr val="323E4F"/>
                </a:solidFill>
              </a:rPr>
              <a:t>Participating in and co-leading workshops and dialogues </a:t>
            </a:r>
            <a:endParaRPr/>
          </a:p>
          <a:p>
            <a:pPr indent="-342900" lvl="1" marL="952485" rtl="0" algn="l">
              <a:lnSpc>
                <a:spcPct val="150000"/>
              </a:lnSpc>
              <a:spcBef>
                <a:spcPts val="0"/>
              </a:spcBef>
              <a:spcAft>
                <a:spcPts val="0"/>
              </a:spcAft>
              <a:buClr>
                <a:schemeClr val="dk1"/>
              </a:buClr>
              <a:buSzPts val="1571"/>
              <a:buFont typeface="Arial"/>
              <a:buChar char="○"/>
            </a:pPr>
            <a:r>
              <a:rPr lang="en-CA" sz="2000">
                <a:solidFill>
                  <a:srgbClr val="323E4F"/>
                </a:solidFill>
              </a:rPr>
              <a:t>Connecting scientists, industry, community members, and decisionmakers</a:t>
            </a:r>
            <a:endParaRPr/>
          </a:p>
          <a:p>
            <a:pPr indent="-342900" lvl="1" marL="952485" rtl="0" algn="l">
              <a:lnSpc>
                <a:spcPct val="150000"/>
              </a:lnSpc>
              <a:spcBef>
                <a:spcPts val="0"/>
              </a:spcBef>
              <a:spcAft>
                <a:spcPts val="0"/>
              </a:spcAft>
              <a:buClr>
                <a:schemeClr val="dk1"/>
              </a:buClr>
              <a:buSzPts val="1571"/>
              <a:buFont typeface="Arial"/>
              <a:buChar char="○"/>
            </a:pPr>
            <a:r>
              <a:rPr lang="en-CA" sz="2000">
                <a:solidFill>
                  <a:srgbClr val="323E4F"/>
                </a:solidFill>
              </a:rPr>
              <a:t>Providing support for and development of webinars, symposia and events at conferences</a:t>
            </a:r>
            <a:endParaRPr/>
          </a:p>
          <a:p>
            <a:pPr indent="0" lvl="0" marL="0" rtl="0" algn="l">
              <a:lnSpc>
                <a:spcPct val="115000"/>
              </a:lnSpc>
              <a:spcBef>
                <a:spcPts val="0"/>
              </a:spcBef>
              <a:spcAft>
                <a:spcPts val="0"/>
              </a:spcAft>
              <a:buClr>
                <a:schemeClr val="dk1"/>
              </a:buClr>
              <a:buSzPts val="1414"/>
              <a:buNone/>
            </a:pPr>
            <a:r>
              <a:t/>
            </a:r>
            <a:endParaRPr sz="1800">
              <a:solidFill>
                <a:srgbClr val="323E4F"/>
              </a:solidFill>
            </a:endParaRPr>
          </a:p>
        </p:txBody>
      </p:sp>
      <p:pic>
        <p:nvPicPr>
          <p:cNvPr id="144" name="Google Shape;144;p6"/>
          <p:cNvPicPr preferRelativeResize="0"/>
          <p:nvPr/>
        </p:nvPicPr>
        <p:blipFill rotWithShape="1">
          <a:blip r:embed="rId4">
            <a:alphaModFix/>
          </a:blip>
          <a:srcRect b="0" l="0" r="0" t="0"/>
          <a:stretch/>
        </p:blipFill>
        <p:spPr>
          <a:xfrm>
            <a:off x="8631800" y="1615561"/>
            <a:ext cx="3455227" cy="2302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ph type="title"/>
          </p:nvPr>
        </p:nvSpPr>
        <p:spPr>
          <a:xfrm>
            <a:off x="516467" y="186033"/>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323E4F"/>
              </a:buClr>
              <a:buSzPts val="1950"/>
              <a:buFont typeface="Proxima Nova"/>
              <a:buNone/>
            </a:pPr>
            <a:r>
              <a:rPr lang="en-CA" sz="3200"/>
              <a:t>Supporting Endorsed Decade Actions in NE Pacific</a:t>
            </a:r>
            <a:endParaRPr sz="3200"/>
          </a:p>
        </p:txBody>
      </p:sp>
      <p:pic>
        <p:nvPicPr>
          <p:cNvPr id="150" name="Google Shape;150;p17"/>
          <p:cNvPicPr preferRelativeResize="0"/>
          <p:nvPr/>
        </p:nvPicPr>
        <p:blipFill rotWithShape="1">
          <a:blip r:embed="rId3">
            <a:alphaModFix/>
          </a:blip>
          <a:srcRect b="0" l="0" r="0" t="0"/>
          <a:stretch/>
        </p:blipFill>
        <p:spPr>
          <a:xfrm>
            <a:off x="11086103" y="186033"/>
            <a:ext cx="942999" cy="852800"/>
          </a:xfrm>
          <a:prstGeom prst="rect">
            <a:avLst/>
          </a:prstGeom>
          <a:noFill/>
          <a:ln>
            <a:noFill/>
          </a:ln>
        </p:spPr>
      </p:pic>
      <p:pic>
        <p:nvPicPr>
          <p:cNvPr id="151" name="Google Shape;151;p17"/>
          <p:cNvPicPr preferRelativeResize="0"/>
          <p:nvPr/>
        </p:nvPicPr>
        <p:blipFill rotWithShape="1">
          <a:blip r:embed="rId4">
            <a:alphaModFix/>
          </a:blip>
          <a:srcRect b="0" l="0" r="0" t="0"/>
          <a:stretch/>
        </p:blipFill>
        <p:spPr>
          <a:xfrm>
            <a:off x="6939950" y="4525225"/>
            <a:ext cx="3929649" cy="2179075"/>
          </a:xfrm>
          <a:prstGeom prst="rect">
            <a:avLst/>
          </a:prstGeom>
          <a:noFill/>
          <a:ln>
            <a:noFill/>
          </a:ln>
        </p:spPr>
      </p:pic>
      <p:sp>
        <p:nvSpPr>
          <p:cNvPr id="152" name="Google Shape;152;p17"/>
          <p:cNvSpPr txBox="1"/>
          <p:nvPr>
            <p:ph idx="1" type="body"/>
          </p:nvPr>
        </p:nvSpPr>
        <p:spPr>
          <a:xfrm>
            <a:off x="516477" y="810225"/>
            <a:ext cx="10623300" cy="2185800"/>
          </a:xfrm>
          <a:prstGeom prst="rect">
            <a:avLst/>
          </a:prstGeom>
          <a:noFill/>
          <a:ln>
            <a:noFill/>
          </a:ln>
        </p:spPr>
        <p:txBody>
          <a:bodyPr anchorCtr="0" anchor="t" bIns="121900" lIns="121900" spcFirstLastPara="1" rIns="121900" wrap="square" tIns="121900">
            <a:spAutoFit/>
          </a:bodyPr>
          <a:lstStyle/>
          <a:p>
            <a:pPr indent="-483645" lvl="0" marL="609583" rtl="0" algn="l">
              <a:lnSpc>
                <a:spcPct val="115000"/>
              </a:lnSpc>
              <a:spcBef>
                <a:spcPts val="0"/>
              </a:spcBef>
              <a:spcAft>
                <a:spcPts val="0"/>
              </a:spcAft>
              <a:buClr>
                <a:srgbClr val="323E4F"/>
              </a:buClr>
              <a:buSzPts val="2250"/>
              <a:buChar char="●"/>
            </a:pPr>
            <a:r>
              <a:rPr lang="en-CA" sz="2250">
                <a:solidFill>
                  <a:srgbClr val="323E4F"/>
                </a:solidFill>
              </a:rPr>
              <a:t>Amplifying work and outcomes </a:t>
            </a:r>
            <a:endParaRPr sz="2250">
              <a:solidFill>
                <a:srgbClr val="323E4F"/>
              </a:solidFill>
            </a:endParaRPr>
          </a:p>
          <a:p>
            <a:pPr indent="-483646" lvl="0" marL="609584" rtl="0" algn="l">
              <a:lnSpc>
                <a:spcPct val="115000"/>
              </a:lnSpc>
              <a:spcBef>
                <a:spcPts val="0"/>
              </a:spcBef>
              <a:spcAft>
                <a:spcPts val="0"/>
              </a:spcAft>
              <a:buClr>
                <a:srgbClr val="323E4F"/>
              </a:buClr>
              <a:buSzPts val="2250"/>
              <a:buChar char="●"/>
            </a:pPr>
            <a:r>
              <a:rPr lang="en-CA" sz="2250">
                <a:solidFill>
                  <a:srgbClr val="323E4F"/>
                </a:solidFill>
              </a:rPr>
              <a:t>Identifying collaboration opportunities</a:t>
            </a:r>
            <a:endParaRPr sz="2250">
              <a:solidFill>
                <a:srgbClr val="323E4F"/>
              </a:solidFill>
            </a:endParaRPr>
          </a:p>
          <a:p>
            <a:pPr indent="-483645" lvl="0" marL="609583" rtl="0" algn="l">
              <a:lnSpc>
                <a:spcPct val="115000"/>
              </a:lnSpc>
              <a:spcBef>
                <a:spcPts val="0"/>
              </a:spcBef>
              <a:spcAft>
                <a:spcPts val="0"/>
              </a:spcAft>
              <a:buClr>
                <a:srgbClr val="323E4F"/>
              </a:buClr>
              <a:buSzPts val="2250"/>
              <a:buChar char="●"/>
            </a:pPr>
            <a:r>
              <a:rPr lang="en-CA" sz="2250">
                <a:solidFill>
                  <a:srgbClr val="323E4F"/>
                </a:solidFill>
              </a:rPr>
              <a:t>Providing connections to global Programmes and other Projects</a:t>
            </a:r>
            <a:endParaRPr sz="2250">
              <a:solidFill>
                <a:srgbClr val="323E4F"/>
              </a:solidFill>
            </a:endParaRPr>
          </a:p>
          <a:p>
            <a:pPr indent="-483646" lvl="0" marL="609584" rtl="0" algn="l">
              <a:lnSpc>
                <a:spcPct val="115000"/>
              </a:lnSpc>
              <a:spcBef>
                <a:spcPts val="0"/>
              </a:spcBef>
              <a:spcAft>
                <a:spcPts val="0"/>
              </a:spcAft>
              <a:buClr>
                <a:srgbClr val="323E4F"/>
              </a:buClr>
              <a:buSzPts val="2250"/>
              <a:buChar char="●"/>
            </a:pPr>
            <a:r>
              <a:rPr lang="en-CA" sz="2250">
                <a:solidFill>
                  <a:srgbClr val="323E4F"/>
                </a:solidFill>
              </a:rPr>
              <a:t>Facilitating dialogues and identifying </a:t>
            </a:r>
            <a:r>
              <a:rPr lang="en-CA" sz="2250">
                <a:solidFill>
                  <a:srgbClr val="323E4F"/>
                </a:solidFill>
              </a:rPr>
              <a:t>knowledge</a:t>
            </a:r>
            <a:r>
              <a:rPr lang="en-CA" sz="2250">
                <a:solidFill>
                  <a:srgbClr val="323E4F"/>
                </a:solidFill>
              </a:rPr>
              <a:t> gaps and opportunities</a:t>
            </a:r>
            <a:endParaRPr sz="2250">
              <a:solidFill>
                <a:srgbClr val="323E4F"/>
              </a:solidFill>
            </a:endParaRPr>
          </a:p>
          <a:p>
            <a:pPr indent="0" lvl="0" marL="0" rtl="0" algn="l">
              <a:lnSpc>
                <a:spcPct val="115000"/>
              </a:lnSpc>
              <a:spcBef>
                <a:spcPts val="0"/>
              </a:spcBef>
              <a:spcAft>
                <a:spcPts val="0"/>
              </a:spcAft>
              <a:buSzPts val="1700"/>
              <a:buNone/>
            </a:pPr>
            <a:r>
              <a:t/>
            </a:r>
            <a:endParaRPr sz="2250">
              <a:solidFill>
                <a:srgbClr val="323E4F"/>
              </a:solidFill>
            </a:endParaRPr>
          </a:p>
        </p:txBody>
      </p:sp>
      <p:pic>
        <p:nvPicPr>
          <p:cNvPr id="153" name="Google Shape;153;p17"/>
          <p:cNvPicPr preferRelativeResize="0"/>
          <p:nvPr/>
        </p:nvPicPr>
        <p:blipFill rotWithShape="1">
          <a:blip r:embed="rId5">
            <a:alphaModFix/>
          </a:blip>
          <a:srcRect b="0" l="0" r="0" t="0"/>
          <a:stretch/>
        </p:blipFill>
        <p:spPr>
          <a:xfrm>
            <a:off x="275475" y="4401400"/>
            <a:ext cx="2252000" cy="2339399"/>
          </a:xfrm>
          <a:prstGeom prst="rect">
            <a:avLst/>
          </a:prstGeom>
          <a:noFill/>
          <a:ln>
            <a:noFill/>
          </a:ln>
        </p:spPr>
      </p:pic>
      <p:sp>
        <p:nvSpPr>
          <p:cNvPr id="154" name="Google Shape;154;p17"/>
          <p:cNvSpPr txBox="1"/>
          <p:nvPr/>
        </p:nvSpPr>
        <p:spPr>
          <a:xfrm>
            <a:off x="447200" y="3384275"/>
            <a:ext cx="5103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Examples: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OBON programme endorsed projects: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Pacific eDNA Coastal Observatory;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Hakai Institute Ocean Biomolecular Observing Network</a:t>
            </a:r>
            <a:endParaRPr b="0" i="0" sz="1400" u="none" cap="none" strike="noStrike">
              <a:solidFill>
                <a:srgbClr val="000000"/>
              </a:solidFill>
              <a:latin typeface="Arial"/>
              <a:ea typeface="Arial"/>
              <a:cs typeface="Arial"/>
              <a:sym typeface="Arial"/>
            </a:endParaRPr>
          </a:p>
        </p:txBody>
      </p:sp>
      <p:sp>
        <p:nvSpPr>
          <p:cNvPr id="155" name="Google Shape;155;p17"/>
          <p:cNvSpPr txBox="1"/>
          <p:nvPr/>
        </p:nvSpPr>
        <p:spPr>
          <a:xfrm>
            <a:off x="6134075" y="3335300"/>
            <a:ext cx="4963800" cy="1046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Examples: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Arial"/>
                <a:ea typeface="Arial"/>
                <a:cs typeface="Arial"/>
                <a:sym typeface="Arial"/>
              </a:rPr>
              <a:t>Regional Projects in NE Pacific:</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Basin Scale Events to Coastal Impacts (BECI)</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Marine Plan Partnership (MaPP)</a:t>
            </a:r>
            <a:endParaRPr b="0" i="0" sz="1400" u="none" cap="none" strike="noStrike">
              <a:solidFill>
                <a:srgbClr val="000000"/>
              </a:solidFill>
              <a:latin typeface="Arial"/>
              <a:ea typeface="Arial"/>
              <a:cs typeface="Arial"/>
              <a:sym typeface="Arial"/>
            </a:endParaRPr>
          </a:p>
        </p:txBody>
      </p:sp>
      <p:pic>
        <p:nvPicPr>
          <p:cNvPr id="156" name="Google Shape;156;p17"/>
          <p:cNvPicPr preferRelativeResize="0"/>
          <p:nvPr/>
        </p:nvPicPr>
        <p:blipFill rotWithShape="1">
          <a:blip r:embed="rId6">
            <a:alphaModFix/>
          </a:blip>
          <a:srcRect b="0" l="0" r="0" t="0"/>
          <a:stretch/>
        </p:blipFill>
        <p:spPr>
          <a:xfrm>
            <a:off x="2527475" y="4525225"/>
            <a:ext cx="3118176" cy="19754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6D7A738B2CDF4397FB3C69580F7058" ma:contentTypeVersion="16" ma:contentTypeDescription="Create a new document." ma:contentTypeScope="" ma:versionID="3e705df2c7b7829335bb360118195929">
  <xsd:schema xmlns:xsd="http://www.w3.org/2001/XMLSchema" xmlns:xs="http://www.w3.org/2001/XMLSchema" xmlns:p="http://schemas.microsoft.com/office/2006/metadata/properties" xmlns:ns2="b2cda754-7ead-4d0d-9958-db37e2356f45" xmlns:ns3="090f19e3-b733-45c3-872d-76420eb888ac" targetNamespace="http://schemas.microsoft.com/office/2006/metadata/properties" ma:root="true" ma:fieldsID="fcf544d93f57cfb98807fc603c6adfb0" ns2:_="" ns3:_="">
    <xsd:import namespace="b2cda754-7ead-4d0d-9958-db37e2356f45"/>
    <xsd:import namespace="090f19e3-b733-45c3-872d-76420eb888a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da754-7ead-4d0d-9958-db37e2356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9509d0-ff3b-4142-a35f-ffe7e1df96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0f19e3-b733-45c3-872d-76420eb888a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0b1801-d3c4-4ab8-961d-8849ae3554c6}" ma:internalName="TaxCatchAll" ma:showField="CatchAllData" ma:web="090f19e3-b733-45c3-872d-76420eb888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cda754-7ead-4d0d-9958-db37e2356f45">
      <Terms xmlns="http://schemas.microsoft.com/office/infopath/2007/PartnerControls"/>
    </lcf76f155ced4ddcb4097134ff3c332f>
    <TaxCatchAll xmlns="090f19e3-b733-45c3-872d-76420eb888ac" xsi:nil="true"/>
  </documentManagement>
</p:properties>
</file>

<file path=customXml/itemProps1.xml><?xml version="1.0" encoding="utf-8"?>
<ds:datastoreItem xmlns:ds="http://schemas.openxmlformats.org/officeDocument/2006/customXml" ds:itemID="{E8AC969E-765B-4CC7-9A86-8D5412545A45}"/>
</file>

<file path=customXml/itemProps2.xml><?xml version="1.0" encoding="utf-8"?>
<ds:datastoreItem xmlns:ds="http://schemas.openxmlformats.org/officeDocument/2006/customXml" ds:itemID="{17C0BAC2-B07E-4194-9450-CB27A56055EA}"/>
</file>

<file path=customXml/itemProps3.xml><?xml version="1.0" encoding="utf-8"?>
<ds:datastoreItem xmlns:ds="http://schemas.openxmlformats.org/officeDocument/2006/customXml" ds:itemID="{96F66928-FB76-48BD-91CB-935E17C5EA2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Martone</dc:creator>
  <dcterms:created xsi:type="dcterms:W3CDTF">2022-10-31T20:55:12Z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0x010100596D7A738B2CDF4397FB3C69580F7058</vt:lpwstr>
  </property>
</Properties>
</file>