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Source Sans Pro" panose="020B0503030403020204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635F298D-A871-4AB4-9750-2D9D5766E6A6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yrille Mai Thanh" initials="" lastIdx="2" clrIdx="0"/>
  <p:cmAuthor id="1" name="Neil Dhot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5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26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0095c2fd7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0095c2fd7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0095c2fd7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0095c2fd7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0095c2fd7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0095c2fd7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28698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135817" y="-14353"/>
            <a:ext cx="4564800" cy="29993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" name="Google Shape;56;p13"/>
          <p:cNvSpPr txBox="1"/>
          <p:nvPr/>
        </p:nvSpPr>
        <p:spPr>
          <a:xfrm>
            <a:off x="212342" y="1669306"/>
            <a:ext cx="4564800" cy="1767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200" b="1" dirty="0">
                <a:solidFill>
                  <a:srgbClr val="1C4587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Education and training in water technologies on the African continent</a:t>
            </a:r>
            <a:endParaRPr lang="en-GB" sz="3200" dirty="0">
              <a:solidFill>
                <a:srgbClr val="1C4587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619704" y="4097080"/>
            <a:ext cx="2392200" cy="7800"/>
          </a:xfrm>
          <a:prstGeom prst="straightConnector1">
            <a:avLst/>
          </a:prstGeom>
          <a:noFill/>
          <a:ln w="9525" cap="flat" cmpd="sng">
            <a:solidFill>
              <a:srgbClr val="1C458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3"/>
          <p:cNvCxnSpPr/>
          <p:nvPr/>
        </p:nvCxnSpPr>
        <p:spPr>
          <a:xfrm>
            <a:off x="619704" y="1377343"/>
            <a:ext cx="2392200" cy="7800"/>
          </a:xfrm>
          <a:prstGeom prst="straightConnector1">
            <a:avLst/>
          </a:prstGeom>
          <a:noFill/>
          <a:ln w="9525" cap="flat" cmpd="sng">
            <a:solidFill>
              <a:srgbClr val="1C4587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5098" y="4616615"/>
            <a:ext cx="249300" cy="2493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/>
        </p:nvSpPr>
        <p:spPr>
          <a:xfrm>
            <a:off x="764305" y="4564118"/>
            <a:ext cx="888300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1C4587"/>
                </a:solidFill>
              </a:rPr>
              <a:t>@AquaFed</a:t>
            </a:r>
            <a:endParaRPr sz="1000" b="1" dirty="0">
              <a:solidFill>
                <a:srgbClr val="1C4587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-213287" y="548959"/>
            <a:ext cx="3900948" cy="754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dirty="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AquaFed </a:t>
            </a:r>
            <a:endParaRPr sz="3600" b="1" dirty="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1" name="Google Shape;61;p13">
            <a:extLst>
              <a:ext uri="{FF2B5EF4-FFF2-40B4-BE49-F238E27FC236}">
                <a16:creationId xmlns:a16="http://schemas.microsoft.com/office/drawing/2014/main" id="{8B64F247-AE5B-40BC-B845-6AD039FA9D68}"/>
              </a:ext>
            </a:extLst>
          </p:cNvPr>
          <p:cNvSpPr txBox="1"/>
          <p:nvPr/>
        </p:nvSpPr>
        <p:spPr>
          <a:xfrm>
            <a:off x="7587966" y="4616615"/>
            <a:ext cx="1271976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1C4587"/>
                </a:solidFill>
              </a:rPr>
              <a:t>www.aquafed.org</a:t>
            </a:r>
            <a:endParaRPr sz="1000" b="1" dirty="0">
              <a:solidFill>
                <a:srgbClr val="1C4587"/>
              </a:solidFill>
            </a:endParaRPr>
          </a:p>
        </p:txBody>
      </p:sp>
      <p:sp>
        <p:nvSpPr>
          <p:cNvPr id="12" name="Google Shape;55;p13">
            <a:extLst>
              <a:ext uri="{FF2B5EF4-FFF2-40B4-BE49-F238E27FC236}">
                <a16:creationId xmlns:a16="http://schemas.microsoft.com/office/drawing/2014/main" id="{A8D59471-A91C-4240-8E91-F23F26B9CBE6}"/>
              </a:ext>
            </a:extLst>
          </p:cNvPr>
          <p:cNvSpPr/>
          <p:nvPr/>
        </p:nvSpPr>
        <p:spPr>
          <a:xfrm>
            <a:off x="1208455" y="3724377"/>
            <a:ext cx="1721347" cy="27468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rgbClr val="1C4587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24 May 2022</a:t>
            </a:r>
            <a:endParaRPr dirty="0">
              <a:solidFill>
                <a:srgbClr val="1C4587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F17267-5CA5-E056-BAE3-F739898C60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3667" y="716588"/>
            <a:ext cx="4131284" cy="292676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/>
        </p:nvSpPr>
        <p:spPr>
          <a:xfrm>
            <a:off x="99747" y="196578"/>
            <a:ext cx="7539544" cy="5007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b="1" dirty="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Feedback from AquaFed members</a:t>
            </a:r>
            <a:endParaRPr sz="3000" b="1" dirty="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71" name="Google Shape;71;p14"/>
          <p:cNvCxnSpPr/>
          <p:nvPr/>
        </p:nvCxnSpPr>
        <p:spPr>
          <a:xfrm>
            <a:off x="935050" y="940348"/>
            <a:ext cx="2392200" cy="7800"/>
          </a:xfrm>
          <a:prstGeom prst="straightConnector1">
            <a:avLst/>
          </a:prstGeom>
          <a:noFill/>
          <a:ln w="9525" cap="flat" cmpd="sng">
            <a:solidFill>
              <a:srgbClr val="1C458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" name="Google Shape;72;p14"/>
          <p:cNvSpPr txBox="1"/>
          <p:nvPr/>
        </p:nvSpPr>
        <p:spPr>
          <a:xfrm>
            <a:off x="293077" y="1191196"/>
            <a:ext cx="8387936" cy="3118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GB" sz="1600" b="1" dirty="0">
                <a:solidFill>
                  <a:srgbClr val="1C4587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Question: What are you seeing in terms of equality of opportunity for women in education and training in water and sanitation in Africa?  </a:t>
            </a:r>
          </a:p>
          <a:p>
            <a:pPr marR="0"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GB" sz="1200" b="1" dirty="0">
              <a:solidFill>
                <a:srgbClr val="1C4587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1C4587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Continuously low level of skilled, young women coming through via the education system. Little encouragement for schoolgirls.</a:t>
            </a:r>
          </a:p>
          <a:p>
            <a:pPr marL="171450" marR="0" lvl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1C4587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Old-fashioned attitudes/cultural issues  still apply to recruiting women and is holding them back</a:t>
            </a:r>
          </a:p>
          <a:p>
            <a:pPr marL="171450" marR="0" lvl="0" indent="-17145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1C4587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Women that do make it through to employment hit the glass ceiling very quickly – chances of management very limited.</a:t>
            </a:r>
            <a:endParaRPr lang="en-GB" sz="1000" dirty="0"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GB" sz="900" b="1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GB" sz="900" b="1" dirty="0"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GB" sz="900" b="1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endParaRPr lang="en-GB" sz="9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</p:txBody>
      </p:sp>
      <p:pic>
        <p:nvPicPr>
          <p:cNvPr id="79" name="Google Shape;7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34350" y="4795235"/>
            <a:ext cx="249300" cy="2493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80" name="Google Shape;80;p14"/>
          <p:cNvSpPr txBox="1"/>
          <p:nvPr/>
        </p:nvSpPr>
        <p:spPr>
          <a:xfrm>
            <a:off x="6583650" y="4752785"/>
            <a:ext cx="888300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1C4587"/>
                </a:solidFill>
              </a:rPr>
              <a:t>@AquaFed</a:t>
            </a:r>
            <a:endParaRPr sz="1000" b="1" dirty="0">
              <a:solidFill>
                <a:srgbClr val="1C4587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/>
          <p:nvPr/>
        </p:nvSpPr>
        <p:spPr>
          <a:xfrm>
            <a:off x="7250" y="0"/>
            <a:ext cx="45648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9" name="Google Shape;69;p14"/>
          <p:cNvSpPr txBox="1"/>
          <p:nvPr/>
        </p:nvSpPr>
        <p:spPr>
          <a:xfrm>
            <a:off x="-1696289" y="79650"/>
            <a:ext cx="6268289" cy="1066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b="1" dirty="0">
                <a:solidFill>
                  <a:srgbClr val="1C458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Solutions</a:t>
            </a:r>
            <a:endParaRPr sz="3000" b="1" dirty="0">
              <a:solidFill>
                <a:srgbClr val="1C458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70" name="Google Shape;70;p14"/>
          <p:cNvCxnSpPr/>
          <p:nvPr/>
        </p:nvCxnSpPr>
        <p:spPr>
          <a:xfrm>
            <a:off x="1093550" y="4679400"/>
            <a:ext cx="2392200" cy="7800"/>
          </a:xfrm>
          <a:prstGeom prst="straightConnector1">
            <a:avLst/>
          </a:prstGeom>
          <a:noFill/>
          <a:ln w="9525" cap="flat" cmpd="sng">
            <a:solidFill>
              <a:srgbClr val="1C458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1" name="Google Shape;71;p14"/>
          <p:cNvCxnSpPr/>
          <p:nvPr/>
        </p:nvCxnSpPr>
        <p:spPr>
          <a:xfrm>
            <a:off x="241755" y="1007074"/>
            <a:ext cx="2392200" cy="7800"/>
          </a:xfrm>
          <a:prstGeom prst="straightConnector1">
            <a:avLst/>
          </a:prstGeom>
          <a:noFill/>
          <a:ln w="9525" cap="flat" cmpd="sng">
            <a:solidFill>
              <a:srgbClr val="1C458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" name="Google Shape;72;p14"/>
          <p:cNvSpPr txBox="1"/>
          <p:nvPr/>
        </p:nvSpPr>
        <p:spPr>
          <a:xfrm>
            <a:off x="241755" y="1146261"/>
            <a:ext cx="8080441" cy="2758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Aft>
                <a:spcPts val="300"/>
              </a:spcAft>
            </a:pPr>
            <a:r>
              <a:rPr lang="fr-FR" sz="1800" b="1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Promotion of science and technology to schoolgirls: </a:t>
            </a:r>
            <a:r>
              <a:rPr lang="fr-FR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promotion/inclusion of STEM at an early age – change social bias.</a:t>
            </a:r>
            <a:endParaRPr lang="fr-FR" sz="1800" b="1" dirty="0">
              <a:solidFill>
                <a:srgbClr val="00206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Aft>
                <a:spcPts val="300"/>
              </a:spcAft>
            </a:pPr>
            <a:endParaRPr lang="fr-FR" sz="1800" b="1" dirty="0">
              <a:solidFill>
                <a:srgbClr val="00206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Aft>
                <a:spcPts val="300"/>
              </a:spcAft>
            </a:pPr>
            <a:r>
              <a:rPr lang="fr-FR" sz="1800" b="1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Career Pathways: </a:t>
            </a:r>
            <a:r>
              <a:rPr lang="fr-FR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Improve understanding of young women’s routes into the sector, their skills, their career maps. AquaFed project.</a:t>
            </a:r>
          </a:p>
          <a:p>
            <a:pPr>
              <a:spcAft>
                <a:spcPts val="300"/>
              </a:spcAft>
            </a:pPr>
            <a:endParaRPr lang="fr-FR" sz="1800" dirty="0">
              <a:solidFill>
                <a:srgbClr val="00206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Aft>
                <a:spcPts val="300"/>
              </a:spcAft>
            </a:pPr>
            <a:r>
              <a:rPr lang="fr-FR" sz="1800" b="1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Focus on job types</a:t>
            </a:r>
            <a:r>
              <a:rPr lang="fr-FR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: Accountants/managers vs obession with engineers (Philippines experience)</a:t>
            </a:r>
          </a:p>
          <a:p>
            <a:pPr>
              <a:spcAft>
                <a:spcPts val="300"/>
              </a:spcAft>
            </a:pPr>
            <a:endParaRPr lang="fr-FR" sz="1800" b="1" dirty="0">
              <a:solidFill>
                <a:srgbClr val="00206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Aft>
                <a:spcPts val="300"/>
              </a:spcAft>
            </a:pPr>
            <a:r>
              <a:rPr lang="fr-FR" sz="1800" b="1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Networking: </a:t>
            </a:r>
            <a:r>
              <a:rPr lang="fr-FR" sz="1800" dirty="0">
                <a:solidFill>
                  <a:srgbClr val="00206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Try the Flashmobs that Women4Water and AquaFed launched at the World Water Forum.</a:t>
            </a:r>
            <a:endParaRPr lang="fr-FR" sz="1800" b="1" dirty="0">
              <a:solidFill>
                <a:srgbClr val="002060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spcAft>
                <a:spcPts val="300"/>
              </a:spcAft>
              <a:buNone/>
            </a:pPr>
            <a:endParaRPr lang="en-US" sz="800" dirty="0">
              <a:solidFill>
                <a:srgbClr val="464692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79" name="Google Shape;7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2050" y="4772100"/>
            <a:ext cx="249300" cy="2493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80" name="Google Shape;80;p14"/>
          <p:cNvSpPr txBox="1"/>
          <p:nvPr/>
        </p:nvSpPr>
        <p:spPr>
          <a:xfrm>
            <a:off x="1867775" y="4729650"/>
            <a:ext cx="888300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 dirty="0">
                <a:solidFill>
                  <a:srgbClr val="1C4587"/>
                </a:solidFill>
              </a:rPr>
              <a:t>@AquaFed</a:t>
            </a:r>
            <a:endParaRPr sz="1000" b="1" dirty="0">
              <a:solidFill>
                <a:srgbClr val="1C45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32407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6D7A738B2CDF4397FB3C69580F7058" ma:contentTypeVersion="16" ma:contentTypeDescription="Create a new document." ma:contentTypeScope="" ma:versionID="3e705df2c7b7829335bb360118195929">
  <xsd:schema xmlns:xsd="http://www.w3.org/2001/XMLSchema" xmlns:xs="http://www.w3.org/2001/XMLSchema" xmlns:p="http://schemas.microsoft.com/office/2006/metadata/properties" xmlns:ns2="b2cda754-7ead-4d0d-9958-db37e2356f45" xmlns:ns3="090f19e3-b733-45c3-872d-76420eb888ac" targetNamespace="http://schemas.microsoft.com/office/2006/metadata/properties" ma:root="true" ma:fieldsID="fcf544d93f57cfb98807fc603c6adfb0" ns2:_="" ns3:_="">
    <xsd:import namespace="b2cda754-7ead-4d0d-9958-db37e2356f45"/>
    <xsd:import namespace="090f19e3-b733-45c3-872d-76420eb888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cda754-7ead-4d0d-9958-db37e2356f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69509d0-ff3b-4142-a35f-ffe7e1df96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f19e3-b733-45c3-872d-76420eb888a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c0b1801-d3c4-4ab8-961d-8849ae3554c6}" ma:internalName="TaxCatchAll" ma:showField="CatchAllData" ma:web="090f19e3-b733-45c3-872d-76420eb888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014592-23FA-4476-A21D-2420BEA2FA02}"/>
</file>

<file path=customXml/itemProps2.xml><?xml version="1.0" encoding="utf-8"?>
<ds:datastoreItem xmlns:ds="http://schemas.openxmlformats.org/officeDocument/2006/customXml" ds:itemID="{D0144875-3143-4760-B8D1-C71F66BB43E7}"/>
</file>

<file path=docProps/app.xml><?xml version="1.0" encoding="utf-8"?>
<Properties xmlns="http://schemas.openxmlformats.org/officeDocument/2006/extended-properties" xmlns:vt="http://schemas.openxmlformats.org/officeDocument/2006/docPropsVTypes">
  <TotalTime>6834</TotalTime>
  <Words>188</Words>
  <Application>Microsoft Office PowerPoint</Application>
  <PresentationFormat>On-screen Show (16:9)</PresentationFormat>
  <Paragraphs>23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Source Sans Pro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Dhot</dc:creator>
  <cp:lastModifiedBy>Neil Dhot</cp:lastModifiedBy>
  <cp:revision>103</cp:revision>
  <dcterms:modified xsi:type="dcterms:W3CDTF">2022-05-24T09:54:26Z</dcterms:modified>
</cp:coreProperties>
</file>