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8" r:id="rId4"/>
    <p:sldId id="262" r:id="rId5"/>
    <p:sldId id="259" r:id="rId6"/>
    <p:sldId id="260" r:id="rId7"/>
    <p:sldId id="261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231C36-0147-885B-C257-C38595266A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Science-Technology-Innovation and Entrepreneurship in support of the Sustainable Development Goals</a:t>
            </a:r>
            <a:br>
              <a:rPr lang="en-US" sz="3200" dirty="0"/>
            </a:br>
            <a:r>
              <a:rPr lang="en-US" sz="3200" dirty="0"/>
              <a:t>- may 24, 2022 –</a:t>
            </a:r>
            <a:br>
              <a:rPr lang="en-US" sz="3200" dirty="0"/>
            </a:br>
            <a:r>
              <a:rPr lang="en-US" sz="3200" dirty="0"/>
              <a:t> </a:t>
            </a:r>
            <a:r>
              <a:rPr lang="en-US" sz="2000" dirty="0" err="1"/>
              <a:t>mehdi</a:t>
            </a:r>
            <a:r>
              <a:rPr lang="en-US" sz="2000" dirty="0"/>
              <a:t> </a:t>
            </a:r>
            <a:r>
              <a:rPr lang="en-US" sz="2000" dirty="0" err="1"/>
              <a:t>lahlou</a:t>
            </a:r>
            <a:endParaRPr lang="fr-FR" sz="2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1888434-09F0-C461-767D-88D91F635A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2210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C7BBCB-DE87-3897-4A81-EC227D4F9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Water and Women in Morocco </a:t>
            </a:r>
            <a:br>
              <a:rPr lang="en-US" dirty="0"/>
            </a:br>
            <a:r>
              <a:rPr lang="en-US" dirty="0" err="1"/>
              <a:t>Eau</a:t>
            </a:r>
            <a:r>
              <a:rPr lang="en-US" dirty="0"/>
              <a:t> et femmes au Maroc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999454-399C-A921-0DE5-55C96C64BA2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5506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10CB66-D08D-45F8-6F40-3BDE9FCB7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212121"/>
                </a:solidFill>
                <a:effectLst/>
                <a:latin typeface="Helvetica Neue"/>
              </a:rPr>
              <a:t>L’École pour la jeune fille</a:t>
            </a:r>
            <a:br>
              <a:rPr lang="fr-FR" b="0" i="0" dirty="0">
                <a:solidFill>
                  <a:srgbClr val="212121"/>
                </a:solidFill>
                <a:effectLst/>
                <a:latin typeface="Helvetica Neue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904F41-6CA3-4BA3-01EC-77F2E03A723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Du processus vicieux au processus vertueux</a:t>
            </a:r>
          </a:p>
          <a:p>
            <a:r>
              <a:rPr lang="fr-FR" dirty="0"/>
              <a:t>Les effets d’une telle absence s’ajoutent à ceux de la pauvreté – au </a:t>
            </a:r>
            <a:r>
              <a:rPr lang="fr-FR" dirty="0" err="1"/>
              <a:t>maroc</a:t>
            </a:r>
            <a:r>
              <a:rPr lang="fr-FR" dirty="0"/>
              <a:t> comme ailleurs dans le monde</a:t>
            </a:r>
          </a:p>
          <a:p>
            <a:r>
              <a:rPr lang="fr-FR" dirty="0"/>
              <a:t>Un court </a:t>
            </a:r>
            <a:r>
              <a:rPr lang="fr-FR" dirty="0" err="1"/>
              <a:t>etat</a:t>
            </a:r>
            <a:r>
              <a:rPr lang="fr-FR" dirty="0"/>
              <a:t> des lieux au Maroc</a:t>
            </a:r>
          </a:p>
        </p:txBody>
      </p:sp>
    </p:spTree>
    <p:extLst>
      <p:ext uri="{BB962C8B-B14F-4D97-AF65-F5344CB8AC3E}">
        <p14:creationId xmlns:p14="http://schemas.microsoft.com/office/powerpoint/2010/main" val="109197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43D8B5-118C-D2AE-D40B-FE55C1821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212121"/>
                </a:solidFill>
                <a:effectLst/>
                <a:latin typeface="Helvetica Neue"/>
              </a:rPr>
              <a:t>L’École pour la jeune fille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E261E2-6A27-5A3D-9710-D7DD575D27E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L’absence de l’eau, frein à la scolarisation de la jeune fille – surtout en milieu rural…..</a:t>
            </a:r>
          </a:p>
          <a:p>
            <a:r>
              <a:rPr lang="fr-FR" dirty="0"/>
              <a:t>EN QUOI une telle absence (comme celle des latrines) éloigne la jeune fille de l’école: </a:t>
            </a:r>
          </a:p>
          <a:p>
            <a:r>
              <a:rPr lang="fr-FR" dirty="0"/>
              <a:t>   Raisons objectives: propreté, inconfort</a:t>
            </a:r>
          </a:p>
          <a:p>
            <a:r>
              <a:rPr lang="fr-FR" dirty="0"/>
              <a:t>   Raisons subjectives, culturelles, religieuses. </a:t>
            </a:r>
          </a:p>
        </p:txBody>
      </p:sp>
    </p:spTree>
    <p:extLst>
      <p:ext uri="{BB962C8B-B14F-4D97-AF65-F5344CB8AC3E}">
        <p14:creationId xmlns:p14="http://schemas.microsoft.com/office/powerpoint/2010/main" val="548248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429CA9-9D14-0C8E-3941-D55D40252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212121"/>
                </a:solidFill>
                <a:effectLst/>
                <a:latin typeface="Helvetica Neue"/>
              </a:rPr>
              <a:t>L’École pour le développement </a:t>
            </a:r>
            <a:br>
              <a:rPr lang="fr-FR" b="0" i="0" dirty="0">
                <a:solidFill>
                  <a:srgbClr val="212121"/>
                </a:solidFill>
                <a:effectLst/>
                <a:latin typeface="Helvetica Neue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478874-E666-4AB7-15DB-3CAF0F1D104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Parce qu’il n’existe pas un autre ascenseur social</a:t>
            </a:r>
          </a:p>
          <a:p>
            <a:r>
              <a:rPr lang="fr-FR" dirty="0"/>
              <a:t>Pas d’autres moyens d’épanouissement individuel et collectif</a:t>
            </a:r>
          </a:p>
          <a:p>
            <a:r>
              <a:rPr lang="fr-FR" dirty="0" err="1"/>
              <a:t>PaRCE</a:t>
            </a:r>
            <a:r>
              <a:rPr lang="fr-FR" dirty="0"/>
              <a:t> QUE C’est le fondement du capital humain, en l’absence d’autres ressources matérielles, physiques….</a:t>
            </a:r>
          </a:p>
        </p:txBody>
      </p:sp>
    </p:spTree>
    <p:extLst>
      <p:ext uri="{BB962C8B-B14F-4D97-AF65-F5344CB8AC3E}">
        <p14:creationId xmlns:p14="http://schemas.microsoft.com/office/powerpoint/2010/main" val="3145396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C55278-B624-D7AB-6640-6E6673BF4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212121"/>
                </a:solidFill>
                <a:effectLst/>
                <a:latin typeface="Helvetica Neue"/>
              </a:rPr>
              <a:t>Le développement pour l'égalité </a:t>
            </a:r>
            <a:br>
              <a:rPr lang="fr-FR" b="0" i="0" dirty="0">
                <a:solidFill>
                  <a:srgbClr val="212121"/>
                </a:solidFill>
                <a:effectLst/>
                <a:latin typeface="Helvetica Neue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2E1A43-4380-1321-E4CA-4A5B161A2FB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Le développement, dans son acception global, induit l’égalité, la fonde, la rend pérenne – moins une femme est instruite plus elle est sujette à soumission, à exploitation (dans la sphère familiale, dans la sphère sociale et politique, dans l’espace de production…)</a:t>
            </a:r>
          </a:p>
          <a:p>
            <a:r>
              <a:rPr lang="fr-FR" dirty="0"/>
              <a:t>OR l’égalité est un facteur de durabilité, d’approche participative…LES pays LES PLUS EGALITAIRES AUJOURD’HUI de par le monde </a:t>
            </a:r>
            <a:r>
              <a:rPr lang="fr-FR" dirty="0" err="1"/>
              <a:t>etant</a:t>
            </a:r>
            <a:r>
              <a:rPr lang="fr-FR" dirty="0"/>
              <a:t> ceux où l’indice de développement humain est le plus élevé (Islande, pays scandinaves, nouvelle </a:t>
            </a:r>
            <a:r>
              <a:rPr lang="fr-FR" dirty="0" err="1"/>
              <a:t>zélande</a:t>
            </a:r>
            <a:r>
              <a:rPr lang="fr-FR" dirty="0"/>
              <a:t>, suisse). </a:t>
            </a:r>
          </a:p>
        </p:txBody>
      </p:sp>
    </p:spTree>
    <p:extLst>
      <p:ext uri="{BB962C8B-B14F-4D97-AF65-F5344CB8AC3E}">
        <p14:creationId xmlns:p14="http://schemas.microsoft.com/office/powerpoint/2010/main" val="858998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FFD3D6-B02E-1824-9FCF-9A13934DB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L’égalité pour la durabilité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EF16B5-86E5-4ED9-CCCC-2317780046D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fr-FR" b="0" i="0" dirty="0">
              <a:solidFill>
                <a:srgbClr val="212121"/>
              </a:solidFill>
              <a:effectLst/>
              <a:latin typeface="Helvetica Neue"/>
            </a:endParaRPr>
          </a:p>
          <a:p>
            <a:r>
              <a:rPr lang="fr-FR" b="0" i="0" dirty="0">
                <a:solidFill>
                  <a:srgbClr val="212121"/>
                </a:solidFill>
                <a:effectLst/>
                <a:latin typeface="Helvetica Neue"/>
              </a:rPr>
              <a:t>Le développement et les processus égalitaires qu’il induit favorisent plus de création de valeurs, de justice sociale….</a:t>
            </a:r>
          </a:p>
          <a:p>
            <a:r>
              <a:rPr lang="fr-FR" dirty="0">
                <a:solidFill>
                  <a:srgbClr val="212121"/>
                </a:solidFill>
                <a:latin typeface="Helvetica Neue"/>
              </a:rPr>
              <a:t>PERMETTENT UN PLUS GRAND RECOURS AUX RESSOURCES DE LA  SCIENCE,     y compris s’agissant de la lutte contre le réchauffement climatique…</a:t>
            </a:r>
            <a:endParaRPr lang="fr-FR" b="0" i="0" dirty="0">
              <a:solidFill>
                <a:srgbClr val="212121"/>
              </a:solidFill>
              <a:effectLst/>
              <a:latin typeface="Helvetica Neue"/>
            </a:endParaRPr>
          </a:p>
          <a:p>
            <a:pPr marL="0" indent="0">
              <a:buNone/>
            </a:pPr>
            <a:r>
              <a:rPr lang="fr-FR" dirty="0">
                <a:solidFill>
                  <a:srgbClr val="212121"/>
                </a:solidFill>
                <a:latin typeface="Helvetica Neue"/>
              </a:rPr>
              <a:t>  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5146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A3E80F-F297-D833-DC0C-4DDD531A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L’école, base de la recherche scientifique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8E28D3-7582-6A45-EB01-531F8611F54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fr-FR" b="0" i="0" dirty="0">
              <a:solidFill>
                <a:srgbClr val="212121"/>
              </a:solidFill>
              <a:effectLst/>
              <a:latin typeface="Helvetica Neue"/>
            </a:endParaRPr>
          </a:p>
          <a:p>
            <a:r>
              <a:rPr lang="fr-FR" b="0" i="0" dirty="0">
                <a:solidFill>
                  <a:srgbClr val="212121"/>
                </a:solidFill>
                <a:effectLst/>
                <a:latin typeface="Helvetica Neue"/>
              </a:rPr>
              <a:t>Le système éducatif promeut celui de la recherche scientifique</a:t>
            </a:r>
          </a:p>
          <a:p>
            <a:r>
              <a:rPr lang="fr-FR" b="0" i="0" dirty="0">
                <a:solidFill>
                  <a:srgbClr val="212121"/>
                </a:solidFill>
                <a:effectLst/>
                <a:latin typeface="Helvetica Neue"/>
              </a:rPr>
              <a:t>A systèmes éducatifs équivalents, le partenariat en matière de </a:t>
            </a:r>
            <a:r>
              <a:rPr lang="fr-FR" b="0" i="0" dirty="0" err="1">
                <a:solidFill>
                  <a:srgbClr val="212121"/>
                </a:solidFill>
                <a:effectLst/>
                <a:latin typeface="Helvetica Neue"/>
              </a:rPr>
              <a:t>rs</a:t>
            </a:r>
            <a:r>
              <a:rPr lang="fr-FR" b="0" i="0" dirty="0">
                <a:solidFill>
                  <a:srgbClr val="212121"/>
                </a:solidFill>
                <a:effectLst/>
                <a:latin typeface="Helvetica Neue"/>
              </a:rPr>
              <a:t> en devient plus efficient, plus favorable pour toutes les sociétés, vu le niveau d’interdépendances atteint par ces dernières au cours des années..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9233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29DBC8-1470-EB60-5EFE-67D55FD19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5A1E1E-E175-912B-1019-1CD2C273339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/>
            <a:endParaRPr lang="fr-FR" dirty="0"/>
          </a:p>
          <a:p>
            <a:pPr marL="0" indent="0" algn="ctr">
              <a:buNone/>
            </a:pPr>
            <a:r>
              <a:rPr lang="fr-FR"/>
              <a:t>JE </a:t>
            </a:r>
            <a:r>
              <a:rPr lang="fr-FR" dirty="0"/>
              <a:t>VOUS REMERCIE</a:t>
            </a:r>
          </a:p>
          <a:p>
            <a:pPr marL="0" indent="0" algn="ctr">
              <a:buNone/>
            </a:pPr>
            <a:r>
              <a:rPr lang="fr-FR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729170485"/>
      </p:ext>
    </p:extLst>
  </p:cSld>
  <p:clrMapOvr>
    <a:masterClrMapping/>
  </p:clrMapOvr>
</p:sld>
</file>

<file path=ppt/theme/theme1.xml><?xml version="1.0" encoding="utf-8"?>
<a:theme xmlns:a="http://schemas.openxmlformats.org/drawingml/2006/main" name="Ronds dans l’eau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6D7A738B2CDF4397FB3C69580F7058" ma:contentTypeVersion="16" ma:contentTypeDescription="Create a new document." ma:contentTypeScope="" ma:versionID="3e705df2c7b7829335bb360118195929">
  <xsd:schema xmlns:xsd="http://www.w3.org/2001/XMLSchema" xmlns:xs="http://www.w3.org/2001/XMLSchema" xmlns:p="http://schemas.microsoft.com/office/2006/metadata/properties" xmlns:ns2="b2cda754-7ead-4d0d-9958-db37e2356f45" xmlns:ns3="090f19e3-b733-45c3-872d-76420eb888ac" targetNamespace="http://schemas.microsoft.com/office/2006/metadata/properties" ma:root="true" ma:fieldsID="fcf544d93f57cfb98807fc603c6adfb0" ns2:_="" ns3:_="">
    <xsd:import namespace="b2cda754-7ead-4d0d-9958-db37e2356f45"/>
    <xsd:import namespace="090f19e3-b733-45c3-872d-76420eb888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cda754-7ead-4d0d-9958-db37e2356f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69509d0-ff3b-4142-a35f-ffe7e1df967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0f19e3-b733-45c3-872d-76420eb888a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c0b1801-d3c4-4ab8-961d-8849ae3554c6}" ma:internalName="TaxCatchAll" ma:showField="CatchAllData" ma:web="090f19e3-b733-45c3-872d-76420eb888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EA7FCB-9A79-412D-91CB-5D4265E9A9C1}"/>
</file>

<file path=customXml/itemProps2.xml><?xml version="1.0" encoding="utf-8"?>
<ds:datastoreItem xmlns:ds="http://schemas.openxmlformats.org/officeDocument/2006/customXml" ds:itemID="{7006D4D8-CA94-47C3-BE4E-7C7DC274CD72}"/>
</file>

<file path=docProps/app.xml><?xml version="1.0" encoding="utf-8"?>
<Properties xmlns="http://schemas.openxmlformats.org/officeDocument/2006/extended-properties" xmlns:vt="http://schemas.openxmlformats.org/officeDocument/2006/docPropsVTypes">
  <Template>{B37A93CB-47D8-43A0-9026-F39F30429E4E}tf04033925</Template>
  <TotalTime>62</TotalTime>
  <Words>364</Words>
  <Application>Microsoft Office PowerPoint</Application>
  <PresentationFormat>Grand écran</PresentationFormat>
  <Paragraphs>31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Helvetica Neue</vt:lpstr>
      <vt:lpstr>Tw Cen MT</vt:lpstr>
      <vt:lpstr>Ronds dans l’eau</vt:lpstr>
      <vt:lpstr>Science-Technology-Innovation and Entrepreneurship in support of the Sustainable Development Goals - may 24, 2022 –  mehdi lahlou</vt:lpstr>
      <vt:lpstr>Water and Women in Morocco  Eau et femmes au Maroc</vt:lpstr>
      <vt:lpstr>L’École pour la jeune fille </vt:lpstr>
      <vt:lpstr>L’École pour la jeune fille</vt:lpstr>
      <vt:lpstr>L’École pour le développement  </vt:lpstr>
      <vt:lpstr>Le développement pour l'égalité  </vt:lpstr>
      <vt:lpstr>L’égalité pour la durabilité</vt:lpstr>
      <vt:lpstr>L’école, base de la recherche scientifique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Science-Technology-Innovation and Entrepreneurship in support of the Sustainable Development Goals - may 24, 2022 –  mehdi lahlou</dc:title>
  <dc:creator>Mehdi Lahlou</dc:creator>
  <cp:lastModifiedBy>Mehdi Lahlou</cp:lastModifiedBy>
  <cp:revision>1</cp:revision>
  <dcterms:created xsi:type="dcterms:W3CDTF">2022-05-22T08:44:45Z</dcterms:created>
  <dcterms:modified xsi:type="dcterms:W3CDTF">2022-05-22T09:47:09Z</dcterms:modified>
</cp:coreProperties>
</file>