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75" r:id="rId24"/>
    <p:sldId id="276" r:id="rId25"/>
    <p:sldId id="277" r:id="rId26"/>
    <p:sldId id="278" r:id="rId27"/>
    <p:sldId id="279" r:id="rId28"/>
  </p:sldIdLst>
  <p:sldSz cx="12192000" cy="6858000"/>
  <p:notesSz cx="70104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16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3D703C-9BFF-0D09-7497-B1180C571C42}" name="Darlene Lacey" initials="DL" userId="S::darlenel@nfte.com::be9ed48a-9785-4dd2-8562-79814b1a10f2" providerId="AD"/>
  <p188:author id="{A5DB4DB1-8BDA-55C7-0574-3FA05212F8D1}" name="Christine Ryan" initials="CR" userId="S::ChristineR@nfte.com::3fdbfeee-f9ce-45c7-ae63-94e98b993d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D0379-5E20-0B6D-642A-A957A57EF494}" v="1" dt="2024-07-25T17:39:49.092"/>
  </p1510:revLst>
</p1510:revInfo>
</file>

<file path=ppt/tableStyles.xml><?xml version="1.0" encoding="utf-8"?>
<a:tblStyleLst xmlns:a="http://schemas.openxmlformats.org/drawingml/2006/main" def="{3CA1499A-83E7-4F03-93FF-EDAA2A16E0FD}">
  <a:tblStyle styleId="{3CA1499A-83E7-4F03-93FF-EDAA2A16E0F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6F0"/>
          </a:solidFill>
        </a:fill>
      </a:tcStyle>
    </a:wholeTbl>
    <a:band1H>
      <a:tcTxStyle/>
      <a:tcStyle>
        <a:tcBdr/>
        <a:fill>
          <a:solidFill>
            <a:srgbClr val="CECA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A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D5BE42-F707-4045-88BE-B32D90307ED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Ryan" userId="S::christiner@nfte.com::3fdbfeee-f9ce-45c7-ae63-94e98b993d71" providerId="AD" clId="Web-{51AD0379-5E20-0B6D-642A-A957A57EF494}"/>
    <pc:docChg chg="delSld">
      <pc:chgData name="Christine Ryan" userId="S::christiner@nfte.com::3fdbfeee-f9ce-45c7-ae63-94e98b993d71" providerId="AD" clId="Web-{51AD0379-5E20-0B6D-642A-A957A57EF494}" dt="2024-07-25T17:39:49.092" v="0"/>
      <pc:docMkLst>
        <pc:docMk/>
      </pc:docMkLst>
      <pc:sldChg chg="del">
        <pc:chgData name="Christine Ryan" userId="S::christiner@nfte.com::3fdbfeee-f9ce-45c7-ae63-94e98b993d71" providerId="AD" clId="Web-{51AD0379-5E20-0B6D-642A-A957A57EF494}" dt="2024-07-25T17:39:49.092" v="0"/>
        <pc:sldMkLst>
          <pc:docMk/>
          <pc:sldMk cId="1646895548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54113"/>
            <a:ext cx="5543550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731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0800000" flipH="1">
            <a:off x="0" y="1253739"/>
            <a:ext cx="12192000" cy="56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253739"/>
            <a:ext cx="12192000" cy="107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3F0D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15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7589885" y="6608393"/>
            <a:ext cx="4602115" cy="28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7"/>
              <a:buFont typeface="Arial"/>
              <a:buNone/>
            </a:pPr>
            <a:r>
              <a:rPr lang="en-US" sz="1067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Based on Guy Kawasaki's 'The Only 10 Slides You Need in Your Pitch'.</a:t>
            </a:r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2" cy="28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-3809"/>
          <a:stretch/>
        </p:blipFill>
        <p:spPr>
          <a:xfrm>
            <a:off x="278700" y="1545475"/>
            <a:ext cx="11863200" cy="10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lunteer Perspective - W/O Headshot">
  <p:cSld name="Volunteer Perspective - W/O Headsho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4267199" y="1333501"/>
            <a:ext cx="7481889" cy="4198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455771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8200" y="3162300"/>
            <a:ext cx="10515600" cy="78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Slide">
  <p:cSld name="1_Section 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7546" y="2794310"/>
            <a:ext cx="5257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C39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FF5C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5230851" y="0"/>
            <a:ext cx="69723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urple Background">
  <p:cSld name="1_Purple Background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Shape 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1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C12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302593"/>
            <a:ext cx="889711" cy="3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trepreneurial Generation">
  <p:cSld name="The Entrepreneurial Genera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457200" y="2019300"/>
            <a:ext cx="36195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C39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5C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65678" y="985693"/>
            <a:ext cx="69913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12A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 - Purple">
  <p:cSld name="Main Title Slide - Purp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078855" y="2611015"/>
            <a:ext cx="6022694" cy="11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78855" y="3806599"/>
            <a:ext cx="2001838" cy="82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F4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5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250" y="2796606"/>
            <a:ext cx="3296351" cy="126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 - White">
  <p:cSld name="Main Title Slide - Whi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078855" y="2611015"/>
            <a:ext cx="6022694" cy="11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0D7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3E0D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78855" y="3806599"/>
            <a:ext cx="2001838" cy="82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F4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5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249" y="2796606"/>
            <a:ext cx="3296351" cy="126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- Orange Type">
  <p:cSld name="Pattern Background - Orange Typ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302593"/>
            <a:ext cx="889711" cy="3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9049" y="1563470"/>
            <a:ext cx="10833902" cy="348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F4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FF5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Template">
  <p:cSld name="Standard Slide Templa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705206" y="1065163"/>
            <a:ext cx="10789920" cy="155134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 rot="5400000">
            <a:off x="11427548" y="999941"/>
            <a:ext cx="330103" cy="284571"/>
          </a:xfrm>
          <a:prstGeom prst="triangle">
            <a:avLst>
              <a:gd name="adj" fmla="val 50000"/>
            </a:avLst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 rot="10800000">
            <a:off x="454973" y="1064158"/>
            <a:ext cx="156139" cy="156139"/>
          </a:xfrm>
          <a:prstGeom prst="ellipse">
            <a:avLst/>
          </a:prstGeom>
          <a:solidFill>
            <a:srgbClr val="4C1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s of title Standard Slide Template">
  <p:cSld name="2 Lines of title Standard Slide Templa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x="705206" y="1538886"/>
            <a:ext cx="10789920" cy="155134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 rot="5400000">
            <a:off x="11427548" y="1473664"/>
            <a:ext cx="330103" cy="284571"/>
          </a:xfrm>
          <a:prstGeom prst="triangle">
            <a:avLst>
              <a:gd name="adj" fmla="val 50000"/>
            </a:avLst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>
            <a:off x="454973" y="1537881"/>
            <a:ext cx="156139" cy="156139"/>
          </a:xfrm>
          <a:prstGeom prst="ellipse">
            <a:avLst/>
          </a:prstGeom>
          <a:solidFill>
            <a:srgbClr val="4C1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119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lide">
  <p:cSld name="1_Blank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lunteer Perspective - W/ Headshot">
  <p:cSld name="Volunteer Perspective - W/ Headsho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4267199" y="1333501"/>
            <a:ext cx="7481889" cy="4198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455771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3"/>
          </p:nvPr>
        </p:nvSpPr>
        <p:spPr>
          <a:xfrm>
            <a:off x="10518648" y="4648200"/>
            <a:ext cx="1444752" cy="15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7243" y="5587532"/>
            <a:ext cx="3607557" cy="57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768">
          <p15:clr>
            <a:srgbClr val="F26B43"/>
          </p15:clr>
        </p15:guide>
        <p15:guide id="4" pos="3168">
          <p15:clr>
            <a:srgbClr val="F26B43"/>
          </p15:clr>
        </p15:guide>
        <p15:guide id="5" pos="2688">
          <p15:clr>
            <a:srgbClr val="F26B43"/>
          </p15:clr>
        </p15:guide>
        <p15:guide id="6" pos="2568">
          <p15:clr>
            <a:srgbClr val="F26B43"/>
          </p15:clr>
        </p15:guide>
        <p15:guide id="7" pos="2088">
          <p15:clr>
            <a:srgbClr val="F26B43"/>
          </p15:clr>
        </p15:guide>
        <p15:guide id="8" pos="1968">
          <p15:clr>
            <a:srgbClr val="F26B43"/>
          </p15:clr>
        </p15:guide>
        <p15:guide id="9" pos="888">
          <p15:clr>
            <a:srgbClr val="F26B43"/>
          </p15:clr>
        </p15:guide>
        <p15:guide id="10" pos="768">
          <p15:clr>
            <a:srgbClr val="F26B43"/>
          </p15:clr>
        </p15:guide>
        <p15:guide id="11" pos="144">
          <p15:clr>
            <a:srgbClr val="F26B43"/>
          </p15:clr>
        </p15:guide>
        <p15:guide id="12" orient="horz" pos="288">
          <p15:clr>
            <a:srgbClr val="F26B43"/>
          </p15:clr>
        </p15:guide>
        <p15:guide id="13" pos="5088">
          <p15:clr>
            <a:srgbClr val="F26B43"/>
          </p15:clr>
        </p15:guide>
        <p15:guide id="14" pos="4488">
          <p15:clr>
            <a:srgbClr val="F26B43"/>
          </p15:clr>
        </p15:guide>
        <p15:guide id="15" pos="4992">
          <p15:clr>
            <a:srgbClr val="F26B43"/>
          </p15:clr>
        </p15:guide>
        <p15:guide id="16" pos="5712">
          <p15:clr>
            <a:srgbClr val="F26B43"/>
          </p15:clr>
        </p15:guide>
        <p15:guide id="17" pos="5592">
          <p15:clr>
            <a:srgbClr val="F26B43"/>
          </p15:clr>
        </p15:guide>
        <p15:guide id="18" pos="6192">
          <p15:clr>
            <a:srgbClr val="F26B43"/>
          </p15:clr>
        </p15:guide>
        <p15:guide id="19" pos="6312">
          <p15:clr>
            <a:srgbClr val="F26B43"/>
          </p15:clr>
        </p15:guide>
        <p15:guide id="20" pos="6792">
          <p15:clr>
            <a:srgbClr val="F26B43"/>
          </p15:clr>
        </p15:guide>
        <p15:guide id="21" pos="6888">
          <p15:clr>
            <a:srgbClr val="F26B43"/>
          </p15:clr>
        </p15:guide>
        <p15:guide id="22" pos="7392">
          <p15:clr>
            <a:srgbClr val="F26B43"/>
          </p15:clr>
        </p15:guide>
        <p15:guide id="23" orient="horz" pos="4032">
          <p15:clr>
            <a:srgbClr val="F26B43"/>
          </p15:clr>
        </p15:guide>
        <p15:guide id="24" pos="3288">
          <p15:clr>
            <a:srgbClr val="F26B43"/>
          </p15:clr>
        </p15:guide>
        <p15:guide id="25" pos="288">
          <p15:clr>
            <a:srgbClr val="F26B43"/>
          </p15:clr>
        </p15:guide>
        <p15:guide id="26" pos="1368">
          <p15:clr>
            <a:srgbClr val="F26B43"/>
          </p15:clr>
        </p15:guide>
        <p15:guide id="27" pos="1488">
          <p15:clr>
            <a:srgbClr val="F26B43"/>
          </p15:clr>
        </p15:guide>
        <p15:guide id="28" pos="4392">
          <p15:clr>
            <a:srgbClr val="F26B43"/>
          </p15:clr>
        </p15:guide>
        <p15:guide id="29" pos="3912">
          <p15:clr>
            <a:srgbClr val="F26B43"/>
          </p15:clr>
        </p15:guide>
        <p15:guide id="30" pos="7536">
          <p15:clr>
            <a:srgbClr val="F26B43"/>
          </p15:clr>
        </p15:guide>
        <p15:guide id="31" orient="horz" pos="144">
          <p15:clr>
            <a:srgbClr val="F26B43"/>
          </p15:clr>
        </p15:guide>
        <p15:guide id="32" orient="horz" pos="720">
          <p15:clr>
            <a:srgbClr val="F26B43"/>
          </p15:clr>
        </p15:guide>
        <p15:guide id="33" orient="horz" pos="840">
          <p15:clr>
            <a:srgbClr val="F26B43"/>
          </p15:clr>
        </p15:guide>
        <p15:guide id="34" orient="horz" pos="1272">
          <p15:clr>
            <a:srgbClr val="F26B43"/>
          </p15:clr>
        </p15:guide>
        <p15:guide id="35" orient="horz" pos="1392">
          <p15:clr>
            <a:srgbClr val="F26B43"/>
          </p15:clr>
        </p15:guide>
        <p15:guide id="36" orient="horz" pos="1824">
          <p15:clr>
            <a:srgbClr val="F26B43"/>
          </p15:clr>
        </p15:guide>
        <p15:guide id="37" orient="horz" pos="1944">
          <p15:clr>
            <a:srgbClr val="F26B43"/>
          </p15:clr>
        </p15:guide>
        <p15:guide id="38" orient="horz" pos="2376">
          <p15:clr>
            <a:srgbClr val="F26B43"/>
          </p15:clr>
        </p15:guide>
        <p15:guide id="39" orient="horz" pos="2496">
          <p15:clr>
            <a:srgbClr val="F26B43"/>
          </p15:clr>
        </p15:guide>
        <p15:guide id="40" orient="horz" pos="2928">
          <p15:clr>
            <a:srgbClr val="F26B43"/>
          </p15:clr>
        </p15:guide>
        <p15:guide id="41" orient="horz" pos="3048">
          <p15:clr>
            <a:srgbClr val="F26B43"/>
          </p15:clr>
        </p15:guide>
        <p15:guide id="42" orient="horz" pos="3480">
          <p15:clr>
            <a:srgbClr val="F26B43"/>
          </p15:clr>
        </p15:guide>
        <p15:guide id="43" orient="horz" pos="3600">
          <p15:clr>
            <a:srgbClr val="F26B43"/>
          </p15:clr>
        </p15:guide>
        <p15:guide id="44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953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[E1 PITCH DECK INSTRUCTIONS]</a:t>
            </a:r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Read the purpose of each slide.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Review the included samples so that you can see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different ways you can present your information.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Choose the format that works best for your business. Be sure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include all of the information listed on the instructions slide.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Delete all instructional slides. You only need your completed slides.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Make this plan yours by customizing and including information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that helps you tell your story!</a:t>
            </a:r>
            <a:endParaRPr dirty="0"/>
          </a:p>
          <a:p>
            <a:pPr marL="228600" marR="0" lvl="0" indent="-190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Shape 103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04" name="Shape 104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13" name="Shape 169">
            <a:extLst>
              <a:ext uri="{FF2B5EF4-FFF2-40B4-BE49-F238E27FC236}">
                <a16:creationId xmlns:a16="http://schemas.microsoft.com/office/drawing/2014/main" id="{A0C48200-6D72-491D-B139-C5A728D753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8">
            <a:extLst>
              <a:ext uri="{FF2B5EF4-FFF2-40B4-BE49-F238E27FC236}">
                <a16:creationId xmlns:a16="http://schemas.microsoft.com/office/drawing/2014/main" id="{40288B1D-B848-4831-A0C5-88182B1076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70400" y="92325"/>
            <a:ext cx="11857199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UNDERLYING MAGIC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[TARGET MARKET]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Provide a detailed look at the customers in your target market.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Profiles of your target market, organized by customer segment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Info about your customer segments such as demographics, </a:t>
            </a:r>
            <a:b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geographics, psychographics, and buying patterns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data that show: </a:t>
            </a:r>
            <a:endParaRPr/>
          </a:p>
          <a:p>
            <a:pPr marL="1600160" marR="0" lvl="2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potential customers believe your business can solve </a:t>
            </a:r>
            <a:b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their problem or unmet need, </a:t>
            </a:r>
            <a:endParaRPr sz="1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160" marR="0" lvl="2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potential market size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964" y="1601848"/>
            <a:ext cx="369150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564" y="4056291"/>
            <a:ext cx="3692302" cy="20892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8" name="Shape 248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249" name="Shape 249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251" name="Shape 251"/>
          <p:cNvSpPr/>
          <p:nvPr/>
        </p:nvSpPr>
        <p:spPr>
          <a:xfrm>
            <a:off x="304185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Problem, Customer Segments</a:t>
            </a: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253" name="Shape 253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rgbClr val="FFD57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rgbClr val="73737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TARGET MARKET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[MARKETING PLAN]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how you plan to promote your product or service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potential customers and engage with your target market.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sz="1867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Marketing goals and the key metrics used to measure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effectiveness of your marketing campaign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of chosen promotional channels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why they were chosen (cost, effectiveness)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of chosen retention/engagement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strategies and why they were chosen (cost, effectiveness)</a:t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9672" y="1601844"/>
            <a:ext cx="3690084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7855" y="4054922"/>
            <a:ext cx="3673717" cy="20840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79" name="Shape 279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280" name="Shape 280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304184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Channels, Key Metrics, Customer Segments </a:t>
            </a:r>
            <a:endParaRPr/>
          </a:p>
        </p:txBody>
      </p:sp>
      <p:grpSp>
        <p:nvGrpSpPr>
          <p:cNvPr id="283" name="Shape 283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284" name="Shape 284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rgbClr val="FFD57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rgbClr val="A7FEFF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rgbClr val="E9A9A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MARKETING PLAN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[COMPETITIVE ANALYSIS]</a:t>
            </a:r>
            <a:endParaRPr sz="32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you have thoroughly researched your industry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competitors, and that your business has at least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feature that makes it unique from your competitors.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that show your industry is growing and competitive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of your main direct/indirect competition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explanation or design of your competitive advantage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estimated market share</a:t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173" y="1603660"/>
            <a:ext cx="3685087" cy="208670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4518" y="4070780"/>
            <a:ext cx="3680393" cy="208822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11" name="Shape 311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312" name="Shape 312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314" name="Shape 314"/>
          <p:cNvSpPr/>
          <p:nvPr/>
        </p:nvSpPr>
        <p:spPr>
          <a:xfrm>
            <a:off x="304184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Value Proposition, Unfair Advantage</a:t>
            </a:r>
            <a:endParaRPr/>
          </a:p>
        </p:txBody>
      </p:sp>
      <p:grpSp>
        <p:nvGrpSpPr>
          <p:cNvPr id="315" name="Shape 315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316" name="Shape 316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rgbClr val="FF993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5" name="Shape 325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COMPETITIVE ANALYSIS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[QUALIFICATIONS]</a:t>
            </a: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you have the knowledge, skills, and determination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required to start and then manage your business.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Remember: Judges aren’t just investing in your business; </a:t>
            </a:r>
            <a:b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they’re investing in YOU.</a:t>
            </a:r>
            <a:endParaRPr sz="2000"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sz="2000"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bulleted list or pictures of your relevant accomplishments, top</a:t>
            </a:r>
            <a:br>
              <a:rPr lang="en-US" sz="1800" dirty="0"/>
            </a:br>
            <a:r>
              <a:rPr lang="en-US" sz="1800" dirty="0"/>
              <a:t>entrepreneurial mindset domains,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group affiliations, leadership </a:t>
            </a:r>
            <a:b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positions, and past experiences</a:t>
            </a:r>
            <a:endParaRPr sz="1800"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explanation of how your unique qualifications are part </a:t>
            </a:r>
            <a:b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of the business’s value proposition and unfair advantage</a:t>
            </a:r>
            <a:endParaRPr sz="1800" dirty="0"/>
          </a:p>
          <a:p>
            <a:pPr marL="342900" marR="0" lvl="0" indent="-3048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963" y="1610808"/>
            <a:ext cx="369150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260" y="4069722"/>
            <a:ext cx="3698906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42" name="Shape 342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343" name="Shape 343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345" name="Shape 345"/>
          <p:cNvSpPr/>
          <p:nvPr/>
        </p:nvSpPr>
        <p:spPr>
          <a:xfrm>
            <a:off x="304185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Value Proposition, Unfair Advantage</a:t>
            </a:r>
            <a:endParaRPr/>
          </a:p>
        </p:txBody>
      </p:sp>
      <p:grpSp>
        <p:nvGrpSpPr>
          <p:cNvPr id="346" name="Shape 346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347" name="Shape 347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rgbClr val="FF993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6" name="Shape 356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B4761-48DC-9EDB-9710-CCDF9CC82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0976"/>
            <a:ext cx="12192000" cy="48309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QUALIFICATIONS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[COST STRUCTURE]</a:t>
            </a: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you can feasibly produce your product or execute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service in a cost-effective and time-efficient manner.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Definition of One Unit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COGS or COSS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EOU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Description of Fixed and Variable Expenses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Break-Even Units</a:t>
            </a:r>
            <a:endParaRPr/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550" y="1619778"/>
            <a:ext cx="3706328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Shape 3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53670" y="4069785"/>
            <a:ext cx="3682086" cy="207228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73" name="Shape 373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374" name="Shape 374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376" name="Shape 376"/>
          <p:cNvSpPr/>
          <p:nvPr/>
        </p:nvSpPr>
        <p:spPr>
          <a:xfrm>
            <a:off x="304184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Cost Structure, Revenue Streams</a:t>
            </a:r>
            <a:endParaRPr/>
          </a:p>
        </p:txBody>
      </p:sp>
      <p:grpSp>
        <p:nvGrpSpPr>
          <p:cNvPr id="377" name="Shape 377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378" name="Shape 378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rgbClr val="99FF6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rgbClr val="FFBDAF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Shape 387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244122" y="1458885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[SLIDE DESIGN TIPS]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Express points clearly and concisely.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Avoid long sentences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good rule is no more than 5 bullets with 5 words each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Demonstrate numbers with visuals and graphs (Tab: Insert &gt; Chart)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tables to organize information (Tab: Insert &gt; Table)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consistent language/verb tense throughout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Keep to a simple, on-brand color scheme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Too many colors make text hard to read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Too much animation can be distracting  </a:t>
            </a:r>
            <a:endParaRPr dirty="0"/>
          </a:p>
          <a:p>
            <a:pPr marL="990575" marR="0" lvl="1" indent="-2116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Shape 117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18" name="Shape 118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11" name="Shape 138">
            <a:extLst>
              <a:ext uri="{FF2B5EF4-FFF2-40B4-BE49-F238E27FC236}">
                <a16:creationId xmlns:a16="http://schemas.microsoft.com/office/drawing/2014/main" id="{2319869E-3151-4183-92C7-DCFD9654ED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69">
            <a:extLst>
              <a:ext uri="{FF2B5EF4-FFF2-40B4-BE49-F238E27FC236}">
                <a16:creationId xmlns:a16="http://schemas.microsoft.com/office/drawing/2014/main" id="{3F55ACCF-7D31-4613-AEC8-6D62D2BE9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84" r="-2076" b="2818"/>
          <a:stretch/>
        </p:blipFill>
        <p:spPr>
          <a:xfrm>
            <a:off x="132300" y="1409701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COST STRUCTURE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4" name="Shape 394"/>
          <p:cNvGraphicFramePr/>
          <p:nvPr/>
        </p:nvGraphicFramePr>
        <p:xfrm>
          <a:off x="6783293" y="1461245"/>
          <a:ext cx="4978400" cy="4796800"/>
        </p:xfrm>
        <a:graphic>
          <a:graphicData uri="http://schemas.openxmlformats.org/drawingml/2006/table">
            <a:tbl>
              <a:tblPr firstRow="1" bandRow="1">
                <a:noFill/>
                <a:tableStyleId>{3CA1499A-83E7-4F03-93FF-EDAA2A16E0FD}</a:tableStyleId>
              </a:tblPr>
              <a:tblGrid>
                <a:gridCol w="272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Description of Expenses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Variable Material Expenses</a:t>
                      </a:r>
                      <a:endParaRPr sz="1800" b="1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Total:  $</a:t>
                      </a:r>
                      <a:endParaRPr sz="1800" b="1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Item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$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Fixed Expenses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Total:  $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Item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$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95" name="Shape 395"/>
          <p:cNvGraphicFramePr/>
          <p:nvPr>
            <p:extLst>
              <p:ext uri="{D42A27DB-BD31-4B8C-83A1-F6EECF244321}">
                <p14:modId xmlns:p14="http://schemas.microsoft.com/office/powerpoint/2010/main" val="1244922934"/>
              </p:ext>
            </p:extLst>
          </p:nvPr>
        </p:nvGraphicFramePr>
        <p:xfrm>
          <a:off x="406399" y="2390123"/>
          <a:ext cx="6096000" cy="2662775"/>
        </p:xfrm>
        <a:graphic>
          <a:graphicData uri="http://schemas.openxmlformats.org/drawingml/2006/table">
            <a:tbl>
              <a:tblPr>
                <a:noFill/>
                <a:tableStyleId>{EED5BE42-F707-4045-88BE-B32D90307EDF}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Economics of One Unit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Selling Price</a:t>
                      </a:r>
                      <a:endParaRPr sz="1800" u="none" strike="noStrike" cap="none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Cost of variable materials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Cost of labor 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</a:t>
                      </a:r>
                      <a:endParaRPr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Other variable costs</a:t>
                      </a: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</a:t>
                      </a:r>
                      <a:endParaRPr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COGS/ COSS</a:t>
                      </a:r>
                      <a:endParaRPr sz="1800" b="1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0D8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Contribution Margin</a:t>
                      </a: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0D8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6" name="Shape 396"/>
          <p:cNvGraphicFramePr/>
          <p:nvPr/>
        </p:nvGraphicFramePr>
        <p:xfrm>
          <a:off x="406400" y="1461245"/>
          <a:ext cx="6096000" cy="833275"/>
        </p:xfrm>
        <a:graphic>
          <a:graphicData uri="http://schemas.openxmlformats.org/drawingml/2006/table">
            <a:tbl>
              <a:tblPr firstRow="1" bandRow="1">
                <a:noFill/>
                <a:tableStyleId>{3CA1499A-83E7-4F03-93FF-EDAA2A16E0FD}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 of One Unit</a:t>
                      </a:r>
                      <a:endParaRPr sz="2000" b="1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[text]</a:t>
                      </a:r>
                      <a:endParaRPr dirty="0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7" name="Shape 397"/>
          <p:cNvGraphicFramePr/>
          <p:nvPr/>
        </p:nvGraphicFramePr>
        <p:xfrm>
          <a:off x="406402" y="5157694"/>
          <a:ext cx="6096000" cy="1117575"/>
        </p:xfrm>
        <a:graphic>
          <a:graphicData uri="http://schemas.openxmlformats.org/drawingml/2006/table">
            <a:tbl>
              <a:tblPr>
                <a:noFill/>
                <a:tableStyleId>{EED5BE42-F707-4045-88BE-B32D90307EDF}</a:tableStyleId>
              </a:tblPr>
              <a:tblGrid>
                <a:gridCol w="202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25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Monthly Break Even Units</a:t>
                      </a:r>
                      <a:endParaRPr sz="2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$[month exp]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≈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 units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$[con margin]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443345" y="1482436"/>
            <a:ext cx="6054438" cy="42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443345" y="2382982"/>
            <a:ext cx="6054438" cy="35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304800" y="5181598"/>
            <a:ext cx="6192983" cy="35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443344" y="2736269"/>
            <a:ext cx="3671455" cy="229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6812691" y="1482437"/>
            <a:ext cx="4942703" cy="34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[CURRENT STATUS &amp; FUTURE PLANS]</a:t>
            </a: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Explain what you would do at launch and beyond the first year.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Highlight business growth goals and opportunities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for additional education, training, or funding.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overview of your business’s current status (near future)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plus next steps, including 2–3 next steps you need to take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make your business fully operational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overview of what costs are expected / money will be needed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once the business is up and running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2–3 education, training, or mentoring opportunities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help with your business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Immediate social responsibility plans and long-term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philanthropy goals</a:t>
            </a:r>
            <a:endParaRPr/>
          </a:p>
          <a:p>
            <a:pPr marL="342900" marR="0" lvl="0" indent="-3048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88" y="1610811"/>
            <a:ext cx="3680057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7348" y="4051796"/>
            <a:ext cx="367473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08" name="Shape 408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409" name="Shape 409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411" name="Shape 411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CURRENT STATUS &amp; FUTURE PLANS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[TITLE]</a:t>
            </a: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This slide is simply a placeholder </a:t>
            </a:r>
            <a:b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let judges know you are finished and to                      be displayed during judge’s questions.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Business name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Slogan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Social media pages</a:t>
            </a:r>
            <a:endParaRPr/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963" y="1610812"/>
            <a:ext cx="369150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972" y="3989039"/>
            <a:ext cx="3683483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28" name="Shape 428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429" name="Shape 429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431" name="Shape 431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[TITLE]</a:t>
            </a:r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This slide is simply a placeholder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be displayed while you introduce yourself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the judges and audience members.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Business name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Slogan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Social media pages</a:t>
            </a: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"/>
              <a:buFont typeface="Arial"/>
              <a:buNone/>
            </a:pPr>
            <a:endParaRPr sz="20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215" y="1616051"/>
            <a:ext cx="3672998" cy="207985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537" y="4055519"/>
            <a:ext cx="3670355" cy="208288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2" name="Shape 132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33" name="Shape 133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69">
            <a:extLst>
              <a:ext uri="{FF2B5EF4-FFF2-40B4-BE49-F238E27FC236}">
                <a16:creationId xmlns:a16="http://schemas.microsoft.com/office/drawing/2014/main" id="{62312F56-F0AF-4186-87D9-A64C9919CA2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32300" y="1409701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304184" y="5091954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Problem, Customer Segments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[PROBLEM / OPPORTUNITY]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Clearly explain how your target market has a problem </a:t>
            </a:r>
            <a:b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that is not being met by other products or services.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sz="2133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description/image of the target customer​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description/image of the target customer’s problem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that shows this problem affects enough people </a:t>
            </a:r>
            <a:b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create a business opportunity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571" y="1610811"/>
            <a:ext cx="3698288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6290" y="4060758"/>
            <a:ext cx="3696849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55" name="Shape 155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56" name="Shape 156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159" name="Shape 159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rgbClr val="FFD57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rgbClr val="73737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PROBLEM / OPPORTUNITY</a:t>
            </a: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l="1374" t="-215353" r="-267" b="222974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[VALUE PROPOSITION]</a:t>
            </a: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Clearly explain how your business will be able </a:t>
            </a:r>
            <a:b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solve the problem or fulfill the unmet need </a:t>
            </a:r>
            <a:b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described on the previous slide.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of how the business solves the problem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summary of the features and benefits the business </a:t>
            </a:r>
            <a:b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provides to its customer segments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value proposition and/or mission statement</a:t>
            </a:r>
            <a:endParaRPr dirty="0"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771" y="1602669"/>
            <a:ext cx="3683890" cy="208869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972" y="4060759"/>
            <a:ext cx="3683483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86" name="Shape 186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87" name="Shape 187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189" name="Shape 189"/>
          <p:cNvSpPr/>
          <p:nvPr/>
        </p:nvSpPr>
        <p:spPr>
          <a:xfrm>
            <a:off x="304183" y="5100917"/>
            <a:ext cx="7746123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Solution, Unique Value Proposition</a:t>
            </a:r>
            <a:endParaRPr/>
          </a:p>
        </p:txBody>
      </p:sp>
      <p:grpSp>
        <p:nvGrpSpPr>
          <p:cNvPr id="190" name="Shape 190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191" name="Shape 191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rgbClr val="D0D0D0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[UNDERLYING MAGIC]</a:t>
            </a: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Explain what your product or service is,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its special features are,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the special sauce that gives it </a:t>
            </a:r>
            <a:r>
              <a:rPr lang="en-US" sz="2000" dirty="0"/>
              <a:t>its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 edge.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that show the technology,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secret sauce, or magic behind the business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(e.g. how it works, what's under the engine, </a:t>
            </a:r>
            <a:b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non-tangible benefits)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unique knowledge that contributes to the magic</a:t>
            </a:r>
            <a:endParaRPr dirty="0"/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6292" y="1601846"/>
            <a:ext cx="3696849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7627" y="4060757"/>
            <a:ext cx="3694175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17" name="Shape 217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218" name="Shape 218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220" name="Shape 220"/>
          <p:cNvSpPr/>
          <p:nvPr/>
        </p:nvSpPr>
        <p:spPr>
          <a:xfrm>
            <a:off x="304185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Value Proposition, Unfair Advantage</a:t>
            </a:r>
            <a:endParaRPr/>
          </a:p>
        </p:txBody>
      </p:sp>
      <p:grpSp>
        <p:nvGrpSpPr>
          <p:cNvPr id="221" name="Shape 221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222" name="Shape 222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rgbClr val="FF993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48350" y="1449857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TE">
      <a:dk1>
        <a:srgbClr val="171616"/>
      </a:dk1>
      <a:lt1>
        <a:srgbClr val="FFFFFF"/>
      </a:lt1>
      <a:dk2>
        <a:srgbClr val="171616"/>
      </a:dk2>
      <a:lt2>
        <a:srgbClr val="FFFFFF"/>
      </a:lt2>
      <a:accent1>
        <a:srgbClr val="4C12A1"/>
      </a:accent1>
      <a:accent2>
        <a:srgbClr val="FF5C39"/>
      </a:accent2>
      <a:accent3>
        <a:srgbClr val="4C12A1"/>
      </a:accent3>
      <a:accent4>
        <a:srgbClr val="FF5C39"/>
      </a:accent4>
      <a:accent5>
        <a:srgbClr val="171616"/>
      </a:accent5>
      <a:accent6>
        <a:srgbClr val="FFFFFF"/>
      </a:accent6>
      <a:hlink>
        <a:srgbClr val="4C12A1"/>
      </a:hlink>
      <a:folHlink>
        <a:srgbClr val="FF5C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e6f68f-ca04-4096-b4a0-97de5562c655" xsi:nil="true"/>
    <lcf76f155ced4ddcb4097134ff3c332f xmlns="e77487d2-d283-4459-a844-0e671cb0020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745995FAA7E49AF498A188A305031" ma:contentTypeVersion="17" ma:contentTypeDescription="Create a new document." ma:contentTypeScope="" ma:versionID="580a085495542d8c161e38a5cea63c91">
  <xsd:schema xmlns:xsd="http://www.w3.org/2001/XMLSchema" xmlns:xs="http://www.w3.org/2001/XMLSchema" xmlns:p="http://schemas.microsoft.com/office/2006/metadata/properties" xmlns:ns2="e77487d2-d283-4459-a844-0e671cb0020d" xmlns:ns3="0ae6f68f-ca04-4096-b4a0-97de5562c655" targetNamespace="http://schemas.microsoft.com/office/2006/metadata/properties" ma:root="true" ma:fieldsID="d1f07ee10d2b9229b7c92ff27d8ad65c" ns2:_="" ns3:_="">
    <xsd:import namespace="e77487d2-d283-4459-a844-0e671cb0020d"/>
    <xsd:import namespace="0ae6f68f-ca04-4096-b4a0-97de5562c6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487d2-d283-4459-a844-0e671cb0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01021c-9b1e-4aa5-8c62-de8ffa6b67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6f68f-ca04-4096-b4a0-97de5562c65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c63c85-9de1-4bbb-8c21-f0aabece7e7f}" ma:internalName="TaxCatchAll" ma:showField="CatchAllData" ma:web="0ae6f68f-ca04-4096-b4a0-97de5562c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5DEBA-98F5-4EDA-BCA8-8EE2925FB859}">
  <ds:schemaRefs>
    <ds:schemaRef ds:uri="0ae6f68f-ca04-4096-b4a0-97de5562c655"/>
    <ds:schemaRef ds:uri="e77487d2-d283-4459-a844-0e671cb0020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485E0C-C44B-4F47-A322-445012A9AB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66D630-1C22-4FA4-AF9E-34F1007CBAAF}">
  <ds:schemaRefs>
    <ds:schemaRef ds:uri="0ae6f68f-ca04-4096-b4a0-97de5562c655"/>
    <ds:schemaRef ds:uri="e77487d2-d283-4459-a844-0e671cb002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1295</Words>
  <Application>Microsoft Office PowerPoint</Application>
  <PresentationFormat>Widescreen</PresentationFormat>
  <Paragraphs>160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[E1 PITCH DECK INSTRUCTIONS]</vt:lpstr>
      <vt:lpstr>[SLIDE DESIGN TIPS]</vt:lpstr>
      <vt:lpstr>[TITLE]</vt:lpstr>
      <vt:lpstr>TITLE</vt:lpstr>
      <vt:lpstr>[PROBLEM / OPPORTUNITY]</vt:lpstr>
      <vt:lpstr>PROBLEM / OPPORTUNITY</vt:lpstr>
      <vt:lpstr>[VALUE PROPOSITION]</vt:lpstr>
      <vt:lpstr>VALUE PROPOSITION</vt:lpstr>
      <vt:lpstr>[UNDERLYING MAGIC]</vt:lpstr>
      <vt:lpstr>UNDERLYING MAGIC</vt:lpstr>
      <vt:lpstr>[TARGET MARKET]</vt:lpstr>
      <vt:lpstr>TARGET MARKET</vt:lpstr>
      <vt:lpstr>[MARKETING PLAN]</vt:lpstr>
      <vt:lpstr>MARKETING PLAN</vt:lpstr>
      <vt:lpstr>[COMPETITIVE ANALYSIS]</vt:lpstr>
      <vt:lpstr>COMPETITIVE ANALYSIS</vt:lpstr>
      <vt:lpstr>[QUALIFICATIONS]</vt:lpstr>
      <vt:lpstr>QUALIFICATIONS</vt:lpstr>
      <vt:lpstr>[COST STRUCTURE]</vt:lpstr>
      <vt:lpstr>COST STRUCTURE</vt:lpstr>
      <vt:lpstr>[CURRENT STATUS &amp; FUTURE PLANS]</vt:lpstr>
      <vt:lpstr>CURRENT STATUS &amp; FUTURE PLANS</vt:lpstr>
      <vt:lpstr>[TITLE]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[E1 PITCH DECK INSTRUCTIONS]</dc:title>
  <dc:creator>Sneha Natekar</dc:creator>
  <cp:lastModifiedBy>Christine Ryan</cp:lastModifiedBy>
  <cp:revision>18</cp:revision>
  <dcterms:modified xsi:type="dcterms:W3CDTF">2024-07-25T17:39:49Z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0x0101002B6745995FAA7E49AF498A188A305031</vt:lpwstr>
  </property>
  <property fmtid="{D5CDD505-2E9C-101B-9397-08002B2CF9AE}" pid="3" name="MediaServiceImageTags">
    <vt:lpwstr/>
  </property>
</Properties>
</file>