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 name="Google Shape;7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40% of Americans struggle to pay their bills  according to a recent Census Bureau survey. This percentage reflects a significant increase from previous years, highlighting ongoing financial pressures despite a lower unemployment rate​ Money Money</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Nearly half of U.S. households 46% have no retirement savings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making it difficult for many Americans to plan for their financial future​</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Home | USAFacts</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20% of small businesses fail in their first year</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reflecting the challenges entrepreneurs face when starting new ventures</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NerdWallet: Finance smarter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9" name="Shape 9"/>
        <p:cNvGrpSpPr/>
        <p:nvPr/>
      </p:nvGrpSpPr>
      <p:grpSpPr>
        <a:xfrm>
          <a:off x="0" y="0"/>
          <a:ext cx="0" cy="0"/>
          <a:chOff x="0" y="0"/>
          <a:chExt cx="0" cy="0"/>
        </a:xfrm>
      </p:grpSpPr>
      <p:sp>
        <p:nvSpPr>
          <p:cNvPr id="10" name="Google Shape;10;p2"/>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3"/>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4" name="Google Shape;14;p3"/>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7" name="Google Shape;17;p4"/>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8" name="Google Shape;18;p4"/>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sp>
        <p:nvSpPr>
          <p:cNvPr id="20" name="Google Shape;20;p5"/>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Calibri"/>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5"/>
          <p:cNvSpPr txBox="1"/>
          <p:nvPr>
            <p:ph idx="1" type="body"/>
          </p:nvPr>
        </p:nvSpPr>
        <p:spPr>
          <a:xfrm>
            <a:off x="722312" y="2906713"/>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2" name="Google Shape;22;p5"/>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6"/>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6"/>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6" name="Google Shape;26;p6"/>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sp>
        <p:nvSpPr>
          <p:cNvPr id="28" name="Google Shape;28;p7"/>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7"/>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Calibri"/>
              <a:buNone/>
              <a:defRPr b="1" sz="2400"/>
            </a:lvl1pPr>
            <a:lvl2pPr indent="-228600" lvl="1" marL="914400" algn="l">
              <a:lnSpc>
                <a:spcPct val="100000"/>
              </a:lnSpc>
              <a:spcBef>
                <a:spcPts val="500"/>
              </a:spcBef>
              <a:spcAft>
                <a:spcPts val="0"/>
              </a:spcAft>
              <a:buClr>
                <a:srgbClr val="000000"/>
              </a:buClr>
              <a:buSzPts val="2400"/>
              <a:buFont typeface="Calibri"/>
              <a:buNone/>
              <a:defRPr b="1" sz="2400"/>
            </a:lvl2pPr>
            <a:lvl3pPr indent="-228600" lvl="2" marL="1371600" algn="l">
              <a:lnSpc>
                <a:spcPct val="100000"/>
              </a:lnSpc>
              <a:spcBef>
                <a:spcPts val="500"/>
              </a:spcBef>
              <a:spcAft>
                <a:spcPts val="0"/>
              </a:spcAft>
              <a:buClr>
                <a:srgbClr val="000000"/>
              </a:buClr>
              <a:buSzPts val="2400"/>
              <a:buFont typeface="Calibri"/>
              <a:buNone/>
              <a:defRPr b="1" sz="2400"/>
            </a:lvl3pPr>
            <a:lvl4pPr indent="-228600" lvl="3" marL="1828800" algn="l">
              <a:lnSpc>
                <a:spcPct val="100000"/>
              </a:lnSpc>
              <a:spcBef>
                <a:spcPts val="500"/>
              </a:spcBef>
              <a:spcAft>
                <a:spcPts val="0"/>
              </a:spcAft>
              <a:buClr>
                <a:srgbClr val="000000"/>
              </a:buClr>
              <a:buSzPts val="2400"/>
              <a:buFont typeface="Calibri"/>
              <a:buNone/>
              <a:defRPr b="1" sz="2400"/>
            </a:lvl4pPr>
            <a:lvl5pPr indent="-228600" lvl="4" marL="2286000" algn="l">
              <a:lnSpc>
                <a:spcPct val="100000"/>
              </a:lnSpc>
              <a:spcBef>
                <a:spcPts val="500"/>
              </a:spcBef>
              <a:spcAft>
                <a:spcPts val="0"/>
              </a:spcAft>
              <a:buClr>
                <a:srgbClr val="000000"/>
              </a:buClr>
              <a:buSzPts val="2400"/>
              <a:buFont typeface="Calibri"/>
              <a:buNone/>
              <a:defRPr b="1" sz="2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0" name="Google Shape;30;p7"/>
          <p:cNvSpPr txBox="1"/>
          <p:nvPr>
            <p:ph idx="2" type="body"/>
          </p:nvPr>
        </p:nvSpPr>
        <p:spPr>
          <a:xfrm>
            <a:off x="4645025"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1" name="Google Shape;31;p7"/>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8"/>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8"/>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9"/>
          <p:cNvSpPr txBox="1"/>
          <p:nvPr>
            <p:ph type="title"/>
          </p:nvPr>
        </p:nvSpPr>
        <p:spPr>
          <a:xfrm>
            <a:off x="457200"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9"/>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8" name="Google Shape;38;p9"/>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9" name="Google Shape;39;p9"/>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10"/>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10"/>
          <p:cNvSpPr/>
          <p:nvPr>
            <p:ph idx="2" type="pic"/>
          </p:nvPr>
        </p:nvSpPr>
        <p:spPr>
          <a:xfrm>
            <a:off x="1792288" y="612775"/>
            <a:ext cx="5486402" cy="4114800"/>
          </a:xfrm>
          <a:prstGeom prst="rect">
            <a:avLst/>
          </a:prstGeom>
          <a:noFill/>
          <a:ln>
            <a:noFill/>
          </a:ln>
        </p:spPr>
      </p:sp>
      <p:sp>
        <p:nvSpPr>
          <p:cNvPr id="43" name="Google Shape;43;p10"/>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lvl1pPr>
            <a:lvl2pPr indent="-228600" lvl="1" marL="914400" algn="l">
              <a:lnSpc>
                <a:spcPct val="100000"/>
              </a:lnSpc>
              <a:spcBef>
                <a:spcPts val="300"/>
              </a:spcBef>
              <a:spcAft>
                <a:spcPts val="0"/>
              </a:spcAft>
              <a:buClr>
                <a:srgbClr val="000000"/>
              </a:buClr>
              <a:buSzPts val="1400"/>
              <a:buFont typeface="Calibri"/>
              <a:buNone/>
              <a:defRPr sz="1400"/>
            </a:lvl2pPr>
            <a:lvl3pPr indent="-228600" lvl="2" marL="1371600" algn="l">
              <a:lnSpc>
                <a:spcPct val="100000"/>
              </a:lnSpc>
              <a:spcBef>
                <a:spcPts val="300"/>
              </a:spcBef>
              <a:spcAft>
                <a:spcPts val="0"/>
              </a:spcAft>
              <a:buClr>
                <a:srgbClr val="000000"/>
              </a:buClr>
              <a:buSzPts val="1400"/>
              <a:buFont typeface="Calibri"/>
              <a:buNone/>
              <a:defRPr sz="1400"/>
            </a:lvl3pPr>
            <a:lvl4pPr indent="-228600" lvl="3" marL="1828800" algn="l">
              <a:lnSpc>
                <a:spcPct val="100000"/>
              </a:lnSpc>
              <a:spcBef>
                <a:spcPts val="300"/>
              </a:spcBef>
              <a:spcAft>
                <a:spcPts val="0"/>
              </a:spcAft>
              <a:buClr>
                <a:srgbClr val="000000"/>
              </a:buClr>
              <a:buSzPts val="1400"/>
              <a:buFont typeface="Calibri"/>
              <a:buNone/>
              <a:defRPr sz="1400"/>
            </a:lvl4pPr>
            <a:lvl5pPr indent="-228600" lvl="4" marL="2286000" algn="l">
              <a:lnSpc>
                <a:spcPct val="100000"/>
              </a:lnSpc>
              <a:spcBef>
                <a:spcPts val="300"/>
              </a:spcBef>
              <a:spcAft>
                <a:spcPts val="0"/>
              </a:spcAft>
              <a:buClr>
                <a:srgbClr val="000000"/>
              </a:buClr>
              <a:buSzPts val="1400"/>
              <a:buFont typeface="Calibri"/>
              <a:buNone/>
              <a:defRPr sz="1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4" name="Google Shape;44;p10"/>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10207625" y="3657600"/>
            <a:ext cx="7162800" cy="6629400"/>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8428178" y="6404293"/>
            <a:ext cx="258623" cy="269239"/>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s://youtu.be/l_NYrWqUR40?si=9L6lmM0YRpJKMAD0" TargetMode="External"/><Relationship Id="rId8" Type="http://schemas.openxmlformats.org/officeDocument/2006/relationships/hyperlink" Target="https://www.indeed.com/career-advice/interviewing/interview-question-skills-to-bring-the-jo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s://youtu.be/l0hVIH3EnlQ?si=K1XhdZzlp66R5vvQ" TargetMode="External"/><Relationship Id="rId8" Type="http://schemas.openxmlformats.org/officeDocument/2006/relationships/hyperlink" Target="https://www.khanacademy.org/college-careers-more/entrepreneurship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s://youtu.be/cYhgIlTy4yY?si=RQ9sKFbJN7b__4R-" TargetMode="External"/><Relationship Id="rId8" Type="http://schemas.openxmlformats.org/officeDocument/2006/relationships/hyperlink" Target="https://www.investopedia.com/terms/f/financial-literacy.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s://youtu.be/5NdClA8a0WE?si=yepUKihyOq3_bf8O" TargetMode="External"/><Relationship Id="rId8" Type="http://schemas.openxmlformats.org/officeDocument/2006/relationships/hyperlink" Target="https://blog.hubspot.com/marketing/write-value-proposition#what-is-a-value-proposi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s://youtu.be/rfYdR4iwqAE?si=vzl1BGJE8OouGCLB" TargetMode="External"/><Relationship Id="rId8" Type="http://schemas.openxmlformats.org/officeDocument/2006/relationships/hyperlink" Target="https://www.forbes.com/councils/forbescommunicationscouncil/2024/02/07/competitive-advantage-the-key-to-business-succe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s://youtu.be/CqaFYgRGDmo?si=pkkMI57JM3M99LQ3" TargetMode="External"/><Relationship Id="rId8" Type="http://schemas.openxmlformats.org/officeDocument/2006/relationships/hyperlink" Target="https://www.sba.gov/event/5980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www.apple.com" TargetMode="External"/><Relationship Id="rId8" Type="http://schemas.openxmlformats.org/officeDocument/2006/relationships/hyperlink" Target="https://www.investopedia.com/terms/k/kpi.as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hyperlink" Target="https://youtu.be/EAx49SZyDkk?si=Nglai58-n2cSTJoy" TargetMode="External"/><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hyperlink" Target="https://youtu.be/f_HEz1ET1JE?si=JtNQxltGazIOWsip" TargetMode="External"/><Relationship Id="rId8" Type="http://schemas.openxmlformats.org/officeDocument/2006/relationships/hyperlink" Target="https://youtu.be/yFH4kUQ-vbE?si=pIz2xrKzQAnVni4J"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1"/>
          <p:cNvSpPr/>
          <p:nvPr/>
        </p:nvSpPr>
        <p:spPr>
          <a:xfrm>
            <a:off x="-5609934" y="144646"/>
            <a:ext cx="26937805" cy="10919250"/>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 name="Google Shape;50;p11"/>
          <p:cNvSpPr/>
          <p:nvPr/>
        </p:nvSpPr>
        <p:spPr>
          <a:xfrm>
            <a:off x="-25922" y="-74522"/>
            <a:ext cx="18331343" cy="1270063"/>
          </a:xfrm>
          <a:custGeom>
            <a:rect b="b" l="l" r="r" t="t"/>
            <a:pathLst>
              <a:path extrusionOk="0" h="21363" w="21600">
                <a:moveTo>
                  <a:pt x="6412" y="21315"/>
                </a:moveTo>
                <a:cubicBezTo>
                  <a:pt x="4724" y="21600"/>
                  <a:pt x="2700" y="20653"/>
                  <a:pt x="0" y="17512"/>
                </a:cubicBezTo>
                <a:lnTo>
                  <a:pt x="0" y="0"/>
                </a:lnTo>
                <a:lnTo>
                  <a:pt x="21600" y="0"/>
                </a:lnTo>
                <a:lnTo>
                  <a:pt x="21600" y="7967"/>
                </a:lnTo>
                <a:cubicBezTo>
                  <a:pt x="13500" y="7967"/>
                  <a:pt x="11475" y="20398"/>
                  <a:pt x="6412" y="21315"/>
                </a:cubicBezTo>
                <a:close/>
              </a:path>
            </a:pathLst>
          </a:custGeom>
          <a:gradFill>
            <a:gsLst>
              <a:gs pos="0">
                <a:srgbClr val="2D2B4E"/>
              </a:gs>
              <a:gs pos="100000">
                <a:srgbClr val="5B569D"/>
              </a:gs>
            </a:gsLst>
            <a:lin ang="1620000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 name="Google Shape;51;p11"/>
          <p:cNvSpPr/>
          <p:nvPr/>
        </p:nvSpPr>
        <p:spPr>
          <a:xfrm>
            <a:off x="15486428" y="7293684"/>
            <a:ext cx="3332296" cy="333229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 name="Google Shape;52;p11"/>
          <p:cNvSpPr/>
          <p:nvPr/>
        </p:nvSpPr>
        <p:spPr>
          <a:xfrm>
            <a:off x="-1090801" y="-2024460"/>
            <a:ext cx="3054289" cy="3039143"/>
          </a:xfrm>
          <a:custGeom>
            <a:rect b="b" l="l" r="r" t="t"/>
            <a:pathLst>
              <a:path extrusionOk="0" h="21600" w="21600">
                <a:moveTo>
                  <a:pt x="10834" y="21600"/>
                </a:moveTo>
                <a:cubicBezTo>
                  <a:pt x="4892" y="21600"/>
                  <a:pt x="0" y="16764"/>
                  <a:pt x="0" y="10800"/>
                </a:cubicBezTo>
                <a:cubicBezTo>
                  <a:pt x="0" y="4836"/>
                  <a:pt x="4892" y="0"/>
                  <a:pt x="10834" y="0"/>
                </a:cubicBezTo>
                <a:cubicBezTo>
                  <a:pt x="16777" y="0"/>
                  <a:pt x="21600" y="4836"/>
                  <a:pt x="21600" y="10800"/>
                </a:cubicBezTo>
                <a:cubicBezTo>
                  <a:pt x="21600" y="16764"/>
                  <a:pt x="16777" y="21599"/>
                  <a:pt x="10834" y="21599"/>
                </a:cubicBezTo>
                <a:close/>
              </a:path>
            </a:pathLst>
          </a:custGeom>
          <a:solidFill>
            <a:srgbClr val="3C4645">
              <a:alpha val="1882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 name="Google Shape;53;p11"/>
          <p:cNvSpPr/>
          <p:nvPr/>
        </p:nvSpPr>
        <p:spPr>
          <a:xfrm>
            <a:off x="12259619" y="2432698"/>
            <a:ext cx="1863569" cy="1860331"/>
          </a:xfrm>
          <a:custGeom>
            <a:rect b="b" l="l" r="r" t="t"/>
            <a:pathLst>
              <a:path extrusionOk="0" h="21600" w="21600">
                <a:moveTo>
                  <a:pt x="10797" y="21600"/>
                </a:moveTo>
                <a:cubicBezTo>
                  <a:pt x="4788" y="21600"/>
                  <a:pt x="0" y="16741"/>
                  <a:pt x="0" y="10803"/>
                </a:cubicBezTo>
                <a:cubicBezTo>
                  <a:pt x="0" y="4853"/>
                  <a:pt x="4788" y="0"/>
                  <a:pt x="10797" y="0"/>
                </a:cubicBezTo>
                <a:cubicBezTo>
                  <a:pt x="16743" y="0"/>
                  <a:pt x="21600" y="4853"/>
                  <a:pt x="21600" y="10803"/>
                </a:cubicBezTo>
                <a:cubicBezTo>
                  <a:pt x="21600" y="16741"/>
                  <a:pt x="16743" y="21600"/>
                  <a:pt x="10797" y="21600"/>
                </a:cubicBezTo>
                <a:close/>
              </a:path>
            </a:pathLst>
          </a:custGeom>
          <a:solidFill>
            <a:srgbClr val="252525">
              <a:alpha val="9019"/>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11"/>
          <p:cNvSpPr/>
          <p:nvPr/>
        </p:nvSpPr>
        <p:spPr>
          <a:xfrm>
            <a:off x="14391540" y="1893240"/>
            <a:ext cx="2756727" cy="2742629"/>
          </a:xfrm>
          <a:custGeom>
            <a:rect b="b" l="l" r="r" t="t"/>
            <a:pathLst>
              <a:path extrusionOk="0" h="21600" w="21600">
                <a:moveTo>
                  <a:pt x="10836" y="21600"/>
                </a:moveTo>
                <a:cubicBezTo>
                  <a:pt x="4891" y="21600"/>
                  <a:pt x="0" y="16761"/>
                  <a:pt x="0" y="10802"/>
                </a:cubicBezTo>
                <a:cubicBezTo>
                  <a:pt x="0" y="4836"/>
                  <a:pt x="4891" y="0"/>
                  <a:pt x="10836" y="0"/>
                </a:cubicBezTo>
                <a:cubicBezTo>
                  <a:pt x="16777" y="0"/>
                  <a:pt x="21600" y="4836"/>
                  <a:pt x="21600" y="10802"/>
                </a:cubicBezTo>
                <a:cubicBezTo>
                  <a:pt x="21600" y="16761"/>
                  <a:pt x="16777" y="21600"/>
                  <a:pt x="10836" y="21600"/>
                </a:cubicBezTo>
                <a:close/>
              </a:path>
            </a:pathLst>
          </a:custGeom>
          <a:solidFill>
            <a:srgbClr val="3C4645">
              <a:alpha val="1882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 name="Google Shape;55;p11"/>
          <p:cNvSpPr/>
          <p:nvPr/>
        </p:nvSpPr>
        <p:spPr>
          <a:xfrm>
            <a:off x="17251920" y="544320"/>
            <a:ext cx="570264" cy="567025"/>
          </a:xfrm>
          <a:custGeom>
            <a:rect b="b" l="l" r="r" t="t"/>
            <a:pathLst>
              <a:path extrusionOk="0" h="21600" w="21600">
                <a:moveTo>
                  <a:pt x="10820" y="21600"/>
                </a:moveTo>
                <a:cubicBezTo>
                  <a:pt x="4867" y="21600"/>
                  <a:pt x="0" y="16763"/>
                  <a:pt x="0" y="10780"/>
                </a:cubicBezTo>
                <a:cubicBezTo>
                  <a:pt x="0" y="4833"/>
                  <a:pt x="4867" y="0"/>
                  <a:pt x="10820" y="0"/>
                </a:cubicBezTo>
                <a:cubicBezTo>
                  <a:pt x="16791" y="0"/>
                  <a:pt x="21600" y="4833"/>
                  <a:pt x="21600" y="10780"/>
                </a:cubicBezTo>
                <a:cubicBezTo>
                  <a:pt x="21600" y="16767"/>
                  <a:pt x="16794" y="21600"/>
                  <a:pt x="10820" y="21600"/>
                </a:cubicBezTo>
                <a:close/>
              </a:path>
            </a:pathLst>
          </a:custGeom>
          <a:solidFill>
            <a:srgbClr val="3C4645">
              <a:alpha val="1882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 name="Google Shape;56;p11"/>
          <p:cNvSpPr/>
          <p:nvPr/>
        </p:nvSpPr>
        <p:spPr>
          <a:xfrm>
            <a:off x="8094598" y="237600"/>
            <a:ext cx="3015903" cy="3011044"/>
          </a:xfrm>
          <a:custGeom>
            <a:rect b="b" l="l" r="r" t="t"/>
            <a:pathLst>
              <a:path extrusionOk="0" h="21600" w="21600">
                <a:moveTo>
                  <a:pt x="10798" y="21600"/>
                </a:moveTo>
                <a:cubicBezTo>
                  <a:pt x="4788" y="21600"/>
                  <a:pt x="0" y="16743"/>
                  <a:pt x="0" y="10800"/>
                </a:cubicBezTo>
                <a:cubicBezTo>
                  <a:pt x="0" y="4857"/>
                  <a:pt x="4788" y="0"/>
                  <a:pt x="10798" y="0"/>
                </a:cubicBezTo>
                <a:cubicBezTo>
                  <a:pt x="16743" y="0"/>
                  <a:pt x="21600" y="4857"/>
                  <a:pt x="21600" y="10800"/>
                </a:cubicBezTo>
                <a:cubicBezTo>
                  <a:pt x="21600" y="16743"/>
                  <a:pt x="16742" y="21600"/>
                  <a:pt x="10798" y="21600"/>
                </a:cubicBezTo>
                <a:close/>
              </a:path>
            </a:pathLst>
          </a:custGeom>
          <a:solidFill>
            <a:srgbClr val="252525">
              <a:alpha val="9019"/>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 name="Google Shape;57;p11"/>
          <p:cNvSpPr/>
          <p:nvPr/>
        </p:nvSpPr>
        <p:spPr>
          <a:xfrm>
            <a:off x="16178400" y="-2317681"/>
            <a:ext cx="5220177" cy="5220177"/>
          </a:xfrm>
          <a:prstGeom prst="ellipse">
            <a:avLst/>
          </a:prstGeom>
          <a:solidFill>
            <a:srgbClr val="3C4645">
              <a:alpha val="1882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 name="Google Shape;58;p11"/>
          <p:cNvSpPr/>
          <p:nvPr/>
        </p:nvSpPr>
        <p:spPr>
          <a:xfrm>
            <a:off x="-2" y="2050274"/>
            <a:ext cx="18331343" cy="8704201"/>
          </a:xfrm>
          <a:custGeom>
            <a:rect b="b" l="l" r="r" t="t"/>
            <a:pathLst>
              <a:path extrusionOk="0" h="19979" w="21600">
                <a:moveTo>
                  <a:pt x="21600" y="19979"/>
                </a:moveTo>
                <a:lnTo>
                  <a:pt x="0" y="19979"/>
                </a:lnTo>
                <a:lnTo>
                  <a:pt x="0" y="3299"/>
                </a:lnTo>
                <a:cubicBezTo>
                  <a:pt x="10800" y="3299"/>
                  <a:pt x="10800" y="-1621"/>
                  <a:pt x="21600" y="555"/>
                </a:cubicBezTo>
                <a:lnTo>
                  <a:pt x="21600" y="19979"/>
                </a:lnTo>
                <a:close/>
              </a:path>
            </a:pathLst>
          </a:custGeom>
          <a:gradFill>
            <a:gsLst>
              <a:gs pos="0">
                <a:srgbClr val="2D2B4E"/>
              </a:gs>
              <a:gs pos="100000">
                <a:srgbClr val="5B569D"/>
              </a:gs>
            </a:gsLst>
            <a:lin ang="1620000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11"/>
          <p:cNvSpPr/>
          <p:nvPr/>
        </p:nvSpPr>
        <p:spPr>
          <a:xfrm>
            <a:off x="-44280" y="2502898"/>
            <a:ext cx="3872294" cy="3872297"/>
          </a:xfrm>
          <a:prstGeom prst="ellipse">
            <a:avLst/>
          </a:prstGeom>
          <a:solidFill>
            <a:srgbClr val="3C4645">
              <a:alpha val="1882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 name="Google Shape;60;p11"/>
          <p:cNvSpPr/>
          <p:nvPr/>
        </p:nvSpPr>
        <p:spPr>
          <a:xfrm>
            <a:off x="14062140" y="8993160"/>
            <a:ext cx="1163766" cy="1157766"/>
          </a:xfrm>
          <a:custGeom>
            <a:rect b="b" l="l" r="r" t="t"/>
            <a:pathLst>
              <a:path extrusionOk="0" h="21600" w="21600">
                <a:moveTo>
                  <a:pt x="10835" y="21600"/>
                </a:moveTo>
                <a:cubicBezTo>
                  <a:pt x="4881" y="21600"/>
                  <a:pt x="0" y="16765"/>
                  <a:pt x="0" y="10799"/>
                </a:cubicBezTo>
                <a:cubicBezTo>
                  <a:pt x="0" y="4834"/>
                  <a:pt x="4881" y="0"/>
                  <a:pt x="10835" y="0"/>
                </a:cubicBezTo>
                <a:cubicBezTo>
                  <a:pt x="16779" y="0"/>
                  <a:pt x="21600" y="4835"/>
                  <a:pt x="21600" y="10799"/>
                </a:cubicBezTo>
                <a:cubicBezTo>
                  <a:pt x="21600" y="16763"/>
                  <a:pt x="16777" y="21600"/>
                  <a:pt x="10835" y="21600"/>
                </a:cubicBezTo>
                <a:close/>
              </a:path>
            </a:pathLst>
          </a:custGeom>
          <a:solidFill>
            <a:srgbClr val="3C4645">
              <a:alpha val="1882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 name="Google Shape;61;p11"/>
          <p:cNvSpPr/>
          <p:nvPr/>
        </p:nvSpPr>
        <p:spPr>
          <a:xfrm>
            <a:off x="8877034" y="997895"/>
            <a:ext cx="1450482" cy="1450517"/>
          </a:xfrm>
          <a:custGeom>
            <a:rect b="b" l="l" r="r" t="t"/>
            <a:pathLst>
              <a:path extrusionOk="0" h="19680" w="19681">
                <a:moveTo>
                  <a:pt x="16802" y="2880"/>
                </a:moveTo>
                <a:cubicBezTo>
                  <a:pt x="20640" y="6725"/>
                  <a:pt x="20640" y="12953"/>
                  <a:pt x="16802" y="16800"/>
                </a:cubicBezTo>
                <a:cubicBezTo>
                  <a:pt x="12955" y="20640"/>
                  <a:pt x="6727" y="20640"/>
                  <a:pt x="2880" y="16800"/>
                </a:cubicBezTo>
                <a:cubicBezTo>
                  <a:pt x="-960" y="12955"/>
                  <a:pt x="-960" y="6727"/>
                  <a:pt x="2880" y="2880"/>
                </a:cubicBezTo>
                <a:cubicBezTo>
                  <a:pt x="6726" y="-960"/>
                  <a:pt x="12954" y="-960"/>
                  <a:pt x="16802" y="2880"/>
                </a:cubicBezTo>
                <a:close/>
              </a:path>
            </a:pathLst>
          </a:custGeom>
          <a:solidFill>
            <a:srgbClr val="471F55">
              <a:alpha val="1882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 name="Google Shape;62;p11"/>
          <p:cNvSpPr/>
          <p:nvPr/>
        </p:nvSpPr>
        <p:spPr>
          <a:xfrm rot="-2776998">
            <a:off x="13055550" y="3556034"/>
            <a:ext cx="7275833" cy="727583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 name="Google Shape;63;p11"/>
          <p:cNvSpPr/>
          <p:nvPr/>
        </p:nvSpPr>
        <p:spPr>
          <a:xfrm>
            <a:off x="4156307" y="937628"/>
            <a:ext cx="8983241" cy="2915812"/>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 name="Google Shape;64;p11"/>
          <p:cNvSpPr txBox="1"/>
          <p:nvPr/>
        </p:nvSpPr>
        <p:spPr>
          <a:xfrm>
            <a:off x="4353717" y="4022376"/>
            <a:ext cx="9078405" cy="591806"/>
          </a:xfrm>
          <a:prstGeom prst="rect">
            <a:avLst/>
          </a:prstGeom>
          <a:noFill/>
          <a:ln>
            <a:noFill/>
          </a:ln>
        </p:spPr>
        <p:txBody>
          <a:bodyPr anchorCtr="0" anchor="t" bIns="0" lIns="0" spcFirstLastPara="1" rIns="0" wrap="square" tIns="0">
            <a:spAutoFit/>
          </a:bodyPr>
          <a:lstStyle/>
          <a:p>
            <a:pPr indent="0" lvl="0" marL="0" marR="0" rtl="0" algn="ctr">
              <a:lnSpc>
                <a:spcPct val="68333"/>
              </a:lnSpc>
              <a:spcBef>
                <a:spcPts val="0"/>
              </a:spcBef>
              <a:spcAft>
                <a:spcPts val="0"/>
              </a:spcAft>
              <a:buClr>
                <a:srgbClr val="FFFFFF"/>
              </a:buClr>
              <a:buSzPts val="6000"/>
              <a:buFont typeface="Arial"/>
              <a:buNone/>
            </a:pPr>
            <a:r>
              <a:rPr b="1" i="0" lang="en-US" sz="6000" u="none" cap="none" strike="noStrike">
                <a:solidFill>
                  <a:srgbClr val="FFFFFF"/>
                </a:solidFill>
                <a:latin typeface="Arial"/>
                <a:ea typeface="Arial"/>
                <a:cs typeface="Arial"/>
                <a:sym typeface="Arial"/>
              </a:rPr>
              <a:t>PITCH COMPETITION</a:t>
            </a:r>
            <a:endParaRPr b="0" i="0" sz="1400" u="none" cap="none" strike="noStrike">
              <a:solidFill>
                <a:srgbClr val="000000"/>
              </a:solidFill>
              <a:latin typeface="Arial"/>
              <a:ea typeface="Arial"/>
              <a:cs typeface="Arial"/>
              <a:sym typeface="Arial"/>
            </a:endParaRPr>
          </a:p>
        </p:txBody>
      </p:sp>
      <p:sp>
        <p:nvSpPr>
          <p:cNvPr id="65" name="Google Shape;65;p11"/>
          <p:cNvSpPr/>
          <p:nvPr/>
        </p:nvSpPr>
        <p:spPr>
          <a:xfrm flipH="1" rot="2892830">
            <a:off x="7406779" y="5989920"/>
            <a:ext cx="2482295" cy="979508"/>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 name="Google Shape;66;p11"/>
          <p:cNvSpPr/>
          <p:nvPr/>
        </p:nvSpPr>
        <p:spPr>
          <a:xfrm>
            <a:off x="118186" y="5096501"/>
            <a:ext cx="3547500" cy="4987500"/>
          </a:xfrm>
          <a:prstGeom prst="rect">
            <a:avLst/>
          </a:prstGeom>
          <a:blipFill rotWithShape="1">
            <a:blip r:embed="rId7">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 name="Google Shape;67;p11"/>
          <p:cNvSpPr/>
          <p:nvPr/>
        </p:nvSpPr>
        <p:spPr>
          <a:xfrm>
            <a:off x="9366780" y="9060060"/>
            <a:ext cx="1475983" cy="1023964"/>
          </a:xfrm>
          <a:prstGeom prst="rect">
            <a:avLst/>
          </a:prstGeom>
          <a:blipFill rotWithShape="1">
            <a:blip r:embed="rId8">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8" name="Google Shape;68;p11"/>
          <p:cNvSpPr/>
          <p:nvPr/>
        </p:nvSpPr>
        <p:spPr>
          <a:xfrm>
            <a:off x="12301422" y="3405937"/>
            <a:ext cx="6544713" cy="654471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7" name="Google Shape;177;p20"/>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8" name="Google Shape;178;p20"/>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9" name="Google Shape;179;p20"/>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0" name="Google Shape;180;p20"/>
          <p:cNvSpPr/>
          <p:nvPr/>
        </p:nvSpPr>
        <p:spPr>
          <a:xfrm flipH="1">
            <a:off x="196446" y="92921"/>
            <a:ext cx="3724724"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 name="Google Shape;181;p20"/>
          <p:cNvSpPr txBox="1"/>
          <p:nvPr/>
        </p:nvSpPr>
        <p:spPr>
          <a:xfrm>
            <a:off x="423786" y="304155"/>
            <a:ext cx="3724724" cy="4533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Qualifications</a:t>
            </a:r>
            <a:endParaRPr b="0" i="0" sz="1400" u="none" cap="none" strike="noStrike">
              <a:solidFill>
                <a:srgbClr val="000000"/>
              </a:solidFill>
              <a:latin typeface="Arial"/>
              <a:ea typeface="Arial"/>
              <a:cs typeface="Arial"/>
              <a:sym typeface="Arial"/>
            </a:endParaRPr>
          </a:p>
        </p:txBody>
      </p:sp>
      <p:sp>
        <p:nvSpPr>
          <p:cNvPr id="182" name="Google Shape;182;p20"/>
          <p:cNvSpPr txBox="1"/>
          <p:nvPr/>
        </p:nvSpPr>
        <p:spPr>
          <a:xfrm>
            <a:off x="2476603" y="1747060"/>
            <a:ext cx="14773169" cy="3119366"/>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9: Qualifications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Why You?: Explain why you’re the right person to run this business.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Skills &amp; Experience: Mention relevant skills or experience you have for this business.</a:t>
            </a:r>
            <a:endParaRPr b="0" i="0" sz="1400" u="none" cap="none" strike="noStrike">
              <a:solidFill>
                <a:srgbClr val="000000"/>
              </a:solidFill>
              <a:latin typeface="Arial"/>
              <a:ea typeface="Arial"/>
              <a:cs typeface="Arial"/>
              <a:sym typeface="Arial"/>
            </a:endParaRPr>
          </a:p>
        </p:txBody>
      </p:sp>
      <p:sp>
        <p:nvSpPr>
          <p:cNvPr id="183" name="Google Shape;183;p20"/>
          <p:cNvSpPr txBox="1"/>
          <p:nvPr/>
        </p:nvSpPr>
        <p:spPr>
          <a:xfrm>
            <a:off x="10215496" y="7408288"/>
            <a:ext cx="6718807" cy="21590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9: Qualifications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Qualifications are the skills or experiences you have that make you the right person to start this business.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“I have experience in managing budgets and have taken entrepreneurship classes.”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a:t>
            </a:r>
            <a:r>
              <a:rPr b="1" i="0" lang="en-US" sz="1400" u="sng" cap="none" strike="noStrike">
                <a:solidFill>
                  <a:schemeClr val="hlink"/>
                </a:solidFill>
                <a:latin typeface="Arial"/>
                <a:ea typeface="Arial"/>
                <a:cs typeface="Arial"/>
                <a:sym typeface="Arial"/>
                <a:hlinkClick r:id="rId7"/>
              </a:rPr>
              <a:t>Why You? Building Confidence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 </a:t>
            </a:r>
            <a:r>
              <a:rPr b="1" i="0" lang="en-US" sz="1400" u="sng" cap="none" strike="noStrike">
                <a:solidFill>
                  <a:schemeClr val="hlink"/>
                </a:solidFill>
                <a:latin typeface="Arial"/>
                <a:ea typeface="Arial"/>
                <a:cs typeface="Arial"/>
                <a:sym typeface="Arial"/>
                <a:hlinkClick r:id="rId8"/>
              </a:rPr>
              <a:t>Indeed – Showcasing Skills and Qualifications</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9" name="Google Shape;189;p21"/>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0" name="Google Shape;190;p21"/>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1" name="Google Shape;191;p21"/>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2" name="Google Shape;192;p21"/>
          <p:cNvSpPr/>
          <p:nvPr/>
        </p:nvSpPr>
        <p:spPr>
          <a:xfrm flipH="1">
            <a:off x="81275" y="105100"/>
            <a:ext cx="4622100" cy="1620600"/>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3" name="Google Shape;193;p21"/>
          <p:cNvSpPr txBox="1"/>
          <p:nvPr/>
        </p:nvSpPr>
        <p:spPr>
          <a:xfrm>
            <a:off x="423786" y="304155"/>
            <a:ext cx="3724724" cy="9105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Short-Term &amp; Long-Term Goals</a:t>
            </a:r>
            <a:endParaRPr b="0" i="0" sz="1400" u="none" cap="none" strike="noStrike">
              <a:solidFill>
                <a:srgbClr val="000000"/>
              </a:solidFill>
              <a:latin typeface="Arial"/>
              <a:ea typeface="Arial"/>
              <a:cs typeface="Arial"/>
              <a:sym typeface="Arial"/>
            </a:endParaRPr>
          </a:p>
        </p:txBody>
      </p:sp>
      <p:sp>
        <p:nvSpPr>
          <p:cNvPr id="194" name="Google Shape;194;p21"/>
          <p:cNvSpPr txBox="1"/>
          <p:nvPr/>
        </p:nvSpPr>
        <p:spPr>
          <a:xfrm>
            <a:off x="2491014" y="2020876"/>
            <a:ext cx="14773168" cy="3640066"/>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14: Short-Term &amp; Long-Term Goals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Short-Term Goals: List immediate steps to launch your business and reach early milestones.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Long-Term Vision: Describe your vision for the next 5+ years, including growth goals and expansion plans.</a:t>
            </a:r>
            <a:endParaRPr b="0" i="0" sz="1400" u="none" cap="none" strike="noStrike">
              <a:solidFill>
                <a:srgbClr val="000000"/>
              </a:solidFill>
              <a:latin typeface="Arial"/>
              <a:ea typeface="Arial"/>
              <a:cs typeface="Arial"/>
              <a:sym typeface="Arial"/>
            </a:endParaRPr>
          </a:p>
        </p:txBody>
      </p:sp>
      <p:sp>
        <p:nvSpPr>
          <p:cNvPr id="195" name="Google Shape;195;p21"/>
          <p:cNvSpPr txBox="1"/>
          <p:nvPr/>
        </p:nvSpPr>
        <p:spPr>
          <a:xfrm>
            <a:off x="9970503" y="7566814"/>
            <a:ext cx="6718807" cy="21590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14: Short-Term &amp; Long-Term Goals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Short-term goals are immediate steps; long-term goals are what you aim to accomplish in the future.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Short-term: Launch my game. Long-term: Expand my business to reach more schools.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Setting Goals for Business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 SMART Goals Guide</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1" name="Google Shape;201;p22"/>
          <p:cNvSpPr/>
          <p:nvPr/>
        </p:nvSpPr>
        <p:spPr>
          <a:xfrm rot="-2776998">
            <a:off x="15009059" y="-391797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2" name="Google Shape;202;p22"/>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3" name="Google Shape;203;p22"/>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4" name="Google Shape;204;p22"/>
          <p:cNvSpPr/>
          <p:nvPr/>
        </p:nvSpPr>
        <p:spPr>
          <a:xfrm flipH="1">
            <a:off x="81156" y="105098"/>
            <a:ext cx="4622211" cy="1308700"/>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5" name="Google Shape;205;p22"/>
          <p:cNvSpPr txBox="1"/>
          <p:nvPr/>
        </p:nvSpPr>
        <p:spPr>
          <a:xfrm>
            <a:off x="423786" y="304155"/>
            <a:ext cx="3724724" cy="9105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Thank You &amp; Questions</a:t>
            </a:r>
            <a:endParaRPr b="0" i="0" sz="1400" u="none" cap="none" strike="noStrike">
              <a:solidFill>
                <a:srgbClr val="000000"/>
              </a:solidFill>
              <a:latin typeface="Arial"/>
              <a:ea typeface="Arial"/>
              <a:cs typeface="Arial"/>
              <a:sym typeface="Arial"/>
            </a:endParaRPr>
          </a:p>
        </p:txBody>
      </p:sp>
      <p:sp>
        <p:nvSpPr>
          <p:cNvPr id="206" name="Google Shape;206;p22"/>
          <p:cNvSpPr txBox="1"/>
          <p:nvPr/>
        </p:nvSpPr>
        <p:spPr>
          <a:xfrm>
            <a:off x="2491014" y="2020876"/>
            <a:ext cx="14773200" cy="3307500"/>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15: Final Slide - Thank You &amp; Questions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Call to Action: Invite any questions or feedback from the judges.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Contact Info: Include your contact info if relevant.</a:t>
            </a:r>
            <a:endParaRPr b="0" i="0" sz="1400" u="none" cap="none" strike="noStrike">
              <a:solidFill>
                <a:srgbClr val="000000"/>
              </a:solidFill>
              <a:latin typeface="Arial"/>
              <a:ea typeface="Arial"/>
              <a:cs typeface="Arial"/>
              <a:sym typeface="Arial"/>
            </a:endParaRPr>
          </a:p>
        </p:txBody>
      </p:sp>
      <p:sp>
        <p:nvSpPr>
          <p:cNvPr id="207" name="Google Shape;207;p22"/>
          <p:cNvSpPr txBox="1"/>
          <p:nvPr/>
        </p:nvSpPr>
        <p:spPr>
          <a:xfrm>
            <a:off x="8716716" y="7616430"/>
            <a:ext cx="6718807" cy="15113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15: Final Slide - Thank You &amp; Questions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Closing Tips: Summarize the main points and thank the audience. Invite questions for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Presentation Tips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 Toastmasters – Presentation Skills</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2"/>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4" name="Google Shape;74;p12"/>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5" name="Google Shape;75;p12"/>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6" name="Google Shape;76;p12"/>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7" name="Google Shape;77;p12"/>
          <p:cNvSpPr/>
          <p:nvPr/>
        </p:nvSpPr>
        <p:spPr>
          <a:xfrm flipH="1">
            <a:off x="196446" y="92921"/>
            <a:ext cx="3724724"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8" name="Google Shape;78;p12"/>
          <p:cNvSpPr txBox="1"/>
          <p:nvPr/>
        </p:nvSpPr>
        <p:spPr>
          <a:xfrm>
            <a:off x="423786" y="304155"/>
            <a:ext cx="3724724" cy="515867"/>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Title Slide</a:t>
            </a:r>
            <a:endParaRPr b="0" i="0" sz="1400" u="none" cap="none" strike="noStrike">
              <a:solidFill>
                <a:srgbClr val="000000"/>
              </a:solidFill>
              <a:latin typeface="Arial"/>
              <a:ea typeface="Arial"/>
              <a:cs typeface="Arial"/>
              <a:sym typeface="Arial"/>
            </a:endParaRPr>
          </a:p>
        </p:txBody>
      </p:sp>
      <p:sp>
        <p:nvSpPr>
          <p:cNvPr id="79" name="Google Shape;79;p12"/>
          <p:cNvSpPr txBox="1"/>
          <p:nvPr/>
        </p:nvSpPr>
        <p:spPr>
          <a:xfrm>
            <a:off x="1496631" y="1934408"/>
            <a:ext cx="14773169" cy="4160766"/>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1: Title Slide</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Title: Money Movez: Cook or Be Cooked Cookoff Presentation</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Student Name &amp; Team Name/Grade: </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Objective: How I’ll use $100,000 to create a business, invest, and manage my personal budget.</a:t>
            </a:r>
            <a:endParaRPr b="0" i="0" sz="1400" u="none" cap="none" strike="noStrike">
              <a:solidFill>
                <a:srgbClr val="000000"/>
              </a:solidFill>
              <a:latin typeface="Arial"/>
              <a:ea typeface="Arial"/>
              <a:cs typeface="Arial"/>
              <a:sym typeface="Arial"/>
            </a:endParaRPr>
          </a:p>
        </p:txBody>
      </p:sp>
      <p:sp>
        <p:nvSpPr>
          <p:cNvPr id="80" name="Google Shape;80;p12"/>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6" name="Google Shape;86;p13"/>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7" name="Google Shape;87;p13"/>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8" name="Google Shape;88;p13"/>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9" name="Google Shape;89;p13"/>
          <p:cNvSpPr/>
          <p:nvPr/>
        </p:nvSpPr>
        <p:spPr>
          <a:xfrm flipH="1">
            <a:off x="196446" y="92921"/>
            <a:ext cx="3724724"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0" name="Google Shape;90;p13"/>
          <p:cNvSpPr txBox="1"/>
          <p:nvPr/>
        </p:nvSpPr>
        <p:spPr>
          <a:xfrm>
            <a:off x="423786" y="304155"/>
            <a:ext cx="3724724" cy="4533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Hook / Pitch Intro</a:t>
            </a:r>
            <a:endParaRPr b="0" i="0" sz="1400" u="none" cap="none" strike="noStrike">
              <a:solidFill>
                <a:srgbClr val="000000"/>
              </a:solidFill>
              <a:latin typeface="Arial"/>
              <a:ea typeface="Arial"/>
              <a:cs typeface="Arial"/>
              <a:sym typeface="Arial"/>
            </a:endParaRPr>
          </a:p>
        </p:txBody>
      </p:sp>
      <p:sp>
        <p:nvSpPr>
          <p:cNvPr id="91" name="Google Shape;91;p13"/>
          <p:cNvSpPr txBox="1"/>
          <p:nvPr/>
        </p:nvSpPr>
        <p:spPr>
          <a:xfrm>
            <a:off x="3096290" y="1718237"/>
            <a:ext cx="14773168" cy="3640067"/>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Purpose: Capture attention with a strong introduction!</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Content: Describe your business idea in one or two sentences. Explain why this business is exciting and relevant.</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Visual: Include a logo, slogan, or visual that represents your business.</a:t>
            </a:r>
            <a:endParaRPr b="0" i="0" sz="1400" u="none" cap="none" strike="noStrike">
              <a:solidFill>
                <a:srgbClr val="000000"/>
              </a:solidFill>
              <a:latin typeface="Arial"/>
              <a:ea typeface="Arial"/>
              <a:cs typeface="Arial"/>
              <a:sym typeface="Arial"/>
            </a:endParaRPr>
          </a:p>
        </p:txBody>
      </p:sp>
      <p:sp>
        <p:nvSpPr>
          <p:cNvPr id="92" name="Google Shape;92;p13"/>
          <p:cNvSpPr txBox="1"/>
          <p:nvPr/>
        </p:nvSpPr>
        <p:spPr>
          <a:xfrm>
            <a:off x="10691070" y="7732679"/>
            <a:ext cx="6718807" cy="23749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Hook / Pitch Intro</a:t>
            </a:r>
            <a:br>
              <a:rPr b="1"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A hook is a short, engaging introduction that captures attention. It’s like a sneak peek into your idea! (Hook, Problem , Solution, Features &amp; Benefit and Call to action)</a:t>
            </a:r>
            <a:br>
              <a:rPr b="1"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“Imagine a world where young people feel confident about money decisions – that's what my business is all about!”</a:t>
            </a:r>
            <a:br>
              <a:rPr b="1"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a:t>
            </a:r>
            <a:r>
              <a:rPr b="1" i="0" lang="en-US" sz="1400" u="sng" cap="none" strike="noStrike">
                <a:solidFill>
                  <a:schemeClr val="hlink"/>
                </a:solidFill>
                <a:latin typeface="Arial"/>
                <a:ea typeface="Arial"/>
                <a:cs typeface="Arial"/>
                <a:sym typeface="Arial"/>
                <a:hlinkClick r:id="rId7"/>
              </a:rPr>
              <a:t>YouTube Video on Crafting a Hook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 </a:t>
            </a:r>
            <a:r>
              <a:rPr b="1" i="0" lang="en-US" sz="1400" u="sng" cap="none" strike="noStrike">
                <a:solidFill>
                  <a:schemeClr val="hlink"/>
                </a:solidFill>
                <a:latin typeface="Arial"/>
                <a:ea typeface="Arial"/>
                <a:cs typeface="Arial"/>
                <a:sym typeface="Arial"/>
                <a:hlinkClick r:id="rId8"/>
              </a:rPr>
              <a:t>Khan Academy – Entrepreneurship</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9" name="Google Shape;99;p14"/>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0" name="Google Shape;100;p14"/>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1" name="Google Shape;101;p14"/>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2" name="Google Shape;102;p14"/>
          <p:cNvSpPr/>
          <p:nvPr/>
        </p:nvSpPr>
        <p:spPr>
          <a:xfrm flipH="1">
            <a:off x="196446" y="92921"/>
            <a:ext cx="4216473"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3" name="Google Shape;103;p14"/>
          <p:cNvSpPr txBox="1"/>
          <p:nvPr/>
        </p:nvSpPr>
        <p:spPr>
          <a:xfrm>
            <a:off x="423786" y="304155"/>
            <a:ext cx="3724724" cy="4533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Problem &amp; Solution</a:t>
            </a:r>
            <a:endParaRPr b="0" i="0" sz="1400" u="none" cap="none" strike="noStrike">
              <a:solidFill>
                <a:srgbClr val="000000"/>
              </a:solidFill>
              <a:latin typeface="Arial"/>
              <a:ea typeface="Arial"/>
              <a:cs typeface="Arial"/>
              <a:sym typeface="Arial"/>
            </a:endParaRPr>
          </a:p>
        </p:txBody>
      </p:sp>
      <p:sp>
        <p:nvSpPr>
          <p:cNvPr id="104" name="Google Shape;104;p14"/>
          <p:cNvSpPr txBox="1"/>
          <p:nvPr/>
        </p:nvSpPr>
        <p:spPr>
          <a:xfrm>
            <a:off x="3096290" y="1718237"/>
            <a:ext cx="14773168" cy="4160767"/>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3: Problem &amp; Solution</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Problem: What is the problem your business will solve?</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Solution: How does your business address this problem?</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Example: Include a brief example or story to show why this solution is needed.</a:t>
            </a:r>
            <a:endParaRPr b="0" i="0" sz="1400" u="none" cap="none" strike="noStrike">
              <a:solidFill>
                <a:srgbClr val="000000"/>
              </a:solidFill>
              <a:latin typeface="Arial"/>
              <a:ea typeface="Arial"/>
              <a:cs typeface="Arial"/>
              <a:sym typeface="Arial"/>
            </a:endParaRPr>
          </a:p>
        </p:txBody>
      </p:sp>
      <p:sp>
        <p:nvSpPr>
          <p:cNvPr id="105" name="Google Shape;105;p14"/>
          <p:cNvSpPr txBox="1"/>
          <p:nvPr/>
        </p:nvSpPr>
        <p:spPr>
          <a:xfrm>
            <a:off x="10835185" y="7710927"/>
            <a:ext cx="6718804" cy="21590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3: Problem &amp; Solution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The problem is the gap or need your business will address. The solution is how your business fills that need.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Problem: Kids aren’t learning enough about money early on. Solution: A fun game that teaches money skills!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a:t>
            </a:r>
            <a:r>
              <a:rPr b="1" i="0" lang="en-US" sz="1400" u="sng" cap="none" strike="noStrike">
                <a:solidFill>
                  <a:schemeClr val="hlink"/>
                </a:solidFill>
                <a:latin typeface="Arial"/>
                <a:ea typeface="Arial"/>
                <a:cs typeface="Arial"/>
                <a:sym typeface="Arial"/>
                <a:hlinkClick r:id="rId7"/>
              </a:rPr>
              <a:t>Problem and Solution in Business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a:t>
            </a:r>
            <a:r>
              <a:rPr b="1" i="0" lang="en-US" sz="1400" u="sng" cap="none" strike="noStrike">
                <a:solidFill>
                  <a:schemeClr val="hlink"/>
                </a:solidFill>
                <a:latin typeface="Arial"/>
                <a:ea typeface="Arial"/>
                <a:cs typeface="Arial"/>
                <a:sym typeface="Arial"/>
                <a:hlinkClick r:id="rId8"/>
              </a:rPr>
              <a:t> Investopedia – Problem-Solving</a:t>
            </a:r>
            <a:endParaRPr b="0" i="0" sz="1400" u="none" cap="none" strike="noStrike">
              <a:solidFill>
                <a:srgbClr val="000000"/>
              </a:solidFill>
              <a:latin typeface="Arial"/>
              <a:ea typeface="Arial"/>
              <a:cs typeface="Arial"/>
              <a:sym typeface="Arial"/>
            </a:endParaRPr>
          </a:p>
        </p:txBody>
      </p:sp>
      <p:sp>
        <p:nvSpPr>
          <p:cNvPr id="106" name="Google Shape;106;p14"/>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2" name="Google Shape;112;p15"/>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3" name="Google Shape;113;p15"/>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4" name="Google Shape;114;p15"/>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5" name="Google Shape;115;p15"/>
          <p:cNvSpPr/>
          <p:nvPr/>
        </p:nvSpPr>
        <p:spPr>
          <a:xfrm flipH="1">
            <a:off x="196446" y="92921"/>
            <a:ext cx="4216473"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6" name="Google Shape;116;p15"/>
          <p:cNvSpPr txBox="1"/>
          <p:nvPr/>
        </p:nvSpPr>
        <p:spPr>
          <a:xfrm>
            <a:off x="423786" y="304155"/>
            <a:ext cx="3724724" cy="4533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Value Proposition</a:t>
            </a:r>
            <a:endParaRPr b="0" i="0" sz="1400" u="none" cap="none" strike="noStrike">
              <a:solidFill>
                <a:srgbClr val="000000"/>
              </a:solidFill>
              <a:latin typeface="Arial"/>
              <a:ea typeface="Arial"/>
              <a:cs typeface="Arial"/>
              <a:sym typeface="Arial"/>
            </a:endParaRPr>
          </a:p>
        </p:txBody>
      </p:sp>
      <p:sp>
        <p:nvSpPr>
          <p:cNvPr id="117" name="Google Shape;117;p15"/>
          <p:cNvSpPr txBox="1"/>
          <p:nvPr/>
        </p:nvSpPr>
        <p:spPr>
          <a:xfrm>
            <a:off x="3096290" y="1718237"/>
            <a:ext cx="14773168" cy="3640067"/>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4: Value Proposition</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What makes your business unique?</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Why will people choose your business over others?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Key Benefits: List the top 3 benefits or values your business provides.</a:t>
            </a:r>
            <a:endParaRPr b="0" i="0" sz="1400" u="none" cap="none" strike="noStrike">
              <a:solidFill>
                <a:srgbClr val="000000"/>
              </a:solidFill>
              <a:latin typeface="Arial"/>
              <a:ea typeface="Arial"/>
              <a:cs typeface="Arial"/>
              <a:sym typeface="Arial"/>
            </a:endParaRPr>
          </a:p>
        </p:txBody>
      </p:sp>
      <p:sp>
        <p:nvSpPr>
          <p:cNvPr id="118" name="Google Shape;118;p15"/>
          <p:cNvSpPr txBox="1"/>
          <p:nvPr/>
        </p:nvSpPr>
        <p:spPr>
          <a:xfrm>
            <a:off x="10460490" y="7746820"/>
            <a:ext cx="6718805" cy="19431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4: Value Proposition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Value proposition is why customers should choose your product. It shows the unique benefits of your business.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“Our game makes learning about money fun and easy for kids.”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a:t>
            </a:r>
            <a:r>
              <a:rPr b="1" i="0" lang="en-US" sz="1400" u="sng" cap="none" strike="noStrike">
                <a:solidFill>
                  <a:schemeClr val="hlink"/>
                </a:solidFill>
                <a:latin typeface="Arial"/>
                <a:ea typeface="Arial"/>
                <a:cs typeface="Arial"/>
                <a:sym typeface="Arial"/>
                <a:hlinkClick r:id="rId7"/>
              </a:rPr>
              <a:t>Understanding Value Propositions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a:t>
            </a:r>
            <a:r>
              <a:rPr b="1" i="0" lang="en-US" sz="1400" u="sng" cap="none" strike="noStrike">
                <a:solidFill>
                  <a:schemeClr val="hlink"/>
                </a:solidFill>
                <a:latin typeface="Arial"/>
                <a:ea typeface="Arial"/>
                <a:cs typeface="Arial"/>
                <a:sym typeface="Arial"/>
                <a:hlinkClick r:id="rId8"/>
              </a:rPr>
              <a:t> HubSpot – How to Create a Value Proposition</a:t>
            </a:r>
            <a:endParaRPr b="0" i="0" sz="1400" u="none" cap="none" strike="noStrike">
              <a:solidFill>
                <a:srgbClr val="000000"/>
              </a:solidFill>
              <a:latin typeface="Arial"/>
              <a:ea typeface="Arial"/>
              <a:cs typeface="Arial"/>
              <a:sym typeface="Arial"/>
            </a:endParaRPr>
          </a:p>
        </p:txBody>
      </p:sp>
      <p:sp>
        <p:nvSpPr>
          <p:cNvPr id="119" name="Google Shape;119;p15"/>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5" name="Google Shape;125;p16"/>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6" name="Google Shape;126;p16"/>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7" name="Google Shape;127;p16"/>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8" name="Google Shape;128;p16"/>
          <p:cNvSpPr/>
          <p:nvPr/>
        </p:nvSpPr>
        <p:spPr>
          <a:xfrm flipH="1">
            <a:off x="196445" y="92921"/>
            <a:ext cx="3126661"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9" name="Google Shape;129;p16"/>
          <p:cNvSpPr txBox="1"/>
          <p:nvPr/>
        </p:nvSpPr>
        <p:spPr>
          <a:xfrm>
            <a:off x="423786" y="304155"/>
            <a:ext cx="3724724" cy="4533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Secret Sauce</a:t>
            </a:r>
            <a:endParaRPr b="0" i="0" sz="1400" u="none" cap="none" strike="noStrike">
              <a:solidFill>
                <a:srgbClr val="000000"/>
              </a:solidFill>
              <a:latin typeface="Arial"/>
              <a:ea typeface="Arial"/>
              <a:cs typeface="Arial"/>
              <a:sym typeface="Arial"/>
            </a:endParaRPr>
          </a:p>
        </p:txBody>
      </p:sp>
      <p:sp>
        <p:nvSpPr>
          <p:cNvPr id="130" name="Google Shape;130;p16"/>
          <p:cNvSpPr txBox="1"/>
          <p:nvPr/>
        </p:nvSpPr>
        <p:spPr>
          <a:xfrm>
            <a:off x="3096290" y="1718237"/>
            <a:ext cx="14773168" cy="3640067"/>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5: Secret Sauce</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Unique Advantage: What’s your “secret sauce”? What makes your business different from competitors?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Strengths: Mention any unique skills, resources, or strategies you’ll use.</a:t>
            </a:r>
            <a:endParaRPr b="0" i="0" sz="1400" u="none" cap="none" strike="noStrike">
              <a:solidFill>
                <a:srgbClr val="000000"/>
              </a:solidFill>
              <a:latin typeface="Arial"/>
              <a:ea typeface="Arial"/>
              <a:cs typeface="Arial"/>
              <a:sym typeface="Arial"/>
            </a:endParaRPr>
          </a:p>
        </p:txBody>
      </p:sp>
      <p:sp>
        <p:nvSpPr>
          <p:cNvPr id="131" name="Google Shape;131;p16"/>
          <p:cNvSpPr txBox="1"/>
          <p:nvPr/>
        </p:nvSpPr>
        <p:spPr>
          <a:xfrm>
            <a:off x="10460490" y="7638870"/>
            <a:ext cx="6718805" cy="21590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5: Secret Sauce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The secret sauce is the unique advantage your business has. This could be a special skill, feature, or resource.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Our game combines financial education with a fun, interactive experience.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a:t>
            </a:r>
            <a:r>
              <a:rPr b="1" i="0" lang="en-US" sz="1400" u="sng" cap="none" strike="noStrike">
                <a:solidFill>
                  <a:schemeClr val="hlink"/>
                </a:solidFill>
                <a:latin typeface="Arial"/>
                <a:ea typeface="Arial"/>
                <a:cs typeface="Arial"/>
                <a:sym typeface="Arial"/>
                <a:hlinkClick r:id="rId7"/>
              </a:rPr>
              <a:t>Unique Selling Proposition (USP)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 Entrepreneur – </a:t>
            </a:r>
            <a:r>
              <a:rPr b="1" i="0" lang="en-US" sz="1400" u="sng" cap="none" strike="noStrike">
                <a:solidFill>
                  <a:schemeClr val="hlink"/>
                </a:solidFill>
                <a:latin typeface="Arial"/>
                <a:ea typeface="Arial"/>
                <a:cs typeface="Arial"/>
                <a:sym typeface="Arial"/>
                <a:hlinkClick r:id="rId8"/>
              </a:rPr>
              <a:t>Building a Competitive Advantage</a:t>
            </a:r>
            <a:endParaRPr b="0" i="0" sz="1400" u="none" cap="none" strike="noStrike">
              <a:solidFill>
                <a:srgbClr val="000000"/>
              </a:solidFill>
              <a:latin typeface="Arial"/>
              <a:ea typeface="Arial"/>
              <a:cs typeface="Arial"/>
              <a:sym typeface="Arial"/>
            </a:endParaRPr>
          </a:p>
        </p:txBody>
      </p:sp>
      <p:sp>
        <p:nvSpPr>
          <p:cNvPr id="132" name="Google Shape;132;p16"/>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17"/>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17"/>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17"/>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17"/>
          <p:cNvSpPr/>
          <p:nvPr/>
        </p:nvSpPr>
        <p:spPr>
          <a:xfrm flipH="1">
            <a:off x="196445" y="92921"/>
            <a:ext cx="3126661"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Google Shape;142;p17"/>
          <p:cNvSpPr txBox="1"/>
          <p:nvPr/>
        </p:nvSpPr>
        <p:spPr>
          <a:xfrm>
            <a:off x="423786" y="304155"/>
            <a:ext cx="3724724" cy="4533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Secret Sauce</a:t>
            </a:r>
            <a:endParaRPr b="0" i="0" sz="1400" u="none" cap="none" strike="noStrike">
              <a:solidFill>
                <a:srgbClr val="000000"/>
              </a:solidFill>
              <a:latin typeface="Arial"/>
              <a:ea typeface="Arial"/>
              <a:cs typeface="Arial"/>
              <a:sym typeface="Arial"/>
            </a:endParaRPr>
          </a:p>
        </p:txBody>
      </p:sp>
      <p:sp>
        <p:nvSpPr>
          <p:cNvPr id="143" name="Google Shape;143;p17"/>
          <p:cNvSpPr txBox="1"/>
          <p:nvPr/>
        </p:nvSpPr>
        <p:spPr>
          <a:xfrm>
            <a:off x="2707184" y="1876762"/>
            <a:ext cx="14773200" cy="6203100"/>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6: Market Research &amp; Target Market</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Market Size: How big is the market for your business?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Target Audience: Who are your customers? Describe them briefly (age, interests, needs, Demographic , Geographic, Psychographic, and behavior).</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Why They Need Your Business: Explain why your target market will be interested in what you offer.</a:t>
            </a:r>
            <a:endParaRPr b="0" i="0" sz="1400" u="none" cap="none" strike="noStrike">
              <a:solidFill>
                <a:srgbClr val="000000"/>
              </a:solidFill>
              <a:latin typeface="Arial"/>
              <a:ea typeface="Arial"/>
              <a:cs typeface="Arial"/>
              <a:sym typeface="Arial"/>
            </a:endParaRPr>
          </a:p>
        </p:txBody>
      </p:sp>
      <p:sp>
        <p:nvSpPr>
          <p:cNvPr id="144" name="Google Shape;144;p17"/>
          <p:cNvSpPr txBox="1"/>
          <p:nvPr/>
        </p:nvSpPr>
        <p:spPr>
          <a:xfrm>
            <a:off x="10460490" y="7638870"/>
            <a:ext cx="6718800" cy="2154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6: Market Research &amp; Target Market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Market research is finding out who would buy your product. The target market is the specific group you aim to reach.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“Our target market is parents of kids ages 11–15 who want their kids to learn about money.”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a:t>
            </a:r>
            <a:r>
              <a:rPr b="1" i="0" lang="en-US" sz="1400" u="sng" cap="none" strike="noStrike">
                <a:solidFill>
                  <a:schemeClr val="hlink"/>
                </a:solidFill>
                <a:latin typeface="Arial"/>
                <a:ea typeface="Arial"/>
                <a:cs typeface="Arial"/>
                <a:sym typeface="Arial"/>
                <a:hlinkClick r:id="rId7"/>
              </a:rPr>
              <a:t>Market Research Explained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 </a:t>
            </a:r>
            <a:r>
              <a:rPr b="1" i="0" lang="en-US" sz="1400" u="sng" cap="none" strike="noStrike">
                <a:solidFill>
                  <a:schemeClr val="hlink"/>
                </a:solidFill>
                <a:latin typeface="Arial"/>
                <a:ea typeface="Arial"/>
                <a:cs typeface="Arial"/>
                <a:sym typeface="Arial"/>
                <a:hlinkClick r:id="rId8"/>
              </a:rPr>
              <a:t>Small Busin ess Administration – Market Research</a:t>
            </a:r>
            <a:endParaRPr b="0" i="0" sz="1400" u="none" cap="none" strike="noStrike">
              <a:solidFill>
                <a:srgbClr val="000000"/>
              </a:solidFill>
              <a:latin typeface="Arial"/>
              <a:ea typeface="Arial"/>
              <a:cs typeface="Arial"/>
              <a:sym typeface="Arial"/>
            </a:endParaRPr>
          </a:p>
        </p:txBody>
      </p:sp>
      <p:sp>
        <p:nvSpPr>
          <p:cNvPr id="145" name="Google Shape;145;p17"/>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1" name="Google Shape;151;p18"/>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2" name="Google Shape;152;p18"/>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3" name="Google Shape;153;p18"/>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4" name="Google Shape;154;p18"/>
          <p:cNvSpPr/>
          <p:nvPr/>
        </p:nvSpPr>
        <p:spPr>
          <a:xfrm flipH="1">
            <a:off x="196446" y="92921"/>
            <a:ext cx="3724724"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5" name="Google Shape;155;p18"/>
          <p:cNvSpPr txBox="1"/>
          <p:nvPr/>
        </p:nvSpPr>
        <p:spPr>
          <a:xfrm>
            <a:off x="423786" y="304155"/>
            <a:ext cx="3724724" cy="4533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KPIs &amp; Channels</a:t>
            </a:r>
            <a:endParaRPr b="0" i="0" sz="1400" u="none" cap="none" strike="noStrike">
              <a:solidFill>
                <a:srgbClr val="000000"/>
              </a:solidFill>
              <a:latin typeface="Arial"/>
              <a:ea typeface="Arial"/>
              <a:cs typeface="Arial"/>
              <a:sym typeface="Arial"/>
            </a:endParaRPr>
          </a:p>
        </p:txBody>
      </p:sp>
      <p:sp>
        <p:nvSpPr>
          <p:cNvPr id="156" name="Google Shape;156;p18"/>
          <p:cNvSpPr txBox="1"/>
          <p:nvPr/>
        </p:nvSpPr>
        <p:spPr>
          <a:xfrm>
            <a:off x="2707184" y="1876762"/>
            <a:ext cx="14773168" cy="3640067"/>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Slide 7: Key Performance Indicators (KPIs) &amp; Channels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KPI Goals: Describe how you’ll measure success (e.g., customer count, sales goals).</a:t>
            </a:r>
            <a:endParaRPr b="0" i="0" sz="1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3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3400" u="none" cap="none" strike="noStrike">
                <a:solidFill>
                  <a:srgbClr val="000000"/>
                </a:solidFill>
                <a:latin typeface="Arial"/>
                <a:ea typeface="Arial"/>
                <a:cs typeface="Arial"/>
                <a:sym typeface="Arial"/>
              </a:rPr>
              <a:t>Marketing Channels: Explain how you’ll reach your audience (e.g., social media, ads, events).</a:t>
            </a:r>
            <a:endParaRPr b="0" i="0" sz="1400" u="none" cap="none" strike="noStrike">
              <a:solidFill>
                <a:srgbClr val="000000"/>
              </a:solidFill>
              <a:latin typeface="Arial"/>
              <a:ea typeface="Arial"/>
              <a:cs typeface="Arial"/>
              <a:sym typeface="Arial"/>
            </a:endParaRPr>
          </a:p>
        </p:txBody>
      </p:sp>
      <p:sp>
        <p:nvSpPr>
          <p:cNvPr id="157" name="Google Shape;157;p18"/>
          <p:cNvSpPr txBox="1"/>
          <p:nvPr/>
        </p:nvSpPr>
        <p:spPr>
          <a:xfrm>
            <a:off x="10215496" y="7408288"/>
            <a:ext cx="6718807" cy="21590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Slide 7: Key Performance Indicators (KPIs) &amp; Channels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Definition: KPIs are measures of success (like sales or customer numbers). Channels are ways you’ll reach your audience.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Example: “We’ll track the number of games sold each month. We’ll use social media ads to reach more families.”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Resource: YouTube - </a:t>
            </a:r>
            <a:r>
              <a:rPr b="1" i="0" lang="en-US" sz="1400" u="sng" cap="none" strike="noStrike">
                <a:solidFill>
                  <a:schemeClr val="hlink"/>
                </a:solidFill>
                <a:latin typeface="Arial"/>
                <a:ea typeface="Arial"/>
                <a:cs typeface="Arial"/>
                <a:sym typeface="Arial"/>
                <a:hlinkClick r:id="rId7"/>
              </a:rPr>
              <a:t>KPIs and Metrics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Educational Website: </a:t>
            </a:r>
            <a:r>
              <a:rPr b="1" i="0" lang="en-US" sz="1400" u="sng" cap="none" strike="noStrike">
                <a:solidFill>
                  <a:schemeClr val="hlink"/>
                </a:solidFill>
                <a:latin typeface="Arial"/>
                <a:ea typeface="Arial"/>
                <a:cs typeface="Arial"/>
                <a:sym typeface="Arial"/>
                <a:hlinkClick r:id="rId8"/>
              </a:rPr>
              <a:t>Investopedia – Understanding KPIs</a:t>
            </a:r>
            <a:endParaRPr b="0" i="0" sz="1400" u="none" cap="none" strike="noStrike">
              <a:solidFill>
                <a:srgbClr val="000000"/>
              </a:solidFill>
              <a:latin typeface="Arial"/>
              <a:ea typeface="Arial"/>
              <a:cs typeface="Arial"/>
              <a:sym typeface="Arial"/>
            </a:endParaRPr>
          </a:p>
        </p:txBody>
      </p:sp>
      <p:sp>
        <p:nvSpPr>
          <p:cNvPr id="158" name="Google Shape;158;p18"/>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p:nvPr/>
        </p:nvSpPr>
        <p:spPr>
          <a:xfrm>
            <a:off x="-1" y="-1"/>
            <a:ext cx="18331342" cy="1494546"/>
          </a:xfrm>
          <a:prstGeom prst="rect">
            <a:avLst/>
          </a:prstGeom>
          <a:gradFill>
            <a:gsLst>
              <a:gs pos="0">
                <a:srgbClr val="0CC0DF"/>
              </a:gs>
              <a:gs pos="100000">
                <a:srgbClr val="FFDE59"/>
              </a:gs>
            </a:gsLst>
            <a:lin ang="0" scaled="0"/>
          </a:gra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4" name="Google Shape;164;p19"/>
          <p:cNvSpPr/>
          <p:nvPr/>
        </p:nvSpPr>
        <p:spPr>
          <a:xfrm rot="-2776998">
            <a:off x="15412577" y="-4018856"/>
            <a:ext cx="7275832" cy="7275835"/>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5" name="Google Shape;165;p19"/>
          <p:cNvSpPr/>
          <p:nvPr/>
        </p:nvSpPr>
        <p:spPr>
          <a:xfrm>
            <a:off x="783011" y="9517116"/>
            <a:ext cx="1652492" cy="53637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6" name="Google Shape;166;p19"/>
          <p:cNvSpPr/>
          <p:nvPr/>
        </p:nvSpPr>
        <p:spPr>
          <a:xfrm flipH="1">
            <a:off x="-1911676" y="8412357"/>
            <a:ext cx="4289583" cy="3821775"/>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7" name="Google Shape;167;p19"/>
          <p:cNvSpPr/>
          <p:nvPr/>
        </p:nvSpPr>
        <p:spPr>
          <a:xfrm flipH="1">
            <a:off x="196446" y="92921"/>
            <a:ext cx="3724724" cy="130870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8" name="Google Shape;168;p19"/>
          <p:cNvSpPr txBox="1"/>
          <p:nvPr/>
        </p:nvSpPr>
        <p:spPr>
          <a:xfrm>
            <a:off x="423786" y="304155"/>
            <a:ext cx="3724724" cy="9105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Cooking Cost Structure</a:t>
            </a:r>
            <a:endParaRPr b="0" i="0" sz="1400" u="none" cap="none" strike="noStrike">
              <a:solidFill>
                <a:srgbClr val="000000"/>
              </a:solidFill>
              <a:latin typeface="Arial"/>
              <a:ea typeface="Arial"/>
              <a:cs typeface="Arial"/>
              <a:sym typeface="Arial"/>
            </a:endParaRPr>
          </a:p>
        </p:txBody>
      </p:sp>
      <p:sp>
        <p:nvSpPr>
          <p:cNvPr id="169" name="Google Shape;169;p19"/>
          <p:cNvSpPr txBox="1"/>
          <p:nvPr/>
        </p:nvSpPr>
        <p:spPr>
          <a:xfrm>
            <a:off x="372550" y="1691775"/>
            <a:ext cx="12705900" cy="6160500"/>
          </a:xfrm>
          <a:prstGeom prst="rect">
            <a:avLst/>
          </a:prstGeom>
          <a:noFill/>
          <a:ln>
            <a:noFill/>
          </a:ln>
        </p:spPr>
        <p:txBody>
          <a:bodyPr anchorCtr="0" anchor="t" bIns="0" lIns="0" spcFirstLastPara="1" rIns="0" wrap="square" tIns="0">
            <a:spAutoFit/>
          </a:bodyPr>
          <a:lstStyle/>
          <a:p>
            <a:pPr indent="0" lvl="0" marL="0" marR="0" rtl="0" algn="l">
              <a:lnSpc>
                <a:spcPct val="120588"/>
              </a:lnSpc>
              <a:spcBef>
                <a:spcPts val="0"/>
              </a:spcBef>
              <a:spcAft>
                <a:spcPts val="0"/>
              </a:spcAft>
              <a:buClr>
                <a:srgbClr val="000000"/>
              </a:buClr>
              <a:buSzPts val="3400"/>
              <a:buFont typeface="Arial"/>
              <a:buNone/>
            </a:pPr>
            <a:r>
              <a:rPr b="1" i="0" lang="en-US" sz="2400" u="none" cap="none" strike="noStrike">
                <a:solidFill>
                  <a:srgbClr val="000000"/>
                </a:solidFill>
                <a:latin typeface="Arial"/>
                <a:ea typeface="Arial"/>
                <a:cs typeface="Arial"/>
                <a:sym typeface="Arial"/>
              </a:rPr>
              <a:t>Slide 8: Cooking Cost Structure</a:t>
            </a:r>
            <a:endParaRPr b="0" i="0" sz="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2400" u="none" cap="none" strike="noStrike">
                <a:solidFill>
                  <a:srgbClr val="000000"/>
                </a:solidFill>
                <a:latin typeface="Arial"/>
                <a:ea typeface="Arial"/>
                <a:cs typeface="Arial"/>
                <a:sym typeface="Arial"/>
              </a:rPr>
              <a:t>1.Selling Price</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2400" u="none" cap="none" strike="noStrike">
                <a:solidFill>
                  <a:srgbClr val="000000"/>
                </a:solidFill>
                <a:latin typeface="Arial"/>
                <a:ea typeface="Arial"/>
                <a:cs typeface="Arial"/>
                <a:sym typeface="Arial"/>
              </a:rPr>
              <a:t>2. COGS</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chemeClr val="dk1"/>
              </a:buClr>
              <a:buSzPts val="3400"/>
              <a:buFont typeface="Arial"/>
              <a:buNone/>
            </a:pPr>
            <a:r>
              <a:rPr b="1" i="0" lang="en-US" sz="2400" u="none" cap="none" strike="noStrike">
                <a:solidFill>
                  <a:schemeClr val="dk1"/>
                </a:solidFill>
                <a:latin typeface="Arial"/>
                <a:ea typeface="Arial"/>
                <a:cs typeface="Arial"/>
                <a:sym typeface="Arial"/>
              </a:rPr>
              <a:t>3. Monthly Operating Costs: Outline ongoing expenses like rent, utilities, or staff.</a:t>
            </a:r>
            <a:endParaRPr b="1" i="0" sz="2400" u="none" cap="none" strike="noStrike">
              <a:solidFill>
                <a:schemeClr val="dk1"/>
              </a:solidFill>
              <a:latin typeface="Arial"/>
              <a:ea typeface="Arial"/>
              <a:cs typeface="Arial"/>
              <a:sym typeface="Arial"/>
            </a:endParaRPr>
          </a:p>
          <a:p>
            <a:pPr indent="0" lvl="0" marL="0" marR="0" rtl="0" algn="l">
              <a:lnSpc>
                <a:spcPct val="120588"/>
              </a:lnSpc>
              <a:spcBef>
                <a:spcPts val="0"/>
              </a:spcBef>
              <a:spcAft>
                <a:spcPts val="0"/>
              </a:spcAft>
              <a:buClr>
                <a:schemeClr val="dk1"/>
              </a:buClr>
              <a:buSzPts val="3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2400" u="none" cap="none" strike="noStrike">
                <a:solidFill>
                  <a:srgbClr val="000000"/>
                </a:solidFill>
                <a:latin typeface="Arial"/>
                <a:ea typeface="Arial"/>
                <a:cs typeface="Arial"/>
                <a:sym typeface="Arial"/>
              </a:rPr>
              <a:t>4. FIX Expenses</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rPr b="1" i="0" lang="en-US" sz="2400" u="none" cap="none" strike="noStrike">
                <a:solidFill>
                  <a:srgbClr val="000000"/>
                </a:solidFill>
                <a:latin typeface="Arial"/>
                <a:ea typeface="Arial"/>
                <a:cs typeface="Arial"/>
                <a:sym typeface="Arial"/>
              </a:rPr>
              <a:t>5. Break-evening</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rgbClr val="000000"/>
              </a:buClr>
              <a:buSzPts val="3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20588"/>
              </a:lnSpc>
              <a:spcBef>
                <a:spcPts val="0"/>
              </a:spcBef>
              <a:spcAft>
                <a:spcPts val="0"/>
              </a:spcAft>
              <a:buClr>
                <a:schemeClr val="dk1"/>
              </a:buClr>
              <a:buSzPts val="3400"/>
              <a:buFont typeface="Arial"/>
              <a:buNone/>
            </a:pPr>
            <a:r>
              <a:rPr b="1" i="0" lang="en-US" sz="2400" u="none" cap="none" strike="noStrike">
                <a:solidFill>
                  <a:schemeClr val="dk1"/>
                </a:solidFill>
                <a:latin typeface="Arial"/>
                <a:ea typeface="Arial"/>
                <a:cs typeface="Arial"/>
                <a:sym typeface="Arial"/>
              </a:rPr>
              <a:t>6.Startup Costs: List key costs required to launch the business (equipment, materials, marketing).</a:t>
            </a:r>
            <a:endParaRPr b="1" i="0" sz="2400" u="none" cap="none" strike="noStrike">
              <a:solidFill>
                <a:srgbClr val="000000"/>
              </a:solidFill>
              <a:latin typeface="Arial"/>
              <a:ea typeface="Arial"/>
              <a:cs typeface="Arial"/>
              <a:sym typeface="Arial"/>
            </a:endParaRPr>
          </a:p>
        </p:txBody>
      </p:sp>
      <p:sp>
        <p:nvSpPr>
          <p:cNvPr id="170" name="Google Shape;170;p19"/>
          <p:cNvSpPr txBox="1"/>
          <p:nvPr/>
        </p:nvSpPr>
        <p:spPr>
          <a:xfrm>
            <a:off x="13563275" y="7477175"/>
            <a:ext cx="4504500" cy="138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Arial"/>
                <a:ea typeface="Arial"/>
                <a:cs typeface="Arial"/>
                <a:sym typeface="Arial"/>
              </a:rPr>
              <a:t>Slide 8: Cost Structure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Arial"/>
                <a:ea typeface="Arial"/>
                <a:cs typeface="Arial"/>
                <a:sym typeface="Arial"/>
              </a:rPr>
              <a:t>Definition: Cost structure is a breakdown of all the expenses needed to start and run your business.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Arial"/>
                <a:ea typeface="Arial"/>
                <a:cs typeface="Arial"/>
                <a:sym typeface="Arial"/>
              </a:rPr>
              <a:t>Example: Startup costs: $20,000 for production, $5,000 for marketing.</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Arial"/>
                <a:ea typeface="Arial"/>
                <a:cs typeface="Arial"/>
                <a:sym typeface="Arial"/>
              </a:rPr>
              <a:t>Resource: YouTube - </a:t>
            </a:r>
            <a:r>
              <a:rPr b="1" i="0" lang="en-US" sz="1000" u="sng" cap="none" strike="noStrike">
                <a:solidFill>
                  <a:schemeClr val="hlink"/>
                </a:solidFill>
                <a:latin typeface="Arial"/>
                <a:ea typeface="Arial"/>
                <a:cs typeface="Arial"/>
                <a:sym typeface="Arial"/>
                <a:hlinkClick r:id="rId7"/>
              </a:rPr>
              <a:t>Business Costs Explained</a:t>
            </a:r>
            <a:r>
              <a:rPr b="1" i="0" lang="en-US" sz="1000" u="none" cap="none" strike="noStrike">
                <a:solidFill>
                  <a:srgbClr val="000000"/>
                </a:solidFill>
                <a:latin typeface="Arial"/>
                <a:ea typeface="Arial"/>
                <a:cs typeface="Arial"/>
                <a:sym typeface="Arial"/>
              </a:rPr>
              <a:t> and </a:t>
            </a:r>
            <a:r>
              <a:rPr b="1" i="0" lang="en-US" sz="1000" u="sng" cap="none" strike="noStrike">
                <a:solidFill>
                  <a:schemeClr val="hlink"/>
                </a:solidFill>
                <a:latin typeface="Arial"/>
                <a:ea typeface="Arial"/>
                <a:cs typeface="Arial"/>
                <a:sym typeface="Arial"/>
                <a:hlinkClick r:id="rId8"/>
              </a:rPr>
              <a:t>NIKE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Arial"/>
                <a:ea typeface="Arial"/>
                <a:cs typeface="Arial"/>
                <a:sym typeface="Arial"/>
              </a:rPr>
              <a:t>Educational Website: </a:t>
            </a:r>
            <a:r>
              <a:rPr b="1" i="0" lang="en-US" sz="1000" u="sng" cap="none" strike="noStrike">
                <a:solidFill>
                  <a:schemeClr val="hlink"/>
                </a:solidFill>
                <a:latin typeface="Arial"/>
                <a:ea typeface="Arial"/>
                <a:cs typeface="Arial"/>
                <a:sym typeface="Arial"/>
                <a:hlinkClick r:id="rId9"/>
              </a:rPr>
              <a:t>QuickBooks – Understanding Business Costs</a:t>
            </a:r>
            <a:endParaRPr b="0" i="0" sz="1000" u="none" cap="none" strike="noStrike">
              <a:solidFill>
                <a:srgbClr val="000000"/>
              </a:solidFill>
              <a:latin typeface="Arial"/>
              <a:ea typeface="Arial"/>
              <a:cs typeface="Arial"/>
              <a:sym typeface="Arial"/>
            </a:endParaRPr>
          </a:p>
        </p:txBody>
      </p:sp>
      <p:sp>
        <p:nvSpPr>
          <p:cNvPr id="171" name="Google Shape;171;p19"/>
          <p:cNvSpPr/>
          <p:nvPr/>
        </p:nvSpPr>
        <p:spPr>
          <a:xfrm>
            <a:off x="1251950" y="8689350"/>
            <a:ext cx="714600" cy="6828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