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753600" cy="731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"/>
          <p:cNvGrpSpPr/>
          <p:nvPr/>
        </p:nvGrpSpPr>
        <p:grpSpPr>
          <a:xfrm>
            <a:off x="232049" y="1378797"/>
            <a:ext cx="9334629" cy="5542362"/>
            <a:chOff x="0" y="0"/>
            <a:chExt cx="9334627" cy="5542361"/>
          </a:xfrm>
        </p:grpSpPr>
        <p:sp>
          <p:nvSpPr>
            <p:cNvPr id="94" name="Freeform 3"/>
            <p:cNvSpPr/>
            <p:nvPr/>
          </p:nvSpPr>
          <p:spPr>
            <a:xfrm>
              <a:off x="6031" y="8171"/>
              <a:ext cx="9322567" cy="55260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Freeform 4"/>
            <p:cNvSpPr/>
            <p:nvPr/>
          </p:nvSpPr>
          <p:spPr>
            <a:xfrm>
              <a:off x="0" y="0"/>
              <a:ext cx="9334629" cy="55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9" name="Group 5"/>
          <p:cNvGrpSpPr/>
          <p:nvPr/>
        </p:nvGrpSpPr>
        <p:grpSpPr>
          <a:xfrm>
            <a:off x="391765" y="-161648"/>
            <a:ext cx="8778242" cy="1492822"/>
            <a:chOff x="0" y="0"/>
            <a:chExt cx="8778240" cy="1492820"/>
          </a:xfrm>
        </p:grpSpPr>
        <p:sp>
          <p:nvSpPr>
            <p:cNvPr id="97" name="Freeform 6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TextBox 7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Instruction</a:t>
              </a:r>
            </a:p>
          </p:txBody>
        </p:sp>
      </p:grpSp>
      <p:sp>
        <p:nvSpPr>
          <p:cNvPr id="100" name="Freeform 8"/>
          <p:cNvSpPr/>
          <p:nvPr/>
        </p:nvSpPr>
        <p:spPr>
          <a:xfrm>
            <a:off x="6848020" y="172497"/>
            <a:ext cx="2540264" cy="8245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TextBox 9"/>
          <p:cNvSpPr txBox="1"/>
          <p:nvPr/>
        </p:nvSpPr>
        <p:spPr>
          <a:xfrm>
            <a:off x="599897" y="1551558"/>
            <a:ext cx="8778242" cy="510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600"/>
              </a:lnSpc>
              <a:defRPr b="1" sz="14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Quick Steps: Complete your Lessonup plans and then use the Creative Deck sheets. Once approved, then put it together on Google Slides. HERE IS THE LESSONUP JOIN CODE: woohr </a:t>
            </a:r>
          </a:p>
          <a:p>
            <a:pPr>
              <a:lnSpc>
                <a:spcPts val="1600"/>
              </a:lnSpc>
              <a:defRPr b="1" sz="14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https://lessonup.app/invite/group/woohr</a:t>
            </a:r>
          </a:p>
          <a:p>
            <a:pPr>
              <a:lnSpc>
                <a:spcPts val="1600"/>
              </a:lnSpc>
            </a:pPr>
          </a:p>
          <a:p>
            <a:pPr>
              <a:lnSpc>
                <a:spcPts val="1600"/>
              </a:lnSpc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✅ </a:t>
            </a:r>
            <a:r>
              <a:rPr b="1">
                <a:latin typeface="Calibri (MS) Bold"/>
                <a:ea typeface="Calibri (MS) Bold"/>
                <a:cs typeface="Calibri (MS) Bold"/>
                <a:sym typeface="Calibri (MS) Bold"/>
              </a:rPr>
              <a:t>Plan &amp; Design</a:t>
            </a:r>
            <a:endParaRPr b="1"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Use each page to plan what your final PowerPoint or display will look like.</a:t>
            </a:r>
          </a:p>
          <a:p>
            <a:pPr>
              <a:lnSpc>
                <a:spcPts val="1600"/>
              </a:lnSpc>
            </a:pPr>
          </a:p>
          <a:p>
            <a:pPr>
              <a:lnSpc>
                <a:spcPts val="1600"/>
              </a:lnSpc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✅ </a:t>
            </a:r>
            <a:r>
              <a:rPr b="1">
                <a:latin typeface="Calibri (MS) Bold"/>
                <a:ea typeface="Calibri (MS) Bold"/>
                <a:cs typeface="Calibri (MS) Bold"/>
                <a:sym typeface="Calibri (MS) Bold"/>
              </a:rPr>
              <a:t>Keep It Simple</a:t>
            </a:r>
            <a:endParaRPr b="1"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Use 1–2 words per bullet point.</a:t>
            </a: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Write neatly &amp; clearly.</a:t>
            </a:r>
          </a:p>
          <a:p>
            <a:pPr>
              <a:lnSpc>
                <a:spcPts val="1600"/>
              </a:lnSpc>
            </a:pPr>
          </a:p>
          <a:p>
            <a:pPr>
              <a:lnSpc>
                <a:spcPts val="1600"/>
              </a:lnSpc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✅ </a:t>
            </a:r>
            <a:r>
              <a:rPr b="1">
                <a:latin typeface="Calibri (MS) Bold"/>
                <a:ea typeface="Calibri (MS) Bold"/>
                <a:cs typeface="Calibri (MS) Bold"/>
                <a:sym typeface="Calibri (MS) Bold"/>
              </a:rPr>
              <a:t>Be Creative</a:t>
            </a:r>
            <a:endParaRPr b="1"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Color in a unified theme — pick 2 colors (warm or cool).</a:t>
            </a: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Add borders, doodles, and decorations.</a:t>
            </a:r>
          </a:p>
          <a:p>
            <a:pPr>
              <a:lnSpc>
                <a:spcPts val="1600"/>
              </a:lnSpc>
            </a:pPr>
          </a:p>
          <a:p>
            <a:pPr>
              <a:lnSpc>
                <a:spcPts val="1600"/>
              </a:lnSpc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✅ </a:t>
            </a:r>
            <a:r>
              <a:rPr b="1">
                <a:latin typeface="Calibri (MS) Bold"/>
                <a:ea typeface="Calibri (MS) Bold"/>
                <a:cs typeface="Calibri (MS) Bold"/>
                <a:sym typeface="Calibri (MS) Bold"/>
              </a:rPr>
              <a:t>Show Your Process</a:t>
            </a:r>
            <a:endParaRPr b="1"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Use this as a reference for your final business plan slides.</a:t>
            </a: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Make sure your ideas are clean, creative, and clear.</a:t>
            </a:r>
          </a:p>
          <a:p>
            <a:pPr>
              <a:lnSpc>
                <a:spcPts val="1600"/>
              </a:lnSpc>
            </a:pPr>
          </a:p>
          <a:p>
            <a:pPr>
              <a:lnSpc>
                <a:spcPts val="1600"/>
              </a:lnSpc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✅ </a:t>
            </a:r>
            <a:r>
              <a:rPr b="1">
                <a:latin typeface="Calibri (MS) Bold"/>
                <a:ea typeface="Calibri (MS) Bold"/>
                <a:cs typeface="Calibri (MS) Bold"/>
                <a:sym typeface="Calibri (MS) Bold"/>
              </a:rPr>
              <a:t>Approval Ready</a:t>
            </a:r>
            <a:endParaRPr b="1"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This deck must be neat and fully colored.</a:t>
            </a:r>
          </a:p>
          <a:p>
            <a:pPr lvl="1" marL="305801" indent="-152900">
              <a:lnSpc>
                <a:spcPts val="1600"/>
              </a:lnSpc>
              <a:buSzPct val="100000"/>
              <a:buFont typeface="Arial"/>
              <a:buChar char="•"/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Meet with your teacher for approval before you begin working on your final version.</a:t>
            </a:r>
          </a:p>
          <a:p>
            <a:pPr>
              <a:lnSpc>
                <a:spcPts val="1600"/>
              </a:lnSpc>
            </a:pPr>
          </a:p>
          <a:p>
            <a:pPr>
              <a:lnSpc>
                <a:spcPts val="1600"/>
              </a:lnSpc>
              <a:defRPr sz="14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You must have your parent's signature of Approval ______________________ Date:___________</a:t>
            </a:r>
          </a:p>
        </p:txBody>
      </p:sp>
      <p:sp>
        <p:nvSpPr>
          <p:cNvPr id="102" name="Freeform 10"/>
          <p:cNvSpPr/>
          <p:nvPr/>
        </p:nvSpPr>
        <p:spPr>
          <a:xfrm rot="2107526">
            <a:off x="6693610" y="2031831"/>
            <a:ext cx="852002" cy="4377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Freeform 11"/>
          <p:cNvSpPr/>
          <p:nvPr/>
        </p:nvSpPr>
        <p:spPr>
          <a:xfrm>
            <a:off x="6664465" y="2428352"/>
            <a:ext cx="2357616" cy="235761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TextBox 12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0</a:t>
            </a:r>
          </a:p>
        </p:txBody>
      </p:sp>
      <p:sp>
        <p:nvSpPr>
          <p:cNvPr id="105" name="TextBox 13"/>
          <p:cNvSpPr txBox="1"/>
          <p:nvPr/>
        </p:nvSpPr>
        <p:spPr>
          <a:xfrm>
            <a:off x="232049" y="7134303"/>
            <a:ext cx="897566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"/>
              </a:lnSpc>
              <a:defRPr sz="800">
                <a:solidFill>
                  <a:srgbClr val="B3B3B3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COPYWRITE 2025 MONEY MOVEZ:COOK OR BE COOKED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roup 2"/>
          <p:cNvGrpSpPr/>
          <p:nvPr/>
        </p:nvGrpSpPr>
        <p:grpSpPr>
          <a:xfrm>
            <a:off x="-2055923" y="-108414"/>
            <a:ext cx="8778242" cy="1492821"/>
            <a:chOff x="0" y="0"/>
            <a:chExt cx="8778240" cy="1492820"/>
          </a:xfrm>
        </p:grpSpPr>
        <p:sp>
          <p:nvSpPr>
            <p:cNvPr id="397" name="Freeform 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8" name="TextBox 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Qualifications</a:t>
              </a:r>
            </a:p>
          </p:txBody>
        </p:sp>
      </p:grpSp>
      <p:grpSp>
        <p:nvGrpSpPr>
          <p:cNvPr id="402" name="Group 5"/>
          <p:cNvGrpSpPr/>
          <p:nvPr/>
        </p:nvGrpSpPr>
        <p:grpSpPr>
          <a:xfrm>
            <a:off x="312583" y="1350580"/>
            <a:ext cx="8953265" cy="5233004"/>
            <a:chOff x="0" y="0"/>
            <a:chExt cx="8953264" cy="5233003"/>
          </a:xfrm>
        </p:grpSpPr>
        <p:sp>
          <p:nvSpPr>
            <p:cNvPr id="400" name="Freeform 6"/>
            <p:cNvSpPr/>
            <p:nvPr/>
          </p:nvSpPr>
          <p:spPr>
            <a:xfrm>
              <a:off x="5784" y="7715"/>
              <a:ext cx="8941697" cy="52175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1" name="Freeform 7"/>
            <p:cNvSpPr/>
            <p:nvPr/>
          </p:nvSpPr>
          <p:spPr>
            <a:xfrm>
              <a:off x="0" y="-1"/>
              <a:ext cx="8953265" cy="523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12" name="Group 8"/>
          <p:cNvGrpSpPr/>
          <p:nvPr/>
        </p:nvGrpSpPr>
        <p:grpSpPr>
          <a:xfrm>
            <a:off x="212337" y="1584431"/>
            <a:ext cx="3503611" cy="2270977"/>
            <a:chOff x="0" y="0"/>
            <a:chExt cx="3503610" cy="2270976"/>
          </a:xfrm>
        </p:grpSpPr>
        <p:grpSp>
          <p:nvGrpSpPr>
            <p:cNvPr id="405" name="Group 9"/>
            <p:cNvGrpSpPr/>
            <p:nvPr/>
          </p:nvGrpSpPr>
          <p:grpSpPr>
            <a:xfrm>
              <a:off x="0" y="-1"/>
              <a:ext cx="3448051" cy="596278"/>
              <a:chOff x="0" y="0"/>
              <a:chExt cx="3448050" cy="596276"/>
            </a:xfrm>
          </p:grpSpPr>
          <p:sp>
            <p:nvSpPr>
              <p:cNvPr id="403" name="Freeform 10"/>
              <p:cNvSpPr/>
              <p:nvPr/>
            </p:nvSpPr>
            <p:spPr>
              <a:xfrm>
                <a:off x="0" y="-1"/>
                <a:ext cx="3448051" cy="596278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4" name="TextBox 11"/>
              <p:cNvSpPr txBox="1"/>
              <p:nvPr/>
            </p:nvSpPr>
            <p:spPr>
              <a:xfrm>
                <a:off x="0" y="64475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408" name="Group 12"/>
            <p:cNvGrpSpPr/>
            <p:nvPr/>
          </p:nvGrpSpPr>
          <p:grpSpPr>
            <a:xfrm>
              <a:off x="0" y="788475"/>
              <a:ext cx="3448051" cy="596277"/>
              <a:chOff x="0" y="0"/>
              <a:chExt cx="3448050" cy="596276"/>
            </a:xfrm>
          </p:grpSpPr>
          <p:sp>
            <p:nvSpPr>
              <p:cNvPr id="406" name="Freeform 13"/>
              <p:cNvSpPr/>
              <p:nvPr/>
            </p:nvSpPr>
            <p:spPr>
              <a:xfrm>
                <a:off x="0" y="-1"/>
                <a:ext cx="3448051" cy="596278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" name="TextBox 14"/>
              <p:cNvSpPr txBox="1"/>
              <p:nvPr/>
            </p:nvSpPr>
            <p:spPr>
              <a:xfrm>
                <a:off x="0" y="64475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411" name="Group 15"/>
            <p:cNvGrpSpPr/>
            <p:nvPr/>
          </p:nvGrpSpPr>
          <p:grpSpPr>
            <a:xfrm>
              <a:off x="55560" y="1673006"/>
              <a:ext cx="3448051" cy="597970"/>
              <a:chOff x="0" y="0"/>
              <a:chExt cx="3448050" cy="597968"/>
            </a:xfrm>
          </p:grpSpPr>
          <p:sp>
            <p:nvSpPr>
              <p:cNvPr id="409" name="Freeform 16"/>
              <p:cNvSpPr/>
              <p:nvPr/>
            </p:nvSpPr>
            <p:spPr>
              <a:xfrm>
                <a:off x="0" y="0"/>
                <a:ext cx="3448051" cy="597969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" name="TextBox 17"/>
              <p:cNvSpPr txBox="1"/>
              <p:nvPr/>
            </p:nvSpPr>
            <p:spPr>
              <a:xfrm>
                <a:off x="0" y="65321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grpSp>
        <p:nvGrpSpPr>
          <p:cNvPr id="422" name="Group 18"/>
          <p:cNvGrpSpPr/>
          <p:nvPr/>
        </p:nvGrpSpPr>
        <p:grpSpPr>
          <a:xfrm>
            <a:off x="212337" y="4141158"/>
            <a:ext cx="3503611" cy="2274362"/>
            <a:chOff x="0" y="0"/>
            <a:chExt cx="3503610" cy="2274360"/>
          </a:xfrm>
        </p:grpSpPr>
        <p:grpSp>
          <p:nvGrpSpPr>
            <p:cNvPr id="415" name="Group 19"/>
            <p:cNvGrpSpPr/>
            <p:nvPr/>
          </p:nvGrpSpPr>
          <p:grpSpPr>
            <a:xfrm>
              <a:off x="0" y="-1"/>
              <a:ext cx="3448051" cy="597970"/>
              <a:chOff x="0" y="0"/>
              <a:chExt cx="3448050" cy="597968"/>
            </a:xfrm>
          </p:grpSpPr>
          <p:sp>
            <p:nvSpPr>
              <p:cNvPr id="413" name="Freeform 20"/>
              <p:cNvSpPr/>
              <p:nvPr/>
            </p:nvSpPr>
            <p:spPr>
              <a:xfrm>
                <a:off x="0" y="-1"/>
                <a:ext cx="3448051" cy="59797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" name="TextBox 21"/>
              <p:cNvSpPr txBox="1"/>
              <p:nvPr/>
            </p:nvSpPr>
            <p:spPr>
              <a:xfrm>
                <a:off x="0" y="65321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4.______________</a:t>
                </a:r>
              </a:p>
            </p:txBody>
          </p:sp>
        </p:grpSp>
        <p:grpSp>
          <p:nvGrpSpPr>
            <p:cNvPr id="418" name="Group 22"/>
            <p:cNvGrpSpPr/>
            <p:nvPr/>
          </p:nvGrpSpPr>
          <p:grpSpPr>
            <a:xfrm>
              <a:off x="0" y="790168"/>
              <a:ext cx="3448051" cy="597970"/>
              <a:chOff x="0" y="0"/>
              <a:chExt cx="3448050" cy="597968"/>
            </a:xfrm>
          </p:grpSpPr>
          <p:sp>
            <p:nvSpPr>
              <p:cNvPr id="416" name="Freeform 23"/>
              <p:cNvSpPr/>
              <p:nvPr/>
            </p:nvSpPr>
            <p:spPr>
              <a:xfrm>
                <a:off x="0" y="-1"/>
                <a:ext cx="3448051" cy="59797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" name="TextBox 24"/>
              <p:cNvSpPr txBox="1"/>
              <p:nvPr/>
            </p:nvSpPr>
            <p:spPr>
              <a:xfrm>
                <a:off x="0" y="65321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5.______________</a:t>
                </a:r>
              </a:p>
            </p:txBody>
          </p:sp>
        </p:grpSp>
        <p:grpSp>
          <p:nvGrpSpPr>
            <p:cNvPr id="421" name="Group 25"/>
            <p:cNvGrpSpPr/>
            <p:nvPr/>
          </p:nvGrpSpPr>
          <p:grpSpPr>
            <a:xfrm>
              <a:off x="55560" y="1676392"/>
              <a:ext cx="3448051" cy="597969"/>
              <a:chOff x="0" y="0"/>
              <a:chExt cx="3448050" cy="597968"/>
            </a:xfrm>
          </p:grpSpPr>
          <p:sp>
            <p:nvSpPr>
              <p:cNvPr id="419" name="Freeform 26"/>
              <p:cNvSpPr/>
              <p:nvPr/>
            </p:nvSpPr>
            <p:spPr>
              <a:xfrm>
                <a:off x="0" y="-1"/>
                <a:ext cx="3448051" cy="59797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0" name="TextBox 27"/>
              <p:cNvSpPr txBox="1"/>
              <p:nvPr/>
            </p:nvSpPr>
            <p:spPr>
              <a:xfrm>
                <a:off x="0" y="65321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6.______________</a:t>
                </a:r>
              </a:p>
            </p:txBody>
          </p:sp>
        </p:grpSp>
      </p:grpSp>
      <p:sp>
        <p:nvSpPr>
          <p:cNvPr id="423" name="Freeform 28"/>
          <p:cNvSpPr/>
          <p:nvPr/>
        </p:nvSpPr>
        <p:spPr>
          <a:xfrm>
            <a:off x="3474244" y="5430170"/>
            <a:ext cx="925692" cy="11535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4" name="Freeform 29"/>
          <p:cNvSpPr/>
          <p:nvPr/>
        </p:nvSpPr>
        <p:spPr>
          <a:xfrm>
            <a:off x="8667666" y="5768342"/>
            <a:ext cx="598255" cy="8153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5" name="TextBox 30"/>
          <p:cNvSpPr txBox="1"/>
          <p:nvPr/>
        </p:nvSpPr>
        <p:spPr>
          <a:xfrm>
            <a:off x="1496316" y="6646219"/>
            <a:ext cx="7620001" cy="28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300"/>
              </a:lnSpc>
              <a:defRPr sz="19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What skills do you have? Draw yourself as a superhero!</a:t>
            </a:r>
          </a:p>
        </p:txBody>
      </p:sp>
      <p:sp>
        <p:nvSpPr>
          <p:cNvPr id="426" name="Freeform 31"/>
          <p:cNvSpPr/>
          <p:nvPr/>
        </p:nvSpPr>
        <p:spPr>
          <a:xfrm>
            <a:off x="232049" y="6618810"/>
            <a:ext cx="1111526" cy="3607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TextBox 32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8</a:t>
            </a:r>
          </a:p>
        </p:txBody>
      </p:sp>
      <p:sp>
        <p:nvSpPr>
          <p:cNvPr id="428" name="TextBox 33"/>
          <p:cNvSpPr txBox="1"/>
          <p:nvPr/>
        </p:nvSpPr>
        <p:spPr>
          <a:xfrm>
            <a:off x="232049" y="7134303"/>
            <a:ext cx="897566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"/>
              </a:lnSpc>
              <a:defRPr sz="800">
                <a:solidFill>
                  <a:srgbClr val="B3B3B3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COPYWRITE 2025 MONEY MOVEZ:COOK OR BE COOKED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 2"/>
          <p:cNvGrpSpPr/>
          <p:nvPr/>
        </p:nvGrpSpPr>
        <p:grpSpPr>
          <a:xfrm>
            <a:off x="-2003462" y="-251314"/>
            <a:ext cx="8778242" cy="1492821"/>
            <a:chOff x="0" y="0"/>
            <a:chExt cx="8778240" cy="1492820"/>
          </a:xfrm>
        </p:grpSpPr>
        <p:sp>
          <p:nvSpPr>
            <p:cNvPr id="430" name="Freeform 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1" name="TextBox 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Cost Structure</a:t>
              </a:r>
            </a:p>
          </p:txBody>
        </p:sp>
      </p:grpSp>
      <p:grpSp>
        <p:nvGrpSpPr>
          <p:cNvPr id="435" name="Group 5"/>
          <p:cNvGrpSpPr/>
          <p:nvPr/>
        </p:nvGrpSpPr>
        <p:grpSpPr>
          <a:xfrm>
            <a:off x="326005" y="812869"/>
            <a:ext cx="9177568" cy="5933674"/>
            <a:chOff x="0" y="0"/>
            <a:chExt cx="9177566" cy="5933672"/>
          </a:xfrm>
        </p:grpSpPr>
        <p:sp>
          <p:nvSpPr>
            <p:cNvPr id="433" name="Freeform 6"/>
            <p:cNvSpPr/>
            <p:nvPr/>
          </p:nvSpPr>
          <p:spPr>
            <a:xfrm>
              <a:off x="5929" y="8748"/>
              <a:ext cx="9165709" cy="59161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4" name="Freeform 7"/>
            <p:cNvSpPr/>
            <p:nvPr/>
          </p:nvSpPr>
          <p:spPr>
            <a:xfrm>
              <a:off x="-1" y="0"/>
              <a:ext cx="9177568" cy="593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38" name="Group 8"/>
          <p:cNvGrpSpPr/>
          <p:nvPr/>
        </p:nvGrpSpPr>
        <p:grpSpPr>
          <a:xfrm>
            <a:off x="-290149" y="1111658"/>
            <a:ext cx="4307917" cy="598323"/>
            <a:chOff x="0" y="0"/>
            <a:chExt cx="4307916" cy="598322"/>
          </a:xfrm>
        </p:grpSpPr>
        <p:sp>
          <p:nvSpPr>
            <p:cNvPr id="436" name="Freeform 9"/>
            <p:cNvSpPr/>
            <p:nvPr/>
          </p:nvSpPr>
          <p:spPr>
            <a:xfrm>
              <a:off x="0" y="0"/>
              <a:ext cx="4307917" cy="598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7" name="TextBox 10"/>
            <p:cNvSpPr txBox="1"/>
            <p:nvPr/>
          </p:nvSpPr>
          <p:spPr>
            <a:xfrm>
              <a:off x="0" y="68492"/>
              <a:ext cx="4307917" cy="440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3500"/>
                </a:lnSpc>
                <a:defRPr sz="2900">
                  <a:solidFill>
                    <a:srgbClr val="B3B3B3"/>
                  </a:solidFill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Selling Price</a:t>
              </a:r>
            </a:p>
          </p:txBody>
        </p:sp>
      </p:grpSp>
      <p:grpSp>
        <p:nvGrpSpPr>
          <p:cNvPr id="441" name="Group 11"/>
          <p:cNvGrpSpPr/>
          <p:nvPr/>
        </p:nvGrpSpPr>
        <p:grpSpPr>
          <a:xfrm>
            <a:off x="2385659" y="1111658"/>
            <a:ext cx="4307917" cy="598323"/>
            <a:chOff x="0" y="0"/>
            <a:chExt cx="4307916" cy="598322"/>
          </a:xfrm>
        </p:grpSpPr>
        <p:sp>
          <p:nvSpPr>
            <p:cNvPr id="439" name="Freeform 12"/>
            <p:cNvSpPr/>
            <p:nvPr/>
          </p:nvSpPr>
          <p:spPr>
            <a:xfrm>
              <a:off x="0" y="0"/>
              <a:ext cx="4307917" cy="598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0" name="TextBox 13"/>
            <p:cNvSpPr txBox="1"/>
            <p:nvPr/>
          </p:nvSpPr>
          <p:spPr>
            <a:xfrm>
              <a:off x="0" y="68492"/>
              <a:ext cx="4307917" cy="440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3500"/>
                </a:lnSpc>
                <a:defRPr sz="2900">
                  <a:solidFill>
                    <a:srgbClr val="B3B3B3"/>
                  </a:solidFill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COGS</a:t>
              </a:r>
            </a:p>
          </p:txBody>
        </p:sp>
      </p:grpSp>
      <p:grpSp>
        <p:nvGrpSpPr>
          <p:cNvPr id="444" name="Group 14"/>
          <p:cNvGrpSpPr/>
          <p:nvPr/>
        </p:nvGrpSpPr>
        <p:grpSpPr>
          <a:xfrm>
            <a:off x="7306151" y="1111658"/>
            <a:ext cx="3247549" cy="598323"/>
            <a:chOff x="0" y="0"/>
            <a:chExt cx="3247548" cy="598322"/>
          </a:xfrm>
        </p:grpSpPr>
        <p:sp>
          <p:nvSpPr>
            <p:cNvPr id="442" name="Freeform 15"/>
            <p:cNvSpPr/>
            <p:nvPr/>
          </p:nvSpPr>
          <p:spPr>
            <a:xfrm>
              <a:off x="-1" y="0"/>
              <a:ext cx="3247550" cy="598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3" name="TextBox 16"/>
            <p:cNvSpPr txBox="1"/>
            <p:nvPr/>
          </p:nvSpPr>
          <p:spPr>
            <a:xfrm>
              <a:off x="-1" y="88113"/>
              <a:ext cx="3247550" cy="40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200"/>
                </a:lnSpc>
                <a:defRPr sz="2600">
                  <a:solidFill>
                    <a:srgbClr val="B3B3B3"/>
                  </a:solidFill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PROFIT</a:t>
              </a:r>
            </a:p>
          </p:txBody>
        </p:sp>
      </p:grpSp>
      <p:sp>
        <p:nvSpPr>
          <p:cNvPr id="445" name="Freeform 18"/>
          <p:cNvSpPr/>
          <p:nvPr/>
        </p:nvSpPr>
        <p:spPr>
          <a:xfrm>
            <a:off x="3643622" y="1593931"/>
            <a:ext cx="2466354" cy="15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72" y="0"/>
                </a:moveTo>
                <a:lnTo>
                  <a:pt x="18928" y="0"/>
                </a:lnTo>
                <a:cubicBezTo>
                  <a:pt x="19637" y="0"/>
                  <a:pt x="20316" y="435"/>
                  <a:pt x="20817" y="1210"/>
                </a:cubicBezTo>
                <a:cubicBezTo>
                  <a:pt x="21318" y="1985"/>
                  <a:pt x="21600" y="3036"/>
                  <a:pt x="21600" y="4131"/>
                </a:cubicBezTo>
                <a:lnTo>
                  <a:pt x="21600" y="17469"/>
                </a:lnTo>
                <a:cubicBezTo>
                  <a:pt x="21600" y="18564"/>
                  <a:pt x="21318" y="19615"/>
                  <a:pt x="20817" y="20390"/>
                </a:cubicBezTo>
                <a:cubicBezTo>
                  <a:pt x="20316" y="21165"/>
                  <a:pt x="19637" y="21600"/>
                  <a:pt x="18928" y="21600"/>
                </a:cubicBezTo>
                <a:lnTo>
                  <a:pt x="2672" y="21600"/>
                </a:lnTo>
                <a:cubicBezTo>
                  <a:pt x="1196" y="21600"/>
                  <a:pt x="0" y="19750"/>
                  <a:pt x="0" y="17469"/>
                </a:cubicBezTo>
                <a:lnTo>
                  <a:pt x="0" y="4131"/>
                </a:lnTo>
                <a:cubicBezTo>
                  <a:pt x="0" y="3036"/>
                  <a:pt x="282" y="1985"/>
                  <a:pt x="783" y="1210"/>
                </a:cubicBezTo>
                <a:cubicBezTo>
                  <a:pt x="1284" y="435"/>
                  <a:pt x="1963" y="0"/>
                  <a:pt x="267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B3B3B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6" name="Freeform 21"/>
          <p:cNvSpPr/>
          <p:nvPr/>
        </p:nvSpPr>
        <p:spPr>
          <a:xfrm>
            <a:off x="477898" y="1593931"/>
            <a:ext cx="2466354" cy="15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72" y="0"/>
                </a:moveTo>
                <a:lnTo>
                  <a:pt x="18928" y="0"/>
                </a:lnTo>
                <a:cubicBezTo>
                  <a:pt x="19637" y="0"/>
                  <a:pt x="20316" y="435"/>
                  <a:pt x="20817" y="1210"/>
                </a:cubicBezTo>
                <a:cubicBezTo>
                  <a:pt x="21318" y="1985"/>
                  <a:pt x="21600" y="3036"/>
                  <a:pt x="21600" y="4131"/>
                </a:cubicBezTo>
                <a:lnTo>
                  <a:pt x="21600" y="17469"/>
                </a:lnTo>
                <a:cubicBezTo>
                  <a:pt x="21600" y="18564"/>
                  <a:pt x="21318" y="19615"/>
                  <a:pt x="20817" y="20390"/>
                </a:cubicBezTo>
                <a:cubicBezTo>
                  <a:pt x="20316" y="21165"/>
                  <a:pt x="19637" y="21600"/>
                  <a:pt x="18928" y="21600"/>
                </a:cubicBezTo>
                <a:lnTo>
                  <a:pt x="2672" y="21600"/>
                </a:lnTo>
                <a:cubicBezTo>
                  <a:pt x="1196" y="21600"/>
                  <a:pt x="0" y="19750"/>
                  <a:pt x="0" y="17469"/>
                </a:cubicBezTo>
                <a:lnTo>
                  <a:pt x="0" y="4131"/>
                </a:lnTo>
                <a:cubicBezTo>
                  <a:pt x="0" y="3036"/>
                  <a:pt x="282" y="1985"/>
                  <a:pt x="783" y="1210"/>
                </a:cubicBezTo>
                <a:cubicBezTo>
                  <a:pt x="1284" y="435"/>
                  <a:pt x="1963" y="0"/>
                  <a:pt x="267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B3B3B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7" name="Freeform 24"/>
          <p:cNvSpPr/>
          <p:nvPr/>
        </p:nvSpPr>
        <p:spPr>
          <a:xfrm>
            <a:off x="6693575" y="1593931"/>
            <a:ext cx="2466354" cy="1595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72" y="0"/>
                </a:moveTo>
                <a:lnTo>
                  <a:pt x="18928" y="0"/>
                </a:lnTo>
                <a:cubicBezTo>
                  <a:pt x="19637" y="0"/>
                  <a:pt x="20316" y="435"/>
                  <a:pt x="20817" y="1210"/>
                </a:cubicBezTo>
                <a:cubicBezTo>
                  <a:pt x="21318" y="1985"/>
                  <a:pt x="21600" y="3036"/>
                  <a:pt x="21600" y="4131"/>
                </a:cubicBezTo>
                <a:lnTo>
                  <a:pt x="21600" y="17469"/>
                </a:lnTo>
                <a:cubicBezTo>
                  <a:pt x="21600" y="18564"/>
                  <a:pt x="21318" y="19615"/>
                  <a:pt x="20817" y="20390"/>
                </a:cubicBezTo>
                <a:cubicBezTo>
                  <a:pt x="20316" y="21165"/>
                  <a:pt x="19637" y="21600"/>
                  <a:pt x="18928" y="21600"/>
                </a:cubicBezTo>
                <a:lnTo>
                  <a:pt x="2672" y="21600"/>
                </a:lnTo>
                <a:cubicBezTo>
                  <a:pt x="1196" y="21600"/>
                  <a:pt x="0" y="19750"/>
                  <a:pt x="0" y="17469"/>
                </a:cubicBezTo>
                <a:lnTo>
                  <a:pt x="0" y="4131"/>
                </a:lnTo>
                <a:cubicBezTo>
                  <a:pt x="0" y="3036"/>
                  <a:pt x="282" y="1985"/>
                  <a:pt x="783" y="1210"/>
                </a:cubicBezTo>
                <a:cubicBezTo>
                  <a:pt x="1284" y="435"/>
                  <a:pt x="1963" y="0"/>
                  <a:pt x="267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B3B3B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8" name="Freeform 26"/>
          <p:cNvSpPr/>
          <p:nvPr/>
        </p:nvSpPr>
        <p:spPr>
          <a:xfrm>
            <a:off x="6120458" y="2218318"/>
            <a:ext cx="471390" cy="3464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9" name="Freeform 27"/>
          <p:cNvSpPr/>
          <p:nvPr/>
        </p:nvSpPr>
        <p:spPr>
          <a:xfrm>
            <a:off x="2971342" y="2185833"/>
            <a:ext cx="567507" cy="4114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0" name="TextBox 28"/>
          <p:cNvSpPr txBox="1"/>
          <p:nvPr/>
        </p:nvSpPr>
        <p:spPr>
          <a:xfrm>
            <a:off x="1711074" y="6696075"/>
            <a:ext cx="7620001" cy="28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300"/>
              </a:lnSpc>
              <a:defRPr sz="1900">
                <a:solidFill>
                  <a:srgbClr val="B3B3B3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What will you spend money on? Draw dollar signs and coins.</a:t>
            </a:r>
          </a:p>
        </p:txBody>
      </p:sp>
      <p:sp>
        <p:nvSpPr>
          <p:cNvPr id="451" name="AutoShape 29"/>
          <p:cNvSpPr/>
          <p:nvPr/>
        </p:nvSpPr>
        <p:spPr>
          <a:xfrm>
            <a:off x="731519" y="3657600"/>
            <a:ext cx="8290562" cy="0"/>
          </a:xfrm>
          <a:prstGeom prst="line">
            <a:avLst/>
          </a:prstGeom>
          <a:ln w="38100">
            <a:solidFill>
              <a:srgbClr val="000000"/>
            </a:solidFill>
            <a:headEnd type="diamond"/>
            <a:tailEnd type="diamond"/>
          </a:ln>
        </p:spPr>
        <p:txBody>
          <a:bodyPr lIns="45719" rIns="45719"/>
          <a:lstStyle/>
          <a:p>
            <a:pPr/>
          </a:p>
        </p:txBody>
      </p:sp>
      <p:sp>
        <p:nvSpPr>
          <p:cNvPr id="452" name="Freeform 48"/>
          <p:cNvSpPr/>
          <p:nvPr/>
        </p:nvSpPr>
        <p:spPr>
          <a:xfrm>
            <a:off x="232049" y="6618810"/>
            <a:ext cx="1111526" cy="3607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3" name="TextBox 49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roup 2"/>
          <p:cNvGrpSpPr/>
          <p:nvPr/>
        </p:nvGrpSpPr>
        <p:grpSpPr>
          <a:xfrm>
            <a:off x="487679" y="112200"/>
            <a:ext cx="8778242" cy="1457218"/>
            <a:chOff x="0" y="0"/>
            <a:chExt cx="8778240" cy="1457217"/>
          </a:xfrm>
        </p:grpSpPr>
        <p:sp>
          <p:nvSpPr>
            <p:cNvPr id="455" name="Freeform 3"/>
            <p:cNvSpPr/>
            <p:nvPr/>
          </p:nvSpPr>
          <p:spPr>
            <a:xfrm>
              <a:off x="-1" y="-1"/>
              <a:ext cx="8778242" cy="145721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6" name="TextBox 4"/>
            <p:cNvSpPr txBox="1"/>
            <p:nvPr/>
          </p:nvSpPr>
          <p:spPr>
            <a:xfrm>
              <a:off x="-1" y="379919"/>
              <a:ext cx="8778242" cy="69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500"/>
                </a:lnSpc>
                <a:defRPr sz="45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Current Status &amp; Future Plans</a:t>
              </a:r>
            </a:p>
          </p:txBody>
        </p:sp>
      </p:grpSp>
      <p:grpSp>
        <p:nvGrpSpPr>
          <p:cNvPr id="460" name="Group 5"/>
          <p:cNvGrpSpPr/>
          <p:nvPr/>
        </p:nvGrpSpPr>
        <p:grpSpPr>
          <a:xfrm>
            <a:off x="487680" y="1364003"/>
            <a:ext cx="8778169" cy="5343223"/>
            <a:chOff x="0" y="0"/>
            <a:chExt cx="8778168" cy="5343221"/>
          </a:xfrm>
        </p:grpSpPr>
        <p:sp>
          <p:nvSpPr>
            <p:cNvPr id="458" name="Freeform 6"/>
            <p:cNvSpPr/>
            <p:nvPr/>
          </p:nvSpPr>
          <p:spPr>
            <a:xfrm>
              <a:off x="5671" y="7878"/>
              <a:ext cx="8766827" cy="53274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9" name="Freeform 7"/>
            <p:cNvSpPr/>
            <p:nvPr/>
          </p:nvSpPr>
          <p:spPr>
            <a:xfrm>
              <a:off x="-1" y="0"/>
              <a:ext cx="8778170" cy="534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3" name="Group 8"/>
          <p:cNvGrpSpPr/>
          <p:nvPr/>
        </p:nvGrpSpPr>
        <p:grpSpPr>
          <a:xfrm>
            <a:off x="731519" y="1894483"/>
            <a:ext cx="3863085" cy="4812753"/>
            <a:chOff x="0" y="0"/>
            <a:chExt cx="3863083" cy="4812751"/>
          </a:xfrm>
        </p:grpSpPr>
        <p:sp>
          <p:nvSpPr>
            <p:cNvPr id="461" name="Freeform 9"/>
            <p:cNvSpPr/>
            <p:nvPr/>
          </p:nvSpPr>
          <p:spPr>
            <a:xfrm>
              <a:off x="2496" y="7096"/>
              <a:ext cx="3858092" cy="479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2" name="Freeform 10"/>
            <p:cNvSpPr/>
            <p:nvPr/>
          </p:nvSpPr>
          <p:spPr>
            <a:xfrm>
              <a:off x="-1" y="-1"/>
              <a:ext cx="3863085" cy="481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6" name="Group 11"/>
          <p:cNvGrpSpPr/>
          <p:nvPr/>
        </p:nvGrpSpPr>
        <p:grpSpPr>
          <a:xfrm>
            <a:off x="731519" y="1348492"/>
            <a:ext cx="2413754" cy="847942"/>
            <a:chOff x="0" y="0"/>
            <a:chExt cx="2413752" cy="847940"/>
          </a:xfrm>
        </p:grpSpPr>
        <p:sp>
          <p:nvSpPr>
            <p:cNvPr id="464" name="Freeform 12"/>
            <p:cNvSpPr/>
            <p:nvPr/>
          </p:nvSpPr>
          <p:spPr>
            <a:xfrm>
              <a:off x="0" y="0"/>
              <a:ext cx="2413753" cy="84794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5" name="TextBox 13"/>
            <p:cNvSpPr txBox="1"/>
            <p:nvPr/>
          </p:nvSpPr>
          <p:spPr>
            <a:xfrm>
              <a:off x="-1" y="310676"/>
              <a:ext cx="2413754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CURRENT STATUS</a:t>
              </a:r>
            </a:p>
          </p:txBody>
        </p:sp>
      </p:grpSp>
      <p:grpSp>
        <p:nvGrpSpPr>
          <p:cNvPr id="476" name="Group 14"/>
          <p:cNvGrpSpPr/>
          <p:nvPr/>
        </p:nvGrpSpPr>
        <p:grpSpPr>
          <a:xfrm>
            <a:off x="-172358" y="2113120"/>
            <a:ext cx="4769131" cy="3088960"/>
            <a:chOff x="0" y="0"/>
            <a:chExt cx="4769130" cy="3088958"/>
          </a:xfrm>
        </p:grpSpPr>
        <p:grpSp>
          <p:nvGrpSpPr>
            <p:cNvPr id="469" name="Group 15"/>
            <p:cNvGrpSpPr/>
            <p:nvPr/>
          </p:nvGrpSpPr>
          <p:grpSpPr>
            <a:xfrm>
              <a:off x="-1" y="-1"/>
              <a:ext cx="4693502" cy="811656"/>
              <a:chOff x="0" y="0"/>
              <a:chExt cx="4693500" cy="811654"/>
            </a:xfrm>
          </p:grpSpPr>
          <p:sp>
            <p:nvSpPr>
              <p:cNvPr id="467" name="Freeform 16"/>
              <p:cNvSpPr/>
              <p:nvPr/>
            </p:nvSpPr>
            <p:spPr>
              <a:xfrm>
                <a:off x="0" y="0"/>
                <a:ext cx="4693501" cy="8116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" name="TextBox 17"/>
              <p:cNvSpPr txBox="1"/>
              <p:nvPr/>
            </p:nvSpPr>
            <p:spPr>
              <a:xfrm>
                <a:off x="-1" y="230228"/>
                <a:ext cx="4693501" cy="3205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472" name="Group 18"/>
            <p:cNvGrpSpPr/>
            <p:nvPr/>
          </p:nvGrpSpPr>
          <p:grpSpPr>
            <a:xfrm>
              <a:off x="-1" y="1073277"/>
              <a:ext cx="4693502" cy="811655"/>
              <a:chOff x="0" y="0"/>
              <a:chExt cx="4693500" cy="811654"/>
            </a:xfrm>
          </p:grpSpPr>
          <p:sp>
            <p:nvSpPr>
              <p:cNvPr id="470" name="Freeform 19"/>
              <p:cNvSpPr/>
              <p:nvPr/>
            </p:nvSpPr>
            <p:spPr>
              <a:xfrm>
                <a:off x="0" y="0"/>
                <a:ext cx="4693501" cy="8116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" name="TextBox 20"/>
              <p:cNvSpPr txBox="1"/>
              <p:nvPr/>
            </p:nvSpPr>
            <p:spPr>
              <a:xfrm>
                <a:off x="-1" y="230228"/>
                <a:ext cx="4693501" cy="3205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475" name="Group 21"/>
            <p:cNvGrpSpPr/>
            <p:nvPr/>
          </p:nvGrpSpPr>
          <p:grpSpPr>
            <a:xfrm>
              <a:off x="75629" y="2277304"/>
              <a:ext cx="4693502" cy="811655"/>
              <a:chOff x="0" y="0"/>
              <a:chExt cx="4693500" cy="811654"/>
            </a:xfrm>
          </p:grpSpPr>
          <p:sp>
            <p:nvSpPr>
              <p:cNvPr id="473" name="Freeform 22"/>
              <p:cNvSpPr/>
              <p:nvPr/>
            </p:nvSpPr>
            <p:spPr>
              <a:xfrm>
                <a:off x="0" y="0"/>
                <a:ext cx="4693501" cy="8116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4" name="TextBox 23"/>
              <p:cNvSpPr txBox="1"/>
              <p:nvPr/>
            </p:nvSpPr>
            <p:spPr>
              <a:xfrm>
                <a:off x="-1" y="230228"/>
                <a:ext cx="4693501" cy="3205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grpSp>
        <p:nvGrpSpPr>
          <p:cNvPr id="479" name="Group 24"/>
          <p:cNvGrpSpPr/>
          <p:nvPr/>
        </p:nvGrpSpPr>
        <p:grpSpPr>
          <a:xfrm>
            <a:off x="5031437" y="1863067"/>
            <a:ext cx="3863084" cy="4844168"/>
            <a:chOff x="0" y="0"/>
            <a:chExt cx="3863083" cy="4844167"/>
          </a:xfrm>
        </p:grpSpPr>
        <p:sp>
          <p:nvSpPr>
            <p:cNvPr id="477" name="Freeform 25"/>
            <p:cNvSpPr/>
            <p:nvPr/>
          </p:nvSpPr>
          <p:spPr>
            <a:xfrm>
              <a:off x="2496" y="7142"/>
              <a:ext cx="3858092" cy="48298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8" name="Freeform 26"/>
            <p:cNvSpPr/>
            <p:nvPr/>
          </p:nvSpPr>
          <p:spPr>
            <a:xfrm>
              <a:off x="-1" y="-1"/>
              <a:ext cx="3863085" cy="484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82" name="Group 27"/>
          <p:cNvGrpSpPr/>
          <p:nvPr/>
        </p:nvGrpSpPr>
        <p:grpSpPr>
          <a:xfrm>
            <a:off x="5031437" y="1317076"/>
            <a:ext cx="2413753" cy="847941"/>
            <a:chOff x="0" y="0"/>
            <a:chExt cx="2413752" cy="847940"/>
          </a:xfrm>
        </p:grpSpPr>
        <p:sp>
          <p:nvSpPr>
            <p:cNvPr id="480" name="Freeform 28"/>
            <p:cNvSpPr/>
            <p:nvPr/>
          </p:nvSpPr>
          <p:spPr>
            <a:xfrm>
              <a:off x="0" y="0"/>
              <a:ext cx="2413753" cy="84794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1" name="TextBox 29"/>
            <p:cNvSpPr txBox="1"/>
            <p:nvPr/>
          </p:nvSpPr>
          <p:spPr>
            <a:xfrm>
              <a:off x="-1" y="310676"/>
              <a:ext cx="2413754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FUTURE PLANS</a:t>
              </a:r>
            </a:p>
          </p:txBody>
        </p:sp>
      </p:grpSp>
      <p:grpSp>
        <p:nvGrpSpPr>
          <p:cNvPr id="492" name="Group 30"/>
          <p:cNvGrpSpPr/>
          <p:nvPr/>
        </p:nvGrpSpPr>
        <p:grpSpPr>
          <a:xfrm>
            <a:off x="4121703" y="2197540"/>
            <a:ext cx="4842819" cy="3136687"/>
            <a:chOff x="0" y="0"/>
            <a:chExt cx="4842818" cy="3136686"/>
          </a:xfrm>
        </p:grpSpPr>
        <p:grpSp>
          <p:nvGrpSpPr>
            <p:cNvPr id="485" name="Group 31"/>
            <p:cNvGrpSpPr/>
            <p:nvPr/>
          </p:nvGrpSpPr>
          <p:grpSpPr>
            <a:xfrm>
              <a:off x="-1" y="-1"/>
              <a:ext cx="4766021" cy="824197"/>
              <a:chOff x="0" y="0"/>
              <a:chExt cx="4766019" cy="824195"/>
            </a:xfrm>
          </p:grpSpPr>
          <p:sp>
            <p:nvSpPr>
              <p:cNvPr id="483" name="Freeform 32"/>
              <p:cNvSpPr/>
              <p:nvPr/>
            </p:nvSpPr>
            <p:spPr>
              <a:xfrm>
                <a:off x="0" y="0"/>
                <a:ext cx="4766020" cy="8241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" name="TextBox 33"/>
              <p:cNvSpPr txBox="1"/>
              <p:nvPr/>
            </p:nvSpPr>
            <p:spPr>
              <a:xfrm>
                <a:off x="-1" y="233785"/>
                <a:ext cx="4766021" cy="325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488" name="Group 34"/>
            <p:cNvGrpSpPr/>
            <p:nvPr/>
          </p:nvGrpSpPr>
          <p:grpSpPr>
            <a:xfrm>
              <a:off x="-1" y="1089860"/>
              <a:ext cx="4766021" cy="824196"/>
              <a:chOff x="0" y="0"/>
              <a:chExt cx="4766019" cy="824195"/>
            </a:xfrm>
          </p:grpSpPr>
          <p:sp>
            <p:nvSpPr>
              <p:cNvPr id="486" name="Freeform 35"/>
              <p:cNvSpPr/>
              <p:nvPr/>
            </p:nvSpPr>
            <p:spPr>
              <a:xfrm>
                <a:off x="0" y="0"/>
                <a:ext cx="4766020" cy="8241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" name="TextBox 36"/>
              <p:cNvSpPr txBox="1"/>
              <p:nvPr/>
            </p:nvSpPr>
            <p:spPr>
              <a:xfrm>
                <a:off x="-1" y="233785"/>
                <a:ext cx="4766021" cy="325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491" name="Group 37"/>
            <p:cNvGrpSpPr/>
            <p:nvPr/>
          </p:nvGrpSpPr>
          <p:grpSpPr>
            <a:xfrm>
              <a:off x="76798" y="2312490"/>
              <a:ext cx="4766020" cy="824197"/>
              <a:chOff x="0" y="0"/>
              <a:chExt cx="4766019" cy="824195"/>
            </a:xfrm>
          </p:grpSpPr>
          <p:sp>
            <p:nvSpPr>
              <p:cNvPr id="489" name="Freeform 38"/>
              <p:cNvSpPr/>
              <p:nvPr/>
            </p:nvSpPr>
            <p:spPr>
              <a:xfrm>
                <a:off x="0" y="0"/>
                <a:ext cx="4766020" cy="8241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90" name="TextBox 39"/>
              <p:cNvSpPr txBox="1"/>
              <p:nvPr/>
            </p:nvSpPr>
            <p:spPr>
              <a:xfrm>
                <a:off x="-1" y="233785"/>
                <a:ext cx="4766021" cy="325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sp>
        <p:nvSpPr>
          <p:cNvPr id="493" name="Freeform 40"/>
          <p:cNvSpPr/>
          <p:nvPr/>
        </p:nvSpPr>
        <p:spPr>
          <a:xfrm>
            <a:off x="7626505" y="5700509"/>
            <a:ext cx="1241797" cy="9461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4" name="Freeform 41"/>
          <p:cNvSpPr/>
          <p:nvPr/>
        </p:nvSpPr>
        <p:spPr>
          <a:xfrm>
            <a:off x="3498750" y="5721013"/>
            <a:ext cx="936500" cy="894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5" name="TextBox 42"/>
          <p:cNvSpPr txBox="1"/>
          <p:nvPr/>
        </p:nvSpPr>
        <p:spPr>
          <a:xfrm>
            <a:off x="1805030" y="6677886"/>
            <a:ext cx="7620001" cy="28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300"/>
              </a:lnSpc>
              <a:defRPr sz="1900">
                <a:solidFill>
                  <a:srgbClr val="B3B3B3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What have you done so far? What's next? Draw a progress bar.</a:t>
            </a:r>
          </a:p>
        </p:txBody>
      </p:sp>
      <p:sp>
        <p:nvSpPr>
          <p:cNvPr id="496" name="Freeform 43"/>
          <p:cNvSpPr/>
          <p:nvPr/>
        </p:nvSpPr>
        <p:spPr>
          <a:xfrm>
            <a:off x="232049" y="6618810"/>
            <a:ext cx="1111526" cy="3607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7" name="TextBox 44"/>
          <p:cNvSpPr txBox="1"/>
          <p:nvPr/>
        </p:nvSpPr>
        <p:spPr>
          <a:xfrm>
            <a:off x="8860832" y="7000875"/>
            <a:ext cx="705923" cy="47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Box 2"/>
          <p:cNvSpPr txBox="1"/>
          <p:nvPr/>
        </p:nvSpPr>
        <p:spPr>
          <a:xfrm>
            <a:off x="1908187" y="7024115"/>
            <a:ext cx="7620001" cy="190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500"/>
              </a:lnSpc>
              <a:defRPr sz="13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Write your business name, your name, age, grade, draw your logo, and add your name.</a:t>
            </a:r>
          </a:p>
        </p:txBody>
      </p:sp>
      <p:grpSp>
        <p:nvGrpSpPr>
          <p:cNvPr id="502" name="Group 3"/>
          <p:cNvGrpSpPr/>
          <p:nvPr/>
        </p:nvGrpSpPr>
        <p:grpSpPr>
          <a:xfrm>
            <a:off x="232049" y="1378797"/>
            <a:ext cx="9334629" cy="5542362"/>
            <a:chOff x="0" y="0"/>
            <a:chExt cx="9334627" cy="5542361"/>
          </a:xfrm>
        </p:grpSpPr>
        <p:sp>
          <p:nvSpPr>
            <p:cNvPr id="500" name="Freeform 4"/>
            <p:cNvSpPr/>
            <p:nvPr/>
          </p:nvSpPr>
          <p:spPr>
            <a:xfrm>
              <a:off x="6031" y="8171"/>
              <a:ext cx="9322567" cy="55260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1" name="Freeform 5"/>
            <p:cNvSpPr/>
            <p:nvPr/>
          </p:nvSpPr>
          <p:spPr>
            <a:xfrm>
              <a:off x="0" y="0"/>
              <a:ext cx="9334629" cy="55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05" name="Group 6"/>
          <p:cNvGrpSpPr/>
          <p:nvPr/>
        </p:nvGrpSpPr>
        <p:grpSpPr>
          <a:xfrm>
            <a:off x="1260143" y="1609559"/>
            <a:ext cx="7318785" cy="1414515"/>
            <a:chOff x="0" y="0"/>
            <a:chExt cx="7318784" cy="1414514"/>
          </a:xfrm>
        </p:grpSpPr>
        <p:sp>
          <p:nvSpPr>
            <p:cNvPr id="503" name="Freeform 7"/>
            <p:cNvSpPr/>
            <p:nvPr/>
          </p:nvSpPr>
          <p:spPr>
            <a:xfrm>
              <a:off x="0" y="270099"/>
              <a:ext cx="7318785" cy="94575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4" name="TextBox 8"/>
            <p:cNvSpPr txBox="1"/>
            <p:nvPr/>
          </p:nvSpPr>
          <p:spPr>
            <a:xfrm>
              <a:off x="0" y="0"/>
              <a:ext cx="7318785" cy="1414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_______________________</a:t>
              </a:r>
            </a:p>
          </p:txBody>
        </p:sp>
      </p:grpSp>
      <p:grpSp>
        <p:nvGrpSpPr>
          <p:cNvPr id="508" name="Group 9"/>
          <p:cNvGrpSpPr/>
          <p:nvPr/>
        </p:nvGrpSpPr>
        <p:grpSpPr>
          <a:xfrm>
            <a:off x="1343574" y="2914623"/>
            <a:ext cx="7318786" cy="1414515"/>
            <a:chOff x="0" y="0"/>
            <a:chExt cx="7318784" cy="1414514"/>
          </a:xfrm>
        </p:grpSpPr>
        <p:sp>
          <p:nvSpPr>
            <p:cNvPr id="506" name="Freeform 10"/>
            <p:cNvSpPr/>
            <p:nvPr/>
          </p:nvSpPr>
          <p:spPr>
            <a:xfrm>
              <a:off x="0" y="270099"/>
              <a:ext cx="7318785" cy="94575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7" name="TextBox 11"/>
            <p:cNvSpPr txBox="1"/>
            <p:nvPr/>
          </p:nvSpPr>
          <p:spPr>
            <a:xfrm>
              <a:off x="0" y="0"/>
              <a:ext cx="7318785" cy="1414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_______________________</a:t>
              </a:r>
            </a:p>
          </p:txBody>
        </p:sp>
      </p:grpSp>
      <p:grpSp>
        <p:nvGrpSpPr>
          <p:cNvPr id="511" name="Group 12"/>
          <p:cNvGrpSpPr/>
          <p:nvPr/>
        </p:nvGrpSpPr>
        <p:grpSpPr>
          <a:xfrm>
            <a:off x="510243" y="-88623"/>
            <a:ext cx="8778241" cy="1492822"/>
            <a:chOff x="0" y="0"/>
            <a:chExt cx="8778240" cy="1492820"/>
          </a:xfrm>
        </p:grpSpPr>
        <p:sp>
          <p:nvSpPr>
            <p:cNvPr id="509" name="Freeform 1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0" name="TextBox 1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Thank You for you consideration</a:t>
              </a:r>
            </a:p>
          </p:txBody>
        </p:sp>
      </p:grpSp>
      <p:sp>
        <p:nvSpPr>
          <p:cNvPr id="512" name="Freeform 15"/>
          <p:cNvSpPr/>
          <p:nvPr/>
        </p:nvSpPr>
        <p:spPr>
          <a:xfrm>
            <a:off x="232049" y="6618810"/>
            <a:ext cx="1111526" cy="3607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13" name="TextBox 16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1</a:t>
            </a:r>
          </a:p>
        </p:txBody>
      </p:sp>
      <p:sp>
        <p:nvSpPr>
          <p:cNvPr id="514" name="Freeform 18"/>
          <p:cNvSpPr/>
          <p:nvPr/>
        </p:nvSpPr>
        <p:spPr>
          <a:xfrm>
            <a:off x="2115429" y="4130476"/>
            <a:ext cx="5848795" cy="2668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5" y="0"/>
                </a:moveTo>
                <a:lnTo>
                  <a:pt x="21125" y="0"/>
                </a:lnTo>
                <a:cubicBezTo>
                  <a:pt x="21251" y="0"/>
                  <a:pt x="21372" y="110"/>
                  <a:pt x="21461" y="305"/>
                </a:cubicBezTo>
                <a:cubicBezTo>
                  <a:pt x="21550" y="500"/>
                  <a:pt x="21600" y="765"/>
                  <a:pt x="21600" y="1041"/>
                </a:cubicBezTo>
                <a:lnTo>
                  <a:pt x="21600" y="20559"/>
                </a:lnTo>
                <a:cubicBezTo>
                  <a:pt x="21600" y="20835"/>
                  <a:pt x="21550" y="21100"/>
                  <a:pt x="21461" y="21295"/>
                </a:cubicBezTo>
                <a:cubicBezTo>
                  <a:pt x="21372" y="21490"/>
                  <a:pt x="21251" y="21600"/>
                  <a:pt x="21125" y="21600"/>
                </a:cubicBezTo>
                <a:lnTo>
                  <a:pt x="475" y="21600"/>
                </a:lnTo>
                <a:cubicBezTo>
                  <a:pt x="349" y="21600"/>
                  <a:pt x="228" y="21490"/>
                  <a:pt x="139" y="21295"/>
                </a:cubicBezTo>
                <a:cubicBezTo>
                  <a:pt x="50" y="21100"/>
                  <a:pt x="0" y="20835"/>
                  <a:pt x="0" y="20559"/>
                </a:cubicBezTo>
                <a:lnTo>
                  <a:pt x="0" y="1041"/>
                </a:lnTo>
                <a:cubicBezTo>
                  <a:pt x="0" y="765"/>
                  <a:pt x="50" y="500"/>
                  <a:pt x="139" y="305"/>
                </a:cubicBezTo>
                <a:cubicBezTo>
                  <a:pt x="228" y="110"/>
                  <a:pt x="349" y="0"/>
                  <a:pt x="47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B3B3B3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"/>
          <p:cNvSpPr txBox="1"/>
          <p:nvPr/>
        </p:nvSpPr>
        <p:spPr>
          <a:xfrm>
            <a:off x="2543262" y="7018818"/>
            <a:ext cx="7620001" cy="190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500"/>
              </a:lnSpc>
              <a:defRPr sz="13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Write your business name, your name, age, grade, draw your logo, and add your name.</a:t>
            </a:r>
          </a:p>
        </p:txBody>
      </p:sp>
      <p:grpSp>
        <p:nvGrpSpPr>
          <p:cNvPr id="110" name="Group 3"/>
          <p:cNvGrpSpPr/>
          <p:nvPr/>
        </p:nvGrpSpPr>
        <p:grpSpPr>
          <a:xfrm>
            <a:off x="232049" y="1378797"/>
            <a:ext cx="9334629" cy="5542362"/>
            <a:chOff x="0" y="0"/>
            <a:chExt cx="9334627" cy="5542361"/>
          </a:xfrm>
        </p:grpSpPr>
        <p:sp>
          <p:nvSpPr>
            <p:cNvPr id="108" name="Freeform 4"/>
            <p:cNvSpPr/>
            <p:nvPr/>
          </p:nvSpPr>
          <p:spPr>
            <a:xfrm>
              <a:off x="6031" y="8171"/>
              <a:ext cx="9322567" cy="55260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" name="Freeform 5"/>
            <p:cNvSpPr/>
            <p:nvPr/>
          </p:nvSpPr>
          <p:spPr>
            <a:xfrm>
              <a:off x="0" y="0"/>
              <a:ext cx="9334629" cy="55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3" name="Group 6"/>
          <p:cNvGrpSpPr/>
          <p:nvPr/>
        </p:nvGrpSpPr>
        <p:grpSpPr>
          <a:xfrm>
            <a:off x="-1118544" y="-14890"/>
            <a:ext cx="8778242" cy="1492821"/>
            <a:chOff x="0" y="0"/>
            <a:chExt cx="8778240" cy="1492820"/>
          </a:xfrm>
        </p:grpSpPr>
        <p:sp>
          <p:nvSpPr>
            <p:cNvPr id="111" name="Freeform 7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TextBox 8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Money Movez Mindset</a:t>
              </a:r>
            </a:p>
          </p:txBody>
        </p:sp>
      </p:grpSp>
      <p:sp>
        <p:nvSpPr>
          <p:cNvPr id="114" name="Freeform 9"/>
          <p:cNvSpPr/>
          <p:nvPr/>
        </p:nvSpPr>
        <p:spPr>
          <a:xfrm>
            <a:off x="232049" y="6618810"/>
            <a:ext cx="1111526" cy="3607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TextBox 10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1</a:t>
            </a:r>
          </a:p>
        </p:txBody>
      </p:sp>
      <p:sp>
        <p:nvSpPr>
          <p:cNvPr id="116" name="Freeform 12"/>
          <p:cNvSpPr/>
          <p:nvPr/>
        </p:nvSpPr>
        <p:spPr>
          <a:xfrm>
            <a:off x="2380792" y="5566083"/>
            <a:ext cx="5859706" cy="1170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3" y="0"/>
                </a:moveTo>
                <a:lnTo>
                  <a:pt x="21127" y="0"/>
                </a:lnTo>
                <a:cubicBezTo>
                  <a:pt x="21388" y="0"/>
                  <a:pt x="21600" y="1061"/>
                  <a:pt x="21600" y="2369"/>
                </a:cubicBezTo>
                <a:lnTo>
                  <a:pt x="21600" y="19231"/>
                </a:lnTo>
                <a:cubicBezTo>
                  <a:pt x="21600" y="20539"/>
                  <a:pt x="21388" y="21600"/>
                  <a:pt x="21127" y="21600"/>
                </a:cubicBezTo>
                <a:lnTo>
                  <a:pt x="473" y="21600"/>
                </a:lnTo>
                <a:cubicBezTo>
                  <a:pt x="212" y="21600"/>
                  <a:pt x="0" y="20539"/>
                  <a:pt x="0" y="19231"/>
                </a:cubicBezTo>
                <a:lnTo>
                  <a:pt x="0" y="2369"/>
                </a:lnTo>
                <a:cubicBezTo>
                  <a:pt x="0" y="1061"/>
                  <a:pt x="212" y="0"/>
                  <a:pt x="4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B3B3B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TextBox 14"/>
          <p:cNvSpPr txBox="1"/>
          <p:nvPr/>
        </p:nvSpPr>
        <p:spPr>
          <a:xfrm>
            <a:off x="46419" y="7116360"/>
            <a:ext cx="897566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"/>
              </a:lnSpc>
              <a:defRPr sz="800">
                <a:solidFill>
                  <a:srgbClr val="B3B3B3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COPYWRITE 2025 MONEY MOVEZ:COOK OR BE COOKED</a:t>
            </a:r>
          </a:p>
        </p:txBody>
      </p:sp>
      <p:sp>
        <p:nvSpPr>
          <p:cNvPr id="118" name="TextBox 15"/>
          <p:cNvSpPr txBox="1"/>
          <p:nvPr/>
        </p:nvSpPr>
        <p:spPr>
          <a:xfrm>
            <a:off x="2151069" y="2831401"/>
            <a:ext cx="6183996" cy="2637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900"/>
              </a:lnSpc>
            </a:pPr>
          </a:p>
          <a:p>
            <a:pPr algn="ctr">
              <a:lnSpc>
                <a:spcPts val="2800"/>
              </a:lnSpc>
              <a:defRPr b="1" sz="23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Money Movez Mindset Traits we’re watching for:</a:t>
            </a:r>
          </a:p>
          <a:p>
            <a:pPr algn="ctr">
              <a:lnSpc>
                <a:spcPts val="1900"/>
              </a:lnSpc>
            </a:pPr>
          </a:p>
          <a:p>
            <a:pPr lvl="1" marL="345438" indent="-172720">
              <a:lnSpc>
                <a:spcPts val="1900"/>
              </a:lnSpc>
              <a:buSzPct val="100000"/>
              <a:buAutoNum type="arabicPeriod" startAt="1"/>
              <a:defRPr b="1" sz="15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Creativity </a:t>
            </a:r>
            <a:r>
              <a:rPr b="0">
                <a:latin typeface="Calibri (MS)"/>
                <a:ea typeface="Calibri (MS)"/>
                <a:cs typeface="Calibri (MS)"/>
                <a:sym typeface="Calibri (MS)"/>
              </a:rPr>
              <a:t>– You bring new ideas or cool solutions.</a:t>
            </a:r>
            <a:endParaRPr b="0">
              <a:latin typeface="Calibri (MS)"/>
              <a:ea typeface="Calibri (MS)"/>
              <a:cs typeface="Calibri (MS)"/>
              <a:sym typeface="Calibri (MS)"/>
            </a:endParaRPr>
          </a:p>
          <a:p>
            <a:pPr lvl="1" marL="345438" indent="-172720">
              <a:lnSpc>
                <a:spcPts val="1900"/>
              </a:lnSpc>
              <a:buSzPct val="100000"/>
              <a:buAutoNum type="arabicPeriod" startAt="1"/>
              <a:defRPr b="1" sz="15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Grit </a:t>
            </a:r>
            <a:r>
              <a:rPr b="0">
                <a:latin typeface="Calibri (MS)"/>
                <a:ea typeface="Calibri (MS)"/>
                <a:cs typeface="Calibri (MS)"/>
                <a:sym typeface="Calibri (MS)"/>
              </a:rPr>
              <a:t>– You keep going, even when it’s hard.</a:t>
            </a:r>
            <a:endParaRPr b="0">
              <a:latin typeface="Calibri (MS)"/>
              <a:ea typeface="Calibri (MS)"/>
              <a:cs typeface="Calibri (MS)"/>
              <a:sym typeface="Calibri (MS)"/>
            </a:endParaRPr>
          </a:p>
          <a:p>
            <a:pPr lvl="1" marL="345438" indent="-172720">
              <a:lnSpc>
                <a:spcPts val="1900"/>
              </a:lnSpc>
              <a:buSzPct val="100000"/>
              <a:buAutoNum type="arabicPeriod" startAt="1"/>
              <a:defRPr b="1" sz="15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Curiosity </a:t>
            </a:r>
            <a:r>
              <a:rPr b="0">
                <a:latin typeface="Calibri (MS)"/>
                <a:ea typeface="Calibri (MS)"/>
                <a:cs typeface="Calibri (MS)"/>
                <a:sym typeface="Calibri (MS)"/>
              </a:rPr>
              <a:t>– You ask questions and want to learn more.</a:t>
            </a:r>
            <a:endParaRPr b="0">
              <a:latin typeface="Calibri (MS)"/>
              <a:ea typeface="Calibri (MS)"/>
              <a:cs typeface="Calibri (MS)"/>
              <a:sym typeface="Calibri (MS)"/>
            </a:endParaRPr>
          </a:p>
          <a:p>
            <a:pPr lvl="1" marL="345438" indent="-172720">
              <a:lnSpc>
                <a:spcPts val="1900"/>
              </a:lnSpc>
              <a:buSzPct val="100000"/>
              <a:buAutoNum type="arabicPeriod" startAt="1"/>
              <a:defRPr b="1" sz="15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Problem-Solving</a:t>
            </a:r>
            <a:r>
              <a:rPr b="0">
                <a:latin typeface="Calibri (MS)"/>
                <a:ea typeface="Calibri (MS)"/>
                <a:cs typeface="Calibri (MS)"/>
                <a:sym typeface="Calibri (MS)"/>
              </a:rPr>
              <a:t> – You figure stuff out and help fix it.</a:t>
            </a:r>
            <a:endParaRPr b="0">
              <a:latin typeface="Calibri (MS)"/>
              <a:ea typeface="Calibri (MS)"/>
              <a:cs typeface="Calibri (MS)"/>
              <a:sym typeface="Calibri (MS)"/>
            </a:endParaRPr>
          </a:p>
          <a:p>
            <a:pPr lvl="1" marL="345438" indent="-172720">
              <a:lnSpc>
                <a:spcPts val="1900"/>
              </a:lnSpc>
              <a:buSzPct val="100000"/>
              <a:buAutoNum type="arabicPeriod" startAt="1"/>
              <a:defRPr b="1" sz="15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Confidence </a:t>
            </a:r>
            <a:r>
              <a:rPr b="0">
                <a:latin typeface="Calibri (MS)"/>
                <a:ea typeface="Calibri (MS)"/>
                <a:cs typeface="Calibri (MS)"/>
                <a:sym typeface="Calibri (MS)"/>
              </a:rPr>
              <a:t>– You speak up and believe in yourself.</a:t>
            </a:r>
            <a:endParaRPr b="0">
              <a:latin typeface="Calibri (MS)"/>
              <a:ea typeface="Calibri (MS)"/>
              <a:cs typeface="Calibri (MS)"/>
              <a:sym typeface="Calibri (MS)"/>
            </a:endParaRPr>
          </a:p>
          <a:p>
            <a:pPr lvl="1" marL="345438" indent="-172720">
              <a:lnSpc>
                <a:spcPts val="1900"/>
              </a:lnSpc>
              <a:buSzPct val="100000"/>
              <a:buAutoNum type="arabicPeriod" startAt="1"/>
              <a:defRPr b="1" sz="1500">
                <a:latin typeface="Calibri (MS) Bold"/>
                <a:ea typeface="Calibri (MS) Bold"/>
                <a:cs typeface="Calibri (MS) Bold"/>
                <a:sym typeface="Calibri (MS) Bold"/>
              </a:defRPr>
            </a:pPr>
            <a:r>
              <a:t>Communication </a:t>
            </a:r>
            <a:r>
              <a:rPr b="0">
                <a:latin typeface="Calibri (MS)"/>
                <a:ea typeface="Calibri (MS)"/>
                <a:cs typeface="Calibri (MS)"/>
                <a:sym typeface="Calibri (MS)"/>
              </a:rPr>
              <a:t>– You listen well and share your ideas clearly.</a:t>
            </a:r>
          </a:p>
        </p:txBody>
      </p:sp>
      <p:sp>
        <p:nvSpPr>
          <p:cNvPr id="119" name="TextBox 16"/>
          <p:cNvSpPr txBox="1"/>
          <p:nvPr/>
        </p:nvSpPr>
        <p:spPr>
          <a:xfrm>
            <a:off x="2513639" y="5796233"/>
            <a:ext cx="5139768" cy="7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400"/>
              </a:lnSpc>
              <a:defRPr sz="12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I agree to invest in myself and grow my value by living out these 6 traits.</a:t>
            </a:r>
          </a:p>
          <a:p>
            <a:pPr algn="ctr">
              <a:lnSpc>
                <a:spcPts val="1400"/>
              </a:lnSpc>
              <a:defRPr sz="12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Name: ___________________________</a:t>
            </a:r>
          </a:p>
          <a:p>
            <a:pPr algn="ctr">
              <a:lnSpc>
                <a:spcPts val="1400"/>
              </a:lnSpc>
              <a:defRPr sz="12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 Signature: ________________________</a:t>
            </a:r>
          </a:p>
          <a:p>
            <a:pPr algn="ctr">
              <a:lnSpc>
                <a:spcPts val="1400"/>
              </a:lnSpc>
              <a:defRPr sz="12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 Date: ____________________________</a:t>
            </a:r>
          </a:p>
        </p:txBody>
      </p:sp>
      <p:sp>
        <p:nvSpPr>
          <p:cNvPr id="120" name="TextBox 17"/>
          <p:cNvSpPr txBox="1"/>
          <p:nvPr/>
        </p:nvSpPr>
        <p:spPr>
          <a:xfrm>
            <a:off x="1722769" y="1439830"/>
            <a:ext cx="6353264" cy="1369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800"/>
              </a:lnSpc>
              <a:defRPr sz="15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Hey Money Mover!</a:t>
            </a:r>
          </a:p>
          <a:p>
            <a:pPr algn="ctr">
              <a:lnSpc>
                <a:spcPts val="1800"/>
              </a:lnSpc>
            </a:pPr>
          </a:p>
          <a:p>
            <a:pPr algn="ctr">
              <a:lnSpc>
                <a:spcPts val="1800"/>
              </a:lnSpc>
              <a:defRPr sz="15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In the Money Movez program, we don’t just play—we invest in ourselves.</a:t>
            </a:r>
          </a:p>
          <a:p>
            <a:pPr algn="ctr">
              <a:lnSpc>
                <a:spcPts val="1800"/>
              </a:lnSpc>
            </a:pPr>
          </a:p>
          <a:p>
            <a:pPr algn="ctr">
              <a:lnSpc>
                <a:spcPts val="1800"/>
              </a:lnSpc>
              <a:defRPr sz="1500">
                <a:latin typeface="Calibri (MS)"/>
                <a:ea typeface="Calibri (MS)"/>
                <a:cs typeface="Calibri (MS)"/>
                <a:sym typeface="Calibri (MS)"/>
              </a:defRPr>
            </a:pPr>
            <a:r>
              <a:t> When you show strong character, you build a diversified portfolio… just like a smart investor who doesn’t put all their eggs in one basket.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2"/>
          <p:cNvSpPr txBox="1"/>
          <p:nvPr/>
        </p:nvSpPr>
        <p:spPr>
          <a:xfrm>
            <a:off x="2543262" y="7018818"/>
            <a:ext cx="7620001" cy="190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500"/>
              </a:lnSpc>
              <a:defRPr sz="13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Write your business name, your name, age, grade, draw your logo, and add your name.</a:t>
            </a:r>
          </a:p>
        </p:txBody>
      </p:sp>
      <p:grpSp>
        <p:nvGrpSpPr>
          <p:cNvPr id="125" name="Group 3"/>
          <p:cNvGrpSpPr/>
          <p:nvPr/>
        </p:nvGrpSpPr>
        <p:grpSpPr>
          <a:xfrm>
            <a:off x="209485" y="1427627"/>
            <a:ext cx="9334629" cy="5542362"/>
            <a:chOff x="0" y="0"/>
            <a:chExt cx="9334627" cy="5542361"/>
          </a:xfrm>
        </p:grpSpPr>
        <p:sp>
          <p:nvSpPr>
            <p:cNvPr id="123" name="Freeform 4"/>
            <p:cNvSpPr/>
            <p:nvPr/>
          </p:nvSpPr>
          <p:spPr>
            <a:xfrm>
              <a:off x="6031" y="8171"/>
              <a:ext cx="9322567" cy="55260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Freeform 5"/>
            <p:cNvSpPr/>
            <p:nvPr/>
          </p:nvSpPr>
          <p:spPr>
            <a:xfrm>
              <a:off x="0" y="0"/>
              <a:ext cx="9334629" cy="55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8" name="Group 6"/>
          <p:cNvGrpSpPr/>
          <p:nvPr/>
        </p:nvGrpSpPr>
        <p:grpSpPr>
          <a:xfrm>
            <a:off x="1260143" y="1879658"/>
            <a:ext cx="7318785" cy="945754"/>
            <a:chOff x="0" y="0"/>
            <a:chExt cx="7318784" cy="945753"/>
          </a:xfrm>
        </p:grpSpPr>
        <p:sp>
          <p:nvSpPr>
            <p:cNvPr id="126" name="Freeform 7"/>
            <p:cNvSpPr/>
            <p:nvPr/>
          </p:nvSpPr>
          <p:spPr>
            <a:xfrm>
              <a:off x="0" y="0"/>
              <a:ext cx="7318785" cy="94575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TextBox 8"/>
            <p:cNvSpPr/>
            <p:nvPr/>
          </p:nvSpPr>
          <p:spPr>
            <a:xfrm>
              <a:off x="0" y="437157"/>
              <a:ext cx="731878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______________________</a:t>
              </a:r>
            </a:p>
          </p:txBody>
        </p:sp>
      </p:grpSp>
      <p:grpSp>
        <p:nvGrpSpPr>
          <p:cNvPr id="131" name="Group 9"/>
          <p:cNvGrpSpPr/>
          <p:nvPr/>
        </p:nvGrpSpPr>
        <p:grpSpPr>
          <a:xfrm>
            <a:off x="1343574" y="3184723"/>
            <a:ext cx="7318786" cy="945754"/>
            <a:chOff x="0" y="0"/>
            <a:chExt cx="7318784" cy="945753"/>
          </a:xfrm>
        </p:grpSpPr>
        <p:sp>
          <p:nvSpPr>
            <p:cNvPr id="129" name="Freeform 10"/>
            <p:cNvSpPr/>
            <p:nvPr/>
          </p:nvSpPr>
          <p:spPr>
            <a:xfrm>
              <a:off x="0" y="0"/>
              <a:ext cx="7318785" cy="94575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" name="TextBox 11"/>
            <p:cNvSpPr/>
            <p:nvPr/>
          </p:nvSpPr>
          <p:spPr>
            <a:xfrm>
              <a:off x="0" y="437157"/>
              <a:ext cx="731878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______________________</a:t>
              </a:r>
            </a:p>
          </p:txBody>
        </p:sp>
      </p:grpSp>
      <p:grpSp>
        <p:nvGrpSpPr>
          <p:cNvPr id="134" name="Group 12"/>
          <p:cNvGrpSpPr/>
          <p:nvPr/>
        </p:nvGrpSpPr>
        <p:grpSpPr>
          <a:xfrm>
            <a:off x="-908249" y="-114023"/>
            <a:ext cx="8778242" cy="1492822"/>
            <a:chOff x="0" y="0"/>
            <a:chExt cx="8778240" cy="1492820"/>
          </a:xfrm>
        </p:grpSpPr>
        <p:sp>
          <p:nvSpPr>
            <p:cNvPr id="132" name="Freeform 1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" name="TextBox 1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Welcome to My Business</a:t>
              </a:r>
            </a:p>
          </p:txBody>
        </p:sp>
      </p:grpSp>
      <p:sp>
        <p:nvSpPr>
          <p:cNvPr id="135" name="TextBox 16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1</a:t>
            </a:r>
          </a:p>
        </p:txBody>
      </p:sp>
      <p:sp>
        <p:nvSpPr>
          <p:cNvPr id="136" name="Freeform 18"/>
          <p:cNvSpPr/>
          <p:nvPr/>
        </p:nvSpPr>
        <p:spPr>
          <a:xfrm>
            <a:off x="2115429" y="4548752"/>
            <a:ext cx="5848795" cy="225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5" y="0"/>
                </a:moveTo>
                <a:lnTo>
                  <a:pt x="21125" y="0"/>
                </a:lnTo>
                <a:cubicBezTo>
                  <a:pt x="21251" y="0"/>
                  <a:pt x="21372" y="110"/>
                  <a:pt x="21461" y="305"/>
                </a:cubicBezTo>
                <a:cubicBezTo>
                  <a:pt x="21550" y="500"/>
                  <a:pt x="21600" y="765"/>
                  <a:pt x="21600" y="1041"/>
                </a:cubicBezTo>
                <a:lnTo>
                  <a:pt x="21600" y="20559"/>
                </a:lnTo>
                <a:cubicBezTo>
                  <a:pt x="21600" y="20835"/>
                  <a:pt x="21550" y="21100"/>
                  <a:pt x="21461" y="21295"/>
                </a:cubicBezTo>
                <a:cubicBezTo>
                  <a:pt x="21372" y="21490"/>
                  <a:pt x="21251" y="21600"/>
                  <a:pt x="21125" y="21600"/>
                </a:cubicBezTo>
                <a:lnTo>
                  <a:pt x="475" y="21600"/>
                </a:lnTo>
                <a:cubicBezTo>
                  <a:pt x="349" y="21600"/>
                  <a:pt x="228" y="21490"/>
                  <a:pt x="139" y="21295"/>
                </a:cubicBezTo>
                <a:cubicBezTo>
                  <a:pt x="50" y="21100"/>
                  <a:pt x="0" y="20835"/>
                  <a:pt x="0" y="20559"/>
                </a:cubicBezTo>
                <a:lnTo>
                  <a:pt x="0" y="1041"/>
                </a:lnTo>
                <a:cubicBezTo>
                  <a:pt x="0" y="765"/>
                  <a:pt x="50" y="500"/>
                  <a:pt x="139" y="305"/>
                </a:cubicBezTo>
                <a:cubicBezTo>
                  <a:pt x="228" y="110"/>
                  <a:pt x="349" y="0"/>
                  <a:pt x="475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8100" cap="rnd">
            <a:solidFill>
              <a:srgbClr val="B3B3B3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37" name="cashking new.png" descr="cashking 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267582" y="3896497"/>
            <a:ext cx="2624978" cy="3208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divident diva large.png" descr="divident diva lar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252091" y="4040232"/>
            <a:ext cx="1156460" cy="292083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Freeform 15"/>
          <p:cNvSpPr/>
          <p:nvPr/>
        </p:nvSpPr>
        <p:spPr>
          <a:xfrm>
            <a:off x="66949" y="6216198"/>
            <a:ext cx="1955916" cy="7633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2"/>
          <p:cNvGrpSpPr/>
          <p:nvPr/>
        </p:nvGrpSpPr>
        <p:grpSpPr>
          <a:xfrm>
            <a:off x="-787448" y="-270793"/>
            <a:ext cx="8778242" cy="1492822"/>
            <a:chOff x="0" y="0"/>
            <a:chExt cx="8778240" cy="1492820"/>
          </a:xfrm>
        </p:grpSpPr>
        <p:sp>
          <p:nvSpPr>
            <p:cNvPr id="141" name="Freeform 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TextBox 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Problem / Opportunity</a:t>
              </a:r>
            </a:p>
          </p:txBody>
        </p:sp>
      </p:grpSp>
      <p:sp>
        <p:nvSpPr>
          <p:cNvPr id="144" name="TextBox 5"/>
          <p:cNvSpPr txBox="1"/>
          <p:nvPr/>
        </p:nvSpPr>
        <p:spPr>
          <a:xfrm>
            <a:off x="2228835" y="6981253"/>
            <a:ext cx="6805438" cy="27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200"/>
              </a:lnSpc>
              <a:defRPr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Describe the problem you're solving. Draw what it looks like.</a:t>
            </a:r>
          </a:p>
        </p:txBody>
      </p:sp>
      <p:grpSp>
        <p:nvGrpSpPr>
          <p:cNvPr id="147" name="Group 6"/>
          <p:cNvGrpSpPr/>
          <p:nvPr/>
        </p:nvGrpSpPr>
        <p:grpSpPr>
          <a:xfrm>
            <a:off x="218625" y="1028444"/>
            <a:ext cx="9290900" cy="5404310"/>
            <a:chOff x="0" y="0"/>
            <a:chExt cx="9290898" cy="5404309"/>
          </a:xfrm>
        </p:grpSpPr>
        <p:sp>
          <p:nvSpPr>
            <p:cNvPr id="145" name="Freeform 7"/>
            <p:cNvSpPr/>
            <p:nvPr/>
          </p:nvSpPr>
          <p:spPr>
            <a:xfrm>
              <a:off x="6003" y="7968"/>
              <a:ext cx="9278893" cy="53883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Freeform 8"/>
            <p:cNvSpPr/>
            <p:nvPr/>
          </p:nvSpPr>
          <p:spPr>
            <a:xfrm>
              <a:off x="-1" y="0"/>
              <a:ext cx="9290900" cy="540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0" name="Group 9"/>
          <p:cNvGrpSpPr/>
          <p:nvPr/>
        </p:nvGrpSpPr>
        <p:grpSpPr>
          <a:xfrm>
            <a:off x="5764099" y="1630322"/>
            <a:ext cx="3593508" cy="2150814"/>
            <a:chOff x="0" y="0"/>
            <a:chExt cx="3593506" cy="2150812"/>
          </a:xfrm>
        </p:grpSpPr>
        <p:sp>
          <p:nvSpPr>
            <p:cNvPr id="148" name="Freeform 10"/>
            <p:cNvSpPr/>
            <p:nvPr/>
          </p:nvSpPr>
          <p:spPr>
            <a:xfrm>
              <a:off x="2321" y="3171"/>
              <a:ext cx="3588865" cy="21444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Freeform 11"/>
            <p:cNvSpPr/>
            <p:nvPr/>
          </p:nvSpPr>
          <p:spPr>
            <a:xfrm>
              <a:off x="0" y="-1"/>
              <a:ext cx="3593507" cy="2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3" name="Group 12"/>
          <p:cNvGrpSpPr/>
          <p:nvPr/>
        </p:nvGrpSpPr>
        <p:grpSpPr>
          <a:xfrm>
            <a:off x="5764099" y="4275001"/>
            <a:ext cx="3593508" cy="1845152"/>
            <a:chOff x="0" y="0"/>
            <a:chExt cx="3593506" cy="1845151"/>
          </a:xfrm>
        </p:grpSpPr>
        <p:sp>
          <p:nvSpPr>
            <p:cNvPr id="151" name="Freeform 13"/>
            <p:cNvSpPr/>
            <p:nvPr/>
          </p:nvSpPr>
          <p:spPr>
            <a:xfrm>
              <a:off x="2321" y="2720"/>
              <a:ext cx="3588865" cy="18397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" name="Freeform 14"/>
            <p:cNvSpPr/>
            <p:nvPr/>
          </p:nvSpPr>
          <p:spPr>
            <a:xfrm>
              <a:off x="0" y="0"/>
              <a:ext cx="3593507" cy="1845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3" name="Group 15"/>
          <p:cNvGrpSpPr/>
          <p:nvPr/>
        </p:nvGrpSpPr>
        <p:grpSpPr>
          <a:xfrm>
            <a:off x="127000" y="1071613"/>
            <a:ext cx="5557070" cy="3599307"/>
            <a:chOff x="0" y="0"/>
            <a:chExt cx="5557069" cy="3599306"/>
          </a:xfrm>
        </p:grpSpPr>
        <p:grpSp>
          <p:nvGrpSpPr>
            <p:cNvPr id="156" name="Group 16"/>
            <p:cNvGrpSpPr/>
            <p:nvPr/>
          </p:nvGrpSpPr>
          <p:grpSpPr>
            <a:xfrm>
              <a:off x="0" y="0"/>
              <a:ext cx="5468945" cy="945754"/>
              <a:chOff x="0" y="0"/>
              <a:chExt cx="5468944" cy="945753"/>
            </a:xfrm>
          </p:grpSpPr>
          <p:sp>
            <p:nvSpPr>
              <p:cNvPr id="154" name="Freeform 17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" name="TextBox 18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159" name="Group 19"/>
            <p:cNvGrpSpPr/>
            <p:nvPr/>
          </p:nvGrpSpPr>
          <p:grpSpPr>
            <a:xfrm>
              <a:off x="0" y="1250600"/>
              <a:ext cx="5468945" cy="945754"/>
              <a:chOff x="0" y="0"/>
              <a:chExt cx="5468944" cy="945753"/>
            </a:xfrm>
          </p:grpSpPr>
          <p:sp>
            <p:nvSpPr>
              <p:cNvPr id="157" name="Freeform 20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8" name="TextBox 21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162" name="Group 22"/>
            <p:cNvGrpSpPr/>
            <p:nvPr/>
          </p:nvGrpSpPr>
          <p:grpSpPr>
            <a:xfrm>
              <a:off x="88125" y="2653553"/>
              <a:ext cx="5468945" cy="945754"/>
              <a:chOff x="0" y="0"/>
              <a:chExt cx="5468944" cy="945753"/>
            </a:xfrm>
          </p:grpSpPr>
          <p:sp>
            <p:nvSpPr>
              <p:cNvPr id="160" name="Freeform 23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1" name="TextBox 24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sp>
        <p:nvSpPr>
          <p:cNvPr id="164" name="Freeform 25"/>
          <p:cNvSpPr/>
          <p:nvPr/>
        </p:nvSpPr>
        <p:spPr>
          <a:xfrm>
            <a:off x="232049" y="6618810"/>
            <a:ext cx="1111526" cy="3607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TextBox 26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2</a:t>
            </a:r>
          </a:p>
        </p:txBody>
      </p:sp>
      <p:pic>
        <p:nvPicPr>
          <p:cNvPr id="166" name="cashking new.png" descr="cashking ne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-381882" y="4328297"/>
            <a:ext cx="2624978" cy="3208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ivident diva large.png" descr="divident diva lar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8252091" y="4040232"/>
            <a:ext cx="1156460" cy="292083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Freeform 15"/>
          <p:cNvSpPr/>
          <p:nvPr/>
        </p:nvSpPr>
        <p:spPr>
          <a:xfrm>
            <a:off x="66949" y="6216198"/>
            <a:ext cx="1955916" cy="7633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2"/>
          <p:cNvGrpSpPr/>
          <p:nvPr/>
        </p:nvGrpSpPr>
        <p:grpSpPr>
          <a:xfrm>
            <a:off x="177799" y="137510"/>
            <a:ext cx="5664248" cy="1492822"/>
            <a:chOff x="0" y="0"/>
            <a:chExt cx="5664247" cy="1492820"/>
          </a:xfrm>
        </p:grpSpPr>
        <p:sp>
          <p:nvSpPr>
            <p:cNvPr id="170" name="Freeform 3"/>
            <p:cNvSpPr/>
            <p:nvPr/>
          </p:nvSpPr>
          <p:spPr>
            <a:xfrm>
              <a:off x="-1" y="0"/>
              <a:ext cx="5664248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TextBox 4"/>
            <p:cNvSpPr txBox="1"/>
            <p:nvPr/>
          </p:nvSpPr>
          <p:spPr>
            <a:xfrm>
              <a:off x="0" y="394753"/>
              <a:ext cx="5664247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Value Proposition</a:t>
              </a:r>
            </a:p>
          </p:txBody>
        </p:sp>
      </p:grpSp>
      <p:sp>
        <p:nvSpPr>
          <p:cNvPr id="173" name="TextBox 5"/>
          <p:cNvSpPr txBox="1"/>
          <p:nvPr/>
        </p:nvSpPr>
        <p:spPr>
          <a:xfrm>
            <a:off x="2287098" y="6736646"/>
            <a:ext cx="8501334" cy="27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3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Explain how your business solves the problem. Draw your idea in action.</a:t>
            </a:r>
          </a:p>
        </p:txBody>
      </p:sp>
      <p:grpSp>
        <p:nvGrpSpPr>
          <p:cNvPr id="176" name="Group 9"/>
          <p:cNvGrpSpPr/>
          <p:nvPr/>
        </p:nvGrpSpPr>
        <p:grpSpPr>
          <a:xfrm>
            <a:off x="5686878" y="1618729"/>
            <a:ext cx="3335172" cy="2174001"/>
            <a:chOff x="0" y="0"/>
            <a:chExt cx="3335170" cy="2174000"/>
          </a:xfrm>
        </p:grpSpPr>
        <p:sp>
          <p:nvSpPr>
            <p:cNvPr id="174" name="Freeform 10"/>
            <p:cNvSpPr/>
            <p:nvPr/>
          </p:nvSpPr>
          <p:spPr>
            <a:xfrm>
              <a:off x="2155" y="3205"/>
              <a:ext cx="3330861" cy="21675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5" name="Freeform 11"/>
            <p:cNvSpPr/>
            <p:nvPr/>
          </p:nvSpPr>
          <p:spPr>
            <a:xfrm>
              <a:off x="-1" y="-1"/>
              <a:ext cx="3335172" cy="217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9" name="Group 12"/>
          <p:cNvGrpSpPr/>
          <p:nvPr/>
        </p:nvGrpSpPr>
        <p:grpSpPr>
          <a:xfrm>
            <a:off x="5686878" y="4272751"/>
            <a:ext cx="3335172" cy="1983875"/>
            <a:chOff x="0" y="0"/>
            <a:chExt cx="3335170" cy="1983873"/>
          </a:xfrm>
        </p:grpSpPr>
        <p:sp>
          <p:nvSpPr>
            <p:cNvPr id="177" name="Freeform 13"/>
            <p:cNvSpPr/>
            <p:nvPr/>
          </p:nvSpPr>
          <p:spPr>
            <a:xfrm>
              <a:off x="2155" y="2925"/>
              <a:ext cx="3330861" cy="19780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Freeform 14"/>
            <p:cNvSpPr/>
            <p:nvPr/>
          </p:nvSpPr>
          <p:spPr>
            <a:xfrm>
              <a:off x="-1" y="-1"/>
              <a:ext cx="3335172" cy="19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9" name="Group 15"/>
          <p:cNvGrpSpPr/>
          <p:nvPr/>
        </p:nvGrpSpPr>
        <p:grpSpPr>
          <a:xfrm>
            <a:off x="0" y="1147813"/>
            <a:ext cx="5557070" cy="3599307"/>
            <a:chOff x="0" y="0"/>
            <a:chExt cx="5557069" cy="3599306"/>
          </a:xfrm>
        </p:grpSpPr>
        <p:grpSp>
          <p:nvGrpSpPr>
            <p:cNvPr id="182" name="Group 16"/>
            <p:cNvGrpSpPr/>
            <p:nvPr/>
          </p:nvGrpSpPr>
          <p:grpSpPr>
            <a:xfrm>
              <a:off x="0" y="0"/>
              <a:ext cx="5468945" cy="945754"/>
              <a:chOff x="0" y="0"/>
              <a:chExt cx="5468944" cy="945753"/>
            </a:xfrm>
          </p:grpSpPr>
          <p:sp>
            <p:nvSpPr>
              <p:cNvPr id="180" name="Freeform 17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1" name="TextBox 18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185" name="Group 19"/>
            <p:cNvGrpSpPr/>
            <p:nvPr/>
          </p:nvGrpSpPr>
          <p:grpSpPr>
            <a:xfrm>
              <a:off x="0" y="1250600"/>
              <a:ext cx="5468945" cy="945754"/>
              <a:chOff x="0" y="0"/>
              <a:chExt cx="5468944" cy="945753"/>
            </a:xfrm>
          </p:grpSpPr>
          <p:sp>
            <p:nvSpPr>
              <p:cNvPr id="183" name="Freeform 20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" name="TextBox 21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188" name="Group 22"/>
            <p:cNvGrpSpPr/>
            <p:nvPr/>
          </p:nvGrpSpPr>
          <p:grpSpPr>
            <a:xfrm>
              <a:off x="88125" y="2653553"/>
              <a:ext cx="5468945" cy="945754"/>
              <a:chOff x="0" y="0"/>
              <a:chExt cx="5468944" cy="945753"/>
            </a:xfrm>
          </p:grpSpPr>
          <p:sp>
            <p:nvSpPr>
              <p:cNvPr id="186" name="Freeform 23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7" name="TextBox 24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sp>
        <p:nvSpPr>
          <p:cNvPr id="190" name="TextBox 26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3</a:t>
            </a:r>
          </a:p>
        </p:txBody>
      </p:sp>
      <p:pic>
        <p:nvPicPr>
          <p:cNvPr id="191" name="cashking new.png" descr="cashking 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140582" y="4808436"/>
            <a:ext cx="2172018" cy="265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ivident diva large.png" descr="divident diva lar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477979" y="4909603"/>
            <a:ext cx="970972" cy="245235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Freeform 15"/>
          <p:cNvSpPr/>
          <p:nvPr/>
        </p:nvSpPr>
        <p:spPr>
          <a:xfrm>
            <a:off x="143149" y="6636425"/>
            <a:ext cx="1302556" cy="4896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2"/>
          <p:cNvGrpSpPr/>
          <p:nvPr/>
        </p:nvGrpSpPr>
        <p:grpSpPr>
          <a:xfrm>
            <a:off x="-1740437" y="-14890"/>
            <a:ext cx="8778242" cy="1492821"/>
            <a:chOff x="0" y="0"/>
            <a:chExt cx="8778240" cy="1492820"/>
          </a:xfrm>
        </p:grpSpPr>
        <p:sp>
          <p:nvSpPr>
            <p:cNvPr id="195" name="Freeform 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TextBox 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Underlying Magic</a:t>
              </a:r>
            </a:p>
          </p:txBody>
        </p:sp>
      </p:grpSp>
      <p:grpSp>
        <p:nvGrpSpPr>
          <p:cNvPr id="200" name="Group 5"/>
          <p:cNvGrpSpPr/>
          <p:nvPr/>
        </p:nvGrpSpPr>
        <p:grpSpPr>
          <a:xfrm>
            <a:off x="473402" y="1229778"/>
            <a:ext cx="8875821" cy="5641695"/>
            <a:chOff x="0" y="0"/>
            <a:chExt cx="8875820" cy="5641694"/>
          </a:xfrm>
        </p:grpSpPr>
        <p:sp>
          <p:nvSpPr>
            <p:cNvPr id="198" name="Freeform 6"/>
            <p:cNvSpPr/>
            <p:nvPr/>
          </p:nvSpPr>
          <p:spPr>
            <a:xfrm>
              <a:off x="5734" y="8318"/>
              <a:ext cx="8864352" cy="56250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7"/>
            <p:cNvSpPr/>
            <p:nvPr/>
          </p:nvSpPr>
          <p:spPr>
            <a:xfrm>
              <a:off x="0" y="-1"/>
              <a:ext cx="8875821" cy="564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0" name="Group 8"/>
          <p:cNvGrpSpPr/>
          <p:nvPr/>
        </p:nvGrpSpPr>
        <p:grpSpPr>
          <a:xfrm>
            <a:off x="322137" y="1477929"/>
            <a:ext cx="5557070" cy="3599308"/>
            <a:chOff x="0" y="0"/>
            <a:chExt cx="5557069" cy="3599306"/>
          </a:xfrm>
        </p:grpSpPr>
        <p:grpSp>
          <p:nvGrpSpPr>
            <p:cNvPr id="203" name="Group 9"/>
            <p:cNvGrpSpPr/>
            <p:nvPr/>
          </p:nvGrpSpPr>
          <p:grpSpPr>
            <a:xfrm>
              <a:off x="0" y="0"/>
              <a:ext cx="5468945" cy="945754"/>
              <a:chOff x="0" y="0"/>
              <a:chExt cx="5468944" cy="945753"/>
            </a:xfrm>
          </p:grpSpPr>
          <p:sp>
            <p:nvSpPr>
              <p:cNvPr id="201" name="Freeform 10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" name="TextBox 11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206" name="Group 12"/>
            <p:cNvGrpSpPr/>
            <p:nvPr/>
          </p:nvGrpSpPr>
          <p:grpSpPr>
            <a:xfrm>
              <a:off x="0" y="1250600"/>
              <a:ext cx="5468945" cy="945754"/>
              <a:chOff x="0" y="0"/>
              <a:chExt cx="5468944" cy="945753"/>
            </a:xfrm>
          </p:grpSpPr>
          <p:sp>
            <p:nvSpPr>
              <p:cNvPr id="204" name="Freeform 13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" name="TextBox 14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209" name="Group 15"/>
            <p:cNvGrpSpPr/>
            <p:nvPr/>
          </p:nvGrpSpPr>
          <p:grpSpPr>
            <a:xfrm>
              <a:off x="88125" y="2653553"/>
              <a:ext cx="5468945" cy="945754"/>
              <a:chOff x="0" y="0"/>
              <a:chExt cx="5468944" cy="945753"/>
            </a:xfrm>
          </p:grpSpPr>
          <p:sp>
            <p:nvSpPr>
              <p:cNvPr id="207" name="Freeform 16"/>
              <p:cNvSpPr/>
              <p:nvPr/>
            </p:nvSpPr>
            <p:spPr>
              <a:xfrm>
                <a:off x="0" y="-1"/>
                <a:ext cx="5468945" cy="94575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8" name="TextBox 17"/>
              <p:cNvSpPr txBox="1"/>
              <p:nvPr/>
            </p:nvSpPr>
            <p:spPr>
              <a:xfrm>
                <a:off x="0" y="85500"/>
                <a:ext cx="5468945" cy="703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5600"/>
                  </a:lnSpc>
                  <a:defRPr sz="46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sp>
        <p:nvSpPr>
          <p:cNvPr id="211" name="Freeform 18"/>
          <p:cNvSpPr/>
          <p:nvPr/>
        </p:nvSpPr>
        <p:spPr>
          <a:xfrm>
            <a:off x="4129997" y="5715956"/>
            <a:ext cx="1409297" cy="11556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TextBox 19"/>
          <p:cNvSpPr txBox="1"/>
          <p:nvPr/>
        </p:nvSpPr>
        <p:spPr>
          <a:xfrm>
            <a:off x="5539294" y="76002"/>
            <a:ext cx="7620001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7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Draw your Secret Sauce</a:t>
            </a:r>
          </a:p>
        </p:txBody>
      </p:sp>
      <p:grpSp>
        <p:nvGrpSpPr>
          <p:cNvPr id="215" name="Group 20"/>
          <p:cNvGrpSpPr/>
          <p:nvPr/>
        </p:nvGrpSpPr>
        <p:grpSpPr>
          <a:xfrm>
            <a:off x="5560736" y="371243"/>
            <a:ext cx="3926176" cy="6500215"/>
            <a:chOff x="0" y="0"/>
            <a:chExt cx="3926175" cy="6500213"/>
          </a:xfrm>
        </p:grpSpPr>
        <p:sp>
          <p:nvSpPr>
            <p:cNvPr id="213" name="Freeform 21"/>
            <p:cNvSpPr/>
            <p:nvPr/>
          </p:nvSpPr>
          <p:spPr>
            <a:xfrm>
              <a:off x="2536" y="9583"/>
              <a:ext cx="3921103" cy="64810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Freeform 22"/>
            <p:cNvSpPr/>
            <p:nvPr/>
          </p:nvSpPr>
          <p:spPr>
            <a:xfrm>
              <a:off x="-1" y="-1"/>
              <a:ext cx="3926177" cy="650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6" name="TextBox 23"/>
          <p:cNvSpPr txBox="1"/>
          <p:nvPr/>
        </p:nvSpPr>
        <p:spPr>
          <a:xfrm>
            <a:off x="3100672" y="6930555"/>
            <a:ext cx="7620001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7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Show what makes your idea unique. Add magic sparkles!</a:t>
            </a:r>
          </a:p>
        </p:txBody>
      </p:sp>
      <p:sp>
        <p:nvSpPr>
          <p:cNvPr id="217" name="Freeform 24"/>
          <p:cNvSpPr/>
          <p:nvPr/>
        </p:nvSpPr>
        <p:spPr>
          <a:xfrm>
            <a:off x="322137" y="6736443"/>
            <a:ext cx="1111526" cy="3607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TextBox 25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4</a:t>
            </a:r>
          </a:p>
        </p:txBody>
      </p:sp>
      <p:pic>
        <p:nvPicPr>
          <p:cNvPr id="219" name="cashking new.png" descr="cashking n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-140582" y="4808436"/>
            <a:ext cx="2172018" cy="265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divident diva large.png" descr="divident diva lar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1477979" y="4909603"/>
            <a:ext cx="970972" cy="245235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Freeform 15"/>
          <p:cNvSpPr/>
          <p:nvPr/>
        </p:nvSpPr>
        <p:spPr>
          <a:xfrm>
            <a:off x="143149" y="6636425"/>
            <a:ext cx="1302556" cy="4896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"/>
          <p:cNvGrpSpPr/>
          <p:nvPr/>
        </p:nvGrpSpPr>
        <p:grpSpPr>
          <a:xfrm>
            <a:off x="-2263909" y="-96302"/>
            <a:ext cx="8778241" cy="1492821"/>
            <a:chOff x="0" y="0"/>
            <a:chExt cx="8778240" cy="1492820"/>
          </a:xfrm>
        </p:grpSpPr>
        <p:sp>
          <p:nvSpPr>
            <p:cNvPr id="223" name="Freeform 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4" name="TextBox 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Target Market</a:t>
              </a:r>
            </a:p>
          </p:txBody>
        </p:sp>
      </p:grpSp>
      <p:grpSp>
        <p:nvGrpSpPr>
          <p:cNvPr id="228" name="Group 5"/>
          <p:cNvGrpSpPr/>
          <p:nvPr/>
        </p:nvGrpSpPr>
        <p:grpSpPr>
          <a:xfrm>
            <a:off x="6205009" y="371243"/>
            <a:ext cx="3281907" cy="6386810"/>
            <a:chOff x="0" y="0"/>
            <a:chExt cx="3281905" cy="6386808"/>
          </a:xfrm>
        </p:grpSpPr>
        <p:sp>
          <p:nvSpPr>
            <p:cNvPr id="226" name="Freeform 6"/>
            <p:cNvSpPr/>
            <p:nvPr/>
          </p:nvSpPr>
          <p:spPr>
            <a:xfrm>
              <a:off x="2120" y="9417"/>
              <a:ext cx="3277665" cy="6367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7" name="Freeform 7"/>
            <p:cNvSpPr/>
            <p:nvPr/>
          </p:nvSpPr>
          <p:spPr>
            <a:xfrm>
              <a:off x="-1" y="-1"/>
              <a:ext cx="3281907" cy="638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1" name="Group 8"/>
          <p:cNvGrpSpPr/>
          <p:nvPr/>
        </p:nvGrpSpPr>
        <p:grpSpPr>
          <a:xfrm>
            <a:off x="266710" y="1404767"/>
            <a:ext cx="2695671" cy="2276387"/>
            <a:chOff x="0" y="0"/>
            <a:chExt cx="2695669" cy="2276385"/>
          </a:xfrm>
        </p:grpSpPr>
        <p:sp>
          <p:nvSpPr>
            <p:cNvPr id="229" name="Freeform 9"/>
            <p:cNvSpPr/>
            <p:nvPr/>
          </p:nvSpPr>
          <p:spPr>
            <a:xfrm>
              <a:off x="1741" y="3356"/>
              <a:ext cx="2692188" cy="22696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0" name="Freeform 10"/>
            <p:cNvSpPr/>
            <p:nvPr/>
          </p:nvSpPr>
          <p:spPr>
            <a:xfrm>
              <a:off x="-1" y="-1"/>
              <a:ext cx="2695671" cy="22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4" name="Group 11"/>
          <p:cNvGrpSpPr/>
          <p:nvPr/>
        </p:nvGrpSpPr>
        <p:grpSpPr>
          <a:xfrm>
            <a:off x="266710" y="4199873"/>
            <a:ext cx="2695671" cy="2276386"/>
            <a:chOff x="0" y="0"/>
            <a:chExt cx="2695669" cy="2276385"/>
          </a:xfrm>
        </p:grpSpPr>
        <p:sp>
          <p:nvSpPr>
            <p:cNvPr id="232" name="Freeform 12"/>
            <p:cNvSpPr/>
            <p:nvPr/>
          </p:nvSpPr>
          <p:spPr>
            <a:xfrm>
              <a:off x="1741" y="3356"/>
              <a:ext cx="2692188" cy="22696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Freeform 13"/>
            <p:cNvSpPr/>
            <p:nvPr/>
          </p:nvSpPr>
          <p:spPr>
            <a:xfrm>
              <a:off x="-1" y="-1"/>
              <a:ext cx="2695671" cy="22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7" name="Group 14"/>
          <p:cNvGrpSpPr/>
          <p:nvPr/>
        </p:nvGrpSpPr>
        <p:grpSpPr>
          <a:xfrm>
            <a:off x="3252296" y="1404767"/>
            <a:ext cx="2695670" cy="2276387"/>
            <a:chOff x="0" y="0"/>
            <a:chExt cx="2695669" cy="2276385"/>
          </a:xfrm>
        </p:grpSpPr>
        <p:sp>
          <p:nvSpPr>
            <p:cNvPr id="235" name="Freeform 15"/>
            <p:cNvSpPr/>
            <p:nvPr/>
          </p:nvSpPr>
          <p:spPr>
            <a:xfrm>
              <a:off x="1741" y="3356"/>
              <a:ext cx="2692188" cy="22696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Freeform 16"/>
            <p:cNvSpPr/>
            <p:nvPr/>
          </p:nvSpPr>
          <p:spPr>
            <a:xfrm>
              <a:off x="-1" y="-1"/>
              <a:ext cx="2695671" cy="22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0" name="Group 17"/>
          <p:cNvGrpSpPr/>
          <p:nvPr/>
        </p:nvGrpSpPr>
        <p:grpSpPr>
          <a:xfrm>
            <a:off x="3252296" y="4199873"/>
            <a:ext cx="2695670" cy="2276386"/>
            <a:chOff x="0" y="0"/>
            <a:chExt cx="2695669" cy="2276385"/>
          </a:xfrm>
        </p:grpSpPr>
        <p:sp>
          <p:nvSpPr>
            <p:cNvPr id="238" name="Freeform 18"/>
            <p:cNvSpPr/>
            <p:nvPr/>
          </p:nvSpPr>
          <p:spPr>
            <a:xfrm>
              <a:off x="1741" y="3356"/>
              <a:ext cx="2692188" cy="22696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Freeform 19"/>
            <p:cNvSpPr/>
            <p:nvPr/>
          </p:nvSpPr>
          <p:spPr>
            <a:xfrm>
              <a:off x="-1" y="-1"/>
              <a:ext cx="2695671" cy="22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3" name="Group 20"/>
          <p:cNvGrpSpPr/>
          <p:nvPr/>
        </p:nvGrpSpPr>
        <p:grpSpPr>
          <a:xfrm>
            <a:off x="285740" y="1046542"/>
            <a:ext cx="1328817" cy="466809"/>
            <a:chOff x="0" y="0"/>
            <a:chExt cx="1328815" cy="466807"/>
          </a:xfrm>
        </p:grpSpPr>
        <p:sp>
          <p:nvSpPr>
            <p:cNvPr id="241" name="Freeform 21"/>
            <p:cNvSpPr/>
            <p:nvPr/>
          </p:nvSpPr>
          <p:spPr>
            <a:xfrm>
              <a:off x="0" y="-1"/>
              <a:ext cx="1328816" cy="4668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2" name="TextBox 22"/>
            <p:cNvSpPr txBox="1"/>
            <p:nvPr/>
          </p:nvSpPr>
          <p:spPr>
            <a:xfrm>
              <a:off x="0" y="123026"/>
              <a:ext cx="1328816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Geographic</a:t>
              </a:r>
            </a:p>
          </p:txBody>
        </p:sp>
      </p:grpSp>
      <p:grpSp>
        <p:nvGrpSpPr>
          <p:cNvPr id="246" name="Group 23"/>
          <p:cNvGrpSpPr/>
          <p:nvPr/>
        </p:nvGrpSpPr>
        <p:grpSpPr>
          <a:xfrm>
            <a:off x="3245374" y="1046542"/>
            <a:ext cx="1328817" cy="466809"/>
            <a:chOff x="0" y="0"/>
            <a:chExt cx="1328815" cy="466807"/>
          </a:xfrm>
        </p:grpSpPr>
        <p:sp>
          <p:nvSpPr>
            <p:cNvPr id="244" name="Freeform 24"/>
            <p:cNvSpPr/>
            <p:nvPr/>
          </p:nvSpPr>
          <p:spPr>
            <a:xfrm>
              <a:off x="0" y="-1"/>
              <a:ext cx="1328816" cy="4668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TextBox 25"/>
            <p:cNvSpPr txBox="1"/>
            <p:nvPr/>
          </p:nvSpPr>
          <p:spPr>
            <a:xfrm>
              <a:off x="0" y="123026"/>
              <a:ext cx="1328816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Demographic </a:t>
              </a:r>
            </a:p>
          </p:txBody>
        </p:sp>
      </p:grpSp>
      <p:grpSp>
        <p:nvGrpSpPr>
          <p:cNvPr id="249" name="Group 26"/>
          <p:cNvGrpSpPr/>
          <p:nvPr/>
        </p:nvGrpSpPr>
        <p:grpSpPr>
          <a:xfrm>
            <a:off x="266711" y="3829730"/>
            <a:ext cx="1650954" cy="466809"/>
            <a:chOff x="0" y="0"/>
            <a:chExt cx="1650953" cy="466807"/>
          </a:xfrm>
        </p:grpSpPr>
        <p:sp>
          <p:nvSpPr>
            <p:cNvPr id="247" name="Freeform 27"/>
            <p:cNvSpPr/>
            <p:nvPr/>
          </p:nvSpPr>
          <p:spPr>
            <a:xfrm>
              <a:off x="0" y="-1"/>
              <a:ext cx="1650954" cy="4668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TextBox 28"/>
            <p:cNvSpPr txBox="1"/>
            <p:nvPr/>
          </p:nvSpPr>
          <p:spPr>
            <a:xfrm>
              <a:off x="0" y="123026"/>
              <a:ext cx="1650954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Psychographics</a:t>
              </a:r>
            </a:p>
          </p:txBody>
        </p:sp>
      </p:grpSp>
      <p:grpSp>
        <p:nvGrpSpPr>
          <p:cNvPr id="252" name="Group 29"/>
          <p:cNvGrpSpPr/>
          <p:nvPr/>
        </p:nvGrpSpPr>
        <p:grpSpPr>
          <a:xfrm>
            <a:off x="3252296" y="3829730"/>
            <a:ext cx="1328817" cy="466809"/>
            <a:chOff x="0" y="0"/>
            <a:chExt cx="1328815" cy="466807"/>
          </a:xfrm>
        </p:grpSpPr>
        <p:sp>
          <p:nvSpPr>
            <p:cNvPr id="250" name="Freeform 30"/>
            <p:cNvSpPr/>
            <p:nvPr/>
          </p:nvSpPr>
          <p:spPr>
            <a:xfrm>
              <a:off x="0" y="-1"/>
              <a:ext cx="1328816" cy="4668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TextBox 31"/>
            <p:cNvSpPr txBox="1"/>
            <p:nvPr/>
          </p:nvSpPr>
          <p:spPr>
            <a:xfrm>
              <a:off x="0" y="123026"/>
              <a:ext cx="1328816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Behavior</a:t>
              </a:r>
            </a:p>
          </p:txBody>
        </p:sp>
      </p:grpSp>
      <p:grpSp>
        <p:nvGrpSpPr>
          <p:cNvPr id="255" name="Group 32"/>
          <p:cNvGrpSpPr/>
          <p:nvPr/>
        </p:nvGrpSpPr>
        <p:grpSpPr>
          <a:xfrm>
            <a:off x="6914764" y="-1"/>
            <a:ext cx="2107316" cy="466809"/>
            <a:chOff x="0" y="0"/>
            <a:chExt cx="2107315" cy="466807"/>
          </a:xfrm>
        </p:grpSpPr>
        <p:sp>
          <p:nvSpPr>
            <p:cNvPr id="253" name="Freeform 33"/>
            <p:cNvSpPr/>
            <p:nvPr/>
          </p:nvSpPr>
          <p:spPr>
            <a:xfrm>
              <a:off x="-1" y="-1"/>
              <a:ext cx="2107316" cy="4668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TextBox 34"/>
            <p:cNvSpPr txBox="1"/>
            <p:nvPr/>
          </p:nvSpPr>
          <p:spPr>
            <a:xfrm>
              <a:off x="0" y="123026"/>
              <a:ext cx="2107315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Draw Your Customer</a:t>
              </a:r>
            </a:p>
          </p:txBody>
        </p:sp>
      </p:grpSp>
      <p:grpSp>
        <p:nvGrpSpPr>
          <p:cNvPr id="265" name="Group 35"/>
          <p:cNvGrpSpPr/>
          <p:nvPr/>
        </p:nvGrpSpPr>
        <p:grpSpPr>
          <a:xfrm>
            <a:off x="147645" y="1679578"/>
            <a:ext cx="2666065" cy="1726807"/>
            <a:chOff x="0" y="0"/>
            <a:chExt cx="2666063" cy="1726805"/>
          </a:xfrm>
        </p:grpSpPr>
        <p:grpSp>
          <p:nvGrpSpPr>
            <p:cNvPr id="258" name="Group 36"/>
            <p:cNvGrpSpPr/>
            <p:nvPr/>
          </p:nvGrpSpPr>
          <p:grpSpPr>
            <a:xfrm>
              <a:off x="-1" y="-1"/>
              <a:ext cx="2623786" cy="453736"/>
              <a:chOff x="0" y="0"/>
              <a:chExt cx="2623784" cy="453734"/>
            </a:xfrm>
          </p:grpSpPr>
          <p:sp>
            <p:nvSpPr>
              <p:cNvPr id="256" name="Freeform 37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7" name="TextBox 38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261" name="Group 39"/>
            <p:cNvGrpSpPr/>
            <p:nvPr/>
          </p:nvGrpSpPr>
          <p:grpSpPr>
            <a:xfrm>
              <a:off x="-1" y="599988"/>
              <a:ext cx="2623786" cy="453736"/>
              <a:chOff x="0" y="0"/>
              <a:chExt cx="2623784" cy="453734"/>
            </a:xfrm>
          </p:grpSpPr>
          <p:sp>
            <p:nvSpPr>
              <p:cNvPr id="259" name="Freeform 40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0" name="TextBox 41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264" name="Group 42"/>
            <p:cNvGrpSpPr/>
            <p:nvPr/>
          </p:nvGrpSpPr>
          <p:grpSpPr>
            <a:xfrm>
              <a:off x="42278" y="1273070"/>
              <a:ext cx="2623786" cy="453736"/>
              <a:chOff x="0" y="0"/>
              <a:chExt cx="2623784" cy="453734"/>
            </a:xfrm>
          </p:grpSpPr>
          <p:sp>
            <p:nvSpPr>
              <p:cNvPr id="262" name="Freeform 43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3" name="TextBox 44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grpSp>
        <p:nvGrpSpPr>
          <p:cNvPr id="275" name="Group 45"/>
          <p:cNvGrpSpPr/>
          <p:nvPr/>
        </p:nvGrpSpPr>
        <p:grpSpPr>
          <a:xfrm>
            <a:off x="3176327" y="1702874"/>
            <a:ext cx="2666065" cy="1726807"/>
            <a:chOff x="0" y="0"/>
            <a:chExt cx="2666063" cy="1726805"/>
          </a:xfrm>
        </p:grpSpPr>
        <p:grpSp>
          <p:nvGrpSpPr>
            <p:cNvPr id="268" name="Group 46"/>
            <p:cNvGrpSpPr/>
            <p:nvPr/>
          </p:nvGrpSpPr>
          <p:grpSpPr>
            <a:xfrm>
              <a:off x="-1" y="-1"/>
              <a:ext cx="2623786" cy="453736"/>
              <a:chOff x="0" y="0"/>
              <a:chExt cx="2623784" cy="453734"/>
            </a:xfrm>
          </p:grpSpPr>
          <p:sp>
            <p:nvSpPr>
              <p:cNvPr id="266" name="Freeform 47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7" name="TextBox 48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271" name="Group 49"/>
            <p:cNvGrpSpPr/>
            <p:nvPr/>
          </p:nvGrpSpPr>
          <p:grpSpPr>
            <a:xfrm>
              <a:off x="-1" y="599988"/>
              <a:ext cx="2623786" cy="453736"/>
              <a:chOff x="0" y="0"/>
              <a:chExt cx="2623784" cy="453734"/>
            </a:xfrm>
          </p:grpSpPr>
          <p:sp>
            <p:nvSpPr>
              <p:cNvPr id="269" name="Freeform 50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0" name="TextBox 51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274" name="Group 52"/>
            <p:cNvGrpSpPr/>
            <p:nvPr/>
          </p:nvGrpSpPr>
          <p:grpSpPr>
            <a:xfrm>
              <a:off x="42278" y="1273070"/>
              <a:ext cx="2623786" cy="453736"/>
              <a:chOff x="0" y="0"/>
              <a:chExt cx="2623784" cy="453734"/>
            </a:xfrm>
          </p:grpSpPr>
          <p:sp>
            <p:nvSpPr>
              <p:cNvPr id="272" name="Freeform 53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3" name="TextBox 54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grpSp>
        <p:nvGrpSpPr>
          <p:cNvPr id="285" name="Group 55"/>
          <p:cNvGrpSpPr/>
          <p:nvPr/>
        </p:nvGrpSpPr>
        <p:grpSpPr>
          <a:xfrm>
            <a:off x="147645" y="4458463"/>
            <a:ext cx="2666065" cy="1726806"/>
            <a:chOff x="0" y="0"/>
            <a:chExt cx="2666063" cy="1726805"/>
          </a:xfrm>
        </p:grpSpPr>
        <p:grpSp>
          <p:nvGrpSpPr>
            <p:cNvPr id="278" name="Group 56"/>
            <p:cNvGrpSpPr/>
            <p:nvPr/>
          </p:nvGrpSpPr>
          <p:grpSpPr>
            <a:xfrm>
              <a:off x="-1" y="-1"/>
              <a:ext cx="2623786" cy="453736"/>
              <a:chOff x="0" y="0"/>
              <a:chExt cx="2623784" cy="453734"/>
            </a:xfrm>
          </p:grpSpPr>
          <p:sp>
            <p:nvSpPr>
              <p:cNvPr id="276" name="Freeform 57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7" name="TextBox 58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281" name="Group 59"/>
            <p:cNvGrpSpPr/>
            <p:nvPr/>
          </p:nvGrpSpPr>
          <p:grpSpPr>
            <a:xfrm>
              <a:off x="-1" y="599988"/>
              <a:ext cx="2623786" cy="453736"/>
              <a:chOff x="0" y="0"/>
              <a:chExt cx="2623784" cy="453734"/>
            </a:xfrm>
          </p:grpSpPr>
          <p:sp>
            <p:nvSpPr>
              <p:cNvPr id="279" name="Freeform 60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0" name="TextBox 61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284" name="Group 62"/>
            <p:cNvGrpSpPr/>
            <p:nvPr/>
          </p:nvGrpSpPr>
          <p:grpSpPr>
            <a:xfrm>
              <a:off x="42278" y="1273070"/>
              <a:ext cx="2623786" cy="453736"/>
              <a:chOff x="0" y="0"/>
              <a:chExt cx="2623784" cy="453734"/>
            </a:xfrm>
          </p:grpSpPr>
          <p:sp>
            <p:nvSpPr>
              <p:cNvPr id="282" name="Freeform 63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3" name="TextBox 64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grpSp>
        <p:nvGrpSpPr>
          <p:cNvPr id="295" name="Group 65"/>
          <p:cNvGrpSpPr/>
          <p:nvPr/>
        </p:nvGrpSpPr>
        <p:grpSpPr>
          <a:xfrm>
            <a:off x="3176327" y="4416052"/>
            <a:ext cx="2666065" cy="1726806"/>
            <a:chOff x="0" y="0"/>
            <a:chExt cx="2666063" cy="1726805"/>
          </a:xfrm>
        </p:grpSpPr>
        <p:grpSp>
          <p:nvGrpSpPr>
            <p:cNvPr id="288" name="Group 66"/>
            <p:cNvGrpSpPr/>
            <p:nvPr/>
          </p:nvGrpSpPr>
          <p:grpSpPr>
            <a:xfrm>
              <a:off x="-1" y="-1"/>
              <a:ext cx="2623786" cy="453736"/>
              <a:chOff x="0" y="0"/>
              <a:chExt cx="2623784" cy="453734"/>
            </a:xfrm>
          </p:grpSpPr>
          <p:sp>
            <p:nvSpPr>
              <p:cNvPr id="286" name="Freeform 67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7" name="TextBox 68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291" name="Group 69"/>
            <p:cNvGrpSpPr/>
            <p:nvPr/>
          </p:nvGrpSpPr>
          <p:grpSpPr>
            <a:xfrm>
              <a:off x="-1" y="599988"/>
              <a:ext cx="2623786" cy="453736"/>
              <a:chOff x="0" y="0"/>
              <a:chExt cx="2623784" cy="453734"/>
            </a:xfrm>
          </p:grpSpPr>
          <p:sp>
            <p:nvSpPr>
              <p:cNvPr id="289" name="Freeform 70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TextBox 71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294" name="Group 72"/>
            <p:cNvGrpSpPr/>
            <p:nvPr/>
          </p:nvGrpSpPr>
          <p:grpSpPr>
            <a:xfrm>
              <a:off x="42278" y="1273070"/>
              <a:ext cx="2623786" cy="453736"/>
              <a:chOff x="0" y="0"/>
              <a:chExt cx="2623784" cy="453734"/>
            </a:xfrm>
          </p:grpSpPr>
          <p:sp>
            <p:nvSpPr>
              <p:cNvPr id="292" name="Freeform 73"/>
              <p:cNvSpPr/>
              <p:nvPr/>
            </p:nvSpPr>
            <p:spPr>
              <a:xfrm>
                <a:off x="-1" y="-1"/>
                <a:ext cx="2623786" cy="4537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3" name="TextBox 74"/>
              <p:cNvSpPr txBox="1"/>
              <p:nvPr/>
            </p:nvSpPr>
            <p:spPr>
              <a:xfrm>
                <a:off x="-1" y="55551"/>
                <a:ext cx="2623786" cy="325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2600"/>
                  </a:lnSpc>
                  <a:defRPr sz="2100">
                    <a:solidFill>
                      <a:srgbClr val="A6A6A6"/>
                    </a:solidFill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sp>
        <p:nvSpPr>
          <p:cNvPr id="296" name="Freeform 75"/>
          <p:cNvSpPr/>
          <p:nvPr/>
        </p:nvSpPr>
        <p:spPr>
          <a:xfrm>
            <a:off x="6157538" y="5713157"/>
            <a:ext cx="1053415" cy="13045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7" name="TextBox 76"/>
          <p:cNvSpPr txBox="1"/>
          <p:nvPr/>
        </p:nvSpPr>
        <p:spPr>
          <a:xfrm>
            <a:off x="1480678" y="6729596"/>
            <a:ext cx="7094247" cy="26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100"/>
              </a:lnSpc>
              <a:defRPr sz="17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Who will buy your product? Draw your customers.</a:t>
            </a:r>
          </a:p>
        </p:txBody>
      </p:sp>
      <p:sp>
        <p:nvSpPr>
          <p:cNvPr id="298" name="TextBox 78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5</a:t>
            </a:r>
          </a:p>
        </p:txBody>
      </p:sp>
      <p:pic>
        <p:nvPicPr>
          <p:cNvPr id="299" name="cashking new.png" descr="cashking ne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161917" y="4579836"/>
            <a:ext cx="2172019" cy="265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divident diva large.png" descr="divident diva lar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8780479" y="4681003"/>
            <a:ext cx="970972" cy="2452356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Freeform 15"/>
          <p:cNvSpPr/>
          <p:nvPr/>
        </p:nvSpPr>
        <p:spPr>
          <a:xfrm>
            <a:off x="7445649" y="6407825"/>
            <a:ext cx="1302556" cy="48961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2"/>
          <p:cNvGrpSpPr/>
          <p:nvPr/>
        </p:nvGrpSpPr>
        <p:grpSpPr>
          <a:xfrm>
            <a:off x="-2075997" y="-230526"/>
            <a:ext cx="8778242" cy="1492821"/>
            <a:chOff x="0" y="0"/>
            <a:chExt cx="8778240" cy="1492820"/>
          </a:xfrm>
        </p:grpSpPr>
        <p:sp>
          <p:nvSpPr>
            <p:cNvPr id="303" name="Freeform 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TextBox 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Marketing Plan</a:t>
              </a:r>
            </a:p>
          </p:txBody>
        </p:sp>
      </p:grpSp>
      <p:grpSp>
        <p:nvGrpSpPr>
          <p:cNvPr id="308" name="Group 5"/>
          <p:cNvGrpSpPr/>
          <p:nvPr/>
        </p:nvGrpSpPr>
        <p:grpSpPr>
          <a:xfrm>
            <a:off x="258894" y="1032917"/>
            <a:ext cx="3316392" cy="3034616"/>
            <a:chOff x="0" y="0"/>
            <a:chExt cx="3316391" cy="3034614"/>
          </a:xfrm>
        </p:grpSpPr>
        <p:sp>
          <p:nvSpPr>
            <p:cNvPr id="306" name="Freeform 6"/>
            <p:cNvSpPr/>
            <p:nvPr/>
          </p:nvSpPr>
          <p:spPr>
            <a:xfrm>
              <a:off x="2142" y="4474"/>
              <a:ext cx="3312108" cy="302566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Freeform 7"/>
            <p:cNvSpPr/>
            <p:nvPr/>
          </p:nvSpPr>
          <p:spPr>
            <a:xfrm>
              <a:off x="0" y="0"/>
              <a:ext cx="3316392" cy="303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11" name="Group 8"/>
          <p:cNvGrpSpPr/>
          <p:nvPr/>
        </p:nvGrpSpPr>
        <p:grpSpPr>
          <a:xfrm>
            <a:off x="3956760" y="1032917"/>
            <a:ext cx="5470668" cy="5550660"/>
            <a:chOff x="0" y="0"/>
            <a:chExt cx="5470666" cy="5550658"/>
          </a:xfrm>
        </p:grpSpPr>
        <p:sp>
          <p:nvSpPr>
            <p:cNvPr id="309" name="Freeform 9"/>
            <p:cNvSpPr/>
            <p:nvPr/>
          </p:nvSpPr>
          <p:spPr>
            <a:xfrm>
              <a:off x="3534" y="8184"/>
              <a:ext cx="5463599" cy="55342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0" name="Freeform 10"/>
            <p:cNvSpPr/>
            <p:nvPr/>
          </p:nvSpPr>
          <p:spPr>
            <a:xfrm>
              <a:off x="-1" y="0"/>
              <a:ext cx="5470668" cy="555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1" name="Group 11"/>
          <p:cNvGrpSpPr/>
          <p:nvPr/>
        </p:nvGrpSpPr>
        <p:grpSpPr>
          <a:xfrm>
            <a:off x="71702" y="1262294"/>
            <a:ext cx="3503611" cy="2270978"/>
            <a:chOff x="0" y="0"/>
            <a:chExt cx="3503610" cy="2270976"/>
          </a:xfrm>
        </p:grpSpPr>
        <p:grpSp>
          <p:nvGrpSpPr>
            <p:cNvPr id="314" name="Group 12"/>
            <p:cNvGrpSpPr/>
            <p:nvPr/>
          </p:nvGrpSpPr>
          <p:grpSpPr>
            <a:xfrm>
              <a:off x="0" y="-1"/>
              <a:ext cx="3448051" cy="596278"/>
              <a:chOff x="0" y="0"/>
              <a:chExt cx="3448050" cy="596276"/>
            </a:xfrm>
          </p:grpSpPr>
          <p:sp>
            <p:nvSpPr>
              <p:cNvPr id="312" name="Freeform 13"/>
              <p:cNvSpPr/>
              <p:nvPr/>
            </p:nvSpPr>
            <p:spPr>
              <a:xfrm>
                <a:off x="0" y="-1"/>
                <a:ext cx="3448051" cy="596278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3" name="TextBox 14"/>
              <p:cNvSpPr txBox="1"/>
              <p:nvPr/>
            </p:nvSpPr>
            <p:spPr>
              <a:xfrm>
                <a:off x="0" y="64475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1.______________</a:t>
                </a:r>
              </a:p>
            </p:txBody>
          </p:sp>
        </p:grpSp>
        <p:grpSp>
          <p:nvGrpSpPr>
            <p:cNvPr id="317" name="Group 15"/>
            <p:cNvGrpSpPr/>
            <p:nvPr/>
          </p:nvGrpSpPr>
          <p:grpSpPr>
            <a:xfrm>
              <a:off x="0" y="788475"/>
              <a:ext cx="3448051" cy="596277"/>
              <a:chOff x="0" y="0"/>
              <a:chExt cx="3448050" cy="596276"/>
            </a:xfrm>
          </p:grpSpPr>
          <p:sp>
            <p:nvSpPr>
              <p:cNvPr id="315" name="Freeform 16"/>
              <p:cNvSpPr/>
              <p:nvPr/>
            </p:nvSpPr>
            <p:spPr>
              <a:xfrm>
                <a:off x="0" y="-1"/>
                <a:ext cx="3448051" cy="596278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6" name="TextBox 17"/>
              <p:cNvSpPr txBox="1"/>
              <p:nvPr/>
            </p:nvSpPr>
            <p:spPr>
              <a:xfrm>
                <a:off x="0" y="64475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2.______________</a:t>
                </a:r>
              </a:p>
            </p:txBody>
          </p:sp>
        </p:grpSp>
        <p:grpSp>
          <p:nvGrpSpPr>
            <p:cNvPr id="320" name="Group 18"/>
            <p:cNvGrpSpPr/>
            <p:nvPr/>
          </p:nvGrpSpPr>
          <p:grpSpPr>
            <a:xfrm>
              <a:off x="55560" y="1673006"/>
              <a:ext cx="3448051" cy="597970"/>
              <a:chOff x="0" y="0"/>
              <a:chExt cx="3448050" cy="597968"/>
            </a:xfrm>
          </p:grpSpPr>
          <p:sp>
            <p:nvSpPr>
              <p:cNvPr id="318" name="Freeform 19"/>
              <p:cNvSpPr/>
              <p:nvPr/>
            </p:nvSpPr>
            <p:spPr>
              <a:xfrm>
                <a:off x="0" y="0"/>
                <a:ext cx="3448051" cy="597969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" name="TextBox 20"/>
              <p:cNvSpPr txBox="1"/>
              <p:nvPr/>
            </p:nvSpPr>
            <p:spPr>
              <a:xfrm>
                <a:off x="0" y="65321"/>
                <a:ext cx="3448050" cy="4403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ts val="3500"/>
                  </a:lnSpc>
                  <a:defRPr sz="2900">
                    <a:latin typeface="Calibri (MS)"/>
                    <a:ea typeface="Calibri (MS)"/>
                    <a:cs typeface="Calibri (MS)"/>
                    <a:sym typeface="Calibri (MS)"/>
                  </a:defRPr>
                </a:lvl1pPr>
              </a:lstStyle>
              <a:p>
                <a:pPr/>
                <a:r>
                  <a:t>3.______________</a:t>
                </a:r>
              </a:p>
            </p:txBody>
          </p:sp>
        </p:grpSp>
      </p:grpSp>
      <p:sp>
        <p:nvSpPr>
          <p:cNvPr id="322" name="Freeform 21"/>
          <p:cNvSpPr/>
          <p:nvPr/>
        </p:nvSpPr>
        <p:spPr>
          <a:xfrm flipH="1">
            <a:off x="3956761" y="4828961"/>
            <a:ext cx="934389" cy="17547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3" name="Freeform 22"/>
          <p:cNvSpPr/>
          <p:nvPr/>
        </p:nvSpPr>
        <p:spPr>
          <a:xfrm>
            <a:off x="7842587" y="5018606"/>
            <a:ext cx="1584887" cy="1565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26" name="Group 24"/>
          <p:cNvGrpSpPr/>
          <p:nvPr/>
        </p:nvGrpSpPr>
        <p:grpSpPr>
          <a:xfrm>
            <a:off x="588287" y="1596635"/>
            <a:ext cx="1328817" cy="466808"/>
            <a:chOff x="0" y="0"/>
            <a:chExt cx="1328815" cy="466807"/>
          </a:xfrm>
        </p:grpSpPr>
        <p:sp>
          <p:nvSpPr>
            <p:cNvPr id="324" name="Freeform 25"/>
            <p:cNvSpPr/>
            <p:nvPr/>
          </p:nvSpPr>
          <p:spPr>
            <a:xfrm>
              <a:off x="0" y="-1"/>
              <a:ext cx="1328816" cy="4668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TextBox 26"/>
            <p:cNvSpPr txBox="1"/>
            <p:nvPr/>
          </p:nvSpPr>
          <p:spPr>
            <a:xfrm>
              <a:off x="0" y="123026"/>
              <a:ext cx="1328816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Awareness</a:t>
              </a:r>
            </a:p>
          </p:txBody>
        </p:sp>
      </p:grpSp>
      <p:grpSp>
        <p:nvGrpSpPr>
          <p:cNvPr id="329" name="Group 27"/>
          <p:cNvGrpSpPr/>
          <p:nvPr/>
        </p:nvGrpSpPr>
        <p:grpSpPr>
          <a:xfrm>
            <a:off x="588287" y="2397782"/>
            <a:ext cx="1328817" cy="466809"/>
            <a:chOff x="0" y="0"/>
            <a:chExt cx="1328815" cy="466807"/>
          </a:xfrm>
        </p:grpSpPr>
        <p:sp>
          <p:nvSpPr>
            <p:cNvPr id="327" name="Freeform 28"/>
            <p:cNvSpPr/>
            <p:nvPr/>
          </p:nvSpPr>
          <p:spPr>
            <a:xfrm>
              <a:off x="0" y="-1"/>
              <a:ext cx="1328816" cy="4668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TextBox 29"/>
            <p:cNvSpPr txBox="1"/>
            <p:nvPr/>
          </p:nvSpPr>
          <p:spPr>
            <a:xfrm>
              <a:off x="0" y="123026"/>
              <a:ext cx="1328816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Purchase</a:t>
              </a:r>
            </a:p>
          </p:txBody>
        </p:sp>
      </p:grpSp>
      <p:grpSp>
        <p:nvGrpSpPr>
          <p:cNvPr id="332" name="Group 30"/>
          <p:cNvGrpSpPr/>
          <p:nvPr/>
        </p:nvGrpSpPr>
        <p:grpSpPr>
          <a:xfrm>
            <a:off x="588287" y="3299867"/>
            <a:ext cx="1328817" cy="466809"/>
            <a:chOff x="0" y="0"/>
            <a:chExt cx="1328815" cy="466807"/>
          </a:xfrm>
        </p:grpSpPr>
        <p:sp>
          <p:nvSpPr>
            <p:cNvPr id="330" name="Freeform 31"/>
            <p:cNvSpPr/>
            <p:nvPr/>
          </p:nvSpPr>
          <p:spPr>
            <a:xfrm>
              <a:off x="0" y="-1"/>
              <a:ext cx="1328816" cy="4668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TextBox 32"/>
            <p:cNvSpPr txBox="1"/>
            <p:nvPr/>
          </p:nvSpPr>
          <p:spPr>
            <a:xfrm>
              <a:off x="0" y="123026"/>
              <a:ext cx="1328816" cy="21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1700"/>
                </a:lnSpc>
                <a:defRPr sz="1400">
                  <a:solidFill>
                    <a:srgbClr val="A6A6A6"/>
                  </a:solidFill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retention</a:t>
              </a:r>
            </a:p>
          </p:txBody>
        </p:sp>
      </p:grpSp>
      <p:sp>
        <p:nvSpPr>
          <p:cNvPr id="333" name="Freeform 33"/>
          <p:cNvSpPr/>
          <p:nvPr/>
        </p:nvSpPr>
        <p:spPr>
          <a:xfrm>
            <a:off x="232049" y="6618810"/>
            <a:ext cx="1111526" cy="3607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4" name="TextBox 34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6</a:t>
            </a:r>
          </a:p>
        </p:txBody>
      </p:sp>
      <p:sp>
        <p:nvSpPr>
          <p:cNvPr id="335" name="TextBox 35"/>
          <p:cNvSpPr txBox="1"/>
          <p:nvPr/>
        </p:nvSpPr>
        <p:spPr>
          <a:xfrm>
            <a:off x="1541337" y="6740327"/>
            <a:ext cx="8975661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700">
                <a:solidFill>
                  <a:srgbClr val="B3B3B3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How will you tell people about your business? Draw flyers, ads, or social media.</a:t>
            </a:r>
          </a:p>
        </p:txBody>
      </p:sp>
      <p:pic>
        <p:nvPicPr>
          <p:cNvPr id="336" name="cashking new.png" descr="cashking n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-204082" y="4201951"/>
            <a:ext cx="2172018" cy="265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divident diva large.png" descr="divident diva lar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1414479" y="4303117"/>
            <a:ext cx="970972" cy="245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2"/>
          <p:cNvGrpSpPr/>
          <p:nvPr/>
        </p:nvGrpSpPr>
        <p:grpSpPr>
          <a:xfrm>
            <a:off x="-1331054" y="-79821"/>
            <a:ext cx="8778242" cy="1492821"/>
            <a:chOff x="0" y="0"/>
            <a:chExt cx="8778240" cy="1492820"/>
          </a:xfrm>
        </p:grpSpPr>
        <p:sp>
          <p:nvSpPr>
            <p:cNvPr id="339" name="Freeform 3"/>
            <p:cNvSpPr/>
            <p:nvPr/>
          </p:nvSpPr>
          <p:spPr>
            <a:xfrm>
              <a:off x="-1" y="0"/>
              <a:ext cx="8778242" cy="14928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TextBox 4"/>
            <p:cNvSpPr txBox="1"/>
            <p:nvPr/>
          </p:nvSpPr>
          <p:spPr>
            <a:xfrm>
              <a:off x="-1" y="394753"/>
              <a:ext cx="8778242" cy="703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Gagalin"/>
                  <a:ea typeface="Gagalin"/>
                  <a:cs typeface="Gagalin"/>
                  <a:sym typeface="Gagalin"/>
                </a:defRPr>
              </a:lvl1pPr>
            </a:lstStyle>
            <a:p>
              <a:pPr/>
              <a:r>
                <a:t>Competitive Analysis</a:t>
              </a:r>
            </a:p>
          </p:txBody>
        </p:sp>
      </p:grpSp>
      <p:sp>
        <p:nvSpPr>
          <p:cNvPr id="342" name="TextBox 5"/>
          <p:cNvSpPr txBox="1"/>
          <p:nvPr/>
        </p:nvSpPr>
        <p:spPr>
          <a:xfrm>
            <a:off x="3548357" y="6656344"/>
            <a:ext cx="4669033" cy="21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4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Who else does this? Draw you vs. competitors.</a:t>
            </a:r>
          </a:p>
        </p:txBody>
      </p:sp>
      <p:grpSp>
        <p:nvGrpSpPr>
          <p:cNvPr id="345" name="Group 6"/>
          <p:cNvGrpSpPr/>
          <p:nvPr/>
        </p:nvGrpSpPr>
        <p:grpSpPr>
          <a:xfrm>
            <a:off x="482622" y="1281667"/>
            <a:ext cx="3906490" cy="5301915"/>
            <a:chOff x="0" y="0"/>
            <a:chExt cx="3906488" cy="5301914"/>
          </a:xfrm>
        </p:grpSpPr>
        <p:sp>
          <p:nvSpPr>
            <p:cNvPr id="343" name="Freeform 7"/>
            <p:cNvSpPr/>
            <p:nvPr/>
          </p:nvSpPr>
          <p:spPr>
            <a:xfrm>
              <a:off x="2523" y="7817"/>
              <a:ext cx="3901442" cy="52862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Freeform 8"/>
            <p:cNvSpPr/>
            <p:nvPr/>
          </p:nvSpPr>
          <p:spPr>
            <a:xfrm>
              <a:off x="-1" y="0"/>
              <a:ext cx="3906490" cy="530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48" name="Group 9"/>
          <p:cNvGrpSpPr/>
          <p:nvPr/>
        </p:nvGrpSpPr>
        <p:grpSpPr>
          <a:xfrm>
            <a:off x="5493926" y="1281667"/>
            <a:ext cx="3906490" cy="5209000"/>
            <a:chOff x="0" y="0"/>
            <a:chExt cx="3906488" cy="5208999"/>
          </a:xfrm>
        </p:grpSpPr>
        <p:sp>
          <p:nvSpPr>
            <p:cNvPr id="346" name="Freeform 10"/>
            <p:cNvSpPr/>
            <p:nvPr/>
          </p:nvSpPr>
          <p:spPr>
            <a:xfrm>
              <a:off x="2523" y="7679"/>
              <a:ext cx="3901442" cy="51936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7" name="Freeform 11"/>
            <p:cNvSpPr/>
            <p:nvPr/>
          </p:nvSpPr>
          <p:spPr>
            <a:xfrm>
              <a:off x="-1" y="0"/>
              <a:ext cx="3906490" cy="520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lnTo>
                    <a:pt x="21586" y="0"/>
                  </a:lnTo>
                  <a:cubicBezTo>
                    <a:pt x="21594" y="0"/>
                    <a:pt x="21600" y="14"/>
                    <a:pt x="21600" y="32"/>
                  </a:cubicBezTo>
                  <a:lnTo>
                    <a:pt x="21600" y="21568"/>
                  </a:lnTo>
                  <a:cubicBezTo>
                    <a:pt x="21600" y="21586"/>
                    <a:pt x="21594" y="21600"/>
                    <a:pt x="21586" y="21600"/>
                  </a:cubicBezTo>
                  <a:lnTo>
                    <a:pt x="14" y="21600"/>
                  </a:lnTo>
                  <a:cubicBezTo>
                    <a:pt x="6" y="21600"/>
                    <a:pt x="0" y="21586"/>
                    <a:pt x="0" y="21568"/>
                  </a:cubicBezTo>
                  <a:lnTo>
                    <a:pt x="0" y="32"/>
                  </a:lnTo>
                  <a:cubicBezTo>
                    <a:pt x="0" y="14"/>
                    <a:pt x="6" y="0"/>
                    <a:pt x="14" y="0"/>
                  </a:cubicBezTo>
                  <a:moveTo>
                    <a:pt x="14" y="64"/>
                  </a:moveTo>
                  <a:lnTo>
                    <a:pt x="14" y="32"/>
                  </a:lnTo>
                  <a:lnTo>
                    <a:pt x="28" y="32"/>
                  </a:lnTo>
                  <a:lnTo>
                    <a:pt x="28" y="21568"/>
                  </a:lnTo>
                  <a:lnTo>
                    <a:pt x="14" y="21568"/>
                  </a:lnTo>
                  <a:lnTo>
                    <a:pt x="14" y="21536"/>
                  </a:lnTo>
                  <a:lnTo>
                    <a:pt x="21586" y="21536"/>
                  </a:lnTo>
                  <a:lnTo>
                    <a:pt x="21586" y="21568"/>
                  </a:lnTo>
                  <a:lnTo>
                    <a:pt x="21572" y="21568"/>
                  </a:lnTo>
                  <a:lnTo>
                    <a:pt x="21572" y="32"/>
                  </a:lnTo>
                  <a:lnTo>
                    <a:pt x="21586" y="32"/>
                  </a:lnTo>
                  <a:lnTo>
                    <a:pt x="21586" y="6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51" name="Group 12"/>
          <p:cNvGrpSpPr/>
          <p:nvPr/>
        </p:nvGrpSpPr>
        <p:grpSpPr>
          <a:xfrm>
            <a:off x="4389142" y="3369531"/>
            <a:ext cx="1221438" cy="1219201"/>
            <a:chOff x="0" y="0"/>
            <a:chExt cx="1221436" cy="1219200"/>
          </a:xfrm>
        </p:grpSpPr>
        <p:sp>
          <p:nvSpPr>
            <p:cNvPr id="349" name="Freeform 13"/>
            <p:cNvSpPr/>
            <p:nvPr/>
          </p:nvSpPr>
          <p:spPr>
            <a:xfrm>
              <a:off x="-1" y="0"/>
              <a:ext cx="1221438" cy="1219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0" name="TextBox 14"/>
            <p:cNvSpPr txBox="1"/>
            <p:nvPr/>
          </p:nvSpPr>
          <p:spPr>
            <a:xfrm>
              <a:off x="0" y="222223"/>
              <a:ext cx="1221437" cy="703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VS</a:t>
              </a:r>
            </a:p>
          </p:txBody>
        </p:sp>
      </p:grpSp>
      <p:grpSp>
        <p:nvGrpSpPr>
          <p:cNvPr id="354" name="Group 15"/>
          <p:cNvGrpSpPr/>
          <p:nvPr/>
        </p:nvGrpSpPr>
        <p:grpSpPr>
          <a:xfrm>
            <a:off x="2715796" y="5894789"/>
            <a:ext cx="2397769" cy="888969"/>
            <a:chOff x="0" y="0"/>
            <a:chExt cx="2397768" cy="888968"/>
          </a:xfrm>
        </p:grpSpPr>
        <p:sp>
          <p:nvSpPr>
            <p:cNvPr id="352" name="Freeform 16"/>
            <p:cNvSpPr/>
            <p:nvPr/>
          </p:nvSpPr>
          <p:spPr>
            <a:xfrm>
              <a:off x="0" y="0"/>
              <a:ext cx="2397769" cy="88896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3" name="TextBox 17"/>
            <p:cNvSpPr txBox="1"/>
            <p:nvPr/>
          </p:nvSpPr>
          <p:spPr>
            <a:xfrm>
              <a:off x="0" y="253028"/>
              <a:ext cx="2397768" cy="351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2800"/>
                </a:lnSpc>
                <a:defRPr sz="2300">
                  <a:solidFill>
                    <a:srgbClr val="A6A6A6"/>
                  </a:solidFill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My Business</a:t>
              </a:r>
            </a:p>
          </p:txBody>
        </p:sp>
      </p:grpSp>
      <p:grpSp>
        <p:nvGrpSpPr>
          <p:cNvPr id="357" name="Group 18"/>
          <p:cNvGrpSpPr/>
          <p:nvPr/>
        </p:nvGrpSpPr>
        <p:grpSpPr>
          <a:xfrm>
            <a:off x="7447187" y="5894789"/>
            <a:ext cx="2397769" cy="888969"/>
            <a:chOff x="0" y="0"/>
            <a:chExt cx="2397768" cy="888968"/>
          </a:xfrm>
        </p:grpSpPr>
        <p:sp>
          <p:nvSpPr>
            <p:cNvPr id="355" name="Freeform 19"/>
            <p:cNvSpPr/>
            <p:nvPr/>
          </p:nvSpPr>
          <p:spPr>
            <a:xfrm>
              <a:off x="0" y="0"/>
              <a:ext cx="2397769" cy="88896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6" name="TextBox 20"/>
            <p:cNvSpPr txBox="1"/>
            <p:nvPr/>
          </p:nvSpPr>
          <p:spPr>
            <a:xfrm>
              <a:off x="0" y="253028"/>
              <a:ext cx="2397768" cy="351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2800"/>
                </a:lnSpc>
                <a:defRPr sz="2300">
                  <a:solidFill>
                    <a:srgbClr val="A6A6A6"/>
                  </a:solidFill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My Competitor</a:t>
              </a:r>
            </a:p>
          </p:txBody>
        </p:sp>
      </p:grpSp>
      <p:grpSp>
        <p:nvGrpSpPr>
          <p:cNvPr id="360" name="Group 21"/>
          <p:cNvGrpSpPr/>
          <p:nvPr/>
        </p:nvGrpSpPr>
        <p:grpSpPr>
          <a:xfrm>
            <a:off x="-2529043" y="324872"/>
            <a:ext cx="8778241" cy="1219201"/>
            <a:chOff x="0" y="0"/>
            <a:chExt cx="8778240" cy="1219200"/>
          </a:xfrm>
        </p:grpSpPr>
        <p:sp>
          <p:nvSpPr>
            <p:cNvPr id="358" name="Freeform 22"/>
            <p:cNvSpPr/>
            <p:nvPr/>
          </p:nvSpPr>
          <p:spPr>
            <a:xfrm>
              <a:off x="-1" y="0"/>
              <a:ext cx="8778242" cy="1219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TextBox 23"/>
            <p:cNvSpPr txBox="1"/>
            <p:nvPr/>
          </p:nvSpPr>
          <p:spPr>
            <a:xfrm>
              <a:off x="-1" y="222223"/>
              <a:ext cx="8778242" cy="703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____________</a:t>
              </a:r>
            </a:p>
          </p:txBody>
        </p:sp>
      </p:grpSp>
      <p:grpSp>
        <p:nvGrpSpPr>
          <p:cNvPr id="363" name="Group 24"/>
          <p:cNvGrpSpPr/>
          <p:nvPr/>
        </p:nvGrpSpPr>
        <p:grpSpPr>
          <a:xfrm>
            <a:off x="3058066" y="279524"/>
            <a:ext cx="8778242" cy="1219201"/>
            <a:chOff x="0" y="0"/>
            <a:chExt cx="8778240" cy="1219200"/>
          </a:xfrm>
        </p:grpSpPr>
        <p:sp>
          <p:nvSpPr>
            <p:cNvPr id="361" name="Freeform 25"/>
            <p:cNvSpPr/>
            <p:nvPr/>
          </p:nvSpPr>
          <p:spPr>
            <a:xfrm>
              <a:off x="-1" y="0"/>
              <a:ext cx="8778242" cy="1219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TextBox 26"/>
            <p:cNvSpPr txBox="1"/>
            <p:nvPr/>
          </p:nvSpPr>
          <p:spPr>
            <a:xfrm>
              <a:off x="-1" y="222223"/>
              <a:ext cx="8778242" cy="703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_____________</a:t>
              </a:r>
            </a:p>
          </p:txBody>
        </p:sp>
      </p:grpSp>
      <p:grpSp>
        <p:nvGrpSpPr>
          <p:cNvPr id="366" name="Group 27"/>
          <p:cNvGrpSpPr/>
          <p:nvPr/>
        </p:nvGrpSpPr>
        <p:grpSpPr>
          <a:xfrm>
            <a:off x="482623" y="2944247"/>
            <a:ext cx="3448051" cy="596277"/>
            <a:chOff x="0" y="0"/>
            <a:chExt cx="3448050" cy="596276"/>
          </a:xfrm>
        </p:grpSpPr>
        <p:sp>
          <p:nvSpPr>
            <p:cNvPr id="364" name="Freeform 28"/>
            <p:cNvSpPr/>
            <p:nvPr/>
          </p:nvSpPr>
          <p:spPr>
            <a:xfrm>
              <a:off x="0" y="-1"/>
              <a:ext cx="3448051" cy="59627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TextBox 29"/>
            <p:cNvSpPr txBox="1"/>
            <p:nvPr/>
          </p:nvSpPr>
          <p:spPr>
            <a:xfrm>
              <a:off x="0" y="64474"/>
              <a:ext cx="3448050" cy="440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3500"/>
                </a:lnSpc>
                <a:defRPr sz="29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1.______________</a:t>
              </a:r>
            </a:p>
          </p:txBody>
        </p:sp>
      </p:grpSp>
      <p:grpSp>
        <p:nvGrpSpPr>
          <p:cNvPr id="369" name="Group 30"/>
          <p:cNvGrpSpPr/>
          <p:nvPr/>
        </p:nvGrpSpPr>
        <p:grpSpPr>
          <a:xfrm>
            <a:off x="482623" y="3901999"/>
            <a:ext cx="3448051" cy="596277"/>
            <a:chOff x="0" y="0"/>
            <a:chExt cx="3448050" cy="596276"/>
          </a:xfrm>
        </p:grpSpPr>
        <p:sp>
          <p:nvSpPr>
            <p:cNvPr id="367" name="Freeform 31"/>
            <p:cNvSpPr/>
            <p:nvPr/>
          </p:nvSpPr>
          <p:spPr>
            <a:xfrm>
              <a:off x="0" y="-1"/>
              <a:ext cx="3448051" cy="59627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8" name="TextBox 32"/>
            <p:cNvSpPr txBox="1"/>
            <p:nvPr/>
          </p:nvSpPr>
          <p:spPr>
            <a:xfrm>
              <a:off x="0" y="64474"/>
              <a:ext cx="3448050" cy="440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3500"/>
                </a:lnSpc>
                <a:defRPr sz="29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2.______________</a:t>
              </a:r>
            </a:p>
          </p:txBody>
        </p:sp>
      </p:grpSp>
      <p:grpSp>
        <p:nvGrpSpPr>
          <p:cNvPr id="372" name="Group 33"/>
          <p:cNvGrpSpPr/>
          <p:nvPr/>
        </p:nvGrpSpPr>
        <p:grpSpPr>
          <a:xfrm>
            <a:off x="482623" y="4862731"/>
            <a:ext cx="3448051" cy="596277"/>
            <a:chOff x="0" y="0"/>
            <a:chExt cx="3448050" cy="596276"/>
          </a:xfrm>
        </p:grpSpPr>
        <p:sp>
          <p:nvSpPr>
            <p:cNvPr id="370" name="Freeform 34"/>
            <p:cNvSpPr/>
            <p:nvPr/>
          </p:nvSpPr>
          <p:spPr>
            <a:xfrm>
              <a:off x="0" y="-1"/>
              <a:ext cx="3448051" cy="59627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1" name="TextBox 35"/>
            <p:cNvSpPr txBox="1"/>
            <p:nvPr/>
          </p:nvSpPr>
          <p:spPr>
            <a:xfrm>
              <a:off x="0" y="64474"/>
              <a:ext cx="3448050" cy="440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3500"/>
                </a:lnSpc>
                <a:defRPr sz="29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3.______________</a:t>
              </a:r>
            </a:p>
          </p:txBody>
        </p:sp>
      </p:grpSp>
      <p:sp>
        <p:nvSpPr>
          <p:cNvPr id="373" name="Freeform 36"/>
          <p:cNvSpPr/>
          <p:nvPr/>
        </p:nvSpPr>
        <p:spPr>
          <a:xfrm>
            <a:off x="1158425" y="3445273"/>
            <a:ext cx="2389933" cy="3614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Freeform 37"/>
          <p:cNvSpPr/>
          <p:nvPr/>
        </p:nvSpPr>
        <p:spPr>
          <a:xfrm>
            <a:off x="1158425" y="4403664"/>
            <a:ext cx="2389933" cy="3614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5" name="Freeform 38"/>
          <p:cNvSpPr/>
          <p:nvPr/>
        </p:nvSpPr>
        <p:spPr>
          <a:xfrm>
            <a:off x="1158425" y="5377805"/>
            <a:ext cx="2389933" cy="3614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78" name="Group 39"/>
          <p:cNvGrpSpPr/>
          <p:nvPr/>
        </p:nvGrpSpPr>
        <p:grpSpPr>
          <a:xfrm>
            <a:off x="-2035729" y="1498724"/>
            <a:ext cx="8778242" cy="1219201"/>
            <a:chOff x="0" y="0"/>
            <a:chExt cx="8778240" cy="1219200"/>
          </a:xfrm>
        </p:grpSpPr>
        <p:sp>
          <p:nvSpPr>
            <p:cNvPr id="376" name="Freeform 40"/>
            <p:cNvSpPr/>
            <p:nvPr/>
          </p:nvSpPr>
          <p:spPr>
            <a:xfrm>
              <a:off x="-1" y="0"/>
              <a:ext cx="8778242" cy="1219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7" name="TextBox 41"/>
            <p:cNvSpPr txBox="1"/>
            <p:nvPr/>
          </p:nvSpPr>
          <p:spPr>
            <a:xfrm>
              <a:off x="-1" y="222223"/>
              <a:ext cx="8778242" cy="703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____________</a:t>
              </a:r>
            </a:p>
          </p:txBody>
        </p:sp>
      </p:grpSp>
      <p:grpSp>
        <p:nvGrpSpPr>
          <p:cNvPr id="381" name="Group 42"/>
          <p:cNvGrpSpPr/>
          <p:nvPr/>
        </p:nvGrpSpPr>
        <p:grpSpPr>
          <a:xfrm>
            <a:off x="3061984" y="1498724"/>
            <a:ext cx="8778242" cy="1219201"/>
            <a:chOff x="0" y="0"/>
            <a:chExt cx="8778240" cy="1219200"/>
          </a:xfrm>
        </p:grpSpPr>
        <p:sp>
          <p:nvSpPr>
            <p:cNvPr id="379" name="Freeform 43"/>
            <p:cNvSpPr/>
            <p:nvPr/>
          </p:nvSpPr>
          <p:spPr>
            <a:xfrm>
              <a:off x="-1" y="0"/>
              <a:ext cx="8778242" cy="1219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0" name="TextBox 44"/>
            <p:cNvSpPr txBox="1"/>
            <p:nvPr/>
          </p:nvSpPr>
          <p:spPr>
            <a:xfrm>
              <a:off x="-1" y="222223"/>
              <a:ext cx="8778242" cy="703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5600"/>
                </a:lnSpc>
                <a:defRPr sz="46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____________</a:t>
              </a:r>
            </a:p>
          </p:txBody>
        </p:sp>
      </p:grpSp>
      <p:sp>
        <p:nvSpPr>
          <p:cNvPr id="382" name="Freeform 45"/>
          <p:cNvSpPr/>
          <p:nvPr/>
        </p:nvSpPr>
        <p:spPr>
          <a:xfrm>
            <a:off x="232049" y="6618810"/>
            <a:ext cx="1111526" cy="3607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85" name="Group 46"/>
          <p:cNvGrpSpPr/>
          <p:nvPr/>
        </p:nvGrpSpPr>
        <p:grpSpPr>
          <a:xfrm>
            <a:off x="5723161" y="2956878"/>
            <a:ext cx="3448051" cy="596277"/>
            <a:chOff x="0" y="0"/>
            <a:chExt cx="3448050" cy="596276"/>
          </a:xfrm>
        </p:grpSpPr>
        <p:sp>
          <p:nvSpPr>
            <p:cNvPr id="383" name="Freeform 47"/>
            <p:cNvSpPr/>
            <p:nvPr/>
          </p:nvSpPr>
          <p:spPr>
            <a:xfrm>
              <a:off x="0" y="-1"/>
              <a:ext cx="3448051" cy="59627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4" name="TextBox 48"/>
            <p:cNvSpPr txBox="1"/>
            <p:nvPr/>
          </p:nvSpPr>
          <p:spPr>
            <a:xfrm>
              <a:off x="0" y="64474"/>
              <a:ext cx="3448050" cy="440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3500"/>
                </a:lnSpc>
                <a:defRPr sz="29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1.______________</a:t>
              </a:r>
            </a:p>
          </p:txBody>
        </p:sp>
      </p:grpSp>
      <p:grpSp>
        <p:nvGrpSpPr>
          <p:cNvPr id="388" name="Group 49"/>
          <p:cNvGrpSpPr/>
          <p:nvPr/>
        </p:nvGrpSpPr>
        <p:grpSpPr>
          <a:xfrm>
            <a:off x="5723161" y="3914630"/>
            <a:ext cx="3448051" cy="596277"/>
            <a:chOff x="0" y="0"/>
            <a:chExt cx="3448050" cy="596276"/>
          </a:xfrm>
        </p:grpSpPr>
        <p:sp>
          <p:nvSpPr>
            <p:cNvPr id="386" name="Freeform 50"/>
            <p:cNvSpPr/>
            <p:nvPr/>
          </p:nvSpPr>
          <p:spPr>
            <a:xfrm>
              <a:off x="0" y="-1"/>
              <a:ext cx="3448051" cy="59627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7" name="TextBox 51"/>
            <p:cNvSpPr txBox="1"/>
            <p:nvPr/>
          </p:nvSpPr>
          <p:spPr>
            <a:xfrm>
              <a:off x="0" y="64474"/>
              <a:ext cx="3448050" cy="440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3500"/>
                </a:lnSpc>
                <a:defRPr sz="29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2.______________</a:t>
              </a:r>
            </a:p>
          </p:txBody>
        </p:sp>
      </p:grpSp>
      <p:grpSp>
        <p:nvGrpSpPr>
          <p:cNvPr id="391" name="Group 52"/>
          <p:cNvGrpSpPr/>
          <p:nvPr/>
        </p:nvGrpSpPr>
        <p:grpSpPr>
          <a:xfrm>
            <a:off x="5723161" y="4875362"/>
            <a:ext cx="3448051" cy="596277"/>
            <a:chOff x="0" y="0"/>
            <a:chExt cx="3448050" cy="596276"/>
          </a:xfrm>
        </p:grpSpPr>
        <p:sp>
          <p:nvSpPr>
            <p:cNvPr id="389" name="Freeform 53"/>
            <p:cNvSpPr/>
            <p:nvPr/>
          </p:nvSpPr>
          <p:spPr>
            <a:xfrm>
              <a:off x="0" y="-1"/>
              <a:ext cx="3448051" cy="59627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0" name="TextBox 54"/>
            <p:cNvSpPr txBox="1"/>
            <p:nvPr/>
          </p:nvSpPr>
          <p:spPr>
            <a:xfrm>
              <a:off x="0" y="64474"/>
              <a:ext cx="3448050" cy="440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ts val="3500"/>
                </a:lnSpc>
                <a:defRPr sz="2900">
                  <a:latin typeface="Calibri (MS)"/>
                  <a:ea typeface="Calibri (MS)"/>
                  <a:cs typeface="Calibri (MS)"/>
                  <a:sym typeface="Calibri (MS)"/>
                </a:defRPr>
              </a:lvl1pPr>
            </a:lstStyle>
            <a:p>
              <a:pPr/>
              <a:r>
                <a:t>3.______________</a:t>
              </a:r>
            </a:p>
          </p:txBody>
        </p:sp>
      </p:grpSp>
      <p:sp>
        <p:nvSpPr>
          <p:cNvPr id="392" name="Freeform 55"/>
          <p:cNvSpPr/>
          <p:nvPr/>
        </p:nvSpPr>
        <p:spPr>
          <a:xfrm>
            <a:off x="6398964" y="3457904"/>
            <a:ext cx="2389932" cy="3614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3" name="Freeform 56"/>
          <p:cNvSpPr/>
          <p:nvPr/>
        </p:nvSpPr>
        <p:spPr>
          <a:xfrm>
            <a:off x="6398964" y="4416297"/>
            <a:ext cx="2389932" cy="3614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4" name="Freeform 57"/>
          <p:cNvSpPr/>
          <p:nvPr/>
        </p:nvSpPr>
        <p:spPr>
          <a:xfrm>
            <a:off x="6398964" y="5390436"/>
            <a:ext cx="2389932" cy="3614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5" name="TextBox 58"/>
          <p:cNvSpPr txBox="1"/>
          <p:nvPr/>
        </p:nvSpPr>
        <p:spPr>
          <a:xfrm>
            <a:off x="8860832" y="7000875"/>
            <a:ext cx="705923" cy="23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500">
                <a:solidFill>
                  <a:srgbClr val="A6A6A6"/>
                </a:solidFill>
                <a:latin typeface="Calibri (MS)"/>
                <a:ea typeface="Calibri (MS)"/>
                <a:cs typeface="Calibri (MS)"/>
                <a:sym typeface="Calibri (MS)"/>
              </a:defRPr>
            </a:lvl1pPr>
          </a:lstStyle>
          <a:p>
            <a:pPr/>
            <a:r>
              <a:t>Page 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