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Arial MT Pro Bold" charset="1" panose="020B0802020202020204"/>
      <p:regular r:id="rId21"/>
    </p:embeddedFont>
    <p:embeddedFont>
      <p:font typeface="Arial MT Pro" charset="1" panose="020B0502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notesMasters/notesMaster1.xml" Type="http://schemas.openxmlformats.org/officeDocument/2006/relationships/notesMaster"/><Relationship Id="rId19" Target="theme/theme2.xml" Type="http://schemas.openxmlformats.org/officeDocument/2006/relationships/theme"/><Relationship Id="rId2" Target="presProps.xml" Type="http://schemas.openxmlformats.org/officeDocument/2006/relationships/presProps"/><Relationship Id="rId20" Target="notesSlides/notesSlide1.xml" Type="http://schemas.openxmlformats.org/officeDocument/2006/relationships/notesSlide"/><Relationship Id="rId21" Target="fonts/font21.fntdata" Type="http://schemas.openxmlformats.org/officeDocument/2006/relationships/font"/><Relationship Id="rId22" Target="notesSlides/notesSlide2.xml" Type="http://schemas.openxmlformats.org/officeDocument/2006/relationships/notesSlide"/><Relationship Id="rId23" Target="notesSlides/notesSlide3.xml" Type="http://schemas.openxmlformats.org/officeDocument/2006/relationships/notesSlide"/><Relationship Id="rId24" Target="fonts/font24.fntdata" Type="http://schemas.openxmlformats.org/officeDocument/2006/relationships/font"/><Relationship Id="rId25" Target="notesSlides/notesSlide4.xml" Type="http://schemas.openxmlformats.org/officeDocument/2006/relationships/notesSlide"/><Relationship Id="rId26" Target="notesSlides/notesSlide5.xml" Type="http://schemas.openxmlformats.org/officeDocument/2006/relationships/notesSlide"/><Relationship Id="rId27" Target="notesSlides/notesSlide6.xml" Type="http://schemas.openxmlformats.org/officeDocument/2006/relationships/notesSlide"/><Relationship Id="rId28" Target="notesSlides/notesSlide7.xml" Type="http://schemas.openxmlformats.org/officeDocument/2006/relationships/notesSlide"/><Relationship Id="rId29" Target="notesSlides/notesSlide8.xml" Type="http://schemas.openxmlformats.org/officeDocument/2006/relationships/notesSlide"/><Relationship Id="rId3" Target="viewProps.xml" Type="http://schemas.openxmlformats.org/officeDocument/2006/relationships/viewProps"/><Relationship Id="rId30" Target="notesSlides/notesSlide9.xml" Type="http://schemas.openxmlformats.org/officeDocument/2006/relationships/notesSlide"/><Relationship Id="rId31" Target="notesSlides/notesSlide10.xml" Type="http://schemas.openxmlformats.org/officeDocument/2006/relationships/notesSlide"/><Relationship Id="rId32" Target="notesSlides/notesSlide11.xml" Type="http://schemas.openxmlformats.org/officeDocument/2006/relationships/notesSlide"/><Relationship Id="rId33" Target="notesSlides/notesSlide12.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adults aged 19-29 face higher financial debt levels, often due to a lack of financial literacy compared to older generations. This age group tends to carry more educational and credit-related debt, partly due to limited early financial education. A significant 75% of young adults report learning personal finance through family rather than formal education, and only about 23% know how to make a budget. This lack of structured financial knowledge often results in higher credit card debt and increased financial stress, as seen by 5% of 18-29-year-olds having credit card debt over 90 days overdue, compared to just 4% for adults aged 30-39 and 3% for those aged 40-49.</a:t>
            </a:r>
          </a:p>
          <a:p>
            <a:r>
              <a:rPr lang="en-US"/>
              <a:t/>
            </a:r>
          </a:p>
          <a:p>
            <a:r>
              <a:rPr lang="en-US"/>
              <a:t>In comparison, individuals 30 and older, while also challenged by financial literacy gaps, report higher confidence in financial decisions and display better financial habits due to accumulated experience and financial stability. This age group benefits from increased financial literacy and budgeting skills, resulting in lower credit card delinquency rates and better debt management overall. Financial literacy scores remain higher for older adults, highlighting the positive impact of sustained financial education and access to resources that support informed financial decisions over time.</a:t>
            </a:r>
          </a:p>
          <a:p>
            <a:r>
              <a:rPr lang="en-US"/>
              <a:t/>
            </a:r>
          </a:p>
          <a:p>
            <a:r>
              <a:rPr lang="en-US"/>
              <a:t>The need for targeted financial education is crucial for younger adults to help mitigate debt accumulation and support financial independence early on, particularly as they navigate complex financial products and services for the first time. Expanding financial literacy programs across education levels could bridge this gap and foster economic resilience in younger generations.</a:t>
            </a:r>
          </a:p>
          <a:p>
            <a:r>
              <a:rPr lang="en-US"/>
              <a:t/>
            </a:r>
          </a:p>
          <a:p>
            <a:r>
              <a:rPr lang="en-US"/>
              <a:t/>
            </a:r>
          </a:p>
          <a:p>
            <a:r>
              <a:rPr lang="en-US"/>
              <a:t/>
            </a:r>
          </a:p>
          <a:p>
            <a:r>
              <a:rPr lang="en-US"/>
              <a:t>40% of Americans struggle to pay their bills  according to a recent Census Bureau survey. This percentage reflects a significant increase from previous years, highlighting ongoing financial pressures despite a lower unemployment rate​ Money Money</a:t>
            </a:r>
          </a:p>
          <a:p>
            <a:r>
              <a:rPr lang="en-US"/>
              <a:t/>
            </a:r>
          </a:p>
          <a:p>
            <a:r>
              <a:rPr lang="en-US"/>
              <a:t>Nearly half of U.S. households 46% have no retirement savings</a:t>
            </a:r>
          </a:p>
          <a:p>
            <a:r>
              <a:rPr lang="en-US"/>
              <a:t>making it difficult for many Americans to plan for their financial future​</a:t>
            </a:r>
          </a:p>
          <a:p>
            <a:r>
              <a:rPr lang="en-US"/>
              <a:t>Home | USAFacts</a:t>
            </a:r>
          </a:p>
          <a:p>
            <a:r>
              <a:rPr lang="en-US"/>
              <a:t/>
            </a:r>
          </a:p>
          <a:p>
            <a:r>
              <a:rPr lang="en-US"/>
              <a:t>20% of small businesses fail in their first year</a:t>
            </a:r>
          </a:p>
          <a:p>
            <a:r>
              <a:rPr lang="en-US"/>
              <a:t>reflecting the challenges entrepreneurs face when starting new ventures</a:t>
            </a:r>
          </a:p>
          <a:p>
            <a:r>
              <a:rPr lang="en-US"/>
              <a:t>NerdWallet: Finance smarter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l_NYrWqUR40?si=9L6lmM0YRpJKMAD0" TargetMode="External" Type="http://schemas.openxmlformats.org/officeDocument/2006/relationships/hyperlink"/><Relationship Id="rId8" Target="https://www.indeed.com/career-advice/interviewing/interview-question-skills-to-bring-the-job"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l0hVIH3EnlQ?si=K1XhdZzlp66R5vvQ" TargetMode="External" Type="http://schemas.openxmlformats.org/officeDocument/2006/relationships/hyperlink"/><Relationship Id="rId8" Target="https://www.khanacademy.org/college-careers-more/entrepreneurship2"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cYhgIlTy4yY?si=RQ9sKFbJN7b__4R-" TargetMode="External" Type="http://schemas.openxmlformats.org/officeDocument/2006/relationships/hyperlink"/><Relationship Id="rId8" Target="https://www.investopedia.com/terms/f/financial-literacy.asp"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5NdClA8a0WE?si=yepUKihyOq3_bf8O" TargetMode="External" Type="http://schemas.openxmlformats.org/officeDocument/2006/relationships/hyperlink"/><Relationship Id="rId8" Target="https://blog.hubspot.com/marketing/write-value-proposition#what-is-a-value-proposition"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rfYdR4iwqAE?si=vzl1BGJE8OouGCLB" TargetMode="External" Type="http://schemas.openxmlformats.org/officeDocument/2006/relationships/hyperlink"/><Relationship Id="rId8" Target="https://www.forbes.com/councils/forbescommunicationscouncil/2024/02/07/competitive-advantage-the-key-to-business-success/"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CqaFYgRGDmo?si=pkkMI57JM3M99LQ3" TargetMode="External" Type="http://schemas.openxmlformats.org/officeDocument/2006/relationships/hyperlink"/><Relationship Id="rId8" Target="https://www.sba.gov/event/59805"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www.apple.com" TargetMode="External" Type="http://schemas.openxmlformats.org/officeDocument/2006/relationships/hyperlink"/><Relationship Id="rId8" Target="https://www.investopedia.com/terms/k/kpi.asp"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notesSlides/notesSlide9.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https://youtu.be/f_HEz1ET1JE?si=JtNQxltGazIOWsip" TargetMode="External" Type="http://schemas.openxmlformats.org/officeDocument/2006/relationships/hyperlink"/><Relationship Id="rId8" Target="https://youtu.be/yFH4kUQ-vbE?si=pIz2xrKzQAnVni4J" TargetMode="External" Type="http://schemas.openxmlformats.org/officeDocument/2006/relationships/hyperlink"/><Relationship Id="rId9" Target="https://youtu.be/EAx49SZyDkk?si=Nglai58-n2cSTJoy"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09934" y="144646"/>
            <a:ext cx="26937805" cy="10919250"/>
            <a:chOff x="0" y="0"/>
            <a:chExt cx="35917073" cy="14559000"/>
          </a:xfrm>
        </p:grpSpPr>
        <p:sp>
          <p:nvSpPr>
            <p:cNvPr name="Freeform 3" id="3"/>
            <p:cNvSpPr/>
            <p:nvPr/>
          </p:nvSpPr>
          <p:spPr>
            <a:xfrm flipH="false" flipV="false" rot="0">
              <a:off x="0" y="0"/>
              <a:ext cx="35917125" cy="14559026"/>
            </a:xfrm>
            <a:custGeom>
              <a:avLst/>
              <a:gdLst/>
              <a:ahLst/>
              <a:cxnLst/>
              <a:rect r="r" b="b" t="t" l="l"/>
              <a:pathLst>
                <a:path h="14559026" w="35917125">
                  <a:moveTo>
                    <a:pt x="0" y="0"/>
                  </a:moveTo>
                  <a:lnTo>
                    <a:pt x="35917125" y="0"/>
                  </a:lnTo>
                  <a:lnTo>
                    <a:pt x="35917125" y="14559026"/>
                  </a:lnTo>
                  <a:lnTo>
                    <a:pt x="0" y="14559026"/>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0">
            <a:off x="-25922" y="-74522"/>
            <a:ext cx="18331343" cy="1270063"/>
            <a:chOff x="0" y="0"/>
            <a:chExt cx="24441791" cy="1693417"/>
          </a:xfrm>
        </p:grpSpPr>
        <p:sp>
          <p:nvSpPr>
            <p:cNvPr name="Freeform 5" id="5"/>
            <p:cNvSpPr/>
            <p:nvPr/>
          </p:nvSpPr>
          <p:spPr>
            <a:xfrm flipH="false" flipV="false" rot="0">
              <a:off x="0" y="0"/>
              <a:ext cx="24441786" cy="1693421"/>
            </a:xfrm>
            <a:custGeom>
              <a:avLst/>
              <a:gdLst/>
              <a:ahLst/>
              <a:cxnLst/>
              <a:rect r="r" b="b" t="t" l="l"/>
              <a:pathLst>
                <a:path h="1693421" w="24441786">
                  <a:moveTo>
                    <a:pt x="7255637" y="1689608"/>
                  </a:moveTo>
                  <a:cubicBezTo>
                    <a:pt x="5345557" y="1712214"/>
                    <a:pt x="3055239" y="1637157"/>
                    <a:pt x="0" y="1388110"/>
                  </a:cubicBezTo>
                  <a:lnTo>
                    <a:pt x="0" y="0"/>
                  </a:lnTo>
                  <a:lnTo>
                    <a:pt x="24441786" y="0"/>
                  </a:lnTo>
                  <a:lnTo>
                    <a:pt x="24441786" y="631571"/>
                  </a:lnTo>
                  <a:cubicBezTo>
                    <a:pt x="15276069" y="631571"/>
                    <a:pt x="12984735" y="1616964"/>
                    <a:pt x="7255638" y="1689608"/>
                  </a:cubicBezTo>
                  <a:close/>
                </a:path>
              </a:pathLst>
            </a:custGeom>
            <a:gradFill rotWithShape="true">
              <a:gsLst>
                <a:gs pos="0">
                  <a:srgbClr val="2D2B4E">
                    <a:alpha val="100000"/>
                  </a:srgbClr>
                </a:gs>
                <a:gs pos="100000">
                  <a:srgbClr val="5B569D">
                    <a:alpha val="100000"/>
                  </a:srgbClr>
                </a:gs>
              </a:gsLst>
              <a:lin ang="16200000"/>
            </a:gradFill>
          </p:spPr>
        </p:sp>
      </p:grpSp>
      <p:grpSp>
        <p:nvGrpSpPr>
          <p:cNvPr name="Group 6" id="6"/>
          <p:cNvGrpSpPr/>
          <p:nvPr/>
        </p:nvGrpSpPr>
        <p:grpSpPr>
          <a:xfrm rot="0">
            <a:off x="15486428" y="7293684"/>
            <a:ext cx="3332296" cy="3332296"/>
            <a:chOff x="0" y="0"/>
            <a:chExt cx="4443061" cy="4443061"/>
          </a:xfrm>
        </p:grpSpPr>
        <p:sp>
          <p:nvSpPr>
            <p:cNvPr name="Freeform 7" id="7"/>
            <p:cNvSpPr/>
            <p:nvPr/>
          </p:nvSpPr>
          <p:spPr>
            <a:xfrm flipH="false" flipV="false" rot="0">
              <a:off x="0" y="0"/>
              <a:ext cx="4443095" cy="4443095"/>
            </a:xfrm>
            <a:custGeom>
              <a:avLst/>
              <a:gdLst/>
              <a:ahLst/>
              <a:cxnLst/>
              <a:rect r="r" b="b" t="t" l="l"/>
              <a:pathLst>
                <a:path h="4443095" w="4443095">
                  <a:moveTo>
                    <a:pt x="0" y="0"/>
                  </a:moveTo>
                  <a:lnTo>
                    <a:pt x="4443095" y="0"/>
                  </a:lnTo>
                  <a:lnTo>
                    <a:pt x="4443095" y="4443095"/>
                  </a:lnTo>
                  <a:lnTo>
                    <a:pt x="0" y="4443095"/>
                  </a:lnTo>
                  <a:close/>
                </a:path>
              </a:pathLst>
            </a:custGeom>
            <a:blipFill>
              <a:blip r:embed="rId3"/>
              <a:stretch>
                <a:fillRect l="0" t="0" r="0" b="0"/>
              </a:stretch>
            </a:blipFill>
          </p:spPr>
        </p:sp>
      </p:grpSp>
      <p:grpSp>
        <p:nvGrpSpPr>
          <p:cNvPr name="Group 8" id="8"/>
          <p:cNvGrpSpPr/>
          <p:nvPr/>
        </p:nvGrpSpPr>
        <p:grpSpPr>
          <a:xfrm rot="0">
            <a:off x="-1090801" y="-2024460"/>
            <a:ext cx="3054289" cy="3039143"/>
            <a:chOff x="0" y="0"/>
            <a:chExt cx="4072385" cy="4052191"/>
          </a:xfrm>
        </p:grpSpPr>
        <p:sp>
          <p:nvSpPr>
            <p:cNvPr name="Freeform 9" id="9"/>
            <p:cNvSpPr/>
            <p:nvPr/>
          </p:nvSpPr>
          <p:spPr>
            <a:xfrm flipH="false" flipV="false" rot="0">
              <a:off x="0" y="0"/>
              <a:ext cx="4072382" cy="4052189"/>
            </a:xfrm>
            <a:custGeom>
              <a:avLst/>
              <a:gdLst/>
              <a:ahLst/>
              <a:cxnLst/>
              <a:rect r="r" b="b" t="t" l="l"/>
              <a:pathLst>
                <a:path h="4052189" w="4072382">
                  <a:moveTo>
                    <a:pt x="2042541" y="4052189"/>
                  </a:moveTo>
                  <a:cubicBezTo>
                    <a:pt x="922274" y="4052189"/>
                    <a:pt x="0" y="3144901"/>
                    <a:pt x="0" y="2026158"/>
                  </a:cubicBezTo>
                  <a:cubicBezTo>
                    <a:pt x="0" y="907415"/>
                    <a:pt x="922274" y="0"/>
                    <a:pt x="2042541" y="0"/>
                  </a:cubicBezTo>
                  <a:cubicBezTo>
                    <a:pt x="3163062" y="0"/>
                    <a:pt x="4072382" y="907288"/>
                    <a:pt x="4072382" y="2026158"/>
                  </a:cubicBezTo>
                  <a:cubicBezTo>
                    <a:pt x="4072382" y="3145028"/>
                    <a:pt x="3163062" y="4052062"/>
                    <a:pt x="2042541" y="4052062"/>
                  </a:cubicBezTo>
                  <a:close/>
                </a:path>
              </a:pathLst>
            </a:custGeom>
            <a:solidFill>
              <a:srgbClr val="3C4645">
                <a:alpha val="3529"/>
              </a:srgbClr>
            </a:solidFill>
          </p:spPr>
        </p:sp>
      </p:grpSp>
      <p:grpSp>
        <p:nvGrpSpPr>
          <p:cNvPr name="Group 10" id="10"/>
          <p:cNvGrpSpPr/>
          <p:nvPr/>
        </p:nvGrpSpPr>
        <p:grpSpPr>
          <a:xfrm rot="0">
            <a:off x="12259619" y="2432698"/>
            <a:ext cx="1863569" cy="1860331"/>
            <a:chOff x="0" y="0"/>
            <a:chExt cx="2484759" cy="2480441"/>
          </a:xfrm>
        </p:grpSpPr>
        <p:sp>
          <p:nvSpPr>
            <p:cNvPr name="Freeform 11" id="11"/>
            <p:cNvSpPr/>
            <p:nvPr/>
          </p:nvSpPr>
          <p:spPr>
            <a:xfrm flipH="false" flipV="false" rot="0">
              <a:off x="0" y="0"/>
              <a:ext cx="2484755" cy="2480437"/>
            </a:xfrm>
            <a:custGeom>
              <a:avLst/>
              <a:gdLst/>
              <a:ahLst/>
              <a:cxnLst/>
              <a:rect r="r" b="b" t="t" l="l"/>
              <a:pathLst>
                <a:path h="2480437" w="2484755">
                  <a:moveTo>
                    <a:pt x="1242060" y="2480437"/>
                  </a:moveTo>
                  <a:cubicBezTo>
                    <a:pt x="550799" y="2480437"/>
                    <a:pt x="0" y="1922399"/>
                    <a:pt x="0" y="1240536"/>
                  </a:cubicBezTo>
                  <a:cubicBezTo>
                    <a:pt x="0" y="557276"/>
                    <a:pt x="550799" y="0"/>
                    <a:pt x="1242060" y="0"/>
                  </a:cubicBezTo>
                  <a:cubicBezTo>
                    <a:pt x="1926082" y="0"/>
                    <a:pt x="2484755" y="557276"/>
                    <a:pt x="2484755" y="1240536"/>
                  </a:cubicBezTo>
                  <a:cubicBezTo>
                    <a:pt x="2484755" y="1922399"/>
                    <a:pt x="1926082" y="2480437"/>
                    <a:pt x="1242060" y="2480437"/>
                  </a:cubicBezTo>
                  <a:close/>
                </a:path>
              </a:pathLst>
            </a:custGeom>
            <a:solidFill>
              <a:srgbClr val="252525">
                <a:alpha val="784"/>
              </a:srgbClr>
            </a:solidFill>
          </p:spPr>
        </p:sp>
      </p:grpSp>
      <p:grpSp>
        <p:nvGrpSpPr>
          <p:cNvPr name="Group 12" id="12"/>
          <p:cNvGrpSpPr/>
          <p:nvPr/>
        </p:nvGrpSpPr>
        <p:grpSpPr>
          <a:xfrm rot="0">
            <a:off x="14391540" y="1893240"/>
            <a:ext cx="2756727" cy="2742629"/>
            <a:chOff x="0" y="0"/>
            <a:chExt cx="3675636" cy="3656839"/>
          </a:xfrm>
        </p:grpSpPr>
        <p:sp>
          <p:nvSpPr>
            <p:cNvPr name="Freeform 13" id="13"/>
            <p:cNvSpPr/>
            <p:nvPr/>
          </p:nvSpPr>
          <p:spPr>
            <a:xfrm flipH="false" flipV="false" rot="0">
              <a:off x="0" y="0"/>
              <a:ext cx="3675634" cy="3656838"/>
            </a:xfrm>
            <a:custGeom>
              <a:avLst/>
              <a:gdLst/>
              <a:ahLst/>
              <a:cxnLst/>
              <a:rect r="r" b="b" t="t" l="l"/>
              <a:pathLst>
                <a:path h="3656838" w="3675634">
                  <a:moveTo>
                    <a:pt x="1843913" y="3656838"/>
                  </a:moveTo>
                  <a:cubicBezTo>
                    <a:pt x="832231" y="3656838"/>
                    <a:pt x="0" y="2837561"/>
                    <a:pt x="0" y="1828800"/>
                  </a:cubicBezTo>
                  <a:cubicBezTo>
                    <a:pt x="0" y="818769"/>
                    <a:pt x="832231" y="0"/>
                    <a:pt x="1843913" y="0"/>
                  </a:cubicBezTo>
                  <a:cubicBezTo>
                    <a:pt x="2854833" y="0"/>
                    <a:pt x="3675634" y="818769"/>
                    <a:pt x="3675634" y="1828800"/>
                  </a:cubicBezTo>
                  <a:cubicBezTo>
                    <a:pt x="3675634" y="2837688"/>
                    <a:pt x="2854960" y="3656838"/>
                    <a:pt x="1843913" y="3656838"/>
                  </a:cubicBezTo>
                  <a:close/>
                </a:path>
              </a:pathLst>
            </a:custGeom>
            <a:solidFill>
              <a:srgbClr val="3C4645">
                <a:alpha val="3529"/>
              </a:srgbClr>
            </a:solidFill>
          </p:spPr>
        </p:sp>
      </p:grpSp>
      <p:grpSp>
        <p:nvGrpSpPr>
          <p:cNvPr name="Group 14" id="14"/>
          <p:cNvGrpSpPr/>
          <p:nvPr/>
        </p:nvGrpSpPr>
        <p:grpSpPr>
          <a:xfrm rot="0">
            <a:off x="17251920" y="544320"/>
            <a:ext cx="570264" cy="567025"/>
            <a:chOff x="0" y="0"/>
            <a:chExt cx="760352" cy="756033"/>
          </a:xfrm>
        </p:grpSpPr>
        <p:sp>
          <p:nvSpPr>
            <p:cNvPr name="Freeform 15" id="15"/>
            <p:cNvSpPr/>
            <p:nvPr/>
          </p:nvSpPr>
          <p:spPr>
            <a:xfrm flipH="false" flipV="false" rot="0">
              <a:off x="0" y="0"/>
              <a:ext cx="760349" cy="756031"/>
            </a:xfrm>
            <a:custGeom>
              <a:avLst/>
              <a:gdLst/>
              <a:ahLst/>
              <a:cxnLst/>
              <a:rect r="r" b="b" t="t" l="l"/>
              <a:pathLst>
                <a:path h="756031" w="760349">
                  <a:moveTo>
                    <a:pt x="380873" y="756031"/>
                  </a:moveTo>
                  <a:cubicBezTo>
                    <a:pt x="171323" y="756031"/>
                    <a:pt x="0" y="586740"/>
                    <a:pt x="0" y="377317"/>
                  </a:cubicBezTo>
                  <a:cubicBezTo>
                    <a:pt x="0" y="169164"/>
                    <a:pt x="171323" y="0"/>
                    <a:pt x="380873" y="0"/>
                  </a:cubicBezTo>
                  <a:cubicBezTo>
                    <a:pt x="591058" y="0"/>
                    <a:pt x="760349" y="169164"/>
                    <a:pt x="760349" y="377317"/>
                  </a:cubicBezTo>
                  <a:cubicBezTo>
                    <a:pt x="760349" y="586867"/>
                    <a:pt x="591185" y="756031"/>
                    <a:pt x="380873" y="756031"/>
                  </a:cubicBezTo>
                  <a:close/>
                </a:path>
              </a:pathLst>
            </a:custGeom>
            <a:solidFill>
              <a:srgbClr val="3C4645">
                <a:alpha val="3529"/>
              </a:srgbClr>
            </a:solidFill>
          </p:spPr>
        </p:sp>
      </p:grpSp>
      <p:grpSp>
        <p:nvGrpSpPr>
          <p:cNvPr name="Group 16" id="16"/>
          <p:cNvGrpSpPr/>
          <p:nvPr/>
        </p:nvGrpSpPr>
        <p:grpSpPr>
          <a:xfrm rot="0">
            <a:off x="8094598" y="237600"/>
            <a:ext cx="3015903" cy="3011044"/>
            <a:chOff x="0" y="0"/>
            <a:chExt cx="4021204" cy="4014725"/>
          </a:xfrm>
        </p:grpSpPr>
        <p:sp>
          <p:nvSpPr>
            <p:cNvPr name="Freeform 17" id="17"/>
            <p:cNvSpPr/>
            <p:nvPr/>
          </p:nvSpPr>
          <p:spPr>
            <a:xfrm flipH="false" flipV="false" rot="0">
              <a:off x="0" y="0"/>
              <a:ext cx="4021201" cy="4014724"/>
            </a:xfrm>
            <a:custGeom>
              <a:avLst/>
              <a:gdLst/>
              <a:ahLst/>
              <a:cxnLst/>
              <a:rect r="r" b="b" t="t" l="l"/>
              <a:pathLst>
                <a:path h="4014724" w="4021201">
                  <a:moveTo>
                    <a:pt x="2010283" y="4014724"/>
                  </a:moveTo>
                  <a:cubicBezTo>
                    <a:pt x="891413" y="4014724"/>
                    <a:pt x="0" y="3112008"/>
                    <a:pt x="0" y="2007362"/>
                  </a:cubicBezTo>
                  <a:cubicBezTo>
                    <a:pt x="0" y="902716"/>
                    <a:pt x="891413" y="0"/>
                    <a:pt x="2010283" y="0"/>
                  </a:cubicBezTo>
                  <a:cubicBezTo>
                    <a:pt x="3117088" y="0"/>
                    <a:pt x="4021201" y="902716"/>
                    <a:pt x="4021201" y="2007362"/>
                  </a:cubicBezTo>
                  <a:cubicBezTo>
                    <a:pt x="4021201" y="3112008"/>
                    <a:pt x="3116834" y="4014724"/>
                    <a:pt x="2010283" y="4014724"/>
                  </a:cubicBezTo>
                  <a:close/>
                </a:path>
              </a:pathLst>
            </a:custGeom>
            <a:solidFill>
              <a:srgbClr val="252525">
                <a:alpha val="784"/>
              </a:srgbClr>
            </a:solidFill>
          </p:spPr>
        </p:sp>
      </p:grpSp>
      <p:grpSp>
        <p:nvGrpSpPr>
          <p:cNvPr name="Group 18" id="18"/>
          <p:cNvGrpSpPr/>
          <p:nvPr/>
        </p:nvGrpSpPr>
        <p:grpSpPr>
          <a:xfrm rot="0">
            <a:off x="16178400" y="-2317681"/>
            <a:ext cx="5220177" cy="5220177"/>
            <a:chOff x="0" y="0"/>
            <a:chExt cx="6960236" cy="6960236"/>
          </a:xfrm>
        </p:grpSpPr>
        <p:sp>
          <p:nvSpPr>
            <p:cNvPr name="Freeform 19" id="19"/>
            <p:cNvSpPr/>
            <p:nvPr/>
          </p:nvSpPr>
          <p:spPr>
            <a:xfrm flipH="false" flipV="false" rot="0">
              <a:off x="0" y="0"/>
              <a:ext cx="6960235" cy="6960235"/>
            </a:xfrm>
            <a:custGeom>
              <a:avLst/>
              <a:gdLst/>
              <a:ahLst/>
              <a:cxnLst/>
              <a:rect r="r" b="b" t="t" l="l"/>
              <a:pathLst>
                <a:path h="6960235" w="6960235">
                  <a:moveTo>
                    <a:pt x="0" y="3480181"/>
                  </a:moveTo>
                  <a:cubicBezTo>
                    <a:pt x="0" y="1558163"/>
                    <a:pt x="1558163" y="0"/>
                    <a:pt x="3480181" y="0"/>
                  </a:cubicBezTo>
                  <a:cubicBezTo>
                    <a:pt x="5402199" y="0"/>
                    <a:pt x="6960235" y="1558163"/>
                    <a:pt x="6960235" y="3480181"/>
                  </a:cubicBezTo>
                  <a:cubicBezTo>
                    <a:pt x="6960235" y="5402199"/>
                    <a:pt x="5402072" y="6960235"/>
                    <a:pt x="3480181" y="6960235"/>
                  </a:cubicBezTo>
                  <a:cubicBezTo>
                    <a:pt x="1558290" y="6960235"/>
                    <a:pt x="0" y="5402072"/>
                    <a:pt x="0" y="3480181"/>
                  </a:cubicBezTo>
                  <a:close/>
                </a:path>
              </a:pathLst>
            </a:custGeom>
            <a:solidFill>
              <a:srgbClr val="3C4645">
                <a:alpha val="3529"/>
              </a:srgbClr>
            </a:solidFill>
          </p:spPr>
        </p:sp>
      </p:grpSp>
      <p:grpSp>
        <p:nvGrpSpPr>
          <p:cNvPr name="Group 20" id="20"/>
          <p:cNvGrpSpPr/>
          <p:nvPr/>
        </p:nvGrpSpPr>
        <p:grpSpPr>
          <a:xfrm rot="0">
            <a:off x="-2" y="2050274"/>
            <a:ext cx="18331343" cy="8704201"/>
            <a:chOff x="0" y="0"/>
            <a:chExt cx="24441791" cy="11605601"/>
          </a:xfrm>
        </p:grpSpPr>
        <p:sp>
          <p:nvSpPr>
            <p:cNvPr name="Freeform 21" id="21"/>
            <p:cNvSpPr/>
            <p:nvPr/>
          </p:nvSpPr>
          <p:spPr>
            <a:xfrm flipH="false" flipV="false" rot="0">
              <a:off x="0" y="-306"/>
              <a:ext cx="24441786" cy="11605948"/>
            </a:xfrm>
            <a:custGeom>
              <a:avLst/>
              <a:gdLst/>
              <a:ahLst/>
              <a:cxnLst/>
              <a:rect r="r" b="b" t="t" l="l"/>
              <a:pathLst>
                <a:path h="11605948" w="24441786">
                  <a:moveTo>
                    <a:pt x="24441786" y="11605947"/>
                  </a:moveTo>
                  <a:lnTo>
                    <a:pt x="0" y="11605947"/>
                  </a:lnTo>
                  <a:lnTo>
                    <a:pt x="0" y="1916609"/>
                  </a:lnTo>
                  <a:cubicBezTo>
                    <a:pt x="12220956" y="1916609"/>
                    <a:pt x="12220956" y="-941399"/>
                    <a:pt x="24441786" y="322632"/>
                  </a:cubicBezTo>
                  <a:lnTo>
                    <a:pt x="24441786" y="11605947"/>
                  </a:lnTo>
                  <a:close/>
                </a:path>
              </a:pathLst>
            </a:custGeom>
            <a:gradFill rotWithShape="true">
              <a:gsLst>
                <a:gs pos="0">
                  <a:srgbClr val="2D2B4E">
                    <a:alpha val="100000"/>
                  </a:srgbClr>
                </a:gs>
                <a:gs pos="100000">
                  <a:srgbClr val="5B569D">
                    <a:alpha val="100000"/>
                  </a:srgbClr>
                </a:gs>
              </a:gsLst>
              <a:lin ang="16200000"/>
            </a:gradFill>
          </p:spPr>
        </p:sp>
      </p:grpSp>
      <p:grpSp>
        <p:nvGrpSpPr>
          <p:cNvPr name="Group 22" id="22"/>
          <p:cNvGrpSpPr/>
          <p:nvPr/>
        </p:nvGrpSpPr>
        <p:grpSpPr>
          <a:xfrm rot="0">
            <a:off x="-44280" y="2502898"/>
            <a:ext cx="3872294" cy="3872297"/>
            <a:chOff x="0" y="0"/>
            <a:chExt cx="5163059" cy="5163063"/>
          </a:xfrm>
        </p:grpSpPr>
        <p:sp>
          <p:nvSpPr>
            <p:cNvPr name="Freeform 23" id="23"/>
            <p:cNvSpPr/>
            <p:nvPr/>
          </p:nvSpPr>
          <p:spPr>
            <a:xfrm flipH="false" flipV="false" rot="0">
              <a:off x="0" y="0"/>
              <a:ext cx="5163058" cy="5163058"/>
            </a:xfrm>
            <a:custGeom>
              <a:avLst/>
              <a:gdLst/>
              <a:ahLst/>
              <a:cxnLst/>
              <a:rect r="r" b="b" t="t" l="l"/>
              <a:pathLst>
                <a:path h="5163058" w="5163058">
                  <a:moveTo>
                    <a:pt x="0" y="2581529"/>
                  </a:moveTo>
                  <a:cubicBezTo>
                    <a:pt x="0" y="1155827"/>
                    <a:pt x="1155827" y="0"/>
                    <a:pt x="2581529" y="0"/>
                  </a:cubicBezTo>
                  <a:cubicBezTo>
                    <a:pt x="4007231" y="0"/>
                    <a:pt x="5163058" y="1155827"/>
                    <a:pt x="5163058" y="2581529"/>
                  </a:cubicBezTo>
                  <a:cubicBezTo>
                    <a:pt x="5163058" y="4007231"/>
                    <a:pt x="4007231" y="5163058"/>
                    <a:pt x="2581529" y="5163058"/>
                  </a:cubicBezTo>
                  <a:cubicBezTo>
                    <a:pt x="1155827" y="5163058"/>
                    <a:pt x="0" y="4007231"/>
                    <a:pt x="0" y="2581529"/>
                  </a:cubicBezTo>
                  <a:close/>
                </a:path>
              </a:pathLst>
            </a:custGeom>
            <a:solidFill>
              <a:srgbClr val="3C4645">
                <a:alpha val="3529"/>
              </a:srgbClr>
            </a:solidFill>
          </p:spPr>
        </p:sp>
      </p:grpSp>
      <p:grpSp>
        <p:nvGrpSpPr>
          <p:cNvPr name="Group 24" id="24"/>
          <p:cNvGrpSpPr/>
          <p:nvPr/>
        </p:nvGrpSpPr>
        <p:grpSpPr>
          <a:xfrm rot="0">
            <a:off x="14062140" y="8993160"/>
            <a:ext cx="1163766" cy="1157766"/>
            <a:chOff x="0" y="0"/>
            <a:chExt cx="1551688" cy="1543688"/>
          </a:xfrm>
        </p:grpSpPr>
        <p:sp>
          <p:nvSpPr>
            <p:cNvPr name="Freeform 25" id="25"/>
            <p:cNvSpPr/>
            <p:nvPr/>
          </p:nvSpPr>
          <p:spPr>
            <a:xfrm flipH="false" flipV="false" rot="0">
              <a:off x="0" y="0"/>
              <a:ext cx="1551686" cy="1543685"/>
            </a:xfrm>
            <a:custGeom>
              <a:avLst/>
              <a:gdLst/>
              <a:ahLst/>
              <a:cxnLst/>
              <a:rect r="r" b="b" t="t" l="l"/>
              <a:pathLst>
                <a:path h="1543685" w="1551686">
                  <a:moveTo>
                    <a:pt x="778383" y="1543685"/>
                  </a:moveTo>
                  <a:cubicBezTo>
                    <a:pt x="350647" y="1543685"/>
                    <a:pt x="0" y="1198118"/>
                    <a:pt x="0" y="771779"/>
                  </a:cubicBezTo>
                  <a:cubicBezTo>
                    <a:pt x="0" y="345440"/>
                    <a:pt x="350647" y="0"/>
                    <a:pt x="778383" y="0"/>
                  </a:cubicBezTo>
                  <a:cubicBezTo>
                    <a:pt x="1205357" y="0"/>
                    <a:pt x="1551686" y="345567"/>
                    <a:pt x="1551686" y="771779"/>
                  </a:cubicBezTo>
                  <a:cubicBezTo>
                    <a:pt x="1551686" y="1197991"/>
                    <a:pt x="1205230" y="1543685"/>
                    <a:pt x="778383" y="1543685"/>
                  </a:cubicBezTo>
                  <a:close/>
                </a:path>
              </a:pathLst>
            </a:custGeom>
            <a:solidFill>
              <a:srgbClr val="3C4645">
                <a:alpha val="3529"/>
              </a:srgbClr>
            </a:solidFill>
          </p:spPr>
        </p:sp>
      </p:grpSp>
      <p:grpSp>
        <p:nvGrpSpPr>
          <p:cNvPr name="Group 26" id="26"/>
          <p:cNvGrpSpPr/>
          <p:nvPr/>
        </p:nvGrpSpPr>
        <p:grpSpPr>
          <a:xfrm rot="0">
            <a:off x="8877034" y="997895"/>
            <a:ext cx="1450482" cy="1450517"/>
            <a:chOff x="0" y="0"/>
            <a:chExt cx="1933976" cy="1934023"/>
          </a:xfrm>
        </p:grpSpPr>
        <p:sp>
          <p:nvSpPr>
            <p:cNvPr name="Freeform 27" id="27"/>
            <p:cNvSpPr/>
            <p:nvPr/>
          </p:nvSpPr>
          <p:spPr>
            <a:xfrm flipH="false" flipV="false" rot="0">
              <a:off x="95" y="95"/>
              <a:ext cx="1933924" cy="1933893"/>
            </a:xfrm>
            <a:custGeom>
              <a:avLst/>
              <a:gdLst/>
              <a:ahLst/>
              <a:cxnLst/>
              <a:rect r="r" b="b" t="t" l="l"/>
              <a:pathLst>
                <a:path h="1933893" w="1933924">
                  <a:moveTo>
                    <a:pt x="1651032" y="282988"/>
                  </a:moveTo>
                  <a:cubicBezTo>
                    <a:pt x="2028222" y="660813"/>
                    <a:pt x="2028222" y="1272953"/>
                    <a:pt x="1651032" y="1650905"/>
                  </a:cubicBezTo>
                  <a:cubicBezTo>
                    <a:pt x="1272953" y="2028222"/>
                    <a:pt x="660940" y="2028222"/>
                    <a:pt x="282988" y="1650905"/>
                  </a:cubicBezTo>
                  <a:cubicBezTo>
                    <a:pt x="-94329" y="1273080"/>
                    <a:pt x="-94329" y="660940"/>
                    <a:pt x="282988" y="282988"/>
                  </a:cubicBezTo>
                  <a:cubicBezTo>
                    <a:pt x="660940" y="-94329"/>
                    <a:pt x="1272953" y="-94329"/>
                    <a:pt x="1651032" y="282988"/>
                  </a:cubicBezTo>
                  <a:close/>
                </a:path>
              </a:pathLst>
            </a:custGeom>
            <a:solidFill>
              <a:srgbClr val="471F55">
                <a:alpha val="3529"/>
              </a:srgbClr>
            </a:solidFill>
          </p:spPr>
        </p:sp>
      </p:grpSp>
      <p:grpSp>
        <p:nvGrpSpPr>
          <p:cNvPr name="Group 28" id="28"/>
          <p:cNvGrpSpPr/>
          <p:nvPr/>
        </p:nvGrpSpPr>
        <p:grpSpPr>
          <a:xfrm rot="-2776998">
            <a:off x="13055550" y="3556034"/>
            <a:ext cx="7275833" cy="7275833"/>
            <a:chOff x="0" y="0"/>
            <a:chExt cx="9701111" cy="9701111"/>
          </a:xfrm>
        </p:grpSpPr>
        <p:sp>
          <p:nvSpPr>
            <p:cNvPr name="Freeform 29" id="29"/>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4"/>
              <a:stretch>
                <a:fillRect l="0" t="0" r="0" b="0"/>
              </a:stretch>
            </a:blipFill>
          </p:spPr>
        </p:sp>
      </p:grpSp>
      <p:grpSp>
        <p:nvGrpSpPr>
          <p:cNvPr name="Group 30" id="30"/>
          <p:cNvGrpSpPr/>
          <p:nvPr/>
        </p:nvGrpSpPr>
        <p:grpSpPr>
          <a:xfrm rot="0">
            <a:off x="4156307" y="937628"/>
            <a:ext cx="8983241" cy="2915812"/>
            <a:chOff x="0" y="0"/>
            <a:chExt cx="11977655" cy="3887749"/>
          </a:xfrm>
        </p:grpSpPr>
        <p:sp>
          <p:nvSpPr>
            <p:cNvPr name="Freeform 31" id="31"/>
            <p:cNvSpPr/>
            <p:nvPr/>
          </p:nvSpPr>
          <p:spPr>
            <a:xfrm flipH="false" flipV="false" rot="0">
              <a:off x="0" y="0"/>
              <a:ext cx="11977624" cy="3887724"/>
            </a:xfrm>
            <a:custGeom>
              <a:avLst/>
              <a:gdLst/>
              <a:ahLst/>
              <a:cxnLst/>
              <a:rect r="r" b="b" t="t" l="l"/>
              <a:pathLst>
                <a:path h="3887724" w="11977624">
                  <a:moveTo>
                    <a:pt x="0" y="0"/>
                  </a:moveTo>
                  <a:lnTo>
                    <a:pt x="11977624" y="0"/>
                  </a:lnTo>
                  <a:lnTo>
                    <a:pt x="11977624" y="3887724"/>
                  </a:lnTo>
                  <a:lnTo>
                    <a:pt x="0" y="3887724"/>
                  </a:lnTo>
                  <a:close/>
                </a:path>
              </a:pathLst>
            </a:custGeom>
            <a:blipFill>
              <a:blip r:embed="rId5"/>
              <a:stretch>
                <a:fillRect l="0" t="-11" r="0" b="-11"/>
              </a:stretch>
            </a:blipFill>
          </p:spPr>
        </p:sp>
      </p:grpSp>
      <p:sp>
        <p:nvSpPr>
          <p:cNvPr name="TextBox 32" id="32"/>
          <p:cNvSpPr txBox="true"/>
          <p:nvPr/>
        </p:nvSpPr>
        <p:spPr>
          <a:xfrm rot="0">
            <a:off x="4353717" y="4117626"/>
            <a:ext cx="9078405" cy="1432563"/>
          </a:xfrm>
          <a:prstGeom prst="rect">
            <a:avLst/>
          </a:prstGeom>
        </p:spPr>
        <p:txBody>
          <a:bodyPr anchor="t" rtlCol="false" tIns="0" lIns="0" bIns="0" rIns="0">
            <a:spAutoFit/>
          </a:bodyPr>
          <a:lstStyle/>
          <a:p>
            <a:pPr algn="ctr">
              <a:lnSpc>
                <a:spcPts val="4919"/>
              </a:lnSpc>
            </a:pPr>
            <a:r>
              <a:rPr lang="en-US" b="true" sz="6000">
                <a:solidFill>
                  <a:srgbClr val="FFFFFF"/>
                </a:solidFill>
                <a:latin typeface="Arial MT Pro Bold"/>
                <a:ea typeface="Arial MT Pro Bold"/>
                <a:cs typeface="Arial MT Pro Bold"/>
                <a:sym typeface="Arial MT Pro Bold"/>
              </a:rPr>
              <a:t>MS </a:t>
            </a:r>
            <a:r>
              <a:rPr lang="en-US" b="true" sz="6000">
                <a:solidFill>
                  <a:srgbClr val="FFFFFF"/>
                </a:solidFill>
                <a:latin typeface="Arial MT Pro Bold"/>
                <a:ea typeface="Arial MT Pro Bold"/>
                <a:cs typeface="Arial MT Pro Bold"/>
                <a:sym typeface="Arial MT Pro Bold"/>
              </a:rPr>
              <a:t>PITCH COMPETITION</a:t>
            </a:r>
          </a:p>
        </p:txBody>
      </p:sp>
      <p:grpSp>
        <p:nvGrpSpPr>
          <p:cNvPr name="Group 33" id="33"/>
          <p:cNvGrpSpPr/>
          <p:nvPr/>
        </p:nvGrpSpPr>
        <p:grpSpPr>
          <a:xfrm rot="2892830">
            <a:off x="7406779" y="5989920"/>
            <a:ext cx="2482295" cy="979508"/>
            <a:chOff x="0" y="0"/>
            <a:chExt cx="3309727" cy="1306011"/>
          </a:xfrm>
        </p:grpSpPr>
        <p:sp>
          <p:nvSpPr>
            <p:cNvPr name="Freeform 34" id="34"/>
            <p:cNvSpPr/>
            <p:nvPr/>
          </p:nvSpPr>
          <p:spPr>
            <a:xfrm flipH="true" flipV="false" rot="0">
              <a:off x="0" y="0"/>
              <a:ext cx="3309747" cy="1306068"/>
            </a:xfrm>
            <a:custGeom>
              <a:avLst/>
              <a:gdLst/>
              <a:ahLst/>
              <a:cxnLst/>
              <a:rect r="r" b="b" t="t" l="l"/>
              <a:pathLst>
                <a:path h="1306068" w="3309747">
                  <a:moveTo>
                    <a:pt x="0" y="0"/>
                  </a:moveTo>
                  <a:lnTo>
                    <a:pt x="3309747" y="0"/>
                  </a:lnTo>
                  <a:lnTo>
                    <a:pt x="3309747" y="1306068"/>
                  </a:lnTo>
                  <a:lnTo>
                    <a:pt x="0" y="1306068"/>
                  </a:lnTo>
                  <a:close/>
                </a:path>
              </a:pathLst>
            </a:custGeom>
            <a:blipFill>
              <a:blip r:embed="rId6"/>
              <a:stretch>
                <a:fillRect l="0" t="-17990" r="0" b="-17986"/>
              </a:stretch>
            </a:blipFill>
          </p:spPr>
        </p:sp>
      </p:grpSp>
      <p:grpSp>
        <p:nvGrpSpPr>
          <p:cNvPr name="Group 35" id="35"/>
          <p:cNvGrpSpPr/>
          <p:nvPr/>
        </p:nvGrpSpPr>
        <p:grpSpPr>
          <a:xfrm rot="0">
            <a:off x="6874238" y="5096496"/>
            <a:ext cx="3547380" cy="4987528"/>
            <a:chOff x="0" y="0"/>
            <a:chExt cx="4729840" cy="6650037"/>
          </a:xfrm>
        </p:grpSpPr>
        <p:sp>
          <p:nvSpPr>
            <p:cNvPr name="Freeform 36" id="36"/>
            <p:cNvSpPr/>
            <p:nvPr/>
          </p:nvSpPr>
          <p:spPr>
            <a:xfrm flipH="false" flipV="false" rot="0">
              <a:off x="0" y="0"/>
              <a:ext cx="4729861" cy="6649974"/>
            </a:xfrm>
            <a:custGeom>
              <a:avLst/>
              <a:gdLst/>
              <a:ahLst/>
              <a:cxnLst/>
              <a:rect r="r" b="b" t="t" l="l"/>
              <a:pathLst>
                <a:path h="6649974" w="4729861">
                  <a:moveTo>
                    <a:pt x="0" y="0"/>
                  </a:moveTo>
                  <a:lnTo>
                    <a:pt x="4729861" y="0"/>
                  </a:lnTo>
                  <a:lnTo>
                    <a:pt x="4729861" y="6649974"/>
                  </a:lnTo>
                  <a:lnTo>
                    <a:pt x="0" y="6649974"/>
                  </a:lnTo>
                  <a:close/>
                </a:path>
              </a:pathLst>
            </a:custGeom>
            <a:blipFill>
              <a:blip r:embed="rId7"/>
              <a:stretch>
                <a:fillRect l="0" t="-3" r="0" b="-3"/>
              </a:stretch>
            </a:blipFill>
          </p:spPr>
        </p:sp>
      </p:grpSp>
      <p:grpSp>
        <p:nvGrpSpPr>
          <p:cNvPr name="Group 37" id="37"/>
          <p:cNvGrpSpPr/>
          <p:nvPr/>
        </p:nvGrpSpPr>
        <p:grpSpPr>
          <a:xfrm rot="0">
            <a:off x="9366780" y="9060060"/>
            <a:ext cx="1475983" cy="1023964"/>
            <a:chOff x="0" y="0"/>
            <a:chExt cx="1967977" cy="1365285"/>
          </a:xfrm>
        </p:grpSpPr>
        <p:sp>
          <p:nvSpPr>
            <p:cNvPr name="Freeform 38" id="38"/>
            <p:cNvSpPr/>
            <p:nvPr/>
          </p:nvSpPr>
          <p:spPr>
            <a:xfrm flipH="false" flipV="false" rot="0">
              <a:off x="0" y="0"/>
              <a:ext cx="1967992" cy="1365250"/>
            </a:xfrm>
            <a:custGeom>
              <a:avLst/>
              <a:gdLst/>
              <a:ahLst/>
              <a:cxnLst/>
              <a:rect r="r" b="b" t="t" l="l"/>
              <a:pathLst>
                <a:path h="1365250" w="1967992">
                  <a:moveTo>
                    <a:pt x="0" y="0"/>
                  </a:moveTo>
                  <a:lnTo>
                    <a:pt x="1967992" y="0"/>
                  </a:lnTo>
                  <a:lnTo>
                    <a:pt x="1967992" y="1365250"/>
                  </a:lnTo>
                  <a:lnTo>
                    <a:pt x="0" y="1365250"/>
                  </a:lnTo>
                  <a:close/>
                </a:path>
              </a:pathLst>
            </a:custGeom>
            <a:blipFill>
              <a:blip r:embed="rId8"/>
              <a:stretch>
                <a:fillRect l="-15" t="0" r="-14" b="-2"/>
              </a:stretch>
            </a:blipFill>
          </p:spPr>
        </p:sp>
      </p:grpSp>
      <p:grpSp>
        <p:nvGrpSpPr>
          <p:cNvPr name="Group 39" id="39"/>
          <p:cNvGrpSpPr/>
          <p:nvPr/>
        </p:nvGrpSpPr>
        <p:grpSpPr>
          <a:xfrm rot="0">
            <a:off x="12301422" y="3405937"/>
            <a:ext cx="6544713" cy="6544713"/>
            <a:chOff x="0" y="0"/>
            <a:chExt cx="8726284" cy="8726284"/>
          </a:xfrm>
        </p:grpSpPr>
        <p:sp>
          <p:nvSpPr>
            <p:cNvPr name="Freeform 40" id="40"/>
            <p:cNvSpPr/>
            <p:nvPr/>
          </p:nvSpPr>
          <p:spPr>
            <a:xfrm flipH="false" flipV="false" rot="0">
              <a:off x="0" y="0"/>
              <a:ext cx="8726297" cy="8726297"/>
            </a:xfrm>
            <a:custGeom>
              <a:avLst/>
              <a:gdLst/>
              <a:ahLst/>
              <a:cxnLst/>
              <a:rect r="r" b="b" t="t" l="l"/>
              <a:pathLst>
                <a:path h="8726297" w="8726297">
                  <a:moveTo>
                    <a:pt x="0" y="0"/>
                  </a:moveTo>
                  <a:lnTo>
                    <a:pt x="8726297" y="0"/>
                  </a:lnTo>
                  <a:lnTo>
                    <a:pt x="8726297" y="8726297"/>
                  </a:lnTo>
                  <a:lnTo>
                    <a:pt x="0" y="8726297"/>
                  </a:lnTo>
                  <a:close/>
                </a:path>
              </a:pathLst>
            </a:custGeom>
            <a:blipFill>
              <a:blip r:embed="rId3"/>
              <a:stretch>
                <a:fillRect l="0" t="0" r="0"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Qualifications</a:t>
            </a:r>
          </a:p>
        </p:txBody>
      </p:sp>
      <p:sp>
        <p:nvSpPr>
          <p:cNvPr name="TextBox 13" id="13"/>
          <p:cNvSpPr txBox="true"/>
          <p:nvPr/>
        </p:nvSpPr>
        <p:spPr>
          <a:xfrm rot="0">
            <a:off x="2476603" y="1594660"/>
            <a:ext cx="14773169" cy="303657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13: Qualifications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Why You?: Explain why you’re the right person to run this business.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Skills &amp; Experience: Mention relevant skills or experience you have for this business.</a:t>
            </a:r>
          </a:p>
        </p:txBody>
      </p:sp>
      <p:sp>
        <p:nvSpPr>
          <p:cNvPr name="TextBox 14" id="14"/>
          <p:cNvSpPr txBox="true"/>
          <p:nvPr/>
        </p:nvSpPr>
        <p:spPr>
          <a:xfrm rot="0">
            <a:off x="10215496" y="7379713"/>
            <a:ext cx="6718807"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9: Qualifications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Qualifications are the skills or experiences you have that make you the right person to start this business.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“I have experience in managing budgets and have taken entrepreneurship classes.”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l_NYrWqUR40?si=9L6lmM0YRpJKMAD0"/>
              </a:rPr>
              <a:t>Why You? Building Confidence</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www.indeed.com/career-advice/interviewing/interview-question-skills-to-bring-the-job"/>
              </a:rPr>
              <a:t>Indeed – Showcasing Skills and Qualifications</a:t>
            </a: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81156" y="105098"/>
            <a:ext cx="4622211" cy="1308700"/>
            <a:chOff x="0" y="0"/>
            <a:chExt cx="6162948" cy="1744933"/>
          </a:xfrm>
        </p:grpSpPr>
        <p:sp>
          <p:nvSpPr>
            <p:cNvPr name="Freeform 11" id="11"/>
            <p:cNvSpPr/>
            <p:nvPr/>
          </p:nvSpPr>
          <p:spPr>
            <a:xfrm flipH="true" flipV="false" rot="0">
              <a:off x="0" y="0"/>
              <a:ext cx="6162929" cy="1744980"/>
            </a:xfrm>
            <a:custGeom>
              <a:avLst/>
              <a:gdLst/>
              <a:ahLst/>
              <a:cxnLst/>
              <a:rect r="r" b="b" t="t" l="l"/>
              <a:pathLst>
                <a:path h="1744980" w="6162929">
                  <a:moveTo>
                    <a:pt x="0" y="0"/>
                  </a:moveTo>
                  <a:lnTo>
                    <a:pt x="6162929" y="0"/>
                  </a:lnTo>
                  <a:lnTo>
                    <a:pt x="6162929" y="1744980"/>
                  </a:lnTo>
                  <a:lnTo>
                    <a:pt x="0" y="1744980"/>
                  </a:lnTo>
                  <a:close/>
                </a:path>
              </a:pathLst>
            </a:custGeom>
            <a:blipFill>
              <a:blip r:embed="rId6"/>
              <a:stretch>
                <a:fillRect l="0" t="-28073" r="0" b="-28070"/>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Short-Term &amp; Long-Term Goals</a:t>
            </a:r>
          </a:p>
        </p:txBody>
      </p:sp>
      <p:sp>
        <p:nvSpPr>
          <p:cNvPr name="TextBox 13" id="13"/>
          <p:cNvSpPr txBox="true"/>
          <p:nvPr/>
        </p:nvSpPr>
        <p:spPr>
          <a:xfrm rot="0">
            <a:off x="2491014" y="1868476"/>
            <a:ext cx="14773168" cy="365569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15: Short-Term &amp; Long-Term Goals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Short-Term Goals: List immediate steps to launch your business and reach early milestones.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Long-Term Vision: Describe your vision for the next 5+ years, including growth goals and expansion plans.</a:t>
            </a:r>
          </a:p>
        </p:txBody>
      </p:sp>
      <p:sp>
        <p:nvSpPr>
          <p:cNvPr name="TextBox 14" id="14"/>
          <p:cNvSpPr txBox="true"/>
          <p:nvPr/>
        </p:nvSpPr>
        <p:spPr>
          <a:xfrm rot="0">
            <a:off x="9970503" y="7538239"/>
            <a:ext cx="6718807"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14: Short-Term &amp; Long-Term Goals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Short-term goals are immediate steps; long-term goals are what you aim to accomplish in the future.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Short-term: Launch my game. Long-term: Expand my business to reach more schools.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Setting Goals for Business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SMART Goals Guide</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009059" y="-391797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81156" y="105098"/>
            <a:ext cx="4622211" cy="1308700"/>
            <a:chOff x="0" y="0"/>
            <a:chExt cx="6162948" cy="1744933"/>
          </a:xfrm>
        </p:grpSpPr>
        <p:sp>
          <p:nvSpPr>
            <p:cNvPr name="Freeform 11" id="11"/>
            <p:cNvSpPr/>
            <p:nvPr/>
          </p:nvSpPr>
          <p:spPr>
            <a:xfrm flipH="true" flipV="false" rot="0">
              <a:off x="0" y="0"/>
              <a:ext cx="6162929" cy="1744980"/>
            </a:xfrm>
            <a:custGeom>
              <a:avLst/>
              <a:gdLst/>
              <a:ahLst/>
              <a:cxnLst/>
              <a:rect r="r" b="b" t="t" l="l"/>
              <a:pathLst>
                <a:path h="1744980" w="6162929">
                  <a:moveTo>
                    <a:pt x="0" y="0"/>
                  </a:moveTo>
                  <a:lnTo>
                    <a:pt x="6162929" y="0"/>
                  </a:lnTo>
                  <a:lnTo>
                    <a:pt x="6162929" y="1744980"/>
                  </a:lnTo>
                  <a:lnTo>
                    <a:pt x="0" y="1744980"/>
                  </a:lnTo>
                  <a:close/>
                </a:path>
              </a:pathLst>
            </a:custGeom>
            <a:blipFill>
              <a:blip r:embed="rId6"/>
              <a:stretch>
                <a:fillRect l="0" t="-28073" r="0" b="-28070"/>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Thank You &amp; Questions</a:t>
            </a:r>
          </a:p>
        </p:txBody>
      </p:sp>
      <p:sp>
        <p:nvSpPr>
          <p:cNvPr name="TextBox 13" id="13"/>
          <p:cNvSpPr txBox="true"/>
          <p:nvPr/>
        </p:nvSpPr>
        <p:spPr>
          <a:xfrm rot="0">
            <a:off x="2491014" y="1868476"/>
            <a:ext cx="14773168" cy="391287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16: Final Slide - Thank You &amp; Questions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Closing: Summarize your business, investment, and budgeting strategy.</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Call to Action: Invite any questions or feedback from the judges.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Contact Info: Include your contact info if relevant.</a:t>
            </a:r>
          </a:p>
        </p:txBody>
      </p:sp>
      <p:sp>
        <p:nvSpPr>
          <p:cNvPr name="TextBox 14" id="14"/>
          <p:cNvSpPr txBox="true"/>
          <p:nvPr/>
        </p:nvSpPr>
        <p:spPr>
          <a:xfrm rot="0">
            <a:off x="8716716" y="7587855"/>
            <a:ext cx="6718807" cy="15398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15: Final Slide - Thank You &amp; Questions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Closing Tips: Summarize the main points and thank the audience. Invite questions for feedback.</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Presentation Tips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Toastmasters – Presentation Skills</a:t>
            </a: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51755"/>
            <a:ext cx="3724724" cy="668267"/>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Title Slide</a:t>
            </a:r>
          </a:p>
        </p:txBody>
      </p:sp>
      <p:sp>
        <p:nvSpPr>
          <p:cNvPr name="TextBox 13" id="13"/>
          <p:cNvSpPr txBox="true"/>
          <p:nvPr/>
        </p:nvSpPr>
        <p:spPr>
          <a:xfrm rot="0">
            <a:off x="1496631" y="1782008"/>
            <a:ext cx="14773169" cy="303657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 Title Slide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Title: Money Movez: Cook or Be Cooked Cookoff Presentation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Student Name &amp; Team Name/Grade: </a:t>
            </a:r>
          </a:p>
          <a:p>
            <a:pPr algn="l">
              <a:lnSpc>
                <a:spcPts val="4919"/>
              </a:lnSpc>
            </a:pP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Hook / Pitch Intro</a:t>
            </a:r>
          </a:p>
        </p:txBody>
      </p:sp>
      <p:sp>
        <p:nvSpPr>
          <p:cNvPr name="TextBox 13" id="13"/>
          <p:cNvSpPr txBox="true"/>
          <p:nvPr/>
        </p:nvSpPr>
        <p:spPr>
          <a:xfrm rot="0">
            <a:off x="3096290" y="1651562"/>
            <a:ext cx="14773168" cy="3239397"/>
          </a:xfrm>
          <a:prstGeom prst="rect">
            <a:avLst/>
          </a:prstGeom>
        </p:spPr>
        <p:txBody>
          <a:bodyPr anchor="t" rtlCol="false" tIns="0" lIns="0" bIns="0" rIns="0">
            <a:spAutoFit/>
          </a:bodyPr>
          <a:lstStyle/>
          <a:p>
            <a:pPr algn="l">
              <a:lnSpc>
                <a:spcPts val="2025"/>
              </a:lnSpc>
            </a:pPr>
          </a:p>
          <a:p>
            <a:pPr algn="l">
              <a:lnSpc>
                <a:spcPts val="4919"/>
              </a:lnSpc>
            </a:pPr>
            <a:r>
              <a:rPr lang="en-US" sz="3400">
                <a:solidFill>
                  <a:srgbClr val="000000"/>
                </a:solidFill>
                <a:latin typeface="Arial MT Pro"/>
                <a:ea typeface="Arial MT Pro"/>
                <a:cs typeface="Arial MT Pro"/>
                <a:sym typeface="Arial MT Pro"/>
              </a:rPr>
              <a:t>Slide 6: </a:t>
            </a:r>
            <a:r>
              <a:rPr lang="en-US" b="true" sz="3400">
                <a:solidFill>
                  <a:srgbClr val="000000"/>
                </a:solidFill>
                <a:latin typeface="Arial MT Pro Bold"/>
                <a:ea typeface="Arial MT Pro Bold"/>
                <a:cs typeface="Arial MT Pro Bold"/>
                <a:sym typeface="Arial MT Pro Bold"/>
              </a:rPr>
              <a:t>Purpose: Capture attention with a strong introduction!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Content: Describe your business idea in one or two sentences. Explain why this business is exciting and relevant.</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Visual: Include a logo, slogan, or visual that represents your business.</a:t>
            </a:r>
          </a:p>
        </p:txBody>
      </p:sp>
      <p:sp>
        <p:nvSpPr>
          <p:cNvPr name="TextBox 14" id="14"/>
          <p:cNvSpPr txBox="true"/>
          <p:nvPr/>
        </p:nvSpPr>
        <p:spPr>
          <a:xfrm rot="0">
            <a:off x="10691070" y="7739029"/>
            <a:ext cx="6718807" cy="2333625"/>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Hook / Pitch Intro</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A hook is a short, engaging introduction that captures attention. It’s like a sneak peek into your idea! (Hook, Problem , Solution, Features &amp; Benefit and Call to action)</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“Imagine a world where young people feel confident about money decisions – that's what my business is all about!”</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a:t>
            </a:r>
            <a:r>
              <a:rPr lang="en-US" b="true" sz="1399" u="sng">
                <a:solidFill>
                  <a:srgbClr val="0000FF"/>
                </a:solidFill>
                <a:latin typeface="Arial MT Pro Bold"/>
                <a:ea typeface="Arial MT Pro Bold"/>
                <a:cs typeface="Arial MT Pro Bold"/>
                <a:sym typeface="Arial MT Pro Bold"/>
                <a:hlinkClick r:id="rId7" tooltip="https://youtu.be/l0hVIH3EnlQ?si=K1XhdZzlp66R5vvQ"/>
              </a:rPr>
              <a:t>YouTube Video on Crafting a Hook</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www.khanacademy.org/college-careers-more/entrepreneurship2"/>
              </a:rPr>
              <a:t>Khan Academy – Entrepreneurship</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4216473" cy="1308702"/>
            <a:chOff x="0" y="0"/>
            <a:chExt cx="5621964" cy="1744936"/>
          </a:xfrm>
        </p:grpSpPr>
        <p:sp>
          <p:nvSpPr>
            <p:cNvPr name="Freeform 11" id="11"/>
            <p:cNvSpPr/>
            <p:nvPr/>
          </p:nvSpPr>
          <p:spPr>
            <a:xfrm flipH="true" flipV="false" rot="0">
              <a:off x="0" y="0"/>
              <a:ext cx="5621909" cy="1744980"/>
            </a:xfrm>
            <a:custGeom>
              <a:avLst/>
              <a:gdLst/>
              <a:ahLst/>
              <a:cxnLst/>
              <a:rect r="r" b="b" t="t" l="l"/>
              <a:pathLst>
                <a:path h="1744980" w="5621909">
                  <a:moveTo>
                    <a:pt x="0" y="0"/>
                  </a:moveTo>
                  <a:lnTo>
                    <a:pt x="5621909" y="0"/>
                  </a:lnTo>
                  <a:lnTo>
                    <a:pt x="5621909" y="1744980"/>
                  </a:lnTo>
                  <a:lnTo>
                    <a:pt x="0" y="1744980"/>
                  </a:lnTo>
                  <a:close/>
                </a:path>
              </a:pathLst>
            </a:custGeom>
            <a:blipFill>
              <a:blip r:embed="rId6"/>
              <a:stretch>
                <a:fillRect l="0" t="-21219" r="0" b="-21217"/>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Problem &amp; Solution</a:t>
            </a:r>
          </a:p>
        </p:txBody>
      </p:sp>
      <p:sp>
        <p:nvSpPr>
          <p:cNvPr name="TextBox 13" id="13"/>
          <p:cNvSpPr txBox="true"/>
          <p:nvPr/>
        </p:nvSpPr>
        <p:spPr>
          <a:xfrm rot="0">
            <a:off x="3096290" y="1565837"/>
            <a:ext cx="14773168" cy="391287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7: Problem &amp; Solution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Problem: What is the problem your business will solve?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Solution: How does your business address this problem?</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Example: Include a brief example or story to show why this solution is needed.</a:t>
            </a:r>
          </a:p>
        </p:txBody>
      </p:sp>
      <p:sp>
        <p:nvSpPr>
          <p:cNvPr name="TextBox 14" id="14"/>
          <p:cNvSpPr txBox="true"/>
          <p:nvPr/>
        </p:nvSpPr>
        <p:spPr>
          <a:xfrm rot="0">
            <a:off x="10835185" y="7682352"/>
            <a:ext cx="6718804"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3: Problem &amp; Solution</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The problem is the gap or need your business will address. The solution is how your business fills that need.</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Problem: Kids aren’t learning enough about money early on. Solution: A fun game that teaches money skills!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cYhgIlTy4yY?si=RQ9sKFbJN7b__4R-"/>
              </a:rPr>
              <a:t>Problem and Solution in Business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a:t>
            </a:r>
            <a:r>
              <a:rPr lang="en-US" b="true" sz="1399" u="sng">
                <a:solidFill>
                  <a:srgbClr val="0000FF"/>
                </a:solidFill>
                <a:latin typeface="Arial MT Pro Bold"/>
                <a:ea typeface="Arial MT Pro Bold"/>
                <a:cs typeface="Arial MT Pro Bold"/>
                <a:sym typeface="Arial MT Pro Bold"/>
                <a:hlinkClick r:id="rId8" tooltip="https://www.investopedia.com/terms/f/financial-literacy.asp"/>
              </a:rPr>
              <a:t> Investopedia – Problem-Solving</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4216473" cy="1308702"/>
            <a:chOff x="0" y="0"/>
            <a:chExt cx="5621964" cy="1744936"/>
          </a:xfrm>
        </p:grpSpPr>
        <p:sp>
          <p:nvSpPr>
            <p:cNvPr name="Freeform 11" id="11"/>
            <p:cNvSpPr/>
            <p:nvPr/>
          </p:nvSpPr>
          <p:spPr>
            <a:xfrm flipH="true" flipV="false" rot="0">
              <a:off x="0" y="0"/>
              <a:ext cx="5621909" cy="1744980"/>
            </a:xfrm>
            <a:custGeom>
              <a:avLst/>
              <a:gdLst/>
              <a:ahLst/>
              <a:cxnLst/>
              <a:rect r="r" b="b" t="t" l="l"/>
              <a:pathLst>
                <a:path h="1744980" w="5621909">
                  <a:moveTo>
                    <a:pt x="0" y="0"/>
                  </a:moveTo>
                  <a:lnTo>
                    <a:pt x="5621909" y="0"/>
                  </a:lnTo>
                  <a:lnTo>
                    <a:pt x="5621909" y="1744980"/>
                  </a:lnTo>
                  <a:lnTo>
                    <a:pt x="0" y="1744980"/>
                  </a:lnTo>
                  <a:close/>
                </a:path>
              </a:pathLst>
            </a:custGeom>
            <a:blipFill>
              <a:blip r:embed="rId6"/>
              <a:stretch>
                <a:fillRect l="0" t="-21219" r="0" b="-21217"/>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Value Proposition</a:t>
            </a:r>
          </a:p>
        </p:txBody>
      </p:sp>
      <p:sp>
        <p:nvSpPr>
          <p:cNvPr name="TextBox 13" id="13"/>
          <p:cNvSpPr txBox="true"/>
          <p:nvPr/>
        </p:nvSpPr>
        <p:spPr>
          <a:xfrm rot="0">
            <a:off x="3096290" y="1565837"/>
            <a:ext cx="14773168" cy="329374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8: Value Proposition</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What makes your business unique?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Why will people choose your business over others?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Key Benefits: List the top 3 benefits or values your business provides.</a:t>
            </a:r>
          </a:p>
        </p:txBody>
      </p:sp>
      <p:sp>
        <p:nvSpPr>
          <p:cNvPr name="TextBox 14" id="14"/>
          <p:cNvSpPr txBox="true"/>
          <p:nvPr/>
        </p:nvSpPr>
        <p:spPr>
          <a:xfrm rot="0">
            <a:off x="10460490" y="7746820"/>
            <a:ext cx="6718805" cy="1914525"/>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4: Value Proposition</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Value proposition is why customers should choose your product. It shows the unique benefits of your business.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“Our game makes learning about money fun and easy for kids.”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5NdClA8a0WE?si=yepUKihyOq3_bf8O"/>
              </a:rPr>
              <a:t>Understanding Value Propositions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a:t>
            </a:r>
            <a:r>
              <a:rPr lang="en-US" b="true" sz="1399" u="sng">
                <a:solidFill>
                  <a:srgbClr val="0000FF"/>
                </a:solidFill>
                <a:latin typeface="Arial MT Pro Bold"/>
                <a:ea typeface="Arial MT Pro Bold"/>
                <a:cs typeface="Arial MT Pro Bold"/>
                <a:sym typeface="Arial MT Pro Bold"/>
                <a:hlinkClick r:id="rId8" tooltip="https://blog.hubspot.com/marketing/write-value-proposition#what-is-a-value-proposition"/>
              </a:rPr>
              <a:t> HubSpot – How to Create a Value Proposition</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5" y="92921"/>
            <a:ext cx="3126661" cy="1308702"/>
            <a:chOff x="0" y="0"/>
            <a:chExt cx="4168881" cy="1744936"/>
          </a:xfrm>
        </p:grpSpPr>
        <p:sp>
          <p:nvSpPr>
            <p:cNvPr name="Freeform 11" id="11"/>
            <p:cNvSpPr/>
            <p:nvPr/>
          </p:nvSpPr>
          <p:spPr>
            <a:xfrm flipH="true" flipV="false" rot="0">
              <a:off x="0" y="0"/>
              <a:ext cx="4168902" cy="1744980"/>
            </a:xfrm>
            <a:custGeom>
              <a:avLst/>
              <a:gdLst/>
              <a:ahLst/>
              <a:cxnLst/>
              <a:rect r="r" b="b" t="t" l="l"/>
              <a:pathLst>
                <a:path h="1744980" w="4168902">
                  <a:moveTo>
                    <a:pt x="0" y="0"/>
                  </a:moveTo>
                  <a:lnTo>
                    <a:pt x="4168902" y="0"/>
                  </a:lnTo>
                  <a:lnTo>
                    <a:pt x="4168902" y="1744980"/>
                  </a:lnTo>
                  <a:lnTo>
                    <a:pt x="0" y="1744980"/>
                  </a:lnTo>
                  <a:close/>
                </a:path>
              </a:pathLst>
            </a:custGeom>
            <a:blipFill>
              <a:blip r:embed="rId6"/>
              <a:stretch>
                <a:fillRect l="0" t="-2812" r="0" b="-2809"/>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Secret Sauce</a:t>
            </a:r>
          </a:p>
        </p:txBody>
      </p:sp>
      <p:sp>
        <p:nvSpPr>
          <p:cNvPr name="TextBox 13" id="13"/>
          <p:cNvSpPr txBox="true"/>
          <p:nvPr/>
        </p:nvSpPr>
        <p:spPr>
          <a:xfrm rot="0">
            <a:off x="3096290" y="1565837"/>
            <a:ext cx="14773168" cy="489394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9: Secret Sauce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Unique Advantage: What’s your “secret sauce”? What makes your business different from competitors?</a:t>
            </a:r>
          </a:p>
          <a:p>
            <a:pPr algn="l">
              <a:lnSpc>
                <a:spcPts val="2025"/>
              </a:lnSpc>
            </a:pPr>
          </a:p>
          <a:p>
            <a:pPr algn="l">
              <a:lnSpc>
                <a:spcPts val="4919"/>
              </a:lnSpc>
            </a:pPr>
            <a:r>
              <a:rPr lang="en-US" b="true" sz="3399">
                <a:solidFill>
                  <a:srgbClr val="000000"/>
                </a:solidFill>
                <a:latin typeface="Arial MT Pro Bold"/>
                <a:ea typeface="Arial MT Pro Bold"/>
                <a:cs typeface="Arial MT Pro Bold"/>
                <a:sym typeface="Arial MT Pro Bold"/>
              </a:rPr>
              <a:t>Strengths: Mention any unique skills, resources, or strategies you’ll use. </a:t>
            </a:r>
          </a:p>
          <a:p>
            <a:pPr algn="l">
              <a:lnSpc>
                <a:spcPts val="4919"/>
              </a:lnSpc>
            </a:pPr>
          </a:p>
          <a:p>
            <a:pPr algn="l">
              <a:lnSpc>
                <a:spcPts val="4919"/>
              </a:lnSpc>
            </a:pPr>
            <a:r>
              <a:rPr lang="en-US" b="true" sz="3400">
                <a:solidFill>
                  <a:srgbClr val="000000"/>
                </a:solidFill>
                <a:latin typeface="Arial MT Pro Bold"/>
                <a:ea typeface="Arial MT Pro Bold"/>
                <a:cs typeface="Arial MT Pro Bold"/>
                <a:sym typeface="Arial MT Pro Bold"/>
              </a:rPr>
              <a:t>Show Case your APP Prototype</a:t>
            </a:r>
          </a:p>
        </p:txBody>
      </p:sp>
      <p:sp>
        <p:nvSpPr>
          <p:cNvPr name="TextBox 14" id="14"/>
          <p:cNvSpPr txBox="true"/>
          <p:nvPr/>
        </p:nvSpPr>
        <p:spPr>
          <a:xfrm rot="0">
            <a:off x="10460490" y="7610295"/>
            <a:ext cx="6718805"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5: Secret Sauce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The secret sauce is the unique advantage your business has. This could be a special skill, feature, or resource.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Our game combines financial education with a fun, interactive experience.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rfYdR4iwqAE?si=vzl1BGJE8OouGCLB"/>
              </a:rPr>
              <a:t>Unique Selling Proposition (USP)</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Entrepreneur – </a:t>
            </a:r>
            <a:r>
              <a:rPr lang="en-US" b="true" sz="1399" u="sng">
                <a:solidFill>
                  <a:srgbClr val="0000FF"/>
                </a:solidFill>
                <a:latin typeface="Arial MT Pro Bold"/>
                <a:ea typeface="Arial MT Pro Bold"/>
                <a:cs typeface="Arial MT Pro Bold"/>
                <a:sym typeface="Arial MT Pro Bold"/>
                <a:hlinkClick r:id="rId8" tooltip="https://www.forbes.com/councils/forbescommunicationscouncil/2024/02/07/competitive-advantage-the-key-to-business-success/"/>
              </a:rPr>
              <a:t>Building a Competitive Advantage</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5" y="92921"/>
            <a:ext cx="3126661" cy="1308702"/>
            <a:chOff x="0" y="0"/>
            <a:chExt cx="4168881" cy="1744936"/>
          </a:xfrm>
        </p:grpSpPr>
        <p:sp>
          <p:nvSpPr>
            <p:cNvPr name="Freeform 11" id="11"/>
            <p:cNvSpPr/>
            <p:nvPr/>
          </p:nvSpPr>
          <p:spPr>
            <a:xfrm flipH="true" flipV="false" rot="0">
              <a:off x="0" y="0"/>
              <a:ext cx="4168902" cy="1744980"/>
            </a:xfrm>
            <a:custGeom>
              <a:avLst/>
              <a:gdLst/>
              <a:ahLst/>
              <a:cxnLst/>
              <a:rect r="r" b="b" t="t" l="l"/>
              <a:pathLst>
                <a:path h="1744980" w="4168902">
                  <a:moveTo>
                    <a:pt x="0" y="0"/>
                  </a:moveTo>
                  <a:lnTo>
                    <a:pt x="4168902" y="0"/>
                  </a:lnTo>
                  <a:lnTo>
                    <a:pt x="4168902" y="1744980"/>
                  </a:lnTo>
                  <a:lnTo>
                    <a:pt x="0" y="1744980"/>
                  </a:lnTo>
                  <a:close/>
                </a:path>
              </a:pathLst>
            </a:custGeom>
            <a:blipFill>
              <a:blip r:embed="rId6"/>
              <a:stretch>
                <a:fillRect l="0" t="-2812" r="0" b="-2809"/>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Secret Sauce</a:t>
            </a:r>
          </a:p>
        </p:txBody>
      </p:sp>
      <p:sp>
        <p:nvSpPr>
          <p:cNvPr name="TextBox 13" id="13"/>
          <p:cNvSpPr txBox="true"/>
          <p:nvPr/>
        </p:nvSpPr>
        <p:spPr>
          <a:xfrm rot="0">
            <a:off x="2707184" y="1724362"/>
            <a:ext cx="14773200" cy="5151121"/>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10: Market Research &amp; Target Market</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Market Size: How big is the market for your business?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Target Audience: Who are your customers? Describe them briefly (age, interests, needs, Demographic, Geographic, Psychographic, and behavior).</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Why They Need Your Business: Explain why your target market will be interested in what you offer.</a:t>
            </a:r>
          </a:p>
        </p:txBody>
      </p:sp>
      <p:sp>
        <p:nvSpPr>
          <p:cNvPr name="TextBox 14" id="14"/>
          <p:cNvSpPr txBox="true"/>
          <p:nvPr/>
        </p:nvSpPr>
        <p:spPr>
          <a:xfrm rot="0">
            <a:off x="10460490" y="7610295"/>
            <a:ext cx="6718800" cy="2183475"/>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6: Market Research &amp; Target Market</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Market research is finding out who would buy your product. The target market is the specific group you aim to reach.</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“Our target market is parents of kids ages 11–15 who want their kids to learn about money.”</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s://youtu.be/CqaFYgRGDmo?si=pkkMI57JM3M99LQ3"/>
              </a:rPr>
              <a:t>Market Research Explained</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www.sba.gov/event/59805"/>
              </a:rPr>
              <a:t>Small Busin ess Administration – Market Research</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70805"/>
            <a:ext cx="3724724" cy="5867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KPIs &amp; Channels</a:t>
            </a:r>
          </a:p>
        </p:txBody>
      </p:sp>
      <p:sp>
        <p:nvSpPr>
          <p:cNvPr name="TextBox 13" id="13"/>
          <p:cNvSpPr txBox="true"/>
          <p:nvPr/>
        </p:nvSpPr>
        <p:spPr>
          <a:xfrm rot="0">
            <a:off x="2707184" y="1724362"/>
            <a:ext cx="14773168" cy="365569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11: Key Performance Indicators (KPIs) &amp; Channels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KPI Goals: Describe how you’ll measure success (e.g., customer count, sales goals).</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Marketing Channels: Explain how you’ll reach your audience (e.g., social media, ads, events).</a:t>
            </a:r>
          </a:p>
        </p:txBody>
      </p:sp>
      <p:sp>
        <p:nvSpPr>
          <p:cNvPr name="TextBox 14" id="14"/>
          <p:cNvSpPr txBox="true"/>
          <p:nvPr/>
        </p:nvSpPr>
        <p:spPr>
          <a:xfrm rot="0">
            <a:off x="10215496" y="7379713"/>
            <a:ext cx="6718807" cy="2187576"/>
          </a:xfrm>
          <a:prstGeom prst="rect">
            <a:avLst/>
          </a:prstGeom>
        </p:spPr>
        <p:txBody>
          <a:bodyPr anchor="t" rtlCol="false" tIns="0" lIns="0" bIns="0" rIns="0">
            <a:spAutoFit/>
          </a:bodyPr>
          <a:lstStyle/>
          <a:p>
            <a:pPr algn="l">
              <a:lnSpc>
                <a:spcPts val="1679"/>
              </a:lnSpc>
            </a:pPr>
            <a:r>
              <a:rPr lang="en-US" b="true" sz="1399">
                <a:solidFill>
                  <a:srgbClr val="000000"/>
                </a:solidFill>
                <a:latin typeface="Arial MT Pro Bold"/>
                <a:ea typeface="Arial MT Pro Bold"/>
                <a:cs typeface="Arial MT Pro Bold"/>
                <a:sym typeface="Arial MT Pro Bold"/>
              </a:rPr>
              <a:t>Slide 7: Key Performance Indicators (KPIs) &amp; Channels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Definition: KPIs are measures of success (like sales or customer numbers). Channels are ways you’ll reach your audience.</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Example: “We’ll track the number of games sold each month. We’ll use social media ads to reach more families.”</a:t>
            </a:r>
          </a:p>
          <a:p>
            <a:pPr algn="l">
              <a:lnSpc>
                <a:spcPts val="1679"/>
              </a:lnSpc>
            </a:pPr>
          </a:p>
          <a:p>
            <a:pPr algn="l">
              <a:lnSpc>
                <a:spcPts val="1679"/>
              </a:lnSpc>
            </a:pPr>
            <a:r>
              <a:rPr lang="en-US" b="true" sz="1399">
                <a:solidFill>
                  <a:srgbClr val="000000"/>
                </a:solidFill>
                <a:latin typeface="Arial MT Pro Bold"/>
                <a:ea typeface="Arial MT Pro Bold"/>
                <a:cs typeface="Arial MT Pro Bold"/>
                <a:sym typeface="Arial MT Pro Bold"/>
              </a:rPr>
              <a:t>Resource: YouTube - </a:t>
            </a:r>
            <a:r>
              <a:rPr lang="en-US" b="true" sz="1399" u="sng">
                <a:solidFill>
                  <a:srgbClr val="0000FF"/>
                </a:solidFill>
                <a:latin typeface="Arial MT Pro Bold"/>
                <a:ea typeface="Arial MT Pro Bold"/>
                <a:cs typeface="Arial MT Pro Bold"/>
                <a:sym typeface="Arial MT Pro Bold"/>
                <a:hlinkClick r:id="rId7" tooltip="http://www.apple.com"/>
              </a:rPr>
              <a:t>KPIs and Metrics</a:t>
            </a:r>
          </a:p>
          <a:p>
            <a:pPr algn="l">
              <a:lnSpc>
                <a:spcPts val="1679"/>
              </a:lnSpc>
            </a:pPr>
            <a:r>
              <a:rPr lang="en-US" b="true" sz="1399">
                <a:solidFill>
                  <a:srgbClr val="000000"/>
                </a:solidFill>
                <a:latin typeface="Arial MT Pro Bold"/>
                <a:ea typeface="Arial MT Pro Bold"/>
                <a:cs typeface="Arial MT Pro Bold"/>
                <a:sym typeface="Arial MT Pro Bold"/>
              </a:rPr>
              <a:t>Educational Website: </a:t>
            </a:r>
            <a:r>
              <a:rPr lang="en-US" b="true" sz="1399" u="sng">
                <a:solidFill>
                  <a:srgbClr val="0000FF"/>
                </a:solidFill>
                <a:latin typeface="Arial MT Pro Bold"/>
                <a:ea typeface="Arial MT Pro Bold"/>
                <a:cs typeface="Arial MT Pro Bold"/>
                <a:sym typeface="Arial MT Pro Bold"/>
                <a:hlinkClick r:id="rId8" tooltip="https://www.investopedia.com/terms/k/kpi.asp"/>
              </a:rPr>
              <a:t>Investopedia – Understanding KPIs</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700" y="-12700"/>
            <a:ext cx="18331342" cy="1494546"/>
            <a:chOff x="0" y="0"/>
            <a:chExt cx="24441789" cy="1992728"/>
          </a:xfrm>
        </p:grpSpPr>
        <p:sp>
          <p:nvSpPr>
            <p:cNvPr name="Freeform 3" id="3"/>
            <p:cNvSpPr/>
            <p:nvPr/>
          </p:nvSpPr>
          <p:spPr>
            <a:xfrm flipH="false" flipV="false" rot="0">
              <a:off x="0" y="0"/>
              <a:ext cx="24441786" cy="1992757"/>
            </a:xfrm>
            <a:custGeom>
              <a:avLst/>
              <a:gdLst/>
              <a:ahLst/>
              <a:cxnLst/>
              <a:rect r="r" b="b" t="t" l="l"/>
              <a:pathLst>
                <a:path h="1992757" w="24441786">
                  <a:moveTo>
                    <a:pt x="0" y="0"/>
                  </a:moveTo>
                  <a:lnTo>
                    <a:pt x="24441786" y="0"/>
                  </a:lnTo>
                  <a:lnTo>
                    <a:pt x="24441786" y="1992757"/>
                  </a:lnTo>
                  <a:lnTo>
                    <a:pt x="0" y="1992757"/>
                  </a:lnTo>
                  <a:close/>
                </a:path>
              </a:pathLst>
            </a:custGeom>
            <a:gradFill rotWithShape="true">
              <a:gsLst>
                <a:gs pos="0">
                  <a:srgbClr val="0CC0DF">
                    <a:alpha val="100000"/>
                  </a:srgbClr>
                </a:gs>
                <a:gs pos="100000">
                  <a:srgbClr val="FFDE59">
                    <a:alpha val="100000"/>
                  </a:srgbClr>
                </a:gs>
              </a:gsLst>
              <a:lin ang="0"/>
            </a:gradFill>
          </p:spPr>
        </p:sp>
      </p:grpSp>
      <p:grpSp>
        <p:nvGrpSpPr>
          <p:cNvPr name="Group 4" id="4"/>
          <p:cNvGrpSpPr/>
          <p:nvPr/>
        </p:nvGrpSpPr>
        <p:grpSpPr>
          <a:xfrm rot="-2776998">
            <a:off x="15412577" y="-4018856"/>
            <a:ext cx="7275832" cy="7275835"/>
            <a:chOff x="0" y="0"/>
            <a:chExt cx="9701109" cy="9701113"/>
          </a:xfrm>
        </p:grpSpPr>
        <p:sp>
          <p:nvSpPr>
            <p:cNvPr name="Freeform 5" id="5"/>
            <p:cNvSpPr/>
            <p:nvPr/>
          </p:nvSpPr>
          <p:spPr>
            <a:xfrm flipH="false" flipV="false" rot="0">
              <a:off x="0" y="0"/>
              <a:ext cx="9701149" cy="9701149"/>
            </a:xfrm>
            <a:custGeom>
              <a:avLst/>
              <a:gdLst/>
              <a:ahLst/>
              <a:cxnLst/>
              <a:rect r="r" b="b" t="t" l="l"/>
              <a:pathLst>
                <a:path h="9701149" w="9701149">
                  <a:moveTo>
                    <a:pt x="0" y="0"/>
                  </a:moveTo>
                  <a:lnTo>
                    <a:pt x="9701149" y="0"/>
                  </a:lnTo>
                  <a:lnTo>
                    <a:pt x="9701149" y="9701149"/>
                  </a:lnTo>
                  <a:lnTo>
                    <a:pt x="0" y="9701149"/>
                  </a:lnTo>
                  <a:close/>
                </a:path>
              </a:pathLst>
            </a:custGeom>
            <a:blipFill>
              <a:blip r:embed="rId3"/>
              <a:stretch>
                <a:fillRect l="0" t="0" r="0" b="0"/>
              </a:stretch>
            </a:blipFill>
          </p:spPr>
        </p:sp>
      </p:grpSp>
      <p:grpSp>
        <p:nvGrpSpPr>
          <p:cNvPr name="Group 6" id="6"/>
          <p:cNvGrpSpPr/>
          <p:nvPr/>
        </p:nvGrpSpPr>
        <p:grpSpPr>
          <a:xfrm rot="0">
            <a:off x="783011" y="9517116"/>
            <a:ext cx="1652492" cy="536373"/>
            <a:chOff x="0" y="0"/>
            <a:chExt cx="2203323" cy="715164"/>
          </a:xfrm>
        </p:grpSpPr>
        <p:sp>
          <p:nvSpPr>
            <p:cNvPr name="Freeform 7" id="7"/>
            <p:cNvSpPr/>
            <p:nvPr/>
          </p:nvSpPr>
          <p:spPr>
            <a:xfrm flipH="false" flipV="false" rot="0">
              <a:off x="0" y="0"/>
              <a:ext cx="2203323" cy="715137"/>
            </a:xfrm>
            <a:custGeom>
              <a:avLst/>
              <a:gdLst/>
              <a:ahLst/>
              <a:cxnLst/>
              <a:rect r="r" b="b" t="t" l="l"/>
              <a:pathLst>
                <a:path h="715137" w="2203323">
                  <a:moveTo>
                    <a:pt x="0" y="0"/>
                  </a:moveTo>
                  <a:lnTo>
                    <a:pt x="2203323" y="0"/>
                  </a:lnTo>
                  <a:lnTo>
                    <a:pt x="2203323" y="715137"/>
                  </a:lnTo>
                  <a:lnTo>
                    <a:pt x="0" y="715137"/>
                  </a:lnTo>
                  <a:close/>
                </a:path>
              </a:pathLst>
            </a:custGeom>
            <a:blipFill>
              <a:blip r:embed="rId4"/>
              <a:stretch>
                <a:fillRect l="0" t="-11" r="0" b="-14"/>
              </a:stretch>
            </a:blipFill>
          </p:spPr>
        </p:sp>
      </p:grpSp>
      <p:grpSp>
        <p:nvGrpSpPr>
          <p:cNvPr name="Group 8" id="8"/>
          <p:cNvGrpSpPr/>
          <p:nvPr/>
        </p:nvGrpSpPr>
        <p:grpSpPr>
          <a:xfrm rot="0">
            <a:off x="-1911676" y="8412357"/>
            <a:ext cx="4289583" cy="3821775"/>
            <a:chOff x="0" y="0"/>
            <a:chExt cx="5719444" cy="5095700"/>
          </a:xfrm>
        </p:grpSpPr>
        <p:sp>
          <p:nvSpPr>
            <p:cNvPr name="Freeform 9" id="9"/>
            <p:cNvSpPr/>
            <p:nvPr/>
          </p:nvSpPr>
          <p:spPr>
            <a:xfrm flipH="true" flipV="false" rot="0">
              <a:off x="0" y="0"/>
              <a:ext cx="5719445" cy="5095748"/>
            </a:xfrm>
            <a:custGeom>
              <a:avLst/>
              <a:gdLst/>
              <a:ahLst/>
              <a:cxnLst/>
              <a:rect r="r" b="b" t="t" l="l"/>
              <a:pathLst>
                <a:path h="5095748" w="5719445">
                  <a:moveTo>
                    <a:pt x="0" y="0"/>
                  </a:moveTo>
                  <a:lnTo>
                    <a:pt x="5719445" y="0"/>
                  </a:lnTo>
                  <a:lnTo>
                    <a:pt x="5719445" y="5095748"/>
                  </a:lnTo>
                  <a:lnTo>
                    <a:pt x="0" y="5095748"/>
                  </a:lnTo>
                  <a:close/>
                </a:path>
              </a:pathLst>
            </a:custGeom>
            <a:blipFill>
              <a:blip r:embed="rId5"/>
              <a:stretch>
                <a:fillRect l="0" t="-6120" r="0" b="-6119"/>
              </a:stretch>
            </a:blipFill>
          </p:spPr>
        </p:sp>
      </p:grpSp>
      <p:grpSp>
        <p:nvGrpSpPr>
          <p:cNvPr name="Group 10" id="10"/>
          <p:cNvGrpSpPr/>
          <p:nvPr/>
        </p:nvGrpSpPr>
        <p:grpSpPr>
          <a:xfrm rot="0">
            <a:off x="196446" y="92921"/>
            <a:ext cx="3724724" cy="1308702"/>
            <a:chOff x="0" y="0"/>
            <a:chExt cx="4966299" cy="1744936"/>
          </a:xfrm>
        </p:grpSpPr>
        <p:sp>
          <p:nvSpPr>
            <p:cNvPr name="Freeform 11" id="11"/>
            <p:cNvSpPr/>
            <p:nvPr/>
          </p:nvSpPr>
          <p:spPr>
            <a:xfrm flipH="true" flipV="false" rot="0">
              <a:off x="0" y="0"/>
              <a:ext cx="4966335" cy="1744980"/>
            </a:xfrm>
            <a:custGeom>
              <a:avLst/>
              <a:gdLst/>
              <a:ahLst/>
              <a:cxnLst/>
              <a:rect r="r" b="b" t="t" l="l"/>
              <a:pathLst>
                <a:path h="1744980" w="4966335">
                  <a:moveTo>
                    <a:pt x="0" y="0"/>
                  </a:moveTo>
                  <a:lnTo>
                    <a:pt x="4966335" y="0"/>
                  </a:lnTo>
                  <a:lnTo>
                    <a:pt x="4966335" y="1744980"/>
                  </a:lnTo>
                  <a:lnTo>
                    <a:pt x="0" y="1744980"/>
                  </a:lnTo>
                  <a:close/>
                </a:path>
              </a:pathLst>
            </a:custGeom>
            <a:blipFill>
              <a:blip r:embed="rId6"/>
              <a:stretch>
                <a:fillRect l="0" t="-12913" r="0" b="-12911"/>
              </a:stretch>
            </a:blipFill>
          </p:spPr>
        </p:sp>
      </p:grpSp>
      <p:sp>
        <p:nvSpPr>
          <p:cNvPr name="TextBox 12" id="12"/>
          <p:cNvSpPr txBox="true"/>
          <p:nvPr/>
        </p:nvSpPr>
        <p:spPr>
          <a:xfrm rot="0">
            <a:off x="423786" y="170805"/>
            <a:ext cx="3724724" cy="1043934"/>
          </a:xfrm>
          <a:prstGeom prst="rect">
            <a:avLst/>
          </a:prstGeom>
        </p:spPr>
        <p:txBody>
          <a:bodyPr anchor="t" rtlCol="false" tIns="0" lIns="0" bIns="0" rIns="0">
            <a:spAutoFit/>
          </a:bodyPr>
          <a:lstStyle/>
          <a:p>
            <a:pPr algn="l">
              <a:lnSpc>
                <a:spcPts val="4320"/>
              </a:lnSpc>
            </a:pPr>
            <a:r>
              <a:rPr lang="en-US" b="true" sz="3000">
                <a:solidFill>
                  <a:srgbClr val="000000"/>
                </a:solidFill>
                <a:latin typeface="Arial MT Pro Bold"/>
                <a:ea typeface="Arial MT Pro Bold"/>
                <a:cs typeface="Arial MT Pro Bold"/>
                <a:sym typeface="Arial MT Pro Bold"/>
              </a:rPr>
              <a:t>Cooking Cost Structure</a:t>
            </a:r>
          </a:p>
        </p:txBody>
      </p:sp>
      <p:sp>
        <p:nvSpPr>
          <p:cNvPr name="TextBox 13" id="13"/>
          <p:cNvSpPr txBox="true"/>
          <p:nvPr/>
        </p:nvSpPr>
        <p:spPr>
          <a:xfrm rot="0">
            <a:off x="372550" y="1539374"/>
            <a:ext cx="8639400" cy="5770246"/>
          </a:xfrm>
          <a:prstGeom prst="rect">
            <a:avLst/>
          </a:prstGeom>
        </p:spPr>
        <p:txBody>
          <a:bodyPr anchor="t" rtlCol="false" tIns="0" lIns="0" bIns="0" rIns="0">
            <a:spAutoFit/>
          </a:bodyPr>
          <a:lstStyle/>
          <a:p>
            <a:pPr algn="l">
              <a:lnSpc>
                <a:spcPts val="4919"/>
              </a:lnSpc>
            </a:pPr>
            <a:r>
              <a:rPr lang="en-US" b="true" sz="3400">
                <a:solidFill>
                  <a:srgbClr val="000000"/>
                </a:solidFill>
                <a:latin typeface="Arial MT Pro Bold"/>
                <a:ea typeface="Arial MT Pro Bold"/>
                <a:cs typeface="Arial MT Pro Bold"/>
                <a:sym typeface="Arial MT Pro Bold"/>
              </a:rPr>
              <a:t>Slide 12: Cooking Cost Structure</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Startup Costs: List key costs required to launch the business (equipment, materials, marketing).</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Operating Costs: Outline ongoing expenses like rent, utilities, or staff.</a:t>
            </a:r>
          </a:p>
          <a:p>
            <a:pPr algn="l">
              <a:lnSpc>
                <a:spcPts val="2025"/>
              </a:lnSpc>
            </a:pPr>
          </a:p>
          <a:p>
            <a:pPr algn="l">
              <a:lnSpc>
                <a:spcPts val="4919"/>
              </a:lnSpc>
            </a:pPr>
            <a:r>
              <a:rPr lang="en-US" b="true" sz="3400">
                <a:solidFill>
                  <a:srgbClr val="000000"/>
                </a:solidFill>
                <a:latin typeface="Arial MT Pro Bold"/>
                <a:ea typeface="Arial MT Pro Bold"/>
                <a:cs typeface="Arial MT Pro Bold"/>
                <a:sym typeface="Arial MT Pro Bold"/>
              </a:rPr>
              <a:t>Budget: Provide a budget breakdown to show where the funds will go.</a:t>
            </a:r>
          </a:p>
        </p:txBody>
      </p:sp>
      <p:sp>
        <p:nvSpPr>
          <p:cNvPr name="TextBox 14" id="14"/>
          <p:cNvSpPr txBox="true"/>
          <p:nvPr/>
        </p:nvSpPr>
        <p:spPr>
          <a:xfrm rot="0">
            <a:off x="13563275" y="7448600"/>
            <a:ext cx="4504500" cy="1413975"/>
          </a:xfrm>
          <a:prstGeom prst="rect">
            <a:avLst/>
          </a:prstGeom>
        </p:spPr>
        <p:txBody>
          <a:bodyPr anchor="t" rtlCol="false" tIns="0" lIns="0" bIns="0" rIns="0">
            <a:spAutoFit/>
          </a:bodyPr>
          <a:lstStyle/>
          <a:p>
            <a:pPr algn="l">
              <a:lnSpc>
                <a:spcPts val="1200"/>
              </a:lnSpc>
            </a:pPr>
            <a:r>
              <a:rPr lang="en-US" b="true" sz="1000">
                <a:solidFill>
                  <a:srgbClr val="000000"/>
                </a:solidFill>
                <a:latin typeface="Arial MT Pro Bold"/>
                <a:ea typeface="Arial MT Pro Bold"/>
                <a:cs typeface="Arial MT Pro Bold"/>
                <a:sym typeface="Arial MT Pro Bold"/>
              </a:rPr>
              <a:t>Slide 8: Cost Structure</a:t>
            </a:r>
          </a:p>
          <a:p>
            <a:pPr algn="l">
              <a:lnSpc>
                <a:spcPts val="1679"/>
              </a:lnSpc>
            </a:pPr>
          </a:p>
          <a:p>
            <a:pPr algn="l">
              <a:lnSpc>
                <a:spcPts val="1200"/>
              </a:lnSpc>
            </a:pPr>
            <a:r>
              <a:rPr lang="en-US" b="true" sz="1000">
                <a:solidFill>
                  <a:srgbClr val="000000"/>
                </a:solidFill>
                <a:latin typeface="Arial MT Pro Bold"/>
                <a:ea typeface="Arial MT Pro Bold"/>
                <a:cs typeface="Arial MT Pro Bold"/>
                <a:sym typeface="Arial MT Pro Bold"/>
              </a:rPr>
              <a:t>Definition: Cost structure is a breakdown of all the expenses needed to start and run your business.</a:t>
            </a:r>
          </a:p>
          <a:p>
            <a:pPr algn="l">
              <a:lnSpc>
                <a:spcPts val="1679"/>
              </a:lnSpc>
            </a:pPr>
          </a:p>
          <a:p>
            <a:pPr algn="l">
              <a:lnSpc>
                <a:spcPts val="1200"/>
              </a:lnSpc>
            </a:pPr>
            <a:r>
              <a:rPr lang="en-US" b="true" sz="1000">
                <a:solidFill>
                  <a:srgbClr val="000000"/>
                </a:solidFill>
                <a:latin typeface="Arial MT Pro Bold"/>
                <a:ea typeface="Arial MT Pro Bold"/>
                <a:cs typeface="Arial MT Pro Bold"/>
                <a:sym typeface="Arial MT Pro Bold"/>
              </a:rPr>
              <a:t>Example: Startup costs: $20,000 for production, $5,000 for marketing.</a:t>
            </a:r>
          </a:p>
          <a:p>
            <a:pPr algn="l">
              <a:lnSpc>
                <a:spcPts val="1679"/>
              </a:lnSpc>
            </a:pPr>
          </a:p>
          <a:p>
            <a:pPr algn="l">
              <a:lnSpc>
                <a:spcPts val="1200"/>
              </a:lnSpc>
            </a:pPr>
            <a:r>
              <a:rPr lang="en-US" b="true" sz="1000">
                <a:solidFill>
                  <a:srgbClr val="000000"/>
                </a:solidFill>
                <a:latin typeface="Arial MT Pro Bold"/>
                <a:ea typeface="Arial MT Pro Bold"/>
                <a:cs typeface="Arial MT Pro Bold"/>
                <a:sym typeface="Arial MT Pro Bold"/>
              </a:rPr>
              <a:t>Resource: YouTube - </a:t>
            </a:r>
            <a:r>
              <a:rPr lang="en-US" b="true" sz="1000" u="sng">
                <a:solidFill>
                  <a:srgbClr val="0000FF"/>
                </a:solidFill>
                <a:latin typeface="Arial MT Pro Bold"/>
                <a:ea typeface="Arial MT Pro Bold"/>
                <a:cs typeface="Arial MT Pro Bold"/>
                <a:sym typeface="Arial MT Pro Bold"/>
                <a:hlinkClick r:id="rId7" tooltip="https://youtu.be/f_HEz1ET1JE?si=JtNQxltGazIOWsip"/>
              </a:rPr>
              <a:t>Business Costs Explained</a:t>
            </a:r>
            <a:r>
              <a:rPr lang="en-US" b="true" sz="1000">
                <a:solidFill>
                  <a:srgbClr val="000000"/>
                </a:solidFill>
                <a:latin typeface="Arial MT Pro Bold"/>
                <a:ea typeface="Arial MT Pro Bold"/>
                <a:cs typeface="Arial MT Pro Bold"/>
                <a:sym typeface="Arial MT Pro Bold"/>
              </a:rPr>
              <a:t> and </a:t>
            </a:r>
            <a:r>
              <a:rPr lang="en-US" b="true" sz="1000" u="sng">
                <a:solidFill>
                  <a:srgbClr val="0000FF"/>
                </a:solidFill>
                <a:latin typeface="Arial MT Pro Bold"/>
                <a:ea typeface="Arial MT Pro Bold"/>
                <a:cs typeface="Arial MT Pro Bold"/>
                <a:sym typeface="Arial MT Pro Bold"/>
                <a:hlinkClick r:id="rId8" tooltip="https://youtu.be/yFH4kUQ-vbE?si=pIz2xrKzQAnVni4J"/>
              </a:rPr>
              <a:t>NIKE</a:t>
            </a:r>
          </a:p>
          <a:p>
            <a:pPr algn="l">
              <a:lnSpc>
                <a:spcPts val="1200"/>
              </a:lnSpc>
            </a:pPr>
            <a:r>
              <a:rPr lang="en-US" b="true" sz="1000">
                <a:solidFill>
                  <a:srgbClr val="000000"/>
                </a:solidFill>
                <a:latin typeface="Arial MT Pro Bold"/>
                <a:ea typeface="Arial MT Pro Bold"/>
                <a:cs typeface="Arial MT Pro Bold"/>
                <a:sym typeface="Arial MT Pro Bold"/>
              </a:rPr>
              <a:t>Educational Website: </a:t>
            </a:r>
            <a:r>
              <a:rPr lang="en-US" b="true" sz="1000" u="sng">
                <a:solidFill>
                  <a:srgbClr val="0000FF"/>
                </a:solidFill>
                <a:latin typeface="Arial MT Pro Bold"/>
                <a:ea typeface="Arial MT Pro Bold"/>
                <a:cs typeface="Arial MT Pro Bold"/>
                <a:sym typeface="Arial MT Pro Bold"/>
                <a:hlinkClick r:id="rId9" tooltip="https://youtu.be/EAx49SZyDkk?si=Nglai58-n2cSTJoy"/>
              </a:rPr>
              <a:t>QuickBooks – Understanding Business Costs</a:t>
            </a:r>
          </a:p>
        </p:txBody>
      </p:sp>
      <p:sp>
        <p:nvSpPr>
          <p:cNvPr name="Freeform 15" id="15" descr="Screenshot 2024-11-03 at 12.34.24 PM.png"/>
          <p:cNvSpPr/>
          <p:nvPr/>
        </p:nvSpPr>
        <p:spPr>
          <a:xfrm flipH="false" flipV="false" rot="0">
            <a:off x="9221075" y="1691774"/>
            <a:ext cx="4133075" cy="7314326"/>
          </a:xfrm>
          <a:custGeom>
            <a:avLst/>
            <a:gdLst/>
            <a:ahLst/>
            <a:cxnLst/>
            <a:rect r="r" b="b" t="t" l="l"/>
            <a:pathLst>
              <a:path h="7314326" w="4133075">
                <a:moveTo>
                  <a:pt x="0" y="0"/>
                </a:moveTo>
                <a:lnTo>
                  <a:pt x="4133075" y="0"/>
                </a:lnTo>
                <a:lnTo>
                  <a:pt x="4133075" y="7314326"/>
                </a:lnTo>
                <a:lnTo>
                  <a:pt x="0" y="7314326"/>
                </a:lnTo>
                <a:lnTo>
                  <a:pt x="0" y="0"/>
                </a:lnTo>
                <a:close/>
              </a:path>
            </a:pathLst>
          </a:custGeom>
          <a:blipFill>
            <a:blip r:embed="rId10"/>
            <a:stretch>
              <a:fillRect l="0" t="0" r="0" b="0"/>
            </a:stretch>
          </a:blipFill>
        </p:spPr>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DAHAj4CAEjc</dc:identifier>
  <dcterms:modified xsi:type="dcterms:W3CDTF">2011-08-01T06:04:30Z</dcterms:modified>
  <cp:revision>1</cp:revision>
  <dc:title>Middle S_MM - COOK OFF DECK MAin.pptx</dc:title>
</cp:coreProperties>
</file>