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Arial MT Pro Bold" charset="1" panose="020B0802020202020204"/>
      <p:regular r:id="rId26"/>
    </p:embeddedFont>
    <p:embeddedFont>
      <p:font typeface="Arial MT Pro" charset="1" panose="020B0502020202020204"/>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notesMasters/notesMaster1.xml" Type="http://schemas.openxmlformats.org/officeDocument/2006/relationships/notesMaster"/><Relationship Id="rId24" Target="theme/theme2.xml" Type="http://schemas.openxmlformats.org/officeDocument/2006/relationships/theme"/><Relationship Id="rId25" Target="notesSlides/notesSlide1.xml" Type="http://schemas.openxmlformats.org/officeDocument/2006/relationships/notesSlide"/><Relationship Id="rId26" Target="fonts/font26.fntdata" Type="http://schemas.openxmlformats.org/officeDocument/2006/relationships/font"/><Relationship Id="rId27" Target="notesSlides/notesSlide2.xml" Type="http://schemas.openxmlformats.org/officeDocument/2006/relationships/notesSlide"/><Relationship Id="rId28" Target="notesSlides/notesSlide3.xml" Type="http://schemas.openxmlformats.org/officeDocument/2006/relationships/notesSlide"/><Relationship Id="rId29" Target="notesSlides/notesSlide4.xml" Type="http://schemas.openxmlformats.org/officeDocument/2006/relationships/notesSlide"/><Relationship Id="rId3" Target="viewProps.xml" Type="http://schemas.openxmlformats.org/officeDocument/2006/relationships/viewProps"/><Relationship Id="rId30" Target="notesSlides/notesSlide5.xml" Type="http://schemas.openxmlformats.org/officeDocument/2006/relationships/notesSlide"/><Relationship Id="rId31" Target="notesSlides/notesSlide6.xml" Type="http://schemas.openxmlformats.org/officeDocument/2006/relationships/notesSlide"/><Relationship Id="rId32" Target="notesSlides/notesSlide7.xml" Type="http://schemas.openxmlformats.org/officeDocument/2006/relationships/notesSlide"/><Relationship Id="rId33" Target="fonts/font33.fntdata" Type="http://schemas.openxmlformats.org/officeDocument/2006/relationships/font"/><Relationship Id="rId34" Target="notesSlides/notesSlide8.xml" Type="http://schemas.openxmlformats.org/officeDocument/2006/relationships/notesSlide"/><Relationship Id="rId35" Target="notesSlides/notesSlide9.xml" Type="http://schemas.openxmlformats.org/officeDocument/2006/relationships/notesSlide"/><Relationship Id="rId36" Target="notesSlides/notesSlide10.xml" Type="http://schemas.openxmlformats.org/officeDocument/2006/relationships/notesSlide"/><Relationship Id="rId37" Target="notesSlides/notesSlide11.xml" Type="http://schemas.openxmlformats.org/officeDocument/2006/relationships/notesSlide"/><Relationship Id="rId38" Target="notesSlides/notesSlide12.xml" Type="http://schemas.openxmlformats.org/officeDocument/2006/relationships/notesSlide"/><Relationship Id="rId39" Target="notesSlides/notesSlide13.xml" Type="http://schemas.openxmlformats.org/officeDocument/2006/relationships/notesSlide"/><Relationship Id="rId4" Target="theme/theme1.xml" Type="http://schemas.openxmlformats.org/officeDocument/2006/relationships/theme"/><Relationship Id="rId40" Target="notesSlides/notesSlide14.xml" Type="http://schemas.openxmlformats.org/officeDocument/2006/relationships/notesSlide"/><Relationship Id="rId41" Target="notesSlides/notesSlide15.xml" Type="http://schemas.openxmlformats.org/officeDocument/2006/relationships/notesSlide"/><Relationship Id="rId42" Target="notesSlides/notesSlide16.xml" Type="http://schemas.openxmlformats.org/officeDocument/2006/relationships/notesSlide"/><Relationship Id="rId43" Target="notesSlides/notesSlide17.xml" Type="http://schemas.openxmlformats.org/officeDocument/2006/relationships/notesSlid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 Id="rId7" Target="https://youtu.be/rfYdR4iwqAE?si=vzl1BGJE8OouGCLB" TargetMode="External" Type="http://schemas.openxmlformats.org/officeDocument/2006/relationships/hyperlink"/><Relationship Id="rId8" Target="https://www.forbes.com/councils/forbescommunicationscouncil/2024/02/07/competitive-advantage-the-key-to-business-success/" TargetMode="External" Type="http://schemas.openxmlformats.org/officeDocument/2006/relationships/hyperlink"/></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 Id="rId7" Target="https://youtu.be/CqaFYgRGDmo?si=pkkMI57JM3M99LQ3" TargetMode="External" Type="http://schemas.openxmlformats.org/officeDocument/2006/relationships/hyperlink"/><Relationship Id="rId8" Target="https://www.sba.gov/event/59805"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 Id="rId7" Target="http://www.apple.com" TargetMode="External" Type="http://schemas.openxmlformats.org/officeDocument/2006/relationships/hyperlink"/><Relationship Id="rId8" Target="https://www.investopedia.com/terms/k/kpi.asp"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2" Target="../notesSlides/notesSlide13.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 Id="rId7" Target="https://youtu.be/f_HEz1ET1JE?si=JtNQxltGazIOWsip" TargetMode="External" Type="http://schemas.openxmlformats.org/officeDocument/2006/relationships/hyperlink"/><Relationship Id="rId8" Target="https://youtu.be/yFH4kUQ-vbE?si=pIz2xrKzQAnVni4J" TargetMode="External" Type="http://schemas.openxmlformats.org/officeDocument/2006/relationships/hyperlink"/><Relationship Id="rId9" Target="https://youtu.be/EAx49SZyDkk?si=Nglai58-n2cSTJoy" TargetMode="External" Type="http://schemas.openxmlformats.org/officeDocument/2006/relationships/hyperlink"/></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 Id="rId7" Target="https://youtu.be/l_NYrWqUR40?si=9L6lmM0YRpJKMAD0" TargetMode="External" Type="http://schemas.openxmlformats.org/officeDocument/2006/relationships/hyperlink"/><Relationship Id="rId8" Target="https://www.indeed.com/career-advice/interviewing/interview-question-skills-to-bring-the-job" TargetMode="External" Type="http://schemas.openxmlformats.org/officeDocument/2006/relationships/hyperlink"/></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 Id="rId7" Target="https://youtu.be/-C_5hzJCHaY?si=oyLYJmdnhb8-MW2t" TargetMode="External" Type="http://schemas.openxmlformats.org/officeDocument/2006/relationships/hyperlink"/><Relationship Id="rId8" Target="https://youtu.be/zojhP5bNy2s?si=axM3nN9QnjUaXaAk"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 Id="rId7" Target="https://youtu.be/CMQLdJa64Wk?si=AnHQY8AYU9Eo0agy" TargetMode="External" Type="http://schemas.openxmlformats.org/officeDocument/2006/relationships/hyperlink"/><Relationship Id="rId8" Target="https://youtu.be/qIw-yFC-HNU?si=wqvPg67Dlzqg_BpQ"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 Id="rId7" Target="https://youtu.be/CbhjhWleKGE?si=rasYRJwyWL7li6oy" TargetMode="External" Type="http://schemas.openxmlformats.org/officeDocument/2006/relationships/hyperlink"/><Relationship Id="rId8" Target="https://youtu.be/sgCc1DhdsUc?si=rJpiF5Wb3PDRTKHw"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 Id="rId7" Target="https://youtu.be/l0hVIH3EnlQ?si=K1XhdZzlp66R5vvQ" TargetMode="External" Type="http://schemas.openxmlformats.org/officeDocument/2006/relationships/hyperlink"/><Relationship Id="rId8" Target="https://www.khanacademy.org/college-careers-more/entrepreneurship2"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 Id="rId7" Target="https://youtu.be/cYhgIlTy4yY?si=RQ9sKFbJN7b__4R-" TargetMode="External" Type="http://schemas.openxmlformats.org/officeDocument/2006/relationships/hyperlink"/><Relationship Id="rId8" Target="https://www.investopedia.com/terms/f/financial-literacy.asp"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 Id="rId7" Target="https://youtu.be/5NdClA8a0WE?si=yepUKihyOq3_bf8O" TargetMode="External" Type="http://schemas.openxmlformats.org/officeDocument/2006/relationships/hyperlink"/><Relationship Id="rId8" Target="https://blog.hubspot.com/marketing/write-value-proposition#what-is-a-value-proposition"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609934" y="144646"/>
            <a:ext cx="26937805" cy="10919250"/>
            <a:chOff x="0" y="0"/>
            <a:chExt cx="35917073" cy="14559000"/>
          </a:xfrm>
        </p:grpSpPr>
        <p:sp>
          <p:nvSpPr>
            <p:cNvPr name="Freeform 3" id="3"/>
            <p:cNvSpPr/>
            <p:nvPr/>
          </p:nvSpPr>
          <p:spPr>
            <a:xfrm flipH="false" flipV="false" rot="0">
              <a:off x="0" y="0"/>
              <a:ext cx="35917125" cy="14559026"/>
            </a:xfrm>
            <a:custGeom>
              <a:avLst/>
              <a:gdLst/>
              <a:ahLst/>
              <a:cxnLst/>
              <a:rect r="r" b="b" t="t" l="l"/>
              <a:pathLst>
                <a:path h="14559026" w="35917125">
                  <a:moveTo>
                    <a:pt x="0" y="0"/>
                  </a:moveTo>
                  <a:lnTo>
                    <a:pt x="35917125" y="0"/>
                  </a:lnTo>
                  <a:lnTo>
                    <a:pt x="35917125" y="14559026"/>
                  </a:lnTo>
                  <a:lnTo>
                    <a:pt x="0" y="14559026"/>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0">
            <a:off x="-25922" y="-74522"/>
            <a:ext cx="18331343" cy="1270063"/>
            <a:chOff x="0" y="0"/>
            <a:chExt cx="24441791" cy="1693417"/>
          </a:xfrm>
        </p:grpSpPr>
        <p:sp>
          <p:nvSpPr>
            <p:cNvPr name="Freeform 5" id="5"/>
            <p:cNvSpPr/>
            <p:nvPr/>
          </p:nvSpPr>
          <p:spPr>
            <a:xfrm flipH="false" flipV="false" rot="0">
              <a:off x="0" y="0"/>
              <a:ext cx="24441786" cy="1693421"/>
            </a:xfrm>
            <a:custGeom>
              <a:avLst/>
              <a:gdLst/>
              <a:ahLst/>
              <a:cxnLst/>
              <a:rect r="r" b="b" t="t" l="l"/>
              <a:pathLst>
                <a:path h="1693421" w="24441786">
                  <a:moveTo>
                    <a:pt x="7255637" y="1689608"/>
                  </a:moveTo>
                  <a:cubicBezTo>
                    <a:pt x="5345557" y="1712214"/>
                    <a:pt x="3055239" y="1637157"/>
                    <a:pt x="0" y="1388110"/>
                  </a:cubicBezTo>
                  <a:lnTo>
                    <a:pt x="0" y="0"/>
                  </a:lnTo>
                  <a:lnTo>
                    <a:pt x="24441786" y="0"/>
                  </a:lnTo>
                  <a:lnTo>
                    <a:pt x="24441786" y="631571"/>
                  </a:lnTo>
                  <a:cubicBezTo>
                    <a:pt x="15276069" y="631571"/>
                    <a:pt x="12984735" y="1616964"/>
                    <a:pt x="7255638" y="1689608"/>
                  </a:cubicBezTo>
                  <a:close/>
                </a:path>
              </a:pathLst>
            </a:custGeom>
            <a:gradFill rotWithShape="true">
              <a:gsLst>
                <a:gs pos="0">
                  <a:srgbClr val="2D2B4E">
                    <a:alpha val="100000"/>
                  </a:srgbClr>
                </a:gs>
                <a:gs pos="100000">
                  <a:srgbClr val="5B569D">
                    <a:alpha val="100000"/>
                  </a:srgbClr>
                </a:gs>
              </a:gsLst>
              <a:lin ang="16200000"/>
            </a:gradFill>
          </p:spPr>
        </p:sp>
      </p:grpSp>
      <p:grpSp>
        <p:nvGrpSpPr>
          <p:cNvPr name="Group 6" id="6"/>
          <p:cNvGrpSpPr/>
          <p:nvPr/>
        </p:nvGrpSpPr>
        <p:grpSpPr>
          <a:xfrm rot="0">
            <a:off x="15486428" y="7293684"/>
            <a:ext cx="3332296" cy="3332296"/>
            <a:chOff x="0" y="0"/>
            <a:chExt cx="4443061" cy="4443061"/>
          </a:xfrm>
        </p:grpSpPr>
        <p:sp>
          <p:nvSpPr>
            <p:cNvPr name="Freeform 7" id="7"/>
            <p:cNvSpPr/>
            <p:nvPr/>
          </p:nvSpPr>
          <p:spPr>
            <a:xfrm flipH="false" flipV="false" rot="0">
              <a:off x="0" y="0"/>
              <a:ext cx="4443095" cy="4443095"/>
            </a:xfrm>
            <a:custGeom>
              <a:avLst/>
              <a:gdLst/>
              <a:ahLst/>
              <a:cxnLst/>
              <a:rect r="r" b="b" t="t" l="l"/>
              <a:pathLst>
                <a:path h="4443095" w="4443095">
                  <a:moveTo>
                    <a:pt x="0" y="0"/>
                  </a:moveTo>
                  <a:lnTo>
                    <a:pt x="4443095" y="0"/>
                  </a:lnTo>
                  <a:lnTo>
                    <a:pt x="4443095" y="4443095"/>
                  </a:lnTo>
                  <a:lnTo>
                    <a:pt x="0" y="4443095"/>
                  </a:lnTo>
                  <a:close/>
                </a:path>
              </a:pathLst>
            </a:custGeom>
            <a:blipFill>
              <a:blip r:embed="rId3"/>
              <a:stretch>
                <a:fillRect l="0" t="0" r="0" b="0"/>
              </a:stretch>
            </a:blipFill>
          </p:spPr>
        </p:sp>
      </p:grpSp>
      <p:grpSp>
        <p:nvGrpSpPr>
          <p:cNvPr name="Group 8" id="8"/>
          <p:cNvGrpSpPr/>
          <p:nvPr/>
        </p:nvGrpSpPr>
        <p:grpSpPr>
          <a:xfrm rot="0">
            <a:off x="-1090801" y="-2024460"/>
            <a:ext cx="3054289" cy="3039143"/>
            <a:chOff x="0" y="0"/>
            <a:chExt cx="4072385" cy="4052191"/>
          </a:xfrm>
        </p:grpSpPr>
        <p:sp>
          <p:nvSpPr>
            <p:cNvPr name="Freeform 9" id="9"/>
            <p:cNvSpPr/>
            <p:nvPr/>
          </p:nvSpPr>
          <p:spPr>
            <a:xfrm flipH="false" flipV="false" rot="0">
              <a:off x="0" y="0"/>
              <a:ext cx="4072382" cy="4052189"/>
            </a:xfrm>
            <a:custGeom>
              <a:avLst/>
              <a:gdLst/>
              <a:ahLst/>
              <a:cxnLst/>
              <a:rect r="r" b="b" t="t" l="l"/>
              <a:pathLst>
                <a:path h="4052189" w="4072382">
                  <a:moveTo>
                    <a:pt x="2042541" y="4052189"/>
                  </a:moveTo>
                  <a:cubicBezTo>
                    <a:pt x="922274" y="4052189"/>
                    <a:pt x="0" y="3144901"/>
                    <a:pt x="0" y="2026158"/>
                  </a:cubicBezTo>
                  <a:cubicBezTo>
                    <a:pt x="0" y="907415"/>
                    <a:pt x="922274" y="0"/>
                    <a:pt x="2042541" y="0"/>
                  </a:cubicBezTo>
                  <a:cubicBezTo>
                    <a:pt x="3163062" y="0"/>
                    <a:pt x="4072382" y="907288"/>
                    <a:pt x="4072382" y="2026158"/>
                  </a:cubicBezTo>
                  <a:cubicBezTo>
                    <a:pt x="4072382" y="3145028"/>
                    <a:pt x="3163062" y="4052062"/>
                    <a:pt x="2042541" y="4052062"/>
                  </a:cubicBezTo>
                  <a:close/>
                </a:path>
              </a:pathLst>
            </a:custGeom>
            <a:solidFill>
              <a:srgbClr val="3C4645">
                <a:alpha val="3529"/>
              </a:srgbClr>
            </a:solidFill>
          </p:spPr>
        </p:sp>
      </p:grpSp>
      <p:grpSp>
        <p:nvGrpSpPr>
          <p:cNvPr name="Group 10" id="10"/>
          <p:cNvGrpSpPr/>
          <p:nvPr/>
        </p:nvGrpSpPr>
        <p:grpSpPr>
          <a:xfrm rot="0">
            <a:off x="12259619" y="2432698"/>
            <a:ext cx="1863569" cy="1860331"/>
            <a:chOff x="0" y="0"/>
            <a:chExt cx="2484759" cy="2480441"/>
          </a:xfrm>
        </p:grpSpPr>
        <p:sp>
          <p:nvSpPr>
            <p:cNvPr name="Freeform 11" id="11"/>
            <p:cNvSpPr/>
            <p:nvPr/>
          </p:nvSpPr>
          <p:spPr>
            <a:xfrm flipH="false" flipV="false" rot="0">
              <a:off x="0" y="0"/>
              <a:ext cx="2484755" cy="2480437"/>
            </a:xfrm>
            <a:custGeom>
              <a:avLst/>
              <a:gdLst/>
              <a:ahLst/>
              <a:cxnLst/>
              <a:rect r="r" b="b" t="t" l="l"/>
              <a:pathLst>
                <a:path h="2480437" w="2484755">
                  <a:moveTo>
                    <a:pt x="1242060" y="2480437"/>
                  </a:moveTo>
                  <a:cubicBezTo>
                    <a:pt x="550799" y="2480437"/>
                    <a:pt x="0" y="1922399"/>
                    <a:pt x="0" y="1240536"/>
                  </a:cubicBezTo>
                  <a:cubicBezTo>
                    <a:pt x="0" y="557276"/>
                    <a:pt x="550799" y="0"/>
                    <a:pt x="1242060" y="0"/>
                  </a:cubicBezTo>
                  <a:cubicBezTo>
                    <a:pt x="1926082" y="0"/>
                    <a:pt x="2484755" y="557276"/>
                    <a:pt x="2484755" y="1240536"/>
                  </a:cubicBezTo>
                  <a:cubicBezTo>
                    <a:pt x="2484755" y="1922399"/>
                    <a:pt x="1926082" y="2480437"/>
                    <a:pt x="1242060" y="2480437"/>
                  </a:cubicBezTo>
                  <a:close/>
                </a:path>
              </a:pathLst>
            </a:custGeom>
            <a:solidFill>
              <a:srgbClr val="252525">
                <a:alpha val="784"/>
              </a:srgbClr>
            </a:solidFill>
          </p:spPr>
        </p:sp>
      </p:grpSp>
      <p:grpSp>
        <p:nvGrpSpPr>
          <p:cNvPr name="Group 12" id="12"/>
          <p:cNvGrpSpPr/>
          <p:nvPr/>
        </p:nvGrpSpPr>
        <p:grpSpPr>
          <a:xfrm rot="0">
            <a:off x="14391540" y="1893240"/>
            <a:ext cx="2756727" cy="2742629"/>
            <a:chOff x="0" y="0"/>
            <a:chExt cx="3675636" cy="3656839"/>
          </a:xfrm>
        </p:grpSpPr>
        <p:sp>
          <p:nvSpPr>
            <p:cNvPr name="Freeform 13" id="13"/>
            <p:cNvSpPr/>
            <p:nvPr/>
          </p:nvSpPr>
          <p:spPr>
            <a:xfrm flipH="false" flipV="false" rot="0">
              <a:off x="0" y="0"/>
              <a:ext cx="3675634" cy="3656838"/>
            </a:xfrm>
            <a:custGeom>
              <a:avLst/>
              <a:gdLst/>
              <a:ahLst/>
              <a:cxnLst/>
              <a:rect r="r" b="b" t="t" l="l"/>
              <a:pathLst>
                <a:path h="3656838" w="3675634">
                  <a:moveTo>
                    <a:pt x="1843913" y="3656838"/>
                  </a:moveTo>
                  <a:cubicBezTo>
                    <a:pt x="832231" y="3656838"/>
                    <a:pt x="0" y="2837561"/>
                    <a:pt x="0" y="1828800"/>
                  </a:cubicBezTo>
                  <a:cubicBezTo>
                    <a:pt x="0" y="818769"/>
                    <a:pt x="832231" y="0"/>
                    <a:pt x="1843913" y="0"/>
                  </a:cubicBezTo>
                  <a:cubicBezTo>
                    <a:pt x="2854833" y="0"/>
                    <a:pt x="3675634" y="818769"/>
                    <a:pt x="3675634" y="1828800"/>
                  </a:cubicBezTo>
                  <a:cubicBezTo>
                    <a:pt x="3675634" y="2837688"/>
                    <a:pt x="2854960" y="3656838"/>
                    <a:pt x="1843913" y="3656838"/>
                  </a:cubicBezTo>
                  <a:close/>
                </a:path>
              </a:pathLst>
            </a:custGeom>
            <a:solidFill>
              <a:srgbClr val="3C4645">
                <a:alpha val="3529"/>
              </a:srgbClr>
            </a:solidFill>
          </p:spPr>
        </p:sp>
      </p:grpSp>
      <p:grpSp>
        <p:nvGrpSpPr>
          <p:cNvPr name="Group 14" id="14"/>
          <p:cNvGrpSpPr/>
          <p:nvPr/>
        </p:nvGrpSpPr>
        <p:grpSpPr>
          <a:xfrm rot="0">
            <a:off x="17251920" y="544320"/>
            <a:ext cx="570264" cy="567025"/>
            <a:chOff x="0" y="0"/>
            <a:chExt cx="760352" cy="756033"/>
          </a:xfrm>
        </p:grpSpPr>
        <p:sp>
          <p:nvSpPr>
            <p:cNvPr name="Freeform 15" id="15"/>
            <p:cNvSpPr/>
            <p:nvPr/>
          </p:nvSpPr>
          <p:spPr>
            <a:xfrm flipH="false" flipV="false" rot="0">
              <a:off x="0" y="0"/>
              <a:ext cx="760349" cy="756031"/>
            </a:xfrm>
            <a:custGeom>
              <a:avLst/>
              <a:gdLst/>
              <a:ahLst/>
              <a:cxnLst/>
              <a:rect r="r" b="b" t="t" l="l"/>
              <a:pathLst>
                <a:path h="756031" w="760349">
                  <a:moveTo>
                    <a:pt x="380873" y="756031"/>
                  </a:moveTo>
                  <a:cubicBezTo>
                    <a:pt x="171323" y="756031"/>
                    <a:pt x="0" y="586740"/>
                    <a:pt x="0" y="377317"/>
                  </a:cubicBezTo>
                  <a:cubicBezTo>
                    <a:pt x="0" y="169164"/>
                    <a:pt x="171323" y="0"/>
                    <a:pt x="380873" y="0"/>
                  </a:cubicBezTo>
                  <a:cubicBezTo>
                    <a:pt x="591058" y="0"/>
                    <a:pt x="760349" y="169164"/>
                    <a:pt x="760349" y="377317"/>
                  </a:cubicBezTo>
                  <a:cubicBezTo>
                    <a:pt x="760349" y="586867"/>
                    <a:pt x="591185" y="756031"/>
                    <a:pt x="380873" y="756031"/>
                  </a:cubicBezTo>
                  <a:close/>
                </a:path>
              </a:pathLst>
            </a:custGeom>
            <a:solidFill>
              <a:srgbClr val="3C4645">
                <a:alpha val="3529"/>
              </a:srgbClr>
            </a:solidFill>
          </p:spPr>
        </p:sp>
      </p:grpSp>
      <p:grpSp>
        <p:nvGrpSpPr>
          <p:cNvPr name="Group 16" id="16"/>
          <p:cNvGrpSpPr/>
          <p:nvPr/>
        </p:nvGrpSpPr>
        <p:grpSpPr>
          <a:xfrm rot="0">
            <a:off x="8094598" y="237600"/>
            <a:ext cx="3015903" cy="3011044"/>
            <a:chOff x="0" y="0"/>
            <a:chExt cx="4021204" cy="4014725"/>
          </a:xfrm>
        </p:grpSpPr>
        <p:sp>
          <p:nvSpPr>
            <p:cNvPr name="Freeform 17" id="17"/>
            <p:cNvSpPr/>
            <p:nvPr/>
          </p:nvSpPr>
          <p:spPr>
            <a:xfrm flipH="false" flipV="false" rot="0">
              <a:off x="0" y="0"/>
              <a:ext cx="4021201" cy="4014724"/>
            </a:xfrm>
            <a:custGeom>
              <a:avLst/>
              <a:gdLst/>
              <a:ahLst/>
              <a:cxnLst/>
              <a:rect r="r" b="b" t="t" l="l"/>
              <a:pathLst>
                <a:path h="4014724" w="4021201">
                  <a:moveTo>
                    <a:pt x="2010283" y="4014724"/>
                  </a:moveTo>
                  <a:cubicBezTo>
                    <a:pt x="891413" y="4014724"/>
                    <a:pt x="0" y="3112008"/>
                    <a:pt x="0" y="2007362"/>
                  </a:cubicBezTo>
                  <a:cubicBezTo>
                    <a:pt x="0" y="902716"/>
                    <a:pt x="891413" y="0"/>
                    <a:pt x="2010283" y="0"/>
                  </a:cubicBezTo>
                  <a:cubicBezTo>
                    <a:pt x="3117088" y="0"/>
                    <a:pt x="4021201" y="902716"/>
                    <a:pt x="4021201" y="2007362"/>
                  </a:cubicBezTo>
                  <a:cubicBezTo>
                    <a:pt x="4021201" y="3112008"/>
                    <a:pt x="3116834" y="4014724"/>
                    <a:pt x="2010283" y="4014724"/>
                  </a:cubicBezTo>
                  <a:close/>
                </a:path>
              </a:pathLst>
            </a:custGeom>
            <a:solidFill>
              <a:srgbClr val="252525">
                <a:alpha val="784"/>
              </a:srgbClr>
            </a:solidFill>
          </p:spPr>
        </p:sp>
      </p:grpSp>
      <p:grpSp>
        <p:nvGrpSpPr>
          <p:cNvPr name="Group 18" id="18"/>
          <p:cNvGrpSpPr/>
          <p:nvPr/>
        </p:nvGrpSpPr>
        <p:grpSpPr>
          <a:xfrm rot="0">
            <a:off x="16178400" y="-2317681"/>
            <a:ext cx="5220177" cy="5220177"/>
            <a:chOff x="0" y="0"/>
            <a:chExt cx="6960236" cy="6960236"/>
          </a:xfrm>
        </p:grpSpPr>
        <p:sp>
          <p:nvSpPr>
            <p:cNvPr name="Freeform 19" id="19"/>
            <p:cNvSpPr/>
            <p:nvPr/>
          </p:nvSpPr>
          <p:spPr>
            <a:xfrm flipH="false" flipV="false" rot="0">
              <a:off x="0" y="0"/>
              <a:ext cx="6960235" cy="6960235"/>
            </a:xfrm>
            <a:custGeom>
              <a:avLst/>
              <a:gdLst/>
              <a:ahLst/>
              <a:cxnLst/>
              <a:rect r="r" b="b" t="t" l="l"/>
              <a:pathLst>
                <a:path h="6960235" w="6960235">
                  <a:moveTo>
                    <a:pt x="0" y="3480181"/>
                  </a:moveTo>
                  <a:cubicBezTo>
                    <a:pt x="0" y="1558163"/>
                    <a:pt x="1558163" y="0"/>
                    <a:pt x="3480181" y="0"/>
                  </a:cubicBezTo>
                  <a:cubicBezTo>
                    <a:pt x="5402199" y="0"/>
                    <a:pt x="6960235" y="1558163"/>
                    <a:pt x="6960235" y="3480181"/>
                  </a:cubicBezTo>
                  <a:cubicBezTo>
                    <a:pt x="6960235" y="5402199"/>
                    <a:pt x="5402072" y="6960235"/>
                    <a:pt x="3480181" y="6960235"/>
                  </a:cubicBezTo>
                  <a:cubicBezTo>
                    <a:pt x="1558290" y="6960235"/>
                    <a:pt x="0" y="5402072"/>
                    <a:pt x="0" y="3480181"/>
                  </a:cubicBezTo>
                  <a:close/>
                </a:path>
              </a:pathLst>
            </a:custGeom>
            <a:solidFill>
              <a:srgbClr val="3C4645">
                <a:alpha val="3529"/>
              </a:srgbClr>
            </a:solidFill>
          </p:spPr>
        </p:sp>
      </p:grpSp>
      <p:grpSp>
        <p:nvGrpSpPr>
          <p:cNvPr name="Group 20" id="20"/>
          <p:cNvGrpSpPr/>
          <p:nvPr/>
        </p:nvGrpSpPr>
        <p:grpSpPr>
          <a:xfrm rot="0">
            <a:off x="-2" y="2050274"/>
            <a:ext cx="18331343" cy="8704201"/>
            <a:chOff x="0" y="0"/>
            <a:chExt cx="24441791" cy="11605601"/>
          </a:xfrm>
        </p:grpSpPr>
        <p:sp>
          <p:nvSpPr>
            <p:cNvPr name="Freeform 21" id="21"/>
            <p:cNvSpPr/>
            <p:nvPr/>
          </p:nvSpPr>
          <p:spPr>
            <a:xfrm flipH="false" flipV="false" rot="0">
              <a:off x="0" y="-306"/>
              <a:ext cx="24441786" cy="11605948"/>
            </a:xfrm>
            <a:custGeom>
              <a:avLst/>
              <a:gdLst/>
              <a:ahLst/>
              <a:cxnLst/>
              <a:rect r="r" b="b" t="t" l="l"/>
              <a:pathLst>
                <a:path h="11605948" w="24441786">
                  <a:moveTo>
                    <a:pt x="24441786" y="11605947"/>
                  </a:moveTo>
                  <a:lnTo>
                    <a:pt x="0" y="11605947"/>
                  </a:lnTo>
                  <a:lnTo>
                    <a:pt x="0" y="1916609"/>
                  </a:lnTo>
                  <a:cubicBezTo>
                    <a:pt x="12220956" y="1916609"/>
                    <a:pt x="12220956" y="-941399"/>
                    <a:pt x="24441786" y="322632"/>
                  </a:cubicBezTo>
                  <a:lnTo>
                    <a:pt x="24441786" y="11605947"/>
                  </a:lnTo>
                  <a:close/>
                </a:path>
              </a:pathLst>
            </a:custGeom>
            <a:gradFill rotWithShape="true">
              <a:gsLst>
                <a:gs pos="0">
                  <a:srgbClr val="2D2B4E">
                    <a:alpha val="100000"/>
                  </a:srgbClr>
                </a:gs>
                <a:gs pos="100000">
                  <a:srgbClr val="5B569D">
                    <a:alpha val="100000"/>
                  </a:srgbClr>
                </a:gs>
              </a:gsLst>
              <a:lin ang="16200000"/>
            </a:gradFill>
          </p:spPr>
        </p:sp>
      </p:grpSp>
      <p:grpSp>
        <p:nvGrpSpPr>
          <p:cNvPr name="Group 22" id="22"/>
          <p:cNvGrpSpPr/>
          <p:nvPr/>
        </p:nvGrpSpPr>
        <p:grpSpPr>
          <a:xfrm rot="0">
            <a:off x="-44280" y="2502898"/>
            <a:ext cx="3872294" cy="3872297"/>
            <a:chOff x="0" y="0"/>
            <a:chExt cx="5163059" cy="5163063"/>
          </a:xfrm>
        </p:grpSpPr>
        <p:sp>
          <p:nvSpPr>
            <p:cNvPr name="Freeform 23" id="23"/>
            <p:cNvSpPr/>
            <p:nvPr/>
          </p:nvSpPr>
          <p:spPr>
            <a:xfrm flipH="false" flipV="false" rot="0">
              <a:off x="0" y="0"/>
              <a:ext cx="5163058" cy="5163058"/>
            </a:xfrm>
            <a:custGeom>
              <a:avLst/>
              <a:gdLst/>
              <a:ahLst/>
              <a:cxnLst/>
              <a:rect r="r" b="b" t="t" l="l"/>
              <a:pathLst>
                <a:path h="5163058" w="5163058">
                  <a:moveTo>
                    <a:pt x="0" y="2581529"/>
                  </a:moveTo>
                  <a:cubicBezTo>
                    <a:pt x="0" y="1155827"/>
                    <a:pt x="1155827" y="0"/>
                    <a:pt x="2581529" y="0"/>
                  </a:cubicBezTo>
                  <a:cubicBezTo>
                    <a:pt x="4007231" y="0"/>
                    <a:pt x="5163058" y="1155827"/>
                    <a:pt x="5163058" y="2581529"/>
                  </a:cubicBezTo>
                  <a:cubicBezTo>
                    <a:pt x="5163058" y="4007231"/>
                    <a:pt x="4007231" y="5163058"/>
                    <a:pt x="2581529" y="5163058"/>
                  </a:cubicBezTo>
                  <a:cubicBezTo>
                    <a:pt x="1155827" y="5163058"/>
                    <a:pt x="0" y="4007231"/>
                    <a:pt x="0" y="2581529"/>
                  </a:cubicBezTo>
                  <a:close/>
                </a:path>
              </a:pathLst>
            </a:custGeom>
            <a:solidFill>
              <a:srgbClr val="3C4645">
                <a:alpha val="3529"/>
              </a:srgbClr>
            </a:solidFill>
          </p:spPr>
        </p:sp>
      </p:grpSp>
      <p:grpSp>
        <p:nvGrpSpPr>
          <p:cNvPr name="Group 24" id="24"/>
          <p:cNvGrpSpPr/>
          <p:nvPr/>
        </p:nvGrpSpPr>
        <p:grpSpPr>
          <a:xfrm rot="0">
            <a:off x="14062140" y="8993160"/>
            <a:ext cx="1163766" cy="1157766"/>
            <a:chOff x="0" y="0"/>
            <a:chExt cx="1551688" cy="1543688"/>
          </a:xfrm>
        </p:grpSpPr>
        <p:sp>
          <p:nvSpPr>
            <p:cNvPr name="Freeform 25" id="25"/>
            <p:cNvSpPr/>
            <p:nvPr/>
          </p:nvSpPr>
          <p:spPr>
            <a:xfrm flipH="false" flipV="false" rot="0">
              <a:off x="0" y="0"/>
              <a:ext cx="1551686" cy="1543685"/>
            </a:xfrm>
            <a:custGeom>
              <a:avLst/>
              <a:gdLst/>
              <a:ahLst/>
              <a:cxnLst/>
              <a:rect r="r" b="b" t="t" l="l"/>
              <a:pathLst>
                <a:path h="1543685" w="1551686">
                  <a:moveTo>
                    <a:pt x="778383" y="1543685"/>
                  </a:moveTo>
                  <a:cubicBezTo>
                    <a:pt x="350647" y="1543685"/>
                    <a:pt x="0" y="1198118"/>
                    <a:pt x="0" y="771779"/>
                  </a:cubicBezTo>
                  <a:cubicBezTo>
                    <a:pt x="0" y="345440"/>
                    <a:pt x="350647" y="0"/>
                    <a:pt x="778383" y="0"/>
                  </a:cubicBezTo>
                  <a:cubicBezTo>
                    <a:pt x="1205357" y="0"/>
                    <a:pt x="1551686" y="345567"/>
                    <a:pt x="1551686" y="771779"/>
                  </a:cubicBezTo>
                  <a:cubicBezTo>
                    <a:pt x="1551686" y="1197991"/>
                    <a:pt x="1205230" y="1543685"/>
                    <a:pt x="778383" y="1543685"/>
                  </a:cubicBezTo>
                  <a:close/>
                </a:path>
              </a:pathLst>
            </a:custGeom>
            <a:solidFill>
              <a:srgbClr val="3C4645">
                <a:alpha val="3529"/>
              </a:srgbClr>
            </a:solidFill>
          </p:spPr>
        </p:sp>
      </p:grpSp>
      <p:grpSp>
        <p:nvGrpSpPr>
          <p:cNvPr name="Group 26" id="26"/>
          <p:cNvGrpSpPr/>
          <p:nvPr/>
        </p:nvGrpSpPr>
        <p:grpSpPr>
          <a:xfrm rot="0">
            <a:off x="8877034" y="997895"/>
            <a:ext cx="1450482" cy="1450517"/>
            <a:chOff x="0" y="0"/>
            <a:chExt cx="1933976" cy="1934023"/>
          </a:xfrm>
        </p:grpSpPr>
        <p:sp>
          <p:nvSpPr>
            <p:cNvPr name="Freeform 27" id="27"/>
            <p:cNvSpPr/>
            <p:nvPr/>
          </p:nvSpPr>
          <p:spPr>
            <a:xfrm flipH="false" flipV="false" rot="0">
              <a:off x="95" y="95"/>
              <a:ext cx="1933924" cy="1933893"/>
            </a:xfrm>
            <a:custGeom>
              <a:avLst/>
              <a:gdLst/>
              <a:ahLst/>
              <a:cxnLst/>
              <a:rect r="r" b="b" t="t" l="l"/>
              <a:pathLst>
                <a:path h="1933893" w="1933924">
                  <a:moveTo>
                    <a:pt x="1651032" y="282988"/>
                  </a:moveTo>
                  <a:cubicBezTo>
                    <a:pt x="2028222" y="660813"/>
                    <a:pt x="2028222" y="1272953"/>
                    <a:pt x="1651032" y="1650905"/>
                  </a:cubicBezTo>
                  <a:cubicBezTo>
                    <a:pt x="1272953" y="2028222"/>
                    <a:pt x="660940" y="2028222"/>
                    <a:pt x="282988" y="1650905"/>
                  </a:cubicBezTo>
                  <a:cubicBezTo>
                    <a:pt x="-94329" y="1273080"/>
                    <a:pt x="-94329" y="660940"/>
                    <a:pt x="282988" y="282988"/>
                  </a:cubicBezTo>
                  <a:cubicBezTo>
                    <a:pt x="660940" y="-94329"/>
                    <a:pt x="1272953" y="-94329"/>
                    <a:pt x="1651032" y="282988"/>
                  </a:cubicBezTo>
                  <a:close/>
                </a:path>
              </a:pathLst>
            </a:custGeom>
            <a:solidFill>
              <a:srgbClr val="471F55">
                <a:alpha val="3529"/>
              </a:srgbClr>
            </a:solidFill>
          </p:spPr>
        </p:sp>
      </p:grpSp>
      <p:grpSp>
        <p:nvGrpSpPr>
          <p:cNvPr name="Group 28" id="28"/>
          <p:cNvGrpSpPr/>
          <p:nvPr/>
        </p:nvGrpSpPr>
        <p:grpSpPr>
          <a:xfrm rot="-2776998">
            <a:off x="13055550" y="3556034"/>
            <a:ext cx="7275833" cy="7275833"/>
            <a:chOff x="0" y="0"/>
            <a:chExt cx="9701111" cy="9701111"/>
          </a:xfrm>
        </p:grpSpPr>
        <p:sp>
          <p:nvSpPr>
            <p:cNvPr name="Freeform 29" id="29"/>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4"/>
              <a:stretch>
                <a:fillRect l="0" t="0" r="0" b="0"/>
              </a:stretch>
            </a:blipFill>
          </p:spPr>
        </p:sp>
      </p:grpSp>
      <p:grpSp>
        <p:nvGrpSpPr>
          <p:cNvPr name="Group 30" id="30"/>
          <p:cNvGrpSpPr/>
          <p:nvPr/>
        </p:nvGrpSpPr>
        <p:grpSpPr>
          <a:xfrm rot="0">
            <a:off x="4156307" y="937628"/>
            <a:ext cx="8983241" cy="2915812"/>
            <a:chOff x="0" y="0"/>
            <a:chExt cx="11977655" cy="3887749"/>
          </a:xfrm>
        </p:grpSpPr>
        <p:sp>
          <p:nvSpPr>
            <p:cNvPr name="Freeform 31" id="31"/>
            <p:cNvSpPr/>
            <p:nvPr/>
          </p:nvSpPr>
          <p:spPr>
            <a:xfrm flipH="false" flipV="false" rot="0">
              <a:off x="0" y="0"/>
              <a:ext cx="11977624" cy="3887724"/>
            </a:xfrm>
            <a:custGeom>
              <a:avLst/>
              <a:gdLst/>
              <a:ahLst/>
              <a:cxnLst/>
              <a:rect r="r" b="b" t="t" l="l"/>
              <a:pathLst>
                <a:path h="3887724" w="11977624">
                  <a:moveTo>
                    <a:pt x="0" y="0"/>
                  </a:moveTo>
                  <a:lnTo>
                    <a:pt x="11977624" y="0"/>
                  </a:lnTo>
                  <a:lnTo>
                    <a:pt x="11977624" y="3887724"/>
                  </a:lnTo>
                  <a:lnTo>
                    <a:pt x="0" y="3887724"/>
                  </a:lnTo>
                  <a:close/>
                </a:path>
              </a:pathLst>
            </a:custGeom>
            <a:blipFill>
              <a:blip r:embed="rId5"/>
              <a:stretch>
                <a:fillRect l="0" t="-11" r="0" b="-11"/>
              </a:stretch>
            </a:blipFill>
          </p:spPr>
        </p:sp>
      </p:grpSp>
      <p:sp>
        <p:nvSpPr>
          <p:cNvPr name="TextBox 32" id="32"/>
          <p:cNvSpPr txBox="true"/>
          <p:nvPr/>
        </p:nvSpPr>
        <p:spPr>
          <a:xfrm rot="0">
            <a:off x="4353717" y="4117626"/>
            <a:ext cx="9078405" cy="496556"/>
          </a:xfrm>
          <a:prstGeom prst="rect">
            <a:avLst/>
          </a:prstGeom>
        </p:spPr>
        <p:txBody>
          <a:bodyPr anchor="t" rtlCol="false" tIns="0" lIns="0" bIns="0" rIns="0">
            <a:spAutoFit/>
          </a:bodyPr>
          <a:lstStyle/>
          <a:p>
            <a:pPr algn="ctr">
              <a:lnSpc>
                <a:spcPts val="4919"/>
              </a:lnSpc>
            </a:pPr>
            <a:r>
              <a:rPr lang="en-US" b="true" sz="6000">
                <a:solidFill>
                  <a:srgbClr val="FFFFFF"/>
                </a:solidFill>
                <a:latin typeface="Arial MT Pro Bold"/>
                <a:ea typeface="Arial MT Pro Bold"/>
                <a:cs typeface="Arial MT Pro Bold"/>
                <a:sym typeface="Arial MT Pro Bold"/>
              </a:rPr>
              <a:t>PITCH COMPETITION</a:t>
            </a:r>
          </a:p>
        </p:txBody>
      </p:sp>
      <p:grpSp>
        <p:nvGrpSpPr>
          <p:cNvPr name="Group 33" id="33"/>
          <p:cNvGrpSpPr/>
          <p:nvPr/>
        </p:nvGrpSpPr>
        <p:grpSpPr>
          <a:xfrm rot="2892830">
            <a:off x="7406779" y="5989920"/>
            <a:ext cx="2482295" cy="979508"/>
            <a:chOff x="0" y="0"/>
            <a:chExt cx="3309727" cy="1306011"/>
          </a:xfrm>
        </p:grpSpPr>
        <p:sp>
          <p:nvSpPr>
            <p:cNvPr name="Freeform 34" id="34"/>
            <p:cNvSpPr/>
            <p:nvPr/>
          </p:nvSpPr>
          <p:spPr>
            <a:xfrm flipH="true" flipV="false" rot="0">
              <a:off x="0" y="0"/>
              <a:ext cx="3309747" cy="1306068"/>
            </a:xfrm>
            <a:custGeom>
              <a:avLst/>
              <a:gdLst/>
              <a:ahLst/>
              <a:cxnLst/>
              <a:rect r="r" b="b" t="t" l="l"/>
              <a:pathLst>
                <a:path h="1306068" w="3309747">
                  <a:moveTo>
                    <a:pt x="0" y="0"/>
                  </a:moveTo>
                  <a:lnTo>
                    <a:pt x="3309747" y="0"/>
                  </a:lnTo>
                  <a:lnTo>
                    <a:pt x="3309747" y="1306068"/>
                  </a:lnTo>
                  <a:lnTo>
                    <a:pt x="0" y="1306068"/>
                  </a:lnTo>
                  <a:close/>
                </a:path>
              </a:pathLst>
            </a:custGeom>
            <a:blipFill>
              <a:blip r:embed="rId6"/>
              <a:stretch>
                <a:fillRect l="0" t="-17990" r="0" b="-17986"/>
              </a:stretch>
            </a:blipFill>
          </p:spPr>
        </p:sp>
      </p:grpSp>
      <p:grpSp>
        <p:nvGrpSpPr>
          <p:cNvPr name="Group 35" id="35"/>
          <p:cNvGrpSpPr/>
          <p:nvPr/>
        </p:nvGrpSpPr>
        <p:grpSpPr>
          <a:xfrm rot="0">
            <a:off x="6874238" y="5096496"/>
            <a:ext cx="3547380" cy="4987528"/>
            <a:chOff x="0" y="0"/>
            <a:chExt cx="4729840" cy="6650037"/>
          </a:xfrm>
        </p:grpSpPr>
        <p:sp>
          <p:nvSpPr>
            <p:cNvPr name="Freeform 36" id="36"/>
            <p:cNvSpPr/>
            <p:nvPr/>
          </p:nvSpPr>
          <p:spPr>
            <a:xfrm flipH="false" flipV="false" rot="0">
              <a:off x="0" y="0"/>
              <a:ext cx="4729861" cy="6649974"/>
            </a:xfrm>
            <a:custGeom>
              <a:avLst/>
              <a:gdLst/>
              <a:ahLst/>
              <a:cxnLst/>
              <a:rect r="r" b="b" t="t" l="l"/>
              <a:pathLst>
                <a:path h="6649974" w="4729861">
                  <a:moveTo>
                    <a:pt x="0" y="0"/>
                  </a:moveTo>
                  <a:lnTo>
                    <a:pt x="4729861" y="0"/>
                  </a:lnTo>
                  <a:lnTo>
                    <a:pt x="4729861" y="6649974"/>
                  </a:lnTo>
                  <a:lnTo>
                    <a:pt x="0" y="6649974"/>
                  </a:lnTo>
                  <a:close/>
                </a:path>
              </a:pathLst>
            </a:custGeom>
            <a:blipFill>
              <a:blip r:embed="rId7"/>
              <a:stretch>
                <a:fillRect l="0" t="-3" r="0" b="-3"/>
              </a:stretch>
            </a:blipFill>
          </p:spPr>
        </p:sp>
      </p:grpSp>
      <p:grpSp>
        <p:nvGrpSpPr>
          <p:cNvPr name="Group 37" id="37"/>
          <p:cNvGrpSpPr/>
          <p:nvPr/>
        </p:nvGrpSpPr>
        <p:grpSpPr>
          <a:xfrm rot="0">
            <a:off x="9366780" y="9060060"/>
            <a:ext cx="1475983" cy="1023964"/>
            <a:chOff x="0" y="0"/>
            <a:chExt cx="1967977" cy="1365285"/>
          </a:xfrm>
        </p:grpSpPr>
        <p:sp>
          <p:nvSpPr>
            <p:cNvPr name="Freeform 38" id="38"/>
            <p:cNvSpPr/>
            <p:nvPr/>
          </p:nvSpPr>
          <p:spPr>
            <a:xfrm flipH="false" flipV="false" rot="0">
              <a:off x="0" y="0"/>
              <a:ext cx="1967992" cy="1365250"/>
            </a:xfrm>
            <a:custGeom>
              <a:avLst/>
              <a:gdLst/>
              <a:ahLst/>
              <a:cxnLst/>
              <a:rect r="r" b="b" t="t" l="l"/>
              <a:pathLst>
                <a:path h="1365250" w="1967992">
                  <a:moveTo>
                    <a:pt x="0" y="0"/>
                  </a:moveTo>
                  <a:lnTo>
                    <a:pt x="1967992" y="0"/>
                  </a:lnTo>
                  <a:lnTo>
                    <a:pt x="1967992" y="1365250"/>
                  </a:lnTo>
                  <a:lnTo>
                    <a:pt x="0" y="1365250"/>
                  </a:lnTo>
                  <a:close/>
                </a:path>
              </a:pathLst>
            </a:custGeom>
            <a:blipFill>
              <a:blip r:embed="rId8"/>
              <a:stretch>
                <a:fillRect l="-15" t="0" r="-14" b="-2"/>
              </a:stretch>
            </a:blipFill>
          </p:spPr>
        </p:sp>
      </p:grpSp>
      <p:grpSp>
        <p:nvGrpSpPr>
          <p:cNvPr name="Group 39" id="39"/>
          <p:cNvGrpSpPr/>
          <p:nvPr/>
        </p:nvGrpSpPr>
        <p:grpSpPr>
          <a:xfrm rot="0">
            <a:off x="12301422" y="3405937"/>
            <a:ext cx="6544713" cy="6544713"/>
            <a:chOff x="0" y="0"/>
            <a:chExt cx="8726284" cy="8726284"/>
          </a:xfrm>
        </p:grpSpPr>
        <p:sp>
          <p:nvSpPr>
            <p:cNvPr name="Freeform 40" id="40"/>
            <p:cNvSpPr/>
            <p:nvPr/>
          </p:nvSpPr>
          <p:spPr>
            <a:xfrm flipH="false" flipV="false" rot="0">
              <a:off x="0" y="0"/>
              <a:ext cx="8726297" cy="8726297"/>
            </a:xfrm>
            <a:custGeom>
              <a:avLst/>
              <a:gdLst/>
              <a:ahLst/>
              <a:cxnLst/>
              <a:rect r="r" b="b" t="t" l="l"/>
              <a:pathLst>
                <a:path h="8726297" w="8726297">
                  <a:moveTo>
                    <a:pt x="0" y="0"/>
                  </a:moveTo>
                  <a:lnTo>
                    <a:pt x="8726297" y="0"/>
                  </a:lnTo>
                  <a:lnTo>
                    <a:pt x="8726297" y="8726297"/>
                  </a:lnTo>
                  <a:lnTo>
                    <a:pt x="0" y="8726297"/>
                  </a:lnTo>
                  <a:close/>
                </a:path>
              </a:pathLst>
            </a:custGeom>
            <a:blipFill>
              <a:blip r:embed="rId3"/>
              <a:stretch>
                <a:fillRect l="0" t="0" r="0" b="0"/>
              </a:stretch>
            </a:blipFill>
          </p:spPr>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196445" y="92921"/>
            <a:ext cx="3126661" cy="1308702"/>
            <a:chOff x="0" y="0"/>
            <a:chExt cx="4168881" cy="1744936"/>
          </a:xfrm>
        </p:grpSpPr>
        <p:sp>
          <p:nvSpPr>
            <p:cNvPr name="Freeform 11" id="11"/>
            <p:cNvSpPr/>
            <p:nvPr/>
          </p:nvSpPr>
          <p:spPr>
            <a:xfrm flipH="true" flipV="false" rot="0">
              <a:off x="0" y="0"/>
              <a:ext cx="4168902" cy="1744980"/>
            </a:xfrm>
            <a:custGeom>
              <a:avLst/>
              <a:gdLst/>
              <a:ahLst/>
              <a:cxnLst/>
              <a:rect r="r" b="b" t="t" l="l"/>
              <a:pathLst>
                <a:path h="1744980" w="4168902">
                  <a:moveTo>
                    <a:pt x="0" y="0"/>
                  </a:moveTo>
                  <a:lnTo>
                    <a:pt x="4168902" y="0"/>
                  </a:lnTo>
                  <a:lnTo>
                    <a:pt x="4168902" y="1744980"/>
                  </a:lnTo>
                  <a:lnTo>
                    <a:pt x="0" y="1744980"/>
                  </a:lnTo>
                  <a:close/>
                </a:path>
              </a:pathLst>
            </a:custGeom>
            <a:blipFill>
              <a:blip r:embed="rId6"/>
              <a:stretch>
                <a:fillRect l="0" t="-2812" r="0" b="-2809"/>
              </a:stretch>
            </a:blipFill>
          </p:spPr>
        </p:sp>
      </p:grpSp>
      <p:sp>
        <p:nvSpPr>
          <p:cNvPr name="TextBox 12" id="12"/>
          <p:cNvSpPr txBox="true"/>
          <p:nvPr/>
        </p:nvSpPr>
        <p:spPr>
          <a:xfrm rot="0">
            <a:off x="423786" y="170805"/>
            <a:ext cx="3724724" cy="586734"/>
          </a:xfrm>
          <a:prstGeom prst="rect">
            <a:avLst/>
          </a:prstGeom>
        </p:spPr>
        <p:txBody>
          <a:bodyPr anchor="t" rtlCol="false" tIns="0" lIns="0" bIns="0" rIns="0">
            <a:spAutoFit/>
          </a:bodyPr>
          <a:lstStyle/>
          <a:p>
            <a:pPr algn="l">
              <a:lnSpc>
                <a:spcPts val="4320"/>
              </a:lnSpc>
            </a:pPr>
            <a:r>
              <a:rPr lang="en-US" b="true" sz="3000">
                <a:solidFill>
                  <a:srgbClr val="000000"/>
                </a:solidFill>
                <a:latin typeface="Arial MT Pro Bold"/>
                <a:ea typeface="Arial MT Pro Bold"/>
                <a:cs typeface="Arial MT Pro Bold"/>
                <a:sym typeface="Arial MT Pro Bold"/>
              </a:rPr>
              <a:t>Secret Sauce</a:t>
            </a:r>
          </a:p>
        </p:txBody>
      </p:sp>
      <p:sp>
        <p:nvSpPr>
          <p:cNvPr name="TextBox 13" id="13"/>
          <p:cNvSpPr txBox="true"/>
          <p:nvPr/>
        </p:nvSpPr>
        <p:spPr>
          <a:xfrm rot="0">
            <a:off x="3096290" y="1565837"/>
            <a:ext cx="14773168" cy="4893946"/>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9: Secret Sauce</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Unique Advantage: What’s your “secret sauce”? What makes your business different from competitors?</a:t>
            </a:r>
          </a:p>
          <a:p>
            <a:pPr algn="l">
              <a:lnSpc>
                <a:spcPts val="2025"/>
              </a:lnSpc>
            </a:pPr>
          </a:p>
          <a:p>
            <a:pPr algn="l">
              <a:lnSpc>
                <a:spcPts val="4919"/>
              </a:lnSpc>
            </a:pPr>
            <a:r>
              <a:rPr lang="en-US" b="true" sz="3399">
                <a:solidFill>
                  <a:srgbClr val="000000"/>
                </a:solidFill>
                <a:latin typeface="Arial MT Pro Bold"/>
                <a:ea typeface="Arial MT Pro Bold"/>
                <a:cs typeface="Arial MT Pro Bold"/>
                <a:sym typeface="Arial MT Pro Bold"/>
              </a:rPr>
              <a:t>Strengths: Mention any unique skills, resources, or strategies you’ll use. </a:t>
            </a:r>
          </a:p>
          <a:p>
            <a:pPr algn="l">
              <a:lnSpc>
                <a:spcPts val="4919"/>
              </a:lnSpc>
            </a:pPr>
          </a:p>
          <a:p>
            <a:pPr algn="l">
              <a:lnSpc>
                <a:spcPts val="4919"/>
              </a:lnSpc>
            </a:pPr>
            <a:r>
              <a:rPr lang="en-US" b="true" sz="3400">
                <a:solidFill>
                  <a:srgbClr val="000000"/>
                </a:solidFill>
                <a:latin typeface="Arial MT Pro Bold"/>
                <a:ea typeface="Arial MT Pro Bold"/>
                <a:cs typeface="Arial MT Pro Bold"/>
                <a:sym typeface="Arial MT Pro Bold"/>
              </a:rPr>
              <a:t>Show Case your APP Prototype</a:t>
            </a:r>
          </a:p>
        </p:txBody>
      </p:sp>
      <p:sp>
        <p:nvSpPr>
          <p:cNvPr name="TextBox 14" id="14"/>
          <p:cNvSpPr txBox="true"/>
          <p:nvPr/>
        </p:nvSpPr>
        <p:spPr>
          <a:xfrm rot="0">
            <a:off x="10460490" y="7610295"/>
            <a:ext cx="6718805" cy="2187576"/>
          </a:xfrm>
          <a:prstGeom prst="rect">
            <a:avLst/>
          </a:prstGeom>
        </p:spPr>
        <p:txBody>
          <a:bodyPr anchor="t" rtlCol="false" tIns="0" lIns="0" bIns="0" rIns="0">
            <a:spAutoFit/>
          </a:bodyPr>
          <a:lstStyle/>
          <a:p>
            <a:pPr algn="l">
              <a:lnSpc>
                <a:spcPts val="1679"/>
              </a:lnSpc>
            </a:pPr>
            <a:r>
              <a:rPr lang="en-US" b="true" sz="1399">
                <a:solidFill>
                  <a:srgbClr val="000000"/>
                </a:solidFill>
                <a:latin typeface="Arial MT Pro Bold"/>
                <a:ea typeface="Arial MT Pro Bold"/>
                <a:cs typeface="Arial MT Pro Bold"/>
                <a:sym typeface="Arial MT Pro Bold"/>
              </a:rPr>
              <a:t>Slide 5: Secret Sauce</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Definition: The secret sauce is the unique advantage your business has. This could be a special skill, feature, or resource.</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Example: Our game combines financial education with a fun, interactive experience.</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Resource: YouTube - </a:t>
            </a:r>
            <a:r>
              <a:rPr lang="en-US" b="true" sz="1399" u="sng">
                <a:solidFill>
                  <a:srgbClr val="0000FF"/>
                </a:solidFill>
                <a:latin typeface="Arial MT Pro Bold"/>
                <a:ea typeface="Arial MT Pro Bold"/>
                <a:cs typeface="Arial MT Pro Bold"/>
                <a:sym typeface="Arial MT Pro Bold"/>
                <a:hlinkClick r:id="rId7" tooltip="https://youtu.be/rfYdR4iwqAE?si=vzl1BGJE8OouGCLB"/>
              </a:rPr>
              <a:t>Unique Selling Proposition (USP)</a:t>
            </a:r>
          </a:p>
          <a:p>
            <a:pPr algn="l">
              <a:lnSpc>
                <a:spcPts val="1679"/>
              </a:lnSpc>
            </a:pPr>
            <a:r>
              <a:rPr lang="en-US" b="true" sz="1399">
                <a:solidFill>
                  <a:srgbClr val="000000"/>
                </a:solidFill>
                <a:latin typeface="Arial MT Pro Bold"/>
                <a:ea typeface="Arial MT Pro Bold"/>
                <a:cs typeface="Arial MT Pro Bold"/>
                <a:sym typeface="Arial MT Pro Bold"/>
              </a:rPr>
              <a:t>Educational Website: Entrepreneur – </a:t>
            </a:r>
            <a:r>
              <a:rPr lang="en-US" b="true" sz="1399" u="sng">
                <a:solidFill>
                  <a:srgbClr val="0000FF"/>
                </a:solidFill>
                <a:latin typeface="Arial MT Pro Bold"/>
                <a:ea typeface="Arial MT Pro Bold"/>
                <a:cs typeface="Arial MT Pro Bold"/>
                <a:sym typeface="Arial MT Pro Bold"/>
                <a:hlinkClick r:id="rId8" tooltip="https://www.forbes.com/councils/forbescommunicationscouncil/2024/02/07/competitive-advantage-the-key-to-business-success/"/>
              </a:rPr>
              <a:t>Building a Competitive Advantage</a:t>
            </a:r>
          </a:p>
        </p:txBody>
      </p:sp>
    </p:spTree>
  </p:cSld>
  <p:clrMapOvr>
    <a:masterClrMapping/>
  </p:clrMapOvr>
  <p:transition spd="fast">
    <p:fade/>
  </p:transition>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196445" y="92921"/>
            <a:ext cx="3126661" cy="1308702"/>
            <a:chOff x="0" y="0"/>
            <a:chExt cx="4168881" cy="1744936"/>
          </a:xfrm>
        </p:grpSpPr>
        <p:sp>
          <p:nvSpPr>
            <p:cNvPr name="Freeform 11" id="11"/>
            <p:cNvSpPr/>
            <p:nvPr/>
          </p:nvSpPr>
          <p:spPr>
            <a:xfrm flipH="true" flipV="false" rot="0">
              <a:off x="0" y="0"/>
              <a:ext cx="4168902" cy="1744980"/>
            </a:xfrm>
            <a:custGeom>
              <a:avLst/>
              <a:gdLst/>
              <a:ahLst/>
              <a:cxnLst/>
              <a:rect r="r" b="b" t="t" l="l"/>
              <a:pathLst>
                <a:path h="1744980" w="4168902">
                  <a:moveTo>
                    <a:pt x="0" y="0"/>
                  </a:moveTo>
                  <a:lnTo>
                    <a:pt x="4168902" y="0"/>
                  </a:lnTo>
                  <a:lnTo>
                    <a:pt x="4168902" y="1744980"/>
                  </a:lnTo>
                  <a:lnTo>
                    <a:pt x="0" y="1744980"/>
                  </a:lnTo>
                  <a:close/>
                </a:path>
              </a:pathLst>
            </a:custGeom>
            <a:blipFill>
              <a:blip r:embed="rId6"/>
              <a:stretch>
                <a:fillRect l="0" t="-2812" r="0" b="-2809"/>
              </a:stretch>
            </a:blipFill>
          </p:spPr>
        </p:sp>
      </p:grpSp>
      <p:sp>
        <p:nvSpPr>
          <p:cNvPr name="TextBox 12" id="12"/>
          <p:cNvSpPr txBox="true"/>
          <p:nvPr/>
        </p:nvSpPr>
        <p:spPr>
          <a:xfrm rot="0">
            <a:off x="423786" y="170805"/>
            <a:ext cx="3724724" cy="586734"/>
          </a:xfrm>
          <a:prstGeom prst="rect">
            <a:avLst/>
          </a:prstGeom>
        </p:spPr>
        <p:txBody>
          <a:bodyPr anchor="t" rtlCol="false" tIns="0" lIns="0" bIns="0" rIns="0">
            <a:spAutoFit/>
          </a:bodyPr>
          <a:lstStyle/>
          <a:p>
            <a:pPr algn="l">
              <a:lnSpc>
                <a:spcPts val="4320"/>
              </a:lnSpc>
            </a:pPr>
            <a:r>
              <a:rPr lang="en-US" b="true" sz="3000">
                <a:solidFill>
                  <a:srgbClr val="000000"/>
                </a:solidFill>
                <a:latin typeface="Arial MT Pro Bold"/>
                <a:ea typeface="Arial MT Pro Bold"/>
                <a:cs typeface="Arial MT Pro Bold"/>
                <a:sym typeface="Arial MT Pro Bold"/>
              </a:rPr>
              <a:t>Secret Sauce</a:t>
            </a:r>
          </a:p>
        </p:txBody>
      </p:sp>
      <p:sp>
        <p:nvSpPr>
          <p:cNvPr name="TextBox 13" id="13"/>
          <p:cNvSpPr txBox="true"/>
          <p:nvPr/>
        </p:nvSpPr>
        <p:spPr>
          <a:xfrm rot="0">
            <a:off x="2707184" y="1724362"/>
            <a:ext cx="14773200" cy="5151121"/>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10: Market Research &amp; Target Market</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Market Size: How big is the market for your business?</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Target Audience: Who are your customers? Describe them briefly (age, interests, needs, Demographic, Geographic, Psychographic, and behavior).</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Why They Need Your Business: Explain why your target market will be interested in what you offer.</a:t>
            </a:r>
          </a:p>
        </p:txBody>
      </p:sp>
      <p:sp>
        <p:nvSpPr>
          <p:cNvPr name="TextBox 14" id="14"/>
          <p:cNvSpPr txBox="true"/>
          <p:nvPr/>
        </p:nvSpPr>
        <p:spPr>
          <a:xfrm rot="0">
            <a:off x="10460490" y="7610295"/>
            <a:ext cx="6718800" cy="2183475"/>
          </a:xfrm>
          <a:prstGeom prst="rect">
            <a:avLst/>
          </a:prstGeom>
        </p:spPr>
        <p:txBody>
          <a:bodyPr anchor="t" rtlCol="false" tIns="0" lIns="0" bIns="0" rIns="0">
            <a:spAutoFit/>
          </a:bodyPr>
          <a:lstStyle/>
          <a:p>
            <a:pPr algn="l">
              <a:lnSpc>
                <a:spcPts val="1679"/>
              </a:lnSpc>
            </a:pPr>
            <a:r>
              <a:rPr lang="en-US" b="true" sz="1399">
                <a:solidFill>
                  <a:srgbClr val="000000"/>
                </a:solidFill>
                <a:latin typeface="Arial MT Pro Bold"/>
                <a:ea typeface="Arial MT Pro Bold"/>
                <a:cs typeface="Arial MT Pro Bold"/>
                <a:sym typeface="Arial MT Pro Bold"/>
              </a:rPr>
              <a:t>Slide 6: Market Research &amp; Target Market</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Definition: Market research is finding out who would buy your product. The target market is the specific group you aim to reach.</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Example: “Our target market is parents of kids ages 11–15 who want their kids to learn about money.”</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Resource: YouTube - </a:t>
            </a:r>
            <a:r>
              <a:rPr lang="en-US" b="true" sz="1399" u="sng">
                <a:solidFill>
                  <a:srgbClr val="0000FF"/>
                </a:solidFill>
                <a:latin typeface="Arial MT Pro Bold"/>
                <a:ea typeface="Arial MT Pro Bold"/>
                <a:cs typeface="Arial MT Pro Bold"/>
                <a:sym typeface="Arial MT Pro Bold"/>
                <a:hlinkClick r:id="rId7" tooltip="https://youtu.be/CqaFYgRGDmo?si=pkkMI57JM3M99LQ3"/>
              </a:rPr>
              <a:t>Market Research Explained</a:t>
            </a:r>
          </a:p>
          <a:p>
            <a:pPr algn="l">
              <a:lnSpc>
                <a:spcPts val="1679"/>
              </a:lnSpc>
            </a:pPr>
            <a:r>
              <a:rPr lang="en-US" b="true" sz="1399">
                <a:solidFill>
                  <a:srgbClr val="000000"/>
                </a:solidFill>
                <a:latin typeface="Arial MT Pro Bold"/>
                <a:ea typeface="Arial MT Pro Bold"/>
                <a:cs typeface="Arial MT Pro Bold"/>
                <a:sym typeface="Arial MT Pro Bold"/>
              </a:rPr>
              <a:t>Educational Website: </a:t>
            </a:r>
            <a:r>
              <a:rPr lang="en-US" b="true" sz="1399" u="sng">
                <a:solidFill>
                  <a:srgbClr val="0000FF"/>
                </a:solidFill>
                <a:latin typeface="Arial MT Pro Bold"/>
                <a:ea typeface="Arial MT Pro Bold"/>
                <a:cs typeface="Arial MT Pro Bold"/>
                <a:sym typeface="Arial MT Pro Bold"/>
                <a:hlinkClick r:id="rId8" tooltip="https://www.sba.gov/event/59805"/>
              </a:rPr>
              <a:t>Small Busin ess Administration – Market Research</a:t>
            </a:r>
          </a:p>
        </p:txBody>
      </p:sp>
    </p:spTree>
  </p:cSld>
  <p:clrMapOvr>
    <a:masterClrMapping/>
  </p:clrMapOvr>
  <p:transition spd="fast">
    <p:fade/>
  </p:transition>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196446" y="92921"/>
            <a:ext cx="3724724" cy="1308702"/>
            <a:chOff x="0" y="0"/>
            <a:chExt cx="4966299" cy="1744936"/>
          </a:xfrm>
        </p:grpSpPr>
        <p:sp>
          <p:nvSpPr>
            <p:cNvPr name="Freeform 11" id="11"/>
            <p:cNvSpPr/>
            <p:nvPr/>
          </p:nvSpPr>
          <p:spPr>
            <a:xfrm flipH="true" flipV="false" rot="0">
              <a:off x="0" y="0"/>
              <a:ext cx="4966335" cy="1744980"/>
            </a:xfrm>
            <a:custGeom>
              <a:avLst/>
              <a:gdLst/>
              <a:ahLst/>
              <a:cxnLst/>
              <a:rect r="r" b="b" t="t" l="l"/>
              <a:pathLst>
                <a:path h="1744980" w="4966335">
                  <a:moveTo>
                    <a:pt x="0" y="0"/>
                  </a:moveTo>
                  <a:lnTo>
                    <a:pt x="4966335" y="0"/>
                  </a:lnTo>
                  <a:lnTo>
                    <a:pt x="4966335" y="1744980"/>
                  </a:lnTo>
                  <a:lnTo>
                    <a:pt x="0" y="1744980"/>
                  </a:lnTo>
                  <a:close/>
                </a:path>
              </a:pathLst>
            </a:custGeom>
            <a:blipFill>
              <a:blip r:embed="rId6"/>
              <a:stretch>
                <a:fillRect l="0" t="-12913" r="0" b="-12911"/>
              </a:stretch>
            </a:blipFill>
          </p:spPr>
        </p:sp>
      </p:grpSp>
      <p:sp>
        <p:nvSpPr>
          <p:cNvPr name="TextBox 12" id="12"/>
          <p:cNvSpPr txBox="true"/>
          <p:nvPr/>
        </p:nvSpPr>
        <p:spPr>
          <a:xfrm rot="0">
            <a:off x="423786" y="170805"/>
            <a:ext cx="3724724" cy="586734"/>
          </a:xfrm>
          <a:prstGeom prst="rect">
            <a:avLst/>
          </a:prstGeom>
        </p:spPr>
        <p:txBody>
          <a:bodyPr anchor="t" rtlCol="false" tIns="0" lIns="0" bIns="0" rIns="0">
            <a:spAutoFit/>
          </a:bodyPr>
          <a:lstStyle/>
          <a:p>
            <a:pPr algn="l">
              <a:lnSpc>
                <a:spcPts val="4320"/>
              </a:lnSpc>
            </a:pPr>
            <a:r>
              <a:rPr lang="en-US" b="true" sz="3000">
                <a:solidFill>
                  <a:srgbClr val="000000"/>
                </a:solidFill>
                <a:latin typeface="Arial MT Pro Bold"/>
                <a:ea typeface="Arial MT Pro Bold"/>
                <a:cs typeface="Arial MT Pro Bold"/>
                <a:sym typeface="Arial MT Pro Bold"/>
              </a:rPr>
              <a:t>KPIs &amp; Channels</a:t>
            </a:r>
          </a:p>
        </p:txBody>
      </p:sp>
      <p:sp>
        <p:nvSpPr>
          <p:cNvPr name="TextBox 13" id="13"/>
          <p:cNvSpPr txBox="true"/>
          <p:nvPr/>
        </p:nvSpPr>
        <p:spPr>
          <a:xfrm rot="0">
            <a:off x="2707184" y="1724362"/>
            <a:ext cx="14773168" cy="3655696"/>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11: Key Performance Indicators (KPIs) &amp; Channels</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KPI Goals: Describe how you’ll measure success (e.g., customer count, sales goals).</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Marketing Channels: Explain how you’ll reach your audience (e.g., social media, ads, events).</a:t>
            </a:r>
          </a:p>
        </p:txBody>
      </p:sp>
      <p:sp>
        <p:nvSpPr>
          <p:cNvPr name="TextBox 14" id="14"/>
          <p:cNvSpPr txBox="true"/>
          <p:nvPr/>
        </p:nvSpPr>
        <p:spPr>
          <a:xfrm rot="0">
            <a:off x="10215496" y="7379713"/>
            <a:ext cx="6718807" cy="2187576"/>
          </a:xfrm>
          <a:prstGeom prst="rect">
            <a:avLst/>
          </a:prstGeom>
        </p:spPr>
        <p:txBody>
          <a:bodyPr anchor="t" rtlCol="false" tIns="0" lIns="0" bIns="0" rIns="0">
            <a:spAutoFit/>
          </a:bodyPr>
          <a:lstStyle/>
          <a:p>
            <a:pPr algn="l">
              <a:lnSpc>
                <a:spcPts val="1679"/>
              </a:lnSpc>
            </a:pPr>
            <a:r>
              <a:rPr lang="en-US" b="true" sz="1399">
                <a:solidFill>
                  <a:srgbClr val="000000"/>
                </a:solidFill>
                <a:latin typeface="Arial MT Pro Bold"/>
                <a:ea typeface="Arial MT Pro Bold"/>
                <a:cs typeface="Arial MT Pro Bold"/>
                <a:sym typeface="Arial MT Pro Bold"/>
              </a:rPr>
              <a:t>Slide 7: Key Performance Indicators (KPIs) &amp; Channels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Definition: KPIs are measures of success (like sales or customer numbers). Channels are ways you’ll reach your audience.</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Example: “We’ll track the number of games sold each month. We’ll use social media ads to reach more families.”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Resource: YouTube - </a:t>
            </a:r>
            <a:r>
              <a:rPr lang="en-US" b="true" sz="1399" u="sng">
                <a:solidFill>
                  <a:srgbClr val="0000FF"/>
                </a:solidFill>
                <a:latin typeface="Arial MT Pro Bold"/>
                <a:ea typeface="Arial MT Pro Bold"/>
                <a:cs typeface="Arial MT Pro Bold"/>
                <a:sym typeface="Arial MT Pro Bold"/>
                <a:hlinkClick r:id="rId7" tooltip="http://www.apple.com"/>
              </a:rPr>
              <a:t>KPIs and Metrics</a:t>
            </a:r>
          </a:p>
          <a:p>
            <a:pPr algn="l">
              <a:lnSpc>
                <a:spcPts val="1679"/>
              </a:lnSpc>
            </a:pPr>
            <a:r>
              <a:rPr lang="en-US" b="true" sz="1399">
                <a:solidFill>
                  <a:srgbClr val="000000"/>
                </a:solidFill>
                <a:latin typeface="Arial MT Pro Bold"/>
                <a:ea typeface="Arial MT Pro Bold"/>
                <a:cs typeface="Arial MT Pro Bold"/>
                <a:sym typeface="Arial MT Pro Bold"/>
              </a:rPr>
              <a:t>Educational Website: </a:t>
            </a:r>
            <a:r>
              <a:rPr lang="en-US" b="true" sz="1399" u="sng">
                <a:solidFill>
                  <a:srgbClr val="0000FF"/>
                </a:solidFill>
                <a:latin typeface="Arial MT Pro Bold"/>
                <a:ea typeface="Arial MT Pro Bold"/>
                <a:cs typeface="Arial MT Pro Bold"/>
                <a:sym typeface="Arial MT Pro Bold"/>
                <a:hlinkClick r:id="rId8" tooltip="https://www.investopedia.com/terms/k/kpi.asp"/>
              </a:rPr>
              <a:t>Investopedia – Understanding KPIs</a:t>
            </a:r>
          </a:p>
        </p:txBody>
      </p:sp>
    </p:spTree>
  </p:cSld>
  <p:clrMapOvr>
    <a:masterClrMapping/>
  </p:clrMapOvr>
  <p:transition spd="fast">
    <p:fade/>
  </p:transition>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196446" y="92921"/>
            <a:ext cx="3724724" cy="1308702"/>
            <a:chOff x="0" y="0"/>
            <a:chExt cx="4966299" cy="1744936"/>
          </a:xfrm>
        </p:grpSpPr>
        <p:sp>
          <p:nvSpPr>
            <p:cNvPr name="Freeform 11" id="11"/>
            <p:cNvSpPr/>
            <p:nvPr/>
          </p:nvSpPr>
          <p:spPr>
            <a:xfrm flipH="true" flipV="false" rot="0">
              <a:off x="0" y="0"/>
              <a:ext cx="4966335" cy="1744980"/>
            </a:xfrm>
            <a:custGeom>
              <a:avLst/>
              <a:gdLst/>
              <a:ahLst/>
              <a:cxnLst/>
              <a:rect r="r" b="b" t="t" l="l"/>
              <a:pathLst>
                <a:path h="1744980" w="4966335">
                  <a:moveTo>
                    <a:pt x="0" y="0"/>
                  </a:moveTo>
                  <a:lnTo>
                    <a:pt x="4966335" y="0"/>
                  </a:lnTo>
                  <a:lnTo>
                    <a:pt x="4966335" y="1744980"/>
                  </a:lnTo>
                  <a:lnTo>
                    <a:pt x="0" y="1744980"/>
                  </a:lnTo>
                  <a:close/>
                </a:path>
              </a:pathLst>
            </a:custGeom>
            <a:blipFill>
              <a:blip r:embed="rId6"/>
              <a:stretch>
                <a:fillRect l="0" t="-12913" r="0" b="-12911"/>
              </a:stretch>
            </a:blipFill>
          </p:spPr>
        </p:sp>
      </p:grpSp>
      <p:sp>
        <p:nvSpPr>
          <p:cNvPr name="TextBox 12" id="12"/>
          <p:cNvSpPr txBox="true"/>
          <p:nvPr/>
        </p:nvSpPr>
        <p:spPr>
          <a:xfrm rot="0">
            <a:off x="423786" y="170805"/>
            <a:ext cx="3724724" cy="1043934"/>
          </a:xfrm>
          <a:prstGeom prst="rect">
            <a:avLst/>
          </a:prstGeom>
        </p:spPr>
        <p:txBody>
          <a:bodyPr anchor="t" rtlCol="false" tIns="0" lIns="0" bIns="0" rIns="0">
            <a:spAutoFit/>
          </a:bodyPr>
          <a:lstStyle/>
          <a:p>
            <a:pPr algn="l">
              <a:lnSpc>
                <a:spcPts val="4320"/>
              </a:lnSpc>
            </a:pPr>
            <a:r>
              <a:rPr lang="en-US" b="true" sz="3000">
                <a:solidFill>
                  <a:srgbClr val="000000"/>
                </a:solidFill>
                <a:latin typeface="Arial MT Pro Bold"/>
                <a:ea typeface="Arial MT Pro Bold"/>
                <a:cs typeface="Arial MT Pro Bold"/>
                <a:sym typeface="Arial MT Pro Bold"/>
              </a:rPr>
              <a:t>Cooking Cost Structure</a:t>
            </a:r>
          </a:p>
        </p:txBody>
      </p:sp>
      <p:sp>
        <p:nvSpPr>
          <p:cNvPr name="TextBox 13" id="13"/>
          <p:cNvSpPr txBox="true"/>
          <p:nvPr/>
        </p:nvSpPr>
        <p:spPr>
          <a:xfrm rot="0">
            <a:off x="372550" y="1539374"/>
            <a:ext cx="8639400" cy="5770246"/>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12: Cooking Cost Structure</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Startup Costs: List key costs required to launch the business (equipment, materials, marketing).</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Operating Costs: Outline ongoing expenses like rent, utilities, or staff.</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Budget: Provide a budget breakdown to show where the funds will go.</a:t>
            </a:r>
          </a:p>
        </p:txBody>
      </p:sp>
      <p:sp>
        <p:nvSpPr>
          <p:cNvPr name="TextBox 14" id="14"/>
          <p:cNvSpPr txBox="true"/>
          <p:nvPr/>
        </p:nvSpPr>
        <p:spPr>
          <a:xfrm rot="0">
            <a:off x="13563275" y="7448600"/>
            <a:ext cx="4504500" cy="1413975"/>
          </a:xfrm>
          <a:prstGeom prst="rect">
            <a:avLst/>
          </a:prstGeom>
        </p:spPr>
        <p:txBody>
          <a:bodyPr anchor="t" rtlCol="false" tIns="0" lIns="0" bIns="0" rIns="0">
            <a:spAutoFit/>
          </a:bodyPr>
          <a:lstStyle/>
          <a:p>
            <a:pPr algn="l">
              <a:lnSpc>
                <a:spcPts val="1200"/>
              </a:lnSpc>
            </a:pPr>
            <a:r>
              <a:rPr lang="en-US" b="true" sz="1000">
                <a:solidFill>
                  <a:srgbClr val="000000"/>
                </a:solidFill>
                <a:latin typeface="Arial MT Pro Bold"/>
                <a:ea typeface="Arial MT Pro Bold"/>
                <a:cs typeface="Arial MT Pro Bold"/>
                <a:sym typeface="Arial MT Pro Bold"/>
              </a:rPr>
              <a:t>Slide 8: Cost Structure</a:t>
            </a:r>
          </a:p>
          <a:p>
            <a:pPr algn="l">
              <a:lnSpc>
                <a:spcPts val="1679"/>
              </a:lnSpc>
            </a:pPr>
          </a:p>
          <a:p>
            <a:pPr algn="l">
              <a:lnSpc>
                <a:spcPts val="1200"/>
              </a:lnSpc>
            </a:pPr>
            <a:r>
              <a:rPr lang="en-US" b="true" sz="1000">
                <a:solidFill>
                  <a:srgbClr val="000000"/>
                </a:solidFill>
                <a:latin typeface="Arial MT Pro Bold"/>
                <a:ea typeface="Arial MT Pro Bold"/>
                <a:cs typeface="Arial MT Pro Bold"/>
                <a:sym typeface="Arial MT Pro Bold"/>
              </a:rPr>
              <a:t>Definition: Cost structure is a breakdown of all the expenses needed to start and run your business.</a:t>
            </a:r>
          </a:p>
          <a:p>
            <a:pPr algn="l">
              <a:lnSpc>
                <a:spcPts val="1679"/>
              </a:lnSpc>
            </a:pPr>
          </a:p>
          <a:p>
            <a:pPr algn="l">
              <a:lnSpc>
                <a:spcPts val="1200"/>
              </a:lnSpc>
            </a:pPr>
            <a:r>
              <a:rPr lang="en-US" b="true" sz="1000">
                <a:solidFill>
                  <a:srgbClr val="000000"/>
                </a:solidFill>
                <a:latin typeface="Arial MT Pro Bold"/>
                <a:ea typeface="Arial MT Pro Bold"/>
                <a:cs typeface="Arial MT Pro Bold"/>
                <a:sym typeface="Arial MT Pro Bold"/>
              </a:rPr>
              <a:t>Example: Startup costs: $20,000 for production, $5,000 for marketing.</a:t>
            </a:r>
          </a:p>
          <a:p>
            <a:pPr algn="l">
              <a:lnSpc>
                <a:spcPts val="1679"/>
              </a:lnSpc>
            </a:pPr>
          </a:p>
          <a:p>
            <a:pPr algn="l">
              <a:lnSpc>
                <a:spcPts val="1200"/>
              </a:lnSpc>
            </a:pPr>
            <a:r>
              <a:rPr lang="en-US" b="true" sz="1000">
                <a:solidFill>
                  <a:srgbClr val="000000"/>
                </a:solidFill>
                <a:latin typeface="Arial MT Pro Bold"/>
                <a:ea typeface="Arial MT Pro Bold"/>
                <a:cs typeface="Arial MT Pro Bold"/>
                <a:sym typeface="Arial MT Pro Bold"/>
              </a:rPr>
              <a:t>Resource: YouTube - </a:t>
            </a:r>
            <a:r>
              <a:rPr lang="en-US" b="true" sz="1000" u="sng">
                <a:solidFill>
                  <a:srgbClr val="0000FF"/>
                </a:solidFill>
                <a:latin typeface="Arial MT Pro Bold"/>
                <a:ea typeface="Arial MT Pro Bold"/>
                <a:cs typeface="Arial MT Pro Bold"/>
                <a:sym typeface="Arial MT Pro Bold"/>
                <a:hlinkClick r:id="rId7" tooltip="https://youtu.be/f_HEz1ET1JE?si=JtNQxltGazIOWsip"/>
              </a:rPr>
              <a:t>Business Costs Explained</a:t>
            </a:r>
            <a:r>
              <a:rPr lang="en-US" b="true" sz="1000">
                <a:solidFill>
                  <a:srgbClr val="000000"/>
                </a:solidFill>
                <a:latin typeface="Arial MT Pro Bold"/>
                <a:ea typeface="Arial MT Pro Bold"/>
                <a:cs typeface="Arial MT Pro Bold"/>
                <a:sym typeface="Arial MT Pro Bold"/>
              </a:rPr>
              <a:t> and </a:t>
            </a:r>
            <a:r>
              <a:rPr lang="en-US" b="true" sz="1000" u="sng">
                <a:solidFill>
                  <a:srgbClr val="0000FF"/>
                </a:solidFill>
                <a:latin typeface="Arial MT Pro Bold"/>
                <a:ea typeface="Arial MT Pro Bold"/>
                <a:cs typeface="Arial MT Pro Bold"/>
                <a:sym typeface="Arial MT Pro Bold"/>
                <a:hlinkClick r:id="rId8" tooltip="https://youtu.be/yFH4kUQ-vbE?si=pIz2xrKzQAnVni4J"/>
              </a:rPr>
              <a:t>NIKE</a:t>
            </a:r>
          </a:p>
          <a:p>
            <a:pPr algn="l">
              <a:lnSpc>
                <a:spcPts val="1200"/>
              </a:lnSpc>
            </a:pPr>
            <a:r>
              <a:rPr lang="en-US" b="true" sz="1000">
                <a:solidFill>
                  <a:srgbClr val="000000"/>
                </a:solidFill>
                <a:latin typeface="Arial MT Pro Bold"/>
                <a:ea typeface="Arial MT Pro Bold"/>
                <a:cs typeface="Arial MT Pro Bold"/>
                <a:sym typeface="Arial MT Pro Bold"/>
              </a:rPr>
              <a:t>Educational Website: </a:t>
            </a:r>
            <a:r>
              <a:rPr lang="en-US" b="true" sz="1000" u="sng">
                <a:solidFill>
                  <a:srgbClr val="0000FF"/>
                </a:solidFill>
                <a:latin typeface="Arial MT Pro Bold"/>
                <a:ea typeface="Arial MT Pro Bold"/>
                <a:cs typeface="Arial MT Pro Bold"/>
                <a:sym typeface="Arial MT Pro Bold"/>
                <a:hlinkClick r:id="rId9" tooltip="https://youtu.be/EAx49SZyDkk?si=Nglai58-n2cSTJoy"/>
              </a:rPr>
              <a:t>QuickBooks – Understanding Business Costs</a:t>
            </a:r>
          </a:p>
        </p:txBody>
      </p:sp>
      <p:sp>
        <p:nvSpPr>
          <p:cNvPr name="Freeform 15" id="15" descr="Screenshot 2024-11-03 at 12.34.24 PM.png"/>
          <p:cNvSpPr/>
          <p:nvPr/>
        </p:nvSpPr>
        <p:spPr>
          <a:xfrm flipH="false" flipV="false" rot="0">
            <a:off x="9221075" y="1691774"/>
            <a:ext cx="4133075" cy="7314326"/>
          </a:xfrm>
          <a:custGeom>
            <a:avLst/>
            <a:gdLst/>
            <a:ahLst/>
            <a:cxnLst/>
            <a:rect r="r" b="b" t="t" l="l"/>
            <a:pathLst>
              <a:path h="7314326" w="4133075">
                <a:moveTo>
                  <a:pt x="0" y="0"/>
                </a:moveTo>
                <a:lnTo>
                  <a:pt x="4133075" y="0"/>
                </a:lnTo>
                <a:lnTo>
                  <a:pt x="4133075" y="7314326"/>
                </a:lnTo>
                <a:lnTo>
                  <a:pt x="0" y="7314326"/>
                </a:lnTo>
                <a:lnTo>
                  <a:pt x="0" y="0"/>
                </a:lnTo>
                <a:close/>
              </a:path>
            </a:pathLst>
          </a:custGeom>
          <a:blipFill>
            <a:blip r:embed="rId10"/>
            <a:stretch>
              <a:fillRect l="0" t="0" r="0" b="0"/>
            </a:stretch>
          </a:blipFill>
        </p:spPr>
      </p:sp>
    </p:spTree>
  </p:cSld>
  <p:clrMapOvr>
    <a:masterClrMapping/>
  </p:clrMapOvr>
  <p:transition spd="fast">
    <p:fade/>
  </p:transition>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196446" y="92921"/>
            <a:ext cx="3724724" cy="1308702"/>
            <a:chOff x="0" y="0"/>
            <a:chExt cx="4966299" cy="1744936"/>
          </a:xfrm>
        </p:grpSpPr>
        <p:sp>
          <p:nvSpPr>
            <p:cNvPr name="Freeform 11" id="11"/>
            <p:cNvSpPr/>
            <p:nvPr/>
          </p:nvSpPr>
          <p:spPr>
            <a:xfrm flipH="true" flipV="false" rot="0">
              <a:off x="0" y="0"/>
              <a:ext cx="4966335" cy="1744980"/>
            </a:xfrm>
            <a:custGeom>
              <a:avLst/>
              <a:gdLst/>
              <a:ahLst/>
              <a:cxnLst/>
              <a:rect r="r" b="b" t="t" l="l"/>
              <a:pathLst>
                <a:path h="1744980" w="4966335">
                  <a:moveTo>
                    <a:pt x="0" y="0"/>
                  </a:moveTo>
                  <a:lnTo>
                    <a:pt x="4966335" y="0"/>
                  </a:lnTo>
                  <a:lnTo>
                    <a:pt x="4966335" y="1744980"/>
                  </a:lnTo>
                  <a:lnTo>
                    <a:pt x="0" y="1744980"/>
                  </a:lnTo>
                  <a:close/>
                </a:path>
              </a:pathLst>
            </a:custGeom>
            <a:blipFill>
              <a:blip r:embed="rId6"/>
              <a:stretch>
                <a:fillRect l="0" t="-12913" r="0" b="-12911"/>
              </a:stretch>
            </a:blipFill>
          </p:spPr>
        </p:sp>
      </p:grpSp>
      <p:sp>
        <p:nvSpPr>
          <p:cNvPr name="TextBox 12" id="12"/>
          <p:cNvSpPr txBox="true"/>
          <p:nvPr/>
        </p:nvSpPr>
        <p:spPr>
          <a:xfrm rot="0">
            <a:off x="423786" y="170805"/>
            <a:ext cx="3724724" cy="586734"/>
          </a:xfrm>
          <a:prstGeom prst="rect">
            <a:avLst/>
          </a:prstGeom>
        </p:spPr>
        <p:txBody>
          <a:bodyPr anchor="t" rtlCol="false" tIns="0" lIns="0" bIns="0" rIns="0">
            <a:spAutoFit/>
          </a:bodyPr>
          <a:lstStyle/>
          <a:p>
            <a:pPr algn="l">
              <a:lnSpc>
                <a:spcPts val="4320"/>
              </a:lnSpc>
            </a:pPr>
            <a:r>
              <a:rPr lang="en-US" b="true" sz="3000">
                <a:solidFill>
                  <a:srgbClr val="000000"/>
                </a:solidFill>
                <a:latin typeface="Arial MT Pro Bold"/>
                <a:ea typeface="Arial MT Pro Bold"/>
                <a:cs typeface="Arial MT Pro Bold"/>
                <a:sym typeface="Arial MT Pro Bold"/>
              </a:rPr>
              <a:t>Qualifications</a:t>
            </a:r>
          </a:p>
        </p:txBody>
      </p:sp>
      <p:sp>
        <p:nvSpPr>
          <p:cNvPr name="TextBox 13" id="13"/>
          <p:cNvSpPr txBox="true"/>
          <p:nvPr/>
        </p:nvSpPr>
        <p:spPr>
          <a:xfrm rot="0">
            <a:off x="2476603" y="1594660"/>
            <a:ext cx="14773169" cy="3036571"/>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13: Qualifications</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Why You?: Explain why you’re the right person to run this business.</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Skills &amp; Experience: Mention relevant skills or experience you have for this business.</a:t>
            </a:r>
          </a:p>
        </p:txBody>
      </p:sp>
      <p:sp>
        <p:nvSpPr>
          <p:cNvPr name="TextBox 14" id="14"/>
          <p:cNvSpPr txBox="true"/>
          <p:nvPr/>
        </p:nvSpPr>
        <p:spPr>
          <a:xfrm rot="0">
            <a:off x="10215496" y="7379713"/>
            <a:ext cx="6718807" cy="2187576"/>
          </a:xfrm>
          <a:prstGeom prst="rect">
            <a:avLst/>
          </a:prstGeom>
        </p:spPr>
        <p:txBody>
          <a:bodyPr anchor="t" rtlCol="false" tIns="0" lIns="0" bIns="0" rIns="0">
            <a:spAutoFit/>
          </a:bodyPr>
          <a:lstStyle/>
          <a:p>
            <a:pPr algn="l">
              <a:lnSpc>
                <a:spcPts val="1679"/>
              </a:lnSpc>
            </a:pPr>
            <a:r>
              <a:rPr lang="en-US" b="true" sz="1399">
                <a:solidFill>
                  <a:srgbClr val="000000"/>
                </a:solidFill>
                <a:latin typeface="Arial MT Pro Bold"/>
                <a:ea typeface="Arial MT Pro Bold"/>
                <a:cs typeface="Arial MT Pro Bold"/>
                <a:sym typeface="Arial MT Pro Bold"/>
              </a:rPr>
              <a:t>Slide 9: Qualifications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Definition: Qualifications are the skills or experiences you have that make you the right person to start this business.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Example: “I have experience in managing budgets and have taken entrepreneurship classes.”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Resource: YouTube - </a:t>
            </a:r>
            <a:r>
              <a:rPr lang="en-US" b="true" sz="1399" u="sng">
                <a:solidFill>
                  <a:srgbClr val="0000FF"/>
                </a:solidFill>
                <a:latin typeface="Arial MT Pro Bold"/>
                <a:ea typeface="Arial MT Pro Bold"/>
                <a:cs typeface="Arial MT Pro Bold"/>
                <a:sym typeface="Arial MT Pro Bold"/>
                <a:hlinkClick r:id="rId7" tooltip="https://youtu.be/l_NYrWqUR40?si=9L6lmM0YRpJKMAD0"/>
              </a:rPr>
              <a:t>Why You? Building Confidence</a:t>
            </a:r>
          </a:p>
          <a:p>
            <a:pPr algn="l">
              <a:lnSpc>
                <a:spcPts val="1679"/>
              </a:lnSpc>
            </a:pPr>
            <a:r>
              <a:rPr lang="en-US" b="true" sz="1399">
                <a:solidFill>
                  <a:srgbClr val="000000"/>
                </a:solidFill>
                <a:latin typeface="Arial MT Pro Bold"/>
                <a:ea typeface="Arial MT Pro Bold"/>
                <a:cs typeface="Arial MT Pro Bold"/>
                <a:sym typeface="Arial MT Pro Bold"/>
              </a:rPr>
              <a:t>Educational Website: </a:t>
            </a:r>
            <a:r>
              <a:rPr lang="en-US" b="true" sz="1399" u="sng">
                <a:solidFill>
                  <a:srgbClr val="0000FF"/>
                </a:solidFill>
                <a:latin typeface="Arial MT Pro Bold"/>
                <a:ea typeface="Arial MT Pro Bold"/>
                <a:cs typeface="Arial MT Pro Bold"/>
                <a:sym typeface="Arial MT Pro Bold"/>
                <a:hlinkClick r:id="rId8" tooltip="https://www.indeed.com/career-advice/interviewing/interview-question-skills-to-bring-the-job"/>
              </a:rPr>
              <a:t>Indeed – Showcasing Skills and Qualifications</a:t>
            </a:r>
          </a:p>
        </p:txBody>
      </p:sp>
    </p:spTree>
  </p:cSld>
  <p:clrMapOvr>
    <a:masterClrMapping/>
  </p:clrMapOvr>
  <p:transition spd="fast">
    <p:fade/>
  </p:transition>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81156" y="105098"/>
            <a:ext cx="4622211" cy="1308700"/>
            <a:chOff x="0" y="0"/>
            <a:chExt cx="6162948" cy="1744933"/>
          </a:xfrm>
        </p:grpSpPr>
        <p:sp>
          <p:nvSpPr>
            <p:cNvPr name="Freeform 11" id="11"/>
            <p:cNvSpPr/>
            <p:nvPr/>
          </p:nvSpPr>
          <p:spPr>
            <a:xfrm flipH="true" flipV="false" rot="0">
              <a:off x="0" y="0"/>
              <a:ext cx="6162929" cy="1744980"/>
            </a:xfrm>
            <a:custGeom>
              <a:avLst/>
              <a:gdLst/>
              <a:ahLst/>
              <a:cxnLst/>
              <a:rect r="r" b="b" t="t" l="l"/>
              <a:pathLst>
                <a:path h="1744980" w="6162929">
                  <a:moveTo>
                    <a:pt x="0" y="0"/>
                  </a:moveTo>
                  <a:lnTo>
                    <a:pt x="6162929" y="0"/>
                  </a:lnTo>
                  <a:lnTo>
                    <a:pt x="6162929" y="1744980"/>
                  </a:lnTo>
                  <a:lnTo>
                    <a:pt x="0" y="1744980"/>
                  </a:lnTo>
                  <a:close/>
                </a:path>
              </a:pathLst>
            </a:custGeom>
            <a:blipFill>
              <a:blip r:embed="rId6"/>
              <a:stretch>
                <a:fillRect l="0" t="-28073" r="0" b="-28070"/>
              </a:stretch>
            </a:blipFill>
          </p:spPr>
        </p:sp>
      </p:grpSp>
      <p:sp>
        <p:nvSpPr>
          <p:cNvPr name="TextBox 12" id="12"/>
          <p:cNvSpPr txBox="true"/>
          <p:nvPr/>
        </p:nvSpPr>
        <p:spPr>
          <a:xfrm rot="0">
            <a:off x="423786" y="170805"/>
            <a:ext cx="3724724" cy="1043934"/>
          </a:xfrm>
          <a:prstGeom prst="rect">
            <a:avLst/>
          </a:prstGeom>
        </p:spPr>
        <p:txBody>
          <a:bodyPr anchor="t" rtlCol="false" tIns="0" lIns="0" bIns="0" rIns="0">
            <a:spAutoFit/>
          </a:bodyPr>
          <a:lstStyle/>
          <a:p>
            <a:pPr algn="l">
              <a:lnSpc>
                <a:spcPts val="4320"/>
              </a:lnSpc>
            </a:pPr>
            <a:r>
              <a:rPr lang="en-US" b="true" sz="3000">
                <a:solidFill>
                  <a:srgbClr val="000000"/>
                </a:solidFill>
                <a:latin typeface="Arial MT Pro Bold"/>
                <a:ea typeface="Arial MT Pro Bold"/>
                <a:cs typeface="Arial MT Pro Bold"/>
                <a:sym typeface="Arial MT Pro Bold"/>
              </a:rPr>
              <a:t>Savings Account &amp; Educational Growth</a:t>
            </a:r>
          </a:p>
        </p:txBody>
      </p:sp>
      <p:sp>
        <p:nvSpPr>
          <p:cNvPr name="TextBox 13" id="13"/>
          <p:cNvSpPr txBox="true"/>
          <p:nvPr/>
        </p:nvSpPr>
        <p:spPr>
          <a:xfrm rot="0">
            <a:off x="2476603" y="1594660"/>
            <a:ext cx="14773169" cy="5151121"/>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14: Savings Account &amp; Educational Growth</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Savings Requirement: Confirm you’ve opened a savings account with a local community credit union.</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Educational Plans: Describe any plans for continuing education or skill-building (e.g., courses, certifications).</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Scholarships or Financial Aid: Mention any research into scholarships or aid for personal or business growth.</a:t>
            </a:r>
          </a:p>
        </p:txBody>
      </p:sp>
      <p:sp>
        <p:nvSpPr>
          <p:cNvPr name="TextBox 14" id="14"/>
          <p:cNvSpPr txBox="true"/>
          <p:nvPr/>
        </p:nvSpPr>
        <p:spPr>
          <a:xfrm rot="0">
            <a:off x="10989663" y="7304281"/>
            <a:ext cx="6718807" cy="2187576"/>
          </a:xfrm>
          <a:prstGeom prst="rect">
            <a:avLst/>
          </a:prstGeom>
        </p:spPr>
        <p:txBody>
          <a:bodyPr anchor="t" rtlCol="false" tIns="0" lIns="0" bIns="0" rIns="0">
            <a:spAutoFit/>
          </a:bodyPr>
          <a:lstStyle/>
          <a:p>
            <a:pPr algn="l">
              <a:lnSpc>
                <a:spcPts val="1679"/>
              </a:lnSpc>
            </a:pPr>
            <a:r>
              <a:rPr lang="en-US" b="true" sz="1399">
                <a:solidFill>
                  <a:srgbClr val="000000"/>
                </a:solidFill>
                <a:latin typeface="Arial MT Pro Bold"/>
                <a:ea typeface="Arial MT Pro Bold"/>
                <a:cs typeface="Arial MT Pro Bold"/>
                <a:sym typeface="Arial MT Pro Bold"/>
              </a:rPr>
              <a:t>Slide 13: Savings Account &amp; Educational Growth</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Definition: A savings account helps you save for future goals. Educational growth is planning for courses, certifications, or college.</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Example: Opening a credit union account and setting goals for future educational expenses.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Resource: YouTube - Benefits of Savings Accounts</a:t>
            </a:r>
          </a:p>
          <a:p>
            <a:pPr algn="l">
              <a:lnSpc>
                <a:spcPts val="1679"/>
              </a:lnSpc>
            </a:pPr>
            <a:r>
              <a:rPr lang="en-US" b="true" sz="1399">
                <a:solidFill>
                  <a:srgbClr val="000000"/>
                </a:solidFill>
                <a:latin typeface="Arial MT Pro Bold"/>
                <a:ea typeface="Arial MT Pro Bold"/>
                <a:cs typeface="Arial MT Pro Bold"/>
                <a:sym typeface="Arial MT Pro Bold"/>
              </a:rPr>
              <a:t>Educational Website: MyMoney.gov – Savings and Financial Education</a:t>
            </a:r>
          </a:p>
        </p:txBody>
      </p:sp>
    </p:spTree>
  </p:cSld>
  <p:clrMapOvr>
    <a:masterClrMapping/>
  </p:clrMapOvr>
  <p:transition spd="fast">
    <p:fade/>
  </p:transition>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81156" y="105098"/>
            <a:ext cx="4622211" cy="1308700"/>
            <a:chOff x="0" y="0"/>
            <a:chExt cx="6162948" cy="1744933"/>
          </a:xfrm>
        </p:grpSpPr>
        <p:sp>
          <p:nvSpPr>
            <p:cNvPr name="Freeform 11" id="11"/>
            <p:cNvSpPr/>
            <p:nvPr/>
          </p:nvSpPr>
          <p:spPr>
            <a:xfrm flipH="true" flipV="false" rot="0">
              <a:off x="0" y="0"/>
              <a:ext cx="6162929" cy="1744980"/>
            </a:xfrm>
            <a:custGeom>
              <a:avLst/>
              <a:gdLst/>
              <a:ahLst/>
              <a:cxnLst/>
              <a:rect r="r" b="b" t="t" l="l"/>
              <a:pathLst>
                <a:path h="1744980" w="6162929">
                  <a:moveTo>
                    <a:pt x="0" y="0"/>
                  </a:moveTo>
                  <a:lnTo>
                    <a:pt x="6162929" y="0"/>
                  </a:lnTo>
                  <a:lnTo>
                    <a:pt x="6162929" y="1744980"/>
                  </a:lnTo>
                  <a:lnTo>
                    <a:pt x="0" y="1744980"/>
                  </a:lnTo>
                  <a:close/>
                </a:path>
              </a:pathLst>
            </a:custGeom>
            <a:blipFill>
              <a:blip r:embed="rId6"/>
              <a:stretch>
                <a:fillRect l="0" t="-28073" r="0" b="-28070"/>
              </a:stretch>
            </a:blipFill>
          </p:spPr>
        </p:sp>
      </p:grpSp>
      <p:sp>
        <p:nvSpPr>
          <p:cNvPr name="TextBox 12" id="12"/>
          <p:cNvSpPr txBox="true"/>
          <p:nvPr/>
        </p:nvSpPr>
        <p:spPr>
          <a:xfrm rot="0">
            <a:off x="423786" y="170805"/>
            <a:ext cx="3724724" cy="1043934"/>
          </a:xfrm>
          <a:prstGeom prst="rect">
            <a:avLst/>
          </a:prstGeom>
        </p:spPr>
        <p:txBody>
          <a:bodyPr anchor="t" rtlCol="false" tIns="0" lIns="0" bIns="0" rIns="0">
            <a:spAutoFit/>
          </a:bodyPr>
          <a:lstStyle/>
          <a:p>
            <a:pPr algn="l">
              <a:lnSpc>
                <a:spcPts val="4320"/>
              </a:lnSpc>
            </a:pPr>
            <a:r>
              <a:rPr lang="en-US" b="true" sz="3000">
                <a:solidFill>
                  <a:srgbClr val="000000"/>
                </a:solidFill>
                <a:latin typeface="Arial MT Pro Bold"/>
                <a:ea typeface="Arial MT Pro Bold"/>
                <a:cs typeface="Arial MT Pro Bold"/>
                <a:sym typeface="Arial MT Pro Bold"/>
              </a:rPr>
              <a:t>Short-Term &amp; Long-Term Goals</a:t>
            </a:r>
          </a:p>
        </p:txBody>
      </p:sp>
      <p:sp>
        <p:nvSpPr>
          <p:cNvPr name="TextBox 13" id="13"/>
          <p:cNvSpPr txBox="true"/>
          <p:nvPr/>
        </p:nvSpPr>
        <p:spPr>
          <a:xfrm rot="0">
            <a:off x="2491014" y="1868476"/>
            <a:ext cx="14773168" cy="3655696"/>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15: Short-Term &amp; Long-Term Goals</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Short-Term Goals: List immediate steps to launch your business and reach early milestones.</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Long-Term Vision: Describe your vision for the next 5+ years, including growth goals and expansion plans.</a:t>
            </a:r>
          </a:p>
        </p:txBody>
      </p:sp>
      <p:sp>
        <p:nvSpPr>
          <p:cNvPr name="TextBox 14" id="14"/>
          <p:cNvSpPr txBox="true"/>
          <p:nvPr/>
        </p:nvSpPr>
        <p:spPr>
          <a:xfrm rot="0">
            <a:off x="9970503" y="7538239"/>
            <a:ext cx="6718807" cy="2187576"/>
          </a:xfrm>
          <a:prstGeom prst="rect">
            <a:avLst/>
          </a:prstGeom>
        </p:spPr>
        <p:txBody>
          <a:bodyPr anchor="t" rtlCol="false" tIns="0" lIns="0" bIns="0" rIns="0">
            <a:spAutoFit/>
          </a:bodyPr>
          <a:lstStyle/>
          <a:p>
            <a:pPr algn="l">
              <a:lnSpc>
                <a:spcPts val="1679"/>
              </a:lnSpc>
            </a:pPr>
            <a:r>
              <a:rPr lang="en-US" b="true" sz="1399">
                <a:solidFill>
                  <a:srgbClr val="000000"/>
                </a:solidFill>
                <a:latin typeface="Arial MT Pro Bold"/>
                <a:ea typeface="Arial MT Pro Bold"/>
                <a:cs typeface="Arial MT Pro Bold"/>
                <a:sym typeface="Arial MT Pro Bold"/>
              </a:rPr>
              <a:t>Slide 14: Short-Term &amp; Long-Term Goals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Definition: Short-term goals are immediate steps; long-term goals are what you aim to accomplish in the future.</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Example: Short-term: Launch my game. Long-term: Expand my business to reach more schools.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Resource: YouTube - Setting Goals for Business</a:t>
            </a:r>
          </a:p>
          <a:p>
            <a:pPr algn="l">
              <a:lnSpc>
                <a:spcPts val="1679"/>
              </a:lnSpc>
            </a:pPr>
            <a:r>
              <a:rPr lang="en-US" b="true" sz="1399">
                <a:solidFill>
                  <a:srgbClr val="000000"/>
                </a:solidFill>
                <a:latin typeface="Arial MT Pro Bold"/>
                <a:ea typeface="Arial MT Pro Bold"/>
                <a:cs typeface="Arial MT Pro Bold"/>
                <a:sym typeface="Arial MT Pro Bold"/>
              </a:rPr>
              <a:t>Educational Website: SMART Goals Guide</a:t>
            </a:r>
          </a:p>
        </p:txBody>
      </p:sp>
    </p:spTree>
  </p:cSld>
  <p:clrMapOvr>
    <a:masterClrMapping/>
  </p:clrMapOvr>
  <p:transition spd="fast">
    <p:fade/>
  </p:transition>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009059" y="-391797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81156" y="105098"/>
            <a:ext cx="4622211" cy="1308700"/>
            <a:chOff x="0" y="0"/>
            <a:chExt cx="6162948" cy="1744933"/>
          </a:xfrm>
        </p:grpSpPr>
        <p:sp>
          <p:nvSpPr>
            <p:cNvPr name="Freeform 11" id="11"/>
            <p:cNvSpPr/>
            <p:nvPr/>
          </p:nvSpPr>
          <p:spPr>
            <a:xfrm flipH="true" flipV="false" rot="0">
              <a:off x="0" y="0"/>
              <a:ext cx="6162929" cy="1744980"/>
            </a:xfrm>
            <a:custGeom>
              <a:avLst/>
              <a:gdLst/>
              <a:ahLst/>
              <a:cxnLst/>
              <a:rect r="r" b="b" t="t" l="l"/>
              <a:pathLst>
                <a:path h="1744980" w="6162929">
                  <a:moveTo>
                    <a:pt x="0" y="0"/>
                  </a:moveTo>
                  <a:lnTo>
                    <a:pt x="6162929" y="0"/>
                  </a:lnTo>
                  <a:lnTo>
                    <a:pt x="6162929" y="1744980"/>
                  </a:lnTo>
                  <a:lnTo>
                    <a:pt x="0" y="1744980"/>
                  </a:lnTo>
                  <a:close/>
                </a:path>
              </a:pathLst>
            </a:custGeom>
            <a:blipFill>
              <a:blip r:embed="rId6"/>
              <a:stretch>
                <a:fillRect l="0" t="-28073" r="0" b="-28070"/>
              </a:stretch>
            </a:blipFill>
          </p:spPr>
        </p:sp>
      </p:grpSp>
      <p:sp>
        <p:nvSpPr>
          <p:cNvPr name="TextBox 12" id="12"/>
          <p:cNvSpPr txBox="true"/>
          <p:nvPr/>
        </p:nvSpPr>
        <p:spPr>
          <a:xfrm rot="0">
            <a:off x="423786" y="170805"/>
            <a:ext cx="3724724" cy="1043934"/>
          </a:xfrm>
          <a:prstGeom prst="rect">
            <a:avLst/>
          </a:prstGeom>
        </p:spPr>
        <p:txBody>
          <a:bodyPr anchor="t" rtlCol="false" tIns="0" lIns="0" bIns="0" rIns="0">
            <a:spAutoFit/>
          </a:bodyPr>
          <a:lstStyle/>
          <a:p>
            <a:pPr algn="l">
              <a:lnSpc>
                <a:spcPts val="4320"/>
              </a:lnSpc>
            </a:pPr>
            <a:r>
              <a:rPr lang="en-US" b="true" sz="3000">
                <a:solidFill>
                  <a:srgbClr val="000000"/>
                </a:solidFill>
                <a:latin typeface="Arial MT Pro Bold"/>
                <a:ea typeface="Arial MT Pro Bold"/>
                <a:cs typeface="Arial MT Pro Bold"/>
                <a:sym typeface="Arial MT Pro Bold"/>
              </a:rPr>
              <a:t>Thank You &amp; Questions</a:t>
            </a:r>
          </a:p>
        </p:txBody>
      </p:sp>
      <p:sp>
        <p:nvSpPr>
          <p:cNvPr name="TextBox 13" id="13"/>
          <p:cNvSpPr txBox="true"/>
          <p:nvPr/>
        </p:nvSpPr>
        <p:spPr>
          <a:xfrm rot="0">
            <a:off x="2491014" y="1868476"/>
            <a:ext cx="14773168" cy="3912871"/>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16: Final Slide - Thank You &amp; Questions</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Closing: Summarize your business, investment, and budgeting strategy.</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Call to Action: Invite any questions or feedback from the judges.</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Contact Info: Include your contact info if relevant.</a:t>
            </a:r>
          </a:p>
        </p:txBody>
      </p:sp>
      <p:sp>
        <p:nvSpPr>
          <p:cNvPr name="TextBox 14" id="14"/>
          <p:cNvSpPr txBox="true"/>
          <p:nvPr/>
        </p:nvSpPr>
        <p:spPr>
          <a:xfrm rot="0">
            <a:off x="8716716" y="7587855"/>
            <a:ext cx="6718807" cy="1539876"/>
          </a:xfrm>
          <a:prstGeom prst="rect">
            <a:avLst/>
          </a:prstGeom>
        </p:spPr>
        <p:txBody>
          <a:bodyPr anchor="t" rtlCol="false" tIns="0" lIns="0" bIns="0" rIns="0">
            <a:spAutoFit/>
          </a:bodyPr>
          <a:lstStyle/>
          <a:p>
            <a:pPr algn="l">
              <a:lnSpc>
                <a:spcPts val="1679"/>
              </a:lnSpc>
            </a:pPr>
            <a:r>
              <a:rPr lang="en-US" b="true" sz="1399">
                <a:solidFill>
                  <a:srgbClr val="000000"/>
                </a:solidFill>
                <a:latin typeface="Arial MT Pro Bold"/>
                <a:ea typeface="Arial MT Pro Bold"/>
                <a:cs typeface="Arial MT Pro Bold"/>
                <a:sym typeface="Arial MT Pro Bold"/>
              </a:rPr>
              <a:t>Slide 15: Final Slide - Thank You &amp; Questions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Closing Tips: Summarize the main points and thank the audience. Invite questions for feedback.</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Resource: YouTube - Presentation Tips</a:t>
            </a:r>
          </a:p>
          <a:p>
            <a:pPr algn="l">
              <a:lnSpc>
                <a:spcPts val="1679"/>
              </a:lnSpc>
            </a:pPr>
            <a:r>
              <a:rPr lang="en-US" b="true" sz="1399">
                <a:solidFill>
                  <a:srgbClr val="000000"/>
                </a:solidFill>
                <a:latin typeface="Arial MT Pro Bold"/>
                <a:ea typeface="Arial MT Pro Bold"/>
                <a:cs typeface="Arial MT Pro Bold"/>
                <a:sym typeface="Arial MT Pro Bold"/>
              </a:rPr>
              <a:t>Educational Website: Toastmasters – Presentation Skills</a:t>
            </a:r>
          </a:p>
        </p:txBody>
      </p:sp>
    </p:spTree>
  </p:cSld>
  <p:clrMapOvr>
    <a:masterClrMapping/>
  </p:clrMapOvr>
  <p:transition spd="fast">
    <p:fade/>
  </p:transition>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196446" y="92921"/>
            <a:ext cx="3724724" cy="1308702"/>
            <a:chOff x="0" y="0"/>
            <a:chExt cx="4966299" cy="1744936"/>
          </a:xfrm>
        </p:grpSpPr>
        <p:sp>
          <p:nvSpPr>
            <p:cNvPr name="Freeform 11" id="11"/>
            <p:cNvSpPr/>
            <p:nvPr/>
          </p:nvSpPr>
          <p:spPr>
            <a:xfrm flipH="true" flipV="false" rot="0">
              <a:off x="0" y="0"/>
              <a:ext cx="4966335" cy="1744980"/>
            </a:xfrm>
            <a:custGeom>
              <a:avLst/>
              <a:gdLst/>
              <a:ahLst/>
              <a:cxnLst/>
              <a:rect r="r" b="b" t="t" l="l"/>
              <a:pathLst>
                <a:path h="1744980" w="4966335">
                  <a:moveTo>
                    <a:pt x="0" y="0"/>
                  </a:moveTo>
                  <a:lnTo>
                    <a:pt x="4966335" y="0"/>
                  </a:lnTo>
                  <a:lnTo>
                    <a:pt x="4966335" y="1744980"/>
                  </a:lnTo>
                  <a:lnTo>
                    <a:pt x="0" y="1744980"/>
                  </a:lnTo>
                  <a:close/>
                </a:path>
              </a:pathLst>
            </a:custGeom>
            <a:blipFill>
              <a:blip r:embed="rId6"/>
              <a:stretch>
                <a:fillRect l="0" t="-12913" r="0" b="-12911"/>
              </a:stretch>
            </a:blipFill>
          </p:spPr>
        </p:sp>
      </p:grpSp>
      <p:sp>
        <p:nvSpPr>
          <p:cNvPr name="TextBox 12" id="12"/>
          <p:cNvSpPr txBox="true"/>
          <p:nvPr/>
        </p:nvSpPr>
        <p:spPr>
          <a:xfrm rot="0">
            <a:off x="423786" y="151755"/>
            <a:ext cx="3724724" cy="668267"/>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Title Slide</a:t>
            </a:r>
          </a:p>
        </p:txBody>
      </p:sp>
      <p:sp>
        <p:nvSpPr>
          <p:cNvPr name="TextBox 13" id="13"/>
          <p:cNvSpPr txBox="true"/>
          <p:nvPr/>
        </p:nvSpPr>
        <p:spPr>
          <a:xfrm rot="0">
            <a:off x="1496631" y="1782008"/>
            <a:ext cx="14773169" cy="3036571"/>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1: Title Slide</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Title: Money Movez: Cook or Be Cooked Cookoff Presentation</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Student Name &amp; Team Name/Grade: </a:t>
            </a:r>
          </a:p>
          <a:p>
            <a:pPr algn="l">
              <a:lnSpc>
                <a:spcPts val="4919"/>
              </a:lnSpc>
            </a:pPr>
          </a:p>
        </p:txBody>
      </p:sp>
    </p:spTree>
  </p:cSld>
  <p:clrMapOvr>
    <a:masterClrMapping/>
  </p:clrMapOvr>
  <p:transition spd="fast">
    <p:fade/>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196446" y="92921"/>
            <a:ext cx="3724724" cy="1308702"/>
            <a:chOff x="0" y="0"/>
            <a:chExt cx="4966299" cy="1744936"/>
          </a:xfrm>
        </p:grpSpPr>
        <p:sp>
          <p:nvSpPr>
            <p:cNvPr name="Freeform 11" id="11"/>
            <p:cNvSpPr/>
            <p:nvPr/>
          </p:nvSpPr>
          <p:spPr>
            <a:xfrm flipH="true" flipV="false" rot="0">
              <a:off x="0" y="0"/>
              <a:ext cx="4966335" cy="1744980"/>
            </a:xfrm>
            <a:custGeom>
              <a:avLst/>
              <a:gdLst/>
              <a:ahLst/>
              <a:cxnLst/>
              <a:rect r="r" b="b" t="t" l="l"/>
              <a:pathLst>
                <a:path h="1744980" w="4966335">
                  <a:moveTo>
                    <a:pt x="0" y="0"/>
                  </a:moveTo>
                  <a:lnTo>
                    <a:pt x="4966335" y="0"/>
                  </a:lnTo>
                  <a:lnTo>
                    <a:pt x="4966335" y="1744980"/>
                  </a:lnTo>
                  <a:lnTo>
                    <a:pt x="0" y="1744980"/>
                  </a:lnTo>
                  <a:close/>
                </a:path>
              </a:pathLst>
            </a:custGeom>
            <a:blipFill>
              <a:blip r:embed="rId6"/>
              <a:stretch>
                <a:fillRect l="0" t="-12913" r="0" b="-12911"/>
              </a:stretch>
            </a:blipFill>
          </p:spPr>
        </p:sp>
      </p:grpSp>
      <p:sp>
        <p:nvSpPr>
          <p:cNvPr name="TextBox 12" id="12"/>
          <p:cNvSpPr txBox="true"/>
          <p:nvPr/>
        </p:nvSpPr>
        <p:spPr>
          <a:xfrm rot="0">
            <a:off x="423786" y="151755"/>
            <a:ext cx="3724724" cy="668267"/>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Title Slide</a:t>
            </a:r>
          </a:p>
        </p:txBody>
      </p:sp>
      <p:sp>
        <p:nvSpPr>
          <p:cNvPr name="TextBox 13" id="13"/>
          <p:cNvSpPr txBox="true"/>
          <p:nvPr/>
        </p:nvSpPr>
        <p:spPr>
          <a:xfrm rot="0">
            <a:off x="1496631" y="1782008"/>
            <a:ext cx="14773169" cy="5617846"/>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2: Title Slide</a:t>
            </a:r>
          </a:p>
          <a:p>
            <a:pPr algn="l">
              <a:lnSpc>
                <a:spcPts val="4919"/>
              </a:lnSpc>
            </a:pPr>
          </a:p>
          <a:p>
            <a:pPr algn="l">
              <a:lnSpc>
                <a:spcPts val="4919"/>
              </a:lnSpc>
            </a:pPr>
            <a:r>
              <a:rPr lang="en-US" b="true" sz="3399">
                <a:solidFill>
                  <a:srgbClr val="000000"/>
                </a:solidFill>
                <a:latin typeface="Arial MT Pro Bold"/>
                <a:ea typeface="Arial MT Pro Bold"/>
                <a:cs typeface="Arial MT Pro Bold"/>
                <a:sym typeface="Arial MT Pro Bold"/>
              </a:rPr>
              <a:t>$100,000 Allocated to 3 areas: business, investment, and  Personal Budget.</a:t>
            </a:r>
          </a:p>
          <a:p>
            <a:pPr algn="l">
              <a:lnSpc>
                <a:spcPts val="4919"/>
              </a:lnSpc>
            </a:pPr>
          </a:p>
          <a:p>
            <a:pPr algn="l">
              <a:lnSpc>
                <a:spcPts val="4919"/>
              </a:lnSpc>
            </a:pPr>
            <a:r>
              <a:rPr lang="en-US" b="true" sz="3399">
                <a:solidFill>
                  <a:srgbClr val="000000"/>
                </a:solidFill>
                <a:latin typeface="Arial MT Pro Bold"/>
                <a:ea typeface="Arial MT Pro Bold"/>
                <a:cs typeface="Arial MT Pro Bold"/>
                <a:sym typeface="Arial MT Pro Bold"/>
              </a:rPr>
              <a:t>OVERVIEW</a:t>
            </a:r>
          </a:p>
          <a:p>
            <a:pPr algn="l" marL="734059" indent="-367030" lvl="1">
              <a:lnSpc>
                <a:spcPts val="4919"/>
              </a:lnSpc>
              <a:buAutoNum type="arabicPeriod" startAt="1"/>
            </a:pPr>
            <a:r>
              <a:rPr lang="en-US" b="true" sz="3399">
                <a:solidFill>
                  <a:srgbClr val="000000"/>
                </a:solidFill>
                <a:latin typeface="Arial MT Pro Bold"/>
                <a:ea typeface="Arial MT Pro Bold"/>
                <a:cs typeface="Arial MT Pro Bold"/>
                <a:sym typeface="Arial MT Pro Bold"/>
              </a:rPr>
              <a:t>Investment-25K bullet overview</a:t>
            </a:r>
          </a:p>
          <a:p>
            <a:pPr algn="l" marL="734059" indent="-367030" lvl="1">
              <a:lnSpc>
                <a:spcPts val="4919"/>
              </a:lnSpc>
              <a:buAutoNum type="arabicPeriod" startAt="1"/>
            </a:pPr>
            <a:r>
              <a:rPr lang="en-US" b="true" sz="3399">
                <a:solidFill>
                  <a:srgbClr val="000000"/>
                </a:solidFill>
                <a:latin typeface="Arial MT Pro Bold"/>
                <a:ea typeface="Arial MT Pro Bold"/>
                <a:cs typeface="Arial MT Pro Bold"/>
                <a:sym typeface="Arial MT Pro Bold"/>
              </a:rPr>
              <a:t>Personal Budget- $50k</a:t>
            </a:r>
          </a:p>
          <a:p>
            <a:pPr algn="l" marL="734060" indent="-367030" lvl="1">
              <a:lnSpc>
                <a:spcPts val="4919"/>
              </a:lnSpc>
              <a:buAutoNum type="arabicPeriod" startAt="1"/>
            </a:pPr>
            <a:r>
              <a:rPr lang="en-US" b="true" sz="3400">
                <a:solidFill>
                  <a:srgbClr val="000000"/>
                </a:solidFill>
                <a:latin typeface="Arial MT Pro Bold"/>
                <a:ea typeface="Arial MT Pro Bold"/>
                <a:cs typeface="Arial MT Pro Bold"/>
                <a:sym typeface="Arial MT Pro Bold"/>
              </a:rPr>
              <a:t>Business- 25K</a:t>
            </a:r>
          </a:p>
        </p:txBody>
      </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81156" y="105098"/>
            <a:ext cx="3724724" cy="1308700"/>
            <a:chOff x="0" y="0"/>
            <a:chExt cx="4966299" cy="1744933"/>
          </a:xfrm>
        </p:grpSpPr>
        <p:sp>
          <p:nvSpPr>
            <p:cNvPr name="Freeform 11" id="11"/>
            <p:cNvSpPr/>
            <p:nvPr/>
          </p:nvSpPr>
          <p:spPr>
            <a:xfrm flipH="true" flipV="false" rot="0">
              <a:off x="0" y="0"/>
              <a:ext cx="4966335" cy="1744980"/>
            </a:xfrm>
            <a:custGeom>
              <a:avLst/>
              <a:gdLst/>
              <a:ahLst/>
              <a:cxnLst/>
              <a:rect r="r" b="b" t="t" l="l"/>
              <a:pathLst>
                <a:path h="1744980" w="4966335">
                  <a:moveTo>
                    <a:pt x="0" y="0"/>
                  </a:moveTo>
                  <a:lnTo>
                    <a:pt x="4966335" y="0"/>
                  </a:lnTo>
                  <a:lnTo>
                    <a:pt x="4966335" y="1744980"/>
                  </a:lnTo>
                  <a:lnTo>
                    <a:pt x="0" y="1744980"/>
                  </a:lnTo>
                  <a:close/>
                </a:path>
              </a:pathLst>
            </a:custGeom>
            <a:blipFill>
              <a:blip r:embed="rId6"/>
              <a:stretch>
                <a:fillRect l="0" t="-12914" r="0" b="-12911"/>
              </a:stretch>
            </a:blipFill>
          </p:spPr>
        </p:sp>
      </p:grpSp>
      <p:sp>
        <p:nvSpPr>
          <p:cNvPr name="TextBox 12" id="12"/>
          <p:cNvSpPr txBox="true"/>
          <p:nvPr/>
        </p:nvSpPr>
        <p:spPr>
          <a:xfrm rot="0">
            <a:off x="423786" y="170805"/>
            <a:ext cx="3724724" cy="1043934"/>
          </a:xfrm>
          <a:prstGeom prst="rect">
            <a:avLst/>
          </a:prstGeom>
        </p:spPr>
        <p:txBody>
          <a:bodyPr anchor="t" rtlCol="false" tIns="0" lIns="0" bIns="0" rIns="0">
            <a:spAutoFit/>
          </a:bodyPr>
          <a:lstStyle/>
          <a:p>
            <a:pPr algn="l">
              <a:lnSpc>
                <a:spcPts val="4320"/>
              </a:lnSpc>
            </a:pPr>
            <a:r>
              <a:rPr lang="en-US" b="true" sz="3000">
                <a:solidFill>
                  <a:srgbClr val="000000"/>
                </a:solidFill>
                <a:latin typeface="Arial MT Pro Bold"/>
                <a:ea typeface="Arial MT Pro Bold"/>
                <a:cs typeface="Arial MT Pro Bold"/>
                <a:sym typeface="Arial MT Pro Bold"/>
              </a:rPr>
              <a:t>Investment Allocation</a:t>
            </a:r>
          </a:p>
        </p:txBody>
      </p:sp>
      <p:sp>
        <p:nvSpPr>
          <p:cNvPr name="TextBox 13" id="13"/>
          <p:cNvSpPr txBox="true"/>
          <p:nvPr/>
        </p:nvSpPr>
        <p:spPr>
          <a:xfrm rot="0">
            <a:off x="2476603" y="1594660"/>
            <a:ext cx="14773169" cy="4893946"/>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3: Investment Allocation</a:t>
            </a:r>
          </a:p>
          <a:p>
            <a:pPr algn="l">
              <a:lnSpc>
                <a:spcPts val="4919"/>
              </a:lnSpc>
            </a:pPr>
            <a:r>
              <a:rPr lang="en-US" b="true" sz="3400">
                <a:solidFill>
                  <a:srgbClr val="000000"/>
                </a:solidFill>
                <a:latin typeface="Arial MT Pro Bold"/>
                <a:ea typeface="Arial MT Pro Bold"/>
                <a:cs typeface="Arial MT Pro Bold"/>
                <a:sym typeface="Arial MT Pro Bold"/>
              </a:rPr>
              <a:t>Strategy: Briefly outline your investment strategy for the remaining funds.</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6 Investments: List your chosen investments and why you selected each one.</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Examples: ETFs, Apple stock, renewable energy, ROTH IRA, tech platforms, etc.</a:t>
            </a:r>
          </a:p>
        </p:txBody>
      </p:sp>
      <p:sp>
        <p:nvSpPr>
          <p:cNvPr name="TextBox 14" id="14"/>
          <p:cNvSpPr txBox="true"/>
          <p:nvPr/>
        </p:nvSpPr>
        <p:spPr>
          <a:xfrm rot="0">
            <a:off x="9941680" y="7213848"/>
            <a:ext cx="6718807" cy="1971676"/>
          </a:xfrm>
          <a:prstGeom prst="rect">
            <a:avLst/>
          </a:prstGeom>
        </p:spPr>
        <p:txBody>
          <a:bodyPr anchor="t" rtlCol="false" tIns="0" lIns="0" bIns="0" rIns="0">
            <a:spAutoFit/>
          </a:bodyPr>
          <a:lstStyle/>
          <a:p>
            <a:pPr algn="l">
              <a:lnSpc>
                <a:spcPts val="1679"/>
              </a:lnSpc>
            </a:pPr>
            <a:r>
              <a:rPr lang="en-US" b="true" sz="1399">
                <a:solidFill>
                  <a:srgbClr val="000000"/>
                </a:solidFill>
                <a:latin typeface="Arial MT Pro Bold"/>
                <a:ea typeface="Arial MT Pro Bold"/>
                <a:cs typeface="Arial MT Pro Bold"/>
                <a:sym typeface="Arial MT Pro Bold"/>
              </a:rPr>
              <a:t>Slide 10: Investment Allocation</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Definition: Investment allocation is how you divide your money across different types of investments.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Example: Investing in stocks, ETFs, and a Roth IRA for growth.</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Resource: YouTube -</a:t>
            </a:r>
            <a:r>
              <a:rPr lang="en-US" b="true" sz="1399" u="sng">
                <a:solidFill>
                  <a:srgbClr val="0000FF"/>
                </a:solidFill>
                <a:latin typeface="Arial MT Pro Bold"/>
                <a:ea typeface="Arial MT Pro Bold"/>
                <a:cs typeface="Arial MT Pro Bold"/>
                <a:sym typeface="Arial MT Pro Bold"/>
                <a:hlinkClick r:id="rId7" tooltip="https://youtu.be/-C_5hzJCHaY?si=oyLYJmdnhb8-MW2t"/>
              </a:rPr>
              <a:t> Investment Basics for Teens</a:t>
            </a:r>
          </a:p>
          <a:p>
            <a:pPr algn="l">
              <a:lnSpc>
                <a:spcPts val="1679"/>
              </a:lnSpc>
            </a:pPr>
            <a:r>
              <a:rPr lang="en-US" b="true" sz="1399">
                <a:solidFill>
                  <a:srgbClr val="000000"/>
                </a:solidFill>
                <a:latin typeface="Arial MT Pro Bold"/>
                <a:ea typeface="Arial MT Pro Bold"/>
                <a:cs typeface="Arial MT Pro Bold"/>
                <a:sym typeface="Arial MT Pro Bold"/>
              </a:rPr>
              <a:t>Educational Website: Investopedia – </a:t>
            </a:r>
            <a:r>
              <a:rPr lang="en-US" b="true" sz="1399" u="sng">
                <a:solidFill>
                  <a:srgbClr val="0000FF"/>
                </a:solidFill>
                <a:latin typeface="Arial MT Pro Bold"/>
                <a:ea typeface="Arial MT Pro Bold"/>
                <a:cs typeface="Arial MT Pro Bold"/>
                <a:sym typeface="Arial MT Pro Bold"/>
                <a:hlinkClick r:id="rId8" tooltip="https://youtu.be/zojhP5bNy2s?si=axM3nN9QnjUaXaAk"/>
              </a:rPr>
              <a:t>Introduction to Investment Allocation</a:t>
            </a:r>
          </a:p>
        </p:txBody>
      </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81156" y="105098"/>
            <a:ext cx="3724724" cy="1308700"/>
            <a:chOff x="0" y="0"/>
            <a:chExt cx="4966299" cy="1744933"/>
          </a:xfrm>
        </p:grpSpPr>
        <p:sp>
          <p:nvSpPr>
            <p:cNvPr name="Freeform 11" id="11"/>
            <p:cNvSpPr/>
            <p:nvPr/>
          </p:nvSpPr>
          <p:spPr>
            <a:xfrm flipH="true" flipV="false" rot="0">
              <a:off x="0" y="0"/>
              <a:ext cx="4966335" cy="1744980"/>
            </a:xfrm>
            <a:custGeom>
              <a:avLst/>
              <a:gdLst/>
              <a:ahLst/>
              <a:cxnLst/>
              <a:rect r="r" b="b" t="t" l="l"/>
              <a:pathLst>
                <a:path h="1744980" w="4966335">
                  <a:moveTo>
                    <a:pt x="0" y="0"/>
                  </a:moveTo>
                  <a:lnTo>
                    <a:pt x="4966335" y="0"/>
                  </a:lnTo>
                  <a:lnTo>
                    <a:pt x="4966335" y="1744980"/>
                  </a:lnTo>
                  <a:lnTo>
                    <a:pt x="0" y="1744980"/>
                  </a:lnTo>
                  <a:close/>
                </a:path>
              </a:pathLst>
            </a:custGeom>
            <a:blipFill>
              <a:blip r:embed="rId6"/>
              <a:stretch>
                <a:fillRect l="0" t="-12914" r="0" b="-12911"/>
              </a:stretch>
            </a:blipFill>
          </p:spPr>
        </p:sp>
      </p:grpSp>
      <p:sp>
        <p:nvSpPr>
          <p:cNvPr name="TextBox 12" id="12"/>
          <p:cNvSpPr txBox="true"/>
          <p:nvPr/>
        </p:nvSpPr>
        <p:spPr>
          <a:xfrm rot="0">
            <a:off x="423786" y="170805"/>
            <a:ext cx="3724724" cy="1043934"/>
          </a:xfrm>
          <a:prstGeom prst="rect">
            <a:avLst/>
          </a:prstGeom>
        </p:spPr>
        <p:txBody>
          <a:bodyPr anchor="t" rtlCol="false" tIns="0" lIns="0" bIns="0" rIns="0">
            <a:spAutoFit/>
          </a:bodyPr>
          <a:lstStyle/>
          <a:p>
            <a:pPr algn="l">
              <a:lnSpc>
                <a:spcPts val="4320"/>
              </a:lnSpc>
            </a:pPr>
            <a:r>
              <a:rPr lang="en-US" b="true" sz="3000">
                <a:solidFill>
                  <a:srgbClr val="000000"/>
                </a:solidFill>
                <a:latin typeface="Arial MT Pro Bold"/>
                <a:ea typeface="Arial MT Pro Bold"/>
                <a:cs typeface="Arial MT Pro Bold"/>
                <a:sym typeface="Arial MT Pro Bold"/>
              </a:rPr>
              <a:t>Investment Rationale</a:t>
            </a:r>
          </a:p>
        </p:txBody>
      </p:sp>
      <p:sp>
        <p:nvSpPr>
          <p:cNvPr name="TextBox 13" id="13"/>
          <p:cNvSpPr txBox="true"/>
          <p:nvPr/>
        </p:nvSpPr>
        <p:spPr>
          <a:xfrm rot="0">
            <a:off x="2476603" y="1594660"/>
            <a:ext cx="14773169" cy="3655696"/>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4: Investment Rationale</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Reasoning for Each Investment: Explain why each investment choice is smart. What returns or benefits do you expect?</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Long-Term Growth: Describe how these investments will grow over time to benefit your financial future.</a:t>
            </a:r>
          </a:p>
        </p:txBody>
      </p:sp>
      <p:sp>
        <p:nvSpPr>
          <p:cNvPr name="TextBox 14" id="14"/>
          <p:cNvSpPr txBox="true"/>
          <p:nvPr/>
        </p:nvSpPr>
        <p:spPr>
          <a:xfrm rot="0">
            <a:off x="9984915" y="7156202"/>
            <a:ext cx="6718805" cy="1971676"/>
          </a:xfrm>
          <a:prstGeom prst="rect">
            <a:avLst/>
          </a:prstGeom>
        </p:spPr>
        <p:txBody>
          <a:bodyPr anchor="t" rtlCol="false" tIns="0" lIns="0" bIns="0" rIns="0">
            <a:spAutoFit/>
          </a:bodyPr>
          <a:lstStyle/>
          <a:p>
            <a:pPr algn="l">
              <a:lnSpc>
                <a:spcPts val="1679"/>
              </a:lnSpc>
            </a:pPr>
            <a:r>
              <a:rPr lang="en-US" b="true" sz="1399">
                <a:solidFill>
                  <a:srgbClr val="000000"/>
                </a:solidFill>
                <a:latin typeface="Arial MT Pro Bold"/>
                <a:ea typeface="Arial MT Pro Bold"/>
                <a:cs typeface="Arial MT Pro Bold"/>
                <a:sym typeface="Arial MT Pro Bold"/>
              </a:rPr>
              <a:t>Slide 11: Investment Rationale</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Definition: Rationale is your reasoning for each investment choice.</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Example: “I chose Apple stocks because it’s a strong company with growth potential.”</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Resource: YouTube - </a:t>
            </a:r>
            <a:r>
              <a:rPr lang="en-US" b="true" sz="1399" u="sng">
                <a:solidFill>
                  <a:srgbClr val="0000FF"/>
                </a:solidFill>
                <a:latin typeface="Arial MT Pro Bold"/>
                <a:ea typeface="Arial MT Pro Bold"/>
                <a:cs typeface="Arial MT Pro Bold"/>
                <a:sym typeface="Arial MT Pro Bold"/>
                <a:hlinkClick r:id="rId7" tooltip="https://youtu.be/CMQLdJa64Wk?si=AnHQY8AYU9Eo0agy"/>
              </a:rPr>
              <a:t>Why Invest in Certain Assets</a:t>
            </a:r>
          </a:p>
          <a:p>
            <a:pPr algn="l">
              <a:lnSpc>
                <a:spcPts val="1679"/>
              </a:lnSpc>
            </a:pPr>
            <a:r>
              <a:rPr lang="en-US" b="true" sz="1399">
                <a:solidFill>
                  <a:srgbClr val="000000"/>
                </a:solidFill>
                <a:latin typeface="Arial MT Pro Bold"/>
                <a:ea typeface="Arial MT Pro Bold"/>
                <a:cs typeface="Arial MT Pro Bold"/>
                <a:sym typeface="Arial MT Pro Bold"/>
              </a:rPr>
              <a:t>Educational Website: </a:t>
            </a:r>
            <a:r>
              <a:rPr lang="en-US" b="true" sz="1399" u="sng">
                <a:solidFill>
                  <a:srgbClr val="0000FF"/>
                </a:solidFill>
                <a:latin typeface="Arial MT Pro Bold"/>
                <a:ea typeface="Arial MT Pro Bold"/>
                <a:cs typeface="Arial MT Pro Bold"/>
                <a:sym typeface="Arial MT Pro Bold"/>
                <a:hlinkClick r:id="rId8" tooltip="https://youtu.be/qIw-yFC-HNU?si=wqvPg67Dlzqg_BpQ"/>
              </a:rPr>
              <a:t>NerdWallet – Types of Investments Explained</a:t>
            </a:r>
          </a:p>
        </p:txBody>
      </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81156" y="105098"/>
            <a:ext cx="3724724" cy="1308700"/>
            <a:chOff x="0" y="0"/>
            <a:chExt cx="4966299" cy="1744933"/>
          </a:xfrm>
        </p:grpSpPr>
        <p:sp>
          <p:nvSpPr>
            <p:cNvPr name="Freeform 11" id="11"/>
            <p:cNvSpPr/>
            <p:nvPr/>
          </p:nvSpPr>
          <p:spPr>
            <a:xfrm flipH="true" flipV="false" rot="0">
              <a:off x="0" y="0"/>
              <a:ext cx="4966335" cy="1744980"/>
            </a:xfrm>
            <a:custGeom>
              <a:avLst/>
              <a:gdLst/>
              <a:ahLst/>
              <a:cxnLst/>
              <a:rect r="r" b="b" t="t" l="l"/>
              <a:pathLst>
                <a:path h="1744980" w="4966335">
                  <a:moveTo>
                    <a:pt x="0" y="0"/>
                  </a:moveTo>
                  <a:lnTo>
                    <a:pt x="4966335" y="0"/>
                  </a:lnTo>
                  <a:lnTo>
                    <a:pt x="4966335" y="1744980"/>
                  </a:lnTo>
                  <a:lnTo>
                    <a:pt x="0" y="1744980"/>
                  </a:lnTo>
                  <a:close/>
                </a:path>
              </a:pathLst>
            </a:custGeom>
            <a:blipFill>
              <a:blip r:embed="rId6"/>
              <a:stretch>
                <a:fillRect l="0" t="-12914" r="0" b="-12911"/>
              </a:stretch>
            </a:blipFill>
          </p:spPr>
        </p:sp>
      </p:grpSp>
      <p:sp>
        <p:nvSpPr>
          <p:cNvPr name="TextBox 12" id="12"/>
          <p:cNvSpPr txBox="true"/>
          <p:nvPr/>
        </p:nvSpPr>
        <p:spPr>
          <a:xfrm rot="0">
            <a:off x="423786" y="170805"/>
            <a:ext cx="3724724" cy="586734"/>
          </a:xfrm>
          <a:prstGeom prst="rect">
            <a:avLst/>
          </a:prstGeom>
        </p:spPr>
        <p:txBody>
          <a:bodyPr anchor="t" rtlCol="false" tIns="0" lIns="0" bIns="0" rIns="0">
            <a:spAutoFit/>
          </a:bodyPr>
          <a:lstStyle/>
          <a:p>
            <a:pPr algn="l">
              <a:lnSpc>
                <a:spcPts val="4320"/>
              </a:lnSpc>
            </a:pPr>
            <a:r>
              <a:rPr lang="en-US" b="true" sz="3000">
                <a:solidFill>
                  <a:srgbClr val="000000"/>
                </a:solidFill>
                <a:latin typeface="Arial MT Pro Bold"/>
                <a:ea typeface="Arial MT Pro Bold"/>
                <a:cs typeface="Arial MT Pro Bold"/>
                <a:sym typeface="Arial MT Pro Bold"/>
              </a:rPr>
              <a:t>Budgeting Plan</a:t>
            </a:r>
          </a:p>
        </p:txBody>
      </p:sp>
      <p:sp>
        <p:nvSpPr>
          <p:cNvPr name="TextBox 13" id="13"/>
          <p:cNvSpPr txBox="true"/>
          <p:nvPr/>
        </p:nvSpPr>
        <p:spPr>
          <a:xfrm rot="0">
            <a:off x="2476603" y="1594660"/>
            <a:ext cx="14773169" cy="4531996"/>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5: Budgeting Plan</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50/30/20 Rule: Outline how you’ll use the funds based on this rule.</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50% Needs: Essential expenses (housing, food, bills)</a:t>
            </a:r>
          </a:p>
          <a:p>
            <a:pPr algn="l">
              <a:lnSpc>
                <a:spcPts val="4919"/>
              </a:lnSpc>
            </a:pPr>
            <a:r>
              <a:rPr lang="en-US" b="true" sz="3400">
                <a:solidFill>
                  <a:srgbClr val="000000"/>
                </a:solidFill>
                <a:latin typeface="Arial MT Pro Bold"/>
                <a:ea typeface="Arial MT Pro Bold"/>
                <a:cs typeface="Arial MT Pro Bold"/>
                <a:sym typeface="Arial MT Pro Bold"/>
              </a:rPr>
              <a:t>30% Wants: Discretionary spending (entertainment, hobbies)</a:t>
            </a:r>
          </a:p>
          <a:p>
            <a:pPr algn="l">
              <a:lnSpc>
                <a:spcPts val="4919"/>
              </a:lnSpc>
            </a:pPr>
            <a:r>
              <a:rPr lang="en-US" b="true" sz="3400">
                <a:solidFill>
                  <a:srgbClr val="000000"/>
                </a:solidFill>
                <a:latin typeface="Arial MT Pro Bold"/>
                <a:ea typeface="Arial MT Pro Bold"/>
                <a:cs typeface="Arial MT Pro Bold"/>
                <a:sym typeface="Arial MT Pro Bold"/>
              </a:rPr>
              <a:t>20% Savings &amp; Debt: Savings, debt repayment</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Practical Example: Show a sample monthly budget.</a:t>
            </a:r>
          </a:p>
        </p:txBody>
      </p:sp>
      <p:sp>
        <p:nvSpPr>
          <p:cNvPr name="TextBox 14" id="14"/>
          <p:cNvSpPr txBox="true"/>
          <p:nvPr/>
        </p:nvSpPr>
        <p:spPr>
          <a:xfrm rot="0">
            <a:off x="10143439" y="7538239"/>
            <a:ext cx="6718807" cy="2187576"/>
          </a:xfrm>
          <a:prstGeom prst="rect">
            <a:avLst/>
          </a:prstGeom>
        </p:spPr>
        <p:txBody>
          <a:bodyPr anchor="t" rtlCol="false" tIns="0" lIns="0" bIns="0" rIns="0">
            <a:spAutoFit/>
          </a:bodyPr>
          <a:lstStyle/>
          <a:p>
            <a:pPr algn="l">
              <a:lnSpc>
                <a:spcPts val="1679"/>
              </a:lnSpc>
            </a:pPr>
            <a:r>
              <a:rPr lang="en-US" b="true" sz="1399">
                <a:solidFill>
                  <a:srgbClr val="000000"/>
                </a:solidFill>
                <a:latin typeface="Arial MT Pro Bold"/>
                <a:ea typeface="Arial MT Pro Bold"/>
                <a:cs typeface="Arial MT Pro Bold"/>
                <a:sym typeface="Arial MT Pro Bold"/>
              </a:rPr>
              <a:t>Slide 12: Budgeting Plan</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Definition: A budgeting plan outlines how you’ll spend your money based on needs, wants, and savings.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Example: Using the 50/30/20 rule for budgeting: 50% needs, 30% wants, 20% savings.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Resource: YouTube - </a:t>
            </a:r>
            <a:r>
              <a:rPr lang="en-US" b="true" sz="1399" u="sng">
                <a:solidFill>
                  <a:srgbClr val="0000FF"/>
                </a:solidFill>
                <a:latin typeface="Arial MT Pro Bold"/>
                <a:ea typeface="Arial MT Pro Bold"/>
                <a:cs typeface="Arial MT Pro Bold"/>
                <a:sym typeface="Arial MT Pro Bold"/>
                <a:hlinkClick r:id="rId7" tooltip="https://youtu.be/CbhjhWleKGE?si=rasYRJwyWL7li6oy"/>
              </a:rPr>
              <a:t>Budgeting Basics for Teens</a:t>
            </a:r>
          </a:p>
          <a:p>
            <a:pPr algn="l">
              <a:lnSpc>
                <a:spcPts val="1679"/>
              </a:lnSpc>
            </a:pPr>
            <a:r>
              <a:rPr lang="en-US" b="true" sz="1399">
                <a:solidFill>
                  <a:srgbClr val="000000"/>
                </a:solidFill>
                <a:latin typeface="Arial MT Pro Bold"/>
                <a:ea typeface="Arial MT Pro Bold"/>
                <a:cs typeface="Arial MT Pro Bold"/>
                <a:sym typeface="Arial MT Pro Bold"/>
              </a:rPr>
              <a:t>Educational Website: </a:t>
            </a:r>
            <a:r>
              <a:rPr lang="en-US" b="true" sz="1399" u="sng">
                <a:solidFill>
                  <a:srgbClr val="0000FF"/>
                </a:solidFill>
                <a:latin typeface="Arial MT Pro Bold"/>
                <a:ea typeface="Arial MT Pro Bold"/>
                <a:cs typeface="Arial MT Pro Bold"/>
                <a:sym typeface="Arial MT Pro Bold"/>
                <a:hlinkClick r:id="rId8" tooltip="https://youtu.be/sgCc1DhdsUc?si=rJpiF5Wb3PDRTKHw"/>
              </a:rPr>
              <a:t>Khan Academy – Basics of Budgeting</a:t>
            </a:r>
          </a:p>
        </p:txBody>
      </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196446" y="92921"/>
            <a:ext cx="3724724" cy="1308702"/>
            <a:chOff x="0" y="0"/>
            <a:chExt cx="4966299" cy="1744936"/>
          </a:xfrm>
        </p:grpSpPr>
        <p:sp>
          <p:nvSpPr>
            <p:cNvPr name="Freeform 11" id="11"/>
            <p:cNvSpPr/>
            <p:nvPr/>
          </p:nvSpPr>
          <p:spPr>
            <a:xfrm flipH="true" flipV="false" rot="0">
              <a:off x="0" y="0"/>
              <a:ext cx="4966335" cy="1744980"/>
            </a:xfrm>
            <a:custGeom>
              <a:avLst/>
              <a:gdLst/>
              <a:ahLst/>
              <a:cxnLst/>
              <a:rect r="r" b="b" t="t" l="l"/>
              <a:pathLst>
                <a:path h="1744980" w="4966335">
                  <a:moveTo>
                    <a:pt x="0" y="0"/>
                  </a:moveTo>
                  <a:lnTo>
                    <a:pt x="4966335" y="0"/>
                  </a:lnTo>
                  <a:lnTo>
                    <a:pt x="4966335" y="1744980"/>
                  </a:lnTo>
                  <a:lnTo>
                    <a:pt x="0" y="1744980"/>
                  </a:lnTo>
                  <a:close/>
                </a:path>
              </a:pathLst>
            </a:custGeom>
            <a:blipFill>
              <a:blip r:embed="rId6"/>
              <a:stretch>
                <a:fillRect l="0" t="-12913" r="0" b="-12911"/>
              </a:stretch>
            </a:blipFill>
          </p:spPr>
        </p:sp>
      </p:grpSp>
      <p:sp>
        <p:nvSpPr>
          <p:cNvPr name="TextBox 12" id="12"/>
          <p:cNvSpPr txBox="true"/>
          <p:nvPr/>
        </p:nvSpPr>
        <p:spPr>
          <a:xfrm rot="0">
            <a:off x="423786" y="170805"/>
            <a:ext cx="3724724" cy="586734"/>
          </a:xfrm>
          <a:prstGeom prst="rect">
            <a:avLst/>
          </a:prstGeom>
        </p:spPr>
        <p:txBody>
          <a:bodyPr anchor="t" rtlCol="false" tIns="0" lIns="0" bIns="0" rIns="0">
            <a:spAutoFit/>
          </a:bodyPr>
          <a:lstStyle/>
          <a:p>
            <a:pPr algn="l">
              <a:lnSpc>
                <a:spcPts val="4320"/>
              </a:lnSpc>
            </a:pPr>
            <a:r>
              <a:rPr lang="en-US" b="true" sz="3000">
                <a:solidFill>
                  <a:srgbClr val="000000"/>
                </a:solidFill>
                <a:latin typeface="Arial MT Pro Bold"/>
                <a:ea typeface="Arial MT Pro Bold"/>
                <a:cs typeface="Arial MT Pro Bold"/>
                <a:sym typeface="Arial MT Pro Bold"/>
              </a:rPr>
              <a:t>Hook / Pitch Intro</a:t>
            </a:r>
          </a:p>
        </p:txBody>
      </p:sp>
      <p:sp>
        <p:nvSpPr>
          <p:cNvPr name="TextBox 13" id="13"/>
          <p:cNvSpPr txBox="true"/>
          <p:nvPr/>
        </p:nvSpPr>
        <p:spPr>
          <a:xfrm rot="0">
            <a:off x="3096290" y="1651562"/>
            <a:ext cx="14773168" cy="3239397"/>
          </a:xfrm>
          <a:prstGeom prst="rect">
            <a:avLst/>
          </a:prstGeom>
        </p:spPr>
        <p:txBody>
          <a:bodyPr anchor="t" rtlCol="false" tIns="0" lIns="0" bIns="0" rIns="0">
            <a:spAutoFit/>
          </a:bodyPr>
          <a:lstStyle/>
          <a:p>
            <a:pPr algn="l">
              <a:lnSpc>
                <a:spcPts val="2025"/>
              </a:lnSpc>
            </a:pPr>
          </a:p>
          <a:p>
            <a:pPr algn="l">
              <a:lnSpc>
                <a:spcPts val="4919"/>
              </a:lnSpc>
            </a:pPr>
            <a:r>
              <a:rPr lang="en-US" sz="3400">
                <a:solidFill>
                  <a:srgbClr val="000000"/>
                </a:solidFill>
                <a:latin typeface="Arial MT Pro"/>
                <a:ea typeface="Arial MT Pro"/>
                <a:cs typeface="Arial MT Pro"/>
                <a:sym typeface="Arial MT Pro"/>
              </a:rPr>
              <a:t>Slide 6: </a:t>
            </a:r>
            <a:r>
              <a:rPr lang="en-US" b="true" sz="3400">
                <a:solidFill>
                  <a:srgbClr val="000000"/>
                </a:solidFill>
                <a:latin typeface="Arial MT Pro Bold"/>
                <a:ea typeface="Arial MT Pro Bold"/>
                <a:cs typeface="Arial MT Pro Bold"/>
                <a:sym typeface="Arial MT Pro Bold"/>
              </a:rPr>
              <a:t>Purpose: Capture attention with a strong introduction!</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Content: Describe your business idea in one or two sentences. Explain why this business is exciting and relevant.</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Visual: Include a logo, slogan, or visual that represents your business.</a:t>
            </a:r>
          </a:p>
        </p:txBody>
      </p:sp>
      <p:sp>
        <p:nvSpPr>
          <p:cNvPr name="TextBox 14" id="14"/>
          <p:cNvSpPr txBox="true"/>
          <p:nvPr/>
        </p:nvSpPr>
        <p:spPr>
          <a:xfrm rot="0">
            <a:off x="10691070" y="7739029"/>
            <a:ext cx="6718807" cy="2333625"/>
          </a:xfrm>
          <a:prstGeom prst="rect">
            <a:avLst/>
          </a:prstGeom>
        </p:spPr>
        <p:txBody>
          <a:bodyPr anchor="t" rtlCol="false" tIns="0" lIns="0" bIns="0" rIns="0">
            <a:spAutoFit/>
          </a:bodyPr>
          <a:lstStyle/>
          <a:p>
            <a:pPr algn="l">
              <a:lnSpc>
                <a:spcPts val="1679"/>
              </a:lnSpc>
            </a:pPr>
            <a:r>
              <a:rPr lang="en-US" b="true" sz="1399">
                <a:solidFill>
                  <a:srgbClr val="000000"/>
                </a:solidFill>
                <a:latin typeface="Arial MT Pro Bold"/>
                <a:ea typeface="Arial MT Pro Bold"/>
                <a:cs typeface="Arial MT Pro Bold"/>
                <a:sym typeface="Arial MT Pro Bold"/>
              </a:rPr>
              <a:t>Hook / Pitch Intro</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Definition: A hook is a short, engaging introduction that captures attention. It’s like a sneak peek into your idea! (Hook, Problem , Solution, Features &amp; Benefit and Call to action)</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Example: “Imagine a world where young people feel confident about money decisions – that's what my business is all about!”</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Resource: </a:t>
            </a:r>
            <a:r>
              <a:rPr lang="en-US" b="true" sz="1399" u="sng">
                <a:solidFill>
                  <a:srgbClr val="0000FF"/>
                </a:solidFill>
                <a:latin typeface="Arial MT Pro Bold"/>
                <a:ea typeface="Arial MT Pro Bold"/>
                <a:cs typeface="Arial MT Pro Bold"/>
                <a:sym typeface="Arial MT Pro Bold"/>
                <a:hlinkClick r:id="rId7" tooltip="https://youtu.be/l0hVIH3EnlQ?si=K1XhdZzlp66R5vvQ"/>
              </a:rPr>
              <a:t>YouTube Video on Crafting a Hook</a:t>
            </a:r>
          </a:p>
          <a:p>
            <a:pPr algn="l">
              <a:lnSpc>
                <a:spcPts val="1679"/>
              </a:lnSpc>
            </a:pPr>
            <a:r>
              <a:rPr lang="en-US" b="true" sz="1399">
                <a:solidFill>
                  <a:srgbClr val="000000"/>
                </a:solidFill>
                <a:latin typeface="Arial MT Pro Bold"/>
                <a:ea typeface="Arial MT Pro Bold"/>
                <a:cs typeface="Arial MT Pro Bold"/>
                <a:sym typeface="Arial MT Pro Bold"/>
              </a:rPr>
              <a:t>Educational Website: </a:t>
            </a:r>
            <a:r>
              <a:rPr lang="en-US" b="true" sz="1399" u="sng">
                <a:solidFill>
                  <a:srgbClr val="0000FF"/>
                </a:solidFill>
                <a:latin typeface="Arial MT Pro Bold"/>
                <a:ea typeface="Arial MT Pro Bold"/>
                <a:cs typeface="Arial MT Pro Bold"/>
                <a:sym typeface="Arial MT Pro Bold"/>
                <a:hlinkClick r:id="rId8" tooltip="https://www.khanacademy.org/college-careers-more/entrepreneurship2"/>
              </a:rPr>
              <a:t>Khan Academy – Entrepreneurship</a:t>
            </a:r>
          </a:p>
        </p:txBody>
      </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196446" y="92921"/>
            <a:ext cx="4216473" cy="1308702"/>
            <a:chOff x="0" y="0"/>
            <a:chExt cx="5621964" cy="1744936"/>
          </a:xfrm>
        </p:grpSpPr>
        <p:sp>
          <p:nvSpPr>
            <p:cNvPr name="Freeform 11" id="11"/>
            <p:cNvSpPr/>
            <p:nvPr/>
          </p:nvSpPr>
          <p:spPr>
            <a:xfrm flipH="true" flipV="false" rot="0">
              <a:off x="0" y="0"/>
              <a:ext cx="5621909" cy="1744980"/>
            </a:xfrm>
            <a:custGeom>
              <a:avLst/>
              <a:gdLst/>
              <a:ahLst/>
              <a:cxnLst/>
              <a:rect r="r" b="b" t="t" l="l"/>
              <a:pathLst>
                <a:path h="1744980" w="5621909">
                  <a:moveTo>
                    <a:pt x="0" y="0"/>
                  </a:moveTo>
                  <a:lnTo>
                    <a:pt x="5621909" y="0"/>
                  </a:lnTo>
                  <a:lnTo>
                    <a:pt x="5621909" y="1744980"/>
                  </a:lnTo>
                  <a:lnTo>
                    <a:pt x="0" y="1744980"/>
                  </a:lnTo>
                  <a:close/>
                </a:path>
              </a:pathLst>
            </a:custGeom>
            <a:blipFill>
              <a:blip r:embed="rId6"/>
              <a:stretch>
                <a:fillRect l="0" t="-21219" r="0" b="-21217"/>
              </a:stretch>
            </a:blipFill>
          </p:spPr>
        </p:sp>
      </p:grpSp>
      <p:sp>
        <p:nvSpPr>
          <p:cNvPr name="TextBox 12" id="12"/>
          <p:cNvSpPr txBox="true"/>
          <p:nvPr/>
        </p:nvSpPr>
        <p:spPr>
          <a:xfrm rot="0">
            <a:off x="423786" y="170805"/>
            <a:ext cx="3724724" cy="586734"/>
          </a:xfrm>
          <a:prstGeom prst="rect">
            <a:avLst/>
          </a:prstGeom>
        </p:spPr>
        <p:txBody>
          <a:bodyPr anchor="t" rtlCol="false" tIns="0" lIns="0" bIns="0" rIns="0">
            <a:spAutoFit/>
          </a:bodyPr>
          <a:lstStyle/>
          <a:p>
            <a:pPr algn="l">
              <a:lnSpc>
                <a:spcPts val="4320"/>
              </a:lnSpc>
            </a:pPr>
            <a:r>
              <a:rPr lang="en-US" b="true" sz="3000">
                <a:solidFill>
                  <a:srgbClr val="000000"/>
                </a:solidFill>
                <a:latin typeface="Arial MT Pro Bold"/>
                <a:ea typeface="Arial MT Pro Bold"/>
                <a:cs typeface="Arial MT Pro Bold"/>
                <a:sym typeface="Arial MT Pro Bold"/>
              </a:rPr>
              <a:t>Problem &amp; Solution</a:t>
            </a:r>
          </a:p>
        </p:txBody>
      </p:sp>
      <p:sp>
        <p:nvSpPr>
          <p:cNvPr name="TextBox 13" id="13"/>
          <p:cNvSpPr txBox="true"/>
          <p:nvPr/>
        </p:nvSpPr>
        <p:spPr>
          <a:xfrm rot="0">
            <a:off x="3096290" y="1565837"/>
            <a:ext cx="14773168" cy="3912871"/>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7: Problem &amp; Solution</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Problem: What is the problem your business will solve?</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Solution: How does your business address this problem?</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Example: Include a brief example or story to show why this solution is needed.</a:t>
            </a:r>
          </a:p>
        </p:txBody>
      </p:sp>
      <p:sp>
        <p:nvSpPr>
          <p:cNvPr name="TextBox 14" id="14"/>
          <p:cNvSpPr txBox="true"/>
          <p:nvPr/>
        </p:nvSpPr>
        <p:spPr>
          <a:xfrm rot="0">
            <a:off x="10835185" y="7682352"/>
            <a:ext cx="6718804" cy="2187576"/>
          </a:xfrm>
          <a:prstGeom prst="rect">
            <a:avLst/>
          </a:prstGeom>
        </p:spPr>
        <p:txBody>
          <a:bodyPr anchor="t" rtlCol="false" tIns="0" lIns="0" bIns="0" rIns="0">
            <a:spAutoFit/>
          </a:bodyPr>
          <a:lstStyle/>
          <a:p>
            <a:pPr algn="l">
              <a:lnSpc>
                <a:spcPts val="1679"/>
              </a:lnSpc>
            </a:pPr>
            <a:r>
              <a:rPr lang="en-US" b="true" sz="1399">
                <a:solidFill>
                  <a:srgbClr val="000000"/>
                </a:solidFill>
                <a:latin typeface="Arial MT Pro Bold"/>
                <a:ea typeface="Arial MT Pro Bold"/>
                <a:cs typeface="Arial MT Pro Bold"/>
                <a:sym typeface="Arial MT Pro Bold"/>
              </a:rPr>
              <a:t>Slide 3: Problem &amp; Solution</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Definition: The problem is the gap or need your business will address. The solution is how your business fills that need.</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Example: Problem: Kids aren’t learning enough about money early on. Solution: A fun game that teaches money skills!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Resource: YouTube - </a:t>
            </a:r>
            <a:r>
              <a:rPr lang="en-US" b="true" sz="1399" u="sng">
                <a:solidFill>
                  <a:srgbClr val="0000FF"/>
                </a:solidFill>
                <a:latin typeface="Arial MT Pro Bold"/>
                <a:ea typeface="Arial MT Pro Bold"/>
                <a:cs typeface="Arial MT Pro Bold"/>
                <a:sym typeface="Arial MT Pro Bold"/>
                <a:hlinkClick r:id="rId7" tooltip="https://youtu.be/cYhgIlTy4yY?si=RQ9sKFbJN7b__4R-"/>
              </a:rPr>
              <a:t>Problem and Solution in Business</a:t>
            </a:r>
          </a:p>
          <a:p>
            <a:pPr algn="l">
              <a:lnSpc>
                <a:spcPts val="1679"/>
              </a:lnSpc>
            </a:pPr>
            <a:r>
              <a:rPr lang="en-US" b="true" sz="1399">
                <a:solidFill>
                  <a:srgbClr val="000000"/>
                </a:solidFill>
                <a:latin typeface="Arial MT Pro Bold"/>
                <a:ea typeface="Arial MT Pro Bold"/>
                <a:cs typeface="Arial MT Pro Bold"/>
                <a:sym typeface="Arial MT Pro Bold"/>
              </a:rPr>
              <a:t>Educational Website:</a:t>
            </a:r>
            <a:r>
              <a:rPr lang="en-US" b="true" sz="1399" u="sng">
                <a:solidFill>
                  <a:srgbClr val="0000FF"/>
                </a:solidFill>
                <a:latin typeface="Arial MT Pro Bold"/>
                <a:ea typeface="Arial MT Pro Bold"/>
                <a:cs typeface="Arial MT Pro Bold"/>
                <a:sym typeface="Arial MT Pro Bold"/>
                <a:hlinkClick r:id="rId8" tooltip="https://www.investopedia.com/terms/f/financial-literacy.asp"/>
              </a:rPr>
              <a:t> Investopedia – Problem-Solving</a:t>
            </a:r>
          </a:p>
        </p:txBody>
      </p:sp>
    </p:spTree>
  </p:cSld>
  <p:clrMapOvr>
    <a:masterClrMapping/>
  </p:clrMapOvr>
  <p:transition spd="fast">
    <p:fade/>
  </p:transition>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196446" y="92921"/>
            <a:ext cx="4216473" cy="1308702"/>
            <a:chOff x="0" y="0"/>
            <a:chExt cx="5621964" cy="1744936"/>
          </a:xfrm>
        </p:grpSpPr>
        <p:sp>
          <p:nvSpPr>
            <p:cNvPr name="Freeform 11" id="11"/>
            <p:cNvSpPr/>
            <p:nvPr/>
          </p:nvSpPr>
          <p:spPr>
            <a:xfrm flipH="true" flipV="false" rot="0">
              <a:off x="0" y="0"/>
              <a:ext cx="5621909" cy="1744980"/>
            </a:xfrm>
            <a:custGeom>
              <a:avLst/>
              <a:gdLst/>
              <a:ahLst/>
              <a:cxnLst/>
              <a:rect r="r" b="b" t="t" l="l"/>
              <a:pathLst>
                <a:path h="1744980" w="5621909">
                  <a:moveTo>
                    <a:pt x="0" y="0"/>
                  </a:moveTo>
                  <a:lnTo>
                    <a:pt x="5621909" y="0"/>
                  </a:lnTo>
                  <a:lnTo>
                    <a:pt x="5621909" y="1744980"/>
                  </a:lnTo>
                  <a:lnTo>
                    <a:pt x="0" y="1744980"/>
                  </a:lnTo>
                  <a:close/>
                </a:path>
              </a:pathLst>
            </a:custGeom>
            <a:blipFill>
              <a:blip r:embed="rId6"/>
              <a:stretch>
                <a:fillRect l="0" t="-21219" r="0" b="-21217"/>
              </a:stretch>
            </a:blipFill>
          </p:spPr>
        </p:sp>
      </p:grpSp>
      <p:sp>
        <p:nvSpPr>
          <p:cNvPr name="TextBox 12" id="12"/>
          <p:cNvSpPr txBox="true"/>
          <p:nvPr/>
        </p:nvSpPr>
        <p:spPr>
          <a:xfrm rot="0">
            <a:off x="423786" y="170805"/>
            <a:ext cx="3724724" cy="586734"/>
          </a:xfrm>
          <a:prstGeom prst="rect">
            <a:avLst/>
          </a:prstGeom>
        </p:spPr>
        <p:txBody>
          <a:bodyPr anchor="t" rtlCol="false" tIns="0" lIns="0" bIns="0" rIns="0">
            <a:spAutoFit/>
          </a:bodyPr>
          <a:lstStyle/>
          <a:p>
            <a:pPr algn="l">
              <a:lnSpc>
                <a:spcPts val="4320"/>
              </a:lnSpc>
            </a:pPr>
            <a:r>
              <a:rPr lang="en-US" b="true" sz="3000">
                <a:solidFill>
                  <a:srgbClr val="000000"/>
                </a:solidFill>
                <a:latin typeface="Arial MT Pro Bold"/>
                <a:ea typeface="Arial MT Pro Bold"/>
                <a:cs typeface="Arial MT Pro Bold"/>
                <a:sym typeface="Arial MT Pro Bold"/>
              </a:rPr>
              <a:t>Value Proposition</a:t>
            </a:r>
          </a:p>
        </p:txBody>
      </p:sp>
      <p:sp>
        <p:nvSpPr>
          <p:cNvPr name="TextBox 13" id="13"/>
          <p:cNvSpPr txBox="true"/>
          <p:nvPr/>
        </p:nvSpPr>
        <p:spPr>
          <a:xfrm rot="0">
            <a:off x="3096290" y="1565837"/>
            <a:ext cx="14773168" cy="3293746"/>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8: Value Proposition</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What makes your business unique?</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Why will people choose your business over others?</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Key Benefits: List the top 3 benefits or values your business provides.</a:t>
            </a:r>
          </a:p>
        </p:txBody>
      </p:sp>
      <p:sp>
        <p:nvSpPr>
          <p:cNvPr name="TextBox 14" id="14"/>
          <p:cNvSpPr txBox="true"/>
          <p:nvPr/>
        </p:nvSpPr>
        <p:spPr>
          <a:xfrm rot="0">
            <a:off x="10460490" y="7746820"/>
            <a:ext cx="6718805" cy="1914525"/>
          </a:xfrm>
          <a:prstGeom prst="rect">
            <a:avLst/>
          </a:prstGeom>
        </p:spPr>
        <p:txBody>
          <a:bodyPr anchor="t" rtlCol="false" tIns="0" lIns="0" bIns="0" rIns="0">
            <a:spAutoFit/>
          </a:bodyPr>
          <a:lstStyle/>
          <a:p>
            <a:pPr algn="l">
              <a:lnSpc>
                <a:spcPts val="1679"/>
              </a:lnSpc>
            </a:pPr>
            <a:r>
              <a:rPr lang="en-US" b="true" sz="1399">
                <a:solidFill>
                  <a:srgbClr val="000000"/>
                </a:solidFill>
                <a:latin typeface="Arial MT Pro Bold"/>
                <a:ea typeface="Arial MT Pro Bold"/>
                <a:cs typeface="Arial MT Pro Bold"/>
                <a:sym typeface="Arial MT Pro Bold"/>
              </a:rPr>
              <a:t>Slide 4: Value Proposition</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Definition: Value proposition is why customers should choose your product. It shows the unique benefits of your business.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Example: “Our game makes learning about money fun and easy for kids.”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Resource: YouTube - </a:t>
            </a:r>
            <a:r>
              <a:rPr lang="en-US" b="true" sz="1399" u="sng">
                <a:solidFill>
                  <a:srgbClr val="0000FF"/>
                </a:solidFill>
                <a:latin typeface="Arial MT Pro Bold"/>
                <a:ea typeface="Arial MT Pro Bold"/>
                <a:cs typeface="Arial MT Pro Bold"/>
                <a:sym typeface="Arial MT Pro Bold"/>
                <a:hlinkClick r:id="rId7" tooltip="https://youtu.be/5NdClA8a0WE?si=yepUKihyOq3_bf8O"/>
              </a:rPr>
              <a:t>Understanding Value Propositions</a:t>
            </a:r>
          </a:p>
          <a:p>
            <a:pPr algn="l">
              <a:lnSpc>
                <a:spcPts val="1679"/>
              </a:lnSpc>
            </a:pPr>
            <a:r>
              <a:rPr lang="en-US" b="true" sz="1399">
                <a:solidFill>
                  <a:srgbClr val="000000"/>
                </a:solidFill>
                <a:latin typeface="Arial MT Pro Bold"/>
                <a:ea typeface="Arial MT Pro Bold"/>
                <a:cs typeface="Arial MT Pro Bold"/>
                <a:sym typeface="Arial MT Pro Bold"/>
              </a:rPr>
              <a:t>Educational Website:</a:t>
            </a:r>
            <a:r>
              <a:rPr lang="en-US" b="true" sz="1399" u="sng">
                <a:solidFill>
                  <a:srgbClr val="0000FF"/>
                </a:solidFill>
                <a:latin typeface="Arial MT Pro Bold"/>
                <a:ea typeface="Arial MT Pro Bold"/>
                <a:cs typeface="Arial MT Pro Bold"/>
                <a:sym typeface="Arial MT Pro Bold"/>
                <a:hlinkClick r:id="rId8" tooltip="https://blog.hubspot.com/marketing/write-value-proposition#what-is-a-value-proposition"/>
              </a:rPr>
              <a:t> HubSpot – How to Create a Value Proposition</a:t>
            </a:r>
          </a:p>
        </p:txBody>
      </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DAGclqhAxOw</dc:identifier>
  <dcterms:modified xsi:type="dcterms:W3CDTF">2011-08-01T06:04:30Z</dcterms:modified>
  <cp:revision>1</cp:revision>
  <dc:title>MM - COOK OFF DECK MAin.pptx</dc:title>
</cp:coreProperties>
</file>