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pPr/>
          </a:p>
          <a:p>
            <a:pPr/>
            <a:r>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pPr/>
          </a:p>
          <a:p>
            <a:pPr/>
            <a:r>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pPr/>
          </a:p>
          <a:p>
            <a:pPr/>
          </a:p>
          <a:p>
            <a:pPr/>
          </a:p>
          <a:p>
            <a:pPr/>
            <a:r>
              <a:t>40% of Americans struggle to pay their bills  according to a recent Census Bureau survey. This percentage reflects a significant increase from previous years, highlighting ongoing financial pressures despite a lower unemployment rate​ Money Money</a:t>
            </a:r>
          </a:p>
          <a:p>
            <a:pPr/>
          </a:p>
          <a:p>
            <a:pPr/>
            <a:r>
              <a:t>Nearly half of U.S. households 46% have no retirement savings</a:t>
            </a:r>
          </a:p>
          <a:p>
            <a:pPr/>
            <a:r>
              <a:t>making it difficult for many Americans to plan for their financial future​</a:t>
            </a:r>
          </a:p>
          <a:p>
            <a:pPr/>
            <a:r>
              <a:t>Home | USAFacts</a:t>
            </a:r>
          </a:p>
          <a:p>
            <a:pPr/>
          </a:p>
          <a:p>
            <a:pPr/>
            <a:r>
              <a:t>20% of small businesses fail in their first year</a:t>
            </a:r>
          </a:p>
          <a:p>
            <a:pPr/>
            <a:r>
              <a:t>reflecting the challenges entrepreneurs face when starting new ventures</a:t>
            </a:r>
          </a:p>
          <a:p>
            <a:pPr/>
            <a:r>
              <a:t>NerdWallet: Finance smarter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rfYdR4iwqAE?si=vzl1BGJE8OouGCLB" TargetMode="External"/><Relationship Id="rId8" Type="http://schemas.openxmlformats.org/officeDocument/2006/relationships/hyperlink" Target="https://www.forbes.com/councils/forbescommunicationscouncil/2024/02/07/competitive-advantage-the-key-to-business-succes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CqaFYgRGDmo?si=pkkMI57JM3M99LQ3" TargetMode="External"/><Relationship Id="rId8" Type="http://schemas.openxmlformats.org/officeDocument/2006/relationships/hyperlink" Target="https://www.sba.gov/event/59805"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www.apple.com" TargetMode="External"/><Relationship Id="rId8" Type="http://schemas.openxmlformats.org/officeDocument/2006/relationships/hyperlink" Target="https://www.investopedia.com/terms/k/kpi.asp"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f_HEz1ET1JE?si=JtNQxltGazIOWsip" TargetMode="External"/><Relationship Id="rId8" Type="http://schemas.openxmlformats.org/officeDocument/2006/relationships/hyperlink" Target="https://youtu.be/yFH4kUQ-vbE?si=pIz2xrKzQAnVni4J" TargetMode="External"/><Relationship Id="rId9" Type="http://schemas.openxmlformats.org/officeDocument/2006/relationships/hyperlink" Target="https://youtu.be/EAx49SZyDkk?si=Nglai58-n2cSTJoy"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l_NYrWqUR40?si=9L6lmM0YRpJKMAD0" TargetMode="External"/><Relationship Id="rId8" Type="http://schemas.openxmlformats.org/officeDocument/2006/relationships/hyperlink" Target="https://www.indeed.com/career-advice/interviewing/interview-question-skills-to-bring-the-job"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C_5hzJCHaY?si=oyLYJmdnhb8-MW2t" TargetMode="External"/><Relationship Id="rId8" Type="http://schemas.openxmlformats.org/officeDocument/2006/relationships/hyperlink" Target="https://youtu.be/zojhP5bNy2s?si=axM3nN9QnjUaXaAk"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CMQLdJa64Wk?si=AnHQY8AYU9Eo0agy" TargetMode="External"/><Relationship Id="rId8" Type="http://schemas.openxmlformats.org/officeDocument/2006/relationships/hyperlink" Target="https://youtu.be/qIw-yFC-HNU?si=wqvPg67Dlzqg_BpQ"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CbhjhWleKGE?si=rasYRJwyWL7li6oy" TargetMode="External"/><Relationship Id="rId8" Type="http://schemas.openxmlformats.org/officeDocument/2006/relationships/hyperlink" Target="https://youtu.be/sgCc1DhdsUc?si=rJpiF5Wb3PDRTKHw"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l0hVIH3EnlQ?si=K1XhdZzlp66R5vvQ" TargetMode="External"/><Relationship Id="rId8" Type="http://schemas.openxmlformats.org/officeDocument/2006/relationships/hyperlink" Target="https://www.khanacademy.org/college-careers-more/entrepreneurship2"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cYhgIlTy4yY?si=RQ9sKFbJN7b__4R-" TargetMode="External"/><Relationship Id="rId8" Type="http://schemas.openxmlformats.org/officeDocument/2006/relationships/hyperlink" Target="https://www.investopedia.com/terms/f/financial-literacy.asp"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youtu.be/5NdClA8a0WE?si=yepUKihyOq3_bf8O" TargetMode="External"/><Relationship Id="rId8" Type="http://schemas.openxmlformats.org/officeDocument/2006/relationships/hyperlink" Target="https://blog.hubspot.com/marketing/write-value-proposition#what-is-a-value-proposition"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Freeform 3"/>
          <p:cNvSpPr/>
          <p:nvPr/>
        </p:nvSpPr>
        <p:spPr>
          <a:xfrm>
            <a:off x="-5609935" y="144645"/>
            <a:ext cx="26937845" cy="10919271"/>
          </a:xfrm>
          <a:prstGeom prst="rect">
            <a:avLst/>
          </a:prstGeom>
          <a:gradFill>
            <a:gsLst>
              <a:gs pos="0">
                <a:srgbClr val="0CC0DF"/>
              </a:gs>
              <a:gs pos="100000">
                <a:srgbClr val="FFDE59"/>
              </a:gs>
            </a:gsLst>
          </a:gradFill>
          <a:ln w="12700">
            <a:miter lim="400000"/>
          </a:ln>
        </p:spPr>
        <p:txBody>
          <a:bodyPr lIns="45719" rIns="45719"/>
          <a:lstStyle/>
          <a:p>
            <a:pPr/>
          </a:p>
        </p:txBody>
      </p:sp>
      <p:sp>
        <p:nvSpPr>
          <p:cNvPr id="95" name="Freeform 5"/>
          <p:cNvSpPr/>
          <p:nvPr/>
        </p:nvSpPr>
        <p:spPr>
          <a:xfrm>
            <a:off x="-25922" y="-74523"/>
            <a:ext cx="18331339" cy="1270068"/>
          </a:xfrm>
          <a:custGeom>
            <a:avLst/>
            <a:gdLst/>
            <a:ahLst/>
            <a:cxnLst>
              <a:cxn ang="0">
                <a:pos x="wd2" y="hd2"/>
              </a:cxn>
              <a:cxn ang="5400000">
                <a:pos x="wd2" y="hd2"/>
              </a:cxn>
              <a:cxn ang="10800000">
                <a:pos x="wd2" y="hd2"/>
              </a:cxn>
              <a:cxn ang="16200000">
                <a:pos x="wd2" y="hd2"/>
              </a:cxn>
            </a:cxnLst>
            <a:rect l="0" t="0" r="r" b="b"/>
            <a:pathLst>
              <a:path w="21600" h="21363" fill="norm" stroke="1" extrusionOk="0">
                <a:moveTo>
                  <a:pt x="6412" y="21315"/>
                </a:moveTo>
                <a:cubicBezTo>
                  <a:pt x="4724" y="21600"/>
                  <a:pt x="2700" y="20653"/>
                  <a:pt x="0" y="17511"/>
                </a:cubicBezTo>
                <a:lnTo>
                  <a:pt x="0" y="0"/>
                </a:lnTo>
                <a:lnTo>
                  <a:pt x="21600" y="0"/>
                </a:lnTo>
                <a:lnTo>
                  <a:pt x="21600" y="7967"/>
                </a:lnTo>
                <a:cubicBezTo>
                  <a:pt x="13500" y="7967"/>
                  <a:pt x="11475" y="20398"/>
                  <a:pt x="6412" y="21315"/>
                </a:cubicBezTo>
                <a:close/>
              </a:path>
            </a:pathLst>
          </a:custGeom>
          <a:gradFill>
            <a:gsLst>
              <a:gs pos="0">
                <a:srgbClr val="2D2B4E"/>
              </a:gs>
              <a:gs pos="100000">
                <a:srgbClr val="5B569D"/>
              </a:gs>
            </a:gsLst>
            <a:lin ang="16200000"/>
          </a:gradFill>
          <a:ln w="12700">
            <a:miter lim="400000"/>
          </a:ln>
        </p:spPr>
        <p:txBody>
          <a:bodyPr lIns="45719" rIns="45719"/>
          <a:lstStyle/>
          <a:p>
            <a:pPr/>
          </a:p>
        </p:txBody>
      </p:sp>
      <p:sp>
        <p:nvSpPr>
          <p:cNvPr id="96" name="Freeform 7"/>
          <p:cNvSpPr/>
          <p:nvPr/>
        </p:nvSpPr>
        <p:spPr>
          <a:xfrm>
            <a:off x="15486428" y="7293684"/>
            <a:ext cx="3332322" cy="3332322"/>
          </a:xfrm>
          <a:prstGeom prst="rect">
            <a:avLst/>
          </a:prstGeom>
          <a:blipFill>
            <a:blip r:embed="rId2"/>
            <a:stretch>
              <a:fillRect/>
            </a:stretch>
          </a:blipFill>
          <a:ln w="12700">
            <a:miter lim="400000"/>
          </a:ln>
        </p:spPr>
        <p:txBody>
          <a:bodyPr lIns="45719" rIns="45719"/>
          <a:lstStyle/>
          <a:p>
            <a:pPr/>
          </a:p>
        </p:txBody>
      </p:sp>
      <p:sp>
        <p:nvSpPr>
          <p:cNvPr id="97" name="Freeform 9"/>
          <p:cNvSpPr/>
          <p:nvPr/>
        </p:nvSpPr>
        <p:spPr>
          <a:xfrm>
            <a:off x="-1090801" y="-2024460"/>
            <a:ext cx="3054287" cy="3039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4" y="21600"/>
                </a:moveTo>
                <a:cubicBezTo>
                  <a:pt x="4892" y="21600"/>
                  <a:pt x="0" y="16764"/>
                  <a:pt x="0" y="10800"/>
                </a:cubicBezTo>
                <a:cubicBezTo>
                  <a:pt x="0" y="4837"/>
                  <a:pt x="4892" y="0"/>
                  <a:pt x="10834" y="0"/>
                </a:cubicBezTo>
                <a:cubicBezTo>
                  <a:pt x="16777" y="0"/>
                  <a:pt x="21600" y="4836"/>
                  <a:pt x="21600" y="10800"/>
                </a:cubicBezTo>
                <a:cubicBezTo>
                  <a:pt x="21600" y="16764"/>
                  <a:pt x="16777" y="21599"/>
                  <a:pt x="10834" y="21599"/>
                </a:cubicBezTo>
                <a:close/>
              </a:path>
            </a:pathLst>
          </a:custGeom>
          <a:solidFill>
            <a:srgbClr val="3C4645">
              <a:alpha val="3529"/>
            </a:srgbClr>
          </a:solidFill>
          <a:ln w="12700">
            <a:miter lim="400000"/>
          </a:ln>
        </p:spPr>
        <p:txBody>
          <a:bodyPr lIns="45719" rIns="45719"/>
          <a:lstStyle/>
          <a:p>
            <a:pPr/>
          </a:p>
        </p:txBody>
      </p:sp>
      <p:sp>
        <p:nvSpPr>
          <p:cNvPr id="98" name="Freeform 11"/>
          <p:cNvSpPr/>
          <p:nvPr/>
        </p:nvSpPr>
        <p:spPr>
          <a:xfrm>
            <a:off x="12259619" y="2432697"/>
            <a:ext cx="1863567" cy="1860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21600"/>
                </a:moveTo>
                <a:cubicBezTo>
                  <a:pt x="4788" y="21600"/>
                  <a:pt x="0" y="16741"/>
                  <a:pt x="0" y="10803"/>
                </a:cubicBezTo>
                <a:cubicBezTo>
                  <a:pt x="0" y="4853"/>
                  <a:pt x="4788" y="0"/>
                  <a:pt x="10797" y="0"/>
                </a:cubicBezTo>
                <a:cubicBezTo>
                  <a:pt x="16743" y="0"/>
                  <a:pt x="21600" y="4853"/>
                  <a:pt x="21600" y="10803"/>
                </a:cubicBezTo>
                <a:cubicBezTo>
                  <a:pt x="21600" y="16741"/>
                  <a:pt x="16743" y="21600"/>
                  <a:pt x="10797" y="21600"/>
                </a:cubicBezTo>
                <a:close/>
              </a:path>
            </a:pathLst>
          </a:custGeom>
          <a:solidFill>
            <a:srgbClr val="252525">
              <a:alpha val="784"/>
            </a:srgbClr>
          </a:solidFill>
          <a:ln w="12700">
            <a:miter lim="400000"/>
          </a:ln>
        </p:spPr>
        <p:txBody>
          <a:bodyPr lIns="45719" rIns="45719"/>
          <a:lstStyle/>
          <a:p>
            <a:pPr/>
          </a:p>
        </p:txBody>
      </p:sp>
      <p:sp>
        <p:nvSpPr>
          <p:cNvPr id="99" name="Freeform 13"/>
          <p:cNvSpPr/>
          <p:nvPr/>
        </p:nvSpPr>
        <p:spPr>
          <a:xfrm>
            <a:off x="14391540" y="1893240"/>
            <a:ext cx="2756726" cy="2742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6" y="21600"/>
                </a:moveTo>
                <a:cubicBezTo>
                  <a:pt x="4891" y="21600"/>
                  <a:pt x="0" y="16761"/>
                  <a:pt x="0" y="10802"/>
                </a:cubicBezTo>
                <a:cubicBezTo>
                  <a:pt x="0" y="4836"/>
                  <a:pt x="4891" y="0"/>
                  <a:pt x="10836" y="0"/>
                </a:cubicBezTo>
                <a:cubicBezTo>
                  <a:pt x="16777" y="0"/>
                  <a:pt x="21600" y="4836"/>
                  <a:pt x="21600" y="10802"/>
                </a:cubicBezTo>
                <a:cubicBezTo>
                  <a:pt x="21600" y="16761"/>
                  <a:pt x="16777" y="21600"/>
                  <a:pt x="10836" y="21600"/>
                </a:cubicBezTo>
                <a:close/>
              </a:path>
            </a:pathLst>
          </a:custGeom>
          <a:solidFill>
            <a:srgbClr val="3C4645">
              <a:alpha val="3529"/>
            </a:srgbClr>
          </a:solidFill>
          <a:ln w="12700">
            <a:miter lim="400000"/>
          </a:ln>
        </p:spPr>
        <p:txBody>
          <a:bodyPr lIns="45719" rIns="45719"/>
          <a:lstStyle/>
          <a:p>
            <a:pPr/>
          </a:p>
        </p:txBody>
      </p:sp>
      <p:sp>
        <p:nvSpPr>
          <p:cNvPr id="100" name="Freeform 15"/>
          <p:cNvSpPr/>
          <p:nvPr/>
        </p:nvSpPr>
        <p:spPr>
          <a:xfrm>
            <a:off x="17251920" y="544320"/>
            <a:ext cx="570263" cy="5670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0" y="21600"/>
                </a:moveTo>
                <a:cubicBezTo>
                  <a:pt x="4867" y="21600"/>
                  <a:pt x="0" y="16763"/>
                  <a:pt x="0" y="10780"/>
                </a:cubicBezTo>
                <a:cubicBezTo>
                  <a:pt x="0" y="4833"/>
                  <a:pt x="4867" y="0"/>
                  <a:pt x="10820" y="0"/>
                </a:cubicBezTo>
                <a:cubicBezTo>
                  <a:pt x="16791" y="0"/>
                  <a:pt x="21600" y="4833"/>
                  <a:pt x="21600" y="10780"/>
                </a:cubicBezTo>
                <a:cubicBezTo>
                  <a:pt x="21600" y="16767"/>
                  <a:pt x="16794" y="21600"/>
                  <a:pt x="10820" y="21600"/>
                </a:cubicBezTo>
                <a:close/>
              </a:path>
            </a:pathLst>
          </a:custGeom>
          <a:solidFill>
            <a:srgbClr val="3C4645">
              <a:alpha val="3529"/>
            </a:srgbClr>
          </a:solidFill>
          <a:ln w="12700">
            <a:miter lim="400000"/>
          </a:ln>
        </p:spPr>
        <p:txBody>
          <a:bodyPr lIns="45719" rIns="45719"/>
          <a:lstStyle/>
          <a:p>
            <a:pPr/>
          </a:p>
        </p:txBody>
      </p:sp>
      <p:sp>
        <p:nvSpPr>
          <p:cNvPr id="101" name="Freeform 17"/>
          <p:cNvSpPr/>
          <p:nvPr/>
        </p:nvSpPr>
        <p:spPr>
          <a:xfrm>
            <a:off x="8094598" y="237600"/>
            <a:ext cx="3015901" cy="3011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21600"/>
                </a:moveTo>
                <a:cubicBezTo>
                  <a:pt x="4788" y="21600"/>
                  <a:pt x="0" y="16743"/>
                  <a:pt x="0" y="10800"/>
                </a:cubicBezTo>
                <a:cubicBezTo>
                  <a:pt x="0" y="4857"/>
                  <a:pt x="4788" y="0"/>
                  <a:pt x="10798" y="0"/>
                </a:cubicBezTo>
                <a:cubicBezTo>
                  <a:pt x="16744" y="0"/>
                  <a:pt x="21600" y="4857"/>
                  <a:pt x="21600" y="10800"/>
                </a:cubicBezTo>
                <a:cubicBezTo>
                  <a:pt x="21600" y="16743"/>
                  <a:pt x="16742" y="21600"/>
                  <a:pt x="10798" y="21600"/>
                </a:cubicBezTo>
                <a:close/>
              </a:path>
            </a:pathLst>
          </a:custGeom>
          <a:solidFill>
            <a:srgbClr val="252525">
              <a:alpha val="784"/>
            </a:srgbClr>
          </a:solidFill>
          <a:ln w="12700">
            <a:miter lim="400000"/>
          </a:ln>
        </p:spPr>
        <p:txBody>
          <a:bodyPr lIns="45719" rIns="45719"/>
          <a:lstStyle/>
          <a:p>
            <a:pPr/>
          </a:p>
        </p:txBody>
      </p:sp>
      <p:sp>
        <p:nvSpPr>
          <p:cNvPr id="102" name="Freeform 19"/>
          <p:cNvSpPr/>
          <p:nvPr/>
        </p:nvSpPr>
        <p:spPr>
          <a:xfrm>
            <a:off x="16178400" y="-2317681"/>
            <a:ext cx="5220176" cy="5220176"/>
          </a:xfrm>
          <a:prstGeom prst="ellipse">
            <a:avLst/>
          </a:prstGeom>
          <a:solidFill>
            <a:srgbClr val="3C4645">
              <a:alpha val="3529"/>
            </a:srgbClr>
          </a:solidFill>
          <a:ln w="12700">
            <a:miter lim="400000"/>
          </a:ln>
        </p:spPr>
        <p:txBody>
          <a:bodyPr lIns="45719" rIns="45719"/>
          <a:lstStyle/>
          <a:p>
            <a:pPr/>
          </a:p>
        </p:txBody>
      </p:sp>
      <p:sp>
        <p:nvSpPr>
          <p:cNvPr id="103" name="Freeform 21"/>
          <p:cNvSpPr/>
          <p:nvPr/>
        </p:nvSpPr>
        <p:spPr>
          <a:xfrm>
            <a:off x="-2" y="2050044"/>
            <a:ext cx="18331339" cy="8704462"/>
          </a:xfrm>
          <a:custGeom>
            <a:avLst/>
            <a:gdLst/>
            <a:ahLst/>
            <a:cxnLst>
              <a:cxn ang="0">
                <a:pos x="wd2" y="hd2"/>
              </a:cxn>
              <a:cxn ang="5400000">
                <a:pos x="wd2" y="hd2"/>
              </a:cxn>
              <a:cxn ang="10800000">
                <a:pos x="wd2" y="hd2"/>
              </a:cxn>
              <a:cxn ang="16200000">
                <a:pos x="wd2" y="hd2"/>
              </a:cxn>
            </a:cxnLst>
            <a:rect l="0" t="0" r="r" b="b"/>
            <a:pathLst>
              <a:path w="21600" h="19979" fill="norm" stroke="1" extrusionOk="0">
                <a:moveTo>
                  <a:pt x="21600" y="19979"/>
                </a:moveTo>
                <a:lnTo>
                  <a:pt x="0" y="19979"/>
                </a:lnTo>
                <a:lnTo>
                  <a:pt x="0" y="3299"/>
                </a:lnTo>
                <a:cubicBezTo>
                  <a:pt x="10800" y="3299"/>
                  <a:pt x="10800" y="-1621"/>
                  <a:pt x="21600" y="555"/>
                </a:cubicBezTo>
                <a:lnTo>
                  <a:pt x="21600" y="19979"/>
                </a:lnTo>
                <a:close/>
              </a:path>
            </a:pathLst>
          </a:custGeom>
          <a:gradFill>
            <a:gsLst>
              <a:gs pos="0">
                <a:srgbClr val="2D2B4E"/>
              </a:gs>
              <a:gs pos="100000">
                <a:srgbClr val="5B569D"/>
              </a:gs>
            </a:gsLst>
            <a:lin ang="16200000"/>
          </a:gradFill>
          <a:ln w="12700">
            <a:miter lim="400000"/>
          </a:ln>
        </p:spPr>
        <p:txBody>
          <a:bodyPr lIns="45719" rIns="45719"/>
          <a:lstStyle/>
          <a:p>
            <a:pPr/>
          </a:p>
        </p:txBody>
      </p:sp>
      <p:sp>
        <p:nvSpPr>
          <p:cNvPr id="104" name="Freeform 23"/>
          <p:cNvSpPr/>
          <p:nvPr/>
        </p:nvSpPr>
        <p:spPr>
          <a:xfrm>
            <a:off x="-44281" y="2502897"/>
            <a:ext cx="3872295" cy="3872295"/>
          </a:xfrm>
          <a:prstGeom prst="ellipse">
            <a:avLst/>
          </a:prstGeom>
          <a:solidFill>
            <a:srgbClr val="3C4645">
              <a:alpha val="3529"/>
            </a:srgbClr>
          </a:solidFill>
          <a:ln w="12700">
            <a:miter lim="400000"/>
          </a:ln>
        </p:spPr>
        <p:txBody>
          <a:bodyPr lIns="45719" rIns="45719"/>
          <a:lstStyle/>
          <a:p>
            <a:pPr/>
          </a:p>
        </p:txBody>
      </p:sp>
      <p:sp>
        <p:nvSpPr>
          <p:cNvPr id="105" name="Freeform 25"/>
          <p:cNvSpPr/>
          <p:nvPr/>
        </p:nvSpPr>
        <p:spPr>
          <a:xfrm>
            <a:off x="14062140" y="8993160"/>
            <a:ext cx="1163765" cy="1157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5" y="21600"/>
                </a:moveTo>
                <a:cubicBezTo>
                  <a:pt x="4881" y="21600"/>
                  <a:pt x="0" y="16765"/>
                  <a:pt x="0" y="10799"/>
                </a:cubicBezTo>
                <a:cubicBezTo>
                  <a:pt x="0" y="4834"/>
                  <a:pt x="4881" y="0"/>
                  <a:pt x="10835" y="0"/>
                </a:cubicBezTo>
                <a:cubicBezTo>
                  <a:pt x="16779" y="0"/>
                  <a:pt x="21600" y="4835"/>
                  <a:pt x="21600" y="10799"/>
                </a:cubicBezTo>
                <a:cubicBezTo>
                  <a:pt x="21600" y="16763"/>
                  <a:pt x="16777" y="21600"/>
                  <a:pt x="10835" y="21600"/>
                </a:cubicBezTo>
                <a:close/>
              </a:path>
            </a:pathLst>
          </a:custGeom>
          <a:solidFill>
            <a:srgbClr val="3C4645">
              <a:alpha val="3529"/>
            </a:srgbClr>
          </a:solidFill>
          <a:ln w="12700">
            <a:miter lim="400000"/>
          </a:ln>
        </p:spPr>
        <p:txBody>
          <a:bodyPr lIns="45719" rIns="45719"/>
          <a:lstStyle/>
          <a:p>
            <a:pPr/>
          </a:p>
        </p:txBody>
      </p:sp>
      <p:sp>
        <p:nvSpPr>
          <p:cNvPr id="106" name="Freeform 27"/>
          <p:cNvSpPr/>
          <p:nvPr/>
        </p:nvSpPr>
        <p:spPr>
          <a:xfrm>
            <a:off x="8877105" y="997966"/>
            <a:ext cx="1450444" cy="1450420"/>
          </a:xfrm>
          <a:custGeom>
            <a:avLst/>
            <a:gdLst/>
            <a:ahLst/>
            <a:cxnLst>
              <a:cxn ang="0">
                <a:pos x="wd2" y="hd2"/>
              </a:cxn>
              <a:cxn ang="5400000">
                <a:pos x="wd2" y="hd2"/>
              </a:cxn>
              <a:cxn ang="10800000">
                <a:pos x="wd2" y="hd2"/>
              </a:cxn>
              <a:cxn ang="16200000">
                <a:pos x="wd2" y="hd2"/>
              </a:cxn>
            </a:cxnLst>
            <a:rect l="0" t="0" r="r" b="b"/>
            <a:pathLst>
              <a:path w="19680" h="19680" fill="norm" stroke="1" extrusionOk="0">
                <a:moveTo>
                  <a:pt x="16802" y="2880"/>
                </a:moveTo>
                <a:cubicBezTo>
                  <a:pt x="20640" y="6725"/>
                  <a:pt x="20640" y="12954"/>
                  <a:pt x="16802" y="16800"/>
                </a:cubicBezTo>
                <a:cubicBezTo>
                  <a:pt x="12954" y="20640"/>
                  <a:pt x="6726" y="20640"/>
                  <a:pt x="2880" y="16800"/>
                </a:cubicBezTo>
                <a:cubicBezTo>
                  <a:pt x="-960" y="12955"/>
                  <a:pt x="-960" y="6726"/>
                  <a:pt x="2880" y="2880"/>
                </a:cubicBezTo>
                <a:cubicBezTo>
                  <a:pt x="6726" y="-960"/>
                  <a:pt x="12954" y="-960"/>
                  <a:pt x="16802" y="2880"/>
                </a:cubicBezTo>
                <a:close/>
              </a:path>
            </a:pathLst>
          </a:custGeom>
          <a:solidFill>
            <a:srgbClr val="471F55">
              <a:alpha val="3529"/>
            </a:srgbClr>
          </a:solidFill>
          <a:ln w="12700">
            <a:miter lim="400000"/>
          </a:ln>
        </p:spPr>
        <p:txBody>
          <a:bodyPr lIns="45719" rIns="45719"/>
          <a:lstStyle/>
          <a:p>
            <a:pPr/>
          </a:p>
        </p:txBody>
      </p:sp>
      <p:sp>
        <p:nvSpPr>
          <p:cNvPr id="107" name="Freeform 29"/>
          <p:cNvSpPr/>
          <p:nvPr/>
        </p:nvSpPr>
        <p:spPr>
          <a:xfrm rot="18823002">
            <a:off x="13055556" y="3556019"/>
            <a:ext cx="7275862" cy="7275862"/>
          </a:xfrm>
          <a:prstGeom prst="rect">
            <a:avLst/>
          </a:prstGeom>
          <a:blipFill>
            <a:blip r:embed="rId3"/>
            <a:stretch>
              <a:fillRect/>
            </a:stretch>
          </a:blipFill>
          <a:ln w="12700">
            <a:miter lim="400000"/>
          </a:ln>
        </p:spPr>
        <p:txBody>
          <a:bodyPr lIns="45719" rIns="45719"/>
          <a:lstStyle/>
          <a:p>
            <a:pPr/>
          </a:p>
        </p:txBody>
      </p:sp>
      <p:sp>
        <p:nvSpPr>
          <p:cNvPr id="108" name="Freeform 31"/>
          <p:cNvSpPr/>
          <p:nvPr/>
        </p:nvSpPr>
        <p:spPr>
          <a:xfrm>
            <a:off x="4156307" y="937628"/>
            <a:ext cx="8983217" cy="2915794"/>
          </a:xfrm>
          <a:prstGeom prst="rect">
            <a:avLst/>
          </a:prstGeom>
          <a:blipFill>
            <a:blip r:embed="rId4"/>
            <a:stretch>
              <a:fillRect/>
            </a:stretch>
          </a:blipFill>
          <a:ln w="12700">
            <a:miter lim="400000"/>
          </a:ln>
        </p:spPr>
        <p:txBody>
          <a:bodyPr lIns="45719" rIns="45719"/>
          <a:lstStyle/>
          <a:p>
            <a:pPr/>
          </a:p>
        </p:txBody>
      </p:sp>
      <p:sp>
        <p:nvSpPr>
          <p:cNvPr id="109" name="TextBox 32"/>
          <p:cNvSpPr txBox="1"/>
          <p:nvPr/>
        </p:nvSpPr>
        <p:spPr>
          <a:xfrm>
            <a:off x="4353716" y="4117626"/>
            <a:ext cx="9078406" cy="6730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900"/>
              </a:lnSpc>
              <a:defRPr b="1" sz="6000">
                <a:solidFill>
                  <a:srgbClr val="FFFFFF"/>
                </a:solidFill>
                <a:latin typeface="Arial MT Pro Bold"/>
                <a:ea typeface="Arial MT Pro Bold"/>
                <a:cs typeface="Arial MT Pro Bold"/>
                <a:sym typeface="Arial MT Pro Bold"/>
              </a:defRPr>
            </a:lvl1pPr>
          </a:lstStyle>
          <a:p>
            <a:pPr/>
            <a:r>
              <a:t>PITCH COMPETITION</a:t>
            </a:r>
          </a:p>
        </p:txBody>
      </p:sp>
      <p:sp>
        <p:nvSpPr>
          <p:cNvPr id="110" name="Freeform 34"/>
          <p:cNvSpPr/>
          <p:nvPr/>
        </p:nvSpPr>
        <p:spPr>
          <a:xfrm flipH="1" rot="2892830">
            <a:off x="7406760" y="5989918"/>
            <a:ext cx="2482311" cy="979552"/>
          </a:xfrm>
          <a:prstGeom prst="rect">
            <a:avLst/>
          </a:prstGeom>
          <a:blipFill>
            <a:blip r:embed="rId5"/>
            <a:stretch>
              <a:fillRect/>
            </a:stretch>
          </a:blipFill>
          <a:ln w="12700">
            <a:miter lim="400000"/>
          </a:ln>
        </p:spPr>
        <p:txBody>
          <a:bodyPr lIns="45719" rIns="45719"/>
          <a:lstStyle/>
          <a:p>
            <a:pPr/>
          </a:p>
        </p:txBody>
      </p:sp>
      <p:sp>
        <p:nvSpPr>
          <p:cNvPr id="111" name="Freeform 36"/>
          <p:cNvSpPr/>
          <p:nvPr/>
        </p:nvSpPr>
        <p:spPr>
          <a:xfrm>
            <a:off x="6874237" y="5096496"/>
            <a:ext cx="3547397" cy="4987481"/>
          </a:xfrm>
          <a:prstGeom prst="rect">
            <a:avLst/>
          </a:prstGeom>
          <a:blipFill>
            <a:blip r:embed="rId6"/>
            <a:stretch>
              <a:fillRect/>
            </a:stretch>
          </a:blipFill>
          <a:ln w="12700">
            <a:miter lim="400000"/>
          </a:ln>
        </p:spPr>
        <p:txBody>
          <a:bodyPr lIns="45719" rIns="45719"/>
          <a:lstStyle/>
          <a:p>
            <a:pPr/>
          </a:p>
        </p:txBody>
      </p:sp>
      <p:sp>
        <p:nvSpPr>
          <p:cNvPr id="112" name="Freeform 38"/>
          <p:cNvSpPr/>
          <p:nvPr/>
        </p:nvSpPr>
        <p:spPr>
          <a:xfrm>
            <a:off x="9366780" y="9060060"/>
            <a:ext cx="1475995" cy="1023938"/>
          </a:xfrm>
          <a:prstGeom prst="rect">
            <a:avLst/>
          </a:prstGeom>
          <a:blipFill>
            <a:blip r:embed="rId7"/>
            <a:stretch>
              <a:fillRect/>
            </a:stretch>
          </a:blipFill>
          <a:ln w="12700">
            <a:miter lim="400000"/>
          </a:ln>
        </p:spPr>
        <p:txBody>
          <a:bodyPr lIns="45719" rIns="45719"/>
          <a:lstStyle/>
          <a:p>
            <a:pPr/>
          </a:p>
        </p:txBody>
      </p:sp>
      <p:sp>
        <p:nvSpPr>
          <p:cNvPr id="113" name="Freeform 40"/>
          <p:cNvSpPr/>
          <p:nvPr/>
        </p:nvSpPr>
        <p:spPr>
          <a:xfrm>
            <a:off x="12301421" y="3405936"/>
            <a:ext cx="6544724" cy="6544724"/>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02"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03"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04"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05" name="Freeform 11"/>
          <p:cNvSpPr/>
          <p:nvPr/>
        </p:nvSpPr>
        <p:spPr>
          <a:xfrm flipH="1">
            <a:off x="196445" y="92921"/>
            <a:ext cx="3126677" cy="1308735"/>
          </a:xfrm>
          <a:prstGeom prst="rect">
            <a:avLst/>
          </a:prstGeom>
          <a:blipFill>
            <a:blip r:embed="rId6"/>
            <a:stretch>
              <a:fillRect/>
            </a:stretch>
          </a:blipFill>
          <a:ln w="12700">
            <a:miter lim="400000"/>
          </a:ln>
        </p:spPr>
        <p:txBody>
          <a:bodyPr lIns="45719" rIns="45719"/>
          <a:lstStyle/>
          <a:p>
            <a:pPr/>
          </a:p>
        </p:txBody>
      </p:sp>
      <p:sp>
        <p:nvSpPr>
          <p:cNvPr id="206"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Secret Sauce</a:t>
            </a:r>
          </a:p>
        </p:txBody>
      </p:sp>
      <p:sp>
        <p:nvSpPr>
          <p:cNvPr id="207" name="TextBox 13"/>
          <p:cNvSpPr txBox="1"/>
          <p:nvPr/>
        </p:nvSpPr>
        <p:spPr>
          <a:xfrm>
            <a:off x="3096290" y="1565836"/>
            <a:ext cx="14773169" cy="421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9: Secret Sauce</a:t>
            </a:r>
          </a:p>
          <a:p>
            <a:pPr>
              <a:lnSpc>
                <a:spcPts val="2000"/>
              </a:lnSpc>
            </a:pPr>
          </a:p>
          <a:p>
            <a:pPr>
              <a:lnSpc>
                <a:spcPts val="4900"/>
              </a:lnSpc>
              <a:defRPr b="1" sz="3400">
                <a:latin typeface="Arial MT Pro Bold"/>
                <a:ea typeface="Arial MT Pro Bold"/>
                <a:cs typeface="Arial MT Pro Bold"/>
                <a:sym typeface="Arial MT Pro Bold"/>
              </a:defRPr>
            </a:pPr>
            <a:r>
              <a:t>Unique Advantage: What’s your “secret sauce”? What makes your business different from competitors?</a:t>
            </a:r>
          </a:p>
          <a:p>
            <a:pPr>
              <a:lnSpc>
                <a:spcPts val="2000"/>
              </a:lnSpc>
            </a:pPr>
          </a:p>
          <a:p>
            <a:pPr>
              <a:lnSpc>
                <a:spcPts val="4900"/>
              </a:lnSpc>
              <a:defRPr b="1" sz="3300">
                <a:latin typeface="Arial MT Pro Bold"/>
                <a:ea typeface="Arial MT Pro Bold"/>
                <a:cs typeface="Arial MT Pro Bold"/>
                <a:sym typeface="Arial MT Pro Bold"/>
              </a:defRPr>
            </a:pPr>
            <a:r>
              <a:t>Strengths: Mention any unique skills, resources, or strategies you’ll use. </a:t>
            </a:r>
          </a:p>
          <a:p>
            <a:pPr>
              <a:lnSpc>
                <a:spcPts val="4900"/>
              </a:lnSpc>
            </a:pPr>
          </a:p>
          <a:p>
            <a:pPr>
              <a:lnSpc>
                <a:spcPts val="4900"/>
              </a:lnSpc>
              <a:defRPr b="1" sz="3400">
                <a:latin typeface="Arial MT Pro Bold"/>
                <a:ea typeface="Arial MT Pro Bold"/>
                <a:cs typeface="Arial MT Pro Bold"/>
                <a:sym typeface="Arial MT Pro Bold"/>
              </a:defRPr>
            </a:pPr>
            <a:r>
              <a:t>Show Case your APP Prototype</a:t>
            </a:r>
          </a:p>
        </p:txBody>
      </p:sp>
      <p:sp>
        <p:nvSpPr>
          <p:cNvPr id="208" name="TextBox 14"/>
          <p:cNvSpPr txBox="1"/>
          <p:nvPr/>
        </p:nvSpPr>
        <p:spPr>
          <a:xfrm>
            <a:off x="10460490" y="7610295"/>
            <a:ext cx="6718805" cy="18261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5: Secret Sauce</a:t>
            </a:r>
          </a:p>
          <a:p>
            <a:pPr>
              <a:lnSpc>
                <a:spcPts val="1600"/>
              </a:lnSpc>
            </a:pPr>
          </a:p>
          <a:p>
            <a:pPr>
              <a:lnSpc>
                <a:spcPts val="1600"/>
              </a:lnSpc>
              <a:defRPr b="1" sz="1300">
                <a:latin typeface="Arial MT Pro Bold"/>
                <a:ea typeface="Arial MT Pro Bold"/>
                <a:cs typeface="Arial MT Pro Bold"/>
                <a:sym typeface="Arial MT Pro Bold"/>
              </a:defRPr>
            </a:pPr>
            <a:r>
              <a:t>Definition: The secret sauce is the unique advantage your business has. This could be a special skill, feature, or resource.</a:t>
            </a:r>
          </a:p>
          <a:p>
            <a:pPr>
              <a:lnSpc>
                <a:spcPts val="1600"/>
              </a:lnSpc>
            </a:pPr>
          </a:p>
          <a:p>
            <a:pPr>
              <a:lnSpc>
                <a:spcPts val="1600"/>
              </a:lnSpc>
              <a:defRPr b="1" sz="1300">
                <a:latin typeface="Arial MT Pro Bold"/>
                <a:ea typeface="Arial MT Pro Bold"/>
                <a:cs typeface="Arial MT Pro Bold"/>
                <a:sym typeface="Arial MT Pro Bold"/>
              </a:defRPr>
            </a:pPr>
            <a:r>
              <a:t>Example: Our game combines financial education with a fun, interactive experience.</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Unique Selling Proposition (USP)</a:t>
            </a:r>
          </a:p>
          <a:p>
            <a:pPr>
              <a:lnSpc>
                <a:spcPts val="1600"/>
              </a:lnSpc>
              <a:defRPr b="1" sz="1300">
                <a:latin typeface="Arial MT Pro Bold"/>
                <a:ea typeface="Arial MT Pro Bold"/>
                <a:cs typeface="Arial MT Pro Bold"/>
                <a:sym typeface="Arial MT Pro Bold"/>
              </a:defRPr>
            </a:pPr>
            <a:r>
              <a:t>Educational Website: Entrepreneur – </a:t>
            </a:r>
            <a:r>
              <a:rPr u="sng">
                <a:solidFill>
                  <a:srgbClr val="0000FF"/>
                </a:solidFill>
                <a:uFill>
                  <a:solidFill>
                    <a:srgbClr val="0000FF"/>
                  </a:solidFill>
                </a:uFill>
                <a:hlinkClick r:id="rId8" invalidUrl="" action="" tgtFrame="" tooltip="" history="1" highlightClick="0" endSnd="0"/>
              </a:rPr>
              <a:t>Building a Competitive Advantage</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13"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14"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15"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16" name="Freeform 11"/>
          <p:cNvSpPr/>
          <p:nvPr/>
        </p:nvSpPr>
        <p:spPr>
          <a:xfrm flipH="1">
            <a:off x="196445" y="92921"/>
            <a:ext cx="3126677" cy="1308735"/>
          </a:xfrm>
          <a:prstGeom prst="rect">
            <a:avLst/>
          </a:prstGeom>
          <a:blipFill>
            <a:blip r:embed="rId6"/>
            <a:stretch>
              <a:fillRect/>
            </a:stretch>
          </a:blipFill>
          <a:ln w="12700">
            <a:miter lim="400000"/>
          </a:ln>
        </p:spPr>
        <p:txBody>
          <a:bodyPr lIns="45719" rIns="45719"/>
          <a:lstStyle/>
          <a:p>
            <a:pPr/>
          </a:p>
        </p:txBody>
      </p:sp>
      <p:sp>
        <p:nvSpPr>
          <p:cNvPr id="217"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Secret Sauce</a:t>
            </a:r>
          </a:p>
        </p:txBody>
      </p:sp>
      <p:sp>
        <p:nvSpPr>
          <p:cNvPr id="218" name="TextBox 13"/>
          <p:cNvSpPr txBox="1"/>
          <p:nvPr/>
        </p:nvSpPr>
        <p:spPr>
          <a:xfrm>
            <a:off x="2707184" y="1724361"/>
            <a:ext cx="14773201" cy="50929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10: Market Research &amp; Target Market</a:t>
            </a:r>
          </a:p>
          <a:p>
            <a:pPr>
              <a:lnSpc>
                <a:spcPts val="2000"/>
              </a:lnSpc>
            </a:pPr>
          </a:p>
          <a:p>
            <a:pPr>
              <a:lnSpc>
                <a:spcPts val="4900"/>
              </a:lnSpc>
              <a:defRPr b="1" sz="3400">
                <a:latin typeface="Arial MT Pro Bold"/>
                <a:ea typeface="Arial MT Pro Bold"/>
                <a:cs typeface="Arial MT Pro Bold"/>
                <a:sym typeface="Arial MT Pro Bold"/>
              </a:defRPr>
            </a:pPr>
            <a:r>
              <a:t>Market Size: How big is the market for your business?</a:t>
            </a:r>
          </a:p>
          <a:p>
            <a:pPr>
              <a:lnSpc>
                <a:spcPts val="2000"/>
              </a:lnSpc>
            </a:pPr>
          </a:p>
          <a:p>
            <a:pPr>
              <a:lnSpc>
                <a:spcPts val="4900"/>
              </a:lnSpc>
              <a:defRPr b="1" sz="3400">
                <a:latin typeface="Arial MT Pro Bold"/>
                <a:ea typeface="Arial MT Pro Bold"/>
                <a:cs typeface="Arial MT Pro Bold"/>
                <a:sym typeface="Arial MT Pro Bold"/>
              </a:defRPr>
            </a:pPr>
            <a:r>
              <a:t>Target Audience: Who are your customers? Describe them briefly (age, interests, needs, Demographic, Geographic, Psychographic, and behavior).</a:t>
            </a:r>
          </a:p>
          <a:p>
            <a:pPr>
              <a:lnSpc>
                <a:spcPts val="2000"/>
              </a:lnSpc>
            </a:pPr>
          </a:p>
          <a:p>
            <a:pPr>
              <a:lnSpc>
                <a:spcPts val="4900"/>
              </a:lnSpc>
              <a:defRPr b="1" sz="3400">
                <a:latin typeface="Arial MT Pro Bold"/>
                <a:ea typeface="Arial MT Pro Bold"/>
                <a:cs typeface="Arial MT Pro Bold"/>
                <a:sym typeface="Arial MT Pro Bold"/>
              </a:defRPr>
            </a:pPr>
            <a:r>
              <a:t>Why They Need Your Business: Explain why your target market will be interested in what you offer.</a:t>
            </a:r>
          </a:p>
        </p:txBody>
      </p:sp>
      <p:sp>
        <p:nvSpPr>
          <p:cNvPr id="219" name="TextBox 14"/>
          <p:cNvSpPr txBox="1"/>
          <p:nvPr/>
        </p:nvSpPr>
        <p:spPr>
          <a:xfrm>
            <a:off x="10460490" y="7610295"/>
            <a:ext cx="6718801" cy="202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6: Market Research &amp; Target Market</a:t>
            </a:r>
          </a:p>
          <a:p>
            <a:pPr>
              <a:lnSpc>
                <a:spcPts val="1600"/>
              </a:lnSpc>
            </a:pPr>
          </a:p>
          <a:p>
            <a:pPr>
              <a:lnSpc>
                <a:spcPts val="1600"/>
              </a:lnSpc>
              <a:defRPr b="1" sz="1300">
                <a:latin typeface="Arial MT Pro Bold"/>
                <a:ea typeface="Arial MT Pro Bold"/>
                <a:cs typeface="Arial MT Pro Bold"/>
                <a:sym typeface="Arial MT Pro Bold"/>
              </a:defRPr>
            </a:pPr>
            <a:r>
              <a:t>Definition: Market research is finding out who would buy your product. The target market is the specific group you aim to reach.</a:t>
            </a:r>
          </a:p>
          <a:p>
            <a:pPr>
              <a:lnSpc>
                <a:spcPts val="1600"/>
              </a:lnSpc>
            </a:pPr>
          </a:p>
          <a:p>
            <a:pPr>
              <a:lnSpc>
                <a:spcPts val="1600"/>
              </a:lnSpc>
              <a:defRPr b="1" sz="1300">
                <a:latin typeface="Arial MT Pro Bold"/>
                <a:ea typeface="Arial MT Pro Bold"/>
                <a:cs typeface="Arial MT Pro Bold"/>
                <a:sym typeface="Arial MT Pro Bold"/>
              </a:defRPr>
            </a:pPr>
            <a:r>
              <a:t>Example: “Our target market is parents of kids ages 11–15 who want their kids to learn about money.”</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Market Research Explained</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Small Busin ess Administration – Market Research</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24"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25"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26"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27"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228"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KPIs &amp; Channels</a:t>
            </a:r>
          </a:p>
        </p:txBody>
      </p:sp>
      <p:sp>
        <p:nvSpPr>
          <p:cNvPr id="229" name="TextBox 13"/>
          <p:cNvSpPr txBox="1"/>
          <p:nvPr/>
        </p:nvSpPr>
        <p:spPr>
          <a:xfrm>
            <a:off x="2707183" y="1724361"/>
            <a:ext cx="14773169" cy="35943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11: Key Performance Indicators (KPIs) &amp; Channels</a:t>
            </a:r>
          </a:p>
          <a:p>
            <a:pPr>
              <a:lnSpc>
                <a:spcPts val="2000"/>
              </a:lnSpc>
            </a:pPr>
          </a:p>
          <a:p>
            <a:pPr>
              <a:lnSpc>
                <a:spcPts val="4900"/>
              </a:lnSpc>
              <a:defRPr b="1" sz="3400">
                <a:latin typeface="Arial MT Pro Bold"/>
                <a:ea typeface="Arial MT Pro Bold"/>
                <a:cs typeface="Arial MT Pro Bold"/>
                <a:sym typeface="Arial MT Pro Bold"/>
              </a:defRPr>
            </a:pPr>
            <a:r>
              <a:t>KPI Goals: Describe how you’ll measure success (e.g., customer count, sales goals).</a:t>
            </a:r>
          </a:p>
          <a:p>
            <a:pPr>
              <a:lnSpc>
                <a:spcPts val="2000"/>
              </a:lnSpc>
            </a:pPr>
          </a:p>
          <a:p>
            <a:pPr>
              <a:lnSpc>
                <a:spcPts val="4900"/>
              </a:lnSpc>
              <a:defRPr b="1" sz="3400">
                <a:latin typeface="Arial MT Pro Bold"/>
                <a:ea typeface="Arial MT Pro Bold"/>
                <a:cs typeface="Arial MT Pro Bold"/>
                <a:sym typeface="Arial MT Pro Bold"/>
              </a:defRPr>
            </a:pPr>
            <a:r>
              <a:t>Marketing Channels: Explain how you’ll reach your audience (e.g., social media, ads, events).</a:t>
            </a:r>
          </a:p>
        </p:txBody>
      </p:sp>
      <p:sp>
        <p:nvSpPr>
          <p:cNvPr id="230" name="TextBox 14"/>
          <p:cNvSpPr txBox="1"/>
          <p:nvPr/>
        </p:nvSpPr>
        <p:spPr>
          <a:xfrm>
            <a:off x="10215495" y="7379713"/>
            <a:ext cx="6718808" cy="202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7: Key Performance Indicators (KPIs) &amp; Channels</a:t>
            </a:r>
          </a:p>
          <a:p>
            <a:pPr>
              <a:lnSpc>
                <a:spcPts val="1600"/>
              </a:lnSpc>
            </a:pPr>
          </a:p>
          <a:p>
            <a:pPr>
              <a:lnSpc>
                <a:spcPts val="1600"/>
              </a:lnSpc>
              <a:defRPr b="1" sz="1300">
                <a:latin typeface="Arial MT Pro Bold"/>
                <a:ea typeface="Arial MT Pro Bold"/>
                <a:cs typeface="Arial MT Pro Bold"/>
                <a:sym typeface="Arial MT Pro Bold"/>
              </a:defRPr>
            </a:pPr>
            <a:r>
              <a:t>Definition: KPIs are measures of success (like sales or customer numbers). Channels are ways you’ll reach your audience.</a:t>
            </a:r>
          </a:p>
          <a:p>
            <a:pPr>
              <a:lnSpc>
                <a:spcPts val="1600"/>
              </a:lnSpc>
            </a:pPr>
          </a:p>
          <a:p>
            <a:pPr>
              <a:lnSpc>
                <a:spcPts val="1600"/>
              </a:lnSpc>
              <a:defRPr b="1" sz="1300">
                <a:latin typeface="Arial MT Pro Bold"/>
                <a:ea typeface="Arial MT Pro Bold"/>
                <a:cs typeface="Arial MT Pro Bold"/>
                <a:sym typeface="Arial MT Pro Bold"/>
              </a:defRPr>
            </a:pPr>
            <a:r>
              <a:t>Example: “We’ll track the number of games sold each month. We’ll use social media ads to reach more families.”</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KPIs and Metrics</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Investopedia – Understanding KPIs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35"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36"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37"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38"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239" name="TextBox 12"/>
          <p:cNvSpPr txBox="1"/>
          <p:nvPr/>
        </p:nvSpPr>
        <p:spPr>
          <a:xfrm>
            <a:off x="423785" y="170805"/>
            <a:ext cx="3724725" cy="1070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Cooking Cost Structure</a:t>
            </a:r>
          </a:p>
        </p:txBody>
      </p:sp>
      <p:sp>
        <p:nvSpPr>
          <p:cNvPr id="240" name="TextBox 13"/>
          <p:cNvSpPr txBox="1"/>
          <p:nvPr/>
        </p:nvSpPr>
        <p:spPr>
          <a:xfrm>
            <a:off x="372550" y="1539373"/>
            <a:ext cx="8639400" cy="57152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12: Cooking Cost Structure</a:t>
            </a:r>
          </a:p>
          <a:p>
            <a:pPr>
              <a:lnSpc>
                <a:spcPts val="2000"/>
              </a:lnSpc>
            </a:pPr>
          </a:p>
          <a:p>
            <a:pPr>
              <a:lnSpc>
                <a:spcPts val="4900"/>
              </a:lnSpc>
              <a:defRPr b="1" sz="3400">
                <a:latin typeface="Arial MT Pro Bold"/>
                <a:ea typeface="Arial MT Pro Bold"/>
                <a:cs typeface="Arial MT Pro Bold"/>
                <a:sym typeface="Arial MT Pro Bold"/>
              </a:defRPr>
            </a:pPr>
            <a:r>
              <a:t>Startup Costs: List key costs required to launch the business (equipment, materials, marketing).</a:t>
            </a:r>
          </a:p>
          <a:p>
            <a:pPr>
              <a:lnSpc>
                <a:spcPts val="2000"/>
              </a:lnSpc>
            </a:pPr>
          </a:p>
          <a:p>
            <a:pPr>
              <a:lnSpc>
                <a:spcPts val="4900"/>
              </a:lnSpc>
              <a:defRPr b="1" sz="3400">
                <a:latin typeface="Arial MT Pro Bold"/>
                <a:ea typeface="Arial MT Pro Bold"/>
                <a:cs typeface="Arial MT Pro Bold"/>
                <a:sym typeface="Arial MT Pro Bold"/>
              </a:defRPr>
            </a:pPr>
            <a:r>
              <a:t>Operating Costs: Outline ongoing expenses like rent, utilities, or staff.</a:t>
            </a:r>
          </a:p>
          <a:p>
            <a:pPr>
              <a:lnSpc>
                <a:spcPts val="2000"/>
              </a:lnSpc>
            </a:pPr>
          </a:p>
          <a:p>
            <a:pPr>
              <a:lnSpc>
                <a:spcPts val="4900"/>
              </a:lnSpc>
              <a:defRPr b="1" sz="3400">
                <a:latin typeface="Arial MT Pro Bold"/>
                <a:ea typeface="Arial MT Pro Bold"/>
                <a:cs typeface="Arial MT Pro Bold"/>
                <a:sym typeface="Arial MT Pro Bold"/>
              </a:defRPr>
            </a:pPr>
            <a:r>
              <a:t>Budget: Provide a budget breakdown to show where the funds will go.</a:t>
            </a:r>
          </a:p>
        </p:txBody>
      </p:sp>
      <p:sp>
        <p:nvSpPr>
          <p:cNvPr id="241" name="TextBox 14"/>
          <p:cNvSpPr txBox="1"/>
          <p:nvPr/>
        </p:nvSpPr>
        <p:spPr>
          <a:xfrm>
            <a:off x="13563274" y="7448600"/>
            <a:ext cx="4504501" cy="15227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200"/>
              </a:lnSpc>
              <a:defRPr b="1" sz="1000">
                <a:latin typeface="Arial MT Pro Bold"/>
                <a:ea typeface="Arial MT Pro Bold"/>
                <a:cs typeface="Arial MT Pro Bold"/>
                <a:sym typeface="Arial MT Pro Bold"/>
              </a:defRPr>
            </a:pPr>
            <a:r>
              <a:t>Slide 8: Cost Structure</a:t>
            </a:r>
          </a:p>
          <a:p>
            <a:pPr>
              <a:lnSpc>
                <a:spcPts val="1600"/>
              </a:lnSpc>
            </a:pPr>
          </a:p>
          <a:p>
            <a:pPr>
              <a:lnSpc>
                <a:spcPts val="1200"/>
              </a:lnSpc>
              <a:defRPr b="1" sz="1000">
                <a:latin typeface="Arial MT Pro Bold"/>
                <a:ea typeface="Arial MT Pro Bold"/>
                <a:cs typeface="Arial MT Pro Bold"/>
                <a:sym typeface="Arial MT Pro Bold"/>
              </a:defRPr>
            </a:pPr>
            <a:r>
              <a:t>Definition: Cost structure is a breakdown of all the expenses needed to start and run your business.</a:t>
            </a:r>
          </a:p>
          <a:p>
            <a:pPr>
              <a:lnSpc>
                <a:spcPts val="1600"/>
              </a:lnSpc>
            </a:pPr>
          </a:p>
          <a:p>
            <a:pPr>
              <a:lnSpc>
                <a:spcPts val="1200"/>
              </a:lnSpc>
              <a:defRPr b="1" sz="1000">
                <a:latin typeface="Arial MT Pro Bold"/>
                <a:ea typeface="Arial MT Pro Bold"/>
                <a:cs typeface="Arial MT Pro Bold"/>
                <a:sym typeface="Arial MT Pro Bold"/>
              </a:defRPr>
            </a:pPr>
            <a:r>
              <a:t>Example: Startup costs: $20,000 for production, $5,000 for marketing.</a:t>
            </a:r>
          </a:p>
          <a:p>
            <a:pPr>
              <a:lnSpc>
                <a:spcPts val="1600"/>
              </a:lnSpc>
            </a:pPr>
          </a:p>
          <a:p>
            <a:pPr>
              <a:lnSpc>
                <a:spcPts val="1200"/>
              </a:lnSpc>
              <a:defRPr b="1" sz="10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Business Costs Explained</a:t>
            </a:r>
            <a:r>
              <a:t> and </a:t>
            </a:r>
            <a:r>
              <a:rPr u="sng">
                <a:solidFill>
                  <a:srgbClr val="0000FF"/>
                </a:solidFill>
                <a:uFill>
                  <a:solidFill>
                    <a:srgbClr val="0000FF"/>
                  </a:solidFill>
                </a:uFill>
                <a:hlinkClick r:id="rId8" invalidUrl="" action="" tgtFrame="" tooltip="" history="1" highlightClick="0" endSnd="0"/>
              </a:rPr>
              <a:t>NIKE</a:t>
            </a:r>
          </a:p>
          <a:p>
            <a:pPr>
              <a:lnSpc>
                <a:spcPts val="1200"/>
              </a:lnSpc>
              <a:defRPr b="1" sz="10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9" invalidUrl="" action="" tgtFrame="" tooltip="" history="1" highlightClick="0" endSnd="0"/>
              </a:rPr>
              <a:t>QuickBooks – Understanding Business Costs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46"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47"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48"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49"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250"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Qualifications</a:t>
            </a:r>
          </a:p>
        </p:txBody>
      </p:sp>
      <p:sp>
        <p:nvSpPr>
          <p:cNvPr id="251" name="TextBox 13"/>
          <p:cNvSpPr txBox="1"/>
          <p:nvPr/>
        </p:nvSpPr>
        <p:spPr>
          <a:xfrm>
            <a:off x="2476603" y="1594660"/>
            <a:ext cx="14773170" cy="29720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13: Qualifications</a:t>
            </a:r>
          </a:p>
          <a:p>
            <a:pPr>
              <a:lnSpc>
                <a:spcPts val="2000"/>
              </a:lnSpc>
            </a:pPr>
          </a:p>
          <a:p>
            <a:pPr>
              <a:lnSpc>
                <a:spcPts val="4900"/>
              </a:lnSpc>
              <a:defRPr b="1" sz="3400">
                <a:latin typeface="Arial MT Pro Bold"/>
                <a:ea typeface="Arial MT Pro Bold"/>
                <a:cs typeface="Arial MT Pro Bold"/>
                <a:sym typeface="Arial MT Pro Bold"/>
              </a:defRPr>
            </a:pPr>
            <a:r>
              <a:t>Why You?: Explain why you’re the right person to run this business.</a:t>
            </a:r>
          </a:p>
          <a:p>
            <a:pPr>
              <a:lnSpc>
                <a:spcPts val="2000"/>
              </a:lnSpc>
            </a:pPr>
          </a:p>
          <a:p>
            <a:pPr>
              <a:lnSpc>
                <a:spcPts val="4900"/>
              </a:lnSpc>
              <a:defRPr b="1" sz="3400">
                <a:latin typeface="Arial MT Pro Bold"/>
                <a:ea typeface="Arial MT Pro Bold"/>
                <a:cs typeface="Arial MT Pro Bold"/>
                <a:sym typeface="Arial MT Pro Bold"/>
              </a:defRPr>
            </a:pPr>
            <a:r>
              <a:t>Skills &amp; Experience: Mention relevant skills or experience you have for this business.</a:t>
            </a:r>
          </a:p>
        </p:txBody>
      </p:sp>
      <p:sp>
        <p:nvSpPr>
          <p:cNvPr id="252" name="TextBox 14"/>
          <p:cNvSpPr txBox="1"/>
          <p:nvPr/>
        </p:nvSpPr>
        <p:spPr>
          <a:xfrm>
            <a:off x="10215495" y="7379713"/>
            <a:ext cx="6718808" cy="202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9: Qualifications</a:t>
            </a:r>
          </a:p>
          <a:p>
            <a:pPr>
              <a:lnSpc>
                <a:spcPts val="1600"/>
              </a:lnSpc>
            </a:pPr>
          </a:p>
          <a:p>
            <a:pPr>
              <a:lnSpc>
                <a:spcPts val="1600"/>
              </a:lnSpc>
              <a:defRPr b="1" sz="1300">
                <a:latin typeface="Arial MT Pro Bold"/>
                <a:ea typeface="Arial MT Pro Bold"/>
                <a:cs typeface="Arial MT Pro Bold"/>
                <a:sym typeface="Arial MT Pro Bold"/>
              </a:defRPr>
            </a:pPr>
            <a:r>
              <a:t>Definition: Qualifications are the skills or experiences you have that make you the right person to start this business.</a:t>
            </a:r>
          </a:p>
          <a:p>
            <a:pPr>
              <a:lnSpc>
                <a:spcPts val="1600"/>
              </a:lnSpc>
            </a:pPr>
          </a:p>
          <a:p>
            <a:pPr>
              <a:lnSpc>
                <a:spcPts val="1600"/>
              </a:lnSpc>
              <a:defRPr b="1" sz="1300">
                <a:latin typeface="Arial MT Pro Bold"/>
                <a:ea typeface="Arial MT Pro Bold"/>
                <a:cs typeface="Arial MT Pro Bold"/>
                <a:sym typeface="Arial MT Pro Bold"/>
              </a:defRPr>
            </a:pPr>
            <a:r>
              <a:t>Example: “I have experience in managing budgets and have taken entrepreneurship classes.”</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Why You? Building Confidence</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Indeed – Showcasing Skills and Qualifications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57"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258"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59"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60" name="Freeform 11"/>
          <p:cNvSpPr/>
          <p:nvPr/>
        </p:nvSpPr>
        <p:spPr>
          <a:xfrm flipH="1">
            <a:off x="81156" y="105097"/>
            <a:ext cx="4622197" cy="1308737"/>
          </a:xfrm>
          <a:prstGeom prst="rect">
            <a:avLst/>
          </a:prstGeom>
          <a:blipFill>
            <a:blip r:embed="rId6"/>
            <a:stretch>
              <a:fillRect/>
            </a:stretch>
          </a:blipFill>
          <a:ln w="12700">
            <a:miter lim="400000"/>
          </a:ln>
        </p:spPr>
        <p:txBody>
          <a:bodyPr lIns="45719" rIns="45719"/>
          <a:lstStyle/>
          <a:p>
            <a:pPr/>
          </a:p>
        </p:txBody>
      </p:sp>
      <p:sp>
        <p:nvSpPr>
          <p:cNvPr id="261" name="TextBox 12"/>
          <p:cNvSpPr txBox="1"/>
          <p:nvPr/>
        </p:nvSpPr>
        <p:spPr>
          <a:xfrm>
            <a:off x="423785" y="170805"/>
            <a:ext cx="3724725" cy="1070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Short-Term &amp; Long-Term Goals</a:t>
            </a:r>
          </a:p>
        </p:txBody>
      </p:sp>
      <p:sp>
        <p:nvSpPr>
          <p:cNvPr id="262" name="TextBox 13"/>
          <p:cNvSpPr txBox="1"/>
          <p:nvPr/>
        </p:nvSpPr>
        <p:spPr>
          <a:xfrm>
            <a:off x="2491014" y="1868476"/>
            <a:ext cx="14773169" cy="3594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15: Short-Term &amp; Long-Term Goals</a:t>
            </a:r>
          </a:p>
          <a:p>
            <a:pPr>
              <a:lnSpc>
                <a:spcPts val="2000"/>
              </a:lnSpc>
            </a:pPr>
          </a:p>
          <a:p>
            <a:pPr>
              <a:lnSpc>
                <a:spcPts val="4900"/>
              </a:lnSpc>
              <a:defRPr b="1" sz="3400">
                <a:latin typeface="Arial MT Pro Bold"/>
                <a:ea typeface="Arial MT Pro Bold"/>
                <a:cs typeface="Arial MT Pro Bold"/>
                <a:sym typeface="Arial MT Pro Bold"/>
              </a:defRPr>
            </a:pPr>
            <a:r>
              <a:t>Short-Term Goals: List immediate steps to launch your business and reach early milestones.</a:t>
            </a:r>
          </a:p>
          <a:p>
            <a:pPr>
              <a:lnSpc>
                <a:spcPts val="2000"/>
              </a:lnSpc>
            </a:pPr>
          </a:p>
          <a:p>
            <a:pPr>
              <a:lnSpc>
                <a:spcPts val="4900"/>
              </a:lnSpc>
              <a:defRPr b="1" sz="3400">
                <a:latin typeface="Arial MT Pro Bold"/>
                <a:ea typeface="Arial MT Pro Bold"/>
                <a:cs typeface="Arial MT Pro Bold"/>
                <a:sym typeface="Arial MT Pro Bold"/>
              </a:defRPr>
            </a:pPr>
            <a:r>
              <a:t>Long-Term Vision: Describe your vision for the next 5+ years, including growth goals and expansion plans.</a:t>
            </a:r>
          </a:p>
        </p:txBody>
      </p:sp>
      <p:sp>
        <p:nvSpPr>
          <p:cNvPr id="263" name="TextBox 14"/>
          <p:cNvSpPr txBox="1"/>
          <p:nvPr/>
        </p:nvSpPr>
        <p:spPr>
          <a:xfrm>
            <a:off x="9970503" y="7538239"/>
            <a:ext cx="6718808" cy="202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14: Short-Term &amp; Long-Term Goals</a:t>
            </a:r>
          </a:p>
          <a:p>
            <a:pPr>
              <a:lnSpc>
                <a:spcPts val="1600"/>
              </a:lnSpc>
            </a:pPr>
          </a:p>
          <a:p>
            <a:pPr>
              <a:lnSpc>
                <a:spcPts val="1600"/>
              </a:lnSpc>
              <a:defRPr b="1" sz="1300">
                <a:latin typeface="Arial MT Pro Bold"/>
                <a:ea typeface="Arial MT Pro Bold"/>
                <a:cs typeface="Arial MT Pro Bold"/>
                <a:sym typeface="Arial MT Pro Bold"/>
              </a:defRPr>
            </a:pPr>
            <a:r>
              <a:t>Definition: Short-term goals are immediate steps; long-term goals are what you aim to accomplish in the future.</a:t>
            </a:r>
          </a:p>
          <a:p>
            <a:pPr>
              <a:lnSpc>
                <a:spcPts val="1600"/>
              </a:lnSpc>
            </a:pPr>
          </a:p>
          <a:p>
            <a:pPr>
              <a:lnSpc>
                <a:spcPts val="1600"/>
              </a:lnSpc>
              <a:defRPr b="1" sz="1300">
                <a:latin typeface="Arial MT Pro Bold"/>
                <a:ea typeface="Arial MT Pro Bold"/>
                <a:cs typeface="Arial MT Pro Bold"/>
                <a:sym typeface="Arial MT Pro Bold"/>
              </a:defRPr>
            </a:pPr>
            <a:r>
              <a:t>Example: Short-term: Launch my game. Long-term: Expand my business to reach more schools.</a:t>
            </a:r>
          </a:p>
          <a:p>
            <a:pPr>
              <a:lnSpc>
                <a:spcPts val="1600"/>
              </a:lnSpc>
            </a:pPr>
          </a:p>
          <a:p>
            <a:pPr>
              <a:lnSpc>
                <a:spcPts val="1600"/>
              </a:lnSpc>
              <a:defRPr b="1" sz="1300">
                <a:latin typeface="Arial MT Pro Bold"/>
                <a:ea typeface="Arial MT Pro Bold"/>
                <a:cs typeface="Arial MT Pro Bold"/>
                <a:sym typeface="Arial MT Pro Bold"/>
              </a:defRPr>
            </a:pPr>
            <a:r>
              <a:t>Resource: YouTube - Setting Goals for Business</a:t>
            </a:r>
          </a:p>
          <a:p>
            <a:pPr>
              <a:lnSpc>
                <a:spcPts val="1600"/>
              </a:lnSpc>
              <a:defRPr b="1" sz="1300">
                <a:latin typeface="Arial MT Pro Bold"/>
                <a:ea typeface="Arial MT Pro Bold"/>
                <a:cs typeface="Arial MT Pro Bold"/>
                <a:sym typeface="Arial MT Pro Bold"/>
              </a:defRPr>
            </a:pPr>
            <a:r>
              <a:t>Educational Website: SMART Goals Guide</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268" name="Freeform 5"/>
          <p:cNvSpPr/>
          <p:nvPr/>
        </p:nvSpPr>
        <p:spPr>
          <a:xfrm rot="18823002">
            <a:off x="15009063" y="-3917992"/>
            <a:ext cx="7275864" cy="7275864"/>
          </a:xfrm>
          <a:prstGeom prst="rect">
            <a:avLst/>
          </a:prstGeom>
          <a:blipFill>
            <a:blip r:embed="rId3"/>
            <a:stretch>
              <a:fillRect/>
            </a:stretch>
          </a:blipFill>
          <a:ln w="12700">
            <a:miter lim="400000"/>
          </a:ln>
        </p:spPr>
        <p:txBody>
          <a:bodyPr lIns="45719" rIns="45719"/>
          <a:lstStyle/>
          <a:p>
            <a:pPr/>
          </a:p>
        </p:txBody>
      </p:sp>
      <p:sp>
        <p:nvSpPr>
          <p:cNvPr id="269"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270"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271" name="Freeform 11"/>
          <p:cNvSpPr/>
          <p:nvPr/>
        </p:nvSpPr>
        <p:spPr>
          <a:xfrm flipH="1">
            <a:off x="81156" y="105097"/>
            <a:ext cx="4622197" cy="1308737"/>
          </a:xfrm>
          <a:prstGeom prst="rect">
            <a:avLst/>
          </a:prstGeom>
          <a:blipFill>
            <a:blip r:embed="rId6"/>
            <a:stretch>
              <a:fillRect/>
            </a:stretch>
          </a:blipFill>
          <a:ln w="12700">
            <a:miter lim="400000"/>
          </a:ln>
        </p:spPr>
        <p:txBody>
          <a:bodyPr lIns="45719" rIns="45719"/>
          <a:lstStyle/>
          <a:p>
            <a:pPr/>
          </a:p>
        </p:txBody>
      </p:sp>
      <p:sp>
        <p:nvSpPr>
          <p:cNvPr id="272" name="TextBox 12"/>
          <p:cNvSpPr txBox="1"/>
          <p:nvPr/>
        </p:nvSpPr>
        <p:spPr>
          <a:xfrm>
            <a:off x="423785" y="170805"/>
            <a:ext cx="3724725" cy="1070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Thank You &amp; Questions</a:t>
            </a:r>
          </a:p>
        </p:txBody>
      </p:sp>
      <p:sp>
        <p:nvSpPr>
          <p:cNvPr id="273" name="TextBox 13"/>
          <p:cNvSpPr txBox="1"/>
          <p:nvPr/>
        </p:nvSpPr>
        <p:spPr>
          <a:xfrm>
            <a:off x="2491014" y="1868476"/>
            <a:ext cx="14773169" cy="3848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16: Final Slide - Thank You &amp; Questions</a:t>
            </a:r>
          </a:p>
          <a:p>
            <a:pPr>
              <a:lnSpc>
                <a:spcPts val="2000"/>
              </a:lnSpc>
            </a:pPr>
          </a:p>
          <a:p>
            <a:pPr>
              <a:lnSpc>
                <a:spcPts val="4900"/>
              </a:lnSpc>
              <a:defRPr b="1" sz="3400">
                <a:latin typeface="Arial MT Pro Bold"/>
                <a:ea typeface="Arial MT Pro Bold"/>
                <a:cs typeface="Arial MT Pro Bold"/>
                <a:sym typeface="Arial MT Pro Bold"/>
              </a:defRPr>
            </a:pPr>
            <a:r>
              <a:t>Closing: Summarize your business, investment, and budgeting strategy.</a:t>
            </a:r>
          </a:p>
          <a:p>
            <a:pPr>
              <a:lnSpc>
                <a:spcPts val="2000"/>
              </a:lnSpc>
            </a:pPr>
          </a:p>
          <a:p>
            <a:pPr>
              <a:lnSpc>
                <a:spcPts val="4900"/>
              </a:lnSpc>
              <a:defRPr b="1" sz="3400">
                <a:latin typeface="Arial MT Pro Bold"/>
                <a:ea typeface="Arial MT Pro Bold"/>
                <a:cs typeface="Arial MT Pro Bold"/>
                <a:sym typeface="Arial MT Pro Bold"/>
              </a:defRPr>
            </a:pPr>
            <a:r>
              <a:t>Call to Action: Invite any questions or feedback from the judges.</a:t>
            </a:r>
          </a:p>
          <a:p>
            <a:pPr>
              <a:lnSpc>
                <a:spcPts val="2000"/>
              </a:lnSpc>
            </a:pPr>
          </a:p>
          <a:p>
            <a:pPr>
              <a:lnSpc>
                <a:spcPts val="4900"/>
              </a:lnSpc>
              <a:defRPr b="1" sz="3400">
                <a:latin typeface="Arial MT Pro Bold"/>
                <a:ea typeface="Arial MT Pro Bold"/>
                <a:cs typeface="Arial MT Pro Bold"/>
                <a:sym typeface="Arial MT Pro Bold"/>
              </a:defRPr>
            </a:pPr>
            <a:r>
              <a:t>Contact Info: Include your contact info if relevant.</a:t>
            </a:r>
          </a:p>
        </p:txBody>
      </p:sp>
      <p:sp>
        <p:nvSpPr>
          <p:cNvPr id="274" name="TextBox 14"/>
          <p:cNvSpPr txBox="1"/>
          <p:nvPr/>
        </p:nvSpPr>
        <p:spPr>
          <a:xfrm>
            <a:off x="8716716" y="7587854"/>
            <a:ext cx="6718807" cy="14197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15: Final Slide - Thank You &amp; Questions</a:t>
            </a:r>
          </a:p>
          <a:p>
            <a:pPr>
              <a:lnSpc>
                <a:spcPts val="1600"/>
              </a:lnSpc>
            </a:pPr>
          </a:p>
          <a:p>
            <a:pPr>
              <a:lnSpc>
                <a:spcPts val="1600"/>
              </a:lnSpc>
              <a:defRPr b="1" sz="1300">
                <a:latin typeface="Arial MT Pro Bold"/>
                <a:ea typeface="Arial MT Pro Bold"/>
                <a:cs typeface="Arial MT Pro Bold"/>
                <a:sym typeface="Arial MT Pro Bold"/>
              </a:defRPr>
            </a:pPr>
            <a:r>
              <a:t>Closing Tips: Summarize the main points and thank the audience. Invite questions for feedback.</a:t>
            </a:r>
          </a:p>
          <a:p>
            <a:pPr>
              <a:lnSpc>
                <a:spcPts val="1600"/>
              </a:lnSpc>
            </a:pPr>
          </a:p>
          <a:p>
            <a:pPr>
              <a:lnSpc>
                <a:spcPts val="1600"/>
              </a:lnSpc>
              <a:defRPr b="1" sz="1300">
                <a:latin typeface="Arial MT Pro Bold"/>
                <a:ea typeface="Arial MT Pro Bold"/>
                <a:cs typeface="Arial MT Pro Bold"/>
                <a:sym typeface="Arial MT Pro Bold"/>
              </a:defRPr>
            </a:pPr>
            <a:r>
              <a:t>Resource: YouTube - Presentation Tips</a:t>
            </a:r>
          </a:p>
          <a:p>
            <a:pPr>
              <a:lnSpc>
                <a:spcPts val="1600"/>
              </a:lnSpc>
              <a:defRPr b="1" sz="1300">
                <a:latin typeface="Arial MT Pro Bold"/>
                <a:ea typeface="Arial MT Pro Bold"/>
                <a:cs typeface="Arial MT Pro Bold"/>
                <a:sym typeface="Arial MT Pro Bold"/>
              </a:defRPr>
            </a:pPr>
            <a:r>
              <a:t>Educational Website: Toastmasters – Presentation Skills</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16"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17"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18"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19"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120" name="TextBox 12"/>
          <p:cNvSpPr txBox="1"/>
          <p:nvPr/>
        </p:nvSpPr>
        <p:spPr>
          <a:xfrm>
            <a:off x="423785" y="151755"/>
            <a:ext cx="3724725" cy="5971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900"/>
              </a:lnSpc>
              <a:defRPr b="1" sz="3400">
                <a:latin typeface="Arial MT Pro Bold"/>
                <a:ea typeface="Arial MT Pro Bold"/>
                <a:cs typeface="Arial MT Pro Bold"/>
                <a:sym typeface="Arial MT Pro Bold"/>
              </a:defRPr>
            </a:lvl1pPr>
          </a:lstStyle>
          <a:p>
            <a:pPr/>
            <a:r>
              <a:t>Title Slide</a:t>
            </a:r>
          </a:p>
        </p:txBody>
      </p:sp>
      <p:sp>
        <p:nvSpPr>
          <p:cNvPr id="121" name="TextBox 13"/>
          <p:cNvSpPr txBox="1"/>
          <p:nvPr/>
        </p:nvSpPr>
        <p:spPr>
          <a:xfrm>
            <a:off x="1496631" y="1782008"/>
            <a:ext cx="14773170" cy="29341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1: Title Slide</a:t>
            </a:r>
          </a:p>
          <a:p>
            <a:pPr>
              <a:lnSpc>
                <a:spcPts val="2000"/>
              </a:lnSpc>
            </a:pPr>
          </a:p>
          <a:p>
            <a:pPr>
              <a:lnSpc>
                <a:spcPts val="4900"/>
              </a:lnSpc>
              <a:defRPr b="1" sz="3400">
                <a:latin typeface="Arial MT Pro Bold"/>
                <a:ea typeface="Arial MT Pro Bold"/>
                <a:cs typeface="Arial MT Pro Bold"/>
                <a:sym typeface="Arial MT Pro Bold"/>
              </a:defRPr>
            </a:pPr>
            <a:r>
              <a:t>Title: Money Movez: Cook or Be Cooked Cookoff Presentation</a:t>
            </a:r>
          </a:p>
          <a:p>
            <a:pPr>
              <a:lnSpc>
                <a:spcPts val="2000"/>
              </a:lnSpc>
            </a:pPr>
          </a:p>
          <a:p>
            <a:pPr>
              <a:lnSpc>
                <a:spcPts val="4900"/>
              </a:lnSpc>
              <a:defRPr b="1" sz="3400">
                <a:latin typeface="Arial MT Pro Bold"/>
                <a:ea typeface="Arial MT Pro Bold"/>
                <a:cs typeface="Arial MT Pro Bold"/>
                <a:sym typeface="Arial MT Pro Bold"/>
              </a:defRPr>
            </a:pPr>
            <a:r>
              <a:t>Student Name &amp; Team Name/Grade: </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26"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27"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28"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29"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130" name="TextBox 12"/>
          <p:cNvSpPr txBox="1"/>
          <p:nvPr/>
        </p:nvSpPr>
        <p:spPr>
          <a:xfrm>
            <a:off x="423785" y="151755"/>
            <a:ext cx="3724725" cy="5971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900"/>
              </a:lnSpc>
              <a:defRPr b="1" sz="3400">
                <a:latin typeface="Arial MT Pro Bold"/>
                <a:ea typeface="Arial MT Pro Bold"/>
                <a:cs typeface="Arial MT Pro Bold"/>
                <a:sym typeface="Arial MT Pro Bold"/>
              </a:defRPr>
            </a:lvl1pPr>
          </a:lstStyle>
          <a:p>
            <a:pPr/>
            <a:r>
              <a:t>Title Slide</a:t>
            </a:r>
          </a:p>
        </p:txBody>
      </p:sp>
      <p:sp>
        <p:nvSpPr>
          <p:cNvPr id="131" name="TextBox 13"/>
          <p:cNvSpPr txBox="1"/>
          <p:nvPr/>
        </p:nvSpPr>
        <p:spPr>
          <a:xfrm>
            <a:off x="1496631" y="1782007"/>
            <a:ext cx="14773170" cy="55755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2: Title Slide</a:t>
            </a:r>
          </a:p>
          <a:p>
            <a:pPr>
              <a:lnSpc>
                <a:spcPts val="4900"/>
              </a:lnSpc>
            </a:pPr>
          </a:p>
          <a:p>
            <a:pPr>
              <a:lnSpc>
                <a:spcPts val="4900"/>
              </a:lnSpc>
              <a:defRPr b="1" sz="3300">
                <a:latin typeface="Arial MT Pro Bold"/>
                <a:ea typeface="Arial MT Pro Bold"/>
                <a:cs typeface="Arial MT Pro Bold"/>
                <a:sym typeface="Arial MT Pro Bold"/>
              </a:defRPr>
            </a:pPr>
            <a:r>
              <a:t>$100,000 Allocated to 3 areas: business, investment, and  Personal Budget.</a:t>
            </a:r>
          </a:p>
          <a:p>
            <a:pPr>
              <a:lnSpc>
                <a:spcPts val="4900"/>
              </a:lnSpc>
            </a:pPr>
          </a:p>
          <a:p>
            <a:pPr>
              <a:lnSpc>
                <a:spcPts val="4900"/>
              </a:lnSpc>
              <a:defRPr b="1" sz="3300">
                <a:latin typeface="Arial MT Pro Bold"/>
                <a:ea typeface="Arial MT Pro Bold"/>
                <a:cs typeface="Arial MT Pro Bold"/>
                <a:sym typeface="Arial MT Pro Bold"/>
              </a:defRPr>
            </a:pPr>
            <a:r>
              <a:t>OVERVIEW</a:t>
            </a:r>
          </a:p>
          <a:p>
            <a:pPr lvl="1" marL="734059" indent="-367029">
              <a:lnSpc>
                <a:spcPts val="4900"/>
              </a:lnSpc>
              <a:buSzPct val="100000"/>
              <a:buAutoNum type="arabicPeriod" startAt="1"/>
              <a:defRPr b="1" sz="3300">
                <a:latin typeface="Arial MT Pro Bold"/>
                <a:ea typeface="Arial MT Pro Bold"/>
                <a:cs typeface="Arial MT Pro Bold"/>
                <a:sym typeface="Arial MT Pro Bold"/>
              </a:defRPr>
            </a:pPr>
            <a:r>
              <a:t>Investment-50K bullet overview</a:t>
            </a:r>
          </a:p>
          <a:p>
            <a:pPr lvl="1" marL="734059" indent="-367029">
              <a:lnSpc>
                <a:spcPts val="4900"/>
              </a:lnSpc>
              <a:buSzPct val="100000"/>
              <a:buAutoNum type="arabicPeriod" startAt="1"/>
              <a:defRPr b="1" sz="3300">
                <a:latin typeface="Arial MT Pro Bold"/>
                <a:ea typeface="Arial MT Pro Bold"/>
                <a:cs typeface="Arial MT Pro Bold"/>
                <a:sym typeface="Arial MT Pro Bold"/>
              </a:defRPr>
            </a:pPr>
            <a:r>
              <a:t>Personal Budget- $25k</a:t>
            </a:r>
          </a:p>
          <a:p>
            <a:pPr lvl="1" marL="734059" indent="-367029">
              <a:lnSpc>
                <a:spcPts val="4900"/>
              </a:lnSpc>
              <a:buSzPct val="100000"/>
              <a:buAutoNum type="arabicPeriod" startAt="1"/>
              <a:defRPr b="1" sz="3400">
                <a:latin typeface="Arial MT Pro Bold"/>
                <a:ea typeface="Arial MT Pro Bold"/>
                <a:cs typeface="Arial MT Pro Bold"/>
                <a:sym typeface="Arial MT Pro Bold"/>
              </a:defRPr>
            </a:pPr>
            <a:r>
              <a:t>Business- 25K</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36"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37"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38"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39" name="Freeform 11"/>
          <p:cNvSpPr/>
          <p:nvPr/>
        </p:nvSpPr>
        <p:spPr>
          <a:xfrm flipH="1">
            <a:off x="81155" y="105097"/>
            <a:ext cx="3724752" cy="1308737"/>
          </a:xfrm>
          <a:prstGeom prst="rect">
            <a:avLst/>
          </a:prstGeom>
          <a:blipFill>
            <a:blip r:embed="rId6"/>
            <a:stretch>
              <a:fillRect/>
            </a:stretch>
          </a:blipFill>
          <a:ln w="12700">
            <a:miter lim="400000"/>
          </a:ln>
        </p:spPr>
        <p:txBody>
          <a:bodyPr lIns="45719" rIns="45719"/>
          <a:lstStyle/>
          <a:p>
            <a:pPr/>
          </a:p>
        </p:txBody>
      </p:sp>
      <p:sp>
        <p:nvSpPr>
          <p:cNvPr id="140" name="TextBox 12"/>
          <p:cNvSpPr txBox="1"/>
          <p:nvPr/>
        </p:nvSpPr>
        <p:spPr>
          <a:xfrm>
            <a:off x="423785" y="170805"/>
            <a:ext cx="3724725" cy="1070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Investment Allocation</a:t>
            </a:r>
          </a:p>
        </p:txBody>
      </p:sp>
      <p:sp>
        <p:nvSpPr>
          <p:cNvPr id="141" name="TextBox 13"/>
          <p:cNvSpPr txBox="1"/>
          <p:nvPr/>
        </p:nvSpPr>
        <p:spPr>
          <a:xfrm>
            <a:off x="2476603" y="1594659"/>
            <a:ext cx="14773170" cy="48389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3: Investment Allocation</a:t>
            </a:r>
          </a:p>
          <a:p>
            <a:pPr>
              <a:lnSpc>
                <a:spcPts val="4900"/>
              </a:lnSpc>
              <a:defRPr b="1" sz="3400">
                <a:latin typeface="Arial MT Pro Bold"/>
                <a:ea typeface="Arial MT Pro Bold"/>
                <a:cs typeface="Arial MT Pro Bold"/>
                <a:sym typeface="Arial MT Pro Bold"/>
              </a:defRPr>
            </a:pPr>
            <a:r>
              <a:t>Strategy: Briefly outline your investment strategy for the remaining funds.</a:t>
            </a:r>
          </a:p>
          <a:p>
            <a:pPr>
              <a:lnSpc>
                <a:spcPts val="2000"/>
              </a:lnSpc>
            </a:pPr>
          </a:p>
          <a:p>
            <a:pPr>
              <a:lnSpc>
                <a:spcPts val="4900"/>
              </a:lnSpc>
              <a:defRPr b="1" sz="3400">
                <a:latin typeface="Arial MT Pro Bold"/>
                <a:ea typeface="Arial MT Pro Bold"/>
                <a:cs typeface="Arial MT Pro Bold"/>
                <a:sym typeface="Arial MT Pro Bold"/>
              </a:defRPr>
            </a:pPr>
            <a:r>
              <a:t>6 Investments: List your chosen investments and why you selected each one.</a:t>
            </a:r>
          </a:p>
          <a:p>
            <a:pPr>
              <a:lnSpc>
                <a:spcPts val="2000"/>
              </a:lnSpc>
            </a:pPr>
          </a:p>
          <a:p>
            <a:pPr>
              <a:lnSpc>
                <a:spcPts val="4900"/>
              </a:lnSpc>
              <a:defRPr b="1" sz="3400">
                <a:latin typeface="Arial MT Pro Bold"/>
                <a:ea typeface="Arial MT Pro Bold"/>
                <a:cs typeface="Arial MT Pro Bold"/>
                <a:sym typeface="Arial MT Pro Bold"/>
              </a:defRPr>
            </a:pPr>
            <a:r>
              <a:t>Examples: ETFs, Apple stock, renewable energy, ROTH IRA, tech platforms, etc.</a:t>
            </a:r>
          </a:p>
        </p:txBody>
      </p:sp>
      <p:sp>
        <p:nvSpPr>
          <p:cNvPr id="142" name="TextBox 14"/>
          <p:cNvSpPr txBox="1"/>
          <p:nvPr/>
        </p:nvSpPr>
        <p:spPr>
          <a:xfrm>
            <a:off x="9941680" y="7213848"/>
            <a:ext cx="6718807" cy="18261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10: Investment Allocation</a:t>
            </a:r>
          </a:p>
          <a:p>
            <a:pPr>
              <a:lnSpc>
                <a:spcPts val="1600"/>
              </a:lnSpc>
            </a:pPr>
          </a:p>
          <a:p>
            <a:pPr>
              <a:lnSpc>
                <a:spcPts val="1600"/>
              </a:lnSpc>
              <a:defRPr b="1" sz="1300">
                <a:latin typeface="Arial MT Pro Bold"/>
                <a:ea typeface="Arial MT Pro Bold"/>
                <a:cs typeface="Arial MT Pro Bold"/>
                <a:sym typeface="Arial MT Pro Bold"/>
              </a:defRPr>
            </a:pPr>
            <a:r>
              <a:t>Definition: Investment allocation is how you divide your money across different types of investments.</a:t>
            </a:r>
          </a:p>
          <a:p>
            <a:pPr>
              <a:lnSpc>
                <a:spcPts val="1600"/>
              </a:lnSpc>
            </a:pPr>
          </a:p>
          <a:p>
            <a:pPr>
              <a:lnSpc>
                <a:spcPts val="1600"/>
              </a:lnSpc>
              <a:defRPr b="1" sz="1300">
                <a:latin typeface="Arial MT Pro Bold"/>
                <a:ea typeface="Arial MT Pro Bold"/>
                <a:cs typeface="Arial MT Pro Bold"/>
                <a:sym typeface="Arial MT Pro Bold"/>
              </a:defRPr>
            </a:pPr>
            <a:r>
              <a:t>Example: Investing in stocks, ETFs, and a Roth IRA for growth.</a:t>
            </a:r>
          </a:p>
          <a:p>
            <a:pPr>
              <a:lnSpc>
                <a:spcPts val="1600"/>
              </a:lnSpc>
            </a:pPr>
          </a:p>
          <a:p>
            <a:pPr>
              <a:lnSpc>
                <a:spcPts val="1600"/>
              </a:lnSpc>
              <a:defRPr b="1" sz="1300">
                <a:latin typeface="Arial MT Pro Bold"/>
                <a:ea typeface="Arial MT Pro Bold"/>
                <a:cs typeface="Arial MT Pro Bold"/>
                <a:sym typeface="Arial MT Pro Bold"/>
              </a:defRPr>
            </a:pPr>
            <a:r>
              <a:t>Resource: YouTube -</a:t>
            </a:r>
            <a:r>
              <a:rPr u="sng">
                <a:solidFill>
                  <a:srgbClr val="0000FF"/>
                </a:solidFill>
                <a:uFill>
                  <a:solidFill>
                    <a:srgbClr val="0000FF"/>
                  </a:solidFill>
                </a:uFill>
                <a:hlinkClick r:id="rId7" invalidUrl="" action="" tgtFrame="" tooltip="" history="1" highlightClick="0" endSnd="0"/>
              </a:rPr>
              <a:t> Investment Basics for Teens</a:t>
            </a:r>
          </a:p>
          <a:p>
            <a:pPr>
              <a:lnSpc>
                <a:spcPts val="1600"/>
              </a:lnSpc>
              <a:defRPr b="1" sz="1300">
                <a:latin typeface="Arial MT Pro Bold"/>
                <a:ea typeface="Arial MT Pro Bold"/>
                <a:cs typeface="Arial MT Pro Bold"/>
                <a:sym typeface="Arial MT Pro Bold"/>
              </a:defRPr>
            </a:pPr>
            <a:r>
              <a:t>Educational Website: Investopedia – </a:t>
            </a:r>
            <a:r>
              <a:rPr u="sng">
                <a:solidFill>
                  <a:srgbClr val="0000FF"/>
                </a:solidFill>
                <a:uFill>
                  <a:solidFill>
                    <a:srgbClr val="0000FF"/>
                  </a:solidFill>
                </a:uFill>
                <a:hlinkClick r:id="rId8" invalidUrl="" action="" tgtFrame="" tooltip="" history="1" highlightClick="0" endSnd="0"/>
              </a:rPr>
              <a:t>Introduction to Investment Allocation</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47"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48"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49"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50" name="Freeform 11"/>
          <p:cNvSpPr/>
          <p:nvPr/>
        </p:nvSpPr>
        <p:spPr>
          <a:xfrm flipH="1">
            <a:off x="81155" y="105097"/>
            <a:ext cx="3724752" cy="1308737"/>
          </a:xfrm>
          <a:prstGeom prst="rect">
            <a:avLst/>
          </a:prstGeom>
          <a:blipFill>
            <a:blip r:embed="rId6"/>
            <a:stretch>
              <a:fillRect/>
            </a:stretch>
          </a:blipFill>
          <a:ln w="12700">
            <a:miter lim="400000"/>
          </a:ln>
        </p:spPr>
        <p:txBody>
          <a:bodyPr lIns="45719" rIns="45719"/>
          <a:lstStyle/>
          <a:p>
            <a:pPr/>
          </a:p>
        </p:txBody>
      </p:sp>
      <p:sp>
        <p:nvSpPr>
          <p:cNvPr id="151" name="TextBox 12"/>
          <p:cNvSpPr txBox="1"/>
          <p:nvPr/>
        </p:nvSpPr>
        <p:spPr>
          <a:xfrm>
            <a:off x="423785" y="170805"/>
            <a:ext cx="3724725" cy="1070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Investment Rationale</a:t>
            </a:r>
          </a:p>
        </p:txBody>
      </p:sp>
      <p:sp>
        <p:nvSpPr>
          <p:cNvPr id="152" name="TextBox 13"/>
          <p:cNvSpPr txBox="1"/>
          <p:nvPr/>
        </p:nvSpPr>
        <p:spPr>
          <a:xfrm>
            <a:off x="2476603" y="1594659"/>
            <a:ext cx="14773170" cy="35943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4: Investment Rationale</a:t>
            </a:r>
          </a:p>
          <a:p>
            <a:pPr>
              <a:lnSpc>
                <a:spcPts val="2000"/>
              </a:lnSpc>
            </a:pPr>
          </a:p>
          <a:p>
            <a:pPr>
              <a:lnSpc>
                <a:spcPts val="4900"/>
              </a:lnSpc>
              <a:defRPr b="1" sz="3400">
                <a:latin typeface="Arial MT Pro Bold"/>
                <a:ea typeface="Arial MT Pro Bold"/>
                <a:cs typeface="Arial MT Pro Bold"/>
                <a:sym typeface="Arial MT Pro Bold"/>
              </a:defRPr>
            </a:pPr>
            <a:r>
              <a:t>Reasoning for Each Investment: Explain why each investment choice is smart. What returns or benefits do you expect?</a:t>
            </a:r>
          </a:p>
          <a:p>
            <a:pPr>
              <a:lnSpc>
                <a:spcPts val="2000"/>
              </a:lnSpc>
            </a:pPr>
          </a:p>
          <a:p>
            <a:pPr>
              <a:lnSpc>
                <a:spcPts val="4900"/>
              </a:lnSpc>
              <a:defRPr b="1" sz="3400">
                <a:latin typeface="Arial MT Pro Bold"/>
                <a:ea typeface="Arial MT Pro Bold"/>
                <a:cs typeface="Arial MT Pro Bold"/>
                <a:sym typeface="Arial MT Pro Bold"/>
              </a:defRPr>
            </a:pPr>
            <a:r>
              <a:t>Long-Term Growth: Describe how these investments will grow over time to benefit your financial future.</a:t>
            </a:r>
          </a:p>
        </p:txBody>
      </p:sp>
      <p:sp>
        <p:nvSpPr>
          <p:cNvPr id="153" name="TextBox 14"/>
          <p:cNvSpPr txBox="1"/>
          <p:nvPr/>
        </p:nvSpPr>
        <p:spPr>
          <a:xfrm>
            <a:off x="9984915" y="7156201"/>
            <a:ext cx="6718805" cy="18261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11: Investment Rationale</a:t>
            </a:r>
          </a:p>
          <a:p>
            <a:pPr>
              <a:lnSpc>
                <a:spcPts val="1600"/>
              </a:lnSpc>
            </a:pPr>
          </a:p>
          <a:p>
            <a:pPr>
              <a:lnSpc>
                <a:spcPts val="1600"/>
              </a:lnSpc>
              <a:defRPr b="1" sz="1300">
                <a:latin typeface="Arial MT Pro Bold"/>
                <a:ea typeface="Arial MT Pro Bold"/>
                <a:cs typeface="Arial MT Pro Bold"/>
                <a:sym typeface="Arial MT Pro Bold"/>
              </a:defRPr>
            </a:pPr>
            <a:r>
              <a:t>Definition: Rationale is your reasoning for each investment choice.</a:t>
            </a:r>
          </a:p>
          <a:p>
            <a:pPr>
              <a:lnSpc>
                <a:spcPts val="1600"/>
              </a:lnSpc>
            </a:pPr>
          </a:p>
          <a:p>
            <a:pPr>
              <a:lnSpc>
                <a:spcPts val="1600"/>
              </a:lnSpc>
              <a:defRPr b="1" sz="1300">
                <a:latin typeface="Arial MT Pro Bold"/>
                <a:ea typeface="Arial MT Pro Bold"/>
                <a:cs typeface="Arial MT Pro Bold"/>
                <a:sym typeface="Arial MT Pro Bold"/>
              </a:defRPr>
            </a:pPr>
            <a:r>
              <a:t>Example: “I chose Apple stocks because it’s a strong company with growth potential.”</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Why Invest in Certain Assets</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NerdWallet – Types of Investments Explained</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58"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59"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60"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61" name="Freeform 11"/>
          <p:cNvSpPr/>
          <p:nvPr/>
        </p:nvSpPr>
        <p:spPr>
          <a:xfrm flipH="1">
            <a:off x="81155" y="105097"/>
            <a:ext cx="3724752" cy="1308737"/>
          </a:xfrm>
          <a:prstGeom prst="rect">
            <a:avLst/>
          </a:prstGeom>
          <a:blipFill>
            <a:blip r:embed="rId6"/>
            <a:stretch>
              <a:fillRect/>
            </a:stretch>
          </a:blipFill>
          <a:ln w="12700">
            <a:miter lim="400000"/>
          </a:ln>
        </p:spPr>
        <p:txBody>
          <a:bodyPr lIns="45719" rIns="45719"/>
          <a:lstStyle/>
          <a:p>
            <a:pPr/>
          </a:p>
        </p:txBody>
      </p:sp>
      <p:sp>
        <p:nvSpPr>
          <p:cNvPr id="162"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Budgeting Plan</a:t>
            </a:r>
          </a:p>
        </p:txBody>
      </p:sp>
      <p:sp>
        <p:nvSpPr>
          <p:cNvPr id="163" name="TextBox 13"/>
          <p:cNvSpPr txBox="1"/>
          <p:nvPr/>
        </p:nvSpPr>
        <p:spPr>
          <a:xfrm>
            <a:off x="2476603" y="1594660"/>
            <a:ext cx="14773170" cy="44706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5: Budgeting Plan</a:t>
            </a:r>
          </a:p>
          <a:p>
            <a:pPr>
              <a:lnSpc>
                <a:spcPts val="2000"/>
              </a:lnSpc>
            </a:pPr>
          </a:p>
          <a:p>
            <a:pPr>
              <a:lnSpc>
                <a:spcPts val="4900"/>
              </a:lnSpc>
              <a:defRPr b="1" sz="3400">
                <a:latin typeface="Arial MT Pro Bold"/>
                <a:ea typeface="Arial MT Pro Bold"/>
                <a:cs typeface="Arial MT Pro Bold"/>
                <a:sym typeface="Arial MT Pro Bold"/>
              </a:defRPr>
            </a:pPr>
            <a:r>
              <a:t>50/30/20 Rule: Outline how you’ll use the funds based on this rule.</a:t>
            </a:r>
          </a:p>
          <a:p>
            <a:pPr>
              <a:lnSpc>
                <a:spcPts val="2000"/>
              </a:lnSpc>
            </a:pPr>
          </a:p>
          <a:p>
            <a:pPr>
              <a:lnSpc>
                <a:spcPts val="4900"/>
              </a:lnSpc>
              <a:defRPr b="1" sz="3400">
                <a:latin typeface="Arial MT Pro Bold"/>
                <a:ea typeface="Arial MT Pro Bold"/>
                <a:cs typeface="Arial MT Pro Bold"/>
                <a:sym typeface="Arial MT Pro Bold"/>
              </a:defRPr>
            </a:pPr>
            <a:r>
              <a:t>50% Needs: Essential expenses (housing, food, bills)</a:t>
            </a:r>
          </a:p>
          <a:p>
            <a:pPr>
              <a:lnSpc>
                <a:spcPts val="4900"/>
              </a:lnSpc>
              <a:defRPr b="1" sz="3400">
                <a:latin typeface="Arial MT Pro Bold"/>
                <a:ea typeface="Arial MT Pro Bold"/>
                <a:cs typeface="Arial MT Pro Bold"/>
                <a:sym typeface="Arial MT Pro Bold"/>
              </a:defRPr>
            </a:pPr>
            <a:r>
              <a:t>30% Wants: Discretionary spending (entertainment, hobbies)</a:t>
            </a:r>
          </a:p>
          <a:p>
            <a:pPr>
              <a:lnSpc>
                <a:spcPts val="4900"/>
              </a:lnSpc>
              <a:defRPr b="1" sz="3400">
                <a:latin typeface="Arial MT Pro Bold"/>
                <a:ea typeface="Arial MT Pro Bold"/>
                <a:cs typeface="Arial MT Pro Bold"/>
                <a:sym typeface="Arial MT Pro Bold"/>
              </a:defRPr>
            </a:pPr>
            <a:r>
              <a:t>20% Savings &amp; Debt: Savings, debt repayment</a:t>
            </a:r>
          </a:p>
          <a:p>
            <a:pPr>
              <a:lnSpc>
                <a:spcPts val="2000"/>
              </a:lnSpc>
            </a:pPr>
          </a:p>
          <a:p>
            <a:pPr>
              <a:lnSpc>
                <a:spcPts val="4900"/>
              </a:lnSpc>
              <a:defRPr b="1" sz="3400">
                <a:latin typeface="Arial MT Pro Bold"/>
                <a:ea typeface="Arial MT Pro Bold"/>
                <a:cs typeface="Arial MT Pro Bold"/>
                <a:sym typeface="Arial MT Pro Bold"/>
              </a:defRPr>
            </a:pPr>
            <a:r>
              <a:t>Practical Example: Show a sample monthly budget.</a:t>
            </a:r>
          </a:p>
        </p:txBody>
      </p:sp>
      <p:sp>
        <p:nvSpPr>
          <p:cNvPr id="164" name="TextBox 14"/>
          <p:cNvSpPr txBox="1"/>
          <p:nvPr/>
        </p:nvSpPr>
        <p:spPr>
          <a:xfrm>
            <a:off x="10143439" y="7538239"/>
            <a:ext cx="6718807" cy="18261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12: Budgeting Plan</a:t>
            </a:r>
          </a:p>
          <a:p>
            <a:pPr>
              <a:lnSpc>
                <a:spcPts val="1600"/>
              </a:lnSpc>
            </a:pPr>
          </a:p>
          <a:p>
            <a:pPr>
              <a:lnSpc>
                <a:spcPts val="1600"/>
              </a:lnSpc>
              <a:defRPr b="1" sz="1300">
                <a:latin typeface="Arial MT Pro Bold"/>
                <a:ea typeface="Arial MT Pro Bold"/>
                <a:cs typeface="Arial MT Pro Bold"/>
                <a:sym typeface="Arial MT Pro Bold"/>
              </a:defRPr>
            </a:pPr>
            <a:r>
              <a:t>Definition: A budgeting plan outlines how you’ll spend your money based on needs, wants, and savings.</a:t>
            </a:r>
          </a:p>
          <a:p>
            <a:pPr>
              <a:lnSpc>
                <a:spcPts val="1600"/>
              </a:lnSpc>
            </a:pPr>
          </a:p>
          <a:p>
            <a:pPr>
              <a:lnSpc>
                <a:spcPts val="1600"/>
              </a:lnSpc>
              <a:defRPr b="1" sz="1300">
                <a:latin typeface="Arial MT Pro Bold"/>
                <a:ea typeface="Arial MT Pro Bold"/>
                <a:cs typeface="Arial MT Pro Bold"/>
                <a:sym typeface="Arial MT Pro Bold"/>
              </a:defRPr>
            </a:pPr>
            <a:r>
              <a:t>Example: Using the 50/30/20 rule for budgeting: 50% needs, 30% wants, 20% savings.</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Budgeting Basics for Teens</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Khan Academy – Basics of Budgeting</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69"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70"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71"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72" name="Freeform 11"/>
          <p:cNvSpPr/>
          <p:nvPr/>
        </p:nvSpPr>
        <p:spPr>
          <a:xfrm flipH="1">
            <a:off x="196445" y="92921"/>
            <a:ext cx="3724752" cy="1308735"/>
          </a:xfrm>
          <a:prstGeom prst="rect">
            <a:avLst/>
          </a:prstGeom>
          <a:blipFill>
            <a:blip r:embed="rId6"/>
            <a:stretch>
              <a:fillRect/>
            </a:stretch>
          </a:blipFill>
          <a:ln w="12700">
            <a:miter lim="400000"/>
          </a:ln>
        </p:spPr>
        <p:txBody>
          <a:bodyPr lIns="45719" rIns="45719"/>
          <a:lstStyle/>
          <a:p>
            <a:pPr/>
          </a:p>
        </p:txBody>
      </p:sp>
      <p:sp>
        <p:nvSpPr>
          <p:cNvPr id="173"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Hook / Pitch Intro</a:t>
            </a:r>
          </a:p>
        </p:txBody>
      </p:sp>
      <p:sp>
        <p:nvSpPr>
          <p:cNvPr id="174" name="TextBox 13"/>
          <p:cNvSpPr txBox="1"/>
          <p:nvPr/>
        </p:nvSpPr>
        <p:spPr>
          <a:xfrm>
            <a:off x="3096290" y="1651561"/>
            <a:ext cx="14773169" cy="32260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000"/>
              </a:lnSpc>
            </a:pPr>
          </a:p>
          <a:p>
            <a:pPr>
              <a:lnSpc>
                <a:spcPts val="4900"/>
              </a:lnSpc>
              <a:defRPr sz="3400">
                <a:latin typeface="Arial MT Pro"/>
                <a:ea typeface="Arial MT Pro"/>
                <a:cs typeface="Arial MT Pro"/>
                <a:sym typeface="Arial MT Pro"/>
              </a:defRPr>
            </a:pPr>
            <a:r>
              <a:t>Slide 6: </a:t>
            </a:r>
            <a:r>
              <a:rPr b="1">
                <a:latin typeface="Arial MT Pro Bold"/>
                <a:ea typeface="Arial MT Pro Bold"/>
                <a:cs typeface="Arial MT Pro Bold"/>
                <a:sym typeface="Arial MT Pro Bold"/>
              </a:rPr>
              <a:t>Purpose: Capture attention with a strong introduction!</a:t>
            </a:r>
            <a:endParaRPr b="1">
              <a:latin typeface="Arial MT Pro Bold"/>
              <a:ea typeface="Arial MT Pro Bold"/>
              <a:cs typeface="Arial MT Pro Bold"/>
              <a:sym typeface="Arial MT Pro Bold"/>
            </a:endParaRPr>
          </a:p>
          <a:p>
            <a:pPr>
              <a:lnSpc>
                <a:spcPts val="2000"/>
              </a:lnSpc>
            </a:pPr>
            <a:endParaRPr b="1">
              <a:latin typeface="Arial MT Pro Bold"/>
              <a:ea typeface="Arial MT Pro Bold"/>
              <a:cs typeface="Arial MT Pro Bold"/>
              <a:sym typeface="Arial MT Pro Bold"/>
            </a:endParaRPr>
          </a:p>
          <a:p>
            <a:pPr>
              <a:lnSpc>
                <a:spcPts val="4900"/>
              </a:lnSpc>
              <a:defRPr b="1" sz="3400">
                <a:latin typeface="Arial MT Pro Bold"/>
                <a:ea typeface="Arial MT Pro Bold"/>
                <a:cs typeface="Arial MT Pro Bold"/>
                <a:sym typeface="Arial MT Pro Bold"/>
              </a:defRPr>
            </a:pPr>
            <a:r>
              <a:t>Content: Describe your business idea in one or two sentences. Explain why this business is exciting and relevant.</a:t>
            </a:r>
          </a:p>
          <a:p>
            <a:pPr>
              <a:lnSpc>
                <a:spcPts val="2000"/>
              </a:lnSpc>
            </a:pPr>
          </a:p>
          <a:p>
            <a:pPr>
              <a:lnSpc>
                <a:spcPts val="4900"/>
              </a:lnSpc>
              <a:defRPr b="1" sz="3400">
                <a:latin typeface="Arial MT Pro Bold"/>
                <a:ea typeface="Arial MT Pro Bold"/>
                <a:cs typeface="Arial MT Pro Bold"/>
                <a:sym typeface="Arial MT Pro Bold"/>
              </a:defRPr>
            </a:pPr>
            <a:r>
              <a:t>Visual: Include a logo, slogan, or visual that represents your business.</a:t>
            </a:r>
          </a:p>
        </p:txBody>
      </p:sp>
      <p:sp>
        <p:nvSpPr>
          <p:cNvPr id="175" name="TextBox 14"/>
          <p:cNvSpPr txBox="1"/>
          <p:nvPr/>
        </p:nvSpPr>
        <p:spPr>
          <a:xfrm>
            <a:off x="10691069" y="7739029"/>
            <a:ext cx="6718808" cy="22325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Hook / Pitch Intro</a:t>
            </a:r>
          </a:p>
          <a:p>
            <a:pPr>
              <a:lnSpc>
                <a:spcPts val="1600"/>
              </a:lnSpc>
            </a:pPr>
          </a:p>
          <a:p>
            <a:pPr>
              <a:lnSpc>
                <a:spcPts val="1600"/>
              </a:lnSpc>
              <a:defRPr b="1" sz="1300">
                <a:latin typeface="Arial MT Pro Bold"/>
                <a:ea typeface="Arial MT Pro Bold"/>
                <a:cs typeface="Arial MT Pro Bold"/>
                <a:sym typeface="Arial MT Pro Bold"/>
              </a:defRPr>
            </a:pPr>
            <a:r>
              <a:t>Definition: A hook is a short, engaging introduction that captures attention. It’s like a sneak peek into your idea! (Hook, Problem , Solution, Features &amp; Benefit and Call to action)</a:t>
            </a:r>
          </a:p>
          <a:p>
            <a:pPr>
              <a:lnSpc>
                <a:spcPts val="1600"/>
              </a:lnSpc>
            </a:pPr>
          </a:p>
          <a:p>
            <a:pPr>
              <a:lnSpc>
                <a:spcPts val="1600"/>
              </a:lnSpc>
              <a:defRPr b="1" sz="1300">
                <a:latin typeface="Arial MT Pro Bold"/>
                <a:ea typeface="Arial MT Pro Bold"/>
                <a:cs typeface="Arial MT Pro Bold"/>
                <a:sym typeface="Arial MT Pro Bold"/>
              </a:defRPr>
            </a:pPr>
            <a:r>
              <a:t>Example: “Imagine a world where young people feel confident about money decisions – that's what my business is all about!”</a:t>
            </a:r>
          </a:p>
          <a:p>
            <a:pPr>
              <a:lnSpc>
                <a:spcPts val="1600"/>
              </a:lnSpc>
            </a:pPr>
          </a:p>
          <a:p>
            <a:pPr>
              <a:lnSpc>
                <a:spcPts val="1600"/>
              </a:lnSpc>
              <a:defRPr b="1" sz="1300">
                <a:latin typeface="Arial MT Pro Bold"/>
                <a:ea typeface="Arial MT Pro Bold"/>
                <a:cs typeface="Arial MT Pro Bold"/>
                <a:sym typeface="Arial MT Pro Bold"/>
              </a:defRPr>
            </a:pPr>
            <a:r>
              <a:t>Resource: </a:t>
            </a:r>
            <a:r>
              <a:rPr u="sng">
                <a:solidFill>
                  <a:srgbClr val="0000FF"/>
                </a:solidFill>
                <a:uFill>
                  <a:solidFill>
                    <a:srgbClr val="0000FF"/>
                  </a:solidFill>
                </a:uFill>
                <a:hlinkClick r:id="rId7" invalidUrl="" action="" tgtFrame="" tooltip="" history="1" highlightClick="0" endSnd="0"/>
              </a:rPr>
              <a:t>YouTube Video on Crafting a Hook</a:t>
            </a:r>
          </a:p>
          <a:p>
            <a:pPr>
              <a:lnSpc>
                <a:spcPts val="1600"/>
              </a:lnSpc>
              <a:defRPr b="1" sz="1300">
                <a:latin typeface="Arial MT Pro Bold"/>
                <a:ea typeface="Arial MT Pro Bold"/>
                <a:cs typeface="Arial MT Pro Bold"/>
                <a:sym typeface="Arial MT Pro Bold"/>
              </a:defRPr>
            </a:pPr>
            <a:r>
              <a:t>Educational Website: </a:t>
            </a:r>
            <a:r>
              <a:rPr u="sng">
                <a:solidFill>
                  <a:srgbClr val="0000FF"/>
                </a:solidFill>
                <a:uFill>
                  <a:solidFill>
                    <a:srgbClr val="0000FF"/>
                  </a:solidFill>
                </a:uFill>
                <a:hlinkClick r:id="rId8" invalidUrl="" action="" tgtFrame="" tooltip="" history="1" highlightClick="0" endSnd="0"/>
              </a:rPr>
              <a:t>Khan Academy – Entrepreneurship</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80"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81"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82"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83" name="Freeform 11"/>
          <p:cNvSpPr/>
          <p:nvPr/>
        </p:nvSpPr>
        <p:spPr>
          <a:xfrm flipH="1">
            <a:off x="196445" y="92921"/>
            <a:ext cx="4216433" cy="1308735"/>
          </a:xfrm>
          <a:prstGeom prst="rect">
            <a:avLst/>
          </a:prstGeom>
          <a:blipFill>
            <a:blip r:embed="rId6"/>
            <a:stretch>
              <a:fillRect/>
            </a:stretch>
          </a:blipFill>
          <a:ln w="12700">
            <a:miter lim="400000"/>
          </a:ln>
        </p:spPr>
        <p:txBody>
          <a:bodyPr lIns="45719" rIns="45719"/>
          <a:lstStyle/>
          <a:p>
            <a:pPr/>
          </a:p>
        </p:txBody>
      </p:sp>
      <p:sp>
        <p:nvSpPr>
          <p:cNvPr id="184"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Problem &amp; Solution</a:t>
            </a:r>
          </a:p>
        </p:txBody>
      </p:sp>
      <p:sp>
        <p:nvSpPr>
          <p:cNvPr id="185" name="TextBox 13"/>
          <p:cNvSpPr txBox="1"/>
          <p:nvPr/>
        </p:nvSpPr>
        <p:spPr>
          <a:xfrm>
            <a:off x="3096290" y="1565836"/>
            <a:ext cx="14773169" cy="38483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7: Problem &amp; Solution</a:t>
            </a:r>
          </a:p>
          <a:p>
            <a:pPr>
              <a:lnSpc>
                <a:spcPts val="2000"/>
              </a:lnSpc>
            </a:pPr>
          </a:p>
          <a:p>
            <a:pPr>
              <a:lnSpc>
                <a:spcPts val="4900"/>
              </a:lnSpc>
              <a:defRPr b="1" sz="3400">
                <a:latin typeface="Arial MT Pro Bold"/>
                <a:ea typeface="Arial MT Pro Bold"/>
                <a:cs typeface="Arial MT Pro Bold"/>
                <a:sym typeface="Arial MT Pro Bold"/>
              </a:defRPr>
            </a:pPr>
            <a:r>
              <a:t>Problem: What is the problem your business will solve?</a:t>
            </a:r>
          </a:p>
          <a:p>
            <a:pPr>
              <a:lnSpc>
                <a:spcPts val="2000"/>
              </a:lnSpc>
            </a:pPr>
          </a:p>
          <a:p>
            <a:pPr>
              <a:lnSpc>
                <a:spcPts val="4900"/>
              </a:lnSpc>
              <a:defRPr b="1" sz="3400">
                <a:latin typeface="Arial MT Pro Bold"/>
                <a:ea typeface="Arial MT Pro Bold"/>
                <a:cs typeface="Arial MT Pro Bold"/>
                <a:sym typeface="Arial MT Pro Bold"/>
              </a:defRPr>
            </a:pPr>
            <a:r>
              <a:t>Solution: How does your business address this problem?</a:t>
            </a:r>
          </a:p>
          <a:p>
            <a:pPr>
              <a:lnSpc>
                <a:spcPts val="2000"/>
              </a:lnSpc>
            </a:pPr>
          </a:p>
          <a:p>
            <a:pPr>
              <a:lnSpc>
                <a:spcPts val="4900"/>
              </a:lnSpc>
              <a:defRPr b="1" sz="3400">
                <a:latin typeface="Arial MT Pro Bold"/>
                <a:ea typeface="Arial MT Pro Bold"/>
                <a:cs typeface="Arial MT Pro Bold"/>
                <a:sym typeface="Arial MT Pro Bold"/>
              </a:defRPr>
            </a:pPr>
            <a:r>
              <a:t>Example: Include a brief example or story to show why this solution is needed.</a:t>
            </a:r>
          </a:p>
        </p:txBody>
      </p:sp>
      <p:sp>
        <p:nvSpPr>
          <p:cNvPr id="186" name="TextBox 14"/>
          <p:cNvSpPr txBox="1"/>
          <p:nvPr/>
        </p:nvSpPr>
        <p:spPr>
          <a:xfrm>
            <a:off x="10835185" y="7682352"/>
            <a:ext cx="6718805" cy="2029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3: Problem &amp; Solution</a:t>
            </a:r>
          </a:p>
          <a:p>
            <a:pPr>
              <a:lnSpc>
                <a:spcPts val="1600"/>
              </a:lnSpc>
            </a:pPr>
          </a:p>
          <a:p>
            <a:pPr>
              <a:lnSpc>
                <a:spcPts val="1600"/>
              </a:lnSpc>
              <a:defRPr b="1" sz="1300">
                <a:latin typeface="Arial MT Pro Bold"/>
                <a:ea typeface="Arial MT Pro Bold"/>
                <a:cs typeface="Arial MT Pro Bold"/>
                <a:sym typeface="Arial MT Pro Bold"/>
              </a:defRPr>
            </a:pPr>
            <a:r>
              <a:t>Definition: The problem is the gap or need your business will address. The solution is how your business fills that need.</a:t>
            </a:r>
          </a:p>
          <a:p>
            <a:pPr>
              <a:lnSpc>
                <a:spcPts val="1600"/>
              </a:lnSpc>
            </a:pPr>
          </a:p>
          <a:p>
            <a:pPr>
              <a:lnSpc>
                <a:spcPts val="1600"/>
              </a:lnSpc>
              <a:defRPr b="1" sz="1300">
                <a:latin typeface="Arial MT Pro Bold"/>
                <a:ea typeface="Arial MT Pro Bold"/>
                <a:cs typeface="Arial MT Pro Bold"/>
                <a:sym typeface="Arial MT Pro Bold"/>
              </a:defRPr>
            </a:pPr>
            <a:r>
              <a:t>Example: Problem: Kids aren’t learning enough about money early on. Solution: A fun game that teaches money skills!</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Problem and Solution in Business</a:t>
            </a:r>
          </a:p>
          <a:p>
            <a:pPr>
              <a:lnSpc>
                <a:spcPts val="1600"/>
              </a:lnSpc>
              <a:defRPr b="1" sz="1300">
                <a:latin typeface="Arial MT Pro Bold"/>
                <a:ea typeface="Arial MT Pro Bold"/>
                <a:cs typeface="Arial MT Pro Bold"/>
                <a:sym typeface="Arial MT Pro Bold"/>
              </a:defRPr>
            </a:pPr>
            <a:r>
              <a:t>Educational Website:</a:t>
            </a:r>
            <a:r>
              <a:rPr u="sng">
                <a:solidFill>
                  <a:srgbClr val="0000FF"/>
                </a:solidFill>
                <a:uFill>
                  <a:solidFill>
                    <a:srgbClr val="0000FF"/>
                  </a:solidFill>
                </a:uFill>
                <a:hlinkClick r:id="rId8" invalidUrl="" action="" tgtFrame="" tooltip="" history="1" highlightClick="0" endSnd="0"/>
              </a:rPr>
              <a:t> Investopedia – Problem-Solving</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Freeform 3"/>
          <p:cNvSpPr/>
          <p:nvPr/>
        </p:nvSpPr>
        <p:spPr>
          <a:xfrm>
            <a:off x="-12701" y="-12700"/>
            <a:ext cx="18331341" cy="1494568"/>
          </a:xfrm>
          <a:prstGeom prst="rect">
            <a:avLst/>
          </a:prstGeom>
          <a:gradFill>
            <a:gsLst>
              <a:gs pos="0">
                <a:srgbClr val="0CC0DF"/>
              </a:gs>
              <a:gs pos="100000">
                <a:srgbClr val="FFDE59"/>
              </a:gs>
            </a:gsLst>
          </a:gradFill>
          <a:ln w="12700">
            <a:miter lim="400000"/>
          </a:ln>
        </p:spPr>
        <p:txBody>
          <a:bodyPr lIns="45719" rIns="45719"/>
          <a:lstStyle/>
          <a:p>
            <a:pPr/>
          </a:p>
        </p:txBody>
      </p:sp>
      <p:sp>
        <p:nvSpPr>
          <p:cNvPr id="191" name="Freeform 5"/>
          <p:cNvSpPr/>
          <p:nvPr/>
        </p:nvSpPr>
        <p:spPr>
          <a:xfrm rot="18823002">
            <a:off x="15412581" y="-4018872"/>
            <a:ext cx="7275864" cy="7275864"/>
          </a:xfrm>
          <a:prstGeom prst="rect">
            <a:avLst/>
          </a:prstGeom>
          <a:blipFill>
            <a:blip r:embed="rId3"/>
            <a:stretch>
              <a:fillRect/>
            </a:stretch>
          </a:blipFill>
          <a:ln w="12700">
            <a:miter lim="400000"/>
          </a:ln>
        </p:spPr>
        <p:txBody>
          <a:bodyPr lIns="45719" rIns="45719"/>
          <a:lstStyle/>
          <a:p>
            <a:pPr/>
          </a:p>
        </p:txBody>
      </p:sp>
      <p:sp>
        <p:nvSpPr>
          <p:cNvPr id="192" name="Freeform 7"/>
          <p:cNvSpPr/>
          <p:nvPr/>
        </p:nvSpPr>
        <p:spPr>
          <a:xfrm>
            <a:off x="783011" y="9517116"/>
            <a:ext cx="1652492" cy="536353"/>
          </a:xfrm>
          <a:prstGeom prst="rect">
            <a:avLst/>
          </a:prstGeom>
          <a:blipFill>
            <a:blip r:embed="rId4"/>
            <a:stretch>
              <a:fillRect/>
            </a:stretch>
          </a:blipFill>
          <a:ln w="12700">
            <a:miter lim="400000"/>
          </a:ln>
        </p:spPr>
        <p:txBody>
          <a:bodyPr lIns="45719" rIns="45719"/>
          <a:lstStyle/>
          <a:p>
            <a:pPr/>
          </a:p>
        </p:txBody>
      </p:sp>
      <p:sp>
        <p:nvSpPr>
          <p:cNvPr id="193" name="Freeform 9"/>
          <p:cNvSpPr/>
          <p:nvPr/>
        </p:nvSpPr>
        <p:spPr>
          <a:xfrm flipH="1">
            <a:off x="-1911676" y="8412357"/>
            <a:ext cx="4289585" cy="3821811"/>
          </a:xfrm>
          <a:prstGeom prst="rect">
            <a:avLst/>
          </a:prstGeom>
          <a:blipFill>
            <a:blip r:embed="rId5"/>
            <a:stretch>
              <a:fillRect/>
            </a:stretch>
          </a:blipFill>
          <a:ln w="12700">
            <a:miter lim="400000"/>
          </a:ln>
        </p:spPr>
        <p:txBody>
          <a:bodyPr lIns="45719" rIns="45719"/>
          <a:lstStyle/>
          <a:p>
            <a:pPr/>
          </a:p>
        </p:txBody>
      </p:sp>
      <p:sp>
        <p:nvSpPr>
          <p:cNvPr id="194" name="Freeform 11"/>
          <p:cNvSpPr/>
          <p:nvPr/>
        </p:nvSpPr>
        <p:spPr>
          <a:xfrm flipH="1">
            <a:off x="196445" y="92921"/>
            <a:ext cx="4216433" cy="1308735"/>
          </a:xfrm>
          <a:prstGeom prst="rect">
            <a:avLst/>
          </a:prstGeom>
          <a:blipFill>
            <a:blip r:embed="rId6"/>
            <a:stretch>
              <a:fillRect/>
            </a:stretch>
          </a:blipFill>
          <a:ln w="12700">
            <a:miter lim="400000"/>
          </a:ln>
        </p:spPr>
        <p:txBody>
          <a:bodyPr lIns="45719" rIns="45719"/>
          <a:lstStyle/>
          <a:p>
            <a:pPr/>
          </a:p>
        </p:txBody>
      </p:sp>
      <p:sp>
        <p:nvSpPr>
          <p:cNvPr id="195" name="TextBox 12"/>
          <p:cNvSpPr txBox="1"/>
          <p:nvPr/>
        </p:nvSpPr>
        <p:spPr>
          <a:xfrm>
            <a:off x="423785" y="170805"/>
            <a:ext cx="3724725" cy="5245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300"/>
              </a:lnSpc>
              <a:defRPr b="1" sz="3000">
                <a:latin typeface="Arial MT Pro Bold"/>
                <a:ea typeface="Arial MT Pro Bold"/>
                <a:cs typeface="Arial MT Pro Bold"/>
                <a:sym typeface="Arial MT Pro Bold"/>
              </a:defRPr>
            </a:lvl1pPr>
          </a:lstStyle>
          <a:p>
            <a:pPr/>
            <a:r>
              <a:t>Value Proposition</a:t>
            </a:r>
          </a:p>
        </p:txBody>
      </p:sp>
      <p:sp>
        <p:nvSpPr>
          <p:cNvPr id="196" name="TextBox 13"/>
          <p:cNvSpPr txBox="1"/>
          <p:nvPr/>
        </p:nvSpPr>
        <p:spPr>
          <a:xfrm>
            <a:off x="3096290" y="1565836"/>
            <a:ext cx="14773169" cy="32260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900"/>
              </a:lnSpc>
              <a:defRPr b="1" sz="3400">
                <a:latin typeface="Arial MT Pro Bold"/>
                <a:ea typeface="Arial MT Pro Bold"/>
                <a:cs typeface="Arial MT Pro Bold"/>
                <a:sym typeface="Arial MT Pro Bold"/>
              </a:defRPr>
            </a:pPr>
            <a:r>
              <a:t>Slide 8: Value Proposition</a:t>
            </a:r>
          </a:p>
          <a:p>
            <a:pPr>
              <a:lnSpc>
                <a:spcPts val="2000"/>
              </a:lnSpc>
            </a:pPr>
          </a:p>
          <a:p>
            <a:pPr>
              <a:lnSpc>
                <a:spcPts val="4900"/>
              </a:lnSpc>
              <a:defRPr b="1" sz="3400">
                <a:latin typeface="Arial MT Pro Bold"/>
                <a:ea typeface="Arial MT Pro Bold"/>
                <a:cs typeface="Arial MT Pro Bold"/>
                <a:sym typeface="Arial MT Pro Bold"/>
              </a:defRPr>
            </a:pPr>
            <a:r>
              <a:t>What makes your business unique?</a:t>
            </a:r>
          </a:p>
          <a:p>
            <a:pPr>
              <a:lnSpc>
                <a:spcPts val="2000"/>
              </a:lnSpc>
            </a:pPr>
          </a:p>
          <a:p>
            <a:pPr>
              <a:lnSpc>
                <a:spcPts val="4900"/>
              </a:lnSpc>
              <a:defRPr b="1" sz="3400">
                <a:latin typeface="Arial MT Pro Bold"/>
                <a:ea typeface="Arial MT Pro Bold"/>
                <a:cs typeface="Arial MT Pro Bold"/>
                <a:sym typeface="Arial MT Pro Bold"/>
              </a:defRPr>
            </a:pPr>
            <a:r>
              <a:t>Why will people choose your business over others?</a:t>
            </a:r>
          </a:p>
          <a:p>
            <a:pPr>
              <a:lnSpc>
                <a:spcPts val="2000"/>
              </a:lnSpc>
            </a:pPr>
          </a:p>
          <a:p>
            <a:pPr>
              <a:lnSpc>
                <a:spcPts val="4900"/>
              </a:lnSpc>
              <a:defRPr b="1" sz="3400">
                <a:latin typeface="Arial MT Pro Bold"/>
                <a:ea typeface="Arial MT Pro Bold"/>
                <a:cs typeface="Arial MT Pro Bold"/>
                <a:sym typeface="Arial MT Pro Bold"/>
              </a:defRPr>
            </a:pPr>
            <a:r>
              <a:t>Key Benefits: List the top 3 benefits or values your business provides.</a:t>
            </a:r>
          </a:p>
        </p:txBody>
      </p:sp>
      <p:sp>
        <p:nvSpPr>
          <p:cNvPr id="197" name="TextBox 14"/>
          <p:cNvSpPr txBox="1"/>
          <p:nvPr/>
        </p:nvSpPr>
        <p:spPr>
          <a:xfrm>
            <a:off x="10460490" y="7746820"/>
            <a:ext cx="6718805" cy="18261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600"/>
              </a:lnSpc>
              <a:defRPr b="1" sz="1300">
                <a:latin typeface="Arial MT Pro Bold"/>
                <a:ea typeface="Arial MT Pro Bold"/>
                <a:cs typeface="Arial MT Pro Bold"/>
                <a:sym typeface="Arial MT Pro Bold"/>
              </a:defRPr>
            </a:pPr>
            <a:r>
              <a:t>Slide 4: Value Proposition</a:t>
            </a:r>
          </a:p>
          <a:p>
            <a:pPr>
              <a:lnSpc>
                <a:spcPts val="1600"/>
              </a:lnSpc>
            </a:pPr>
          </a:p>
          <a:p>
            <a:pPr>
              <a:lnSpc>
                <a:spcPts val="1600"/>
              </a:lnSpc>
              <a:defRPr b="1" sz="1300">
                <a:latin typeface="Arial MT Pro Bold"/>
                <a:ea typeface="Arial MT Pro Bold"/>
                <a:cs typeface="Arial MT Pro Bold"/>
                <a:sym typeface="Arial MT Pro Bold"/>
              </a:defRPr>
            </a:pPr>
            <a:r>
              <a:t>Definition: Value proposition is why customers should choose your product. It shows the unique benefits of your business.</a:t>
            </a:r>
          </a:p>
          <a:p>
            <a:pPr>
              <a:lnSpc>
                <a:spcPts val="1600"/>
              </a:lnSpc>
            </a:pPr>
          </a:p>
          <a:p>
            <a:pPr>
              <a:lnSpc>
                <a:spcPts val="1600"/>
              </a:lnSpc>
              <a:defRPr b="1" sz="1300">
                <a:latin typeface="Arial MT Pro Bold"/>
                <a:ea typeface="Arial MT Pro Bold"/>
                <a:cs typeface="Arial MT Pro Bold"/>
                <a:sym typeface="Arial MT Pro Bold"/>
              </a:defRPr>
            </a:pPr>
            <a:r>
              <a:t>Example: “Our game makes learning about money fun and easy for kids.”</a:t>
            </a:r>
          </a:p>
          <a:p>
            <a:pPr>
              <a:lnSpc>
                <a:spcPts val="1600"/>
              </a:lnSpc>
            </a:pPr>
          </a:p>
          <a:p>
            <a:pPr>
              <a:lnSpc>
                <a:spcPts val="1600"/>
              </a:lnSpc>
              <a:defRPr b="1" sz="1300">
                <a:latin typeface="Arial MT Pro Bold"/>
                <a:ea typeface="Arial MT Pro Bold"/>
                <a:cs typeface="Arial MT Pro Bold"/>
                <a:sym typeface="Arial MT Pro Bold"/>
              </a:defRPr>
            </a:pPr>
            <a:r>
              <a:t>Resource: YouTube - </a:t>
            </a:r>
            <a:r>
              <a:rPr u="sng">
                <a:solidFill>
                  <a:srgbClr val="0000FF"/>
                </a:solidFill>
                <a:uFill>
                  <a:solidFill>
                    <a:srgbClr val="0000FF"/>
                  </a:solidFill>
                </a:uFill>
                <a:hlinkClick r:id="rId7" invalidUrl="" action="" tgtFrame="" tooltip="" history="1" highlightClick="0" endSnd="0"/>
              </a:rPr>
              <a:t>Understanding Value Propositions</a:t>
            </a:r>
          </a:p>
          <a:p>
            <a:pPr>
              <a:lnSpc>
                <a:spcPts val="1600"/>
              </a:lnSpc>
              <a:defRPr b="1" sz="1300">
                <a:latin typeface="Arial MT Pro Bold"/>
                <a:ea typeface="Arial MT Pro Bold"/>
                <a:cs typeface="Arial MT Pro Bold"/>
                <a:sym typeface="Arial MT Pro Bold"/>
              </a:defRPr>
            </a:pPr>
            <a:r>
              <a:t>Educational Website:</a:t>
            </a:r>
            <a:r>
              <a:rPr u="sng">
                <a:solidFill>
                  <a:srgbClr val="0000FF"/>
                </a:solidFill>
                <a:uFill>
                  <a:solidFill>
                    <a:srgbClr val="0000FF"/>
                  </a:solidFill>
                </a:uFill>
                <a:hlinkClick r:id="rId8" invalidUrl="" action="" tgtFrame="" tooltip="" history="1" highlightClick="0" endSnd="0"/>
              </a:rPr>
              <a:t> HubSpot – How to Create a Value Proposition</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