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80" r:id="rId2"/>
    <p:sldId id="257" r:id="rId3"/>
    <p:sldId id="258" r:id="rId4"/>
    <p:sldId id="259" r:id="rId5"/>
    <p:sldId id="260" r:id="rId6"/>
    <p:sldId id="285" r:id="rId7"/>
    <p:sldId id="287" r:id="rId8"/>
    <p:sldId id="288" r:id="rId9"/>
    <p:sldId id="281" r:id="rId10"/>
    <p:sldId id="264" r:id="rId11"/>
    <p:sldId id="289" r:id="rId12"/>
    <p:sldId id="293" r:id="rId13"/>
    <p:sldId id="291" r:id="rId14"/>
    <p:sldId id="290" r:id="rId15"/>
    <p:sldId id="292" r:id="rId16"/>
    <p:sldId id="294" r:id="rId17"/>
    <p:sldId id="295" r:id="rId18"/>
    <p:sldId id="296" r:id="rId19"/>
    <p:sldId id="272" r:id="rId20"/>
    <p:sldId id="267" r:id="rId21"/>
    <p:sldId id="268" r:id="rId22"/>
    <p:sldId id="269" r:id="rId23"/>
    <p:sldId id="270" r:id="rId24"/>
    <p:sldId id="271" r:id="rId25"/>
    <p:sldId id="286" r:id="rId26"/>
    <p:sldId id="273" r:id="rId27"/>
    <p:sldId id="274" r:id="rId28"/>
    <p:sldId id="282" r:id="rId29"/>
    <p:sldId id="283" r:id="rId30"/>
    <p:sldId id="279" r:id="rId31"/>
  </p:sldIdLst>
  <p:sldSz cx="9144000" cy="5143500" type="screen16x9"/>
  <p:notesSz cx="6858000" cy="9144000"/>
  <p:embeddedFontLst>
    <p:embeddedFont>
      <p:font typeface="Comfortaa"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3C674C-DF3D-4BA5-9463-B8F5A29E4DBB}" v="2" dt="2025-02-26T13:36:07.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312"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y Hatzichristos" userId="2e86421e419fa62c" providerId="LiveId" clId="{FE3C674C-DF3D-4BA5-9463-B8F5A29E4DBB}"/>
    <pc:docChg chg="custSel modSld sldOrd">
      <pc:chgData name="Billy Hatzichristos" userId="2e86421e419fa62c" providerId="LiveId" clId="{FE3C674C-DF3D-4BA5-9463-B8F5A29E4DBB}" dt="2025-02-26T13:37:32.522" v="47" actId="403"/>
      <pc:docMkLst>
        <pc:docMk/>
      </pc:docMkLst>
      <pc:sldChg chg="ord">
        <pc:chgData name="Billy Hatzichristos" userId="2e86421e419fa62c" providerId="LiveId" clId="{FE3C674C-DF3D-4BA5-9463-B8F5A29E4DBB}" dt="2025-02-26T13:37:01.370" v="42"/>
        <pc:sldMkLst>
          <pc:docMk/>
          <pc:sldMk cId="0" sldId="258"/>
        </pc:sldMkLst>
      </pc:sldChg>
      <pc:sldChg chg="ord">
        <pc:chgData name="Billy Hatzichristos" userId="2e86421e419fa62c" providerId="LiveId" clId="{FE3C674C-DF3D-4BA5-9463-B8F5A29E4DBB}" dt="2025-02-26T13:37:06.998" v="44"/>
        <pc:sldMkLst>
          <pc:docMk/>
          <pc:sldMk cId="0" sldId="259"/>
        </pc:sldMkLst>
      </pc:sldChg>
      <pc:sldChg chg="ord">
        <pc:chgData name="Billy Hatzichristos" userId="2e86421e419fa62c" providerId="LiveId" clId="{FE3C674C-DF3D-4BA5-9463-B8F5A29E4DBB}" dt="2025-02-26T13:37:14.312" v="46"/>
        <pc:sldMkLst>
          <pc:docMk/>
          <pc:sldMk cId="0" sldId="260"/>
        </pc:sldMkLst>
      </pc:sldChg>
      <pc:sldChg chg="addSp delSp modSp mod setBg">
        <pc:chgData name="Billy Hatzichristos" userId="2e86421e419fa62c" providerId="LiveId" clId="{FE3C674C-DF3D-4BA5-9463-B8F5A29E4DBB}" dt="2025-02-26T13:36:07.272" v="40"/>
        <pc:sldMkLst>
          <pc:docMk/>
          <pc:sldMk cId="236103676" sldId="280"/>
        </pc:sldMkLst>
        <pc:picChg chg="add mod">
          <ac:chgData name="Billy Hatzichristos" userId="2e86421e419fa62c" providerId="LiveId" clId="{FE3C674C-DF3D-4BA5-9463-B8F5A29E4DBB}" dt="2025-02-26T13:35:54.688" v="39" actId="962"/>
          <ac:picMkLst>
            <pc:docMk/>
            <pc:sldMk cId="236103676" sldId="280"/>
            <ac:picMk id="3" creationId="{8D8A3080-2086-5F4B-3685-68E816198111}"/>
          </ac:picMkLst>
        </pc:picChg>
        <pc:picChg chg="del">
          <ac:chgData name="Billy Hatzichristos" userId="2e86421e419fa62c" providerId="LiveId" clId="{FE3C674C-DF3D-4BA5-9463-B8F5A29E4DBB}" dt="2025-02-26T13:34:51.488" v="0" actId="478"/>
          <ac:picMkLst>
            <pc:docMk/>
            <pc:sldMk cId="236103676" sldId="280"/>
            <ac:picMk id="9" creationId="{16A3A361-3A61-8BDD-5C9B-111CC2108ED1}"/>
          </ac:picMkLst>
        </pc:picChg>
      </pc:sldChg>
      <pc:sldChg chg="modSp mod">
        <pc:chgData name="Billy Hatzichristos" userId="2e86421e419fa62c" providerId="LiveId" clId="{FE3C674C-DF3D-4BA5-9463-B8F5A29E4DBB}" dt="2025-02-26T13:37:32.522" v="47" actId="403"/>
        <pc:sldMkLst>
          <pc:docMk/>
          <pc:sldMk cId="4088314873" sldId="293"/>
        </pc:sldMkLst>
        <pc:spChg chg="mod">
          <ac:chgData name="Billy Hatzichristos" userId="2e86421e419fa62c" providerId="LiveId" clId="{FE3C674C-DF3D-4BA5-9463-B8F5A29E4DBB}" dt="2025-02-26T13:37:32.522" v="47" actId="403"/>
          <ac:spMkLst>
            <pc:docMk/>
            <pc:sldMk cId="4088314873" sldId="293"/>
            <ac:spMk id="8" creationId="{042AB6C6-F695-5CB9-574A-723CE32F27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8769c19418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8769c1941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41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4f851687a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61AEB97C-D6C9-B2A1-26E8-2CE759CFE09E}"/>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3878F541-FF70-ED03-20A2-0A96185B68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5A422AAA-7CC1-C807-37B6-52D0B3DAB5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22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4F751AF0-74E1-FEB5-286D-5526F1373CBE}"/>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AD579D97-AD3E-FCBC-3B0C-1DA5F82B71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C9E20B2F-884D-8ABB-8E74-025C98E931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61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EEEE27C4-A03F-8CDA-68C6-73292EA18387}"/>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BD924C0B-73A9-8259-0866-A8DCBCF2FF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CF094B24-C0AC-E32C-997F-26EFF65488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72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A4283360-C76E-E0F1-B621-D5F82F457B38}"/>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419C7664-A0FF-051A-C8A4-4718713C82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0357C7EF-A57B-C838-C5A5-9DC4E0D6DE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91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2AB3B589-BD41-0CBD-9B2A-4DAF5E917340}"/>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387946B2-0748-9178-0C55-68CC4317AE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A2C926F3-01D0-1107-E932-C8A8D9F1E3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92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C2BE0870-1D9C-9758-B0A6-977443152883}"/>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C11EBDA0-AC8F-0FE8-1908-CFF2E00CAA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F5F6268A-09A7-0FCC-C39C-70B2269B42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27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3D10FF4C-D692-3CAC-0C3D-7FC6B4EE3C18}"/>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99EEB2AB-E805-354D-7F39-F6D74CB53E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A134C384-4CE3-906F-4813-2F511A24B7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4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9FA352E5-0F40-05B2-27F1-6C065B1F4A2B}"/>
            </a:ext>
          </a:extLst>
        </p:cNvPr>
        <p:cNvGrpSpPr/>
        <p:nvPr/>
      </p:nvGrpSpPr>
      <p:grpSpPr>
        <a:xfrm>
          <a:off x="0" y="0"/>
          <a:ext cx="0" cy="0"/>
          <a:chOff x="0" y="0"/>
          <a:chExt cx="0" cy="0"/>
        </a:xfrm>
      </p:grpSpPr>
      <p:sp>
        <p:nvSpPr>
          <p:cNvPr id="112" name="Google Shape;112;g14f851687a2_0_37:notes">
            <a:extLst>
              <a:ext uri="{FF2B5EF4-FFF2-40B4-BE49-F238E27FC236}">
                <a16:creationId xmlns:a16="http://schemas.microsoft.com/office/drawing/2014/main" id="{62664137-BCB3-36B0-8EA1-1D65B320D0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4f851687a2_0_37:notes">
            <a:extLst>
              <a:ext uri="{FF2B5EF4-FFF2-40B4-BE49-F238E27FC236}">
                <a16:creationId xmlns:a16="http://schemas.microsoft.com/office/drawing/2014/main" id="{E8E56EC7-4D00-44CC-286E-A8D9AF6D19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290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0b91f7d99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0b91f7d99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8769c1941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8769c1941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6c5c93193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6c5c93193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2ee6a6ce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2ee6a6ce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72ee6a6c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72ee6a6c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72ee6a6ce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72ee6a6ce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2ee6a6ce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72ee6a6ce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FA3A7C1A-7614-2A2F-B9B6-BD966CD61E5B}"/>
            </a:ext>
          </a:extLst>
        </p:cNvPr>
        <p:cNvGrpSpPr/>
        <p:nvPr/>
      </p:nvGrpSpPr>
      <p:grpSpPr>
        <a:xfrm>
          <a:off x="0" y="0"/>
          <a:ext cx="0" cy="0"/>
          <a:chOff x="0" y="0"/>
          <a:chExt cx="0" cy="0"/>
        </a:xfrm>
      </p:grpSpPr>
      <p:sp>
        <p:nvSpPr>
          <p:cNvPr id="294" name="Google Shape;294;g30b91f7d995_0_25:notes">
            <a:extLst>
              <a:ext uri="{FF2B5EF4-FFF2-40B4-BE49-F238E27FC236}">
                <a16:creationId xmlns:a16="http://schemas.microsoft.com/office/drawing/2014/main" id="{F857671A-ED5C-2F1F-BB9B-39D4AA14EA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0b91f7d995_0_25:notes">
            <a:extLst>
              <a:ext uri="{FF2B5EF4-FFF2-40B4-BE49-F238E27FC236}">
                <a16:creationId xmlns:a16="http://schemas.microsoft.com/office/drawing/2014/main" id="{8E5814AB-C00B-89DC-3C75-75F57A6C0B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742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72ee6a6ce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72ee6a6ce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72ee6a6ce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72ee6a6ce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c5c93193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6c5c93193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945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c5c93193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6c5c93193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1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6c4ad30d2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6c4ad30d2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86f545f6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86f545f6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6c5c931936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6c5c931936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6c5c93193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6c5c93193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8769c1941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8769c1941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82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30757D90-5F44-1FDF-FBC5-115344D20810}"/>
            </a:ext>
          </a:extLst>
        </p:cNvPr>
        <p:cNvGrpSpPr/>
        <p:nvPr/>
      </p:nvGrpSpPr>
      <p:grpSpPr>
        <a:xfrm>
          <a:off x="0" y="0"/>
          <a:ext cx="0" cy="0"/>
          <a:chOff x="0" y="0"/>
          <a:chExt cx="0" cy="0"/>
        </a:xfrm>
      </p:grpSpPr>
      <p:sp>
        <p:nvSpPr>
          <p:cNvPr id="56" name="Google Shape;56;g18769c19418_0_45:notes">
            <a:extLst>
              <a:ext uri="{FF2B5EF4-FFF2-40B4-BE49-F238E27FC236}">
                <a16:creationId xmlns:a16="http://schemas.microsoft.com/office/drawing/2014/main" id="{F1DA1B9F-13D5-C024-1FF4-8FE69529A2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8769c19418_0_45:notes">
            <a:extLst>
              <a:ext uri="{FF2B5EF4-FFF2-40B4-BE49-F238E27FC236}">
                <a16:creationId xmlns:a16="http://schemas.microsoft.com/office/drawing/2014/main" id="{A57A7848-CEB4-B121-DB1A-B5BFEA6832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076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9F4A15F-FEE6-2AE4-97A9-37E061435332}"/>
            </a:ext>
          </a:extLst>
        </p:cNvPr>
        <p:cNvGrpSpPr/>
        <p:nvPr/>
      </p:nvGrpSpPr>
      <p:grpSpPr>
        <a:xfrm>
          <a:off x="0" y="0"/>
          <a:ext cx="0" cy="0"/>
          <a:chOff x="0" y="0"/>
          <a:chExt cx="0" cy="0"/>
        </a:xfrm>
      </p:grpSpPr>
      <p:sp>
        <p:nvSpPr>
          <p:cNvPr id="56" name="Google Shape;56;g18769c19418_0_45:notes">
            <a:extLst>
              <a:ext uri="{FF2B5EF4-FFF2-40B4-BE49-F238E27FC236}">
                <a16:creationId xmlns:a16="http://schemas.microsoft.com/office/drawing/2014/main" id="{8C14DD5C-3EAE-CFC7-8112-74E304C50F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8769c19418_0_45:notes">
            <a:extLst>
              <a:ext uri="{FF2B5EF4-FFF2-40B4-BE49-F238E27FC236}">
                <a16:creationId xmlns:a16="http://schemas.microsoft.com/office/drawing/2014/main" id="{4DEDB2E4-847E-DA3F-5752-9DD3FBB380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62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6c5c93193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6c5c93193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78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pic>
        <p:nvPicPr>
          <p:cNvPr id="3" name="Picture 2" descr="A black and green text&#10;&#10;AI-generated content may be incorrect.">
            <a:extLst>
              <a:ext uri="{FF2B5EF4-FFF2-40B4-BE49-F238E27FC236}">
                <a16:creationId xmlns:a16="http://schemas.microsoft.com/office/drawing/2014/main" id="{8D8A3080-2086-5F4B-3685-68E816198111}"/>
              </a:ext>
            </a:extLst>
          </p:cNvPr>
          <p:cNvPicPr>
            <a:picLocks noChangeAspect="1"/>
          </p:cNvPicPr>
          <p:nvPr/>
        </p:nvPicPr>
        <p:blipFill>
          <a:blip r:embed="rId3"/>
          <a:stretch>
            <a:fillRect/>
          </a:stretch>
        </p:blipFill>
        <p:spPr>
          <a:xfrm>
            <a:off x="0" y="822171"/>
            <a:ext cx="9144000" cy="3499157"/>
          </a:xfrm>
          <a:prstGeom prst="rect">
            <a:avLst/>
          </a:prstGeom>
        </p:spPr>
      </p:pic>
    </p:spTree>
    <p:extLst>
      <p:ext uri="{BB962C8B-B14F-4D97-AF65-F5344CB8AC3E}">
        <p14:creationId xmlns:p14="http://schemas.microsoft.com/office/powerpoint/2010/main" val="236103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Google Shape;82;p17">
            <a:extLst>
              <a:ext uri="{FF2B5EF4-FFF2-40B4-BE49-F238E27FC236}">
                <a16:creationId xmlns:a16="http://schemas.microsoft.com/office/drawing/2014/main" id="{900D572B-D795-C764-395F-31BA63988ED2}"/>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OUR PROCESS</a:t>
            </a:r>
            <a:endParaRPr sz="3200" b="1" dirty="0">
              <a:solidFill>
                <a:srgbClr val="2E5D1A"/>
              </a:solidFill>
              <a:latin typeface="Comfortaa"/>
            </a:endParaRPr>
          </a:p>
        </p:txBody>
      </p:sp>
      <p:pic>
        <p:nvPicPr>
          <p:cNvPr id="11" name="Picture 10">
            <a:extLst>
              <a:ext uri="{FF2B5EF4-FFF2-40B4-BE49-F238E27FC236}">
                <a16:creationId xmlns:a16="http://schemas.microsoft.com/office/drawing/2014/main" id="{891768B4-DBB7-4B48-B288-E1965CFCA2EC}"/>
              </a:ext>
            </a:extLst>
          </p:cNvPr>
          <p:cNvPicPr>
            <a:picLocks noChangeAspect="1"/>
          </p:cNvPicPr>
          <p:nvPr/>
        </p:nvPicPr>
        <p:blipFill>
          <a:blip r:embed="rId3"/>
          <a:stretch>
            <a:fillRect/>
          </a:stretch>
        </p:blipFill>
        <p:spPr>
          <a:xfrm>
            <a:off x="367259" y="1160454"/>
            <a:ext cx="8049718" cy="36309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64544150-1FEE-4E09-FEA0-59F43D492CA4}"/>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B894CB3C-8BFA-0FFC-FE94-180D47628F11}"/>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CANNABINOIDS</a:t>
            </a:r>
            <a:endParaRPr sz="3200" b="1" dirty="0">
              <a:solidFill>
                <a:srgbClr val="2E5D1A"/>
              </a:solidFill>
              <a:latin typeface="Comfortaa"/>
            </a:endParaRPr>
          </a:p>
        </p:txBody>
      </p:sp>
      <p:sp>
        <p:nvSpPr>
          <p:cNvPr id="8" name="TextBox 7">
            <a:extLst>
              <a:ext uri="{FF2B5EF4-FFF2-40B4-BE49-F238E27FC236}">
                <a16:creationId xmlns:a16="http://schemas.microsoft.com/office/drawing/2014/main" id="{2D9F6B0B-50A4-EE82-4F0A-E5932D84FB95}"/>
              </a:ext>
            </a:extLst>
          </p:cNvPr>
          <p:cNvSpPr txBox="1"/>
          <p:nvPr/>
        </p:nvSpPr>
        <p:spPr>
          <a:xfrm>
            <a:off x="412229" y="1557682"/>
            <a:ext cx="8319541" cy="2585323"/>
          </a:xfrm>
          <a:prstGeom prst="rect">
            <a:avLst/>
          </a:prstGeom>
          <a:noFill/>
        </p:spPr>
        <p:txBody>
          <a:bodyPr wrap="square">
            <a:spAutoFit/>
          </a:bodyPr>
          <a:lstStyle/>
          <a:p>
            <a:r>
              <a:rPr lang="en-US" sz="1800" b="1" dirty="0"/>
              <a:t>Types of Cannabinoids</a:t>
            </a:r>
          </a:p>
          <a:p>
            <a:pPr>
              <a:buFont typeface="+mj-lt"/>
              <a:buAutoNum type="arabicPeriod"/>
            </a:pPr>
            <a:r>
              <a:rPr lang="en-US" sz="1800" b="1" dirty="0" err="1"/>
              <a:t>Phytocannabinoids</a:t>
            </a:r>
            <a:r>
              <a:rPr lang="en-US" sz="1800" dirty="0"/>
              <a:t> – Found in cannabis plants (e.g., </a:t>
            </a:r>
            <a:r>
              <a:rPr lang="en-US" sz="1800" b="1" dirty="0"/>
              <a:t>CBD, THC, CBC, CBG, CBN</a:t>
            </a:r>
            <a:r>
              <a:rPr lang="en-US" sz="1800" dirty="0"/>
              <a:t>).</a:t>
            </a:r>
          </a:p>
          <a:p>
            <a:pPr>
              <a:buFont typeface="+mj-lt"/>
              <a:buAutoNum type="arabicPeriod"/>
            </a:pPr>
            <a:endParaRPr lang="en-US" sz="1800" dirty="0"/>
          </a:p>
          <a:p>
            <a:pPr>
              <a:buFont typeface="+mj-lt"/>
              <a:buAutoNum type="arabicPeriod"/>
            </a:pPr>
            <a:r>
              <a:rPr lang="en-US" sz="1800" b="1" dirty="0"/>
              <a:t>Endocannabinoids</a:t>
            </a:r>
            <a:r>
              <a:rPr lang="en-US" sz="1800" dirty="0"/>
              <a:t> – Naturally produced by the body (e.g., </a:t>
            </a:r>
            <a:r>
              <a:rPr lang="en-US" sz="1800" b="1" dirty="0"/>
              <a:t>anandamide, 2-AG</a:t>
            </a:r>
            <a:r>
              <a:rPr lang="en-US" sz="1800" dirty="0"/>
              <a:t>).</a:t>
            </a:r>
          </a:p>
          <a:p>
            <a:pPr>
              <a:buFont typeface="+mj-lt"/>
              <a:buAutoNum type="arabicPeriod"/>
            </a:pPr>
            <a:endParaRPr lang="en-US" sz="1800" dirty="0"/>
          </a:p>
          <a:p>
            <a:pPr>
              <a:buFont typeface="+mj-lt"/>
              <a:buAutoNum type="arabicPeriod"/>
            </a:pPr>
            <a:r>
              <a:rPr lang="en-US" sz="1800" b="1" dirty="0"/>
              <a:t>Synthetic Cannabinoids</a:t>
            </a:r>
            <a:r>
              <a:rPr lang="en-US" sz="1800" dirty="0"/>
              <a:t> – Lab-made versions, often used in research or medicine.</a:t>
            </a:r>
          </a:p>
        </p:txBody>
      </p:sp>
    </p:spTree>
    <p:extLst>
      <p:ext uri="{BB962C8B-B14F-4D97-AF65-F5344CB8AC3E}">
        <p14:creationId xmlns:p14="http://schemas.microsoft.com/office/powerpoint/2010/main" val="131811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83002B7B-6336-6524-145E-529A126ABC0B}"/>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F1981955-32B3-7474-7010-BAA911BB1AD7}"/>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CANNABINOIDS</a:t>
            </a:r>
            <a:endParaRPr sz="3200" b="1" dirty="0">
              <a:solidFill>
                <a:srgbClr val="2E5D1A"/>
              </a:solidFill>
              <a:latin typeface="Comfortaa"/>
            </a:endParaRPr>
          </a:p>
        </p:txBody>
      </p:sp>
      <p:sp>
        <p:nvSpPr>
          <p:cNvPr id="8" name="TextBox 7">
            <a:extLst>
              <a:ext uri="{FF2B5EF4-FFF2-40B4-BE49-F238E27FC236}">
                <a16:creationId xmlns:a16="http://schemas.microsoft.com/office/drawing/2014/main" id="{042AB6C6-F695-5CB9-574A-723CE32F2738}"/>
              </a:ext>
            </a:extLst>
          </p:cNvPr>
          <p:cNvSpPr txBox="1"/>
          <p:nvPr/>
        </p:nvSpPr>
        <p:spPr>
          <a:xfrm>
            <a:off x="344772" y="1645252"/>
            <a:ext cx="8319541" cy="2554545"/>
          </a:xfrm>
          <a:prstGeom prst="rect">
            <a:avLst/>
          </a:prstGeom>
          <a:noFill/>
        </p:spPr>
        <p:txBody>
          <a:bodyPr wrap="square">
            <a:spAutoFit/>
          </a:bodyPr>
          <a:lstStyle/>
          <a:p>
            <a:r>
              <a:rPr lang="en-US" sz="1600" b="1" dirty="0"/>
              <a:t>How Cannabinoids Work</a:t>
            </a:r>
          </a:p>
          <a:p>
            <a:r>
              <a:rPr lang="en-US" sz="1600" dirty="0"/>
              <a:t>They interact with </a:t>
            </a:r>
            <a:r>
              <a:rPr lang="en-US" sz="1600" b="1" dirty="0"/>
              <a:t>CB1 and CB2 receptors</a:t>
            </a:r>
            <a:r>
              <a:rPr lang="en-US" sz="1600" dirty="0"/>
              <a:t> in the body;</a:t>
            </a:r>
          </a:p>
          <a:p>
            <a:pPr>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b="1" dirty="0"/>
              <a:t>CB1 Receptors</a:t>
            </a:r>
            <a:r>
              <a:rPr lang="en-US" sz="1600" dirty="0"/>
              <a:t> – Mainly in the brain and nervous system (affecting mood, memory, pain).</a:t>
            </a:r>
          </a:p>
          <a:p>
            <a:pPr marL="742950" lvl="1" indent="-285750">
              <a:buFont typeface="Arial" panose="020B0604020202020204" pitchFamily="34" charset="0"/>
              <a:buChar char="•"/>
            </a:pPr>
            <a:r>
              <a:rPr lang="en-US" sz="1600" b="1" dirty="0"/>
              <a:t>CB2 Receptors</a:t>
            </a:r>
            <a:r>
              <a:rPr lang="en-US" sz="1600" dirty="0"/>
              <a:t> – Mostly in the immune system (affecting inflammation, pain response).</a:t>
            </a:r>
          </a:p>
          <a:p>
            <a:pPr marL="742950" lvl="1" indent="-285750">
              <a:buFont typeface="Arial" panose="020B0604020202020204" pitchFamily="34" charset="0"/>
              <a:buChar char="•"/>
            </a:pPr>
            <a:endParaRPr lang="en-US" sz="1600" dirty="0"/>
          </a:p>
          <a:p>
            <a:r>
              <a:rPr lang="en-US" sz="1600" dirty="0"/>
              <a:t>Some cannabinoids (like </a:t>
            </a:r>
            <a:r>
              <a:rPr lang="en-US" sz="1600" b="1" dirty="0"/>
              <a:t>THC</a:t>
            </a:r>
            <a:r>
              <a:rPr lang="en-US" sz="1600" dirty="0"/>
              <a:t>) bind directly to these receptors, while others (like </a:t>
            </a:r>
            <a:r>
              <a:rPr lang="en-US" sz="1600" b="1" dirty="0"/>
              <a:t>CBD &amp; CBC</a:t>
            </a:r>
            <a:r>
              <a:rPr lang="en-US" sz="1600" dirty="0"/>
              <a:t>) work indirectly to enhance the ECS's natural function.</a:t>
            </a:r>
          </a:p>
        </p:txBody>
      </p:sp>
    </p:spTree>
    <p:extLst>
      <p:ext uri="{BB962C8B-B14F-4D97-AF65-F5344CB8AC3E}">
        <p14:creationId xmlns:p14="http://schemas.microsoft.com/office/powerpoint/2010/main" val="4088314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67534FDD-B68F-848B-6240-A0A28C06C684}"/>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2F6FC43C-5DDA-8589-EE72-B0605BCF749B}"/>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THE SCIENCE IS HERE</a:t>
            </a:r>
            <a:endParaRPr sz="3200" b="1" dirty="0">
              <a:solidFill>
                <a:srgbClr val="2E5D1A"/>
              </a:solidFill>
              <a:latin typeface="Comfortaa"/>
            </a:endParaRPr>
          </a:p>
        </p:txBody>
      </p:sp>
      <p:sp>
        <p:nvSpPr>
          <p:cNvPr id="6" name="TextBox 5">
            <a:extLst>
              <a:ext uri="{FF2B5EF4-FFF2-40B4-BE49-F238E27FC236}">
                <a16:creationId xmlns:a16="http://schemas.microsoft.com/office/drawing/2014/main" id="{61CC5B59-A53C-B41E-880B-B803045D183F}"/>
              </a:ext>
            </a:extLst>
          </p:cNvPr>
          <p:cNvSpPr txBox="1"/>
          <p:nvPr/>
        </p:nvSpPr>
        <p:spPr>
          <a:xfrm>
            <a:off x="876924" y="1600998"/>
            <a:ext cx="7794885" cy="2677656"/>
          </a:xfrm>
          <a:prstGeom prst="rect">
            <a:avLst/>
          </a:prstGeom>
          <a:noFill/>
        </p:spPr>
        <p:txBody>
          <a:bodyPr wrap="square">
            <a:spAutoFit/>
          </a:bodyPr>
          <a:lstStyle/>
          <a:p>
            <a:r>
              <a:rPr lang="en-US" sz="2800" dirty="0"/>
              <a:t>Research suggests that CBC may promote </a:t>
            </a:r>
            <a:r>
              <a:rPr lang="en-US" sz="2800" b="1" dirty="0"/>
              <a:t>neurogenesis</a:t>
            </a:r>
            <a:r>
              <a:rPr lang="en-US" sz="2800" dirty="0"/>
              <a:t>—the growth of new brain cells—particularly in the hippocampus, a region associated with memory and learning. This could have implications for </a:t>
            </a:r>
            <a:r>
              <a:rPr lang="en-US" sz="2800" b="1" dirty="0"/>
              <a:t>neurodegenerative diseases</a:t>
            </a:r>
            <a:r>
              <a:rPr lang="en-US" sz="2800" dirty="0"/>
              <a:t> like </a:t>
            </a:r>
            <a:r>
              <a:rPr lang="en-US" sz="2800" b="1" dirty="0"/>
              <a:t>Alzheimer’s and dementia</a:t>
            </a:r>
            <a:r>
              <a:rPr lang="en-US" sz="2800" dirty="0"/>
              <a:t>.</a:t>
            </a:r>
          </a:p>
        </p:txBody>
      </p:sp>
    </p:spTree>
    <p:extLst>
      <p:ext uri="{BB962C8B-B14F-4D97-AF65-F5344CB8AC3E}">
        <p14:creationId xmlns:p14="http://schemas.microsoft.com/office/powerpoint/2010/main" val="90834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CA9ED494-FA15-A7B6-BF61-F0707A0D1ED8}"/>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CA14B446-C1AC-0778-E8C9-456D8C8BB961}"/>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PROMISING STUDIES</a:t>
            </a:r>
            <a:endParaRPr sz="3200" b="1" dirty="0">
              <a:solidFill>
                <a:srgbClr val="2E5D1A"/>
              </a:solidFill>
              <a:latin typeface="Comfortaa"/>
            </a:endParaRPr>
          </a:p>
        </p:txBody>
      </p:sp>
      <p:sp>
        <p:nvSpPr>
          <p:cNvPr id="3" name="TextBox 2">
            <a:extLst>
              <a:ext uri="{FF2B5EF4-FFF2-40B4-BE49-F238E27FC236}">
                <a16:creationId xmlns:a16="http://schemas.microsoft.com/office/drawing/2014/main" id="{6BAF3D59-2607-0B28-623E-285239AE2751}"/>
              </a:ext>
            </a:extLst>
          </p:cNvPr>
          <p:cNvSpPr txBox="1"/>
          <p:nvPr/>
        </p:nvSpPr>
        <p:spPr>
          <a:xfrm>
            <a:off x="554636" y="1306059"/>
            <a:ext cx="8079698" cy="2677656"/>
          </a:xfrm>
          <a:prstGeom prst="rect">
            <a:avLst/>
          </a:prstGeom>
          <a:noFill/>
        </p:spPr>
        <p:txBody>
          <a:bodyPr wrap="square">
            <a:spAutoFit/>
          </a:bodyPr>
          <a:lstStyle/>
          <a:p>
            <a:r>
              <a:rPr lang="en-US" b="1" dirty="0"/>
              <a:t>How CBC May Support Brain Health:</a:t>
            </a:r>
          </a:p>
          <a:p>
            <a:pPr>
              <a:buFont typeface="+mj-lt"/>
              <a:buAutoNum type="arabicPeriod"/>
            </a:pPr>
            <a:r>
              <a:rPr lang="en-US" b="1" dirty="0"/>
              <a:t>Neurogenesis:</a:t>
            </a:r>
            <a:r>
              <a:rPr lang="en-US" dirty="0"/>
              <a:t> CBC has been found to support the survival of neural stem progenitor cells, which are crucial for brain regeneration.</a:t>
            </a:r>
          </a:p>
          <a:p>
            <a:pPr>
              <a:buFont typeface="+mj-lt"/>
              <a:buAutoNum type="arabicPeriod"/>
            </a:pPr>
            <a:endParaRPr lang="en-US" dirty="0"/>
          </a:p>
          <a:p>
            <a:pPr>
              <a:buFont typeface="+mj-lt"/>
              <a:buAutoNum type="arabicPeriod"/>
            </a:pPr>
            <a:r>
              <a:rPr lang="en-US" b="1" dirty="0"/>
              <a:t>Anti-Inflammatory Effects:</a:t>
            </a:r>
            <a:r>
              <a:rPr lang="en-US" dirty="0"/>
              <a:t> Chronic inflammation is a major contributor to neurodegenerative diseases, and CBC has demonstrated strong anti-inflammatory properties.</a:t>
            </a:r>
          </a:p>
          <a:p>
            <a:pPr>
              <a:buFont typeface="+mj-lt"/>
              <a:buAutoNum type="arabicPeriod"/>
            </a:pPr>
            <a:endParaRPr lang="en-US" dirty="0"/>
          </a:p>
          <a:p>
            <a:pPr>
              <a:buFont typeface="+mj-lt"/>
              <a:buAutoNum type="arabicPeriod"/>
            </a:pPr>
            <a:r>
              <a:rPr lang="en-US" b="1" dirty="0"/>
              <a:t>Enhanced Brain Signaling:</a:t>
            </a:r>
            <a:r>
              <a:rPr lang="en-US" dirty="0"/>
              <a:t> CBC interacts with TRPV (transient receptor potential vanilloid) channels, which are linked to neuroprotection and cognitive function.</a:t>
            </a:r>
          </a:p>
          <a:p>
            <a:pPr>
              <a:buFont typeface="+mj-lt"/>
              <a:buAutoNum type="arabicPeriod"/>
            </a:pPr>
            <a:endParaRPr lang="en-US" dirty="0"/>
          </a:p>
          <a:p>
            <a:pPr>
              <a:buFont typeface="+mj-lt"/>
              <a:buAutoNum type="arabicPeriod"/>
            </a:pPr>
            <a:r>
              <a:rPr lang="en-US" b="1" dirty="0"/>
              <a:t>Potential Synergy with Other Cannabinoids:</a:t>
            </a:r>
            <a:r>
              <a:rPr lang="en-US" dirty="0"/>
              <a:t> CBC works well alongside CBD and THC, contributing to the </a:t>
            </a:r>
            <a:r>
              <a:rPr lang="en-US" b="1" dirty="0"/>
              <a:t>entourage effect</a:t>
            </a:r>
            <a:r>
              <a:rPr lang="en-US" dirty="0"/>
              <a:t>, which may enhance its neuroprotective potential.</a:t>
            </a:r>
          </a:p>
        </p:txBody>
      </p:sp>
    </p:spTree>
    <p:extLst>
      <p:ext uri="{BB962C8B-B14F-4D97-AF65-F5344CB8AC3E}">
        <p14:creationId xmlns:p14="http://schemas.microsoft.com/office/powerpoint/2010/main" val="408629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3C381047-EA2D-79A9-FD2A-283457B28B71}"/>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060DA53B-47AF-800E-C3A4-8C76DB3705B4}"/>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HOW TO USE?</a:t>
            </a:r>
            <a:endParaRPr sz="3200" b="1" dirty="0">
              <a:solidFill>
                <a:srgbClr val="2E5D1A"/>
              </a:solidFill>
              <a:latin typeface="Comfortaa"/>
            </a:endParaRPr>
          </a:p>
        </p:txBody>
      </p:sp>
      <p:sp>
        <p:nvSpPr>
          <p:cNvPr id="4" name="TextBox 3">
            <a:extLst>
              <a:ext uri="{FF2B5EF4-FFF2-40B4-BE49-F238E27FC236}">
                <a16:creationId xmlns:a16="http://schemas.microsoft.com/office/drawing/2014/main" id="{2E011879-B0E0-9C43-7634-A8DA68612179}"/>
              </a:ext>
            </a:extLst>
          </p:cNvPr>
          <p:cNvSpPr txBox="1"/>
          <p:nvPr/>
        </p:nvSpPr>
        <p:spPr>
          <a:xfrm>
            <a:off x="547140" y="1230231"/>
            <a:ext cx="8297056" cy="3323987"/>
          </a:xfrm>
          <a:prstGeom prst="rect">
            <a:avLst/>
          </a:prstGeom>
          <a:noFill/>
        </p:spPr>
        <p:txBody>
          <a:bodyPr wrap="square">
            <a:spAutoFit/>
          </a:bodyPr>
          <a:lstStyle/>
          <a:p>
            <a:r>
              <a:rPr lang="en-US" b="1" dirty="0"/>
              <a:t>How to Use CBC for Brain Health</a:t>
            </a:r>
          </a:p>
          <a:p>
            <a:pPr>
              <a:buFont typeface="+mj-lt"/>
              <a:buAutoNum type="arabicPeriod"/>
            </a:pPr>
            <a:r>
              <a:rPr lang="en-US" b="1" dirty="0"/>
              <a:t>Look for High-CBC Products</a:t>
            </a:r>
            <a:r>
              <a:rPr lang="en-US" dirty="0"/>
              <a:t> – CBC is typically found in smaller amounts in full-spectrum hemp extracts.</a:t>
            </a:r>
          </a:p>
          <a:p>
            <a:pPr>
              <a:buFont typeface="+mj-lt"/>
              <a:buAutoNum type="arabicPeriod"/>
            </a:pPr>
            <a:endParaRPr lang="en-US" dirty="0"/>
          </a:p>
          <a:p>
            <a:pPr>
              <a:buFont typeface="+mj-lt"/>
              <a:buAutoNum type="arabicPeriod"/>
            </a:pPr>
            <a:r>
              <a:rPr lang="en-US" b="1" dirty="0"/>
              <a:t>Combine with CBD &amp; Other Cannabinoids</a:t>
            </a:r>
            <a:r>
              <a:rPr lang="en-US" dirty="0"/>
              <a:t> – The </a:t>
            </a:r>
            <a:r>
              <a:rPr lang="en-US" b="1" dirty="0"/>
              <a:t>entourage effect</a:t>
            </a:r>
            <a:r>
              <a:rPr lang="en-US" dirty="0"/>
              <a:t> suggests that CBC works best when combined with CBD, CBG, and even low levels of THC.</a:t>
            </a:r>
          </a:p>
          <a:p>
            <a:pPr>
              <a:buFont typeface="+mj-lt"/>
              <a:buAutoNum type="arabicPeriod"/>
            </a:pPr>
            <a:endParaRPr lang="en-US" dirty="0"/>
          </a:p>
          <a:p>
            <a:pPr>
              <a:buFont typeface="+mj-lt"/>
              <a:buAutoNum type="arabicPeriod"/>
            </a:pPr>
            <a:r>
              <a:rPr lang="en-US" b="1" dirty="0"/>
              <a:t>Consistency is Key</a:t>
            </a:r>
            <a:r>
              <a:rPr lang="en-US" dirty="0"/>
              <a:t> – Like other cannabinoids, CBC may take time to show noticeable effects. Regular use over weeks or months is often needed.</a:t>
            </a:r>
          </a:p>
          <a:p>
            <a:pPr>
              <a:buFont typeface="+mj-lt"/>
              <a:buAutoNum type="arabicPeriod"/>
            </a:pPr>
            <a:endParaRPr lang="en-US" dirty="0"/>
          </a:p>
          <a:p>
            <a:pPr>
              <a:buFont typeface="+mj-lt"/>
              <a:buAutoNum type="arabicPeriod"/>
            </a:pPr>
            <a:r>
              <a:rPr lang="en-US" b="1" dirty="0"/>
              <a:t>Dosage &amp; Form</a:t>
            </a:r>
            <a:r>
              <a:rPr lang="en-US" dirty="0"/>
              <a:t> – CBC can be taken in </a:t>
            </a:r>
            <a:r>
              <a:rPr lang="en-US" b="1" dirty="0"/>
              <a:t>oils, tinctures, </a:t>
            </a:r>
            <a:r>
              <a:rPr lang="en-US" b="1" dirty="0" err="1"/>
              <a:t>softgels</a:t>
            </a:r>
            <a:r>
              <a:rPr lang="en-US" b="1" dirty="0"/>
              <a:t>, or gummies</a:t>
            </a:r>
            <a:r>
              <a:rPr lang="en-US" dirty="0"/>
              <a:t>. Dosing depends on your body, but starting low (e.g., 10-20mg per day) and adjusting as needed is a good approach.</a:t>
            </a:r>
          </a:p>
          <a:p>
            <a:pPr>
              <a:buFont typeface="+mj-lt"/>
              <a:buAutoNum type="arabicPeriod"/>
            </a:pPr>
            <a:endParaRPr lang="en-US" dirty="0"/>
          </a:p>
          <a:p>
            <a:pPr>
              <a:buFont typeface="+mj-lt"/>
              <a:buAutoNum type="arabicPeriod"/>
            </a:pPr>
            <a:r>
              <a:rPr lang="en-US" b="1" dirty="0"/>
              <a:t>Monitor Effects</a:t>
            </a:r>
            <a:r>
              <a:rPr lang="en-US" dirty="0"/>
              <a:t> – Track any cognitive changes, memory improvement, or brain fog reduction over time to assess effectiveness.</a:t>
            </a:r>
          </a:p>
        </p:txBody>
      </p:sp>
    </p:spTree>
    <p:extLst>
      <p:ext uri="{BB962C8B-B14F-4D97-AF65-F5344CB8AC3E}">
        <p14:creationId xmlns:p14="http://schemas.microsoft.com/office/powerpoint/2010/main" val="474415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0272DE8F-B942-15F0-0708-B2253F5678AE}"/>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BBA4C6CC-3822-66D9-FFB3-BC32CDD0719A}"/>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LIONS MANE</a:t>
            </a:r>
            <a:endParaRPr sz="3200" b="1" dirty="0">
              <a:solidFill>
                <a:srgbClr val="2E5D1A"/>
              </a:solidFill>
              <a:latin typeface="Comfortaa"/>
            </a:endParaRPr>
          </a:p>
        </p:txBody>
      </p:sp>
      <p:sp>
        <p:nvSpPr>
          <p:cNvPr id="3" name="TextBox 2">
            <a:extLst>
              <a:ext uri="{FF2B5EF4-FFF2-40B4-BE49-F238E27FC236}">
                <a16:creationId xmlns:a16="http://schemas.microsoft.com/office/drawing/2014/main" id="{C58CC1C2-5BD9-9431-701E-6CF7A972615C}"/>
              </a:ext>
            </a:extLst>
          </p:cNvPr>
          <p:cNvSpPr txBox="1"/>
          <p:nvPr/>
        </p:nvSpPr>
        <p:spPr>
          <a:xfrm>
            <a:off x="682052" y="1620692"/>
            <a:ext cx="7974768" cy="2554545"/>
          </a:xfrm>
          <a:prstGeom prst="rect">
            <a:avLst/>
          </a:prstGeom>
          <a:noFill/>
        </p:spPr>
        <p:txBody>
          <a:bodyPr wrap="square">
            <a:spAutoFit/>
          </a:bodyPr>
          <a:lstStyle/>
          <a:p>
            <a:r>
              <a:rPr lang="en-US" sz="2000" b="1" dirty="0"/>
              <a:t>Neuroprotection &amp; Dementia Prevention</a:t>
            </a:r>
          </a:p>
          <a:p>
            <a:r>
              <a:rPr lang="en-US" sz="2000" b="1" dirty="0"/>
              <a:t>May Slow Alzheimer’s &amp; Dementia</a:t>
            </a:r>
            <a:r>
              <a:rPr lang="en-US" sz="2000" dirty="0"/>
              <a:t> – Studies suggest it helps prevent </a:t>
            </a:r>
            <a:r>
              <a:rPr lang="en-US" sz="2000" b="1" dirty="0"/>
              <a:t>beta-amyloid plaque buildup</a:t>
            </a:r>
            <a:r>
              <a:rPr lang="en-US" sz="2000" dirty="0"/>
              <a:t>, which is linked to neurodegenerative diseases.</a:t>
            </a:r>
          </a:p>
          <a:p>
            <a:pPr>
              <a:buFont typeface="Arial" panose="020B0604020202020204" pitchFamily="34" charset="0"/>
              <a:buChar char="•"/>
            </a:pPr>
            <a:endParaRPr lang="en-US" sz="2000" dirty="0"/>
          </a:p>
          <a:p>
            <a:r>
              <a:rPr lang="en-US" sz="2000" b="1" dirty="0"/>
              <a:t>Repairs Nerve Damage</a:t>
            </a:r>
            <a:r>
              <a:rPr lang="en-US" sz="2000" dirty="0"/>
              <a:t> – Shown to support nerve regeneration, potentially aiding conditions like </a:t>
            </a:r>
            <a:r>
              <a:rPr lang="en-US" sz="2000" b="1" dirty="0"/>
              <a:t>Parkinson’s &amp; Multiple Sclerosis (MS)</a:t>
            </a:r>
            <a:r>
              <a:rPr lang="en-US" sz="2000" dirty="0"/>
              <a:t>.</a:t>
            </a:r>
          </a:p>
        </p:txBody>
      </p:sp>
    </p:spTree>
    <p:extLst>
      <p:ext uri="{BB962C8B-B14F-4D97-AF65-F5344CB8AC3E}">
        <p14:creationId xmlns:p14="http://schemas.microsoft.com/office/powerpoint/2010/main" val="18916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29C6A4AD-3D89-8D12-F18C-29B3D7B04603}"/>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4AF9B99E-BF70-561C-748E-D8E59D7AAEB1}"/>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CoQ10</a:t>
            </a:r>
            <a:endParaRPr sz="3200" b="1" dirty="0">
              <a:solidFill>
                <a:srgbClr val="2E5D1A"/>
              </a:solidFill>
              <a:latin typeface="Comfortaa"/>
            </a:endParaRPr>
          </a:p>
        </p:txBody>
      </p:sp>
      <p:sp>
        <p:nvSpPr>
          <p:cNvPr id="4" name="TextBox 3">
            <a:extLst>
              <a:ext uri="{FF2B5EF4-FFF2-40B4-BE49-F238E27FC236}">
                <a16:creationId xmlns:a16="http://schemas.microsoft.com/office/drawing/2014/main" id="{3C15149C-6E8B-7357-D383-23C5FE32B828}"/>
              </a:ext>
            </a:extLst>
          </p:cNvPr>
          <p:cNvSpPr txBox="1"/>
          <p:nvPr/>
        </p:nvSpPr>
        <p:spPr>
          <a:xfrm>
            <a:off x="517161" y="1728414"/>
            <a:ext cx="8207114" cy="2554545"/>
          </a:xfrm>
          <a:prstGeom prst="rect">
            <a:avLst/>
          </a:prstGeom>
          <a:noFill/>
        </p:spPr>
        <p:txBody>
          <a:bodyPr wrap="square">
            <a:spAutoFit/>
          </a:bodyPr>
          <a:lstStyle/>
          <a:p>
            <a:r>
              <a:rPr lang="en-US" sz="2000" b="1" dirty="0"/>
              <a:t>Brain Health &amp; Cognitive Function</a:t>
            </a:r>
          </a:p>
          <a:p>
            <a:r>
              <a:rPr lang="en-US" sz="2000" dirty="0"/>
              <a:t>Acts as a </a:t>
            </a:r>
            <a:r>
              <a:rPr lang="en-US" sz="2000" b="1" dirty="0"/>
              <a:t>neuroprotective antioxidant</a:t>
            </a:r>
            <a:r>
              <a:rPr lang="en-US" sz="2000" dirty="0"/>
              <a:t>, protecting brain cells from oxidative stress.</a:t>
            </a:r>
          </a:p>
          <a:p>
            <a:pPr>
              <a:buFont typeface="Arial" panose="020B0604020202020204" pitchFamily="34" charset="0"/>
              <a:buChar char="•"/>
            </a:pPr>
            <a:endParaRPr lang="en-US" sz="2000" dirty="0"/>
          </a:p>
          <a:p>
            <a:r>
              <a:rPr lang="en-US" sz="2000" dirty="0"/>
              <a:t>May </a:t>
            </a:r>
            <a:r>
              <a:rPr lang="en-US" sz="2000" b="1" dirty="0"/>
              <a:t>reduce brain fog and improve memory</a:t>
            </a:r>
            <a:r>
              <a:rPr lang="en-US" sz="2000" dirty="0"/>
              <a:t>.</a:t>
            </a:r>
          </a:p>
          <a:p>
            <a:pPr>
              <a:buFont typeface="Arial" panose="020B0604020202020204" pitchFamily="34" charset="0"/>
              <a:buChar char="•"/>
            </a:pPr>
            <a:endParaRPr lang="en-US" sz="2000" dirty="0"/>
          </a:p>
          <a:p>
            <a:r>
              <a:rPr lang="en-US" sz="2000" dirty="0"/>
              <a:t>Studies suggest it could help </a:t>
            </a:r>
            <a:r>
              <a:rPr lang="en-US" sz="2000" b="1" dirty="0"/>
              <a:t>slow neurodegeneration</a:t>
            </a:r>
            <a:r>
              <a:rPr lang="en-US" sz="2000" dirty="0"/>
              <a:t> in conditions like </a:t>
            </a:r>
            <a:r>
              <a:rPr lang="en-US" sz="2000" b="1" dirty="0"/>
              <a:t>Alzheimer’s and Parkinson’s</a:t>
            </a:r>
            <a:r>
              <a:rPr lang="en-US" sz="2000" dirty="0"/>
              <a:t>.</a:t>
            </a:r>
          </a:p>
        </p:txBody>
      </p:sp>
    </p:spTree>
    <p:extLst>
      <p:ext uri="{BB962C8B-B14F-4D97-AF65-F5344CB8AC3E}">
        <p14:creationId xmlns:p14="http://schemas.microsoft.com/office/powerpoint/2010/main" val="3674333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F2412AC5-CB9A-4D1A-1DF7-C811DA514F90}"/>
            </a:ext>
          </a:extLst>
        </p:cNvPr>
        <p:cNvGrpSpPr/>
        <p:nvPr/>
      </p:nvGrpSpPr>
      <p:grpSpPr>
        <a:xfrm>
          <a:off x="0" y="0"/>
          <a:ext cx="0" cy="0"/>
          <a:chOff x="0" y="0"/>
          <a:chExt cx="0" cy="0"/>
        </a:xfrm>
      </p:grpSpPr>
      <p:sp>
        <p:nvSpPr>
          <p:cNvPr id="5" name="Google Shape;82;p17">
            <a:extLst>
              <a:ext uri="{FF2B5EF4-FFF2-40B4-BE49-F238E27FC236}">
                <a16:creationId xmlns:a16="http://schemas.microsoft.com/office/drawing/2014/main" id="{37CD15E3-C201-CF78-B588-34E8A43A576C}"/>
              </a:ext>
            </a:extLst>
          </p:cNvPr>
          <p:cNvSpPr/>
          <p:nvPr/>
        </p:nvSpPr>
        <p:spPr>
          <a:xfrm>
            <a:off x="0" y="1831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rgbClr val="2E5D1A"/>
                </a:solidFill>
                <a:latin typeface="Comfortaa"/>
              </a:rPr>
              <a:t>GINKGO BILOBA</a:t>
            </a:r>
            <a:endParaRPr sz="3200" b="1" dirty="0">
              <a:solidFill>
                <a:srgbClr val="2E5D1A"/>
              </a:solidFill>
              <a:latin typeface="Comfortaa"/>
            </a:endParaRPr>
          </a:p>
        </p:txBody>
      </p:sp>
      <p:sp>
        <p:nvSpPr>
          <p:cNvPr id="3" name="TextBox 2">
            <a:extLst>
              <a:ext uri="{FF2B5EF4-FFF2-40B4-BE49-F238E27FC236}">
                <a16:creationId xmlns:a16="http://schemas.microsoft.com/office/drawing/2014/main" id="{4214F285-3858-C519-5808-A258776BC05C}"/>
              </a:ext>
            </a:extLst>
          </p:cNvPr>
          <p:cNvSpPr txBox="1"/>
          <p:nvPr/>
        </p:nvSpPr>
        <p:spPr>
          <a:xfrm>
            <a:off x="359764" y="1174748"/>
            <a:ext cx="8424472" cy="2554545"/>
          </a:xfrm>
          <a:prstGeom prst="rect">
            <a:avLst/>
          </a:prstGeom>
          <a:noFill/>
        </p:spPr>
        <p:txBody>
          <a:bodyPr wrap="square">
            <a:spAutoFit/>
          </a:bodyPr>
          <a:lstStyle/>
          <a:p>
            <a:r>
              <a:rPr lang="en-US" sz="2000" b="1" dirty="0"/>
              <a:t>Brain Health &amp; Cognitive Function</a:t>
            </a:r>
          </a:p>
          <a:p>
            <a:r>
              <a:rPr lang="en-US" sz="2000" b="1" dirty="0"/>
              <a:t>Improves Memory &amp; Focus</a:t>
            </a:r>
            <a:r>
              <a:rPr lang="en-US" sz="2000" dirty="0"/>
              <a:t> – Often used to support cognitive function, especially in aging individuals.</a:t>
            </a:r>
          </a:p>
          <a:p>
            <a:endParaRPr lang="en-US" sz="2000" dirty="0"/>
          </a:p>
          <a:p>
            <a:r>
              <a:rPr lang="en-US" sz="2000" b="1" dirty="0"/>
              <a:t>May Help Prevent Dementia &amp; Alzheimer’s</a:t>
            </a:r>
            <a:r>
              <a:rPr lang="en-US" sz="2000" dirty="0"/>
              <a:t> – Studies suggest it can slow cognitive decline by increasing blood flow to the brain.</a:t>
            </a:r>
          </a:p>
          <a:p>
            <a:endParaRPr lang="en-US" sz="2000" dirty="0"/>
          </a:p>
          <a:p>
            <a:r>
              <a:rPr lang="en-US" sz="2000" b="1" dirty="0"/>
              <a:t>Reduces Brain Fog</a:t>
            </a:r>
            <a:r>
              <a:rPr lang="en-US" sz="2000" dirty="0"/>
              <a:t> – Helps with mental clarity and sharp thinking.</a:t>
            </a:r>
          </a:p>
        </p:txBody>
      </p:sp>
    </p:spTree>
    <p:extLst>
      <p:ext uri="{BB962C8B-B14F-4D97-AF65-F5344CB8AC3E}">
        <p14:creationId xmlns:p14="http://schemas.microsoft.com/office/powerpoint/2010/main" val="1883988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296"/>
        <p:cNvGrpSpPr/>
        <p:nvPr/>
      </p:nvGrpSpPr>
      <p:grpSpPr>
        <a:xfrm>
          <a:off x="0" y="0"/>
          <a:ext cx="0" cy="0"/>
          <a:chOff x="0" y="0"/>
          <a:chExt cx="0" cy="0"/>
        </a:xfrm>
      </p:grpSpPr>
      <p:sp>
        <p:nvSpPr>
          <p:cNvPr id="297" name="Google Shape;297;p29"/>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txBox="1">
            <a:spLocks noGrp="1"/>
          </p:cNvSpPr>
          <p:nvPr>
            <p:ph type="title"/>
          </p:nvPr>
        </p:nvSpPr>
        <p:spPr>
          <a:xfrm>
            <a:off x="138699" y="220175"/>
            <a:ext cx="5638645"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NEW CBC PRODUCTS!</a:t>
            </a:r>
            <a:endParaRPr sz="3200" b="1" dirty="0">
              <a:solidFill>
                <a:srgbClr val="2E5D1A"/>
              </a:solidFill>
              <a:latin typeface="Comfortaa"/>
              <a:ea typeface="Comfortaa"/>
              <a:cs typeface="Comfortaa"/>
              <a:sym typeface="Comfortaa"/>
            </a:endParaRPr>
          </a:p>
        </p:txBody>
      </p:sp>
      <p:sp>
        <p:nvSpPr>
          <p:cNvPr id="299" name="Google Shape;299;p29"/>
          <p:cNvSpPr/>
          <p:nvPr/>
        </p:nvSpPr>
        <p:spPr>
          <a:xfrm>
            <a:off x="1447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1447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txBox="1">
            <a:spLocks noGrp="1"/>
          </p:cNvSpPr>
          <p:nvPr>
            <p:ph type="body" idx="1"/>
          </p:nvPr>
        </p:nvSpPr>
        <p:spPr>
          <a:xfrm>
            <a:off x="363300" y="3147375"/>
            <a:ext cx="1327800" cy="519000"/>
          </a:xfrm>
          <a:prstGeom prst="rect">
            <a:avLst/>
          </a:prstGeom>
        </p:spPr>
        <p:txBody>
          <a:bodyPr spcFirstLastPara="1" wrap="square" lIns="91425" tIns="91425" rIns="91425" bIns="91425" anchor="t" anchorCtr="0">
            <a:normAutofit fontScale="47500" lnSpcReduction="20000"/>
          </a:bodyPr>
          <a:lstStyle/>
          <a:p>
            <a:pPr marL="0" lvl="0" indent="0" algn="ctr" rtl="0">
              <a:lnSpc>
                <a:spcPct val="150000"/>
              </a:lnSpc>
              <a:spcBef>
                <a:spcPts val="0"/>
              </a:spcBef>
              <a:spcAft>
                <a:spcPts val="1200"/>
              </a:spcAft>
              <a:buNone/>
            </a:pPr>
            <a:r>
              <a:rPr lang="en" sz="1600" b="1" dirty="0">
                <a:solidFill>
                  <a:srgbClr val="2E5D1A"/>
                </a:solidFill>
                <a:latin typeface="Comfortaa"/>
                <a:ea typeface="Comfortaa"/>
                <a:cs typeface="Comfortaa"/>
                <a:sym typeface="Comfortaa"/>
              </a:rPr>
              <a:t>CLARITY TINCTURE</a:t>
            </a:r>
            <a:endParaRPr sz="1600" b="1" dirty="0">
              <a:solidFill>
                <a:srgbClr val="2E5D1A"/>
              </a:solidFill>
              <a:latin typeface="Comfortaa"/>
              <a:ea typeface="Comfortaa"/>
              <a:cs typeface="Comfortaa"/>
              <a:sym typeface="Comfortaa"/>
            </a:endParaRPr>
          </a:p>
        </p:txBody>
      </p:sp>
      <p:sp>
        <p:nvSpPr>
          <p:cNvPr id="302" name="Google Shape;302;p29"/>
          <p:cNvSpPr/>
          <p:nvPr/>
        </p:nvSpPr>
        <p:spPr>
          <a:xfrm>
            <a:off x="1417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txBox="1">
            <a:spLocks noGrp="1"/>
          </p:cNvSpPr>
          <p:nvPr>
            <p:ph type="body" idx="1"/>
          </p:nvPr>
        </p:nvSpPr>
        <p:spPr>
          <a:xfrm>
            <a:off x="189125" y="3611625"/>
            <a:ext cx="1637700" cy="13026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CBC, CBD</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Decrease Anxiety</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Gain Focus</a:t>
            </a:r>
            <a:endParaRPr dirty="0">
              <a:solidFill>
                <a:srgbClr val="2E5D1A"/>
              </a:solidFill>
              <a:latin typeface="Comfortaa"/>
              <a:ea typeface="Comfortaa"/>
              <a:cs typeface="Comfortaa"/>
              <a:sym typeface="Comfortaa"/>
            </a:endParaRPr>
          </a:p>
        </p:txBody>
      </p:sp>
      <p:sp>
        <p:nvSpPr>
          <p:cNvPr id="305" name="Google Shape;305;p29"/>
          <p:cNvSpPr/>
          <p:nvPr/>
        </p:nvSpPr>
        <p:spPr>
          <a:xfrm>
            <a:off x="3809884" y="1121575"/>
            <a:ext cx="4974240" cy="38688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06" name="Google Shape;306;p2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7" name="Google Shape;307;p29"/>
          <p:cNvSpPr txBox="1">
            <a:spLocks noGrp="1"/>
          </p:cNvSpPr>
          <p:nvPr>
            <p:ph type="body" idx="1"/>
          </p:nvPr>
        </p:nvSpPr>
        <p:spPr>
          <a:xfrm>
            <a:off x="4149207" y="1407525"/>
            <a:ext cx="4295593" cy="34368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indent="0" algn="ctr">
              <a:lnSpc>
                <a:spcPct val="100000"/>
              </a:lnSpc>
              <a:buClr>
                <a:srgbClr val="000000"/>
              </a:buClr>
              <a:buNone/>
            </a:pPr>
            <a:r>
              <a:rPr lang="en-US" sz="2400" dirty="0">
                <a:solidFill>
                  <a:srgbClr val="2E5D1A"/>
                </a:solidFill>
                <a:latin typeface="Comfortaa"/>
                <a:sym typeface="Comfortaa"/>
              </a:rPr>
              <a:t>CBC is here!</a:t>
            </a:r>
          </a:p>
          <a:p>
            <a:pPr marL="0" indent="0" algn="just">
              <a:lnSpc>
                <a:spcPct val="100000"/>
              </a:lnSpc>
              <a:buClr>
                <a:srgbClr val="000000"/>
              </a:buClr>
              <a:buNone/>
            </a:pPr>
            <a:endParaRPr lang="en" dirty="0">
              <a:solidFill>
                <a:srgbClr val="2E5D1A"/>
              </a:solidFill>
              <a:latin typeface="Comfortaa"/>
              <a:sym typeface="Comfortaa"/>
            </a:endParaRPr>
          </a:p>
          <a:p>
            <a:pPr marL="0" indent="0" algn="just">
              <a:lnSpc>
                <a:spcPct val="100000"/>
              </a:lnSpc>
              <a:buClr>
                <a:srgbClr val="000000"/>
              </a:buClr>
              <a:buNone/>
            </a:pPr>
            <a:r>
              <a:rPr lang="en" dirty="0">
                <a:solidFill>
                  <a:srgbClr val="2E5D1A"/>
                </a:solidFill>
                <a:latin typeface="Comfortaa"/>
                <a:sym typeface="Comfortaa"/>
              </a:rPr>
              <a:t>Embark on a transformative journey with our ‘Clarity’ Tincture. This  botanical fusion combines the power of CBC Isolate, CBD Isolate, and B-Caryophyllene with natural elements. Gain clarity of mind with </a:t>
            </a:r>
            <a:r>
              <a:rPr lang="en" sz="1400" b="1" dirty="0">
                <a:solidFill>
                  <a:srgbClr val="2E5D1A"/>
                </a:solidFill>
                <a:latin typeface="Comfortaa"/>
                <a:sym typeface="Comfortaa"/>
              </a:rPr>
              <a:t>Ginkgo Biloba, Lions Mane Mushroom Extract and CoQ10, </a:t>
            </a:r>
            <a:r>
              <a:rPr lang="en" dirty="0">
                <a:solidFill>
                  <a:srgbClr val="2E5D1A"/>
                </a:solidFill>
                <a:latin typeface="Comfortaa"/>
                <a:sym typeface="Comfortaa"/>
              </a:rPr>
              <a:t>harness your energy with MCT Coconut Oil, and stabilize your mood with Sweet Orange and Red Raspberry Essential Oil. ‘Clarity’ seamlessly integrates into your daily routine for holistic well-being, and the potential benefits include decreased anxiety, procrastination, and loss of focus.</a:t>
            </a:r>
            <a:endParaRPr dirty="0">
              <a:solidFill>
                <a:srgbClr val="2E5D1A"/>
              </a:solidFill>
              <a:latin typeface="Comfortaa"/>
              <a:sym typeface="Comfortaa"/>
            </a:endParaRPr>
          </a:p>
        </p:txBody>
      </p:sp>
      <p:pic>
        <p:nvPicPr>
          <p:cNvPr id="2" name="Picture 1">
            <a:extLst>
              <a:ext uri="{FF2B5EF4-FFF2-40B4-BE49-F238E27FC236}">
                <a16:creationId xmlns:a16="http://schemas.microsoft.com/office/drawing/2014/main" id="{92F98DD0-FEB1-4A6D-E4E1-34BE3D56371E}"/>
              </a:ext>
            </a:extLst>
          </p:cNvPr>
          <p:cNvPicPr>
            <a:picLocks noChangeAspect="1"/>
          </p:cNvPicPr>
          <p:nvPr/>
        </p:nvPicPr>
        <p:blipFill>
          <a:blip r:embed="rId3"/>
          <a:stretch>
            <a:fillRect/>
          </a:stretch>
        </p:blipFill>
        <p:spPr>
          <a:xfrm>
            <a:off x="165437" y="1246463"/>
            <a:ext cx="1723525" cy="1723525"/>
          </a:xfrm>
          <a:prstGeom prst="rect">
            <a:avLst/>
          </a:prstGeom>
        </p:spPr>
      </p:pic>
      <p:sp>
        <p:nvSpPr>
          <p:cNvPr id="3" name="Google Shape;299;p29">
            <a:extLst>
              <a:ext uri="{FF2B5EF4-FFF2-40B4-BE49-F238E27FC236}">
                <a16:creationId xmlns:a16="http://schemas.microsoft.com/office/drawing/2014/main" id="{028B42BF-2C98-EB53-2463-7EFEDEE18563}"/>
              </a:ext>
            </a:extLst>
          </p:cNvPr>
          <p:cNvSpPr/>
          <p:nvPr/>
        </p:nvSpPr>
        <p:spPr>
          <a:xfrm>
            <a:off x="1980305"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00;p29">
            <a:extLst>
              <a:ext uri="{FF2B5EF4-FFF2-40B4-BE49-F238E27FC236}">
                <a16:creationId xmlns:a16="http://schemas.microsoft.com/office/drawing/2014/main" id="{BD8E3FA3-4965-0867-EB08-03EB08A30EAF}"/>
              </a:ext>
            </a:extLst>
          </p:cNvPr>
          <p:cNvSpPr/>
          <p:nvPr/>
        </p:nvSpPr>
        <p:spPr>
          <a:xfrm>
            <a:off x="1980305"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1;p29">
            <a:extLst>
              <a:ext uri="{FF2B5EF4-FFF2-40B4-BE49-F238E27FC236}">
                <a16:creationId xmlns:a16="http://schemas.microsoft.com/office/drawing/2014/main" id="{8657E566-C96F-4A9E-C368-2EBE0995B9A8}"/>
              </a:ext>
            </a:extLst>
          </p:cNvPr>
          <p:cNvSpPr txBox="1">
            <a:spLocks/>
          </p:cNvSpPr>
          <p:nvPr/>
        </p:nvSpPr>
        <p:spPr>
          <a:xfrm>
            <a:off x="2198863" y="3147375"/>
            <a:ext cx="1327800" cy="519000"/>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gn="ctr">
              <a:lnSpc>
                <a:spcPct val="150000"/>
              </a:lnSpc>
              <a:spcAft>
                <a:spcPts val="1200"/>
              </a:spcAft>
              <a:buFont typeface="Arial"/>
              <a:buNone/>
            </a:pPr>
            <a:r>
              <a:rPr lang="en-US" sz="1600" b="1" dirty="0">
                <a:solidFill>
                  <a:srgbClr val="2E5D1A"/>
                </a:solidFill>
                <a:latin typeface="Comfortaa"/>
                <a:ea typeface="Comfortaa"/>
                <a:cs typeface="Comfortaa"/>
                <a:sym typeface="Comfortaa"/>
              </a:rPr>
              <a:t>CLARITY GUMMIES</a:t>
            </a:r>
          </a:p>
        </p:txBody>
      </p:sp>
      <p:sp>
        <p:nvSpPr>
          <p:cNvPr id="6" name="Google Shape;302;p29">
            <a:extLst>
              <a:ext uri="{FF2B5EF4-FFF2-40B4-BE49-F238E27FC236}">
                <a16:creationId xmlns:a16="http://schemas.microsoft.com/office/drawing/2014/main" id="{4444F6E5-FD20-3A06-576A-F3DC4A9B2486}"/>
              </a:ext>
            </a:extLst>
          </p:cNvPr>
          <p:cNvSpPr/>
          <p:nvPr/>
        </p:nvSpPr>
        <p:spPr>
          <a:xfrm>
            <a:off x="1977313"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3;p29">
            <a:extLst>
              <a:ext uri="{FF2B5EF4-FFF2-40B4-BE49-F238E27FC236}">
                <a16:creationId xmlns:a16="http://schemas.microsoft.com/office/drawing/2014/main" id="{D0B35D20-83A7-0CF8-5CEE-9EB7F7FD7F31}"/>
              </a:ext>
            </a:extLst>
          </p:cNvPr>
          <p:cNvSpPr txBox="1">
            <a:spLocks/>
          </p:cNvSpPr>
          <p:nvPr/>
        </p:nvSpPr>
        <p:spPr>
          <a:xfrm>
            <a:off x="2024688" y="3611625"/>
            <a:ext cx="1637700" cy="1302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gn="ctr">
              <a:buFont typeface="Arial"/>
              <a:buNone/>
            </a:pPr>
            <a:r>
              <a:rPr lang="en-US" dirty="0">
                <a:solidFill>
                  <a:srgbClr val="2E5D1A"/>
                </a:solidFill>
                <a:latin typeface="Comfortaa"/>
                <a:ea typeface="Comfortaa"/>
                <a:cs typeface="Comfortaa"/>
                <a:sym typeface="Comfortaa"/>
              </a:rPr>
              <a:t>CBC, CBD</a:t>
            </a:r>
          </a:p>
          <a:p>
            <a:pPr marL="0" indent="0" algn="ctr">
              <a:buFont typeface="Arial"/>
              <a:buNone/>
            </a:pPr>
            <a:r>
              <a:rPr lang="en-US" dirty="0">
                <a:solidFill>
                  <a:srgbClr val="2E5D1A"/>
                </a:solidFill>
                <a:latin typeface="Comfortaa"/>
                <a:ea typeface="Comfortaa"/>
                <a:cs typeface="Comfortaa"/>
                <a:sym typeface="Comfortaa"/>
              </a:rPr>
              <a:t>Stabilize Mood</a:t>
            </a:r>
          </a:p>
          <a:p>
            <a:pPr marL="0" indent="0" algn="ctr">
              <a:buFont typeface="Arial"/>
              <a:buNone/>
            </a:pPr>
            <a:r>
              <a:rPr lang="en-US" dirty="0">
                <a:solidFill>
                  <a:srgbClr val="2E5D1A"/>
                </a:solidFill>
                <a:latin typeface="Comfortaa"/>
                <a:ea typeface="Comfortaa"/>
                <a:cs typeface="Comfortaa"/>
                <a:sym typeface="Comfortaa"/>
              </a:rPr>
              <a:t>Gain Focus</a:t>
            </a:r>
          </a:p>
          <a:p>
            <a:pPr marL="0" indent="0" algn="ctr">
              <a:buFont typeface="Arial"/>
              <a:buNone/>
            </a:pPr>
            <a:r>
              <a:rPr lang="en-US" dirty="0">
                <a:solidFill>
                  <a:srgbClr val="2E5D1A"/>
                </a:solidFill>
                <a:latin typeface="Comfortaa"/>
                <a:ea typeface="Comfortaa"/>
                <a:cs typeface="Comfortaa"/>
                <a:sym typeface="Comfortaa"/>
              </a:rPr>
              <a:t>CoQ10</a:t>
            </a:r>
          </a:p>
          <a:p>
            <a:pPr marL="0" indent="0" algn="ctr">
              <a:buFont typeface="Arial"/>
              <a:buNone/>
            </a:pPr>
            <a:r>
              <a:rPr lang="en-US" dirty="0">
                <a:solidFill>
                  <a:srgbClr val="2E5D1A"/>
                </a:solidFill>
                <a:latin typeface="Comfortaa"/>
                <a:ea typeface="Comfortaa"/>
                <a:cs typeface="Comfortaa"/>
                <a:sym typeface="Comfortaa"/>
              </a:rPr>
              <a:t>Lion’s Mane</a:t>
            </a:r>
          </a:p>
          <a:p>
            <a:pPr marL="0" indent="0" algn="ctr">
              <a:spcBef>
                <a:spcPts val="1200"/>
              </a:spcBef>
              <a:spcAft>
                <a:spcPts val="1200"/>
              </a:spcAft>
              <a:buFont typeface="Arial"/>
              <a:buNone/>
            </a:pPr>
            <a:endParaRPr lang="en-US" dirty="0">
              <a:solidFill>
                <a:srgbClr val="2E5D1A"/>
              </a:solidFill>
              <a:latin typeface="Comfortaa"/>
              <a:ea typeface="Comfortaa"/>
              <a:cs typeface="Comfortaa"/>
              <a:sym typeface="Comfortaa"/>
            </a:endParaRPr>
          </a:p>
        </p:txBody>
      </p:sp>
      <p:pic>
        <p:nvPicPr>
          <p:cNvPr id="10" name="Picture 9">
            <a:extLst>
              <a:ext uri="{FF2B5EF4-FFF2-40B4-BE49-F238E27FC236}">
                <a16:creationId xmlns:a16="http://schemas.microsoft.com/office/drawing/2014/main" id="{54927E5B-9C31-7E77-9AA0-E8CE18713567}"/>
              </a:ext>
            </a:extLst>
          </p:cNvPr>
          <p:cNvPicPr>
            <a:picLocks noChangeAspect="1"/>
          </p:cNvPicPr>
          <p:nvPr/>
        </p:nvPicPr>
        <p:blipFill>
          <a:blip r:embed="rId4"/>
          <a:stretch>
            <a:fillRect/>
          </a:stretch>
        </p:blipFill>
        <p:spPr>
          <a:xfrm>
            <a:off x="2228285" y="1452987"/>
            <a:ext cx="1343923" cy="13960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title"/>
          </p:nvPr>
        </p:nvSpPr>
        <p:spPr>
          <a:xfrm>
            <a:off x="62500" y="251975"/>
            <a:ext cx="76569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THE SCIENCE IS HERE</a:t>
            </a:r>
            <a:endParaRPr sz="3200" b="1" dirty="0">
              <a:solidFill>
                <a:srgbClr val="2E5D1A"/>
              </a:solidFill>
              <a:latin typeface="Comfortaa"/>
              <a:ea typeface="Comfortaa"/>
              <a:cs typeface="Comfortaa"/>
              <a:sym typeface="Comfortaa"/>
            </a:endParaRPr>
          </a:p>
        </p:txBody>
      </p:sp>
      <p:sp>
        <p:nvSpPr>
          <p:cNvPr id="61" name="Google Shape;61;p14"/>
          <p:cNvSpPr txBox="1"/>
          <p:nvPr/>
        </p:nvSpPr>
        <p:spPr>
          <a:xfrm>
            <a:off x="279575" y="1493475"/>
            <a:ext cx="5254450" cy="260837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100" dirty="0">
                <a:solidFill>
                  <a:srgbClr val="1A4C04"/>
                </a:solidFill>
                <a:latin typeface="Comfortaa"/>
                <a:ea typeface="Comfortaa"/>
                <a:cs typeface="Comfortaa"/>
                <a:sym typeface="Comfortaa"/>
              </a:rPr>
              <a:t>Native Ceuticals offers holistic solutions to the most common ailments that plague millions of people and pets throughout the United States each and every year.</a:t>
            </a:r>
            <a:endParaRPr sz="2100" dirty="0">
              <a:solidFill>
                <a:srgbClr val="1A4C04"/>
              </a:solidFill>
              <a:latin typeface="Comfortaa"/>
              <a:ea typeface="Comfortaa"/>
              <a:cs typeface="Comfortaa"/>
              <a:sym typeface="Comfortaa"/>
            </a:endParaRPr>
          </a:p>
        </p:txBody>
      </p:sp>
      <p:pic>
        <p:nvPicPr>
          <p:cNvPr id="3" name="Picture 2" descr="A person with rainbow colored light coming out of their body&#10;&#10;Description automatically generated">
            <a:extLst>
              <a:ext uri="{FF2B5EF4-FFF2-40B4-BE49-F238E27FC236}">
                <a16:creationId xmlns:a16="http://schemas.microsoft.com/office/drawing/2014/main" id="{D6D82A23-F72B-489F-89D3-1D31780C0791}"/>
              </a:ext>
            </a:extLst>
          </p:cNvPr>
          <p:cNvPicPr>
            <a:picLocks noChangeAspect="1"/>
          </p:cNvPicPr>
          <p:nvPr/>
        </p:nvPicPr>
        <p:blipFill>
          <a:blip r:embed="rId3"/>
          <a:stretch>
            <a:fillRect/>
          </a:stretch>
        </p:blipFill>
        <p:spPr>
          <a:xfrm>
            <a:off x="5621915" y="1300378"/>
            <a:ext cx="2601788" cy="34690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137"/>
        <p:cNvGrpSpPr/>
        <p:nvPr/>
      </p:nvGrpSpPr>
      <p:grpSpPr>
        <a:xfrm>
          <a:off x="0" y="0"/>
          <a:ext cx="0" cy="0"/>
          <a:chOff x="0" y="0"/>
          <a:chExt cx="0" cy="0"/>
        </a:xfrm>
      </p:grpSpPr>
      <p:sp>
        <p:nvSpPr>
          <p:cNvPr id="138" name="Google Shape;138;p24"/>
          <p:cNvSpPr/>
          <p:nvPr/>
        </p:nvSpPr>
        <p:spPr>
          <a:xfrm>
            <a:off x="0" y="2257500"/>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txBox="1">
            <a:spLocks noGrp="1"/>
          </p:cNvSpPr>
          <p:nvPr>
            <p:ph type="title"/>
          </p:nvPr>
        </p:nvSpPr>
        <p:spPr>
          <a:xfrm>
            <a:off x="119100" y="2225700"/>
            <a:ext cx="8872500" cy="755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00" b="1" dirty="0">
                <a:solidFill>
                  <a:srgbClr val="2E5D1A"/>
                </a:solidFill>
                <a:latin typeface="Comfortaa"/>
                <a:ea typeface="Comfortaa"/>
                <a:cs typeface="Comfortaa"/>
                <a:sym typeface="Comfortaa"/>
              </a:rPr>
              <a:t>PRODUCT LINE UP</a:t>
            </a:r>
            <a:endParaRPr sz="3200" b="1" dirty="0">
              <a:solidFill>
                <a:srgbClr val="2E5D1A"/>
              </a:solidFill>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143"/>
        <p:cNvGrpSpPr/>
        <p:nvPr/>
      </p:nvGrpSpPr>
      <p:grpSpPr>
        <a:xfrm>
          <a:off x="0" y="0"/>
          <a:ext cx="0" cy="0"/>
          <a:chOff x="0" y="0"/>
          <a:chExt cx="0" cy="0"/>
        </a:xfrm>
      </p:grpSpPr>
      <p:sp>
        <p:nvSpPr>
          <p:cNvPr id="4" name="Google Shape;158;p25">
            <a:extLst>
              <a:ext uri="{FF2B5EF4-FFF2-40B4-BE49-F238E27FC236}">
                <a16:creationId xmlns:a16="http://schemas.microsoft.com/office/drawing/2014/main" id="{4849D901-71B7-98F2-D83C-05AE099E0081}"/>
              </a:ext>
            </a:extLst>
          </p:cNvPr>
          <p:cNvSpPr/>
          <p:nvPr/>
        </p:nvSpPr>
        <p:spPr>
          <a:xfrm>
            <a:off x="7478075" y="3125925"/>
            <a:ext cx="12483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5"/>
          <p:cNvSpPr/>
          <p:nvPr/>
        </p:nvSpPr>
        <p:spPr>
          <a:xfrm>
            <a:off x="7476700" y="3528675"/>
            <a:ext cx="12453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6" name="Google Shape;146;p25"/>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5"/>
          <p:cNvSpPr txBox="1">
            <a:spLocks noGrp="1"/>
          </p:cNvSpPr>
          <p:nvPr>
            <p:ph type="title"/>
          </p:nvPr>
        </p:nvSpPr>
        <p:spPr>
          <a:xfrm>
            <a:off x="138700" y="220175"/>
            <a:ext cx="3736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SKIN CARE</a:t>
            </a:r>
            <a:endParaRPr sz="3200" b="1">
              <a:solidFill>
                <a:srgbClr val="2E5D1A"/>
              </a:solidFill>
              <a:latin typeface="Comfortaa"/>
              <a:ea typeface="Comfortaa"/>
              <a:cs typeface="Comfortaa"/>
              <a:sym typeface="Comfortaa"/>
            </a:endParaRPr>
          </a:p>
        </p:txBody>
      </p:sp>
      <p:sp>
        <p:nvSpPr>
          <p:cNvPr id="148" name="Google Shape;148;p25"/>
          <p:cNvSpPr/>
          <p:nvPr/>
        </p:nvSpPr>
        <p:spPr>
          <a:xfrm>
            <a:off x="144748" y="1121575"/>
            <a:ext cx="12483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5"/>
          <p:cNvSpPr/>
          <p:nvPr/>
        </p:nvSpPr>
        <p:spPr>
          <a:xfrm>
            <a:off x="144747" y="3125925"/>
            <a:ext cx="12453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5"/>
          <p:cNvSpPr txBox="1">
            <a:spLocks noGrp="1"/>
          </p:cNvSpPr>
          <p:nvPr>
            <p:ph type="body" idx="1"/>
          </p:nvPr>
        </p:nvSpPr>
        <p:spPr>
          <a:xfrm>
            <a:off x="115200" y="3147375"/>
            <a:ext cx="1278000" cy="519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a:solidFill>
                  <a:srgbClr val="2E5D1A"/>
                </a:solidFill>
                <a:latin typeface="Comfortaa"/>
                <a:ea typeface="Comfortaa"/>
                <a:cs typeface="Comfortaa"/>
                <a:sym typeface="Comfortaa"/>
              </a:rPr>
              <a:t>CLEANSER</a:t>
            </a:r>
            <a:endParaRPr sz="1000" b="1">
              <a:solidFill>
                <a:srgbClr val="2E5D1A"/>
              </a:solidFill>
              <a:latin typeface="Comfortaa"/>
              <a:ea typeface="Comfortaa"/>
              <a:cs typeface="Comfortaa"/>
              <a:sym typeface="Comfortaa"/>
            </a:endParaRPr>
          </a:p>
        </p:txBody>
      </p:sp>
      <p:sp>
        <p:nvSpPr>
          <p:cNvPr id="151" name="Google Shape;151;p25"/>
          <p:cNvSpPr/>
          <p:nvPr/>
        </p:nvSpPr>
        <p:spPr>
          <a:xfrm>
            <a:off x="1393325" y="1121575"/>
            <a:ext cx="1278000" cy="20253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5"/>
          <p:cNvSpPr/>
          <p:nvPr/>
        </p:nvSpPr>
        <p:spPr>
          <a:xfrm>
            <a:off x="1390048" y="3128400"/>
            <a:ext cx="12780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5"/>
          <p:cNvSpPr/>
          <p:nvPr/>
        </p:nvSpPr>
        <p:spPr>
          <a:xfrm>
            <a:off x="267459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5"/>
          <p:cNvSpPr/>
          <p:nvPr/>
        </p:nvSpPr>
        <p:spPr>
          <a:xfrm>
            <a:off x="267459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p:nvPr/>
        </p:nvSpPr>
        <p:spPr>
          <a:xfrm>
            <a:off x="444549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5"/>
          <p:cNvSpPr/>
          <p:nvPr/>
        </p:nvSpPr>
        <p:spPr>
          <a:xfrm>
            <a:off x="444549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5"/>
          <p:cNvSpPr/>
          <p:nvPr/>
        </p:nvSpPr>
        <p:spPr>
          <a:xfrm>
            <a:off x="6222398" y="1121575"/>
            <a:ext cx="12483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p:nvPr/>
        </p:nvSpPr>
        <p:spPr>
          <a:xfrm>
            <a:off x="6222398" y="3125925"/>
            <a:ext cx="12483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5"/>
          <p:cNvSpPr/>
          <p:nvPr/>
        </p:nvSpPr>
        <p:spPr>
          <a:xfrm>
            <a:off x="141750" y="3521875"/>
            <a:ext cx="12483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0" name="Google Shape;160;p25"/>
          <p:cNvSpPr/>
          <p:nvPr/>
        </p:nvSpPr>
        <p:spPr>
          <a:xfrm>
            <a:off x="1393325" y="3521875"/>
            <a:ext cx="12780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1" name="Google Shape;161;p25"/>
          <p:cNvSpPr/>
          <p:nvPr/>
        </p:nvSpPr>
        <p:spPr>
          <a:xfrm>
            <a:off x="267160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2" name="Google Shape;162;p25"/>
          <p:cNvSpPr/>
          <p:nvPr/>
        </p:nvSpPr>
        <p:spPr>
          <a:xfrm>
            <a:off x="444250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3" name="Google Shape;163;p25"/>
          <p:cNvSpPr/>
          <p:nvPr/>
        </p:nvSpPr>
        <p:spPr>
          <a:xfrm>
            <a:off x="6219400" y="3521875"/>
            <a:ext cx="12453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4" name="Google Shape;164;p25"/>
          <p:cNvSpPr txBox="1">
            <a:spLocks noGrp="1"/>
          </p:cNvSpPr>
          <p:nvPr>
            <p:ph type="body" idx="1"/>
          </p:nvPr>
        </p:nvSpPr>
        <p:spPr>
          <a:xfrm>
            <a:off x="1390050" y="3121200"/>
            <a:ext cx="1278000" cy="519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a:solidFill>
                  <a:srgbClr val="2E5D1A"/>
                </a:solidFill>
                <a:latin typeface="Comfortaa"/>
                <a:ea typeface="Comfortaa"/>
                <a:cs typeface="Comfortaa"/>
                <a:sym typeface="Comfortaa"/>
              </a:rPr>
              <a:t>DAY CREAM</a:t>
            </a:r>
            <a:endParaRPr sz="1000" b="1">
              <a:solidFill>
                <a:srgbClr val="2E5D1A"/>
              </a:solidFill>
              <a:latin typeface="Comfortaa"/>
              <a:ea typeface="Comfortaa"/>
              <a:cs typeface="Comfortaa"/>
              <a:sym typeface="Comfortaa"/>
            </a:endParaRPr>
          </a:p>
        </p:txBody>
      </p:sp>
      <p:sp>
        <p:nvSpPr>
          <p:cNvPr id="165" name="Google Shape;165;p25"/>
          <p:cNvSpPr txBox="1">
            <a:spLocks noGrp="1"/>
          </p:cNvSpPr>
          <p:nvPr>
            <p:ph type="body" idx="1"/>
          </p:nvPr>
        </p:nvSpPr>
        <p:spPr>
          <a:xfrm>
            <a:off x="115325" y="3611625"/>
            <a:ext cx="1278000" cy="1302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2E5D1A"/>
                </a:solidFill>
                <a:latin typeface="Comfortaa"/>
                <a:ea typeface="Comfortaa"/>
                <a:cs typeface="Comfortaa"/>
                <a:sym typeface="Comfortaa"/>
              </a:rPr>
              <a:t>Smooth &amp; Brighten</a:t>
            </a:r>
            <a:endParaRPr sz="110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sz="1100">
                <a:solidFill>
                  <a:srgbClr val="2E5D1A"/>
                </a:solidFill>
                <a:latin typeface="Comfortaa"/>
                <a:ea typeface="Comfortaa"/>
                <a:cs typeface="Comfortaa"/>
                <a:sym typeface="Comfortaa"/>
              </a:rPr>
              <a:t>Chemical Free</a:t>
            </a:r>
            <a:endParaRPr sz="1100">
              <a:solidFill>
                <a:srgbClr val="2E5D1A"/>
              </a:solidFill>
              <a:latin typeface="Comfortaa"/>
              <a:ea typeface="Comfortaa"/>
              <a:cs typeface="Comfortaa"/>
              <a:sym typeface="Comfortaa"/>
            </a:endParaRPr>
          </a:p>
          <a:p>
            <a:pPr marL="0" lvl="0" indent="0" algn="ctr" rtl="0">
              <a:spcBef>
                <a:spcPts val="1200"/>
              </a:spcBef>
              <a:spcAft>
                <a:spcPts val="1200"/>
              </a:spcAft>
              <a:buNone/>
            </a:pPr>
            <a:r>
              <a:rPr lang="en" sz="1100">
                <a:solidFill>
                  <a:srgbClr val="2E5D1A"/>
                </a:solidFill>
                <a:latin typeface="Comfortaa"/>
                <a:ea typeface="Comfortaa"/>
                <a:cs typeface="Comfortaa"/>
                <a:sym typeface="Comfortaa"/>
              </a:rPr>
              <a:t>Endocrine Disrupter Free </a:t>
            </a:r>
            <a:endParaRPr sz="1100">
              <a:solidFill>
                <a:srgbClr val="2E5D1A"/>
              </a:solidFill>
              <a:latin typeface="Comfortaa"/>
              <a:ea typeface="Comfortaa"/>
              <a:cs typeface="Comfortaa"/>
              <a:sym typeface="Comfortaa"/>
            </a:endParaRPr>
          </a:p>
        </p:txBody>
      </p:sp>
      <p:sp>
        <p:nvSpPr>
          <p:cNvPr id="166" name="Google Shape;166;p25"/>
          <p:cNvSpPr txBox="1">
            <a:spLocks noGrp="1"/>
          </p:cNvSpPr>
          <p:nvPr>
            <p:ph type="body" idx="1"/>
          </p:nvPr>
        </p:nvSpPr>
        <p:spPr>
          <a:xfrm>
            <a:off x="1381325" y="3721312"/>
            <a:ext cx="1287817" cy="13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dirty="0">
                <a:solidFill>
                  <a:srgbClr val="2E5D1A"/>
                </a:solidFill>
                <a:latin typeface="Comfortaa"/>
                <a:ea typeface="Comfortaa"/>
                <a:cs typeface="Comfortaa"/>
                <a:sym typeface="Comfortaa"/>
              </a:rPr>
              <a:t>Brightening</a:t>
            </a:r>
            <a:endParaRPr sz="1100" dirty="0">
              <a:solidFill>
                <a:srgbClr val="2E5D1A"/>
              </a:solidFill>
              <a:latin typeface="Comfortaa"/>
              <a:ea typeface="Comfortaa"/>
              <a:cs typeface="Comfortaa"/>
              <a:sym typeface="Comfortaa"/>
            </a:endParaRPr>
          </a:p>
          <a:p>
            <a:pPr marL="0" lvl="0" indent="0" algn="ctr" rtl="0">
              <a:spcBef>
                <a:spcPts val="1200"/>
              </a:spcBef>
              <a:spcAft>
                <a:spcPts val="0"/>
              </a:spcAft>
              <a:buClr>
                <a:schemeClr val="dk1"/>
              </a:buClr>
              <a:buSzPts val="1100"/>
              <a:buFont typeface="Arial"/>
              <a:buNone/>
            </a:pPr>
            <a:r>
              <a:rPr lang="en" sz="1100" dirty="0">
                <a:solidFill>
                  <a:srgbClr val="2E5D1A"/>
                </a:solidFill>
                <a:latin typeface="Comfortaa"/>
                <a:ea typeface="Comfortaa"/>
                <a:cs typeface="Comfortaa"/>
                <a:sym typeface="Comfortaa"/>
              </a:rPr>
              <a:t>Sun Protection</a:t>
            </a:r>
            <a:endParaRPr sz="1100"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sz="1100" dirty="0">
                <a:solidFill>
                  <a:srgbClr val="2E5D1A"/>
                </a:solidFill>
                <a:latin typeface="Comfortaa"/>
                <a:ea typeface="Comfortaa"/>
                <a:cs typeface="Comfortaa"/>
                <a:sym typeface="Comfortaa"/>
              </a:rPr>
              <a:t>Fine Line and Wrinkle Reduction</a:t>
            </a:r>
            <a:br>
              <a:rPr lang="en" sz="1100" dirty="0">
                <a:solidFill>
                  <a:srgbClr val="2E5D1A"/>
                </a:solidFill>
                <a:latin typeface="Comfortaa"/>
                <a:ea typeface="Comfortaa"/>
                <a:cs typeface="Comfortaa"/>
                <a:sym typeface="Comfortaa"/>
              </a:rPr>
            </a:br>
            <a:endParaRPr sz="1100" dirty="0">
              <a:solidFill>
                <a:srgbClr val="2E5D1A"/>
              </a:solidFill>
              <a:latin typeface="Comfortaa"/>
              <a:ea typeface="Comfortaa"/>
              <a:cs typeface="Comfortaa"/>
              <a:sym typeface="Comfortaa"/>
            </a:endParaRPr>
          </a:p>
        </p:txBody>
      </p:sp>
      <p:sp>
        <p:nvSpPr>
          <p:cNvPr id="167" name="Google Shape;167;p25"/>
          <p:cNvSpPr txBox="1">
            <a:spLocks noGrp="1"/>
          </p:cNvSpPr>
          <p:nvPr>
            <p:ph type="body" idx="1"/>
          </p:nvPr>
        </p:nvSpPr>
        <p:spPr>
          <a:xfrm>
            <a:off x="2744200" y="3611625"/>
            <a:ext cx="1637700" cy="13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rgbClr val="2E5D1A"/>
                </a:solidFill>
                <a:latin typeface="Comfortaa"/>
                <a:ea typeface="Comfortaa"/>
                <a:cs typeface="Comfortaa"/>
                <a:sym typeface="Comfortaa"/>
              </a:rPr>
              <a:t>Wrinkle Reduction</a:t>
            </a:r>
            <a:endParaRPr sz="110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sz="1100">
                <a:solidFill>
                  <a:srgbClr val="2E5D1A"/>
                </a:solidFill>
                <a:latin typeface="Comfortaa"/>
                <a:ea typeface="Comfortaa"/>
                <a:cs typeface="Comfortaa"/>
                <a:sym typeface="Comfortaa"/>
              </a:rPr>
              <a:t>Chemical Free</a:t>
            </a:r>
            <a:endParaRPr sz="1100">
              <a:solidFill>
                <a:srgbClr val="2E5D1A"/>
              </a:solidFill>
              <a:latin typeface="Comfortaa"/>
              <a:ea typeface="Comfortaa"/>
              <a:cs typeface="Comfortaa"/>
              <a:sym typeface="Comfortaa"/>
            </a:endParaRPr>
          </a:p>
          <a:p>
            <a:pPr marL="0" lvl="0" indent="0" algn="ctr" rtl="0">
              <a:spcBef>
                <a:spcPts val="1200"/>
              </a:spcBef>
              <a:spcAft>
                <a:spcPts val="1200"/>
              </a:spcAft>
              <a:buClr>
                <a:schemeClr val="dk1"/>
              </a:buClr>
              <a:buSzPts val="1100"/>
              <a:buFont typeface="Arial"/>
              <a:buNone/>
            </a:pPr>
            <a:r>
              <a:rPr lang="en" sz="1100">
                <a:solidFill>
                  <a:srgbClr val="2E5D1A"/>
                </a:solidFill>
                <a:latin typeface="Comfortaa"/>
                <a:ea typeface="Comfortaa"/>
                <a:cs typeface="Comfortaa"/>
                <a:sym typeface="Comfortaa"/>
              </a:rPr>
              <a:t>Collagen Enhancement</a:t>
            </a:r>
            <a:endParaRPr sz="1100">
              <a:solidFill>
                <a:srgbClr val="2E5D1A"/>
              </a:solidFill>
              <a:latin typeface="Comfortaa"/>
              <a:ea typeface="Comfortaa"/>
              <a:cs typeface="Comfortaa"/>
              <a:sym typeface="Comfortaa"/>
            </a:endParaRPr>
          </a:p>
        </p:txBody>
      </p:sp>
      <p:sp>
        <p:nvSpPr>
          <p:cNvPr id="168" name="Google Shape;168;p25"/>
          <p:cNvSpPr txBox="1">
            <a:spLocks noGrp="1"/>
          </p:cNvSpPr>
          <p:nvPr>
            <p:ph type="body" idx="1"/>
          </p:nvPr>
        </p:nvSpPr>
        <p:spPr>
          <a:xfrm>
            <a:off x="2671600" y="3149850"/>
            <a:ext cx="1770900" cy="519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a:solidFill>
                  <a:srgbClr val="2E5D1A"/>
                </a:solidFill>
                <a:latin typeface="Comfortaa"/>
                <a:ea typeface="Comfortaa"/>
                <a:cs typeface="Comfortaa"/>
                <a:sym typeface="Comfortaa"/>
              </a:rPr>
              <a:t>NIGHT CREAM</a:t>
            </a:r>
            <a:endParaRPr sz="1000" b="1">
              <a:solidFill>
                <a:srgbClr val="2E5D1A"/>
              </a:solidFill>
              <a:latin typeface="Comfortaa"/>
              <a:ea typeface="Comfortaa"/>
              <a:cs typeface="Comfortaa"/>
              <a:sym typeface="Comfortaa"/>
            </a:endParaRPr>
          </a:p>
        </p:txBody>
      </p:sp>
      <p:sp>
        <p:nvSpPr>
          <p:cNvPr id="169" name="Google Shape;169;p25"/>
          <p:cNvSpPr txBox="1">
            <a:spLocks noGrp="1"/>
          </p:cNvSpPr>
          <p:nvPr>
            <p:ph type="body" idx="1"/>
          </p:nvPr>
        </p:nvSpPr>
        <p:spPr>
          <a:xfrm>
            <a:off x="4515100" y="3611625"/>
            <a:ext cx="1637700" cy="13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2E5D1A"/>
                </a:solidFill>
                <a:latin typeface="Comfortaa"/>
                <a:ea typeface="Comfortaa"/>
                <a:cs typeface="Comfortaa"/>
                <a:sym typeface="Comfortaa"/>
              </a:rPr>
              <a:t>Toning</a:t>
            </a:r>
            <a:endParaRPr sz="1100"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sz="1100" dirty="0">
                <a:solidFill>
                  <a:srgbClr val="2E5D1A"/>
                </a:solidFill>
                <a:latin typeface="Comfortaa"/>
                <a:ea typeface="Comfortaa"/>
                <a:cs typeface="Comfortaa"/>
                <a:sym typeface="Comfortaa"/>
              </a:rPr>
              <a:t>Rejuvenating</a:t>
            </a:r>
            <a:endParaRPr sz="1100"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sz="1100" dirty="0">
                <a:solidFill>
                  <a:srgbClr val="2E5D1A"/>
                </a:solidFill>
                <a:latin typeface="Comfortaa"/>
                <a:ea typeface="Comfortaa"/>
                <a:cs typeface="Comfortaa"/>
                <a:sym typeface="Comfortaa"/>
              </a:rPr>
              <a:t>Younger, Healthier Looking Skin</a:t>
            </a:r>
            <a:endParaRPr sz="1100" dirty="0">
              <a:solidFill>
                <a:srgbClr val="2E5D1A"/>
              </a:solidFill>
              <a:latin typeface="Comfortaa"/>
              <a:ea typeface="Comfortaa"/>
              <a:cs typeface="Comfortaa"/>
              <a:sym typeface="Comfortaa"/>
            </a:endParaRPr>
          </a:p>
        </p:txBody>
      </p:sp>
      <p:sp>
        <p:nvSpPr>
          <p:cNvPr id="170" name="Google Shape;170;p25"/>
          <p:cNvSpPr txBox="1">
            <a:spLocks noGrp="1"/>
          </p:cNvSpPr>
          <p:nvPr>
            <p:ph type="body" idx="1"/>
          </p:nvPr>
        </p:nvSpPr>
        <p:spPr>
          <a:xfrm>
            <a:off x="4381900" y="3149850"/>
            <a:ext cx="1913100" cy="519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a:solidFill>
                  <a:srgbClr val="2E5D1A"/>
                </a:solidFill>
                <a:latin typeface="Comfortaa"/>
                <a:ea typeface="Comfortaa"/>
                <a:cs typeface="Comfortaa"/>
                <a:sym typeface="Comfortaa"/>
              </a:rPr>
              <a:t>RETINOL</a:t>
            </a:r>
            <a:endParaRPr sz="1000" b="1">
              <a:solidFill>
                <a:srgbClr val="2E5D1A"/>
              </a:solidFill>
              <a:latin typeface="Comfortaa"/>
              <a:ea typeface="Comfortaa"/>
              <a:cs typeface="Comfortaa"/>
              <a:sym typeface="Comfortaa"/>
            </a:endParaRPr>
          </a:p>
        </p:txBody>
      </p:sp>
      <p:sp>
        <p:nvSpPr>
          <p:cNvPr id="171" name="Google Shape;171;p25"/>
          <p:cNvSpPr txBox="1">
            <a:spLocks noGrp="1"/>
          </p:cNvSpPr>
          <p:nvPr>
            <p:ph type="body" idx="1"/>
          </p:nvPr>
        </p:nvSpPr>
        <p:spPr>
          <a:xfrm>
            <a:off x="6160600" y="3149838"/>
            <a:ext cx="1362900" cy="461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dirty="0">
                <a:solidFill>
                  <a:srgbClr val="2E5D1A"/>
                </a:solidFill>
                <a:latin typeface="Comfortaa"/>
                <a:ea typeface="Comfortaa"/>
                <a:cs typeface="Comfortaa"/>
                <a:sym typeface="Comfortaa"/>
              </a:rPr>
              <a:t>SUNSCREEN</a:t>
            </a:r>
            <a:endParaRPr sz="1000" b="1" dirty="0">
              <a:solidFill>
                <a:srgbClr val="2E5D1A"/>
              </a:solidFill>
              <a:latin typeface="Comfortaa"/>
              <a:ea typeface="Comfortaa"/>
              <a:cs typeface="Comfortaa"/>
              <a:sym typeface="Comfortaa"/>
            </a:endParaRPr>
          </a:p>
        </p:txBody>
      </p:sp>
      <p:sp>
        <p:nvSpPr>
          <p:cNvPr id="172" name="Google Shape;172;p25"/>
          <p:cNvSpPr txBox="1">
            <a:spLocks noGrp="1"/>
          </p:cNvSpPr>
          <p:nvPr>
            <p:ph type="body" idx="1"/>
          </p:nvPr>
        </p:nvSpPr>
        <p:spPr>
          <a:xfrm>
            <a:off x="6228123" y="3620313"/>
            <a:ext cx="1245300" cy="13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2E5D1A"/>
                </a:solidFill>
                <a:latin typeface="Comfortaa"/>
                <a:ea typeface="Comfortaa"/>
                <a:cs typeface="Comfortaa"/>
                <a:sym typeface="Comfortaa"/>
              </a:rPr>
              <a:t>SPF 25+</a:t>
            </a:r>
            <a:endParaRPr sz="1100"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sz="1100" dirty="0">
                <a:solidFill>
                  <a:srgbClr val="2E5D1A"/>
                </a:solidFill>
                <a:latin typeface="Comfortaa"/>
                <a:ea typeface="Comfortaa"/>
                <a:cs typeface="Comfortaa"/>
                <a:sym typeface="Comfortaa"/>
              </a:rPr>
              <a:t>Chemical Free</a:t>
            </a:r>
            <a:endParaRPr sz="1100"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sz="1100" dirty="0">
                <a:solidFill>
                  <a:srgbClr val="2E5D1A"/>
                </a:solidFill>
                <a:latin typeface="Comfortaa"/>
                <a:ea typeface="Comfortaa"/>
                <a:cs typeface="Comfortaa"/>
                <a:sym typeface="Comfortaa"/>
              </a:rPr>
              <a:t>Protects Against UVA and UVB</a:t>
            </a:r>
            <a:endParaRPr sz="1100" dirty="0">
              <a:solidFill>
                <a:srgbClr val="2E5D1A"/>
              </a:solidFill>
              <a:latin typeface="Comfortaa"/>
              <a:ea typeface="Comfortaa"/>
              <a:cs typeface="Comfortaa"/>
              <a:sym typeface="Comfortaa"/>
            </a:endParaRPr>
          </a:p>
        </p:txBody>
      </p:sp>
      <p:pic>
        <p:nvPicPr>
          <p:cNvPr id="173" name="Google Shape;173;p25"/>
          <p:cNvPicPr preferRelativeResize="0"/>
          <p:nvPr/>
        </p:nvPicPr>
        <p:blipFill>
          <a:blip r:embed="rId3">
            <a:alphaModFix/>
          </a:blip>
          <a:stretch>
            <a:fillRect/>
          </a:stretch>
        </p:blipFill>
        <p:spPr>
          <a:xfrm>
            <a:off x="557488" y="1209613"/>
            <a:ext cx="422814" cy="1882825"/>
          </a:xfrm>
          <a:prstGeom prst="rect">
            <a:avLst/>
          </a:prstGeom>
          <a:noFill/>
          <a:ln>
            <a:noFill/>
          </a:ln>
        </p:spPr>
      </p:pic>
      <p:pic>
        <p:nvPicPr>
          <p:cNvPr id="174" name="Google Shape;174;p25"/>
          <p:cNvPicPr preferRelativeResize="0"/>
          <p:nvPr/>
        </p:nvPicPr>
        <p:blipFill>
          <a:blip r:embed="rId4">
            <a:alphaModFix/>
          </a:blip>
          <a:stretch>
            <a:fillRect/>
          </a:stretch>
        </p:blipFill>
        <p:spPr>
          <a:xfrm>
            <a:off x="1748850" y="1197763"/>
            <a:ext cx="560418" cy="1839100"/>
          </a:xfrm>
          <a:prstGeom prst="rect">
            <a:avLst/>
          </a:prstGeom>
          <a:noFill/>
          <a:ln>
            <a:noFill/>
          </a:ln>
        </p:spPr>
      </p:pic>
      <p:pic>
        <p:nvPicPr>
          <p:cNvPr id="175" name="Google Shape;175;p25"/>
          <p:cNvPicPr preferRelativeResize="0"/>
          <p:nvPr/>
        </p:nvPicPr>
        <p:blipFill>
          <a:blip r:embed="rId5">
            <a:alphaModFix/>
          </a:blip>
          <a:stretch>
            <a:fillRect/>
          </a:stretch>
        </p:blipFill>
        <p:spPr>
          <a:xfrm>
            <a:off x="3277125" y="1267536"/>
            <a:ext cx="676275" cy="1767039"/>
          </a:xfrm>
          <a:prstGeom prst="rect">
            <a:avLst/>
          </a:prstGeom>
          <a:noFill/>
          <a:ln>
            <a:noFill/>
          </a:ln>
        </p:spPr>
      </p:pic>
      <p:pic>
        <p:nvPicPr>
          <p:cNvPr id="176" name="Google Shape;176;p25"/>
          <p:cNvPicPr preferRelativeResize="0"/>
          <p:nvPr/>
        </p:nvPicPr>
        <p:blipFill rotWithShape="1">
          <a:blip r:embed="rId6">
            <a:alphaModFix/>
          </a:blip>
          <a:srcRect l="38392" t="8123" r="33045" b="14212"/>
          <a:stretch/>
        </p:blipFill>
        <p:spPr>
          <a:xfrm>
            <a:off x="5018278" y="1186984"/>
            <a:ext cx="676275" cy="1839091"/>
          </a:xfrm>
          <a:prstGeom prst="rect">
            <a:avLst/>
          </a:prstGeom>
          <a:noFill/>
          <a:ln>
            <a:noFill/>
          </a:ln>
        </p:spPr>
      </p:pic>
      <p:pic>
        <p:nvPicPr>
          <p:cNvPr id="177" name="Google Shape;177;p25"/>
          <p:cNvPicPr preferRelativeResize="0"/>
          <p:nvPr/>
        </p:nvPicPr>
        <p:blipFill>
          <a:blip r:embed="rId7">
            <a:alphaModFix/>
          </a:blip>
          <a:stretch>
            <a:fillRect/>
          </a:stretch>
        </p:blipFill>
        <p:spPr>
          <a:xfrm>
            <a:off x="6588037" y="1253826"/>
            <a:ext cx="517028" cy="1794375"/>
          </a:xfrm>
          <a:prstGeom prst="rect">
            <a:avLst/>
          </a:prstGeom>
          <a:noFill/>
          <a:ln>
            <a:noFill/>
          </a:ln>
        </p:spPr>
      </p:pic>
      <p:sp>
        <p:nvSpPr>
          <p:cNvPr id="178" name="Google Shape;178;p25"/>
          <p:cNvSpPr/>
          <p:nvPr/>
        </p:nvSpPr>
        <p:spPr>
          <a:xfrm>
            <a:off x="7476700" y="1121600"/>
            <a:ext cx="1248300" cy="199555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txBox="1">
            <a:spLocks noGrp="1"/>
          </p:cNvSpPr>
          <p:nvPr>
            <p:ph type="body" idx="1"/>
          </p:nvPr>
        </p:nvSpPr>
        <p:spPr>
          <a:xfrm>
            <a:off x="7401850" y="3121200"/>
            <a:ext cx="1362900" cy="38768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1000" b="1" dirty="0">
                <a:solidFill>
                  <a:srgbClr val="2E5D1A"/>
                </a:solidFill>
                <a:latin typeface="Comfortaa"/>
                <a:ea typeface="Comfortaa"/>
                <a:cs typeface="Comfortaa"/>
                <a:sym typeface="Comfortaa"/>
              </a:rPr>
              <a:t>REPAIR SALVE</a:t>
            </a:r>
            <a:endParaRPr sz="1000" b="1" dirty="0">
              <a:solidFill>
                <a:srgbClr val="2E5D1A"/>
              </a:solidFill>
              <a:latin typeface="Comfortaa"/>
              <a:ea typeface="Comfortaa"/>
              <a:cs typeface="Comfortaa"/>
              <a:sym typeface="Comfortaa"/>
            </a:endParaRPr>
          </a:p>
        </p:txBody>
      </p:sp>
      <p:pic>
        <p:nvPicPr>
          <p:cNvPr id="181" name="Google Shape;181;p25"/>
          <p:cNvPicPr preferRelativeResize="0"/>
          <p:nvPr/>
        </p:nvPicPr>
        <p:blipFill rotWithShape="1">
          <a:blip r:embed="rId8">
            <a:alphaModFix/>
          </a:blip>
          <a:srcRect l="26747" t="40362" r="26784" b="10480"/>
          <a:stretch/>
        </p:blipFill>
        <p:spPr>
          <a:xfrm>
            <a:off x="7419400" y="1549913"/>
            <a:ext cx="1327800" cy="1404725"/>
          </a:xfrm>
          <a:prstGeom prst="rect">
            <a:avLst/>
          </a:prstGeom>
          <a:noFill/>
          <a:ln>
            <a:noFill/>
          </a:ln>
        </p:spPr>
      </p:pic>
      <p:sp>
        <p:nvSpPr>
          <p:cNvPr id="5" name="Google Shape;172;p25">
            <a:extLst>
              <a:ext uri="{FF2B5EF4-FFF2-40B4-BE49-F238E27FC236}">
                <a16:creationId xmlns:a16="http://schemas.microsoft.com/office/drawing/2014/main" id="{42F536A0-38CF-A755-418B-35F1E7CFA7B1}"/>
              </a:ext>
            </a:extLst>
          </p:cNvPr>
          <p:cNvSpPr txBox="1">
            <a:spLocks/>
          </p:cNvSpPr>
          <p:nvPr/>
        </p:nvSpPr>
        <p:spPr>
          <a:xfrm>
            <a:off x="7467940" y="3610113"/>
            <a:ext cx="1245300" cy="130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gn="ctr">
              <a:spcBef>
                <a:spcPts val="1200"/>
              </a:spcBef>
              <a:spcAft>
                <a:spcPts val="1200"/>
              </a:spcAft>
              <a:buFont typeface="Arial"/>
              <a:buNone/>
            </a:pPr>
            <a:r>
              <a:rPr lang="en-US" sz="1100" dirty="0">
                <a:solidFill>
                  <a:srgbClr val="2E5D1A"/>
                </a:solidFill>
                <a:latin typeface="Comfortaa"/>
                <a:ea typeface="Comfortaa"/>
                <a:cs typeface="Comfortaa"/>
                <a:sym typeface="Comfortaa"/>
              </a:rPr>
              <a:t>Full-spectrum</a:t>
            </a:r>
          </a:p>
          <a:p>
            <a:pPr marL="0" indent="0" algn="ctr">
              <a:spcBef>
                <a:spcPts val="1200"/>
              </a:spcBef>
              <a:spcAft>
                <a:spcPts val="1200"/>
              </a:spcAft>
              <a:buFont typeface="Arial"/>
              <a:buNone/>
            </a:pPr>
            <a:r>
              <a:rPr lang="en-US" sz="1100" dirty="0">
                <a:solidFill>
                  <a:srgbClr val="2E5D1A"/>
                </a:solidFill>
                <a:latin typeface="Comfortaa"/>
                <a:ea typeface="Comfortaa"/>
                <a:cs typeface="Comfortaa"/>
                <a:sym typeface="Comfortaa"/>
              </a:rPr>
              <a:t>CBG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185"/>
        <p:cNvGrpSpPr/>
        <p:nvPr/>
      </p:nvGrpSpPr>
      <p:grpSpPr>
        <a:xfrm>
          <a:off x="0" y="0"/>
          <a:ext cx="0" cy="0"/>
          <a:chOff x="0" y="0"/>
          <a:chExt cx="0" cy="0"/>
        </a:xfrm>
      </p:grpSpPr>
      <p:sp>
        <p:nvSpPr>
          <p:cNvPr id="186" name="Google Shape;186;p26"/>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txBox="1">
            <a:spLocks noGrp="1"/>
          </p:cNvSpPr>
          <p:nvPr>
            <p:ph type="title"/>
          </p:nvPr>
        </p:nvSpPr>
        <p:spPr>
          <a:xfrm>
            <a:off x="138700" y="220175"/>
            <a:ext cx="54744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PAIN MANAGEMENT</a:t>
            </a:r>
            <a:endParaRPr sz="3200" b="1">
              <a:solidFill>
                <a:srgbClr val="2E5D1A"/>
              </a:solidFill>
              <a:latin typeface="Comfortaa"/>
              <a:ea typeface="Comfortaa"/>
              <a:cs typeface="Comfortaa"/>
              <a:sym typeface="Comfortaa"/>
            </a:endParaRPr>
          </a:p>
        </p:txBody>
      </p:sp>
      <p:sp>
        <p:nvSpPr>
          <p:cNvPr id="188" name="Google Shape;188;p26"/>
          <p:cNvSpPr/>
          <p:nvPr/>
        </p:nvSpPr>
        <p:spPr>
          <a:xfrm>
            <a:off x="138700" y="1103099"/>
            <a:ext cx="2674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26"/>
          <p:cNvPicPr preferRelativeResize="0"/>
          <p:nvPr/>
        </p:nvPicPr>
        <p:blipFill rotWithShape="1">
          <a:blip r:embed="rId3">
            <a:alphaModFix/>
          </a:blip>
          <a:srcRect l="27412" t="48833" r="24308"/>
          <a:stretch/>
        </p:blipFill>
        <p:spPr>
          <a:xfrm>
            <a:off x="193404" y="1560250"/>
            <a:ext cx="1612677" cy="1623400"/>
          </a:xfrm>
          <a:prstGeom prst="rect">
            <a:avLst/>
          </a:prstGeom>
          <a:noFill/>
          <a:ln>
            <a:noFill/>
          </a:ln>
        </p:spPr>
      </p:pic>
      <p:pic>
        <p:nvPicPr>
          <p:cNvPr id="190" name="Google Shape;190;p26"/>
          <p:cNvPicPr preferRelativeResize="0"/>
          <p:nvPr/>
        </p:nvPicPr>
        <p:blipFill rotWithShape="1">
          <a:blip r:embed="rId4">
            <a:alphaModFix/>
          </a:blip>
          <a:srcRect l="22465" t="22954" r="21370" b="22997"/>
          <a:stretch/>
        </p:blipFill>
        <p:spPr>
          <a:xfrm>
            <a:off x="1765250" y="2108475"/>
            <a:ext cx="974925" cy="891150"/>
          </a:xfrm>
          <a:prstGeom prst="rect">
            <a:avLst/>
          </a:prstGeom>
          <a:noFill/>
          <a:ln>
            <a:noFill/>
          </a:ln>
        </p:spPr>
      </p:pic>
      <p:sp>
        <p:nvSpPr>
          <p:cNvPr id="191" name="Google Shape;191;p26"/>
          <p:cNvSpPr/>
          <p:nvPr/>
        </p:nvSpPr>
        <p:spPr>
          <a:xfrm>
            <a:off x="138700" y="3107450"/>
            <a:ext cx="2674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2787892" y="1103050"/>
            <a:ext cx="20835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2787893" y="3107450"/>
            <a:ext cx="20835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txBox="1">
            <a:spLocks noGrp="1"/>
          </p:cNvSpPr>
          <p:nvPr>
            <p:ph type="body" idx="1"/>
          </p:nvPr>
        </p:nvSpPr>
        <p:spPr>
          <a:xfrm>
            <a:off x="131650" y="3128900"/>
            <a:ext cx="26742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PAIN RELIEF SALVE</a:t>
            </a:r>
            <a:endParaRPr sz="1600" b="1">
              <a:solidFill>
                <a:srgbClr val="2E5D1A"/>
              </a:solidFill>
              <a:latin typeface="Comfortaa"/>
              <a:ea typeface="Comfortaa"/>
              <a:cs typeface="Comfortaa"/>
              <a:sym typeface="Comfortaa"/>
            </a:endParaRPr>
          </a:p>
        </p:txBody>
      </p:sp>
      <p:sp>
        <p:nvSpPr>
          <p:cNvPr id="195" name="Google Shape;195;p26"/>
          <p:cNvSpPr/>
          <p:nvPr/>
        </p:nvSpPr>
        <p:spPr>
          <a:xfrm>
            <a:off x="4842738" y="1103050"/>
            <a:ext cx="20835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6927901" y="1103050"/>
            <a:ext cx="20835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4846172" y="3107450"/>
            <a:ext cx="20835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6927903" y="3107450"/>
            <a:ext cx="20835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6"/>
          <p:cNvPicPr preferRelativeResize="0"/>
          <p:nvPr/>
        </p:nvPicPr>
        <p:blipFill rotWithShape="1">
          <a:blip r:embed="rId5">
            <a:alphaModFix/>
          </a:blip>
          <a:srcRect t="69896"/>
          <a:stretch/>
        </p:blipFill>
        <p:spPr>
          <a:xfrm rot="-5399998">
            <a:off x="7630213" y="2099938"/>
            <a:ext cx="1636300" cy="467874"/>
          </a:xfrm>
          <a:prstGeom prst="rect">
            <a:avLst/>
          </a:prstGeom>
          <a:noFill/>
          <a:ln>
            <a:noFill/>
          </a:ln>
        </p:spPr>
      </p:pic>
      <p:pic>
        <p:nvPicPr>
          <p:cNvPr id="200" name="Google Shape;200;p26"/>
          <p:cNvPicPr preferRelativeResize="0"/>
          <p:nvPr/>
        </p:nvPicPr>
        <p:blipFill rotWithShape="1">
          <a:blip r:embed="rId6">
            <a:alphaModFix/>
          </a:blip>
          <a:srcRect l="35167" t="6217" r="30719"/>
          <a:stretch/>
        </p:blipFill>
        <p:spPr>
          <a:xfrm>
            <a:off x="3481975" y="1227148"/>
            <a:ext cx="740575" cy="1933827"/>
          </a:xfrm>
          <a:prstGeom prst="rect">
            <a:avLst/>
          </a:prstGeom>
          <a:noFill/>
          <a:ln>
            <a:noFill/>
          </a:ln>
        </p:spPr>
      </p:pic>
      <p:pic>
        <p:nvPicPr>
          <p:cNvPr id="201" name="Google Shape;201;p26"/>
          <p:cNvPicPr preferRelativeResize="0"/>
          <p:nvPr/>
        </p:nvPicPr>
        <p:blipFill rotWithShape="1">
          <a:blip r:embed="rId7">
            <a:alphaModFix/>
          </a:blip>
          <a:srcRect l="32864" t="16478" r="33021" b="6875"/>
          <a:stretch/>
        </p:blipFill>
        <p:spPr>
          <a:xfrm>
            <a:off x="5460288" y="1250387"/>
            <a:ext cx="836850" cy="1785925"/>
          </a:xfrm>
          <a:prstGeom prst="rect">
            <a:avLst/>
          </a:prstGeom>
          <a:noFill/>
          <a:ln>
            <a:noFill/>
          </a:ln>
        </p:spPr>
      </p:pic>
      <p:pic>
        <p:nvPicPr>
          <p:cNvPr id="202" name="Google Shape;202;p26"/>
          <p:cNvPicPr preferRelativeResize="0"/>
          <p:nvPr/>
        </p:nvPicPr>
        <p:blipFill rotWithShape="1">
          <a:blip r:embed="rId8">
            <a:alphaModFix/>
          </a:blip>
          <a:srcRect l="28979" t="18686" r="29420" b="4667"/>
          <a:stretch/>
        </p:blipFill>
        <p:spPr>
          <a:xfrm>
            <a:off x="7193900" y="1212312"/>
            <a:ext cx="1020525" cy="1785925"/>
          </a:xfrm>
          <a:prstGeom prst="rect">
            <a:avLst/>
          </a:prstGeom>
          <a:noFill/>
          <a:ln>
            <a:noFill/>
          </a:ln>
        </p:spPr>
      </p:pic>
      <p:sp>
        <p:nvSpPr>
          <p:cNvPr id="203" name="Google Shape;203;p26"/>
          <p:cNvSpPr txBox="1">
            <a:spLocks noGrp="1"/>
          </p:cNvSpPr>
          <p:nvPr>
            <p:ph type="body" idx="1"/>
          </p:nvPr>
        </p:nvSpPr>
        <p:spPr>
          <a:xfrm>
            <a:off x="2492538" y="3128900"/>
            <a:ext cx="26742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RELIEF TINCTURE</a:t>
            </a:r>
            <a:endParaRPr sz="1600" b="1">
              <a:solidFill>
                <a:srgbClr val="2E5D1A"/>
              </a:solidFill>
              <a:latin typeface="Comfortaa"/>
              <a:ea typeface="Comfortaa"/>
              <a:cs typeface="Comfortaa"/>
              <a:sym typeface="Comfortaa"/>
            </a:endParaRPr>
          </a:p>
        </p:txBody>
      </p:sp>
      <p:sp>
        <p:nvSpPr>
          <p:cNvPr id="204" name="Google Shape;204;p26"/>
          <p:cNvSpPr txBox="1">
            <a:spLocks noGrp="1"/>
          </p:cNvSpPr>
          <p:nvPr>
            <p:ph type="body" idx="1"/>
          </p:nvPr>
        </p:nvSpPr>
        <p:spPr>
          <a:xfrm>
            <a:off x="6632550" y="3128900"/>
            <a:ext cx="26742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PAIN STICK</a:t>
            </a:r>
            <a:endParaRPr sz="1600" b="1">
              <a:solidFill>
                <a:srgbClr val="2E5D1A"/>
              </a:solidFill>
              <a:latin typeface="Comfortaa"/>
              <a:ea typeface="Comfortaa"/>
              <a:cs typeface="Comfortaa"/>
              <a:sym typeface="Comfortaa"/>
            </a:endParaRPr>
          </a:p>
        </p:txBody>
      </p:sp>
      <p:sp>
        <p:nvSpPr>
          <p:cNvPr id="205" name="Google Shape;205;p26"/>
          <p:cNvSpPr txBox="1">
            <a:spLocks noGrp="1"/>
          </p:cNvSpPr>
          <p:nvPr>
            <p:ph type="body" idx="1"/>
          </p:nvPr>
        </p:nvSpPr>
        <p:spPr>
          <a:xfrm>
            <a:off x="4550813" y="3128900"/>
            <a:ext cx="26742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FREEZE CREAM</a:t>
            </a:r>
            <a:endParaRPr sz="1600" b="1">
              <a:solidFill>
                <a:srgbClr val="2E5D1A"/>
              </a:solidFill>
              <a:latin typeface="Comfortaa"/>
              <a:ea typeface="Comfortaa"/>
              <a:cs typeface="Comfortaa"/>
              <a:sym typeface="Comfortaa"/>
            </a:endParaRPr>
          </a:p>
        </p:txBody>
      </p:sp>
      <p:sp>
        <p:nvSpPr>
          <p:cNvPr id="206" name="Google Shape;206;p26"/>
          <p:cNvSpPr/>
          <p:nvPr/>
        </p:nvSpPr>
        <p:spPr>
          <a:xfrm>
            <a:off x="138700" y="3557100"/>
            <a:ext cx="2674200" cy="9951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138700" y="3513675"/>
            <a:ext cx="26742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2787892" y="3513675"/>
            <a:ext cx="20835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4836963" y="3513675"/>
            <a:ext cx="20835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6927900" y="3513675"/>
            <a:ext cx="20835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txBox="1">
            <a:spLocks noGrp="1"/>
          </p:cNvSpPr>
          <p:nvPr>
            <p:ph type="body" idx="1"/>
          </p:nvPr>
        </p:nvSpPr>
        <p:spPr>
          <a:xfrm>
            <a:off x="189125" y="3557100"/>
            <a:ext cx="2551200" cy="1364400"/>
          </a:xfrm>
          <a:prstGeom prst="rect">
            <a:avLst/>
          </a:prstGeom>
        </p:spPr>
        <p:txBody>
          <a:bodyPr spcFirstLastPara="1" wrap="square" lIns="91425" tIns="91425" rIns="91425" bIns="91425" anchor="t" anchorCtr="0">
            <a:normAutofit/>
          </a:bodyPr>
          <a:lstStyle/>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CBD &amp; Lidocaine</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Fast Acting &amp; </a:t>
            </a:r>
            <a:br>
              <a:rPr lang="en" dirty="0">
                <a:solidFill>
                  <a:srgbClr val="2E5D1A"/>
                </a:solidFill>
                <a:latin typeface="Comfortaa"/>
                <a:ea typeface="Comfortaa"/>
                <a:cs typeface="Comfortaa"/>
                <a:sym typeface="Comfortaa"/>
              </a:rPr>
            </a:br>
            <a:r>
              <a:rPr lang="en" dirty="0">
                <a:solidFill>
                  <a:srgbClr val="2E5D1A"/>
                </a:solidFill>
                <a:latin typeface="Comfortaa"/>
                <a:ea typeface="Comfortaa"/>
                <a:cs typeface="Comfortaa"/>
                <a:sym typeface="Comfortaa"/>
              </a:rPr>
              <a:t>Long Lasting</a:t>
            </a:r>
            <a:endParaRPr dirty="0">
              <a:solidFill>
                <a:srgbClr val="2E5D1A"/>
              </a:solidFill>
              <a:latin typeface="Comfortaa"/>
              <a:ea typeface="Comfortaa"/>
              <a:cs typeface="Comfortaa"/>
              <a:sym typeface="Comfortaa"/>
            </a:endParaRPr>
          </a:p>
        </p:txBody>
      </p:sp>
      <p:sp>
        <p:nvSpPr>
          <p:cNvPr id="212" name="Google Shape;212;p26"/>
          <p:cNvSpPr txBox="1">
            <a:spLocks noGrp="1"/>
          </p:cNvSpPr>
          <p:nvPr>
            <p:ph type="body" idx="1"/>
          </p:nvPr>
        </p:nvSpPr>
        <p:spPr>
          <a:xfrm>
            <a:off x="2814350" y="3564650"/>
            <a:ext cx="2022600" cy="1221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rgbClr val="2E5D1A"/>
                </a:solidFill>
                <a:latin typeface="Comfortaa"/>
                <a:ea typeface="Comfortaa"/>
                <a:cs typeface="Comfortaa"/>
                <a:sym typeface="Comfortaa"/>
              </a:rPr>
              <a:t>&lt; 0.3% THC</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Clr>
                <a:schemeClr val="dk1"/>
              </a:buClr>
              <a:buSzPts val="1100"/>
              <a:buFont typeface="Arial"/>
              <a:buNone/>
            </a:pPr>
            <a:r>
              <a:rPr lang="en">
                <a:solidFill>
                  <a:srgbClr val="2E5D1A"/>
                </a:solidFill>
                <a:latin typeface="Comfortaa"/>
                <a:ea typeface="Comfortaa"/>
                <a:cs typeface="Comfortaa"/>
                <a:sym typeface="Comfortaa"/>
              </a:rPr>
              <a:t>Pain and Stress</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Natural or Peppermint Flavor</a:t>
            </a:r>
            <a:endParaRPr>
              <a:solidFill>
                <a:srgbClr val="2E5D1A"/>
              </a:solidFill>
              <a:latin typeface="Comfortaa"/>
              <a:ea typeface="Comfortaa"/>
              <a:cs typeface="Comfortaa"/>
              <a:sym typeface="Comfortaa"/>
            </a:endParaRPr>
          </a:p>
        </p:txBody>
      </p:sp>
      <p:sp>
        <p:nvSpPr>
          <p:cNvPr id="213" name="Google Shape;213;p26"/>
          <p:cNvSpPr txBox="1">
            <a:spLocks noGrp="1"/>
          </p:cNvSpPr>
          <p:nvPr>
            <p:ph type="body" idx="1"/>
          </p:nvPr>
        </p:nvSpPr>
        <p:spPr>
          <a:xfrm>
            <a:off x="4608725" y="3557100"/>
            <a:ext cx="2551200" cy="13644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CBD &amp; Menthol</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Fast Acting &amp; </a:t>
            </a:r>
            <a:br>
              <a:rPr lang="en">
                <a:solidFill>
                  <a:srgbClr val="2E5D1A"/>
                </a:solidFill>
                <a:latin typeface="Comfortaa"/>
                <a:ea typeface="Comfortaa"/>
                <a:cs typeface="Comfortaa"/>
                <a:sym typeface="Comfortaa"/>
              </a:rPr>
            </a:br>
            <a:r>
              <a:rPr lang="en">
                <a:solidFill>
                  <a:srgbClr val="2E5D1A"/>
                </a:solidFill>
                <a:latin typeface="Comfortaa"/>
                <a:ea typeface="Comfortaa"/>
                <a:cs typeface="Comfortaa"/>
                <a:sym typeface="Comfortaa"/>
              </a:rPr>
              <a:t>Long Lasting</a:t>
            </a:r>
            <a:endParaRPr>
              <a:solidFill>
                <a:srgbClr val="2E5D1A"/>
              </a:solidFill>
              <a:latin typeface="Comfortaa"/>
              <a:ea typeface="Comfortaa"/>
              <a:cs typeface="Comfortaa"/>
              <a:sym typeface="Comfortaa"/>
            </a:endParaRPr>
          </a:p>
        </p:txBody>
      </p:sp>
      <p:sp>
        <p:nvSpPr>
          <p:cNvPr id="214" name="Google Shape;214;p26"/>
          <p:cNvSpPr txBox="1">
            <a:spLocks noGrp="1"/>
          </p:cNvSpPr>
          <p:nvPr>
            <p:ph type="body" idx="1"/>
          </p:nvPr>
        </p:nvSpPr>
        <p:spPr>
          <a:xfrm>
            <a:off x="6694050" y="3557100"/>
            <a:ext cx="2551200" cy="13644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CBD &amp; Menthol</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Maximum </a:t>
            </a:r>
            <a:br>
              <a:rPr lang="en">
                <a:solidFill>
                  <a:srgbClr val="2E5D1A"/>
                </a:solidFill>
                <a:latin typeface="Comfortaa"/>
                <a:ea typeface="Comfortaa"/>
                <a:cs typeface="Comfortaa"/>
                <a:sym typeface="Comfortaa"/>
              </a:rPr>
            </a:br>
            <a:r>
              <a:rPr lang="en">
                <a:solidFill>
                  <a:srgbClr val="2E5D1A"/>
                </a:solidFill>
                <a:latin typeface="Comfortaa"/>
                <a:ea typeface="Comfortaa"/>
                <a:cs typeface="Comfortaa"/>
                <a:sym typeface="Comfortaa"/>
              </a:rPr>
              <a:t>Pain Relief</a:t>
            </a:r>
            <a:endParaRPr>
              <a:solidFill>
                <a:srgbClr val="2E5D1A"/>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218"/>
        <p:cNvGrpSpPr/>
        <p:nvPr/>
      </p:nvGrpSpPr>
      <p:grpSpPr>
        <a:xfrm>
          <a:off x="0" y="0"/>
          <a:ext cx="0" cy="0"/>
          <a:chOff x="0" y="0"/>
          <a:chExt cx="0" cy="0"/>
        </a:xfrm>
      </p:grpSpPr>
      <p:sp>
        <p:nvSpPr>
          <p:cNvPr id="219" name="Google Shape;219;p27"/>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txBox="1">
            <a:spLocks noGrp="1"/>
          </p:cNvSpPr>
          <p:nvPr>
            <p:ph type="title"/>
          </p:nvPr>
        </p:nvSpPr>
        <p:spPr>
          <a:xfrm>
            <a:off x="138700" y="220175"/>
            <a:ext cx="3736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TINCTURES</a:t>
            </a:r>
            <a:endParaRPr sz="3200" b="1">
              <a:solidFill>
                <a:srgbClr val="2E5D1A"/>
              </a:solidFill>
              <a:latin typeface="Comfortaa"/>
              <a:ea typeface="Comfortaa"/>
              <a:cs typeface="Comfortaa"/>
              <a:sym typeface="Comfortaa"/>
            </a:endParaRPr>
          </a:p>
        </p:txBody>
      </p:sp>
      <p:sp>
        <p:nvSpPr>
          <p:cNvPr id="221" name="Google Shape;221;p27"/>
          <p:cNvSpPr/>
          <p:nvPr/>
        </p:nvSpPr>
        <p:spPr>
          <a:xfrm>
            <a:off x="1447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1447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txBox="1">
            <a:spLocks noGrp="1"/>
          </p:cNvSpPr>
          <p:nvPr>
            <p:ph type="body" idx="1"/>
          </p:nvPr>
        </p:nvSpPr>
        <p:spPr>
          <a:xfrm>
            <a:off x="363300" y="3147375"/>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SLEEP</a:t>
            </a:r>
            <a:endParaRPr sz="1600" b="1">
              <a:solidFill>
                <a:srgbClr val="2E5D1A"/>
              </a:solidFill>
              <a:latin typeface="Comfortaa"/>
              <a:ea typeface="Comfortaa"/>
              <a:cs typeface="Comfortaa"/>
              <a:sym typeface="Comfortaa"/>
            </a:endParaRPr>
          </a:p>
        </p:txBody>
      </p:sp>
      <p:sp>
        <p:nvSpPr>
          <p:cNvPr id="224" name="Google Shape;224;p27"/>
          <p:cNvSpPr/>
          <p:nvPr/>
        </p:nvSpPr>
        <p:spPr>
          <a:xfrm>
            <a:off x="19096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19096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36865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36865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54574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54574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72343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72343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1417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19066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36835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4544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72313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27"/>
          <p:cNvPicPr preferRelativeResize="0"/>
          <p:nvPr/>
        </p:nvPicPr>
        <p:blipFill rotWithShape="1">
          <a:blip r:embed="rId3">
            <a:alphaModFix/>
          </a:blip>
          <a:srcRect l="32459" r="32080"/>
          <a:stretch/>
        </p:blipFill>
        <p:spPr>
          <a:xfrm>
            <a:off x="6043373" y="1121575"/>
            <a:ext cx="735875" cy="2058900"/>
          </a:xfrm>
          <a:prstGeom prst="rect">
            <a:avLst/>
          </a:prstGeom>
          <a:noFill/>
          <a:ln>
            <a:noFill/>
          </a:ln>
        </p:spPr>
      </p:pic>
      <p:pic>
        <p:nvPicPr>
          <p:cNvPr id="238" name="Google Shape;238;p27"/>
          <p:cNvPicPr preferRelativeResize="0"/>
          <p:nvPr/>
        </p:nvPicPr>
        <p:blipFill rotWithShape="1">
          <a:blip r:embed="rId4">
            <a:alphaModFix/>
          </a:blip>
          <a:srcRect l="29581" r="31392"/>
          <a:stretch/>
        </p:blipFill>
        <p:spPr>
          <a:xfrm>
            <a:off x="7820263" y="1215625"/>
            <a:ext cx="735875" cy="1870800"/>
          </a:xfrm>
          <a:prstGeom prst="rect">
            <a:avLst/>
          </a:prstGeom>
          <a:noFill/>
          <a:ln>
            <a:noFill/>
          </a:ln>
        </p:spPr>
      </p:pic>
      <p:pic>
        <p:nvPicPr>
          <p:cNvPr id="239" name="Google Shape;239;p27"/>
          <p:cNvPicPr preferRelativeResize="0"/>
          <p:nvPr/>
        </p:nvPicPr>
        <p:blipFill rotWithShape="1">
          <a:blip r:embed="rId5">
            <a:alphaModFix/>
          </a:blip>
          <a:srcRect l="30288" r="35472"/>
          <a:stretch/>
        </p:blipFill>
        <p:spPr>
          <a:xfrm>
            <a:off x="4248713" y="1145625"/>
            <a:ext cx="693950" cy="2010800"/>
          </a:xfrm>
          <a:prstGeom prst="rect">
            <a:avLst/>
          </a:prstGeom>
          <a:noFill/>
          <a:ln>
            <a:noFill/>
          </a:ln>
        </p:spPr>
      </p:pic>
      <p:pic>
        <p:nvPicPr>
          <p:cNvPr id="240" name="Google Shape;240;p27"/>
          <p:cNvPicPr preferRelativeResize="0"/>
          <p:nvPr/>
        </p:nvPicPr>
        <p:blipFill rotWithShape="1">
          <a:blip r:embed="rId6">
            <a:alphaModFix/>
          </a:blip>
          <a:srcRect l="35319" r="32658"/>
          <a:stretch/>
        </p:blipFill>
        <p:spPr>
          <a:xfrm>
            <a:off x="2451125" y="1076000"/>
            <a:ext cx="693950" cy="2150050"/>
          </a:xfrm>
          <a:prstGeom prst="rect">
            <a:avLst/>
          </a:prstGeom>
          <a:noFill/>
          <a:ln>
            <a:noFill/>
          </a:ln>
        </p:spPr>
      </p:pic>
      <p:pic>
        <p:nvPicPr>
          <p:cNvPr id="241" name="Google Shape;241;p27"/>
          <p:cNvPicPr preferRelativeResize="0"/>
          <p:nvPr/>
        </p:nvPicPr>
        <p:blipFill rotWithShape="1">
          <a:blip r:embed="rId7">
            <a:alphaModFix/>
          </a:blip>
          <a:srcRect l="31796" r="29726"/>
          <a:stretch/>
        </p:blipFill>
        <p:spPr>
          <a:xfrm>
            <a:off x="632725" y="986600"/>
            <a:ext cx="833825" cy="2150050"/>
          </a:xfrm>
          <a:prstGeom prst="rect">
            <a:avLst/>
          </a:prstGeom>
          <a:noFill/>
          <a:ln>
            <a:noFill/>
          </a:ln>
        </p:spPr>
      </p:pic>
      <p:sp>
        <p:nvSpPr>
          <p:cNvPr id="242" name="Google Shape;242;p27"/>
          <p:cNvSpPr txBox="1">
            <a:spLocks noGrp="1"/>
          </p:cNvSpPr>
          <p:nvPr>
            <p:ph type="body" idx="1"/>
          </p:nvPr>
        </p:nvSpPr>
        <p:spPr>
          <a:xfrm>
            <a:off x="2137200" y="3147375"/>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RELIEF</a:t>
            </a:r>
            <a:endParaRPr sz="1600" b="1">
              <a:solidFill>
                <a:srgbClr val="2E5D1A"/>
              </a:solidFill>
              <a:latin typeface="Comfortaa"/>
              <a:ea typeface="Comfortaa"/>
              <a:cs typeface="Comfortaa"/>
              <a:sym typeface="Comfortaa"/>
            </a:endParaRPr>
          </a:p>
        </p:txBody>
      </p:sp>
      <p:sp>
        <p:nvSpPr>
          <p:cNvPr id="243" name="Google Shape;243;p27"/>
          <p:cNvSpPr txBox="1">
            <a:spLocks noGrp="1"/>
          </p:cNvSpPr>
          <p:nvPr>
            <p:ph type="body" idx="1"/>
          </p:nvPr>
        </p:nvSpPr>
        <p:spPr>
          <a:xfrm>
            <a:off x="189125" y="3611625"/>
            <a:ext cx="1637700" cy="13026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Sleep and Anxiety</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Great for Menopause</a:t>
            </a:r>
            <a:endParaRPr>
              <a:solidFill>
                <a:srgbClr val="2E5D1A"/>
              </a:solidFill>
              <a:latin typeface="Comfortaa"/>
              <a:ea typeface="Comfortaa"/>
              <a:cs typeface="Comfortaa"/>
              <a:sym typeface="Comfortaa"/>
            </a:endParaRPr>
          </a:p>
        </p:txBody>
      </p:sp>
      <p:sp>
        <p:nvSpPr>
          <p:cNvPr id="244" name="Google Shape;244;p27"/>
          <p:cNvSpPr txBox="1">
            <a:spLocks noGrp="1"/>
          </p:cNvSpPr>
          <p:nvPr>
            <p:ph type="body" idx="1"/>
          </p:nvPr>
        </p:nvSpPr>
        <p:spPr>
          <a:xfrm>
            <a:off x="1974458" y="3512500"/>
            <a:ext cx="1637700" cy="1302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&lt; 0.3% THC</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Pain and Stress</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Natural or Peppermint Flavor</a:t>
            </a:r>
            <a:endParaRPr dirty="0">
              <a:solidFill>
                <a:srgbClr val="2E5D1A"/>
              </a:solidFill>
              <a:latin typeface="Comfortaa"/>
              <a:ea typeface="Comfortaa"/>
              <a:cs typeface="Comfortaa"/>
              <a:sym typeface="Comfortaa"/>
            </a:endParaRPr>
          </a:p>
        </p:txBody>
      </p:sp>
      <p:sp>
        <p:nvSpPr>
          <p:cNvPr id="245" name="Google Shape;245;p27"/>
          <p:cNvSpPr txBox="1">
            <a:spLocks noGrp="1"/>
          </p:cNvSpPr>
          <p:nvPr>
            <p:ph type="body" idx="1"/>
          </p:nvPr>
        </p:nvSpPr>
        <p:spPr>
          <a:xfrm>
            <a:off x="3738150" y="3481150"/>
            <a:ext cx="1637700" cy="1302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THC Free</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Anxiety</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Natural or Peppermint Flavor</a:t>
            </a:r>
            <a:endParaRPr dirty="0">
              <a:solidFill>
                <a:srgbClr val="2E5D1A"/>
              </a:solidFill>
              <a:latin typeface="Comfortaa"/>
              <a:ea typeface="Comfortaa"/>
              <a:cs typeface="Comfortaa"/>
              <a:sym typeface="Comfortaa"/>
            </a:endParaRPr>
          </a:p>
        </p:txBody>
      </p:sp>
      <p:sp>
        <p:nvSpPr>
          <p:cNvPr id="246" name="Google Shape;246;p27"/>
          <p:cNvSpPr txBox="1">
            <a:spLocks noGrp="1"/>
          </p:cNvSpPr>
          <p:nvPr>
            <p:ph type="body" idx="1"/>
          </p:nvPr>
        </p:nvSpPr>
        <p:spPr>
          <a:xfrm>
            <a:off x="3931800" y="3149850"/>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RELAX</a:t>
            </a:r>
            <a:endParaRPr sz="1600" b="1">
              <a:solidFill>
                <a:srgbClr val="2E5D1A"/>
              </a:solidFill>
              <a:latin typeface="Comfortaa"/>
              <a:ea typeface="Comfortaa"/>
              <a:cs typeface="Comfortaa"/>
              <a:sym typeface="Comfortaa"/>
            </a:endParaRPr>
          </a:p>
        </p:txBody>
      </p:sp>
      <p:sp>
        <p:nvSpPr>
          <p:cNvPr id="247" name="Google Shape;247;p27"/>
          <p:cNvSpPr txBox="1">
            <a:spLocks noGrp="1"/>
          </p:cNvSpPr>
          <p:nvPr>
            <p:ph type="body" idx="1"/>
          </p:nvPr>
        </p:nvSpPr>
        <p:spPr>
          <a:xfrm>
            <a:off x="5527050" y="3611625"/>
            <a:ext cx="1637700" cy="13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2E5D1A"/>
                </a:solidFill>
                <a:latin typeface="Comfortaa"/>
                <a:ea typeface="Comfortaa"/>
                <a:cs typeface="Comfortaa"/>
                <a:sym typeface="Comfortaa"/>
              </a:rPr>
              <a:t>&lt; 0.3% THC</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US" sz="1150" dirty="0">
                <a:solidFill>
                  <a:srgbClr val="2E5D1A"/>
                </a:solidFill>
                <a:latin typeface="Comfortaa"/>
                <a:ea typeface="Comfortaa"/>
                <a:cs typeface="Comfortaa"/>
                <a:sym typeface="Comfortaa"/>
              </a:rPr>
              <a:t>Gut Support, Mood Enhancement, Focus</a:t>
            </a:r>
            <a:endParaRPr sz="1150" dirty="0">
              <a:solidFill>
                <a:srgbClr val="2E5D1A"/>
              </a:solidFill>
              <a:latin typeface="Comfortaa"/>
              <a:ea typeface="Comfortaa"/>
              <a:cs typeface="Comfortaa"/>
              <a:sym typeface="Comfortaa"/>
            </a:endParaRPr>
          </a:p>
        </p:txBody>
      </p:sp>
      <p:sp>
        <p:nvSpPr>
          <p:cNvPr id="248" name="Google Shape;248;p27"/>
          <p:cNvSpPr txBox="1">
            <a:spLocks noGrp="1"/>
          </p:cNvSpPr>
          <p:nvPr>
            <p:ph type="body" idx="1"/>
          </p:nvPr>
        </p:nvSpPr>
        <p:spPr>
          <a:xfrm>
            <a:off x="5393850" y="3149850"/>
            <a:ext cx="1913100" cy="626100"/>
          </a:xfrm>
          <a:prstGeom prst="rect">
            <a:avLst/>
          </a:prstGeom>
        </p:spPr>
        <p:txBody>
          <a:bodyPr spcFirstLastPara="1" wrap="square" lIns="91425" tIns="91425" rIns="91425" bIns="91425" anchor="t" anchorCtr="0">
            <a:normAutofit fontScale="8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FULL SPECTRUM</a:t>
            </a:r>
            <a:endParaRPr sz="1600" b="1">
              <a:solidFill>
                <a:srgbClr val="2E5D1A"/>
              </a:solidFill>
              <a:latin typeface="Comfortaa"/>
              <a:ea typeface="Comfortaa"/>
              <a:cs typeface="Comfortaa"/>
              <a:sym typeface="Comfortaa"/>
            </a:endParaRPr>
          </a:p>
        </p:txBody>
      </p:sp>
      <p:sp>
        <p:nvSpPr>
          <p:cNvPr id="249" name="Google Shape;249;p27"/>
          <p:cNvSpPr txBox="1">
            <a:spLocks noGrp="1"/>
          </p:cNvSpPr>
          <p:nvPr>
            <p:ph type="body" idx="1"/>
          </p:nvPr>
        </p:nvSpPr>
        <p:spPr>
          <a:xfrm>
            <a:off x="7146450" y="3149850"/>
            <a:ext cx="1913100" cy="626100"/>
          </a:xfrm>
          <a:prstGeom prst="rect">
            <a:avLst/>
          </a:prstGeom>
        </p:spPr>
        <p:txBody>
          <a:bodyPr spcFirstLastPara="1" wrap="square" lIns="91425" tIns="91425" rIns="91425" bIns="91425" anchor="t" anchorCtr="0">
            <a:normAutofit fontScale="8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GUT SUPPORT</a:t>
            </a:r>
            <a:endParaRPr sz="1600" b="1">
              <a:solidFill>
                <a:srgbClr val="2E5D1A"/>
              </a:solidFill>
              <a:latin typeface="Comfortaa"/>
              <a:ea typeface="Comfortaa"/>
              <a:cs typeface="Comfortaa"/>
              <a:sym typeface="Comfortaa"/>
            </a:endParaRPr>
          </a:p>
        </p:txBody>
      </p:sp>
      <p:sp>
        <p:nvSpPr>
          <p:cNvPr id="250" name="Google Shape;250;p27"/>
          <p:cNvSpPr txBox="1">
            <a:spLocks noGrp="1"/>
          </p:cNvSpPr>
          <p:nvPr>
            <p:ph type="body" idx="1"/>
          </p:nvPr>
        </p:nvSpPr>
        <p:spPr>
          <a:xfrm>
            <a:off x="7291950" y="3604825"/>
            <a:ext cx="1637700" cy="13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sz="1150">
                <a:solidFill>
                  <a:srgbClr val="2E5D1A"/>
                </a:solidFill>
                <a:latin typeface="Comfortaa"/>
                <a:ea typeface="Comfortaa"/>
                <a:cs typeface="Comfortaa"/>
                <a:sym typeface="Comfortaa"/>
              </a:rPr>
              <a:t>Digestion and Metabolism</a:t>
            </a:r>
            <a:endParaRPr sz="115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Blueberry Flavor</a:t>
            </a:r>
            <a:endParaRPr>
              <a:solidFill>
                <a:srgbClr val="2E5D1A"/>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254"/>
        <p:cNvGrpSpPr/>
        <p:nvPr/>
      </p:nvGrpSpPr>
      <p:grpSpPr>
        <a:xfrm>
          <a:off x="0" y="0"/>
          <a:ext cx="0" cy="0"/>
          <a:chOff x="0" y="0"/>
          <a:chExt cx="0" cy="0"/>
        </a:xfrm>
      </p:grpSpPr>
      <p:sp>
        <p:nvSpPr>
          <p:cNvPr id="255" name="Google Shape;255;p28"/>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138700" y="220175"/>
            <a:ext cx="3736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INGESTIBLES</a:t>
            </a:r>
            <a:endParaRPr sz="3200" b="1">
              <a:solidFill>
                <a:srgbClr val="2E5D1A"/>
              </a:solidFill>
              <a:latin typeface="Comfortaa"/>
              <a:ea typeface="Comfortaa"/>
              <a:cs typeface="Comfortaa"/>
              <a:sym typeface="Comfortaa"/>
            </a:endParaRPr>
          </a:p>
        </p:txBody>
      </p:sp>
      <p:sp>
        <p:nvSpPr>
          <p:cNvPr id="257" name="Google Shape;257;p28"/>
          <p:cNvSpPr/>
          <p:nvPr/>
        </p:nvSpPr>
        <p:spPr>
          <a:xfrm>
            <a:off x="1041794" y="1067850"/>
            <a:ext cx="1468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1041794" y="3072200"/>
            <a:ext cx="1468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txBox="1">
            <a:spLocks noGrp="1"/>
          </p:cNvSpPr>
          <p:nvPr>
            <p:ph type="body" idx="1"/>
          </p:nvPr>
        </p:nvSpPr>
        <p:spPr>
          <a:xfrm>
            <a:off x="1136439" y="3093650"/>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FOCUS</a:t>
            </a:r>
            <a:endParaRPr sz="1600" b="1">
              <a:solidFill>
                <a:srgbClr val="2E5D1A"/>
              </a:solidFill>
              <a:latin typeface="Comfortaa"/>
              <a:ea typeface="Comfortaa"/>
              <a:cs typeface="Comfortaa"/>
              <a:sym typeface="Comfortaa"/>
            </a:endParaRPr>
          </a:p>
        </p:txBody>
      </p:sp>
      <p:sp>
        <p:nvSpPr>
          <p:cNvPr id="260" name="Google Shape;260;p28"/>
          <p:cNvSpPr/>
          <p:nvPr/>
        </p:nvSpPr>
        <p:spPr>
          <a:xfrm>
            <a:off x="1039314" y="3468150"/>
            <a:ext cx="1468200" cy="1481924"/>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txBox="1">
            <a:spLocks noGrp="1"/>
          </p:cNvSpPr>
          <p:nvPr>
            <p:ph type="body" idx="1"/>
          </p:nvPr>
        </p:nvSpPr>
        <p:spPr>
          <a:xfrm>
            <a:off x="995164" y="3544350"/>
            <a:ext cx="1565700" cy="1468500"/>
          </a:xfrm>
          <a:prstGeom prst="rect">
            <a:avLst/>
          </a:prstGeom>
        </p:spPr>
        <p:txBody>
          <a:bodyPr spcFirstLastPara="1" wrap="square" lIns="91425" tIns="91425" rIns="91425" bIns="91425" anchor="t" anchorCtr="0">
            <a:normAutofit lnSpcReduction="1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Uplift Mood</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Memory Support &amp; Alertness</a:t>
            </a:r>
            <a:endParaRPr>
              <a:solidFill>
                <a:srgbClr val="2E5D1A"/>
              </a:solidFill>
              <a:latin typeface="Comfortaa"/>
              <a:ea typeface="Comfortaa"/>
              <a:cs typeface="Comfortaa"/>
              <a:sym typeface="Comfortaa"/>
            </a:endParaRPr>
          </a:p>
        </p:txBody>
      </p:sp>
      <p:sp>
        <p:nvSpPr>
          <p:cNvPr id="262" name="Google Shape;262;p28"/>
          <p:cNvSpPr/>
          <p:nvPr/>
        </p:nvSpPr>
        <p:spPr>
          <a:xfrm>
            <a:off x="2512469" y="1067850"/>
            <a:ext cx="1468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2512469" y="3072200"/>
            <a:ext cx="1468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2509989" y="3468149"/>
            <a:ext cx="1468200" cy="1481925"/>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3968402" y="1081275"/>
            <a:ext cx="1468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3968402" y="3085625"/>
            <a:ext cx="1468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3976946" y="3481575"/>
            <a:ext cx="1457175"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5439077" y="1081275"/>
            <a:ext cx="1468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5439077" y="3085625"/>
            <a:ext cx="1468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5436597" y="3481575"/>
            <a:ext cx="14682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6912227" y="1081275"/>
            <a:ext cx="1468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6912227" y="3085625"/>
            <a:ext cx="1468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6909747" y="3481575"/>
            <a:ext cx="14682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28"/>
          <p:cNvPicPr preferRelativeResize="0"/>
          <p:nvPr/>
        </p:nvPicPr>
        <p:blipFill rotWithShape="1">
          <a:blip r:embed="rId3">
            <a:alphaModFix/>
          </a:blip>
          <a:srcRect l="30806" t="25848" r="30621" b="6166"/>
          <a:stretch/>
        </p:blipFill>
        <p:spPr>
          <a:xfrm>
            <a:off x="1249252" y="1125938"/>
            <a:ext cx="1102175" cy="1942700"/>
          </a:xfrm>
          <a:prstGeom prst="rect">
            <a:avLst/>
          </a:prstGeom>
          <a:noFill/>
          <a:ln>
            <a:noFill/>
          </a:ln>
        </p:spPr>
      </p:pic>
      <p:pic>
        <p:nvPicPr>
          <p:cNvPr id="279" name="Google Shape;279;p28"/>
          <p:cNvPicPr preferRelativeResize="0"/>
          <p:nvPr/>
        </p:nvPicPr>
        <p:blipFill rotWithShape="1">
          <a:blip r:embed="rId4">
            <a:alphaModFix/>
          </a:blip>
          <a:srcRect l="21101" t="27948" r="16191" b="-2497"/>
          <a:stretch/>
        </p:blipFill>
        <p:spPr>
          <a:xfrm>
            <a:off x="5510497" y="1506989"/>
            <a:ext cx="1327800" cy="1578636"/>
          </a:xfrm>
          <a:prstGeom prst="rect">
            <a:avLst/>
          </a:prstGeom>
          <a:noFill/>
          <a:ln>
            <a:noFill/>
          </a:ln>
        </p:spPr>
      </p:pic>
      <p:pic>
        <p:nvPicPr>
          <p:cNvPr id="280" name="Google Shape;280;p28"/>
          <p:cNvPicPr preferRelativeResize="0"/>
          <p:nvPr/>
        </p:nvPicPr>
        <p:blipFill>
          <a:blip r:embed="rId5">
            <a:alphaModFix/>
          </a:blip>
          <a:stretch>
            <a:fillRect/>
          </a:stretch>
        </p:blipFill>
        <p:spPr>
          <a:xfrm>
            <a:off x="2741026" y="1188966"/>
            <a:ext cx="965325" cy="1816659"/>
          </a:xfrm>
          <a:prstGeom prst="rect">
            <a:avLst/>
          </a:prstGeom>
          <a:noFill/>
          <a:ln>
            <a:noFill/>
          </a:ln>
        </p:spPr>
      </p:pic>
      <p:sp>
        <p:nvSpPr>
          <p:cNvPr id="281" name="Google Shape;281;p28"/>
          <p:cNvSpPr txBox="1">
            <a:spLocks noGrp="1"/>
          </p:cNvSpPr>
          <p:nvPr>
            <p:ph type="body" idx="1"/>
          </p:nvPr>
        </p:nvSpPr>
        <p:spPr>
          <a:xfrm>
            <a:off x="2537164" y="3544350"/>
            <a:ext cx="1374000" cy="14685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THC Free</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Antioxidant</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Kidney &amp; Liver Detoxing</a:t>
            </a:r>
            <a:endParaRPr dirty="0">
              <a:solidFill>
                <a:srgbClr val="2E5D1A"/>
              </a:solidFill>
              <a:latin typeface="Comfortaa"/>
              <a:ea typeface="Comfortaa"/>
              <a:cs typeface="Comfortaa"/>
              <a:sym typeface="Comfortaa"/>
            </a:endParaRPr>
          </a:p>
        </p:txBody>
      </p:sp>
      <p:sp>
        <p:nvSpPr>
          <p:cNvPr id="282" name="Google Shape;282;p28"/>
          <p:cNvSpPr txBox="1">
            <a:spLocks noGrp="1"/>
          </p:cNvSpPr>
          <p:nvPr>
            <p:ph type="body" idx="1"/>
          </p:nvPr>
        </p:nvSpPr>
        <p:spPr>
          <a:xfrm>
            <a:off x="2557314" y="3093650"/>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IMMUNITY</a:t>
            </a:r>
            <a:endParaRPr sz="1600" b="1">
              <a:solidFill>
                <a:srgbClr val="2E5D1A"/>
              </a:solidFill>
              <a:latin typeface="Comfortaa"/>
              <a:ea typeface="Comfortaa"/>
              <a:cs typeface="Comfortaa"/>
              <a:sym typeface="Comfortaa"/>
            </a:endParaRPr>
          </a:p>
        </p:txBody>
      </p:sp>
      <p:sp>
        <p:nvSpPr>
          <p:cNvPr id="284" name="Google Shape;284;p28"/>
          <p:cNvSpPr txBox="1">
            <a:spLocks noGrp="1"/>
          </p:cNvSpPr>
          <p:nvPr>
            <p:ph type="body" idx="1"/>
          </p:nvPr>
        </p:nvSpPr>
        <p:spPr>
          <a:xfrm>
            <a:off x="4052447" y="3107075"/>
            <a:ext cx="13740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FULL SPEC</a:t>
            </a:r>
            <a:endParaRPr sz="1600" b="1">
              <a:solidFill>
                <a:srgbClr val="2E5D1A"/>
              </a:solidFill>
              <a:latin typeface="Comfortaa"/>
              <a:ea typeface="Comfortaa"/>
              <a:cs typeface="Comfortaa"/>
              <a:sym typeface="Comfortaa"/>
            </a:endParaRPr>
          </a:p>
        </p:txBody>
      </p:sp>
      <p:sp>
        <p:nvSpPr>
          <p:cNvPr id="285" name="Google Shape;285;p28"/>
          <p:cNvSpPr txBox="1">
            <a:spLocks noGrp="1"/>
          </p:cNvSpPr>
          <p:nvPr>
            <p:ph type="body" idx="1"/>
          </p:nvPr>
        </p:nvSpPr>
        <p:spPr>
          <a:xfrm>
            <a:off x="5426447" y="3107075"/>
            <a:ext cx="14682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CBD</a:t>
            </a:r>
            <a:endParaRPr sz="1600" b="1">
              <a:solidFill>
                <a:srgbClr val="2E5D1A"/>
              </a:solidFill>
              <a:latin typeface="Comfortaa"/>
              <a:ea typeface="Comfortaa"/>
              <a:cs typeface="Comfortaa"/>
              <a:sym typeface="Comfortaa"/>
            </a:endParaRPr>
          </a:p>
        </p:txBody>
      </p:sp>
      <p:sp>
        <p:nvSpPr>
          <p:cNvPr id="286" name="Google Shape;286;p28"/>
          <p:cNvSpPr txBox="1">
            <a:spLocks noGrp="1"/>
          </p:cNvSpPr>
          <p:nvPr>
            <p:ph type="body" idx="1"/>
          </p:nvPr>
        </p:nvSpPr>
        <p:spPr>
          <a:xfrm>
            <a:off x="6981172" y="3107075"/>
            <a:ext cx="1327800" cy="519000"/>
          </a:xfrm>
          <a:prstGeom prst="rect">
            <a:avLst/>
          </a:prstGeom>
        </p:spPr>
        <p:txBody>
          <a:bodyPr spcFirstLastPara="1" wrap="square" lIns="91425" tIns="91425" rIns="91425" bIns="91425" anchor="t" anchorCtr="0">
            <a:normAutofit fontScale="55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REVIVE</a:t>
            </a:r>
            <a:endParaRPr sz="1600" b="1">
              <a:solidFill>
                <a:srgbClr val="2E5D1A"/>
              </a:solidFill>
              <a:latin typeface="Comfortaa"/>
              <a:ea typeface="Comfortaa"/>
              <a:cs typeface="Comfortaa"/>
              <a:sym typeface="Comfortaa"/>
            </a:endParaRPr>
          </a:p>
        </p:txBody>
      </p:sp>
      <p:sp>
        <p:nvSpPr>
          <p:cNvPr id="288" name="Google Shape;288;p28"/>
          <p:cNvSpPr txBox="1">
            <a:spLocks noGrp="1"/>
          </p:cNvSpPr>
          <p:nvPr>
            <p:ph type="body" idx="1"/>
          </p:nvPr>
        </p:nvSpPr>
        <p:spPr>
          <a:xfrm>
            <a:off x="4044285" y="3557775"/>
            <a:ext cx="1374000" cy="14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2E5D1A"/>
                </a:solidFill>
                <a:latin typeface="Comfortaa"/>
                <a:ea typeface="Comfortaa"/>
                <a:cs typeface="Comfortaa"/>
                <a:sym typeface="Comfortaa"/>
              </a:rPr>
              <a:t>CBD, Turmeric, Boswellia, Ashwagandha</a:t>
            </a:r>
            <a:endParaRPr dirty="0">
              <a:solidFill>
                <a:srgbClr val="2E5D1A"/>
              </a:solidFill>
              <a:latin typeface="Comfortaa"/>
              <a:ea typeface="Comfortaa"/>
              <a:cs typeface="Comfortaa"/>
              <a:sym typeface="Comfortaa"/>
            </a:endParaRPr>
          </a:p>
          <a:p>
            <a:pPr marL="0" lvl="0" indent="0" algn="ctr" rtl="0">
              <a:spcBef>
                <a:spcPts val="1200"/>
              </a:spcBef>
              <a:spcAft>
                <a:spcPts val="1200"/>
              </a:spcAft>
              <a:buNone/>
            </a:pPr>
            <a:r>
              <a:rPr lang="en" dirty="0">
                <a:solidFill>
                  <a:srgbClr val="2E5D1A"/>
                </a:solidFill>
                <a:latin typeface="Comfortaa"/>
                <a:ea typeface="Comfortaa"/>
                <a:cs typeface="Comfortaa"/>
                <a:sym typeface="Comfortaa"/>
              </a:rPr>
              <a:t>Tranquility </a:t>
            </a:r>
            <a:endParaRPr dirty="0">
              <a:solidFill>
                <a:srgbClr val="2E5D1A"/>
              </a:solidFill>
              <a:latin typeface="Comfortaa"/>
              <a:ea typeface="Comfortaa"/>
              <a:cs typeface="Comfortaa"/>
              <a:sym typeface="Comfortaa"/>
            </a:endParaRPr>
          </a:p>
        </p:txBody>
      </p:sp>
      <p:sp>
        <p:nvSpPr>
          <p:cNvPr id="289" name="Google Shape;289;p28"/>
          <p:cNvSpPr txBox="1">
            <a:spLocks noGrp="1"/>
          </p:cNvSpPr>
          <p:nvPr>
            <p:ph type="body" idx="1"/>
          </p:nvPr>
        </p:nvSpPr>
        <p:spPr>
          <a:xfrm>
            <a:off x="5394597" y="3557775"/>
            <a:ext cx="1565700" cy="14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Tropical Flavors</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Infused, Not Sprayed</a:t>
            </a:r>
            <a:endParaRPr>
              <a:solidFill>
                <a:srgbClr val="2E5D1A"/>
              </a:solidFill>
              <a:latin typeface="Comfortaa"/>
              <a:ea typeface="Comfortaa"/>
              <a:cs typeface="Comfortaa"/>
              <a:sym typeface="Comfortaa"/>
            </a:endParaRPr>
          </a:p>
        </p:txBody>
      </p:sp>
      <p:sp>
        <p:nvSpPr>
          <p:cNvPr id="290" name="Google Shape;290;p28"/>
          <p:cNvSpPr txBox="1">
            <a:spLocks noGrp="1"/>
          </p:cNvSpPr>
          <p:nvPr>
            <p:ph type="body" idx="1"/>
          </p:nvPr>
        </p:nvSpPr>
        <p:spPr>
          <a:xfrm>
            <a:off x="6838297" y="3557775"/>
            <a:ext cx="1622100" cy="14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CBN + Resveratrol</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Antioxidant Support</a:t>
            </a:r>
            <a:endParaRPr>
              <a:solidFill>
                <a:srgbClr val="2E5D1A"/>
              </a:solidFill>
              <a:latin typeface="Comfortaa"/>
              <a:ea typeface="Comfortaa"/>
              <a:cs typeface="Comfortaa"/>
              <a:sym typeface="Comfortaa"/>
            </a:endParaRPr>
          </a:p>
        </p:txBody>
      </p:sp>
      <p:pic>
        <p:nvPicPr>
          <p:cNvPr id="291" name="Google Shape;291;p28"/>
          <p:cNvPicPr preferRelativeResize="0"/>
          <p:nvPr/>
        </p:nvPicPr>
        <p:blipFill>
          <a:blip r:embed="rId6">
            <a:alphaModFix/>
          </a:blip>
          <a:stretch>
            <a:fillRect/>
          </a:stretch>
        </p:blipFill>
        <p:spPr>
          <a:xfrm>
            <a:off x="6909747" y="1100200"/>
            <a:ext cx="1468200" cy="1985425"/>
          </a:xfrm>
          <a:prstGeom prst="rect">
            <a:avLst/>
          </a:prstGeom>
          <a:solidFill>
            <a:srgbClr val="FFFDF3"/>
          </a:solidFill>
          <a:ln w="28575" cap="flat" cmpd="sng">
            <a:solidFill>
              <a:schemeClr val="dk2"/>
            </a:solidFill>
            <a:prstDash val="solid"/>
            <a:round/>
            <a:headEnd type="none" w="sm" len="sm"/>
            <a:tailEnd type="none" w="sm" len="sm"/>
          </a:ln>
        </p:spPr>
      </p:pic>
      <p:pic>
        <p:nvPicPr>
          <p:cNvPr id="292" name="Google Shape;292;p28"/>
          <p:cNvPicPr preferRelativeResize="0"/>
          <p:nvPr/>
        </p:nvPicPr>
        <p:blipFill>
          <a:blip r:embed="rId7">
            <a:alphaModFix/>
          </a:blip>
          <a:stretch>
            <a:fillRect/>
          </a:stretch>
        </p:blipFill>
        <p:spPr>
          <a:xfrm>
            <a:off x="3985619" y="1090950"/>
            <a:ext cx="1374328" cy="1985425"/>
          </a:xfrm>
          <a:prstGeom prst="rect">
            <a:avLst/>
          </a:prstGeom>
          <a:solidFill>
            <a:srgbClr val="FFFDF3"/>
          </a:solidFill>
          <a:ln w="28575"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296">
          <a:extLst>
            <a:ext uri="{FF2B5EF4-FFF2-40B4-BE49-F238E27FC236}">
              <a16:creationId xmlns:a16="http://schemas.microsoft.com/office/drawing/2014/main" id="{A676299F-E3FE-699D-7A93-A4A37513CEEC}"/>
            </a:ext>
          </a:extLst>
        </p:cNvPr>
        <p:cNvGrpSpPr/>
        <p:nvPr/>
      </p:nvGrpSpPr>
      <p:grpSpPr>
        <a:xfrm>
          <a:off x="0" y="0"/>
          <a:ext cx="0" cy="0"/>
          <a:chOff x="0" y="0"/>
          <a:chExt cx="0" cy="0"/>
        </a:xfrm>
      </p:grpSpPr>
      <p:sp>
        <p:nvSpPr>
          <p:cNvPr id="297" name="Google Shape;297;p29">
            <a:extLst>
              <a:ext uri="{FF2B5EF4-FFF2-40B4-BE49-F238E27FC236}">
                <a16:creationId xmlns:a16="http://schemas.microsoft.com/office/drawing/2014/main" id="{E97A4B25-ACFA-1B6C-08E3-CFD88C7C4304}"/>
              </a:ext>
            </a:extLst>
          </p:cNvPr>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a:extLst>
              <a:ext uri="{FF2B5EF4-FFF2-40B4-BE49-F238E27FC236}">
                <a16:creationId xmlns:a16="http://schemas.microsoft.com/office/drawing/2014/main" id="{CDB821A5-75CE-9DD8-BF11-46EA680ECA66}"/>
              </a:ext>
            </a:extLst>
          </p:cNvPr>
          <p:cNvSpPr txBox="1">
            <a:spLocks noGrp="1"/>
          </p:cNvSpPr>
          <p:nvPr>
            <p:ph type="title"/>
          </p:nvPr>
        </p:nvSpPr>
        <p:spPr>
          <a:xfrm>
            <a:off x="138700" y="220175"/>
            <a:ext cx="37365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PATENT PENDING!</a:t>
            </a:r>
            <a:endParaRPr sz="3200" b="1" dirty="0">
              <a:solidFill>
                <a:srgbClr val="2E5D1A"/>
              </a:solidFill>
              <a:latin typeface="Comfortaa"/>
              <a:ea typeface="Comfortaa"/>
              <a:cs typeface="Comfortaa"/>
              <a:sym typeface="Comfortaa"/>
            </a:endParaRPr>
          </a:p>
        </p:txBody>
      </p:sp>
      <p:sp>
        <p:nvSpPr>
          <p:cNvPr id="299" name="Google Shape;299;p29">
            <a:extLst>
              <a:ext uri="{FF2B5EF4-FFF2-40B4-BE49-F238E27FC236}">
                <a16:creationId xmlns:a16="http://schemas.microsoft.com/office/drawing/2014/main" id="{C20DEED5-52D3-6B76-9362-7440E870051F}"/>
              </a:ext>
            </a:extLst>
          </p:cNvPr>
          <p:cNvSpPr/>
          <p:nvPr/>
        </p:nvSpPr>
        <p:spPr>
          <a:xfrm>
            <a:off x="144742" y="1121575"/>
            <a:ext cx="17709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a:extLst>
              <a:ext uri="{FF2B5EF4-FFF2-40B4-BE49-F238E27FC236}">
                <a16:creationId xmlns:a16="http://schemas.microsoft.com/office/drawing/2014/main" id="{BAA9DEFB-1840-DA5B-9481-9D75F66513A0}"/>
              </a:ext>
            </a:extLst>
          </p:cNvPr>
          <p:cNvSpPr/>
          <p:nvPr/>
        </p:nvSpPr>
        <p:spPr>
          <a:xfrm>
            <a:off x="144742" y="3125925"/>
            <a:ext cx="17709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a:extLst>
              <a:ext uri="{FF2B5EF4-FFF2-40B4-BE49-F238E27FC236}">
                <a16:creationId xmlns:a16="http://schemas.microsoft.com/office/drawing/2014/main" id="{5B94777A-169B-6400-AA7D-4EDA0646B582}"/>
              </a:ext>
            </a:extLst>
          </p:cNvPr>
          <p:cNvSpPr txBox="1">
            <a:spLocks noGrp="1"/>
          </p:cNvSpPr>
          <p:nvPr>
            <p:ph type="body" idx="1"/>
          </p:nvPr>
        </p:nvSpPr>
        <p:spPr>
          <a:xfrm>
            <a:off x="363300" y="3147375"/>
            <a:ext cx="1327800" cy="519000"/>
          </a:xfrm>
          <a:prstGeom prst="rect">
            <a:avLst/>
          </a:prstGeom>
        </p:spPr>
        <p:txBody>
          <a:bodyPr spcFirstLastPara="1" wrap="square" lIns="91425" tIns="91425" rIns="91425" bIns="91425" anchor="t" anchorCtr="0">
            <a:normAutofit fontScale="47500" lnSpcReduction="20000"/>
          </a:bodyPr>
          <a:lstStyle/>
          <a:p>
            <a:pPr marL="0" lvl="0" indent="0" algn="ctr" rtl="0">
              <a:lnSpc>
                <a:spcPct val="150000"/>
              </a:lnSpc>
              <a:spcBef>
                <a:spcPts val="0"/>
              </a:spcBef>
              <a:spcAft>
                <a:spcPts val="1200"/>
              </a:spcAft>
              <a:buNone/>
            </a:pPr>
            <a:r>
              <a:rPr lang="en" sz="1600" b="1" dirty="0">
                <a:solidFill>
                  <a:srgbClr val="2E5D1A"/>
                </a:solidFill>
                <a:latin typeface="Comfortaa"/>
                <a:ea typeface="Comfortaa"/>
                <a:cs typeface="Comfortaa"/>
                <a:sym typeface="Comfortaa"/>
              </a:rPr>
              <a:t>CUSTOM TINCTURES</a:t>
            </a:r>
            <a:endParaRPr sz="1600" b="1" dirty="0">
              <a:solidFill>
                <a:srgbClr val="2E5D1A"/>
              </a:solidFill>
              <a:latin typeface="Comfortaa"/>
              <a:ea typeface="Comfortaa"/>
              <a:cs typeface="Comfortaa"/>
              <a:sym typeface="Comfortaa"/>
            </a:endParaRPr>
          </a:p>
        </p:txBody>
      </p:sp>
      <p:sp>
        <p:nvSpPr>
          <p:cNvPr id="302" name="Google Shape;302;p29">
            <a:extLst>
              <a:ext uri="{FF2B5EF4-FFF2-40B4-BE49-F238E27FC236}">
                <a16:creationId xmlns:a16="http://schemas.microsoft.com/office/drawing/2014/main" id="{AFA7C480-A6F8-A6FE-FD74-12ED1496C318}"/>
              </a:ext>
            </a:extLst>
          </p:cNvPr>
          <p:cNvSpPr/>
          <p:nvPr/>
        </p:nvSpPr>
        <p:spPr>
          <a:xfrm>
            <a:off x="141750" y="3521875"/>
            <a:ext cx="1770900" cy="14685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a:extLst>
              <a:ext uri="{FF2B5EF4-FFF2-40B4-BE49-F238E27FC236}">
                <a16:creationId xmlns:a16="http://schemas.microsoft.com/office/drawing/2014/main" id="{3E90C566-DFFC-9190-53DD-01B583261C4A}"/>
              </a:ext>
            </a:extLst>
          </p:cNvPr>
          <p:cNvSpPr txBox="1">
            <a:spLocks noGrp="1"/>
          </p:cNvSpPr>
          <p:nvPr>
            <p:ph type="body" idx="1"/>
          </p:nvPr>
        </p:nvSpPr>
        <p:spPr>
          <a:xfrm>
            <a:off x="189125" y="3611625"/>
            <a:ext cx="1637700" cy="13026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CBC, CBD, CBG</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US" dirty="0">
                <a:solidFill>
                  <a:srgbClr val="2E5D1A"/>
                </a:solidFill>
                <a:latin typeface="Comfortaa"/>
                <a:ea typeface="Comfortaa"/>
                <a:cs typeface="Comfortaa"/>
                <a:sym typeface="Comfortaa"/>
              </a:rPr>
              <a:t>With or Without THC</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High Margins</a:t>
            </a:r>
            <a:endParaRPr dirty="0">
              <a:solidFill>
                <a:srgbClr val="2E5D1A"/>
              </a:solidFill>
              <a:latin typeface="Comfortaa"/>
              <a:ea typeface="Comfortaa"/>
              <a:cs typeface="Comfortaa"/>
              <a:sym typeface="Comfortaa"/>
            </a:endParaRPr>
          </a:p>
        </p:txBody>
      </p:sp>
      <p:sp>
        <p:nvSpPr>
          <p:cNvPr id="305" name="Google Shape;305;p29">
            <a:extLst>
              <a:ext uri="{FF2B5EF4-FFF2-40B4-BE49-F238E27FC236}">
                <a16:creationId xmlns:a16="http://schemas.microsoft.com/office/drawing/2014/main" id="{00EDE09B-C76F-5F8A-3521-EE7C5F834660}"/>
              </a:ext>
            </a:extLst>
          </p:cNvPr>
          <p:cNvSpPr/>
          <p:nvPr/>
        </p:nvSpPr>
        <p:spPr>
          <a:xfrm>
            <a:off x="1979225" y="1121575"/>
            <a:ext cx="6804900" cy="3795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06" name="Google Shape;306;p29">
            <a:extLst>
              <a:ext uri="{FF2B5EF4-FFF2-40B4-BE49-F238E27FC236}">
                <a16:creationId xmlns:a16="http://schemas.microsoft.com/office/drawing/2014/main" id="{C6D0AAAA-C0D4-9405-A9BA-C8EB9AF4FE84}"/>
              </a:ext>
            </a:extLst>
          </p:cNvPr>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7" name="Google Shape;307;p29">
            <a:extLst>
              <a:ext uri="{FF2B5EF4-FFF2-40B4-BE49-F238E27FC236}">
                <a16:creationId xmlns:a16="http://schemas.microsoft.com/office/drawing/2014/main" id="{97DA2C58-86D5-8946-7AAC-5F36DAD24F8A}"/>
              </a:ext>
            </a:extLst>
          </p:cNvPr>
          <p:cNvSpPr txBox="1">
            <a:spLocks noGrp="1"/>
          </p:cNvSpPr>
          <p:nvPr>
            <p:ph type="body" idx="1"/>
          </p:nvPr>
        </p:nvSpPr>
        <p:spPr>
          <a:xfrm>
            <a:off x="2027375" y="1259650"/>
            <a:ext cx="6708600" cy="34368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indent="0" algn="ctr">
              <a:lnSpc>
                <a:spcPct val="100000"/>
              </a:lnSpc>
              <a:buClr>
                <a:srgbClr val="000000"/>
              </a:buClr>
              <a:buNone/>
            </a:pPr>
            <a:r>
              <a:rPr lang="en-US" sz="2400" dirty="0">
                <a:solidFill>
                  <a:srgbClr val="2E5D1A"/>
                </a:solidFill>
                <a:latin typeface="Comfortaa"/>
                <a:sym typeface="Comfortaa"/>
              </a:rPr>
              <a:t>Imagine a Custom Tincture</a:t>
            </a:r>
          </a:p>
          <a:p>
            <a:pPr marL="0" indent="0" algn="just">
              <a:lnSpc>
                <a:spcPct val="100000"/>
              </a:lnSpc>
              <a:buClr>
                <a:srgbClr val="000000"/>
              </a:buClr>
              <a:buNone/>
            </a:pPr>
            <a:endParaRPr lang="en" dirty="0">
              <a:solidFill>
                <a:srgbClr val="2E5D1A"/>
              </a:solidFill>
              <a:latin typeface="Comfortaa"/>
              <a:sym typeface="Comfortaa"/>
            </a:endParaRPr>
          </a:p>
          <a:p>
            <a:pPr marL="0" indent="0" algn="just">
              <a:lnSpc>
                <a:spcPct val="100000"/>
              </a:lnSpc>
              <a:buClr>
                <a:srgbClr val="000000"/>
              </a:buClr>
              <a:buNone/>
            </a:pPr>
            <a:r>
              <a:rPr lang="en-US" dirty="0">
                <a:solidFill>
                  <a:srgbClr val="2E5D1A"/>
                </a:solidFill>
                <a:latin typeface="Comfortaa"/>
                <a:sym typeface="Comfortaa"/>
              </a:rPr>
              <a:t>Native Ceuticals has developed a brand new fully customized patent-pending process designed to formulate a 100% custom tincture made up of a unique and personalized blend of distillates, isolates and terpenes creating the best solution for each individual’s needs.</a:t>
            </a:r>
          </a:p>
          <a:p>
            <a:pPr marL="0" indent="0" algn="just">
              <a:lnSpc>
                <a:spcPct val="100000"/>
              </a:lnSpc>
              <a:buClr>
                <a:srgbClr val="000000"/>
              </a:buClr>
              <a:buNone/>
            </a:pPr>
            <a:endParaRPr lang="en-US" dirty="0">
              <a:solidFill>
                <a:srgbClr val="2E5D1A"/>
              </a:solidFill>
              <a:latin typeface="Comfortaa"/>
              <a:sym typeface="Comfortaa"/>
            </a:endParaRPr>
          </a:p>
          <a:p>
            <a:pPr marL="0" indent="0" algn="just">
              <a:lnSpc>
                <a:spcPct val="100000"/>
              </a:lnSpc>
              <a:buClr>
                <a:srgbClr val="000000"/>
              </a:buClr>
              <a:buNone/>
            </a:pPr>
            <a:r>
              <a:rPr lang="en-US" dirty="0">
                <a:solidFill>
                  <a:srgbClr val="2E5D1A"/>
                </a:solidFill>
                <a:latin typeface="Comfortaa"/>
                <a:sym typeface="Comfortaa"/>
              </a:rPr>
              <a:t>Our team will either ship your custom formulation directly to your door or hand it off to you on-site at a participating Native Ceuticals location.</a:t>
            </a:r>
          </a:p>
          <a:p>
            <a:pPr marL="0" indent="0" algn="just">
              <a:lnSpc>
                <a:spcPct val="100000"/>
              </a:lnSpc>
              <a:buClr>
                <a:srgbClr val="000000"/>
              </a:buClr>
              <a:buNone/>
            </a:pPr>
            <a:endParaRPr lang="en-US" dirty="0">
              <a:solidFill>
                <a:srgbClr val="2E5D1A"/>
              </a:solidFill>
              <a:latin typeface="Comfortaa"/>
              <a:sym typeface="Comfortaa"/>
            </a:endParaRPr>
          </a:p>
          <a:p>
            <a:pPr marL="0" indent="0" algn="just">
              <a:lnSpc>
                <a:spcPct val="100000"/>
              </a:lnSpc>
              <a:buClr>
                <a:srgbClr val="000000"/>
              </a:buClr>
              <a:buNone/>
            </a:pPr>
            <a:r>
              <a:rPr lang="en-US" dirty="0">
                <a:solidFill>
                  <a:srgbClr val="2E5D1A"/>
                </a:solidFill>
                <a:latin typeface="Comfortaa"/>
                <a:sym typeface="Comfortaa"/>
              </a:rPr>
              <a:t>This is a custom blended and personalized product that is made specific for you. </a:t>
            </a:r>
            <a:endParaRPr dirty="0">
              <a:solidFill>
                <a:srgbClr val="2E5D1A"/>
              </a:solidFill>
              <a:latin typeface="Comfortaa"/>
              <a:sym typeface="Comfortaa"/>
            </a:endParaRPr>
          </a:p>
          <a:p>
            <a:pPr marL="0" indent="0" algn="just">
              <a:lnSpc>
                <a:spcPct val="100000"/>
              </a:lnSpc>
              <a:buClr>
                <a:srgbClr val="000000"/>
              </a:buClr>
              <a:buNone/>
            </a:pPr>
            <a:endParaRPr dirty="0">
              <a:solidFill>
                <a:srgbClr val="2E5D1A"/>
              </a:solidFill>
              <a:latin typeface="Comfortaa"/>
              <a:sym typeface="Comfortaa"/>
            </a:endParaRPr>
          </a:p>
        </p:txBody>
      </p:sp>
      <p:pic>
        <p:nvPicPr>
          <p:cNvPr id="4" name="Picture 3">
            <a:extLst>
              <a:ext uri="{FF2B5EF4-FFF2-40B4-BE49-F238E27FC236}">
                <a16:creationId xmlns:a16="http://schemas.microsoft.com/office/drawing/2014/main" id="{571DBF9A-1BB4-4B51-FDB1-D4A10F08AFC9}"/>
              </a:ext>
            </a:extLst>
          </p:cNvPr>
          <p:cNvPicPr>
            <a:picLocks noChangeAspect="1"/>
          </p:cNvPicPr>
          <p:nvPr/>
        </p:nvPicPr>
        <p:blipFill>
          <a:blip r:embed="rId3"/>
          <a:stretch>
            <a:fillRect/>
          </a:stretch>
        </p:blipFill>
        <p:spPr>
          <a:xfrm>
            <a:off x="114887" y="1246600"/>
            <a:ext cx="1824625" cy="1824625"/>
          </a:xfrm>
          <a:prstGeom prst="rect">
            <a:avLst/>
          </a:prstGeom>
        </p:spPr>
      </p:pic>
    </p:spTree>
    <p:extLst>
      <p:ext uri="{BB962C8B-B14F-4D97-AF65-F5344CB8AC3E}">
        <p14:creationId xmlns:p14="http://schemas.microsoft.com/office/powerpoint/2010/main" val="2162037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311"/>
        <p:cNvGrpSpPr/>
        <p:nvPr/>
      </p:nvGrpSpPr>
      <p:grpSpPr>
        <a:xfrm>
          <a:off x="0" y="0"/>
          <a:ext cx="0" cy="0"/>
          <a:chOff x="0" y="0"/>
          <a:chExt cx="0" cy="0"/>
        </a:xfrm>
      </p:grpSpPr>
      <p:sp>
        <p:nvSpPr>
          <p:cNvPr id="312" name="Google Shape;312;p30"/>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txBox="1">
            <a:spLocks noGrp="1"/>
          </p:cNvSpPr>
          <p:nvPr>
            <p:ph type="title"/>
          </p:nvPr>
        </p:nvSpPr>
        <p:spPr>
          <a:xfrm>
            <a:off x="138700" y="220175"/>
            <a:ext cx="3736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JAVA</a:t>
            </a:r>
            <a:endParaRPr sz="3200" b="1">
              <a:solidFill>
                <a:srgbClr val="2E5D1A"/>
              </a:solidFill>
              <a:latin typeface="Comfortaa"/>
              <a:ea typeface="Comfortaa"/>
              <a:cs typeface="Comfortaa"/>
              <a:sym typeface="Comfortaa"/>
            </a:endParaRPr>
          </a:p>
        </p:txBody>
      </p:sp>
      <p:sp>
        <p:nvSpPr>
          <p:cNvPr id="314" name="Google Shape;314;p30"/>
          <p:cNvSpPr/>
          <p:nvPr/>
        </p:nvSpPr>
        <p:spPr>
          <a:xfrm>
            <a:off x="647700" y="1250725"/>
            <a:ext cx="3490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647715" y="3309675"/>
            <a:ext cx="3490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991100" y="1250725"/>
            <a:ext cx="34902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4991115" y="3309675"/>
            <a:ext cx="34902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47700" y="3689125"/>
            <a:ext cx="3490200" cy="11481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991100" y="3689125"/>
            <a:ext cx="3490200" cy="11481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30"/>
          <p:cNvPicPr preferRelativeResize="0"/>
          <p:nvPr/>
        </p:nvPicPr>
        <p:blipFill>
          <a:blip r:embed="rId3">
            <a:alphaModFix/>
          </a:blip>
          <a:stretch>
            <a:fillRect/>
          </a:stretch>
        </p:blipFill>
        <p:spPr>
          <a:xfrm>
            <a:off x="5779276" y="1316500"/>
            <a:ext cx="2013525" cy="1927350"/>
          </a:xfrm>
          <a:prstGeom prst="rect">
            <a:avLst/>
          </a:prstGeom>
          <a:noFill/>
          <a:ln>
            <a:noFill/>
          </a:ln>
        </p:spPr>
      </p:pic>
      <p:pic>
        <p:nvPicPr>
          <p:cNvPr id="321" name="Google Shape;321;p30"/>
          <p:cNvPicPr preferRelativeResize="0"/>
          <p:nvPr/>
        </p:nvPicPr>
        <p:blipFill>
          <a:blip r:embed="rId4">
            <a:alphaModFix/>
          </a:blip>
          <a:stretch>
            <a:fillRect/>
          </a:stretch>
        </p:blipFill>
        <p:spPr>
          <a:xfrm>
            <a:off x="1386026" y="1316500"/>
            <a:ext cx="2013525" cy="1927350"/>
          </a:xfrm>
          <a:prstGeom prst="rect">
            <a:avLst/>
          </a:prstGeom>
          <a:noFill/>
          <a:ln>
            <a:noFill/>
          </a:ln>
        </p:spPr>
      </p:pic>
      <p:sp>
        <p:nvSpPr>
          <p:cNvPr id="322" name="Google Shape;322;p30"/>
          <p:cNvSpPr txBox="1">
            <a:spLocks noGrp="1"/>
          </p:cNvSpPr>
          <p:nvPr>
            <p:ph type="body" idx="1"/>
          </p:nvPr>
        </p:nvSpPr>
        <p:spPr>
          <a:xfrm>
            <a:off x="1428750" y="3316075"/>
            <a:ext cx="1908600" cy="561900"/>
          </a:xfrm>
          <a:prstGeom prst="rect">
            <a:avLst/>
          </a:prstGeom>
        </p:spPr>
        <p:txBody>
          <a:bodyPr spcFirstLastPara="1" wrap="square" lIns="91425" tIns="91425" rIns="91425" bIns="91425" anchor="t" anchorCtr="0">
            <a:normAutofit fontScale="70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REGULAR</a:t>
            </a:r>
            <a:endParaRPr sz="1600" b="1">
              <a:solidFill>
                <a:srgbClr val="2E5D1A"/>
              </a:solidFill>
              <a:latin typeface="Comfortaa"/>
              <a:ea typeface="Comfortaa"/>
              <a:cs typeface="Comfortaa"/>
              <a:sym typeface="Comfortaa"/>
            </a:endParaRPr>
          </a:p>
        </p:txBody>
      </p:sp>
      <p:sp>
        <p:nvSpPr>
          <p:cNvPr id="323" name="Google Shape;323;p30"/>
          <p:cNvSpPr txBox="1">
            <a:spLocks noGrp="1"/>
          </p:cNvSpPr>
          <p:nvPr>
            <p:ph type="body" idx="1"/>
          </p:nvPr>
        </p:nvSpPr>
        <p:spPr>
          <a:xfrm>
            <a:off x="5831738" y="3316063"/>
            <a:ext cx="1908600" cy="561900"/>
          </a:xfrm>
          <a:prstGeom prst="rect">
            <a:avLst/>
          </a:prstGeom>
        </p:spPr>
        <p:txBody>
          <a:bodyPr spcFirstLastPara="1" wrap="square" lIns="91425" tIns="91425" rIns="91425" bIns="91425" anchor="t" anchorCtr="0">
            <a:normAutofit fontScale="70000" lnSpcReduction="20000"/>
          </a:bodyPr>
          <a:lstStyle/>
          <a:p>
            <a:pPr marL="0" lvl="0" indent="0" algn="ctr" rtl="0">
              <a:lnSpc>
                <a:spcPct val="150000"/>
              </a:lnSpc>
              <a:spcBef>
                <a:spcPts val="0"/>
              </a:spcBef>
              <a:spcAft>
                <a:spcPts val="1200"/>
              </a:spcAft>
              <a:buNone/>
            </a:pPr>
            <a:r>
              <a:rPr lang="en" sz="1600" b="1">
                <a:solidFill>
                  <a:srgbClr val="2E5D1A"/>
                </a:solidFill>
                <a:latin typeface="Comfortaa"/>
                <a:ea typeface="Comfortaa"/>
                <a:cs typeface="Comfortaa"/>
                <a:sym typeface="Comfortaa"/>
              </a:rPr>
              <a:t>DECAF</a:t>
            </a:r>
            <a:endParaRPr sz="1600" b="1">
              <a:solidFill>
                <a:srgbClr val="2E5D1A"/>
              </a:solidFill>
              <a:latin typeface="Comfortaa"/>
              <a:ea typeface="Comfortaa"/>
              <a:cs typeface="Comfortaa"/>
              <a:sym typeface="Comfortaa"/>
            </a:endParaRPr>
          </a:p>
        </p:txBody>
      </p:sp>
      <p:sp>
        <p:nvSpPr>
          <p:cNvPr id="324" name="Google Shape;324;p30"/>
          <p:cNvSpPr txBox="1">
            <a:spLocks noGrp="1"/>
          </p:cNvSpPr>
          <p:nvPr>
            <p:ph type="body" idx="1"/>
          </p:nvPr>
        </p:nvSpPr>
        <p:spPr>
          <a:xfrm>
            <a:off x="647725" y="3689125"/>
            <a:ext cx="3490200" cy="11481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Medium Roast</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Clarity and Gut Health</a:t>
            </a:r>
            <a:endParaRPr>
              <a:solidFill>
                <a:srgbClr val="2E5D1A"/>
              </a:solidFill>
              <a:latin typeface="Comfortaa"/>
              <a:ea typeface="Comfortaa"/>
              <a:cs typeface="Comfortaa"/>
              <a:sym typeface="Comfortaa"/>
            </a:endParaRPr>
          </a:p>
        </p:txBody>
      </p:sp>
      <p:sp>
        <p:nvSpPr>
          <p:cNvPr id="325" name="Google Shape;325;p30"/>
          <p:cNvSpPr txBox="1">
            <a:spLocks noGrp="1"/>
          </p:cNvSpPr>
          <p:nvPr>
            <p:ph type="body" idx="1"/>
          </p:nvPr>
        </p:nvSpPr>
        <p:spPr>
          <a:xfrm>
            <a:off x="4991100" y="3689125"/>
            <a:ext cx="3490200" cy="11481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THC Free</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a:solidFill>
                  <a:srgbClr val="2E5D1A"/>
                </a:solidFill>
                <a:latin typeface="Comfortaa"/>
                <a:ea typeface="Comfortaa"/>
                <a:cs typeface="Comfortaa"/>
                <a:sym typeface="Comfortaa"/>
              </a:rPr>
              <a:t>Medium Roast</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Clarity and Gut Health</a:t>
            </a:r>
            <a:endParaRPr>
              <a:solidFill>
                <a:srgbClr val="2E5D1A"/>
              </a:solidFill>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329"/>
        <p:cNvGrpSpPr/>
        <p:nvPr/>
      </p:nvGrpSpPr>
      <p:grpSpPr>
        <a:xfrm>
          <a:off x="0" y="0"/>
          <a:ext cx="0" cy="0"/>
          <a:chOff x="0" y="0"/>
          <a:chExt cx="0" cy="0"/>
        </a:xfrm>
      </p:grpSpPr>
      <p:sp>
        <p:nvSpPr>
          <p:cNvPr id="330" name="Google Shape;330;p31"/>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txBox="1">
            <a:spLocks noGrp="1"/>
          </p:cNvSpPr>
          <p:nvPr>
            <p:ph type="title"/>
          </p:nvPr>
        </p:nvSpPr>
        <p:spPr>
          <a:xfrm>
            <a:off x="138700" y="220175"/>
            <a:ext cx="54744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PET PRODUCTS</a:t>
            </a:r>
            <a:endParaRPr sz="3200" b="1">
              <a:solidFill>
                <a:srgbClr val="2E5D1A"/>
              </a:solidFill>
              <a:latin typeface="Comfortaa"/>
              <a:ea typeface="Comfortaa"/>
              <a:cs typeface="Comfortaa"/>
              <a:sym typeface="Comfortaa"/>
            </a:endParaRPr>
          </a:p>
        </p:txBody>
      </p:sp>
      <p:sp>
        <p:nvSpPr>
          <p:cNvPr id="332" name="Google Shape;332;p31"/>
          <p:cNvSpPr/>
          <p:nvPr/>
        </p:nvSpPr>
        <p:spPr>
          <a:xfrm>
            <a:off x="998375" y="1145625"/>
            <a:ext cx="2116800" cy="20163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998375" y="3107450"/>
            <a:ext cx="21168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34" name="Google Shape;334;p31"/>
          <p:cNvSpPr/>
          <p:nvPr/>
        </p:nvSpPr>
        <p:spPr>
          <a:xfrm>
            <a:off x="998375" y="3513675"/>
            <a:ext cx="21168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3131975" y="3107450"/>
            <a:ext cx="21168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36" name="Google Shape;336;p31"/>
          <p:cNvSpPr/>
          <p:nvPr/>
        </p:nvSpPr>
        <p:spPr>
          <a:xfrm>
            <a:off x="3131975" y="3513675"/>
            <a:ext cx="21168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1"/>
          <p:cNvSpPr/>
          <p:nvPr/>
        </p:nvSpPr>
        <p:spPr>
          <a:xfrm>
            <a:off x="5219150" y="3107450"/>
            <a:ext cx="21168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38" name="Google Shape;338;p31"/>
          <p:cNvSpPr/>
          <p:nvPr/>
        </p:nvSpPr>
        <p:spPr>
          <a:xfrm>
            <a:off x="5219150" y="3513675"/>
            <a:ext cx="2116800" cy="13644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31"/>
          <p:cNvPicPr preferRelativeResize="0"/>
          <p:nvPr/>
        </p:nvPicPr>
        <p:blipFill rotWithShape="1">
          <a:blip r:embed="rId3">
            <a:alphaModFix/>
          </a:blip>
          <a:srcRect l="30692" r="30738"/>
          <a:stretch/>
        </p:blipFill>
        <p:spPr>
          <a:xfrm>
            <a:off x="1664900" y="975875"/>
            <a:ext cx="816425" cy="2116800"/>
          </a:xfrm>
          <a:prstGeom prst="rect">
            <a:avLst/>
          </a:prstGeom>
          <a:noFill/>
          <a:ln>
            <a:noFill/>
          </a:ln>
        </p:spPr>
      </p:pic>
      <p:sp>
        <p:nvSpPr>
          <p:cNvPr id="340" name="Google Shape;340;p31"/>
          <p:cNvSpPr txBox="1">
            <a:spLocks noGrp="1"/>
          </p:cNvSpPr>
          <p:nvPr>
            <p:ph type="body" idx="1"/>
          </p:nvPr>
        </p:nvSpPr>
        <p:spPr>
          <a:xfrm>
            <a:off x="1409200" y="3128900"/>
            <a:ext cx="1327800" cy="519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b="1" dirty="0">
                <a:solidFill>
                  <a:srgbClr val="2E5D1A"/>
                </a:solidFill>
                <a:latin typeface="Comfortaa"/>
                <a:ea typeface="Comfortaa"/>
                <a:cs typeface="Comfortaa"/>
                <a:sym typeface="Comfortaa"/>
              </a:rPr>
              <a:t>TINCTURE</a:t>
            </a:r>
            <a:endParaRPr b="1" dirty="0">
              <a:solidFill>
                <a:srgbClr val="2E5D1A"/>
              </a:solidFill>
              <a:latin typeface="Comfortaa"/>
              <a:ea typeface="Comfortaa"/>
              <a:cs typeface="Comfortaa"/>
              <a:sym typeface="Comfortaa"/>
            </a:endParaRPr>
          </a:p>
        </p:txBody>
      </p:sp>
      <p:sp>
        <p:nvSpPr>
          <p:cNvPr id="341" name="Google Shape;341;p31"/>
          <p:cNvSpPr txBox="1">
            <a:spLocks noGrp="1"/>
          </p:cNvSpPr>
          <p:nvPr>
            <p:ph type="body" idx="1"/>
          </p:nvPr>
        </p:nvSpPr>
        <p:spPr>
          <a:xfrm>
            <a:off x="3384200" y="3128900"/>
            <a:ext cx="1627200" cy="636900"/>
          </a:xfrm>
          <a:prstGeom prst="rect">
            <a:avLst/>
          </a:prstGeom>
        </p:spPr>
        <p:txBody>
          <a:bodyPr spcFirstLastPara="1" wrap="square" lIns="91425" tIns="91425" rIns="91425" bIns="91425" anchor="t" anchorCtr="0">
            <a:normAutofit/>
          </a:bodyPr>
          <a:lstStyle/>
          <a:p>
            <a:pPr marL="0" lvl="0" indent="0" algn="ctr" rtl="0">
              <a:lnSpc>
                <a:spcPct val="150000"/>
              </a:lnSpc>
              <a:spcBef>
                <a:spcPts val="0"/>
              </a:spcBef>
              <a:spcAft>
                <a:spcPts val="1200"/>
              </a:spcAft>
              <a:buNone/>
            </a:pPr>
            <a:r>
              <a:rPr lang="en" b="1" dirty="0">
                <a:solidFill>
                  <a:srgbClr val="2E5D1A"/>
                </a:solidFill>
                <a:latin typeface="Comfortaa"/>
                <a:ea typeface="Comfortaa"/>
                <a:cs typeface="Comfortaa"/>
                <a:sym typeface="Comfortaa"/>
              </a:rPr>
              <a:t>DOG TREATS</a:t>
            </a:r>
            <a:endParaRPr b="1" dirty="0">
              <a:solidFill>
                <a:srgbClr val="2E5D1A"/>
              </a:solidFill>
              <a:latin typeface="Comfortaa"/>
              <a:ea typeface="Comfortaa"/>
              <a:cs typeface="Comfortaa"/>
              <a:sym typeface="Comfortaa"/>
            </a:endParaRPr>
          </a:p>
        </p:txBody>
      </p:sp>
      <p:sp>
        <p:nvSpPr>
          <p:cNvPr id="342" name="Google Shape;342;p31"/>
          <p:cNvSpPr txBox="1">
            <a:spLocks noGrp="1"/>
          </p:cNvSpPr>
          <p:nvPr>
            <p:ph type="body" idx="1"/>
          </p:nvPr>
        </p:nvSpPr>
        <p:spPr>
          <a:xfrm>
            <a:off x="5079825" y="3123574"/>
            <a:ext cx="2425075" cy="636900"/>
          </a:xfrm>
          <a:prstGeom prst="rect">
            <a:avLst/>
          </a:prstGeom>
        </p:spPr>
        <p:txBody>
          <a:bodyPr spcFirstLastPara="1" wrap="square" lIns="91425" tIns="91425" rIns="91425" bIns="91425" anchor="t" anchorCtr="0">
            <a:normAutofit/>
          </a:bodyPr>
          <a:lstStyle/>
          <a:p>
            <a:pPr marL="0" lvl="0" indent="0" algn="ctr" rtl="0">
              <a:lnSpc>
                <a:spcPct val="150000"/>
              </a:lnSpc>
              <a:spcBef>
                <a:spcPts val="0"/>
              </a:spcBef>
              <a:spcAft>
                <a:spcPts val="1200"/>
              </a:spcAft>
              <a:buNone/>
            </a:pPr>
            <a:r>
              <a:rPr lang="en" b="1" dirty="0">
                <a:solidFill>
                  <a:srgbClr val="2E5D1A"/>
                </a:solidFill>
                <a:latin typeface="Comfortaa"/>
                <a:ea typeface="Comfortaa"/>
                <a:cs typeface="Comfortaa"/>
                <a:sym typeface="Comfortaa"/>
              </a:rPr>
              <a:t>HOT SPOT TREATMENT</a:t>
            </a:r>
            <a:endParaRPr b="1" dirty="0">
              <a:solidFill>
                <a:srgbClr val="2E5D1A"/>
              </a:solidFill>
              <a:latin typeface="Comfortaa"/>
              <a:ea typeface="Comfortaa"/>
              <a:cs typeface="Comfortaa"/>
              <a:sym typeface="Comfortaa"/>
            </a:endParaRPr>
          </a:p>
        </p:txBody>
      </p:sp>
      <p:sp>
        <p:nvSpPr>
          <p:cNvPr id="343" name="Google Shape;343;p31"/>
          <p:cNvSpPr txBox="1">
            <a:spLocks noGrp="1"/>
          </p:cNvSpPr>
          <p:nvPr>
            <p:ph type="body" idx="1"/>
          </p:nvPr>
        </p:nvSpPr>
        <p:spPr>
          <a:xfrm>
            <a:off x="1255300" y="3535425"/>
            <a:ext cx="1637700" cy="1302600"/>
          </a:xfrm>
          <a:prstGeom prst="rect">
            <a:avLst/>
          </a:prstGeom>
        </p:spPr>
        <p:txBody>
          <a:bodyPr spcFirstLastPara="1" wrap="square" lIns="91425" tIns="91425" rIns="91425" bIns="91425" anchor="t" anchorCtr="0">
            <a:normAutofit fontScale="85000" lnSpcReduction="10000"/>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Calming</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Chronic Anxiety Relief</a:t>
            </a:r>
            <a:endParaRPr dirty="0">
              <a:solidFill>
                <a:srgbClr val="2E5D1A"/>
              </a:solidFill>
              <a:latin typeface="Comfortaa"/>
              <a:ea typeface="Comfortaa"/>
              <a:cs typeface="Comfortaa"/>
              <a:sym typeface="Comfortaa"/>
            </a:endParaRPr>
          </a:p>
          <a:p>
            <a:pPr marL="0" lvl="0" indent="0" algn="ctr" rtl="0">
              <a:spcBef>
                <a:spcPts val="1200"/>
              </a:spcBef>
              <a:spcAft>
                <a:spcPts val="1200"/>
              </a:spcAft>
              <a:buClr>
                <a:schemeClr val="dk1"/>
              </a:buClr>
              <a:buSzPts val="1100"/>
              <a:buFont typeface="Arial"/>
              <a:buNone/>
            </a:pPr>
            <a:r>
              <a:rPr lang="en" dirty="0">
                <a:solidFill>
                  <a:srgbClr val="2E5D1A"/>
                </a:solidFill>
                <a:latin typeface="Comfortaa"/>
                <a:ea typeface="Comfortaa"/>
                <a:cs typeface="Comfortaa"/>
                <a:sym typeface="Comfortaa"/>
              </a:rPr>
              <a:t>Great for All Animals</a:t>
            </a:r>
            <a:endParaRPr dirty="0">
              <a:solidFill>
                <a:srgbClr val="2E5D1A"/>
              </a:solidFill>
              <a:latin typeface="Comfortaa"/>
              <a:ea typeface="Comfortaa"/>
              <a:cs typeface="Comfortaa"/>
              <a:sym typeface="Comfortaa"/>
            </a:endParaRPr>
          </a:p>
        </p:txBody>
      </p:sp>
      <p:sp>
        <p:nvSpPr>
          <p:cNvPr id="344" name="Google Shape;344;p31"/>
          <p:cNvSpPr txBox="1">
            <a:spLocks noGrp="1"/>
          </p:cNvSpPr>
          <p:nvPr>
            <p:ph type="body" idx="1"/>
          </p:nvPr>
        </p:nvSpPr>
        <p:spPr>
          <a:xfrm>
            <a:off x="3371525" y="3544575"/>
            <a:ext cx="1637700" cy="1302600"/>
          </a:xfrm>
          <a:prstGeom prst="rect">
            <a:avLst/>
          </a:prstGeom>
        </p:spPr>
        <p:txBody>
          <a:bodyPr spcFirstLastPara="1" wrap="square" lIns="91425" tIns="91425" rIns="91425" bIns="91425" anchor="t" anchorCtr="0">
            <a:normAutofit fontScale="77500" lnSpcReduction="20000"/>
          </a:bodyPr>
          <a:lstStyle/>
          <a:p>
            <a:pPr marL="0" lvl="0" indent="0" algn="ctr" rtl="0">
              <a:lnSpc>
                <a:spcPct val="115000"/>
              </a:lnSpc>
              <a:spcBef>
                <a:spcPts val="0"/>
              </a:spcBef>
              <a:spcAft>
                <a:spcPts val="0"/>
              </a:spcAft>
              <a:buNone/>
            </a:pPr>
            <a:r>
              <a:rPr lang="en" dirty="0">
                <a:solidFill>
                  <a:srgbClr val="2E5D1A"/>
                </a:solidFill>
                <a:latin typeface="Comfortaa"/>
                <a:ea typeface="Comfortaa"/>
                <a:cs typeface="Comfortaa"/>
                <a:sym typeface="Comfortaa"/>
              </a:rPr>
              <a:t>Calming</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0"/>
              </a:spcAft>
              <a:buNone/>
            </a:pPr>
            <a:r>
              <a:rPr lang="en" dirty="0">
                <a:solidFill>
                  <a:srgbClr val="2E5D1A"/>
                </a:solidFill>
                <a:latin typeface="Comfortaa"/>
                <a:ea typeface="Comfortaa"/>
                <a:cs typeface="Comfortaa"/>
                <a:sym typeface="Comfortaa"/>
              </a:rPr>
              <a:t>Situational Anxiety Relief</a:t>
            </a:r>
            <a:endParaRPr dirty="0">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dirty="0">
                <a:solidFill>
                  <a:srgbClr val="2E5D1A"/>
                </a:solidFill>
                <a:latin typeface="Comfortaa"/>
                <a:ea typeface="Comfortaa"/>
                <a:cs typeface="Comfortaa"/>
                <a:sym typeface="Comfortaa"/>
              </a:rPr>
              <a:t>Peanut Butter Pumpkin Flavor</a:t>
            </a:r>
            <a:endParaRPr dirty="0">
              <a:solidFill>
                <a:srgbClr val="2E5D1A"/>
              </a:solidFill>
              <a:latin typeface="Comfortaa"/>
              <a:ea typeface="Comfortaa"/>
              <a:cs typeface="Comfortaa"/>
              <a:sym typeface="Comfortaa"/>
            </a:endParaRPr>
          </a:p>
        </p:txBody>
      </p:sp>
      <p:sp>
        <p:nvSpPr>
          <p:cNvPr id="345" name="Google Shape;345;p31"/>
          <p:cNvSpPr txBox="1">
            <a:spLocks noGrp="1"/>
          </p:cNvSpPr>
          <p:nvPr>
            <p:ph type="body" idx="1"/>
          </p:nvPr>
        </p:nvSpPr>
        <p:spPr>
          <a:xfrm>
            <a:off x="5487750" y="3544575"/>
            <a:ext cx="1637700" cy="13026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None/>
            </a:pPr>
            <a:r>
              <a:rPr lang="en">
                <a:solidFill>
                  <a:srgbClr val="2E5D1A"/>
                </a:solidFill>
                <a:latin typeface="Comfortaa"/>
                <a:ea typeface="Comfortaa"/>
                <a:cs typeface="Comfortaa"/>
                <a:sym typeface="Comfortaa"/>
              </a:rPr>
              <a:t>CBD Infused</a:t>
            </a:r>
            <a:endParaRPr>
              <a:solidFill>
                <a:srgbClr val="2E5D1A"/>
              </a:solidFill>
              <a:latin typeface="Comfortaa"/>
              <a:ea typeface="Comfortaa"/>
              <a:cs typeface="Comfortaa"/>
              <a:sym typeface="Comfortaa"/>
            </a:endParaRPr>
          </a:p>
          <a:p>
            <a:pPr marL="0" lvl="0" indent="0" algn="ctr" rtl="0">
              <a:spcBef>
                <a:spcPts val="1200"/>
              </a:spcBef>
              <a:spcAft>
                <a:spcPts val="0"/>
              </a:spcAft>
              <a:buNone/>
            </a:pPr>
            <a:r>
              <a:rPr lang="en">
                <a:solidFill>
                  <a:srgbClr val="2E5D1A"/>
                </a:solidFill>
                <a:latin typeface="Comfortaa"/>
                <a:ea typeface="Comfortaa"/>
                <a:cs typeface="Comfortaa"/>
                <a:sym typeface="Comfortaa"/>
              </a:rPr>
              <a:t>Nose, Paw, Hot Spot</a:t>
            </a:r>
            <a:endParaRPr>
              <a:solidFill>
                <a:srgbClr val="2E5D1A"/>
              </a:solidFill>
              <a:latin typeface="Comfortaa"/>
              <a:ea typeface="Comfortaa"/>
              <a:cs typeface="Comfortaa"/>
              <a:sym typeface="Comfortaa"/>
            </a:endParaRPr>
          </a:p>
          <a:p>
            <a:pPr marL="0" lvl="0" indent="0" algn="ctr" rtl="0">
              <a:lnSpc>
                <a:spcPct val="115000"/>
              </a:lnSpc>
              <a:spcBef>
                <a:spcPts val="1200"/>
              </a:spcBef>
              <a:spcAft>
                <a:spcPts val="1200"/>
              </a:spcAft>
              <a:buNone/>
            </a:pPr>
            <a:r>
              <a:rPr lang="en">
                <a:solidFill>
                  <a:srgbClr val="2E5D1A"/>
                </a:solidFill>
                <a:latin typeface="Comfortaa"/>
                <a:ea typeface="Comfortaa"/>
                <a:cs typeface="Comfortaa"/>
                <a:sym typeface="Comfortaa"/>
              </a:rPr>
              <a:t>Great for All Animals</a:t>
            </a:r>
            <a:endParaRPr>
              <a:solidFill>
                <a:srgbClr val="2E5D1A"/>
              </a:solidFill>
              <a:latin typeface="Comfortaa"/>
              <a:ea typeface="Comfortaa"/>
              <a:cs typeface="Comfortaa"/>
              <a:sym typeface="Comfortaa"/>
            </a:endParaRPr>
          </a:p>
        </p:txBody>
      </p:sp>
      <p:pic>
        <p:nvPicPr>
          <p:cNvPr id="346" name="Google Shape;346;p31"/>
          <p:cNvPicPr preferRelativeResize="0"/>
          <p:nvPr/>
        </p:nvPicPr>
        <p:blipFill>
          <a:blip r:embed="rId4">
            <a:alphaModFix/>
          </a:blip>
          <a:stretch>
            <a:fillRect/>
          </a:stretch>
        </p:blipFill>
        <p:spPr>
          <a:xfrm>
            <a:off x="3131975" y="1145625"/>
            <a:ext cx="2097049" cy="1947051"/>
          </a:xfrm>
          <a:prstGeom prst="rect">
            <a:avLst/>
          </a:prstGeom>
          <a:solidFill>
            <a:srgbClr val="FFFDF3"/>
          </a:solidFill>
          <a:ln w="28575" cap="flat" cmpd="sng">
            <a:solidFill>
              <a:schemeClr val="dk2"/>
            </a:solidFill>
            <a:prstDash val="solid"/>
            <a:round/>
            <a:headEnd type="none" w="sm" len="sm"/>
            <a:tailEnd type="none" w="sm" len="sm"/>
          </a:ln>
        </p:spPr>
      </p:pic>
      <p:pic>
        <p:nvPicPr>
          <p:cNvPr id="347" name="Google Shape;347;p31"/>
          <p:cNvPicPr preferRelativeResize="0"/>
          <p:nvPr/>
        </p:nvPicPr>
        <p:blipFill>
          <a:blip r:embed="rId5">
            <a:alphaModFix/>
          </a:blip>
          <a:stretch>
            <a:fillRect/>
          </a:stretch>
        </p:blipFill>
        <p:spPr>
          <a:xfrm>
            <a:off x="5229025" y="1145625"/>
            <a:ext cx="2097052" cy="1947049"/>
          </a:xfrm>
          <a:prstGeom prst="rect">
            <a:avLst/>
          </a:prstGeom>
          <a:solidFill>
            <a:srgbClr val="FFFDF3"/>
          </a:solidFill>
          <a:ln w="2857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375"/>
        <p:cNvGrpSpPr/>
        <p:nvPr/>
      </p:nvGrpSpPr>
      <p:grpSpPr>
        <a:xfrm>
          <a:off x="0" y="0"/>
          <a:ext cx="0" cy="0"/>
          <a:chOff x="0" y="0"/>
          <a:chExt cx="0" cy="0"/>
        </a:xfrm>
      </p:grpSpPr>
      <p:sp>
        <p:nvSpPr>
          <p:cNvPr id="376" name="Google Shape;376;p33"/>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txBox="1">
            <a:spLocks noGrp="1"/>
          </p:cNvSpPr>
          <p:nvPr>
            <p:ph type="title"/>
          </p:nvPr>
        </p:nvSpPr>
        <p:spPr>
          <a:xfrm>
            <a:off x="138700" y="220175"/>
            <a:ext cx="63111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WATER SOLUBLE </a:t>
            </a:r>
            <a:endParaRPr sz="3200" b="1" dirty="0">
              <a:solidFill>
                <a:srgbClr val="2E5D1A"/>
              </a:solidFill>
              <a:latin typeface="Comfortaa"/>
              <a:ea typeface="Comfortaa"/>
              <a:cs typeface="Comfortaa"/>
              <a:sym typeface="Comfortaa"/>
            </a:endParaRPr>
          </a:p>
        </p:txBody>
      </p:sp>
      <p:sp>
        <p:nvSpPr>
          <p:cNvPr id="382" name="Google Shape;382;p33"/>
          <p:cNvSpPr/>
          <p:nvPr/>
        </p:nvSpPr>
        <p:spPr>
          <a:xfrm>
            <a:off x="3419241" y="1179250"/>
            <a:ext cx="2305500" cy="2058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33"/>
          <p:cNvSpPr/>
          <p:nvPr/>
        </p:nvSpPr>
        <p:spPr>
          <a:xfrm>
            <a:off x="3419250" y="3085800"/>
            <a:ext cx="2305500" cy="5619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3419250" y="3541450"/>
            <a:ext cx="2305500" cy="1395300"/>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body" idx="1"/>
          </p:nvPr>
        </p:nvSpPr>
        <p:spPr>
          <a:xfrm>
            <a:off x="3745275" y="3107250"/>
            <a:ext cx="1627200" cy="636900"/>
          </a:xfrm>
          <a:prstGeom prst="rect">
            <a:avLst/>
          </a:prstGeom>
        </p:spPr>
        <p:txBody>
          <a:bodyPr spcFirstLastPara="1" wrap="square" lIns="91425" tIns="91425" rIns="91425" bIns="91425" anchor="t" anchorCtr="0">
            <a:normAutofit fontScale="85000" lnSpcReduction="10000"/>
          </a:bodyPr>
          <a:lstStyle/>
          <a:p>
            <a:pPr marL="0" lvl="0" indent="0" algn="ctr" rtl="0">
              <a:lnSpc>
                <a:spcPct val="150000"/>
              </a:lnSpc>
              <a:spcBef>
                <a:spcPts val="0"/>
              </a:spcBef>
              <a:spcAft>
                <a:spcPts val="1200"/>
              </a:spcAft>
              <a:buNone/>
            </a:pPr>
            <a:r>
              <a:rPr lang="en" sz="1600" b="1" dirty="0">
                <a:solidFill>
                  <a:srgbClr val="2E5D1A"/>
                </a:solidFill>
                <a:latin typeface="Comfortaa"/>
                <a:ea typeface="Comfortaa"/>
                <a:cs typeface="Comfortaa"/>
                <a:sym typeface="Comfortaa"/>
              </a:rPr>
              <a:t>Hampton Haze</a:t>
            </a:r>
            <a:endParaRPr sz="1600" b="1" dirty="0">
              <a:solidFill>
                <a:srgbClr val="2E5D1A"/>
              </a:solidFill>
              <a:latin typeface="Comfortaa"/>
              <a:ea typeface="Comfortaa"/>
              <a:cs typeface="Comfortaa"/>
              <a:sym typeface="Comfortaa"/>
            </a:endParaRPr>
          </a:p>
        </p:txBody>
      </p:sp>
      <p:sp>
        <p:nvSpPr>
          <p:cNvPr id="390" name="Google Shape;390;p33"/>
          <p:cNvSpPr txBox="1">
            <a:spLocks noGrp="1"/>
          </p:cNvSpPr>
          <p:nvPr>
            <p:ph type="body" idx="1"/>
          </p:nvPr>
        </p:nvSpPr>
        <p:spPr>
          <a:xfrm>
            <a:off x="3574200" y="3599125"/>
            <a:ext cx="1967700" cy="14562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US" dirty="0">
                <a:solidFill>
                  <a:srgbClr val="2E5D1A"/>
                </a:solidFill>
                <a:latin typeface="Comfortaa"/>
                <a:ea typeface="Comfortaa"/>
                <a:cs typeface="Comfortaa"/>
                <a:sym typeface="Comfortaa"/>
              </a:rPr>
              <a:t>Refined Relaxation</a:t>
            </a:r>
          </a:p>
          <a:p>
            <a:pPr marL="0" lvl="0" indent="0" algn="ctr" rtl="0">
              <a:lnSpc>
                <a:spcPct val="115000"/>
              </a:lnSpc>
              <a:spcBef>
                <a:spcPts val="0"/>
              </a:spcBef>
              <a:spcAft>
                <a:spcPts val="0"/>
              </a:spcAft>
              <a:buNone/>
            </a:pPr>
            <a:endParaRPr lang="en-US" dirty="0">
              <a:solidFill>
                <a:srgbClr val="2E5D1A"/>
              </a:solidFill>
              <a:latin typeface="Comfortaa"/>
              <a:ea typeface="Comfortaa"/>
              <a:cs typeface="Comfortaa"/>
              <a:sym typeface="Comfortaa"/>
            </a:endParaRPr>
          </a:p>
          <a:p>
            <a:pPr marL="0" lvl="0" indent="0" algn="ctr" rtl="0">
              <a:lnSpc>
                <a:spcPct val="115000"/>
              </a:lnSpc>
              <a:spcBef>
                <a:spcPts val="0"/>
              </a:spcBef>
              <a:spcAft>
                <a:spcPts val="0"/>
              </a:spcAft>
              <a:buNone/>
            </a:pPr>
            <a:r>
              <a:rPr lang="en-US" dirty="0">
                <a:solidFill>
                  <a:srgbClr val="2E5D1A"/>
                </a:solidFill>
                <a:latin typeface="Comfortaa"/>
                <a:ea typeface="Comfortaa"/>
                <a:cs typeface="Comfortaa"/>
                <a:sym typeface="Comfortaa"/>
              </a:rPr>
              <a:t>CBD Based</a:t>
            </a:r>
          </a:p>
          <a:p>
            <a:pPr marL="0" lvl="0" indent="0" algn="ctr" rtl="0">
              <a:lnSpc>
                <a:spcPct val="115000"/>
              </a:lnSpc>
              <a:spcBef>
                <a:spcPts val="0"/>
              </a:spcBef>
              <a:spcAft>
                <a:spcPts val="0"/>
              </a:spcAft>
              <a:buNone/>
            </a:pPr>
            <a:endParaRPr lang="en-US" dirty="0">
              <a:solidFill>
                <a:srgbClr val="2E5D1A"/>
              </a:solidFill>
              <a:latin typeface="Comfortaa"/>
              <a:ea typeface="Comfortaa"/>
              <a:cs typeface="Comfortaa"/>
              <a:sym typeface="Comfortaa"/>
            </a:endParaRPr>
          </a:p>
          <a:p>
            <a:pPr marL="0" lvl="0" indent="0" algn="ctr" rtl="0">
              <a:lnSpc>
                <a:spcPct val="115000"/>
              </a:lnSpc>
              <a:spcBef>
                <a:spcPts val="0"/>
              </a:spcBef>
              <a:spcAft>
                <a:spcPts val="0"/>
              </a:spcAft>
              <a:buNone/>
            </a:pPr>
            <a:r>
              <a:rPr lang="en-US" dirty="0">
                <a:solidFill>
                  <a:srgbClr val="2E5D1A"/>
                </a:solidFill>
                <a:latin typeface="Comfortaa"/>
                <a:ea typeface="Comfortaa"/>
                <a:cs typeface="Comfortaa"/>
                <a:sym typeface="Comfortaa"/>
              </a:rPr>
              <a:t>Mix with Any Drink</a:t>
            </a:r>
            <a:endParaRPr dirty="0">
              <a:solidFill>
                <a:srgbClr val="2E5D1A"/>
              </a:solidFill>
              <a:latin typeface="Comfortaa"/>
              <a:ea typeface="Comfortaa"/>
              <a:cs typeface="Comfortaa"/>
              <a:sym typeface="Comfortaa"/>
            </a:endParaRPr>
          </a:p>
        </p:txBody>
      </p:sp>
      <p:pic>
        <p:nvPicPr>
          <p:cNvPr id="11" name="Picture 10">
            <a:extLst>
              <a:ext uri="{FF2B5EF4-FFF2-40B4-BE49-F238E27FC236}">
                <a16:creationId xmlns:a16="http://schemas.microsoft.com/office/drawing/2014/main" id="{22D40D19-A984-D64A-C3B9-4C3862756AF6}"/>
              </a:ext>
            </a:extLst>
          </p:cNvPr>
          <p:cNvPicPr>
            <a:picLocks noChangeAspect="1"/>
          </p:cNvPicPr>
          <p:nvPr/>
        </p:nvPicPr>
        <p:blipFill>
          <a:blip r:embed="rId3"/>
          <a:stretch>
            <a:fillRect/>
          </a:stretch>
        </p:blipFill>
        <p:spPr>
          <a:xfrm>
            <a:off x="4265120" y="1269887"/>
            <a:ext cx="585859" cy="1735676"/>
          </a:xfrm>
          <a:prstGeom prst="rect">
            <a:avLst/>
          </a:prstGeom>
        </p:spPr>
      </p:pic>
    </p:spTree>
    <p:extLst>
      <p:ext uri="{BB962C8B-B14F-4D97-AF65-F5344CB8AC3E}">
        <p14:creationId xmlns:p14="http://schemas.microsoft.com/office/powerpoint/2010/main" val="81085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4C04"/>
        </a:solidFill>
        <a:effectLst/>
      </p:bgPr>
    </p:bg>
    <p:spTree>
      <p:nvGrpSpPr>
        <p:cNvPr id="1" name="Shape 375"/>
        <p:cNvGrpSpPr/>
        <p:nvPr/>
      </p:nvGrpSpPr>
      <p:grpSpPr>
        <a:xfrm>
          <a:off x="0" y="0"/>
          <a:ext cx="0" cy="0"/>
          <a:chOff x="0" y="0"/>
          <a:chExt cx="0" cy="0"/>
        </a:xfrm>
      </p:grpSpPr>
      <p:sp>
        <p:nvSpPr>
          <p:cNvPr id="376" name="Google Shape;376;p33"/>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txBox="1">
            <a:spLocks noGrp="1"/>
          </p:cNvSpPr>
          <p:nvPr>
            <p:ph type="title"/>
          </p:nvPr>
        </p:nvSpPr>
        <p:spPr>
          <a:xfrm>
            <a:off x="138700" y="220175"/>
            <a:ext cx="63111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OTHER OFFERINGS</a:t>
            </a:r>
            <a:endParaRPr sz="3200" b="1" dirty="0">
              <a:solidFill>
                <a:srgbClr val="2E5D1A"/>
              </a:solidFill>
              <a:latin typeface="Comfortaa"/>
              <a:ea typeface="Comfortaa"/>
              <a:cs typeface="Comfortaa"/>
              <a:sym typeface="Comfortaa"/>
            </a:endParaRPr>
          </a:p>
        </p:txBody>
      </p:sp>
      <p:sp>
        <p:nvSpPr>
          <p:cNvPr id="382" name="Google Shape;382;p33"/>
          <p:cNvSpPr/>
          <p:nvPr/>
        </p:nvSpPr>
        <p:spPr>
          <a:xfrm>
            <a:off x="447675" y="1247775"/>
            <a:ext cx="8145130" cy="3552825"/>
          </a:xfrm>
          <a:prstGeom prst="rect">
            <a:avLst/>
          </a:prstGeom>
          <a:solidFill>
            <a:srgbClr val="FFFD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endParaRPr lang="en-US" sz="1800" b="1" dirty="0">
              <a:solidFill>
                <a:srgbClr val="2E5D1A"/>
              </a:solidFill>
              <a:latin typeface="Comfortaa"/>
            </a:endParaRPr>
          </a:p>
          <a:p>
            <a:pPr marL="285750" lvl="0" indent="-285750" algn="l" rtl="0">
              <a:spcBef>
                <a:spcPts val="0"/>
              </a:spcBef>
              <a:spcAft>
                <a:spcPts val="0"/>
              </a:spcAft>
              <a:buFont typeface="Arial" panose="020B0604020202020204" pitchFamily="34" charset="0"/>
              <a:buChar char="•"/>
            </a:pPr>
            <a:endParaRPr lang="en-US" sz="1800" b="1" dirty="0">
              <a:solidFill>
                <a:srgbClr val="2E5D1A"/>
              </a:solidFill>
              <a:latin typeface="Comfortaa"/>
            </a:endParaRPr>
          </a:p>
          <a:p>
            <a:pPr marL="285750" lvl="0" indent="-285750">
              <a:buSzPts val="1200"/>
              <a:buFont typeface="Arial" panose="020B0604020202020204" pitchFamily="34" charset="0"/>
              <a:buChar char="•"/>
            </a:pPr>
            <a:r>
              <a:rPr lang="en-US" sz="1800" b="1" dirty="0">
                <a:solidFill>
                  <a:srgbClr val="2E5D1A"/>
                </a:solidFill>
                <a:latin typeface="Comfortaa"/>
              </a:rPr>
              <a:t>White Labeling available </a:t>
            </a:r>
          </a:p>
          <a:p>
            <a:pPr marL="285750" lvl="0" indent="-285750">
              <a:buSzPts val="1200"/>
              <a:buFont typeface="Arial" panose="020B0604020202020204" pitchFamily="34" charset="0"/>
              <a:buChar char="•"/>
            </a:pPr>
            <a:r>
              <a:rPr lang="en-US" sz="1800" b="1" dirty="0">
                <a:solidFill>
                  <a:srgbClr val="2E5D1A"/>
                </a:solidFill>
                <a:latin typeface="Comfortaa"/>
              </a:rPr>
              <a:t>THCA Isolate</a:t>
            </a:r>
          </a:p>
          <a:p>
            <a:pPr marL="285750" lvl="0" indent="-285750">
              <a:buSzPts val="1200"/>
              <a:buFont typeface="Arial" panose="020B0604020202020204" pitchFamily="34" charset="0"/>
              <a:buChar char="•"/>
            </a:pPr>
            <a:r>
              <a:rPr lang="en-US" sz="1800" b="1" dirty="0">
                <a:solidFill>
                  <a:srgbClr val="2E5D1A"/>
                </a:solidFill>
                <a:latin typeface="Comfortaa"/>
              </a:rPr>
              <a:t>CBD Isolate</a:t>
            </a:r>
          </a:p>
          <a:p>
            <a:pPr marL="285750" lvl="0" indent="-285750">
              <a:buSzPts val="1200"/>
              <a:buFont typeface="Arial" panose="020B0604020202020204" pitchFamily="34" charset="0"/>
              <a:buChar char="•"/>
            </a:pPr>
            <a:r>
              <a:rPr lang="en-US" sz="1800" b="1" dirty="0">
                <a:solidFill>
                  <a:srgbClr val="2E5D1A"/>
                </a:solidFill>
                <a:latin typeface="Comfortaa"/>
              </a:rPr>
              <a:t>CBD Flower</a:t>
            </a:r>
          </a:p>
          <a:p>
            <a:pPr marL="285750" lvl="0" indent="-285750">
              <a:buSzPts val="1200"/>
              <a:buFont typeface="Arial" panose="020B0604020202020204" pitchFamily="34" charset="0"/>
              <a:buChar char="•"/>
            </a:pPr>
            <a:r>
              <a:rPr lang="en-US" sz="1800" b="1" dirty="0">
                <a:solidFill>
                  <a:srgbClr val="2E5D1A"/>
                </a:solidFill>
                <a:latin typeface="Comfortaa"/>
              </a:rPr>
              <a:t>Fulfillment Services</a:t>
            </a:r>
          </a:p>
          <a:p>
            <a:pPr marL="285750" lvl="0" indent="-285750">
              <a:buSzPts val="1200"/>
              <a:buFont typeface="Arial" panose="020B0604020202020204" pitchFamily="34" charset="0"/>
              <a:buChar char="•"/>
            </a:pPr>
            <a:r>
              <a:rPr lang="en-US" sz="1800" b="1" dirty="0">
                <a:solidFill>
                  <a:srgbClr val="2E5D1A"/>
                </a:solidFill>
                <a:latin typeface="Comfortaa"/>
              </a:rPr>
              <a:t>Warehousing</a:t>
            </a:r>
          </a:p>
          <a:p>
            <a:pPr marL="285750" lvl="0" indent="-285750">
              <a:buSzPts val="1200"/>
              <a:buFont typeface="Arial" panose="020B0604020202020204" pitchFamily="34" charset="0"/>
              <a:buChar char="•"/>
            </a:pPr>
            <a:r>
              <a:rPr lang="en-US" sz="1800" b="1" dirty="0">
                <a:solidFill>
                  <a:srgbClr val="2E5D1A"/>
                </a:solidFill>
                <a:latin typeface="Comfortaa"/>
              </a:rPr>
              <a:t>Always Free Consultation</a:t>
            </a:r>
          </a:p>
          <a:p>
            <a:pPr marL="285750" lvl="0" indent="-285750" algn="l" rtl="0">
              <a:spcBef>
                <a:spcPts val="0"/>
              </a:spcBef>
              <a:spcAft>
                <a:spcPts val="0"/>
              </a:spcAft>
              <a:buFont typeface="Arial" panose="020B0604020202020204" pitchFamily="34" charset="0"/>
              <a:buChar char="•"/>
            </a:pPr>
            <a:endParaRPr lang="en-US" sz="3200" b="1" dirty="0">
              <a:solidFill>
                <a:srgbClr val="2E5D1A"/>
              </a:solidFill>
              <a:latin typeface="Comfortaa"/>
            </a:endParaRPr>
          </a:p>
          <a:p>
            <a:pPr marL="285750" lvl="0" indent="-2857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267777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txBox="1">
            <a:spLocks noGrp="1"/>
          </p:cNvSpPr>
          <p:nvPr>
            <p:ph type="title"/>
          </p:nvPr>
        </p:nvSpPr>
        <p:spPr>
          <a:xfrm>
            <a:off x="138700" y="220175"/>
            <a:ext cx="8182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WHO WE ARE</a:t>
            </a:r>
            <a:endParaRPr sz="3200" b="1">
              <a:solidFill>
                <a:srgbClr val="2E5D1A"/>
              </a:solidFill>
              <a:latin typeface="Comfortaa"/>
              <a:ea typeface="Comfortaa"/>
              <a:cs typeface="Comfortaa"/>
              <a:sym typeface="Comfortaa"/>
            </a:endParaRPr>
          </a:p>
        </p:txBody>
      </p:sp>
      <p:sp>
        <p:nvSpPr>
          <p:cNvPr id="69" name="Google Shape;69;p15"/>
          <p:cNvSpPr txBox="1"/>
          <p:nvPr/>
        </p:nvSpPr>
        <p:spPr>
          <a:xfrm>
            <a:off x="75150" y="1039475"/>
            <a:ext cx="8993700" cy="3993371"/>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USA’s premier Hemp-based company</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Offer Wholesale and Retail Model through multiple channels</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Woman-owned</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Pinpoint focused on solving issues with anxiety, pain, gut issues, mood and so much more. </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Philanthropic</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Having a positive impact on the serious opioid issue across Long Island</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Entire operations are based in the USA - American workforce</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Licensed by the NYS Office of Cannabis Management</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Member of CANY &amp; LICC, HIA-LI, and Whoggga</a:t>
            </a:r>
            <a:endParaRPr sz="1500" dirty="0">
              <a:solidFill>
                <a:srgbClr val="1A4C04"/>
              </a:solidFill>
              <a:latin typeface="Comfortaa"/>
              <a:ea typeface="Comfortaa"/>
              <a:cs typeface="Comfortaa"/>
              <a:sym typeface="Comfortaa"/>
            </a:endParaRPr>
          </a:p>
          <a:p>
            <a:pPr marL="457200" lvl="0" indent="-323850" algn="l" rtl="0">
              <a:lnSpc>
                <a:spcPct val="150000"/>
              </a:lnSpc>
              <a:spcBef>
                <a:spcPts val="0"/>
              </a:spcBef>
              <a:spcAft>
                <a:spcPts val="0"/>
              </a:spcAft>
              <a:buClr>
                <a:srgbClr val="1A4C04"/>
              </a:buClr>
              <a:buSzPts val="1500"/>
              <a:buFont typeface="Comfortaa"/>
              <a:buChar char="●"/>
            </a:pPr>
            <a:r>
              <a:rPr lang="en" sz="1500" dirty="0">
                <a:solidFill>
                  <a:srgbClr val="1A4C04"/>
                </a:solidFill>
                <a:latin typeface="Comfortaa"/>
                <a:ea typeface="Comfortaa"/>
                <a:cs typeface="Comfortaa"/>
                <a:sym typeface="Comfortaa"/>
              </a:rPr>
              <a:t>Offer Fulfillment and Warehouse services</a:t>
            </a:r>
            <a:endParaRPr sz="1500" dirty="0">
              <a:solidFill>
                <a:srgbClr val="1A4C04"/>
              </a:solidFill>
              <a:latin typeface="Comfortaa"/>
              <a:ea typeface="Comfortaa"/>
              <a:cs typeface="Comfortaa"/>
              <a:sym typeface="Comforta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36"/>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4751400" y="1313400"/>
            <a:ext cx="4326000" cy="35814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SzPts val="1018"/>
              <a:buNone/>
            </a:pPr>
            <a:r>
              <a:rPr lang="en" sz="2112">
                <a:solidFill>
                  <a:srgbClr val="2E5D1A"/>
                </a:solidFill>
                <a:latin typeface="Comfortaa"/>
                <a:ea typeface="Comfortaa"/>
                <a:cs typeface="Comfortaa"/>
                <a:sym typeface="Comfortaa"/>
              </a:rPr>
              <a:t>Unlike most CBD companies, we never add chemicals or preservatives to our formulations. </a:t>
            </a:r>
            <a:endParaRPr sz="2112">
              <a:solidFill>
                <a:srgbClr val="2E5D1A"/>
              </a:solidFill>
              <a:latin typeface="Comfortaa"/>
              <a:ea typeface="Comfortaa"/>
              <a:cs typeface="Comfortaa"/>
              <a:sym typeface="Comfortaa"/>
            </a:endParaRPr>
          </a:p>
          <a:p>
            <a:pPr marL="0" lvl="0" indent="0" algn="l" rtl="0">
              <a:lnSpc>
                <a:spcPct val="130000"/>
              </a:lnSpc>
              <a:spcBef>
                <a:spcPts val="1200"/>
              </a:spcBef>
              <a:spcAft>
                <a:spcPts val="0"/>
              </a:spcAft>
              <a:buSzPts val="1018"/>
              <a:buNone/>
            </a:pPr>
            <a:r>
              <a:rPr lang="en" sz="2112">
                <a:solidFill>
                  <a:srgbClr val="2E5D1A"/>
                </a:solidFill>
                <a:latin typeface="Comfortaa"/>
                <a:ea typeface="Comfortaa"/>
                <a:cs typeface="Comfortaa"/>
                <a:sym typeface="Comfortaa"/>
              </a:rPr>
              <a:t>Only the </a:t>
            </a:r>
            <a:r>
              <a:rPr lang="en" sz="2112">
                <a:solidFill>
                  <a:srgbClr val="FFFDF3"/>
                </a:solidFill>
                <a:highlight>
                  <a:srgbClr val="2E5D1A"/>
                </a:highlight>
                <a:latin typeface="Comfortaa"/>
                <a:ea typeface="Comfortaa"/>
                <a:cs typeface="Comfortaa"/>
                <a:sym typeface="Comfortaa"/>
              </a:rPr>
              <a:t>purest</a:t>
            </a:r>
            <a:r>
              <a:rPr lang="en" sz="2112">
                <a:solidFill>
                  <a:srgbClr val="FFFDF3"/>
                </a:solidFill>
                <a:latin typeface="Comfortaa"/>
                <a:ea typeface="Comfortaa"/>
                <a:cs typeface="Comfortaa"/>
                <a:sym typeface="Comfortaa"/>
              </a:rPr>
              <a:t> </a:t>
            </a:r>
            <a:r>
              <a:rPr lang="en" sz="2112">
                <a:solidFill>
                  <a:srgbClr val="2E5D1A"/>
                </a:solidFill>
                <a:latin typeface="Comfortaa"/>
                <a:ea typeface="Comfortaa"/>
                <a:cs typeface="Comfortaa"/>
                <a:sym typeface="Comfortaa"/>
              </a:rPr>
              <a:t>and  </a:t>
            </a:r>
            <a:r>
              <a:rPr lang="en" sz="2112">
                <a:solidFill>
                  <a:srgbClr val="FFFDF3"/>
                </a:solidFill>
                <a:highlight>
                  <a:srgbClr val="2E5D1A"/>
                </a:highlight>
                <a:latin typeface="Comfortaa"/>
                <a:ea typeface="Comfortaa"/>
                <a:cs typeface="Comfortaa"/>
                <a:sym typeface="Comfortaa"/>
              </a:rPr>
              <a:t>highest quality</a:t>
            </a:r>
            <a:r>
              <a:rPr lang="en" sz="2112">
                <a:solidFill>
                  <a:srgbClr val="2E5D1A"/>
                </a:solidFill>
                <a:latin typeface="Comfortaa"/>
                <a:ea typeface="Comfortaa"/>
                <a:cs typeface="Comfortaa"/>
                <a:sym typeface="Comfortaa"/>
              </a:rPr>
              <a:t> products hit our shelves and your homes.</a:t>
            </a:r>
            <a:endParaRPr sz="2112">
              <a:solidFill>
                <a:srgbClr val="2E5D1A"/>
              </a:solidFill>
              <a:latin typeface="Comfortaa"/>
              <a:ea typeface="Comfortaa"/>
              <a:cs typeface="Comfortaa"/>
              <a:sym typeface="Comfortaa"/>
            </a:endParaRPr>
          </a:p>
          <a:p>
            <a:pPr marL="0" lvl="0" indent="0" algn="l" rtl="0">
              <a:lnSpc>
                <a:spcPct val="130000"/>
              </a:lnSpc>
              <a:spcBef>
                <a:spcPts val="1200"/>
              </a:spcBef>
              <a:spcAft>
                <a:spcPts val="1200"/>
              </a:spcAft>
              <a:buSzPts val="1018"/>
              <a:buNone/>
            </a:pPr>
            <a:endParaRPr sz="2112">
              <a:solidFill>
                <a:srgbClr val="2E5D1A"/>
              </a:solidFill>
              <a:latin typeface="Comfortaa"/>
              <a:ea typeface="Comfortaa"/>
              <a:cs typeface="Comfortaa"/>
              <a:sym typeface="Comfortaa"/>
            </a:endParaRPr>
          </a:p>
        </p:txBody>
      </p:sp>
      <p:sp>
        <p:nvSpPr>
          <p:cNvPr id="75" name="Google Shape;75;p16"/>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 name="Google Shape;76;p16"/>
          <p:cNvPicPr preferRelativeResize="0"/>
          <p:nvPr/>
        </p:nvPicPr>
        <p:blipFill rotWithShape="1">
          <a:blip r:embed="rId3">
            <a:alphaModFix/>
          </a:blip>
          <a:srcRect l="25378" r="5469"/>
          <a:stretch/>
        </p:blipFill>
        <p:spPr>
          <a:xfrm>
            <a:off x="530775" y="1465175"/>
            <a:ext cx="3815525" cy="3103650"/>
          </a:xfrm>
          <a:prstGeom prst="rect">
            <a:avLst/>
          </a:prstGeom>
          <a:noFill/>
          <a:ln w="76200" cap="flat" cmpd="sng">
            <a:solidFill>
              <a:srgbClr val="2E5D1A"/>
            </a:solidFill>
            <a:prstDash val="solid"/>
            <a:round/>
            <a:headEnd type="none" w="sm" len="sm"/>
            <a:tailEnd type="none" w="sm" len="sm"/>
          </a:ln>
        </p:spPr>
      </p:pic>
      <p:sp>
        <p:nvSpPr>
          <p:cNvPr id="77" name="Google Shape;77;p16"/>
          <p:cNvSpPr txBox="1">
            <a:spLocks noGrp="1"/>
          </p:cNvSpPr>
          <p:nvPr>
            <p:ph type="title"/>
          </p:nvPr>
        </p:nvSpPr>
        <p:spPr>
          <a:xfrm>
            <a:off x="138700" y="220175"/>
            <a:ext cx="81825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a:solidFill>
                  <a:srgbClr val="2E5D1A"/>
                </a:solidFill>
                <a:latin typeface="Comfortaa"/>
                <a:ea typeface="Comfortaa"/>
                <a:cs typeface="Comfortaa"/>
                <a:sym typeface="Comfortaa"/>
              </a:rPr>
              <a:t>WHO WE ARE</a:t>
            </a:r>
            <a:endParaRPr sz="3200" b="1">
              <a:solidFill>
                <a:srgbClr val="2E5D1A"/>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title"/>
          </p:nvPr>
        </p:nvSpPr>
        <p:spPr>
          <a:xfrm>
            <a:off x="163275" y="251975"/>
            <a:ext cx="8802300" cy="755700"/>
          </a:xfrm>
          <a:prstGeom prst="rect">
            <a:avLst/>
          </a:prstGeom>
        </p:spPr>
        <p:txBody>
          <a:bodyPr spcFirstLastPara="1" wrap="square" lIns="91425" tIns="91425" rIns="91425" bIns="91425" anchor="b" anchorCtr="0">
            <a:normAutofit/>
          </a:bodyPr>
          <a:lstStyle/>
          <a:p>
            <a:pPr marL="0" lvl="0" indent="0" rtl="0">
              <a:spcBef>
                <a:spcPts val="0"/>
              </a:spcBef>
              <a:spcAft>
                <a:spcPts val="0"/>
              </a:spcAft>
              <a:buNone/>
            </a:pPr>
            <a:r>
              <a:rPr lang="en" sz="3200" b="1" dirty="0">
                <a:solidFill>
                  <a:srgbClr val="2E5D1A"/>
                </a:solidFill>
                <a:latin typeface="Comfortaa"/>
                <a:ea typeface="Comfortaa"/>
                <a:cs typeface="Comfortaa"/>
                <a:sym typeface="Comfortaa"/>
              </a:rPr>
              <a:t>SEED TO SHELF</a:t>
            </a:r>
            <a:endParaRPr sz="3200" b="1" dirty="0">
              <a:solidFill>
                <a:srgbClr val="2E5D1A"/>
              </a:solidFill>
              <a:latin typeface="Comfortaa"/>
              <a:ea typeface="Comfortaa"/>
              <a:cs typeface="Comfortaa"/>
              <a:sym typeface="Comfortaa"/>
            </a:endParaRPr>
          </a:p>
        </p:txBody>
      </p:sp>
      <p:sp>
        <p:nvSpPr>
          <p:cNvPr id="9" name="TextBox 8">
            <a:extLst>
              <a:ext uri="{FF2B5EF4-FFF2-40B4-BE49-F238E27FC236}">
                <a16:creationId xmlns:a16="http://schemas.microsoft.com/office/drawing/2014/main" id="{509423F4-5861-6B52-45F7-0205BDA359ED}"/>
              </a:ext>
            </a:extLst>
          </p:cNvPr>
          <p:cNvSpPr txBox="1"/>
          <p:nvPr/>
        </p:nvSpPr>
        <p:spPr>
          <a:xfrm>
            <a:off x="241806" y="1275520"/>
            <a:ext cx="5119903" cy="3293209"/>
          </a:xfrm>
          <a:prstGeom prst="rect">
            <a:avLst/>
          </a:prstGeom>
          <a:noFill/>
        </p:spPr>
        <p:txBody>
          <a:bodyPr wrap="square">
            <a:spAutoFit/>
          </a:bodyPr>
          <a:lstStyle/>
          <a:p>
            <a:r>
              <a:rPr lang="en-US" dirty="0">
                <a:solidFill>
                  <a:srgbClr val="1A4C04"/>
                </a:solidFill>
                <a:latin typeface="Comfortaa"/>
              </a:rPr>
              <a:t>We pride ourselves on our “seed to shelf” business model which allows us to assure the quality of our products through each phase of production. Farmed ourselves in North Carolina, we start with only the best cannabis strains. </a:t>
            </a:r>
          </a:p>
          <a:p>
            <a:endParaRPr lang="en-US" dirty="0">
              <a:solidFill>
                <a:srgbClr val="1A4C04"/>
              </a:solidFill>
              <a:latin typeface="Comfortaa"/>
            </a:endParaRPr>
          </a:p>
          <a:p>
            <a:r>
              <a:rPr lang="en-US" dirty="0">
                <a:solidFill>
                  <a:srgbClr val="1A4C04"/>
                </a:solidFill>
                <a:latin typeface="Comfortaa"/>
              </a:rPr>
              <a:t>Our professionally processed oils are then sent for third-party testing to ensure the highest concentrations of cannabinoids and the absence of any residual solvents, molds, or pesticides. </a:t>
            </a:r>
          </a:p>
          <a:p>
            <a:endParaRPr lang="en-US" sz="1200" dirty="0">
              <a:solidFill>
                <a:srgbClr val="1A4C04"/>
              </a:solidFill>
              <a:latin typeface="Comfortaa"/>
            </a:endParaRPr>
          </a:p>
          <a:p>
            <a:r>
              <a:rPr lang="en-US" dirty="0">
                <a:solidFill>
                  <a:srgbClr val="1A4C04"/>
                </a:solidFill>
                <a:latin typeface="Comfortaa"/>
              </a:rPr>
              <a:t>These extra steps are taken not only to ensure we are providing the highest quality products, but more importantly to make sure they are safe for our customers. </a:t>
            </a:r>
          </a:p>
        </p:txBody>
      </p:sp>
      <p:pic>
        <p:nvPicPr>
          <p:cNvPr id="13" name="Picture 12">
            <a:extLst>
              <a:ext uri="{FF2B5EF4-FFF2-40B4-BE49-F238E27FC236}">
                <a16:creationId xmlns:a16="http://schemas.microsoft.com/office/drawing/2014/main" id="{C7EEBC17-193B-F592-E423-4E5CE3A48520}"/>
              </a:ext>
            </a:extLst>
          </p:cNvPr>
          <p:cNvPicPr>
            <a:picLocks noChangeAspect="1"/>
          </p:cNvPicPr>
          <p:nvPr/>
        </p:nvPicPr>
        <p:blipFill>
          <a:blip r:embed="rId3"/>
          <a:stretch>
            <a:fillRect/>
          </a:stretch>
        </p:blipFill>
        <p:spPr>
          <a:xfrm>
            <a:off x="5646603" y="1400211"/>
            <a:ext cx="3255591" cy="27590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title"/>
          </p:nvPr>
        </p:nvSpPr>
        <p:spPr>
          <a:xfrm>
            <a:off x="62500" y="251975"/>
            <a:ext cx="76569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AWARDS AND MEDIA ATTENTION</a:t>
            </a:r>
            <a:endParaRPr sz="3200" b="1" dirty="0">
              <a:solidFill>
                <a:srgbClr val="2E5D1A"/>
              </a:solidFill>
              <a:latin typeface="Comfortaa"/>
              <a:ea typeface="Comfortaa"/>
              <a:cs typeface="Comfortaa"/>
              <a:sym typeface="Comfortaa"/>
            </a:endParaRPr>
          </a:p>
        </p:txBody>
      </p:sp>
      <p:pic>
        <p:nvPicPr>
          <p:cNvPr id="3" name="Picture 2">
            <a:extLst>
              <a:ext uri="{FF2B5EF4-FFF2-40B4-BE49-F238E27FC236}">
                <a16:creationId xmlns:a16="http://schemas.microsoft.com/office/drawing/2014/main" id="{EED33532-8484-ACED-A838-71436917A1A6}"/>
              </a:ext>
            </a:extLst>
          </p:cNvPr>
          <p:cNvPicPr>
            <a:picLocks noChangeAspect="1"/>
          </p:cNvPicPr>
          <p:nvPr/>
        </p:nvPicPr>
        <p:blipFill>
          <a:blip r:embed="rId3"/>
          <a:stretch>
            <a:fillRect/>
          </a:stretch>
        </p:blipFill>
        <p:spPr>
          <a:xfrm>
            <a:off x="494675" y="1122546"/>
            <a:ext cx="8042223" cy="3768979"/>
          </a:xfrm>
          <a:prstGeom prst="rect">
            <a:avLst/>
          </a:prstGeom>
        </p:spPr>
      </p:pic>
    </p:spTree>
    <p:extLst>
      <p:ext uri="{BB962C8B-B14F-4D97-AF65-F5344CB8AC3E}">
        <p14:creationId xmlns:p14="http://schemas.microsoft.com/office/powerpoint/2010/main" val="329630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44041F05-4AAF-C2C5-07D8-C20EECA347E3}"/>
            </a:ext>
          </a:extLst>
        </p:cNvPr>
        <p:cNvGrpSpPr/>
        <p:nvPr/>
      </p:nvGrpSpPr>
      <p:grpSpPr>
        <a:xfrm>
          <a:off x="0" y="0"/>
          <a:ext cx="0" cy="0"/>
          <a:chOff x="0" y="0"/>
          <a:chExt cx="0" cy="0"/>
        </a:xfrm>
      </p:grpSpPr>
      <p:sp>
        <p:nvSpPr>
          <p:cNvPr id="59" name="Google Shape;59;p14">
            <a:extLst>
              <a:ext uri="{FF2B5EF4-FFF2-40B4-BE49-F238E27FC236}">
                <a16:creationId xmlns:a16="http://schemas.microsoft.com/office/drawing/2014/main" id="{5F84A6DC-2758-BD55-4FE5-FE83396681E7}"/>
              </a:ext>
            </a:extLst>
          </p:cNvPr>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a:extLst>
              <a:ext uri="{FF2B5EF4-FFF2-40B4-BE49-F238E27FC236}">
                <a16:creationId xmlns:a16="http://schemas.microsoft.com/office/drawing/2014/main" id="{ABFB44B6-7EBB-D3B7-A87B-590BAB9D658E}"/>
              </a:ext>
            </a:extLst>
          </p:cNvPr>
          <p:cNvSpPr txBox="1">
            <a:spLocks noGrp="1"/>
          </p:cNvSpPr>
          <p:nvPr>
            <p:ph type="title"/>
          </p:nvPr>
        </p:nvSpPr>
        <p:spPr>
          <a:xfrm>
            <a:off x="62500" y="251975"/>
            <a:ext cx="76569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200" b="1" dirty="0">
                <a:solidFill>
                  <a:srgbClr val="2E5D1A"/>
                </a:solidFill>
                <a:latin typeface="Comfortaa"/>
                <a:ea typeface="Comfortaa"/>
                <a:cs typeface="Comfortaa"/>
                <a:sym typeface="Comfortaa"/>
              </a:rPr>
              <a:t>AWARDS AND MEDIA ATTENTION</a:t>
            </a:r>
            <a:endParaRPr sz="3200" b="1" dirty="0">
              <a:solidFill>
                <a:srgbClr val="2E5D1A"/>
              </a:solidFill>
              <a:latin typeface="Comfortaa"/>
              <a:ea typeface="Comfortaa"/>
              <a:cs typeface="Comfortaa"/>
              <a:sym typeface="Comfortaa"/>
            </a:endParaRPr>
          </a:p>
        </p:txBody>
      </p:sp>
      <p:pic>
        <p:nvPicPr>
          <p:cNvPr id="3" name="Picture 2">
            <a:extLst>
              <a:ext uri="{FF2B5EF4-FFF2-40B4-BE49-F238E27FC236}">
                <a16:creationId xmlns:a16="http://schemas.microsoft.com/office/drawing/2014/main" id="{81B1D750-6616-188F-0892-D9A0B00385C7}"/>
              </a:ext>
            </a:extLst>
          </p:cNvPr>
          <p:cNvPicPr>
            <a:picLocks noChangeAspect="1"/>
          </p:cNvPicPr>
          <p:nvPr/>
        </p:nvPicPr>
        <p:blipFill>
          <a:blip r:embed="rId3"/>
          <a:stretch>
            <a:fillRect/>
          </a:stretch>
        </p:blipFill>
        <p:spPr>
          <a:xfrm>
            <a:off x="1067440" y="1104857"/>
            <a:ext cx="6862356" cy="3933712"/>
          </a:xfrm>
          <a:prstGeom prst="rect">
            <a:avLst/>
          </a:prstGeom>
        </p:spPr>
      </p:pic>
    </p:spTree>
    <p:extLst>
      <p:ext uri="{BB962C8B-B14F-4D97-AF65-F5344CB8AC3E}">
        <p14:creationId xmlns:p14="http://schemas.microsoft.com/office/powerpoint/2010/main" val="1374919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a:extLst>
            <a:ext uri="{FF2B5EF4-FFF2-40B4-BE49-F238E27FC236}">
              <a16:creationId xmlns:a16="http://schemas.microsoft.com/office/drawing/2014/main" id="{0683ADB2-85E6-CF59-CF39-385700014139}"/>
            </a:ext>
          </a:extLst>
        </p:cNvPr>
        <p:cNvGrpSpPr/>
        <p:nvPr/>
      </p:nvGrpSpPr>
      <p:grpSpPr>
        <a:xfrm>
          <a:off x="0" y="0"/>
          <a:ext cx="0" cy="0"/>
          <a:chOff x="0" y="0"/>
          <a:chExt cx="0" cy="0"/>
        </a:xfrm>
      </p:grpSpPr>
      <p:sp>
        <p:nvSpPr>
          <p:cNvPr id="59" name="Google Shape;59;p14">
            <a:extLst>
              <a:ext uri="{FF2B5EF4-FFF2-40B4-BE49-F238E27FC236}">
                <a16:creationId xmlns:a16="http://schemas.microsoft.com/office/drawing/2014/main" id="{D3DAE19D-4B48-FB91-ABDB-075766F4EBFC}"/>
              </a:ext>
            </a:extLst>
          </p:cNvPr>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a:extLst>
              <a:ext uri="{FF2B5EF4-FFF2-40B4-BE49-F238E27FC236}">
                <a16:creationId xmlns:a16="http://schemas.microsoft.com/office/drawing/2014/main" id="{547B62E0-47C8-D85B-1102-3CA92F317DA8}"/>
              </a:ext>
            </a:extLst>
          </p:cNvPr>
          <p:cNvSpPr txBox="1">
            <a:spLocks noGrp="1"/>
          </p:cNvSpPr>
          <p:nvPr>
            <p:ph type="title"/>
          </p:nvPr>
        </p:nvSpPr>
        <p:spPr>
          <a:xfrm>
            <a:off x="62500" y="251975"/>
            <a:ext cx="7656900" cy="755700"/>
          </a:xfrm>
          <a:prstGeom prst="rect">
            <a:avLst/>
          </a:prstGeom>
        </p:spPr>
        <p:txBody>
          <a:bodyPr spcFirstLastPara="1" wrap="square" lIns="91425" tIns="91425" rIns="91425" bIns="91425" anchor="b" anchorCtr="0">
            <a:normAutofit fontScale="90000"/>
          </a:bodyPr>
          <a:lstStyle/>
          <a:p>
            <a:r>
              <a:rPr lang="en" sz="3200" b="1" dirty="0">
                <a:solidFill>
                  <a:srgbClr val="2E5D1A"/>
                </a:solidFill>
                <a:latin typeface="Comfortaa"/>
                <a:sym typeface="Comfortaa"/>
              </a:rPr>
              <a:t>SNAPSHOT of CURRENT CUSTOMERS</a:t>
            </a:r>
            <a:endParaRPr sz="3200" b="1" dirty="0">
              <a:solidFill>
                <a:srgbClr val="2E5D1A"/>
              </a:solidFill>
              <a:latin typeface="Comfortaa"/>
              <a:sym typeface="Comfortaa"/>
            </a:endParaRPr>
          </a:p>
        </p:txBody>
      </p:sp>
      <p:pic>
        <p:nvPicPr>
          <p:cNvPr id="4" name="Picture 3">
            <a:extLst>
              <a:ext uri="{FF2B5EF4-FFF2-40B4-BE49-F238E27FC236}">
                <a16:creationId xmlns:a16="http://schemas.microsoft.com/office/drawing/2014/main" id="{38E46EA0-5333-58C8-3D15-630352007D0F}"/>
              </a:ext>
            </a:extLst>
          </p:cNvPr>
          <p:cNvPicPr>
            <a:picLocks noChangeAspect="1"/>
          </p:cNvPicPr>
          <p:nvPr/>
        </p:nvPicPr>
        <p:blipFill>
          <a:blip r:embed="rId4"/>
          <a:stretch>
            <a:fillRect/>
          </a:stretch>
        </p:blipFill>
        <p:spPr>
          <a:xfrm>
            <a:off x="764498" y="1180340"/>
            <a:ext cx="8049718" cy="3602302"/>
          </a:xfrm>
          <a:prstGeom prst="rect">
            <a:avLst/>
          </a:prstGeom>
        </p:spPr>
      </p:pic>
    </p:spTree>
    <p:extLst>
      <p:ext uri="{BB962C8B-B14F-4D97-AF65-F5344CB8AC3E}">
        <p14:creationId xmlns:p14="http://schemas.microsoft.com/office/powerpoint/2010/main" val="710676042"/>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p:nvPr/>
        </p:nvSpPr>
        <p:spPr>
          <a:xfrm>
            <a:off x="0" y="283775"/>
            <a:ext cx="9144000" cy="692100"/>
          </a:xfrm>
          <a:prstGeom prst="rect">
            <a:avLst/>
          </a:prstGeom>
          <a:solidFill>
            <a:srgbClr val="FFFDF3"/>
          </a:solidFill>
          <a:ln w="28575" cap="flat" cmpd="sng">
            <a:solidFill>
              <a:srgbClr val="1A4C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title"/>
          </p:nvPr>
        </p:nvSpPr>
        <p:spPr>
          <a:xfrm>
            <a:off x="163275" y="251975"/>
            <a:ext cx="8802300" cy="755700"/>
          </a:xfrm>
          <a:prstGeom prst="rect">
            <a:avLst/>
          </a:prstGeom>
        </p:spPr>
        <p:txBody>
          <a:bodyPr spcFirstLastPara="1" wrap="square" lIns="91425" tIns="91425" rIns="91425" bIns="91425" anchor="b" anchorCtr="0">
            <a:normAutofit/>
          </a:bodyPr>
          <a:lstStyle/>
          <a:p>
            <a:pPr marL="0" lvl="0" indent="0" rtl="0">
              <a:spcBef>
                <a:spcPts val="0"/>
              </a:spcBef>
              <a:spcAft>
                <a:spcPts val="0"/>
              </a:spcAft>
              <a:buNone/>
            </a:pPr>
            <a:r>
              <a:rPr lang="en" sz="3200" b="1" dirty="0">
                <a:solidFill>
                  <a:srgbClr val="2E5D1A"/>
                </a:solidFill>
                <a:latin typeface="Comfortaa"/>
                <a:ea typeface="Comfortaa"/>
                <a:cs typeface="Comfortaa"/>
                <a:sym typeface="Comfortaa"/>
              </a:rPr>
              <a:t>OUR CUSTOMERS TELL ALL</a:t>
            </a:r>
            <a:endParaRPr sz="3200" b="1" dirty="0">
              <a:solidFill>
                <a:srgbClr val="2E5D1A"/>
              </a:solidFill>
              <a:latin typeface="Comfortaa"/>
              <a:ea typeface="Comfortaa"/>
              <a:cs typeface="Comfortaa"/>
              <a:sym typeface="Comfortaa"/>
            </a:endParaRPr>
          </a:p>
        </p:txBody>
      </p:sp>
      <p:sp>
        <p:nvSpPr>
          <p:cNvPr id="84" name="Google Shape;84;p17"/>
          <p:cNvSpPr txBox="1">
            <a:spLocks noGrp="1"/>
          </p:cNvSpPr>
          <p:nvPr>
            <p:ph type="body" idx="1"/>
          </p:nvPr>
        </p:nvSpPr>
        <p:spPr>
          <a:xfrm>
            <a:off x="311700" y="1570899"/>
            <a:ext cx="3999900" cy="1353275"/>
          </a:xfrm>
          <a:prstGeom prst="rect">
            <a:avLst/>
          </a:prstGeom>
          <a:ln>
            <a:solidFill>
              <a:schemeClr val="tx1"/>
            </a:solidFill>
          </a:ln>
        </p:spPr>
        <p:txBody>
          <a:bodyPr spcFirstLastPara="1" wrap="square" lIns="91425" tIns="91425" rIns="91425" bIns="91425" anchor="t" anchorCtr="0">
            <a:noAutofit/>
          </a:bodyPr>
          <a:lstStyle/>
          <a:p>
            <a:pPr marL="0" lvl="0" indent="0" algn="ctr" rtl="0">
              <a:lnSpc>
                <a:spcPct val="130000"/>
              </a:lnSpc>
              <a:spcBef>
                <a:spcPts val="0"/>
              </a:spcBef>
              <a:spcAft>
                <a:spcPts val="1200"/>
              </a:spcAft>
              <a:buNone/>
            </a:pPr>
            <a:r>
              <a:rPr lang="en" sz="1200" b="1" dirty="0">
                <a:solidFill>
                  <a:srgbClr val="2E5D1A"/>
                </a:solidFill>
                <a:highlight>
                  <a:schemeClr val="lt1"/>
                </a:highlight>
                <a:latin typeface="Comfortaa"/>
                <a:ea typeface="Comfortaa"/>
                <a:cs typeface="Comfortaa"/>
                <a:sym typeface="Comfortaa"/>
              </a:rPr>
              <a:t>“Stopped in to look for a natural solution for my mom’s knee inflammation. The drops I purchased are working wonders for her… Thank you to the staff for bringing her some comfort without the heavy meds!</a:t>
            </a:r>
            <a:endParaRPr sz="1600" b="1" dirty="0">
              <a:solidFill>
                <a:srgbClr val="2E5D1A"/>
              </a:solidFill>
              <a:highlight>
                <a:schemeClr val="lt1"/>
              </a:highlight>
              <a:latin typeface="Comfortaa"/>
              <a:ea typeface="Comfortaa"/>
              <a:cs typeface="Comfortaa"/>
              <a:sym typeface="Comfortaa"/>
            </a:endParaRPr>
          </a:p>
        </p:txBody>
      </p:sp>
      <p:sp>
        <p:nvSpPr>
          <p:cNvPr id="85" name="Google Shape;85;p17"/>
          <p:cNvSpPr txBox="1">
            <a:spLocks noGrp="1"/>
          </p:cNvSpPr>
          <p:nvPr>
            <p:ph type="body" idx="1"/>
          </p:nvPr>
        </p:nvSpPr>
        <p:spPr>
          <a:xfrm>
            <a:off x="4832400" y="2029474"/>
            <a:ext cx="3999900" cy="1353275"/>
          </a:xfrm>
          <a:prstGeom prst="rect">
            <a:avLst/>
          </a:prstGeom>
          <a:ln>
            <a:solidFill>
              <a:schemeClr val="tx1"/>
            </a:solidFill>
          </a:ln>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b="1" dirty="0">
                <a:solidFill>
                  <a:srgbClr val="2E5D1A"/>
                </a:solidFill>
                <a:highlight>
                  <a:schemeClr val="lt1"/>
                </a:highlight>
                <a:latin typeface="Comfortaa"/>
                <a:ea typeface="Comfortaa"/>
                <a:cs typeface="Comfortaa"/>
                <a:sym typeface="Comfortaa"/>
              </a:rPr>
              <a:t>“High quality, excellent products. Focus is unbelievable, high energy drive and clear mind. I look forward to trying the CBN for sleep. I recommend their products, well worth it.”</a:t>
            </a:r>
            <a:endParaRPr b="1" dirty="0">
              <a:solidFill>
                <a:srgbClr val="2E5D1A"/>
              </a:solidFill>
              <a:highlight>
                <a:schemeClr val="lt1"/>
              </a:highlight>
              <a:latin typeface="Comfortaa"/>
              <a:ea typeface="Comfortaa"/>
              <a:cs typeface="Comfortaa"/>
              <a:sym typeface="Comfortaa"/>
            </a:endParaRPr>
          </a:p>
        </p:txBody>
      </p:sp>
      <p:sp>
        <p:nvSpPr>
          <p:cNvPr id="86" name="Google Shape;86;p17"/>
          <p:cNvSpPr txBox="1">
            <a:spLocks noGrp="1"/>
          </p:cNvSpPr>
          <p:nvPr>
            <p:ph type="body" idx="1"/>
          </p:nvPr>
        </p:nvSpPr>
        <p:spPr>
          <a:xfrm>
            <a:off x="2084824" y="3663000"/>
            <a:ext cx="4335025" cy="985200"/>
          </a:xfrm>
          <a:prstGeom prst="rect">
            <a:avLst/>
          </a:prstGeom>
          <a:ln>
            <a:solidFill>
              <a:schemeClr val="tx1"/>
            </a:solidFill>
          </a:ln>
        </p:spPr>
        <p:txBody>
          <a:bodyPr spcFirstLastPara="1" wrap="square" lIns="91425" tIns="91425" rIns="91425" bIns="91425" anchor="t" anchorCtr="0">
            <a:normAutofit fontScale="92500"/>
          </a:bodyPr>
          <a:lstStyle/>
          <a:p>
            <a:pPr marL="0" lvl="0" indent="0" algn="ctr" rtl="0">
              <a:lnSpc>
                <a:spcPct val="150000"/>
              </a:lnSpc>
              <a:spcBef>
                <a:spcPts val="0"/>
              </a:spcBef>
              <a:spcAft>
                <a:spcPts val="1200"/>
              </a:spcAft>
              <a:buNone/>
            </a:pPr>
            <a:r>
              <a:rPr lang="en" sz="1200" b="1" dirty="0">
                <a:solidFill>
                  <a:srgbClr val="2E5D1A"/>
                </a:solidFill>
                <a:highlight>
                  <a:schemeClr val="lt1"/>
                </a:highlight>
                <a:latin typeface="Comfortaa"/>
                <a:ea typeface="Comfortaa"/>
                <a:cs typeface="Comfortaa"/>
                <a:sym typeface="Comfortaa"/>
              </a:rPr>
              <a:t>“...Was looking in particular for tincture for gut support. Got me what i needed and educated me on it….”</a:t>
            </a:r>
            <a:endParaRPr sz="1200" b="1" dirty="0">
              <a:solidFill>
                <a:srgbClr val="2E5D1A"/>
              </a:solidFill>
              <a:highlight>
                <a:schemeClr val="lt1"/>
              </a:highlight>
              <a:latin typeface="Comfortaa"/>
              <a:ea typeface="Comfortaa"/>
              <a:cs typeface="Comfortaa"/>
              <a:sym typeface="Comfortaa"/>
            </a:endParaRPr>
          </a:p>
        </p:txBody>
      </p:sp>
    </p:spTree>
    <p:extLst>
      <p:ext uri="{BB962C8B-B14F-4D97-AF65-F5344CB8AC3E}">
        <p14:creationId xmlns:p14="http://schemas.microsoft.com/office/powerpoint/2010/main" val="23353359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937</TotalTime>
  <Words>1459</Words>
  <Application>Microsoft Office PowerPoint</Application>
  <PresentationFormat>On-screen Show (16:9)</PresentationFormat>
  <Paragraphs>232</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Comfortaa</vt:lpstr>
      <vt:lpstr>Simple Light</vt:lpstr>
      <vt:lpstr>PowerPoint Presentation</vt:lpstr>
      <vt:lpstr>THE SCIENCE IS HERE</vt:lpstr>
      <vt:lpstr>WHO WE ARE</vt:lpstr>
      <vt:lpstr>WHO WE ARE</vt:lpstr>
      <vt:lpstr>SEED TO SHELF</vt:lpstr>
      <vt:lpstr>AWARDS AND MEDIA ATTENTION</vt:lpstr>
      <vt:lpstr>AWARDS AND MEDIA ATTENTION</vt:lpstr>
      <vt:lpstr>SNAPSHOT of CURRENT CUSTOMERS</vt:lpstr>
      <vt:lpstr>OUR CUSTOMERS TELL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CBC PRODUCTS!</vt:lpstr>
      <vt:lpstr>PRODUCT LINE UP</vt:lpstr>
      <vt:lpstr>SKIN CARE</vt:lpstr>
      <vt:lpstr>PAIN MANAGEMENT</vt:lpstr>
      <vt:lpstr>TINCTURES</vt:lpstr>
      <vt:lpstr>INGESTIBLES</vt:lpstr>
      <vt:lpstr>PATENT PENDING!</vt:lpstr>
      <vt:lpstr>JAVA</vt:lpstr>
      <vt:lpstr>PET PRODUCTS</vt:lpstr>
      <vt:lpstr>WATER SOLUBLE </vt:lpstr>
      <vt:lpstr>OTHER OFFERINGS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Billy Hatzichristos</dc:creator>
  <cp:lastModifiedBy>Billy Hatzichristos</cp:lastModifiedBy>
  <cp:revision>3</cp:revision>
  <dcterms:modified xsi:type="dcterms:W3CDTF">2025-02-26T13:37:41Z</dcterms:modified>
</cp:coreProperties>
</file>