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920" r:id="rId3"/>
    <p:sldId id="346" r:id="rId4"/>
    <p:sldId id="296" r:id="rId5"/>
    <p:sldId id="347" r:id="rId6"/>
    <p:sldId id="921" r:id="rId7"/>
    <p:sldId id="349" r:id="rId8"/>
    <p:sldId id="348" r:id="rId9"/>
    <p:sldId id="34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0" autoAdjust="0"/>
    <p:restoredTop sz="94660"/>
  </p:normalViewPr>
  <p:slideViewPr>
    <p:cSldViewPr snapToGrid="0">
      <p:cViewPr varScale="1">
        <p:scale>
          <a:sx n="117" d="100"/>
          <a:sy n="117" d="100"/>
        </p:scale>
        <p:origin x="120" y="4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CB83A6-AC16-4E7E-ACE7-2F7EE56BABE9}" type="doc">
      <dgm:prSet loTypeId="urn:microsoft.com/office/officeart/2005/8/layout/gear1" loCatId="cycle" qsTypeId="urn:microsoft.com/office/officeart/2005/8/quickstyle/simple1" qsCatId="simple" csTypeId="urn:microsoft.com/office/officeart/2005/8/colors/accent1_2" csCatId="accent1" phldr="1"/>
      <dgm:spPr/>
    </dgm:pt>
    <dgm:pt modelId="{F54B881A-1B50-49EC-9ACD-0FD3DA4234D0}">
      <dgm:prSet phldrT="[Text]" custT="1"/>
      <dgm:spPr>
        <a:solidFill>
          <a:srgbClr val="0033CC"/>
        </a:solidFill>
      </dgm:spPr>
      <dgm:t>
        <a:bodyPr/>
        <a:lstStyle/>
        <a:p>
          <a:r>
            <a:rPr lang="en-GB" sz="2800" b="1" dirty="0"/>
            <a:t>DEBT/CREDIT </a:t>
          </a:r>
        </a:p>
        <a:p>
          <a:r>
            <a:rPr lang="en-GB" sz="2400" dirty="0"/>
            <a:t>Recession</a:t>
          </a:r>
        </a:p>
        <a:p>
          <a:r>
            <a:rPr lang="en-GB" sz="2400" dirty="0"/>
            <a:t>CNI and foreign policy</a:t>
          </a:r>
        </a:p>
        <a:p>
          <a:r>
            <a:rPr lang="en-GB" sz="2400" dirty="0"/>
            <a:t>Globalisation v nationalism?</a:t>
          </a:r>
        </a:p>
        <a:p>
          <a:r>
            <a:rPr lang="en-GB" sz="2400" dirty="0"/>
            <a:t>Environment?</a:t>
          </a:r>
        </a:p>
      </dgm:t>
    </dgm:pt>
    <dgm:pt modelId="{0BCFE9A0-D6C2-46F3-9BF1-702F1AD6BC8E}" type="parTrans" cxnId="{5B557C15-AA99-4FE0-8B77-B91E2DA674C7}">
      <dgm:prSet/>
      <dgm:spPr/>
      <dgm:t>
        <a:bodyPr/>
        <a:lstStyle/>
        <a:p>
          <a:endParaRPr lang="en-GB"/>
        </a:p>
      </dgm:t>
    </dgm:pt>
    <dgm:pt modelId="{B8ECBEB3-F757-4006-A1EA-01BA811D76CB}" type="sibTrans" cxnId="{5B557C15-AA99-4FE0-8B77-B91E2DA674C7}">
      <dgm:prSet/>
      <dgm:spPr/>
      <dgm:t>
        <a:bodyPr/>
        <a:lstStyle/>
        <a:p>
          <a:endParaRPr lang="en-GB"/>
        </a:p>
      </dgm:t>
    </dgm:pt>
    <dgm:pt modelId="{367ED47A-AA9C-4B16-81F3-26485A3540E3}">
      <dgm:prSet phldrT="[Text]"/>
      <dgm:spPr>
        <a:solidFill>
          <a:srgbClr val="0033CC"/>
        </a:solidFill>
      </dgm:spPr>
      <dgm:t>
        <a:bodyPr/>
        <a:lstStyle/>
        <a:p>
          <a:r>
            <a:rPr lang="en-GB" dirty="0"/>
            <a:t>Reflection</a:t>
          </a:r>
        </a:p>
        <a:p>
          <a:r>
            <a:rPr lang="en-GB" dirty="0"/>
            <a:t>Resilience?</a:t>
          </a:r>
        </a:p>
      </dgm:t>
    </dgm:pt>
    <dgm:pt modelId="{0C64279D-1553-4202-89CA-FBB988461126}" type="parTrans" cxnId="{A68AA061-334A-440E-B47F-CC9724B41AD5}">
      <dgm:prSet/>
      <dgm:spPr/>
      <dgm:t>
        <a:bodyPr/>
        <a:lstStyle/>
        <a:p>
          <a:endParaRPr lang="en-GB"/>
        </a:p>
      </dgm:t>
    </dgm:pt>
    <dgm:pt modelId="{0782A501-6F18-4E7B-8E6B-10C695479C03}" type="sibTrans" cxnId="{A68AA061-334A-440E-B47F-CC9724B41AD5}">
      <dgm:prSet/>
      <dgm:spPr/>
      <dgm:t>
        <a:bodyPr/>
        <a:lstStyle/>
        <a:p>
          <a:endParaRPr lang="en-GB"/>
        </a:p>
      </dgm:t>
    </dgm:pt>
    <dgm:pt modelId="{AF7EA24D-29DA-43FF-A76B-F3121B2FE7E7}">
      <dgm:prSet phldrT="[Text]" custT="1"/>
      <dgm:spPr>
        <a:solidFill>
          <a:srgbClr val="FFC000"/>
        </a:solidFill>
      </dgm:spPr>
      <dgm:t>
        <a:bodyPr/>
        <a:lstStyle/>
        <a:p>
          <a:r>
            <a:rPr lang="en-GB" sz="2400" b="1" dirty="0">
              <a:solidFill>
                <a:srgbClr val="FF0000"/>
              </a:solidFill>
            </a:rPr>
            <a:t>Covid19</a:t>
          </a:r>
        </a:p>
      </dgm:t>
    </dgm:pt>
    <dgm:pt modelId="{568800B3-9D6C-457F-8BD7-BD84181521E2}" type="parTrans" cxnId="{BD9BF07F-3686-487D-A735-E7D4ADC7A8DD}">
      <dgm:prSet/>
      <dgm:spPr/>
      <dgm:t>
        <a:bodyPr/>
        <a:lstStyle/>
        <a:p>
          <a:endParaRPr lang="en-GB"/>
        </a:p>
      </dgm:t>
    </dgm:pt>
    <dgm:pt modelId="{39E081F5-6E87-4C59-AD08-34951B9C46FC}" type="sibTrans" cxnId="{BD9BF07F-3686-487D-A735-E7D4ADC7A8DD}">
      <dgm:prSet/>
      <dgm:spPr/>
      <dgm:t>
        <a:bodyPr/>
        <a:lstStyle/>
        <a:p>
          <a:endParaRPr lang="en-GB"/>
        </a:p>
      </dgm:t>
    </dgm:pt>
    <dgm:pt modelId="{EC96C7BC-41D6-4384-A6A9-DED34A0469B7}" type="pres">
      <dgm:prSet presAssocID="{ADCB83A6-AC16-4E7E-ACE7-2F7EE56BABE9}" presName="composite" presStyleCnt="0">
        <dgm:presLayoutVars>
          <dgm:chMax val="3"/>
          <dgm:animLvl val="lvl"/>
          <dgm:resizeHandles val="exact"/>
        </dgm:presLayoutVars>
      </dgm:prSet>
      <dgm:spPr/>
    </dgm:pt>
    <dgm:pt modelId="{BCD7B36E-B3F6-4848-BCB6-880038D5705F}" type="pres">
      <dgm:prSet presAssocID="{F54B881A-1B50-49EC-9ACD-0FD3DA4234D0}" presName="gear1" presStyleLbl="node1" presStyleIdx="0" presStyleCnt="3" custScaleX="156836" custScaleY="144825" custLinFactNeighborX="12001" custLinFactNeighborY="1434">
        <dgm:presLayoutVars>
          <dgm:chMax val="1"/>
          <dgm:bulletEnabled val="1"/>
        </dgm:presLayoutVars>
      </dgm:prSet>
      <dgm:spPr/>
    </dgm:pt>
    <dgm:pt modelId="{8879F592-FA45-4BAF-91AD-64321744C653}" type="pres">
      <dgm:prSet presAssocID="{F54B881A-1B50-49EC-9ACD-0FD3DA4234D0}" presName="gear1srcNode" presStyleLbl="node1" presStyleIdx="0" presStyleCnt="3"/>
      <dgm:spPr/>
    </dgm:pt>
    <dgm:pt modelId="{9F0AB2FB-A971-479C-AC1A-36BEFA4CADF1}" type="pres">
      <dgm:prSet presAssocID="{F54B881A-1B50-49EC-9ACD-0FD3DA4234D0}" presName="gear1dstNode" presStyleLbl="node1" presStyleIdx="0" presStyleCnt="3"/>
      <dgm:spPr/>
    </dgm:pt>
    <dgm:pt modelId="{EA23A732-3545-4D56-98B5-689D0BC62129}" type="pres">
      <dgm:prSet presAssocID="{367ED47A-AA9C-4B16-81F3-26485A3540E3}" presName="gear2" presStyleLbl="node1" presStyleIdx="1" presStyleCnt="3" custLinFactNeighborX="-21674" custLinFactNeighborY="-25020">
        <dgm:presLayoutVars>
          <dgm:chMax val="1"/>
          <dgm:bulletEnabled val="1"/>
        </dgm:presLayoutVars>
      </dgm:prSet>
      <dgm:spPr/>
    </dgm:pt>
    <dgm:pt modelId="{F781FCDA-A43C-468F-A6ED-C727914A3F4F}" type="pres">
      <dgm:prSet presAssocID="{367ED47A-AA9C-4B16-81F3-26485A3540E3}" presName="gear2srcNode" presStyleLbl="node1" presStyleIdx="1" presStyleCnt="3"/>
      <dgm:spPr/>
    </dgm:pt>
    <dgm:pt modelId="{9E274D0B-A060-489C-8DF2-96629852CE47}" type="pres">
      <dgm:prSet presAssocID="{367ED47A-AA9C-4B16-81F3-26485A3540E3}" presName="gear2dstNode" presStyleLbl="node1" presStyleIdx="1" presStyleCnt="3"/>
      <dgm:spPr/>
    </dgm:pt>
    <dgm:pt modelId="{B474FA20-627F-4A43-93EF-E734C3AE85C5}" type="pres">
      <dgm:prSet presAssocID="{AF7EA24D-29DA-43FF-A76B-F3121B2FE7E7}" presName="gear3" presStyleLbl="node1" presStyleIdx="2" presStyleCnt="3" custLinFactNeighborX="-192"/>
      <dgm:spPr/>
    </dgm:pt>
    <dgm:pt modelId="{4F5F178F-B80C-48D2-AC8A-9EDE759BC616}" type="pres">
      <dgm:prSet presAssocID="{AF7EA24D-29DA-43FF-A76B-F3121B2FE7E7}" presName="gear3tx" presStyleLbl="node1" presStyleIdx="2" presStyleCnt="3">
        <dgm:presLayoutVars>
          <dgm:chMax val="1"/>
          <dgm:bulletEnabled val="1"/>
        </dgm:presLayoutVars>
      </dgm:prSet>
      <dgm:spPr/>
    </dgm:pt>
    <dgm:pt modelId="{E1C41B7E-1EA0-478A-AB64-5D456A9D217D}" type="pres">
      <dgm:prSet presAssocID="{AF7EA24D-29DA-43FF-A76B-F3121B2FE7E7}" presName="gear3srcNode" presStyleLbl="node1" presStyleIdx="2" presStyleCnt="3"/>
      <dgm:spPr/>
    </dgm:pt>
    <dgm:pt modelId="{86BBFB0D-F23A-4E78-BE14-8AD49E5D7350}" type="pres">
      <dgm:prSet presAssocID="{AF7EA24D-29DA-43FF-A76B-F3121B2FE7E7}" presName="gear3dstNode" presStyleLbl="node1" presStyleIdx="2" presStyleCnt="3"/>
      <dgm:spPr/>
    </dgm:pt>
    <dgm:pt modelId="{FD6E4FE2-0482-41F0-9235-D2E716F16F63}" type="pres">
      <dgm:prSet presAssocID="{B8ECBEB3-F757-4006-A1EA-01BA811D76CB}" presName="connector1" presStyleLbl="sibTrans2D1" presStyleIdx="0" presStyleCnt="3" custScaleX="148089" custScaleY="152784" custLinFactNeighborX="9617" custLinFactNeighborY="1256"/>
      <dgm:spPr/>
    </dgm:pt>
    <dgm:pt modelId="{9B199FAA-10A3-4050-9E70-E0426C34AC47}" type="pres">
      <dgm:prSet presAssocID="{0782A501-6F18-4E7B-8E6B-10C695479C03}" presName="connector2" presStyleLbl="sibTrans2D1" presStyleIdx="1" presStyleCnt="3" custLinFactNeighborX="-17098" custLinFactNeighborY="-15526"/>
      <dgm:spPr/>
    </dgm:pt>
    <dgm:pt modelId="{C719B61C-9D51-4D87-A81F-77FDBB530962}" type="pres">
      <dgm:prSet presAssocID="{39E081F5-6E87-4C59-AD08-34951B9C46FC}" presName="connector3" presStyleLbl="sibTrans2D1" presStyleIdx="2" presStyleCnt="3" custAng="7563047" custLinFactNeighborX="-907" custLinFactNeighborY="1752"/>
      <dgm:spPr/>
    </dgm:pt>
  </dgm:ptLst>
  <dgm:cxnLst>
    <dgm:cxn modelId="{5B557C15-AA99-4FE0-8B77-B91E2DA674C7}" srcId="{ADCB83A6-AC16-4E7E-ACE7-2F7EE56BABE9}" destId="{F54B881A-1B50-49EC-9ACD-0FD3DA4234D0}" srcOrd="0" destOrd="0" parTransId="{0BCFE9A0-D6C2-46F3-9BF1-702F1AD6BC8E}" sibTransId="{B8ECBEB3-F757-4006-A1EA-01BA811D76CB}"/>
    <dgm:cxn modelId="{82230917-E656-4EB0-8D3C-56B641D696CB}" type="presOf" srcId="{F54B881A-1B50-49EC-9ACD-0FD3DA4234D0}" destId="{BCD7B36E-B3F6-4848-BCB6-880038D5705F}" srcOrd="0" destOrd="0" presId="urn:microsoft.com/office/officeart/2005/8/layout/gear1"/>
    <dgm:cxn modelId="{C5E5371C-BECD-43B4-9884-2484F604C498}" type="presOf" srcId="{F54B881A-1B50-49EC-9ACD-0FD3DA4234D0}" destId="{9F0AB2FB-A971-479C-AC1A-36BEFA4CADF1}" srcOrd="2" destOrd="0" presId="urn:microsoft.com/office/officeart/2005/8/layout/gear1"/>
    <dgm:cxn modelId="{AFDDA72F-668C-41C5-8227-869937FB0CFA}" type="presOf" srcId="{AF7EA24D-29DA-43FF-A76B-F3121B2FE7E7}" destId="{B474FA20-627F-4A43-93EF-E734C3AE85C5}" srcOrd="0" destOrd="0" presId="urn:microsoft.com/office/officeart/2005/8/layout/gear1"/>
    <dgm:cxn modelId="{DA1C8B32-9F77-4F5A-858D-B88E7DE533F6}" type="presOf" srcId="{367ED47A-AA9C-4B16-81F3-26485A3540E3}" destId="{F781FCDA-A43C-468F-A6ED-C727914A3F4F}" srcOrd="1" destOrd="0" presId="urn:microsoft.com/office/officeart/2005/8/layout/gear1"/>
    <dgm:cxn modelId="{ED7FB65B-05C6-4920-AC39-7CAC83FFAA2D}" type="presOf" srcId="{AF7EA24D-29DA-43FF-A76B-F3121B2FE7E7}" destId="{E1C41B7E-1EA0-478A-AB64-5D456A9D217D}" srcOrd="2" destOrd="0" presId="urn:microsoft.com/office/officeart/2005/8/layout/gear1"/>
    <dgm:cxn modelId="{6604B460-0AD6-4A4C-880E-15037894B251}" type="presOf" srcId="{0782A501-6F18-4E7B-8E6B-10C695479C03}" destId="{9B199FAA-10A3-4050-9E70-E0426C34AC47}" srcOrd="0" destOrd="0" presId="urn:microsoft.com/office/officeart/2005/8/layout/gear1"/>
    <dgm:cxn modelId="{A68AA061-334A-440E-B47F-CC9724B41AD5}" srcId="{ADCB83A6-AC16-4E7E-ACE7-2F7EE56BABE9}" destId="{367ED47A-AA9C-4B16-81F3-26485A3540E3}" srcOrd="1" destOrd="0" parTransId="{0C64279D-1553-4202-89CA-FBB988461126}" sibTransId="{0782A501-6F18-4E7B-8E6B-10C695479C03}"/>
    <dgm:cxn modelId="{315A9868-8FDF-4ECB-A7CC-8E9347CC02E4}" type="presOf" srcId="{39E081F5-6E87-4C59-AD08-34951B9C46FC}" destId="{C719B61C-9D51-4D87-A81F-77FDBB530962}" srcOrd="0" destOrd="0" presId="urn:microsoft.com/office/officeart/2005/8/layout/gear1"/>
    <dgm:cxn modelId="{DCA21E52-2CB4-4616-95C9-F212FE074BA0}" type="presOf" srcId="{B8ECBEB3-F757-4006-A1EA-01BA811D76CB}" destId="{FD6E4FE2-0482-41F0-9235-D2E716F16F63}" srcOrd="0" destOrd="0" presId="urn:microsoft.com/office/officeart/2005/8/layout/gear1"/>
    <dgm:cxn modelId="{D138CF73-2E5A-448D-A0CC-621F1A677DF2}" type="presOf" srcId="{AF7EA24D-29DA-43FF-A76B-F3121B2FE7E7}" destId="{4F5F178F-B80C-48D2-AC8A-9EDE759BC616}" srcOrd="1" destOrd="0" presId="urn:microsoft.com/office/officeart/2005/8/layout/gear1"/>
    <dgm:cxn modelId="{BD9BF07F-3686-487D-A735-E7D4ADC7A8DD}" srcId="{ADCB83A6-AC16-4E7E-ACE7-2F7EE56BABE9}" destId="{AF7EA24D-29DA-43FF-A76B-F3121B2FE7E7}" srcOrd="2" destOrd="0" parTransId="{568800B3-9D6C-457F-8BD7-BD84181521E2}" sibTransId="{39E081F5-6E87-4C59-AD08-34951B9C46FC}"/>
    <dgm:cxn modelId="{4434C2A4-2455-4DB2-8E41-648C26951FE6}" type="presOf" srcId="{367ED47A-AA9C-4B16-81F3-26485A3540E3}" destId="{9E274D0B-A060-489C-8DF2-96629852CE47}" srcOrd="2" destOrd="0" presId="urn:microsoft.com/office/officeart/2005/8/layout/gear1"/>
    <dgm:cxn modelId="{44DA5CBC-4AF9-40AA-B390-505546384FEF}" type="presOf" srcId="{367ED47A-AA9C-4B16-81F3-26485A3540E3}" destId="{EA23A732-3545-4D56-98B5-689D0BC62129}" srcOrd="0" destOrd="0" presId="urn:microsoft.com/office/officeart/2005/8/layout/gear1"/>
    <dgm:cxn modelId="{495F96BD-92D4-437E-A7D6-1D02E00F54C6}" type="presOf" srcId="{AF7EA24D-29DA-43FF-A76B-F3121B2FE7E7}" destId="{86BBFB0D-F23A-4E78-BE14-8AD49E5D7350}" srcOrd="3" destOrd="0" presId="urn:microsoft.com/office/officeart/2005/8/layout/gear1"/>
    <dgm:cxn modelId="{595CDECC-A09D-422B-905B-10D5B0C6BE20}" type="presOf" srcId="{ADCB83A6-AC16-4E7E-ACE7-2F7EE56BABE9}" destId="{EC96C7BC-41D6-4384-A6A9-DED34A0469B7}" srcOrd="0" destOrd="0" presId="urn:microsoft.com/office/officeart/2005/8/layout/gear1"/>
    <dgm:cxn modelId="{888553D9-46CA-4FE5-B0CC-09F79A2C5058}" type="presOf" srcId="{F54B881A-1B50-49EC-9ACD-0FD3DA4234D0}" destId="{8879F592-FA45-4BAF-91AD-64321744C653}" srcOrd="1" destOrd="0" presId="urn:microsoft.com/office/officeart/2005/8/layout/gear1"/>
    <dgm:cxn modelId="{2C30BB49-E4FC-41C1-B869-C40013BFD29C}" type="presParOf" srcId="{EC96C7BC-41D6-4384-A6A9-DED34A0469B7}" destId="{BCD7B36E-B3F6-4848-BCB6-880038D5705F}" srcOrd="0" destOrd="0" presId="urn:microsoft.com/office/officeart/2005/8/layout/gear1"/>
    <dgm:cxn modelId="{7F0A6395-DA17-4961-9079-4C4867BE8E11}" type="presParOf" srcId="{EC96C7BC-41D6-4384-A6A9-DED34A0469B7}" destId="{8879F592-FA45-4BAF-91AD-64321744C653}" srcOrd="1" destOrd="0" presId="urn:microsoft.com/office/officeart/2005/8/layout/gear1"/>
    <dgm:cxn modelId="{835A9254-2833-48DA-9D42-1FD1516F74BB}" type="presParOf" srcId="{EC96C7BC-41D6-4384-A6A9-DED34A0469B7}" destId="{9F0AB2FB-A971-479C-AC1A-36BEFA4CADF1}" srcOrd="2" destOrd="0" presId="urn:microsoft.com/office/officeart/2005/8/layout/gear1"/>
    <dgm:cxn modelId="{6EBABB4A-C99F-4D56-B94F-8D7BEE6FE34C}" type="presParOf" srcId="{EC96C7BC-41D6-4384-A6A9-DED34A0469B7}" destId="{EA23A732-3545-4D56-98B5-689D0BC62129}" srcOrd="3" destOrd="0" presId="urn:microsoft.com/office/officeart/2005/8/layout/gear1"/>
    <dgm:cxn modelId="{441283C8-9A5A-455A-AC1C-3401C1CA6ED9}" type="presParOf" srcId="{EC96C7BC-41D6-4384-A6A9-DED34A0469B7}" destId="{F781FCDA-A43C-468F-A6ED-C727914A3F4F}" srcOrd="4" destOrd="0" presId="urn:microsoft.com/office/officeart/2005/8/layout/gear1"/>
    <dgm:cxn modelId="{F28AC787-1EF1-4940-9A2E-EB0F70AEA8D3}" type="presParOf" srcId="{EC96C7BC-41D6-4384-A6A9-DED34A0469B7}" destId="{9E274D0B-A060-489C-8DF2-96629852CE47}" srcOrd="5" destOrd="0" presId="urn:microsoft.com/office/officeart/2005/8/layout/gear1"/>
    <dgm:cxn modelId="{6D9B6609-2D98-4C9D-823D-D32EC87E6014}" type="presParOf" srcId="{EC96C7BC-41D6-4384-A6A9-DED34A0469B7}" destId="{B474FA20-627F-4A43-93EF-E734C3AE85C5}" srcOrd="6" destOrd="0" presId="urn:microsoft.com/office/officeart/2005/8/layout/gear1"/>
    <dgm:cxn modelId="{66B8C454-280D-4505-BD8F-CCCB5BAF8AC1}" type="presParOf" srcId="{EC96C7BC-41D6-4384-A6A9-DED34A0469B7}" destId="{4F5F178F-B80C-48D2-AC8A-9EDE759BC616}" srcOrd="7" destOrd="0" presId="urn:microsoft.com/office/officeart/2005/8/layout/gear1"/>
    <dgm:cxn modelId="{4A798FCB-8B24-4DCA-B346-C32B8B060E8D}" type="presParOf" srcId="{EC96C7BC-41D6-4384-A6A9-DED34A0469B7}" destId="{E1C41B7E-1EA0-478A-AB64-5D456A9D217D}" srcOrd="8" destOrd="0" presId="urn:microsoft.com/office/officeart/2005/8/layout/gear1"/>
    <dgm:cxn modelId="{7873BEAA-3394-4F67-8FB4-40407D1891DF}" type="presParOf" srcId="{EC96C7BC-41D6-4384-A6A9-DED34A0469B7}" destId="{86BBFB0D-F23A-4E78-BE14-8AD49E5D7350}" srcOrd="9" destOrd="0" presId="urn:microsoft.com/office/officeart/2005/8/layout/gear1"/>
    <dgm:cxn modelId="{59888442-C47D-4E4F-A133-0092B27ECB45}" type="presParOf" srcId="{EC96C7BC-41D6-4384-A6A9-DED34A0469B7}" destId="{FD6E4FE2-0482-41F0-9235-D2E716F16F63}" srcOrd="10" destOrd="0" presId="urn:microsoft.com/office/officeart/2005/8/layout/gear1"/>
    <dgm:cxn modelId="{74F11ACB-A2C7-418B-BA6F-8256A7B5C877}" type="presParOf" srcId="{EC96C7BC-41D6-4384-A6A9-DED34A0469B7}" destId="{9B199FAA-10A3-4050-9E70-E0426C34AC47}" srcOrd="11" destOrd="0" presId="urn:microsoft.com/office/officeart/2005/8/layout/gear1"/>
    <dgm:cxn modelId="{4E95C340-3E39-4AAA-BF5E-51F464D87D8D}" type="presParOf" srcId="{EC96C7BC-41D6-4384-A6A9-DED34A0469B7}" destId="{C719B61C-9D51-4D87-A81F-77FDBB530962}"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C8350F-A68C-4FCD-9E3E-424683C52800}" type="datetimeFigureOut">
              <a:rPr lang="en-GB" smtClean="0"/>
              <a:t>01/07/2020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A522D0-FE85-451D-8C73-2F380CDF511A}" type="slidenum">
              <a:rPr lang="en-GB" smtClean="0"/>
              <a:t>‹#›</a:t>
            </a:fld>
            <a:endParaRPr lang="en-GB"/>
          </a:p>
        </p:txBody>
      </p:sp>
    </p:spTree>
    <p:extLst>
      <p:ext uri="{BB962C8B-B14F-4D97-AF65-F5344CB8AC3E}">
        <p14:creationId xmlns:p14="http://schemas.microsoft.com/office/powerpoint/2010/main" val="355753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E510B54-191D-4CDD-8302-F9FEF4953ED6}" type="slidenum">
              <a:rPr lang="en-GB" smtClean="0"/>
              <a:t>2</a:t>
            </a:fld>
            <a:endParaRPr lang="en-GB" dirty="0"/>
          </a:p>
        </p:txBody>
      </p:sp>
    </p:spTree>
    <p:extLst>
      <p:ext uri="{BB962C8B-B14F-4D97-AF65-F5344CB8AC3E}">
        <p14:creationId xmlns:p14="http://schemas.microsoft.com/office/powerpoint/2010/main" val="27337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E510B54-191D-4CDD-8302-F9FEF4953ED6}" type="slidenum">
              <a:rPr lang="en-GB" smtClean="0"/>
              <a:t>3</a:t>
            </a:fld>
            <a:endParaRPr lang="en-GB" dirty="0"/>
          </a:p>
        </p:txBody>
      </p:sp>
    </p:spTree>
    <p:extLst>
      <p:ext uri="{BB962C8B-B14F-4D97-AF65-F5344CB8AC3E}">
        <p14:creationId xmlns:p14="http://schemas.microsoft.com/office/powerpoint/2010/main" val="3494202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E510B54-191D-4CDD-8302-F9FEF4953ED6}" type="slidenum">
              <a:rPr lang="en-GB" smtClean="0"/>
              <a:t>4</a:t>
            </a:fld>
            <a:endParaRPr lang="en-GB" dirty="0"/>
          </a:p>
        </p:txBody>
      </p:sp>
    </p:spTree>
    <p:extLst>
      <p:ext uri="{BB962C8B-B14F-4D97-AF65-F5344CB8AC3E}">
        <p14:creationId xmlns:p14="http://schemas.microsoft.com/office/powerpoint/2010/main" val="20931424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E510B54-191D-4CDD-8302-F9FEF4953ED6}" type="slidenum">
              <a:rPr lang="en-GB" smtClean="0"/>
              <a:t>5</a:t>
            </a:fld>
            <a:endParaRPr lang="en-GB" dirty="0"/>
          </a:p>
        </p:txBody>
      </p:sp>
    </p:spTree>
    <p:extLst>
      <p:ext uri="{BB962C8B-B14F-4D97-AF65-F5344CB8AC3E}">
        <p14:creationId xmlns:p14="http://schemas.microsoft.com/office/powerpoint/2010/main" val="41848123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E510B54-191D-4CDD-8302-F9FEF4953ED6}" type="slidenum">
              <a:rPr lang="en-GB" smtClean="0"/>
              <a:t>6</a:t>
            </a:fld>
            <a:endParaRPr lang="en-GB" dirty="0"/>
          </a:p>
        </p:txBody>
      </p:sp>
    </p:spTree>
    <p:extLst>
      <p:ext uri="{BB962C8B-B14F-4D97-AF65-F5344CB8AC3E}">
        <p14:creationId xmlns:p14="http://schemas.microsoft.com/office/powerpoint/2010/main" val="24078424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E510B54-191D-4CDD-8302-F9FEF4953ED6}" type="slidenum">
              <a:rPr lang="en-GB" smtClean="0"/>
              <a:t>7</a:t>
            </a:fld>
            <a:endParaRPr lang="en-GB" dirty="0"/>
          </a:p>
        </p:txBody>
      </p:sp>
    </p:spTree>
    <p:extLst>
      <p:ext uri="{BB962C8B-B14F-4D97-AF65-F5344CB8AC3E}">
        <p14:creationId xmlns:p14="http://schemas.microsoft.com/office/powerpoint/2010/main" val="28432259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E510B54-191D-4CDD-8302-F9FEF4953ED6}" type="slidenum">
              <a:rPr lang="en-GB" smtClean="0"/>
              <a:t>8</a:t>
            </a:fld>
            <a:endParaRPr lang="en-GB" dirty="0"/>
          </a:p>
        </p:txBody>
      </p:sp>
    </p:spTree>
    <p:extLst>
      <p:ext uri="{BB962C8B-B14F-4D97-AF65-F5344CB8AC3E}">
        <p14:creationId xmlns:p14="http://schemas.microsoft.com/office/powerpoint/2010/main" val="9006564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7240587"/>
            <a:ext cx="5438140" cy="1891630"/>
          </a:xfrm>
        </p:spPr>
        <p:txBody>
          <a:bodyPr/>
          <a:lstStyle/>
          <a:p>
            <a:endParaRPr lang="en-GB" dirty="0"/>
          </a:p>
        </p:txBody>
      </p:sp>
      <p:sp>
        <p:nvSpPr>
          <p:cNvPr id="4" name="Slide Number Placeholder 3"/>
          <p:cNvSpPr>
            <a:spLocks noGrp="1"/>
          </p:cNvSpPr>
          <p:nvPr>
            <p:ph type="sldNum" sz="quarter" idx="5"/>
          </p:nvPr>
        </p:nvSpPr>
        <p:spPr/>
        <p:txBody>
          <a:bodyPr/>
          <a:lstStyle/>
          <a:p>
            <a:fld id="{8E510B54-191D-4CDD-8302-F9FEF4953ED6}" type="slidenum">
              <a:rPr lang="en-GB" smtClean="0"/>
              <a:t>9</a:t>
            </a:fld>
            <a:endParaRPr lang="en-GB" dirty="0"/>
          </a:p>
        </p:txBody>
      </p:sp>
    </p:spTree>
    <p:extLst>
      <p:ext uri="{BB962C8B-B14F-4D97-AF65-F5344CB8AC3E}">
        <p14:creationId xmlns:p14="http://schemas.microsoft.com/office/powerpoint/2010/main" val="937283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CE71C-4340-477A-97EC-E7A46E64511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1BC8D3E-CF9C-477A-9837-2983C021F7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6C8CEA3-465C-4302-BC94-FFD6D4CE655F}"/>
              </a:ext>
            </a:extLst>
          </p:cNvPr>
          <p:cNvSpPr>
            <a:spLocks noGrp="1"/>
          </p:cNvSpPr>
          <p:nvPr>
            <p:ph type="dt" sz="half" idx="10"/>
          </p:nvPr>
        </p:nvSpPr>
        <p:spPr/>
        <p:txBody>
          <a:bodyPr/>
          <a:lstStyle/>
          <a:p>
            <a:fld id="{921A83D5-B50C-4704-A10D-DD1F3C047B7E}" type="datetimeFigureOut">
              <a:rPr lang="en-GB" smtClean="0"/>
              <a:t>01/07/2020</a:t>
            </a:fld>
            <a:endParaRPr lang="en-GB"/>
          </a:p>
        </p:txBody>
      </p:sp>
      <p:sp>
        <p:nvSpPr>
          <p:cNvPr id="5" name="Footer Placeholder 4">
            <a:extLst>
              <a:ext uri="{FF2B5EF4-FFF2-40B4-BE49-F238E27FC236}">
                <a16:creationId xmlns:a16="http://schemas.microsoft.com/office/drawing/2014/main" id="{0CE94F5B-E0DA-4888-9C5E-2B7C91D8E9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2FD9996-447C-4B7C-B8BF-01B2DA1A26DF}"/>
              </a:ext>
            </a:extLst>
          </p:cNvPr>
          <p:cNvSpPr>
            <a:spLocks noGrp="1"/>
          </p:cNvSpPr>
          <p:nvPr>
            <p:ph type="sldNum" sz="quarter" idx="12"/>
          </p:nvPr>
        </p:nvSpPr>
        <p:spPr/>
        <p:txBody>
          <a:bodyPr/>
          <a:lstStyle/>
          <a:p>
            <a:fld id="{3BA49BDD-0E9F-4530-8947-3081790DB3F1}" type="slidenum">
              <a:rPr lang="en-GB" smtClean="0"/>
              <a:t>‹#›</a:t>
            </a:fld>
            <a:endParaRPr lang="en-GB"/>
          </a:p>
        </p:txBody>
      </p:sp>
    </p:spTree>
    <p:extLst>
      <p:ext uri="{BB962C8B-B14F-4D97-AF65-F5344CB8AC3E}">
        <p14:creationId xmlns:p14="http://schemas.microsoft.com/office/powerpoint/2010/main" val="99390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72A77-83B6-4BAB-A7A5-77A70CAF824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3E1C7E4-4B1A-42F7-8EBB-F9BE94E2A02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F3F5F7E-BC97-4CF9-87F1-52329F5639E9}"/>
              </a:ext>
            </a:extLst>
          </p:cNvPr>
          <p:cNvSpPr>
            <a:spLocks noGrp="1"/>
          </p:cNvSpPr>
          <p:nvPr>
            <p:ph type="dt" sz="half" idx="10"/>
          </p:nvPr>
        </p:nvSpPr>
        <p:spPr/>
        <p:txBody>
          <a:bodyPr/>
          <a:lstStyle/>
          <a:p>
            <a:fld id="{921A83D5-B50C-4704-A10D-DD1F3C047B7E}" type="datetimeFigureOut">
              <a:rPr lang="en-GB" smtClean="0"/>
              <a:t>01/07/2020</a:t>
            </a:fld>
            <a:endParaRPr lang="en-GB"/>
          </a:p>
        </p:txBody>
      </p:sp>
      <p:sp>
        <p:nvSpPr>
          <p:cNvPr id="5" name="Footer Placeholder 4">
            <a:extLst>
              <a:ext uri="{FF2B5EF4-FFF2-40B4-BE49-F238E27FC236}">
                <a16:creationId xmlns:a16="http://schemas.microsoft.com/office/drawing/2014/main" id="{5BAB54C5-2681-4862-815C-D239699CE1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C41F20F-488D-44E3-B4A9-4903CC41D94C}"/>
              </a:ext>
            </a:extLst>
          </p:cNvPr>
          <p:cNvSpPr>
            <a:spLocks noGrp="1"/>
          </p:cNvSpPr>
          <p:nvPr>
            <p:ph type="sldNum" sz="quarter" idx="12"/>
          </p:nvPr>
        </p:nvSpPr>
        <p:spPr/>
        <p:txBody>
          <a:bodyPr/>
          <a:lstStyle/>
          <a:p>
            <a:fld id="{3BA49BDD-0E9F-4530-8947-3081790DB3F1}" type="slidenum">
              <a:rPr lang="en-GB" smtClean="0"/>
              <a:t>‹#›</a:t>
            </a:fld>
            <a:endParaRPr lang="en-GB"/>
          </a:p>
        </p:txBody>
      </p:sp>
    </p:spTree>
    <p:extLst>
      <p:ext uri="{BB962C8B-B14F-4D97-AF65-F5344CB8AC3E}">
        <p14:creationId xmlns:p14="http://schemas.microsoft.com/office/powerpoint/2010/main" val="3374599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92CC9F4-0F0B-4C34-ABEE-3CB43E6D997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1717004-600C-4C7E-9852-2CF92FBEDA1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2DB9DE2-7177-4A40-9100-D2412CD39246}"/>
              </a:ext>
            </a:extLst>
          </p:cNvPr>
          <p:cNvSpPr>
            <a:spLocks noGrp="1"/>
          </p:cNvSpPr>
          <p:nvPr>
            <p:ph type="dt" sz="half" idx="10"/>
          </p:nvPr>
        </p:nvSpPr>
        <p:spPr/>
        <p:txBody>
          <a:bodyPr/>
          <a:lstStyle/>
          <a:p>
            <a:fld id="{921A83D5-B50C-4704-A10D-DD1F3C047B7E}" type="datetimeFigureOut">
              <a:rPr lang="en-GB" smtClean="0"/>
              <a:t>01/07/2020</a:t>
            </a:fld>
            <a:endParaRPr lang="en-GB"/>
          </a:p>
        </p:txBody>
      </p:sp>
      <p:sp>
        <p:nvSpPr>
          <p:cNvPr id="5" name="Footer Placeholder 4">
            <a:extLst>
              <a:ext uri="{FF2B5EF4-FFF2-40B4-BE49-F238E27FC236}">
                <a16:creationId xmlns:a16="http://schemas.microsoft.com/office/drawing/2014/main" id="{75B77578-0C65-4655-9C50-7006826CC9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6CBCC6D-CFEA-4B0A-8765-163EE1873F0B}"/>
              </a:ext>
            </a:extLst>
          </p:cNvPr>
          <p:cNvSpPr>
            <a:spLocks noGrp="1"/>
          </p:cNvSpPr>
          <p:nvPr>
            <p:ph type="sldNum" sz="quarter" idx="12"/>
          </p:nvPr>
        </p:nvSpPr>
        <p:spPr/>
        <p:txBody>
          <a:bodyPr/>
          <a:lstStyle/>
          <a:p>
            <a:fld id="{3BA49BDD-0E9F-4530-8947-3081790DB3F1}" type="slidenum">
              <a:rPr lang="en-GB" smtClean="0"/>
              <a:t>‹#›</a:t>
            </a:fld>
            <a:endParaRPr lang="en-GB"/>
          </a:p>
        </p:txBody>
      </p:sp>
    </p:spTree>
    <p:extLst>
      <p:ext uri="{BB962C8B-B14F-4D97-AF65-F5344CB8AC3E}">
        <p14:creationId xmlns:p14="http://schemas.microsoft.com/office/powerpoint/2010/main" val="31132139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Content Placeholder 2"/>
          <p:cNvSpPr>
            <a:spLocks noGrp="1"/>
          </p:cNvSpPr>
          <p:nvPr>
            <p:ph idx="1"/>
          </p:nvPr>
        </p:nvSpPr>
        <p:spPr>
          <a:xfrm>
            <a:off x="609601" y="1600201"/>
            <a:ext cx="4993584" cy="4525963"/>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9" name="Content Placeholder 2"/>
          <p:cNvSpPr>
            <a:spLocks noGrp="1"/>
          </p:cNvSpPr>
          <p:nvPr>
            <p:ph idx="13"/>
          </p:nvPr>
        </p:nvSpPr>
        <p:spPr>
          <a:xfrm>
            <a:off x="6585167" y="1600201"/>
            <a:ext cx="4993584" cy="4525963"/>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4"/>
          </p:nvPr>
        </p:nvSpPr>
        <p:spPr>
          <a:xfrm>
            <a:off x="609600" y="6356351"/>
            <a:ext cx="2844800" cy="365125"/>
          </a:xfrm>
          <a:prstGeom prst="rect">
            <a:avLst/>
          </a:prstGeom>
        </p:spPr>
        <p:txBody>
          <a:bodyPr lIns="112231" tIns="56116" rIns="112231" bIns="56116"/>
          <a:lstStyle>
            <a:lvl1pPr>
              <a:defRPr/>
            </a:lvl1pPr>
          </a:lstStyle>
          <a:p>
            <a:pPr>
              <a:defRPr/>
            </a:pPr>
            <a:endParaRPr lang="en-US" dirty="0"/>
          </a:p>
        </p:txBody>
      </p:sp>
      <p:sp>
        <p:nvSpPr>
          <p:cNvPr id="6" name="Slide Number Placeholder 5"/>
          <p:cNvSpPr>
            <a:spLocks noGrp="1"/>
          </p:cNvSpPr>
          <p:nvPr>
            <p:ph type="sldNum" sz="quarter" idx="16"/>
          </p:nvPr>
        </p:nvSpPr>
        <p:spPr/>
        <p:txBody>
          <a:bodyPr lIns="112231" tIns="56116" rIns="112231" bIns="56116"/>
          <a:lstStyle>
            <a:lvl1pPr>
              <a:defRPr/>
            </a:lvl1pPr>
          </a:lstStyle>
          <a:p>
            <a:pPr>
              <a:defRPr/>
            </a:pPr>
            <a:fld id="{AA41EBC7-1F23-47F7-A6B3-D370491A5856}" type="slidenum">
              <a:rPr lang="en-US"/>
              <a:pPr>
                <a:defRPr/>
              </a:pPr>
              <a:t>‹#›</a:t>
            </a:fld>
            <a:endParaRPr lang="en-US" dirty="0"/>
          </a:p>
        </p:txBody>
      </p:sp>
    </p:spTree>
    <p:extLst>
      <p:ext uri="{BB962C8B-B14F-4D97-AF65-F5344CB8AC3E}">
        <p14:creationId xmlns:p14="http://schemas.microsoft.com/office/powerpoint/2010/main" val="618431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F323B-2738-4B39-B05B-C7C125528B4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5EA084A-71FC-4B3A-8861-892D1172D01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B3EF4D9-0C39-4533-A88A-C847648BD357}"/>
              </a:ext>
            </a:extLst>
          </p:cNvPr>
          <p:cNvSpPr>
            <a:spLocks noGrp="1"/>
          </p:cNvSpPr>
          <p:nvPr>
            <p:ph type="dt" sz="half" idx="10"/>
          </p:nvPr>
        </p:nvSpPr>
        <p:spPr/>
        <p:txBody>
          <a:bodyPr/>
          <a:lstStyle/>
          <a:p>
            <a:fld id="{921A83D5-B50C-4704-A10D-DD1F3C047B7E}" type="datetimeFigureOut">
              <a:rPr lang="en-GB" smtClean="0"/>
              <a:t>01/07/2020</a:t>
            </a:fld>
            <a:endParaRPr lang="en-GB"/>
          </a:p>
        </p:txBody>
      </p:sp>
      <p:sp>
        <p:nvSpPr>
          <p:cNvPr id="5" name="Footer Placeholder 4">
            <a:extLst>
              <a:ext uri="{FF2B5EF4-FFF2-40B4-BE49-F238E27FC236}">
                <a16:creationId xmlns:a16="http://schemas.microsoft.com/office/drawing/2014/main" id="{C0481B0C-2A41-485A-8D9A-59976EC7169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A5E3FF8-FC9D-418C-BE2C-DE8BCD462E67}"/>
              </a:ext>
            </a:extLst>
          </p:cNvPr>
          <p:cNvSpPr>
            <a:spLocks noGrp="1"/>
          </p:cNvSpPr>
          <p:nvPr>
            <p:ph type="sldNum" sz="quarter" idx="12"/>
          </p:nvPr>
        </p:nvSpPr>
        <p:spPr/>
        <p:txBody>
          <a:bodyPr/>
          <a:lstStyle/>
          <a:p>
            <a:fld id="{3BA49BDD-0E9F-4530-8947-3081790DB3F1}" type="slidenum">
              <a:rPr lang="en-GB" smtClean="0"/>
              <a:t>‹#›</a:t>
            </a:fld>
            <a:endParaRPr lang="en-GB"/>
          </a:p>
        </p:txBody>
      </p:sp>
    </p:spTree>
    <p:extLst>
      <p:ext uri="{BB962C8B-B14F-4D97-AF65-F5344CB8AC3E}">
        <p14:creationId xmlns:p14="http://schemas.microsoft.com/office/powerpoint/2010/main" val="2387616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AD853-8C2E-4C3A-8BEB-814B1ADA260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BE86211-5EE3-4801-87FB-BDA5DED093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4265A96-4421-45CC-934D-B412E3522C84}"/>
              </a:ext>
            </a:extLst>
          </p:cNvPr>
          <p:cNvSpPr>
            <a:spLocks noGrp="1"/>
          </p:cNvSpPr>
          <p:nvPr>
            <p:ph type="dt" sz="half" idx="10"/>
          </p:nvPr>
        </p:nvSpPr>
        <p:spPr/>
        <p:txBody>
          <a:bodyPr/>
          <a:lstStyle/>
          <a:p>
            <a:fld id="{921A83D5-B50C-4704-A10D-DD1F3C047B7E}" type="datetimeFigureOut">
              <a:rPr lang="en-GB" smtClean="0"/>
              <a:t>01/07/2020</a:t>
            </a:fld>
            <a:endParaRPr lang="en-GB"/>
          </a:p>
        </p:txBody>
      </p:sp>
      <p:sp>
        <p:nvSpPr>
          <p:cNvPr id="5" name="Footer Placeholder 4">
            <a:extLst>
              <a:ext uri="{FF2B5EF4-FFF2-40B4-BE49-F238E27FC236}">
                <a16:creationId xmlns:a16="http://schemas.microsoft.com/office/drawing/2014/main" id="{4961DB3A-3137-4E60-A356-1F84060B3C2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0C4F8A6-F97A-4EFD-8B87-A56B76F2BDC3}"/>
              </a:ext>
            </a:extLst>
          </p:cNvPr>
          <p:cNvSpPr>
            <a:spLocks noGrp="1"/>
          </p:cNvSpPr>
          <p:nvPr>
            <p:ph type="sldNum" sz="quarter" idx="12"/>
          </p:nvPr>
        </p:nvSpPr>
        <p:spPr/>
        <p:txBody>
          <a:bodyPr/>
          <a:lstStyle/>
          <a:p>
            <a:fld id="{3BA49BDD-0E9F-4530-8947-3081790DB3F1}" type="slidenum">
              <a:rPr lang="en-GB" smtClean="0"/>
              <a:t>‹#›</a:t>
            </a:fld>
            <a:endParaRPr lang="en-GB"/>
          </a:p>
        </p:txBody>
      </p:sp>
    </p:spTree>
    <p:extLst>
      <p:ext uri="{BB962C8B-B14F-4D97-AF65-F5344CB8AC3E}">
        <p14:creationId xmlns:p14="http://schemas.microsoft.com/office/powerpoint/2010/main" val="2351986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1B059-5B27-4A77-939E-418602D5D61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0D02394-87C4-4749-8385-46143F89704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0AEE66F-0573-4C4B-8B6C-1A826D80972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914CAFD-CACA-4306-9A60-0B638D02E065}"/>
              </a:ext>
            </a:extLst>
          </p:cNvPr>
          <p:cNvSpPr>
            <a:spLocks noGrp="1"/>
          </p:cNvSpPr>
          <p:nvPr>
            <p:ph type="dt" sz="half" idx="10"/>
          </p:nvPr>
        </p:nvSpPr>
        <p:spPr/>
        <p:txBody>
          <a:bodyPr/>
          <a:lstStyle/>
          <a:p>
            <a:fld id="{921A83D5-B50C-4704-A10D-DD1F3C047B7E}" type="datetimeFigureOut">
              <a:rPr lang="en-GB" smtClean="0"/>
              <a:t>01/07/2020</a:t>
            </a:fld>
            <a:endParaRPr lang="en-GB"/>
          </a:p>
        </p:txBody>
      </p:sp>
      <p:sp>
        <p:nvSpPr>
          <p:cNvPr id="6" name="Footer Placeholder 5">
            <a:extLst>
              <a:ext uri="{FF2B5EF4-FFF2-40B4-BE49-F238E27FC236}">
                <a16:creationId xmlns:a16="http://schemas.microsoft.com/office/drawing/2014/main" id="{CCF55E3A-D05E-49C7-A67D-0EF7D6A4C47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FBFE1E3-FD99-4EB4-9444-7A6BE26BF92A}"/>
              </a:ext>
            </a:extLst>
          </p:cNvPr>
          <p:cNvSpPr>
            <a:spLocks noGrp="1"/>
          </p:cNvSpPr>
          <p:nvPr>
            <p:ph type="sldNum" sz="quarter" idx="12"/>
          </p:nvPr>
        </p:nvSpPr>
        <p:spPr/>
        <p:txBody>
          <a:bodyPr/>
          <a:lstStyle/>
          <a:p>
            <a:fld id="{3BA49BDD-0E9F-4530-8947-3081790DB3F1}" type="slidenum">
              <a:rPr lang="en-GB" smtClean="0"/>
              <a:t>‹#›</a:t>
            </a:fld>
            <a:endParaRPr lang="en-GB"/>
          </a:p>
        </p:txBody>
      </p:sp>
    </p:spTree>
    <p:extLst>
      <p:ext uri="{BB962C8B-B14F-4D97-AF65-F5344CB8AC3E}">
        <p14:creationId xmlns:p14="http://schemas.microsoft.com/office/powerpoint/2010/main" val="294035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B13E0-1293-447C-AD9A-A30E3463119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A65893F-14EC-48A5-A847-3842F93DE3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8602666-A7F0-4278-B53E-FD6E01EAC8C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ECC4771-C05C-4167-B6F1-3726B5AD63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EDA7EA-419E-4061-8729-749ACFD66C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0DFAF5D-3945-4578-8E6E-7C72ACF25DEA}"/>
              </a:ext>
            </a:extLst>
          </p:cNvPr>
          <p:cNvSpPr>
            <a:spLocks noGrp="1"/>
          </p:cNvSpPr>
          <p:nvPr>
            <p:ph type="dt" sz="half" idx="10"/>
          </p:nvPr>
        </p:nvSpPr>
        <p:spPr/>
        <p:txBody>
          <a:bodyPr/>
          <a:lstStyle/>
          <a:p>
            <a:fld id="{921A83D5-B50C-4704-A10D-DD1F3C047B7E}" type="datetimeFigureOut">
              <a:rPr lang="en-GB" smtClean="0"/>
              <a:t>01/07/2020</a:t>
            </a:fld>
            <a:endParaRPr lang="en-GB"/>
          </a:p>
        </p:txBody>
      </p:sp>
      <p:sp>
        <p:nvSpPr>
          <p:cNvPr id="8" name="Footer Placeholder 7">
            <a:extLst>
              <a:ext uri="{FF2B5EF4-FFF2-40B4-BE49-F238E27FC236}">
                <a16:creationId xmlns:a16="http://schemas.microsoft.com/office/drawing/2014/main" id="{3DFE86D6-022C-4C93-A5B4-F9520652810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3431502-4CA4-43E8-AF56-CE986988E486}"/>
              </a:ext>
            </a:extLst>
          </p:cNvPr>
          <p:cNvSpPr>
            <a:spLocks noGrp="1"/>
          </p:cNvSpPr>
          <p:nvPr>
            <p:ph type="sldNum" sz="quarter" idx="12"/>
          </p:nvPr>
        </p:nvSpPr>
        <p:spPr/>
        <p:txBody>
          <a:bodyPr/>
          <a:lstStyle/>
          <a:p>
            <a:fld id="{3BA49BDD-0E9F-4530-8947-3081790DB3F1}" type="slidenum">
              <a:rPr lang="en-GB" smtClean="0"/>
              <a:t>‹#›</a:t>
            </a:fld>
            <a:endParaRPr lang="en-GB"/>
          </a:p>
        </p:txBody>
      </p:sp>
    </p:spTree>
    <p:extLst>
      <p:ext uri="{BB962C8B-B14F-4D97-AF65-F5344CB8AC3E}">
        <p14:creationId xmlns:p14="http://schemas.microsoft.com/office/powerpoint/2010/main" val="2562437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70B9B-EA9C-4A9E-89AE-9EA9925714E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01969B7-F34A-4917-8C9D-C65D0EDE5D19}"/>
              </a:ext>
            </a:extLst>
          </p:cNvPr>
          <p:cNvSpPr>
            <a:spLocks noGrp="1"/>
          </p:cNvSpPr>
          <p:nvPr>
            <p:ph type="dt" sz="half" idx="10"/>
          </p:nvPr>
        </p:nvSpPr>
        <p:spPr/>
        <p:txBody>
          <a:bodyPr/>
          <a:lstStyle/>
          <a:p>
            <a:fld id="{921A83D5-B50C-4704-A10D-DD1F3C047B7E}" type="datetimeFigureOut">
              <a:rPr lang="en-GB" smtClean="0"/>
              <a:t>01/07/2020</a:t>
            </a:fld>
            <a:endParaRPr lang="en-GB"/>
          </a:p>
        </p:txBody>
      </p:sp>
      <p:sp>
        <p:nvSpPr>
          <p:cNvPr id="4" name="Footer Placeholder 3">
            <a:extLst>
              <a:ext uri="{FF2B5EF4-FFF2-40B4-BE49-F238E27FC236}">
                <a16:creationId xmlns:a16="http://schemas.microsoft.com/office/drawing/2014/main" id="{8D2B34CE-E228-42A1-8817-1C110B01EFD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BECE90B-41CD-4FBE-A01D-2D76F3B4148A}"/>
              </a:ext>
            </a:extLst>
          </p:cNvPr>
          <p:cNvSpPr>
            <a:spLocks noGrp="1"/>
          </p:cNvSpPr>
          <p:nvPr>
            <p:ph type="sldNum" sz="quarter" idx="12"/>
          </p:nvPr>
        </p:nvSpPr>
        <p:spPr/>
        <p:txBody>
          <a:bodyPr/>
          <a:lstStyle/>
          <a:p>
            <a:fld id="{3BA49BDD-0E9F-4530-8947-3081790DB3F1}" type="slidenum">
              <a:rPr lang="en-GB" smtClean="0"/>
              <a:t>‹#›</a:t>
            </a:fld>
            <a:endParaRPr lang="en-GB"/>
          </a:p>
        </p:txBody>
      </p:sp>
    </p:spTree>
    <p:extLst>
      <p:ext uri="{BB962C8B-B14F-4D97-AF65-F5344CB8AC3E}">
        <p14:creationId xmlns:p14="http://schemas.microsoft.com/office/powerpoint/2010/main" val="141893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923C93-D23D-4100-B1F6-A1500A40B539}"/>
              </a:ext>
            </a:extLst>
          </p:cNvPr>
          <p:cNvSpPr>
            <a:spLocks noGrp="1"/>
          </p:cNvSpPr>
          <p:nvPr>
            <p:ph type="dt" sz="half" idx="10"/>
          </p:nvPr>
        </p:nvSpPr>
        <p:spPr/>
        <p:txBody>
          <a:bodyPr/>
          <a:lstStyle/>
          <a:p>
            <a:fld id="{921A83D5-B50C-4704-A10D-DD1F3C047B7E}" type="datetimeFigureOut">
              <a:rPr lang="en-GB" smtClean="0"/>
              <a:t>01/07/2020</a:t>
            </a:fld>
            <a:endParaRPr lang="en-GB"/>
          </a:p>
        </p:txBody>
      </p:sp>
      <p:sp>
        <p:nvSpPr>
          <p:cNvPr id="3" name="Footer Placeholder 2">
            <a:extLst>
              <a:ext uri="{FF2B5EF4-FFF2-40B4-BE49-F238E27FC236}">
                <a16:creationId xmlns:a16="http://schemas.microsoft.com/office/drawing/2014/main" id="{4BF7E336-029B-4A3D-82FB-8CEF52F75F3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B120ECF-EF29-4171-A606-F7BA09BD4771}"/>
              </a:ext>
            </a:extLst>
          </p:cNvPr>
          <p:cNvSpPr>
            <a:spLocks noGrp="1"/>
          </p:cNvSpPr>
          <p:nvPr>
            <p:ph type="sldNum" sz="quarter" idx="12"/>
          </p:nvPr>
        </p:nvSpPr>
        <p:spPr/>
        <p:txBody>
          <a:bodyPr/>
          <a:lstStyle/>
          <a:p>
            <a:fld id="{3BA49BDD-0E9F-4530-8947-3081790DB3F1}" type="slidenum">
              <a:rPr lang="en-GB" smtClean="0"/>
              <a:t>‹#›</a:t>
            </a:fld>
            <a:endParaRPr lang="en-GB"/>
          </a:p>
        </p:txBody>
      </p:sp>
    </p:spTree>
    <p:extLst>
      <p:ext uri="{BB962C8B-B14F-4D97-AF65-F5344CB8AC3E}">
        <p14:creationId xmlns:p14="http://schemas.microsoft.com/office/powerpoint/2010/main" val="3612501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B37D9-6E3A-4D6E-B7C9-E81BC05BDB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B6300B5-045F-4737-A3FC-4E32C0CDFFA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55BF570-D233-4C48-9835-13270DFA58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B07081-1DC0-455F-AE3C-88FF10CD37B0}"/>
              </a:ext>
            </a:extLst>
          </p:cNvPr>
          <p:cNvSpPr>
            <a:spLocks noGrp="1"/>
          </p:cNvSpPr>
          <p:nvPr>
            <p:ph type="dt" sz="half" idx="10"/>
          </p:nvPr>
        </p:nvSpPr>
        <p:spPr/>
        <p:txBody>
          <a:bodyPr/>
          <a:lstStyle/>
          <a:p>
            <a:fld id="{921A83D5-B50C-4704-A10D-DD1F3C047B7E}" type="datetimeFigureOut">
              <a:rPr lang="en-GB" smtClean="0"/>
              <a:t>01/07/2020</a:t>
            </a:fld>
            <a:endParaRPr lang="en-GB"/>
          </a:p>
        </p:txBody>
      </p:sp>
      <p:sp>
        <p:nvSpPr>
          <p:cNvPr id="6" name="Footer Placeholder 5">
            <a:extLst>
              <a:ext uri="{FF2B5EF4-FFF2-40B4-BE49-F238E27FC236}">
                <a16:creationId xmlns:a16="http://schemas.microsoft.com/office/drawing/2014/main" id="{940D2C41-D081-471E-93DF-86ADF04A3A9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C883667-E7CF-4D7F-B887-02FCEFF22BE1}"/>
              </a:ext>
            </a:extLst>
          </p:cNvPr>
          <p:cNvSpPr>
            <a:spLocks noGrp="1"/>
          </p:cNvSpPr>
          <p:nvPr>
            <p:ph type="sldNum" sz="quarter" idx="12"/>
          </p:nvPr>
        </p:nvSpPr>
        <p:spPr/>
        <p:txBody>
          <a:bodyPr/>
          <a:lstStyle/>
          <a:p>
            <a:fld id="{3BA49BDD-0E9F-4530-8947-3081790DB3F1}" type="slidenum">
              <a:rPr lang="en-GB" smtClean="0"/>
              <a:t>‹#›</a:t>
            </a:fld>
            <a:endParaRPr lang="en-GB"/>
          </a:p>
        </p:txBody>
      </p:sp>
    </p:spTree>
    <p:extLst>
      <p:ext uri="{BB962C8B-B14F-4D97-AF65-F5344CB8AC3E}">
        <p14:creationId xmlns:p14="http://schemas.microsoft.com/office/powerpoint/2010/main" val="769747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64C67-80D7-4ACC-B57F-0E8DC61295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4E1455E-FFB7-4778-8766-A57401DCAA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D6BE383-8BF5-49C6-BF5B-D133774630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964B20-EB30-46F7-B8C3-15AFF1722257}"/>
              </a:ext>
            </a:extLst>
          </p:cNvPr>
          <p:cNvSpPr>
            <a:spLocks noGrp="1"/>
          </p:cNvSpPr>
          <p:nvPr>
            <p:ph type="dt" sz="half" idx="10"/>
          </p:nvPr>
        </p:nvSpPr>
        <p:spPr/>
        <p:txBody>
          <a:bodyPr/>
          <a:lstStyle/>
          <a:p>
            <a:fld id="{921A83D5-B50C-4704-A10D-DD1F3C047B7E}" type="datetimeFigureOut">
              <a:rPr lang="en-GB" smtClean="0"/>
              <a:t>01/07/2020</a:t>
            </a:fld>
            <a:endParaRPr lang="en-GB"/>
          </a:p>
        </p:txBody>
      </p:sp>
      <p:sp>
        <p:nvSpPr>
          <p:cNvPr id="6" name="Footer Placeholder 5">
            <a:extLst>
              <a:ext uri="{FF2B5EF4-FFF2-40B4-BE49-F238E27FC236}">
                <a16:creationId xmlns:a16="http://schemas.microsoft.com/office/drawing/2014/main" id="{A0CE814D-A88B-4526-8EEC-795C759A98F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DC5D3D7-918A-42E5-AD97-BD161E8C50B6}"/>
              </a:ext>
            </a:extLst>
          </p:cNvPr>
          <p:cNvSpPr>
            <a:spLocks noGrp="1"/>
          </p:cNvSpPr>
          <p:nvPr>
            <p:ph type="sldNum" sz="quarter" idx="12"/>
          </p:nvPr>
        </p:nvSpPr>
        <p:spPr/>
        <p:txBody>
          <a:bodyPr/>
          <a:lstStyle/>
          <a:p>
            <a:fld id="{3BA49BDD-0E9F-4530-8947-3081790DB3F1}" type="slidenum">
              <a:rPr lang="en-GB" smtClean="0"/>
              <a:t>‹#›</a:t>
            </a:fld>
            <a:endParaRPr lang="en-GB"/>
          </a:p>
        </p:txBody>
      </p:sp>
    </p:spTree>
    <p:extLst>
      <p:ext uri="{BB962C8B-B14F-4D97-AF65-F5344CB8AC3E}">
        <p14:creationId xmlns:p14="http://schemas.microsoft.com/office/powerpoint/2010/main" val="2372722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1CF3E43-5892-4D9E-8F1C-26BB9A6F01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EFB60A2-6D3C-4418-80D1-D9960C1D7D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77AD261-956D-4AB2-9B8F-9C790A1CF6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1A83D5-B50C-4704-A10D-DD1F3C047B7E}" type="datetimeFigureOut">
              <a:rPr lang="en-GB" smtClean="0"/>
              <a:t>01/07/2020</a:t>
            </a:fld>
            <a:endParaRPr lang="en-GB"/>
          </a:p>
        </p:txBody>
      </p:sp>
      <p:sp>
        <p:nvSpPr>
          <p:cNvPr id="5" name="Footer Placeholder 4">
            <a:extLst>
              <a:ext uri="{FF2B5EF4-FFF2-40B4-BE49-F238E27FC236}">
                <a16:creationId xmlns:a16="http://schemas.microsoft.com/office/drawing/2014/main" id="{F68CF435-E6A7-4D2D-9C1E-F9EA8F2179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43DC146-80EB-4E4B-886E-6FE1A1F62E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A49BDD-0E9F-4530-8947-3081790DB3F1}" type="slidenum">
              <a:rPr lang="en-GB" smtClean="0"/>
              <a:t>‹#›</a:t>
            </a:fld>
            <a:endParaRPr lang="en-GB"/>
          </a:p>
        </p:txBody>
      </p:sp>
    </p:spTree>
    <p:extLst>
      <p:ext uri="{BB962C8B-B14F-4D97-AF65-F5344CB8AC3E}">
        <p14:creationId xmlns:p14="http://schemas.microsoft.com/office/powerpoint/2010/main" val="36934482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linkedin.com/in/gareth-jones-7a90994/"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62DE7-FE21-42F6-8E52-3EF1625FCD45}"/>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4C801AD0-CAB8-46DD-9C7D-4ED9B8F14765}"/>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259104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2"/>
          <p:cNvSpPr txBox="1">
            <a:spLocks noChangeArrowheads="1"/>
          </p:cNvSpPr>
          <p:nvPr/>
        </p:nvSpPr>
        <p:spPr bwMode="auto">
          <a:xfrm>
            <a:off x="1981257" y="1217326"/>
            <a:ext cx="8126617" cy="3818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0165" tIns="40083" rIns="80165" bIns="40083">
            <a:spAutoFit/>
          </a:bodyPr>
          <a:lstStyle>
            <a:lvl1pPr>
              <a:spcBef>
                <a:spcPts val="700"/>
              </a:spcBef>
              <a:buClr>
                <a:schemeClr val="tx2"/>
              </a:buClr>
              <a:buSzPct val="95000"/>
              <a:buFont typeface="Wingdings" pitchFamily="2" charset="2"/>
              <a:buChar char=""/>
              <a:defRPr sz="3000">
                <a:solidFill>
                  <a:schemeClr val="tx1"/>
                </a:solidFill>
                <a:latin typeface="Lucida Sans Unicode" pitchFamily="34" charset="0"/>
              </a:defRPr>
            </a:lvl1pPr>
            <a:lvl2pPr marL="742950" indent="-285750">
              <a:spcBef>
                <a:spcPct val="20000"/>
              </a:spcBef>
              <a:buClr>
                <a:schemeClr val="accent2"/>
              </a:buClr>
              <a:buSzPct val="90000"/>
              <a:buFont typeface="Wingdings" pitchFamily="2" charset="2"/>
              <a:buChar char=""/>
              <a:defRPr sz="2600">
                <a:solidFill>
                  <a:schemeClr val="tx1"/>
                </a:solidFill>
                <a:latin typeface="Lucida Sans Unicode" pitchFamily="34" charset="0"/>
              </a:defRPr>
            </a:lvl2pPr>
            <a:lvl3pPr marL="1143000" indent="-228600">
              <a:spcBef>
                <a:spcPct val="20000"/>
              </a:spcBef>
              <a:buClr>
                <a:schemeClr val="accent2"/>
              </a:buClr>
              <a:buFont typeface="Wingdings 2" pitchFamily="18" charset="2"/>
              <a:buChar char=""/>
              <a:defRPr sz="2400">
                <a:solidFill>
                  <a:schemeClr val="tx1"/>
                </a:solidFill>
                <a:latin typeface="Lucida Sans Unicode" pitchFamily="34" charset="0"/>
              </a:defRPr>
            </a:lvl3pPr>
            <a:lvl4pPr marL="1600200" indent="-228600">
              <a:spcBef>
                <a:spcPct val="20000"/>
              </a:spcBef>
              <a:buClr>
                <a:srgbClr val="FEB80A"/>
              </a:buClr>
              <a:buFont typeface="Wingdings 3" pitchFamily="18" charset="2"/>
              <a:buChar char=""/>
              <a:defRPr sz="2200">
                <a:solidFill>
                  <a:schemeClr val="tx1"/>
                </a:solidFill>
                <a:latin typeface="Lucida Sans Unicode" pitchFamily="34" charset="0"/>
              </a:defRPr>
            </a:lvl4pPr>
            <a:lvl5pPr marL="2057400" indent="-228600">
              <a:spcBef>
                <a:spcPct val="20000"/>
              </a:spcBef>
              <a:buClr>
                <a:srgbClr val="FEB80A"/>
              </a:buClr>
              <a:buFont typeface="Wingdings 2" pitchFamily="18" charset="2"/>
              <a:buChar char=""/>
              <a:defRPr sz="2000">
                <a:solidFill>
                  <a:schemeClr val="tx1"/>
                </a:solidFill>
                <a:latin typeface="Lucida Sans Unicode" pitchFamily="34" charset="0"/>
              </a:defRPr>
            </a:lvl5pPr>
            <a:lvl6pPr marL="2514600" indent="-228600" eaLnBrk="0" fontAlgn="base" hangingPunct="0">
              <a:spcBef>
                <a:spcPct val="20000"/>
              </a:spcBef>
              <a:spcAft>
                <a:spcPct val="0"/>
              </a:spcAft>
              <a:buClr>
                <a:srgbClr val="FEB80A"/>
              </a:buClr>
              <a:buFont typeface="Wingdings 2" pitchFamily="18" charset="2"/>
              <a:buChar char=""/>
              <a:defRPr sz="2000">
                <a:solidFill>
                  <a:schemeClr val="tx1"/>
                </a:solidFill>
                <a:latin typeface="Lucida Sans Unicode" pitchFamily="34" charset="0"/>
              </a:defRPr>
            </a:lvl6pPr>
            <a:lvl7pPr marL="2971800" indent="-228600" eaLnBrk="0" fontAlgn="base" hangingPunct="0">
              <a:spcBef>
                <a:spcPct val="20000"/>
              </a:spcBef>
              <a:spcAft>
                <a:spcPct val="0"/>
              </a:spcAft>
              <a:buClr>
                <a:srgbClr val="FEB80A"/>
              </a:buClr>
              <a:buFont typeface="Wingdings 2" pitchFamily="18" charset="2"/>
              <a:buChar char=""/>
              <a:defRPr sz="2000">
                <a:solidFill>
                  <a:schemeClr val="tx1"/>
                </a:solidFill>
                <a:latin typeface="Lucida Sans Unicode" pitchFamily="34" charset="0"/>
              </a:defRPr>
            </a:lvl7pPr>
            <a:lvl8pPr marL="3429000" indent="-228600" eaLnBrk="0" fontAlgn="base" hangingPunct="0">
              <a:spcBef>
                <a:spcPct val="20000"/>
              </a:spcBef>
              <a:spcAft>
                <a:spcPct val="0"/>
              </a:spcAft>
              <a:buClr>
                <a:srgbClr val="FEB80A"/>
              </a:buClr>
              <a:buFont typeface="Wingdings 2" pitchFamily="18" charset="2"/>
              <a:buChar char=""/>
              <a:defRPr sz="2000">
                <a:solidFill>
                  <a:schemeClr val="tx1"/>
                </a:solidFill>
                <a:latin typeface="Lucida Sans Unicode" pitchFamily="34" charset="0"/>
              </a:defRPr>
            </a:lvl8pPr>
            <a:lvl9pPr marL="3886200" indent="-228600" eaLnBrk="0" fontAlgn="base" hangingPunct="0">
              <a:spcBef>
                <a:spcPct val="20000"/>
              </a:spcBef>
              <a:spcAft>
                <a:spcPct val="0"/>
              </a:spcAft>
              <a:buClr>
                <a:srgbClr val="FEB80A"/>
              </a:buClr>
              <a:buFont typeface="Wingdings 2" pitchFamily="18" charset="2"/>
              <a:buChar char=""/>
              <a:defRPr sz="2000">
                <a:solidFill>
                  <a:schemeClr val="tx1"/>
                </a:solidFill>
                <a:latin typeface="Lucida Sans Unicode" pitchFamily="34" charset="0"/>
              </a:defRPr>
            </a:lvl9pPr>
          </a:lstStyle>
          <a:p>
            <a:pPr algn="ctr">
              <a:spcBef>
                <a:spcPct val="0"/>
              </a:spcBef>
              <a:buClrTx/>
              <a:buSzTx/>
              <a:buFontTx/>
              <a:buNone/>
            </a:pPr>
            <a:r>
              <a:rPr lang="en-US" altLang="en-US" sz="5714" b="1" dirty="0">
                <a:latin typeface="Calibri" panose="020F0502020204030204" pitchFamily="34" charset="0"/>
                <a:ea typeface="Tahoma" panose="020B0604030504040204" pitchFamily="34" charset="0"/>
                <a:cs typeface="Calibri" panose="020F0502020204030204" pitchFamily="34" charset="0"/>
              </a:rPr>
              <a:t>Crisis in the supply chain: ‘here be dragons’ </a:t>
            </a:r>
          </a:p>
          <a:p>
            <a:pPr algn="ctr">
              <a:spcBef>
                <a:spcPct val="0"/>
              </a:spcBef>
              <a:buClrTx/>
              <a:buSzTx/>
              <a:buFontTx/>
              <a:buNone/>
            </a:pPr>
            <a:endParaRPr lang="en-US" altLang="en-US" sz="4286" b="1" dirty="0">
              <a:latin typeface="Calibri" panose="020F0502020204030204" pitchFamily="34" charset="0"/>
              <a:ea typeface="Tahoma" panose="020B0604030504040204" pitchFamily="34" charset="0"/>
              <a:cs typeface="Calibri" panose="020F0502020204030204" pitchFamily="34" charset="0"/>
            </a:endParaRPr>
          </a:p>
          <a:p>
            <a:pPr algn="ctr">
              <a:spcBef>
                <a:spcPct val="0"/>
              </a:spcBef>
              <a:buClrTx/>
              <a:buSzTx/>
              <a:buFontTx/>
              <a:buNone/>
            </a:pPr>
            <a:r>
              <a:rPr lang="en-US" altLang="en-US" sz="4286" b="1" dirty="0">
                <a:latin typeface="Calibri" panose="020F0502020204030204" pitchFamily="34" charset="0"/>
                <a:ea typeface="Tahoma" panose="020B0604030504040204" pitchFamily="34" charset="0"/>
                <a:cs typeface="Calibri" panose="020F0502020204030204" pitchFamily="34" charset="0"/>
              </a:rPr>
              <a:t>Gareth Jones</a:t>
            </a:r>
          </a:p>
          <a:p>
            <a:pPr algn="ctr">
              <a:spcBef>
                <a:spcPct val="0"/>
              </a:spcBef>
              <a:buClrTx/>
              <a:buSzTx/>
              <a:buFontTx/>
              <a:buNone/>
            </a:pPr>
            <a:r>
              <a:rPr lang="en-US" altLang="en-US" sz="4286" b="1" dirty="0">
                <a:latin typeface="Calibri" panose="020F0502020204030204" pitchFamily="34" charset="0"/>
                <a:ea typeface="Tahoma" panose="020B0604030504040204" pitchFamily="34" charset="0"/>
                <a:cs typeface="Calibri" panose="020F0502020204030204" pitchFamily="34" charset="0"/>
              </a:rPr>
              <a:t>24 June 2020</a:t>
            </a:r>
          </a:p>
        </p:txBody>
      </p:sp>
      <p:sp>
        <p:nvSpPr>
          <p:cNvPr id="3" name="Text Box 13"/>
          <p:cNvSpPr txBox="1">
            <a:spLocks noChangeArrowheads="1"/>
          </p:cNvSpPr>
          <p:nvPr/>
        </p:nvSpPr>
        <p:spPr bwMode="auto">
          <a:xfrm>
            <a:off x="7440926" y="-1377"/>
            <a:ext cx="3185487" cy="586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0" tIns="45720" rIns="91440" bIns="45720" anchor="ctr">
            <a:spAutoFit/>
          </a:bodyPr>
          <a:lstStyle>
            <a:lvl1pPr>
              <a:defRPr sz="2400">
                <a:solidFill>
                  <a:schemeClr val="tx1"/>
                </a:solidFill>
                <a:latin typeface="Gill Sans" pitchFamily="34" charset="0"/>
              </a:defRPr>
            </a:lvl1pPr>
            <a:lvl2pPr marL="742950" indent="-285750">
              <a:defRPr sz="2400">
                <a:solidFill>
                  <a:schemeClr val="tx1"/>
                </a:solidFill>
                <a:latin typeface="Gill Sans" pitchFamily="34" charset="0"/>
              </a:defRPr>
            </a:lvl2pPr>
            <a:lvl3pPr marL="1143000" indent="-228600">
              <a:defRPr sz="2400">
                <a:solidFill>
                  <a:schemeClr val="tx1"/>
                </a:solidFill>
                <a:latin typeface="Gill Sans" pitchFamily="34" charset="0"/>
              </a:defRPr>
            </a:lvl3pPr>
            <a:lvl4pPr marL="1600200" indent="-228600">
              <a:defRPr sz="2400">
                <a:solidFill>
                  <a:schemeClr val="tx1"/>
                </a:solidFill>
                <a:latin typeface="Gill Sans" pitchFamily="34" charset="0"/>
              </a:defRPr>
            </a:lvl4pPr>
            <a:lvl5pPr marL="2057400" indent="-228600">
              <a:defRPr sz="2400">
                <a:solidFill>
                  <a:schemeClr val="tx1"/>
                </a:solidFill>
                <a:latin typeface="Gill Sans" pitchFamily="34" charset="0"/>
              </a:defRPr>
            </a:lvl5pPr>
            <a:lvl6pPr marL="2514600" indent="-228600" eaLnBrk="0" fontAlgn="base" hangingPunct="0">
              <a:spcBef>
                <a:spcPct val="0"/>
              </a:spcBef>
              <a:spcAft>
                <a:spcPct val="0"/>
              </a:spcAft>
              <a:defRPr sz="2400">
                <a:solidFill>
                  <a:schemeClr val="tx1"/>
                </a:solidFill>
                <a:latin typeface="Gill Sans" pitchFamily="34" charset="0"/>
              </a:defRPr>
            </a:lvl6pPr>
            <a:lvl7pPr marL="2971800" indent="-228600" eaLnBrk="0" fontAlgn="base" hangingPunct="0">
              <a:spcBef>
                <a:spcPct val="0"/>
              </a:spcBef>
              <a:spcAft>
                <a:spcPct val="0"/>
              </a:spcAft>
              <a:defRPr sz="2400">
                <a:solidFill>
                  <a:schemeClr val="tx1"/>
                </a:solidFill>
                <a:latin typeface="Gill Sans" pitchFamily="34" charset="0"/>
              </a:defRPr>
            </a:lvl7pPr>
            <a:lvl8pPr marL="3429000" indent="-228600" eaLnBrk="0" fontAlgn="base" hangingPunct="0">
              <a:spcBef>
                <a:spcPct val="0"/>
              </a:spcBef>
              <a:spcAft>
                <a:spcPct val="0"/>
              </a:spcAft>
              <a:defRPr sz="2400">
                <a:solidFill>
                  <a:schemeClr val="tx1"/>
                </a:solidFill>
                <a:latin typeface="Gill Sans" pitchFamily="34" charset="0"/>
              </a:defRPr>
            </a:lvl8pPr>
            <a:lvl9pPr marL="3886200" indent="-228600" eaLnBrk="0" fontAlgn="base" hangingPunct="0">
              <a:spcBef>
                <a:spcPct val="0"/>
              </a:spcBef>
              <a:spcAft>
                <a:spcPct val="0"/>
              </a:spcAft>
              <a:defRPr sz="2400">
                <a:solidFill>
                  <a:schemeClr val="tx1"/>
                </a:solidFill>
                <a:latin typeface="Gill Sans" pitchFamily="34" charset="0"/>
              </a:defRPr>
            </a:lvl9pPr>
          </a:lstStyle>
          <a:p>
            <a:pPr algn="ctr">
              <a:defRPr/>
            </a:pPr>
            <a:r>
              <a:rPr lang="en-GB" sz="3214" b="1" dirty="0">
                <a:solidFill>
                  <a:srgbClr val="007EEA"/>
                </a:solidFill>
              </a:rPr>
              <a:t>C</a:t>
            </a:r>
            <a:r>
              <a:rPr lang="en-GB" sz="3214" b="1" dirty="0">
                <a:solidFill>
                  <a:srgbClr val="007EEA"/>
                </a:solidFill>
                <a:latin typeface="Tahoma" pitchFamily="34" charset="0"/>
                <a:cs typeface="Tahoma" pitchFamily="34" charset="0"/>
              </a:rPr>
              <a:t>risis</a:t>
            </a:r>
            <a:r>
              <a:rPr lang="en-GB" sz="3214" b="1" dirty="0">
                <a:solidFill>
                  <a:srgbClr val="BFBFBF"/>
                </a:solidFill>
                <a:latin typeface="Tahoma" pitchFamily="34" charset="0"/>
                <a:cs typeface="Tahoma" pitchFamily="34" charset="0"/>
              </a:rPr>
              <a:t>interface</a:t>
            </a:r>
            <a:r>
              <a:rPr lang="en-GB" sz="2786" b="1" dirty="0">
                <a:solidFill>
                  <a:srgbClr val="BFBFBF"/>
                </a:solidFill>
              </a:rPr>
              <a:t> </a:t>
            </a:r>
          </a:p>
        </p:txBody>
      </p:sp>
      <p:sp>
        <p:nvSpPr>
          <p:cNvPr id="2" name="Slide Number Placeholder 1">
            <a:extLst>
              <a:ext uri="{FF2B5EF4-FFF2-40B4-BE49-F238E27FC236}">
                <a16:creationId xmlns:a16="http://schemas.microsoft.com/office/drawing/2014/main" id="{10E326A1-2677-4F10-A80E-EBA82EB5F447}"/>
              </a:ext>
            </a:extLst>
          </p:cNvPr>
          <p:cNvSpPr>
            <a:spLocks noGrp="1"/>
          </p:cNvSpPr>
          <p:nvPr>
            <p:ph type="sldNum" sz="quarter" idx="16"/>
          </p:nvPr>
        </p:nvSpPr>
        <p:spPr/>
        <p:txBody>
          <a:bodyPr/>
          <a:lstStyle/>
          <a:p>
            <a:pPr>
              <a:defRPr/>
            </a:pPr>
            <a:fld id="{AA41EBC7-1F23-47F7-A6B3-D370491A5856}" type="slidenum">
              <a:rPr lang="en-US" smtClean="0"/>
              <a:pPr>
                <a:defRPr/>
              </a:pPr>
              <a:t>2</a:t>
            </a:fld>
            <a:endParaRPr lang="en-US" dirty="0"/>
          </a:p>
        </p:txBody>
      </p:sp>
      <p:pic>
        <p:nvPicPr>
          <p:cNvPr id="4" name="Picture 3">
            <a:extLst>
              <a:ext uri="{FF2B5EF4-FFF2-40B4-BE49-F238E27FC236}">
                <a16:creationId xmlns:a16="http://schemas.microsoft.com/office/drawing/2014/main" id="{6CADC34E-4362-4A5B-957D-A57A14B5EEED}"/>
              </a:ext>
            </a:extLst>
          </p:cNvPr>
          <p:cNvPicPr>
            <a:picLocks noChangeAspect="1"/>
          </p:cNvPicPr>
          <p:nvPr/>
        </p:nvPicPr>
        <p:blipFill>
          <a:blip r:embed="rId3"/>
          <a:stretch>
            <a:fillRect/>
          </a:stretch>
        </p:blipFill>
        <p:spPr>
          <a:xfrm>
            <a:off x="2173828" y="6429614"/>
            <a:ext cx="6565961" cy="408467"/>
          </a:xfrm>
          <a:prstGeom prst="rect">
            <a:avLst/>
          </a:prstGeom>
        </p:spPr>
      </p:pic>
    </p:spTree>
    <p:extLst>
      <p:ext uri="{BB962C8B-B14F-4D97-AF65-F5344CB8AC3E}">
        <p14:creationId xmlns:p14="http://schemas.microsoft.com/office/powerpoint/2010/main" val="1400630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E5F28D9C-5C7A-47D6-A372-7C1AAE7FC618}"/>
              </a:ext>
            </a:extLst>
          </p:cNvPr>
          <p:cNvGraphicFramePr/>
          <p:nvPr/>
        </p:nvGraphicFramePr>
        <p:xfrm>
          <a:off x="2983189" y="760821"/>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0" name="Group 9">
            <a:extLst>
              <a:ext uri="{FF2B5EF4-FFF2-40B4-BE49-F238E27FC236}">
                <a16:creationId xmlns:a16="http://schemas.microsoft.com/office/drawing/2014/main" id="{206B8F47-4905-45B3-AAEC-C565057EFB9D}"/>
              </a:ext>
            </a:extLst>
          </p:cNvPr>
          <p:cNvGrpSpPr/>
          <p:nvPr/>
        </p:nvGrpSpPr>
        <p:grpSpPr>
          <a:xfrm>
            <a:off x="3960440" y="3486838"/>
            <a:ext cx="1625600" cy="1625600"/>
            <a:chOff x="1224143" y="900581"/>
            <a:chExt cx="2275840" cy="2275840"/>
          </a:xfrm>
          <a:solidFill>
            <a:srgbClr val="FF0000"/>
          </a:solidFill>
        </p:grpSpPr>
        <p:sp>
          <p:nvSpPr>
            <p:cNvPr id="11" name="Shape 10">
              <a:extLst>
                <a:ext uri="{FF2B5EF4-FFF2-40B4-BE49-F238E27FC236}">
                  <a16:creationId xmlns:a16="http://schemas.microsoft.com/office/drawing/2014/main" id="{DD8F6600-0863-4FEB-ACB2-F40EF45FC784}"/>
                </a:ext>
              </a:extLst>
            </p:cNvPr>
            <p:cNvSpPr/>
            <p:nvPr/>
          </p:nvSpPr>
          <p:spPr>
            <a:xfrm>
              <a:off x="1224143" y="900581"/>
              <a:ext cx="2275840" cy="2275840"/>
            </a:xfrm>
            <a:prstGeom prst="gear6">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Shape 4">
              <a:extLst>
                <a:ext uri="{FF2B5EF4-FFF2-40B4-BE49-F238E27FC236}">
                  <a16:creationId xmlns:a16="http://schemas.microsoft.com/office/drawing/2014/main" id="{F32FE749-D2E9-44BC-A171-96AA80B0C32A}"/>
                </a:ext>
              </a:extLst>
            </p:cNvPr>
            <p:cNvSpPr txBox="1"/>
            <p:nvPr/>
          </p:nvSpPr>
          <p:spPr>
            <a:xfrm>
              <a:off x="1797093" y="1476993"/>
              <a:ext cx="1129940" cy="112301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8143" tIns="18143" rIns="18143" bIns="18143" numCol="1" spcCol="1270" anchor="ctr" anchorCtr="0">
              <a:noAutofit/>
            </a:bodyPr>
            <a:lstStyle/>
            <a:p>
              <a:pPr algn="ctr" defTabSz="635013">
                <a:lnSpc>
                  <a:spcPct val="90000"/>
                </a:lnSpc>
                <a:spcBef>
                  <a:spcPct val="0"/>
                </a:spcBef>
                <a:spcAft>
                  <a:spcPct val="35000"/>
                </a:spcAft>
              </a:pPr>
              <a:r>
                <a:rPr lang="en-GB" sz="1429" b="1" dirty="0"/>
                <a:t>?????</a:t>
              </a:r>
            </a:p>
            <a:p>
              <a:pPr algn="ctr" defTabSz="635013">
                <a:lnSpc>
                  <a:spcPct val="90000"/>
                </a:lnSpc>
                <a:spcBef>
                  <a:spcPct val="0"/>
                </a:spcBef>
                <a:spcAft>
                  <a:spcPct val="35000"/>
                </a:spcAft>
              </a:pPr>
              <a:r>
                <a:rPr lang="en-GB" sz="1429" b="1" dirty="0"/>
                <a:t>Flash?</a:t>
              </a:r>
            </a:p>
            <a:p>
              <a:pPr algn="ctr" defTabSz="635013">
                <a:lnSpc>
                  <a:spcPct val="90000"/>
                </a:lnSpc>
                <a:spcBef>
                  <a:spcPct val="0"/>
                </a:spcBef>
                <a:spcAft>
                  <a:spcPct val="35000"/>
                </a:spcAft>
              </a:pPr>
              <a:r>
                <a:rPr lang="en-GB" sz="1429" b="1" dirty="0"/>
                <a:t>Conflict?</a:t>
              </a:r>
              <a:r>
                <a:rPr lang="en-GB" sz="1429" dirty="0"/>
                <a:t> </a:t>
              </a:r>
            </a:p>
          </p:txBody>
        </p:sp>
      </p:grpSp>
      <p:grpSp>
        <p:nvGrpSpPr>
          <p:cNvPr id="13" name="Group 12">
            <a:extLst>
              <a:ext uri="{FF2B5EF4-FFF2-40B4-BE49-F238E27FC236}">
                <a16:creationId xmlns:a16="http://schemas.microsoft.com/office/drawing/2014/main" id="{A999F44B-EE86-42A5-93EF-437C2A59F44E}"/>
              </a:ext>
            </a:extLst>
          </p:cNvPr>
          <p:cNvGrpSpPr/>
          <p:nvPr/>
        </p:nvGrpSpPr>
        <p:grpSpPr>
          <a:xfrm>
            <a:off x="5863509" y="4738869"/>
            <a:ext cx="1625600" cy="1625600"/>
            <a:chOff x="1224143" y="900581"/>
            <a:chExt cx="2275840" cy="2275840"/>
          </a:xfrm>
          <a:solidFill>
            <a:srgbClr val="0033CC"/>
          </a:solidFill>
        </p:grpSpPr>
        <p:sp>
          <p:nvSpPr>
            <p:cNvPr id="14" name="Shape 13">
              <a:extLst>
                <a:ext uri="{FF2B5EF4-FFF2-40B4-BE49-F238E27FC236}">
                  <a16:creationId xmlns:a16="http://schemas.microsoft.com/office/drawing/2014/main" id="{E915AFFC-018E-4ADB-BFBC-4EC46E3DE9DB}"/>
                </a:ext>
              </a:extLst>
            </p:cNvPr>
            <p:cNvSpPr/>
            <p:nvPr/>
          </p:nvSpPr>
          <p:spPr>
            <a:xfrm>
              <a:off x="1224143" y="900581"/>
              <a:ext cx="2275840" cy="2275840"/>
            </a:xfrm>
            <a:prstGeom prst="gear6">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Shape 4">
              <a:extLst>
                <a:ext uri="{FF2B5EF4-FFF2-40B4-BE49-F238E27FC236}">
                  <a16:creationId xmlns:a16="http://schemas.microsoft.com/office/drawing/2014/main" id="{6F81A999-FF86-427A-B960-AE89773DBE94}"/>
                </a:ext>
              </a:extLst>
            </p:cNvPr>
            <p:cNvSpPr txBox="1"/>
            <p:nvPr/>
          </p:nvSpPr>
          <p:spPr>
            <a:xfrm>
              <a:off x="1797093" y="1476993"/>
              <a:ext cx="1129940" cy="112301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8143" tIns="18143" rIns="18143" bIns="18143" numCol="1" spcCol="1270" anchor="ctr" anchorCtr="0">
              <a:noAutofit/>
            </a:bodyPr>
            <a:lstStyle/>
            <a:p>
              <a:pPr algn="ctr" defTabSz="635013">
                <a:lnSpc>
                  <a:spcPct val="90000"/>
                </a:lnSpc>
                <a:spcBef>
                  <a:spcPct val="0"/>
                </a:spcBef>
                <a:spcAft>
                  <a:spcPct val="35000"/>
                </a:spcAft>
              </a:pPr>
              <a:r>
                <a:rPr lang="en-GB" sz="2571" dirty="0"/>
                <a:t>Cyber </a:t>
              </a:r>
            </a:p>
          </p:txBody>
        </p:sp>
      </p:grpSp>
      <p:sp>
        <p:nvSpPr>
          <p:cNvPr id="16" name="TextBox 15">
            <a:extLst>
              <a:ext uri="{FF2B5EF4-FFF2-40B4-BE49-F238E27FC236}">
                <a16:creationId xmlns:a16="http://schemas.microsoft.com/office/drawing/2014/main" id="{8316E4A4-6F76-4ABC-9A96-A052ABFBCF92}"/>
              </a:ext>
            </a:extLst>
          </p:cNvPr>
          <p:cNvSpPr txBox="1"/>
          <p:nvPr/>
        </p:nvSpPr>
        <p:spPr>
          <a:xfrm>
            <a:off x="1898255" y="188640"/>
            <a:ext cx="4430508" cy="532005"/>
          </a:xfrm>
          <a:prstGeom prst="rect">
            <a:avLst/>
          </a:prstGeom>
          <a:noFill/>
        </p:spPr>
        <p:txBody>
          <a:bodyPr wrap="none" rtlCol="0">
            <a:spAutoFit/>
          </a:bodyPr>
          <a:lstStyle/>
          <a:p>
            <a:r>
              <a:rPr lang="en-GB" sz="2857" b="1" dirty="0"/>
              <a:t>Covid19 - cascading impacts</a:t>
            </a:r>
          </a:p>
        </p:txBody>
      </p:sp>
      <p:sp>
        <p:nvSpPr>
          <p:cNvPr id="17" name="Shape 16">
            <a:extLst>
              <a:ext uri="{FF2B5EF4-FFF2-40B4-BE49-F238E27FC236}">
                <a16:creationId xmlns:a16="http://schemas.microsoft.com/office/drawing/2014/main" id="{D774E8F7-CCF5-44F2-9AF4-9DAC81FF87EA}"/>
              </a:ext>
            </a:extLst>
          </p:cNvPr>
          <p:cNvSpPr/>
          <p:nvPr/>
        </p:nvSpPr>
        <p:spPr>
          <a:xfrm rot="16694337">
            <a:off x="5523923" y="4555276"/>
            <a:ext cx="2078736" cy="2078736"/>
          </a:xfrm>
          <a:prstGeom prst="leftCircularArrow">
            <a:avLst>
              <a:gd name="adj1" fmla="val 6452"/>
              <a:gd name="adj2" fmla="val 429999"/>
              <a:gd name="adj3" fmla="val 10489124"/>
              <a:gd name="adj4" fmla="val 14837806"/>
              <a:gd name="adj5" fmla="val 7527"/>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8" name="Arrow: Circular 17">
            <a:extLst>
              <a:ext uri="{FF2B5EF4-FFF2-40B4-BE49-F238E27FC236}">
                <a16:creationId xmlns:a16="http://schemas.microsoft.com/office/drawing/2014/main" id="{07E49138-B4B7-44F7-8E00-FF506B5D4CC6}"/>
              </a:ext>
            </a:extLst>
          </p:cNvPr>
          <p:cNvSpPr/>
          <p:nvPr/>
        </p:nvSpPr>
        <p:spPr>
          <a:xfrm rot="859744">
            <a:off x="3595828" y="3153304"/>
            <a:ext cx="2241296" cy="2241296"/>
          </a:xfrm>
          <a:prstGeom prst="circularArrow">
            <a:avLst>
              <a:gd name="adj1" fmla="val 5984"/>
              <a:gd name="adj2" fmla="val 394124"/>
              <a:gd name="adj3" fmla="val 13313824"/>
              <a:gd name="adj4" fmla="val 10508221"/>
              <a:gd name="adj5" fmla="val 6981"/>
            </a:avLst>
          </a:prstGeom>
          <a:solidFill>
            <a:srgbClr val="FF0000"/>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0" name="Arrow: Circular 19">
            <a:extLst>
              <a:ext uri="{FF2B5EF4-FFF2-40B4-BE49-F238E27FC236}">
                <a16:creationId xmlns:a16="http://schemas.microsoft.com/office/drawing/2014/main" id="{D4F731A6-577C-4B47-BAE1-00168500137F}"/>
              </a:ext>
            </a:extLst>
          </p:cNvPr>
          <p:cNvSpPr/>
          <p:nvPr/>
        </p:nvSpPr>
        <p:spPr>
          <a:xfrm rot="20740256" flipV="1">
            <a:off x="3579681" y="3236356"/>
            <a:ext cx="2241296" cy="2241296"/>
          </a:xfrm>
          <a:prstGeom prst="circularArrow">
            <a:avLst>
              <a:gd name="adj1" fmla="val 5984"/>
              <a:gd name="adj2" fmla="val 394124"/>
              <a:gd name="adj3" fmla="val 13313824"/>
              <a:gd name="adj4" fmla="val 10508221"/>
              <a:gd name="adj5" fmla="val 6981"/>
            </a:avLst>
          </a:prstGeom>
          <a:solidFill>
            <a:srgbClr val="FF0000"/>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2" name="TextBox 21">
            <a:extLst>
              <a:ext uri="{FF2B5EF4-FFF2-40B4-BE49-F238E27FC236}">
                <a16:creationId xmlns:a16="http://schemas.microsoft.com/office/drawing/2014/main" id="{42F61487-3D7F-4523-A3E8-183A32368DA7}"/>
              </a:ext>
            </a:extLst>
          </p:cNvPr>
          <p:cNvSpPr txBox="1"/>
          <p:nvPr/>
        </p:nvSpPr>
        <p:spPr>
          <a:xfrm>
            <a:off x="3600463" y="4046822"/>
            <a:ext cx="354584" cy="532005"/>
          </a:xfrm>
          <a:prstGeom prst="rect">
            <a:avLst/>
          </a:prstGeom>
          <a:noFill/>
        </p:spPr>
        <p:txBody>
          <a:bodyPr wrap="none" rtlCol="0">
            <a:spAutoFit/>
          </a:bodyPr>
          <a:lstStyle/>
          <a:p>
            <a:r>
              <a:rPr lang="en-GB" sz="2857" b="1" dirty="0">
                <a:solidFill>
                  <a:srgbClr val="FF0000"/>
                </a:solidFill>
              </a:rPr>
              <a:t>?</a:t>
            </a:r>
          </a:p>
        </p:txBody>
      </p:sp>
      <p:pic>
        <p:nvPicPr>
          <p:cNvPr id="19" name="Picture 18">
            <a:extLst>
              <a:ext uri="{FF2B5EF4-FFF2-40B4-BE49-F238E27FC236}">
                <a16:creationId xmlns:a16="http://schemas.microsoft.com/office/drawing/2014/main" id="{07210F64-6EA4-4F57-A83E-80EB9B37CCF4}"/>
              </a:ext>
            </a:extLst>
          </p:cNvPr>
          <p:cNvPicPr>
            <a:picLocks noChangeAspect="1"/>
          </p:cNvPicPr>
          <p:nvPr/>
        </p:nvPicPr>
        <p:blipFill>
          <a:blip r:embed="rId8"/>
          <a:stretch>
            <a:fillRect/>
          </a:stretch>
        </p:blipFill>
        <p:spPr>
          <a:xfrm>
            <a:off x="2173828" y="6438492"/>
            <a:ext cx="6565961" cy="408467"/>
          </a:xfrm>
          <a:prstGeom prst="rect">
            <a:avLst/>
          </a:prstGeom>
        </p:spPr>
      </p:pic>
    </p:spTree>
    <p:extLst>
      <p:ext uri="{BB962C8B-B14F-4D97-AF65-F5344CB8AC3E}">
        <p14:creationId xmlns:p14="http://schemas.microsoft.com/office/powerpoint/2010/main" val="604270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940818"/>
            <a:ext cx="9149651" cy="5368714"/>
          </a:xfrm>
          <a:prstGeom prst="rect">
            <a:avLst/>
          </a:prstGeom>
          <a:solidFill>
            <a:schemeClr val="bg2"/>
          </a:solidFill>
        </p:spPr>
        <p:txBody>
          <a:bodyPr wrap="square" lIns="91440" tIns="45720" rIns="91440" bIns="45720">
            <a:spAutoFit/>
          </a:bodyPr>
          <a:lstStyle/>
          <a:p>
            <a:pPr algn="ctr"/>
            <a:r>
              <a:rPr lang="en-GB" sz="2000" b="1" dirty="0">
                <a:solidFill>
                  <a:srgbClr val="FF0000"/>
                </a:solidFill>
                <a:latin typeface="Arial" panose="020B0604020202020204" pitchFamily="34" charset="0"/>
                <a:ea typeface="Tahoma" panose="020B0604030504040204" pitchFamily="34" charset="0"/>
                <a:cs typeface="Arial" panose="020B0604020202020204" pitchFamily="34" charset="0"/>
              </a:rPr>
              <a:t>extinction. damaged. </a:t>
            </a:r>
            <a:r>
              <a:rPr lang="en-GB" sz="2000" b="1" dirty="0">
                <a:latin typeface="Arial" panose="020B0604020202020204" pitchFamily="34" charset="0"/>
                <a:ea typeface="Tahoma" panose="020B0604030504040204" pitchFamily="34" charset="0"/>
                <a:cs typeface="Arial" panose="020B0604020202020204" pitchFamily="34" charset="0"/>
              </a:rPr>
              <a:t>‘zombies’. growth. </a:t>
            </a:r>
            <a:r>
              <a:rPr lang="en-GB" sz="2000" b="1" dirty="0">
                <a:solidFill>
                  <a:srgbClr val="006600"/>
                </a:solidFill>
                <a:latin typeface="Arial" panose="020B0604020202020204" pitchFamily="34" charset="0"/>
                <a:ea typeface="Tahoma" panose="020B0604030504040204" pitchFamily="34" charset="0"/>
                <a:cs typeface="Arial" panose="020B0604020202020204" pitchFamily="34" charset="0"/>
              </a:rPr>
              <a:t>winners.</a:t>
            </a:r>
            <a:r>
              <a:rPr lang="en-GB" sz="2000" b="1" dirty="0">
                <a:latin typeface="Arial" panose="020B0604020202020204" pitchFamily="34" charset="0"/>
                <a:ea typeface="Tahoma" panose="020B0604030504040204" pitchFamily="34" charset="0"/>
                <a:cs typeface="Arial" panose="020B0604020202020204" pitchFamily="34" charset="0"/>
              </a:rPr>
              <a:t> losers. investigation. </a:t>
            </a:r>
            <a:r>
              <a:rPr lang="en-GB" sz="2000" b="1" dirty="0">
                <a:solidFill>
                  <a:srgbClr val="FF0000"/>
                </a:solidFill>
                <a:latin typeface="Arial" panose="020B0604020202020204" pitchFamily="34" charset="0"/>
                <a:ea typeface="Tahoma" panose="020B0604030504040204" pitchFamily="34" charset="0"/>
                <a:cs typeface="Arial" panose="020B0604020202020204" pitchFamily="34" charset="0"/>
              </a:rPr>
              <a:t>low people confidence.</a:t>
            </a:r>
            <a:r>
              <a:rPr lang="en-GB" sz="2000" b="1" dirty="0">
                <a:latin typeface="Arial" panose="020B0604020202020204" pitchFamily="34" charset="0"/>
                <a:ea typeface="Tahoma" panose="020B0604030504040204" pitchFamily="34" charset="0"/>
                <a:cs typeface="Arial" panose="020B0604020202020204" pitchFamily="34" charset="0"/>
              </a:rPr>
              <a:t> review. investigate. safety committee. move-on. </a:t>
            </a:r>
            <a:r>
              <a:rPr lang="en-GB" sz="2000" b="1" dirty="0">
                <a:solidFill>
                  <a:srgbClr val="FF0000"/>
                </a:solidFill>
                <a:latin typeface="Arial" panose="020B0604020202020204" pitchFamily="34" charset="0"/>
                <a:ea typeface="Tahoma" panose="020B0604030504040204" pitchFamily="34" charset="0"/>
                <a:cs typeface="Arial" panose="020B0604020202020204" pitchFamily="34" charset="0"/>
              </a:rPr>
              <a:t>don’t learn, retrench.</a:t>
            </a:r>
            <a:r>
              <a:rPr lang="en-GB" sz="2000" b="1" dirty="0">
                <a:latin typeface="Arial" panose="020B0604020202020204" pitchFamily="34" charset="0"/>
                <a:ea typeface="Tahoma" panose="020B0604030504040204" pitchFamily="34" charset="0"/>
                <a:cs typeface="Arial" panose="020B0604020202020204" pitchFamily="34" charset="0"/>
              </a:rPr>
              <a:t> refinance. death-spiral. job-losses. </a:t>
            </a:r>
            <a:r>
              <a:rPr lang="en-GB" sz="3572" b="1" dirty="0">
                <a:solidFill>
                  <a:srgbClr val="FF0000"/>
                </a:solidFill>
                <a:latin typeface="Arial" panose="020B0604020202020204" pitchFamily="34" charset="0"/>
                <a:ea typeface="Tahoma" panose="020B0604030504040204" pitchFamily="34" charset="0"/>
                <a:cs typeface="Arial" panose="020B0604020202020204" pitchFamily="34" charset="0"/>
              </a:rPr>
              <a:t>management change.</a:t>
            </a:r>
            <a:r>
              <a:rPr lang="en-GB" sz="3572" b="1" dirty="0">
                <a:latin typeface="Arial" panose="020B0604020202020204" pitchFamily="34" charset="0"/>
                <a:ea typeface="Tahoma" panose="020B0604030504040204" pitchFamily="34" charset="0"/>
                <a:cs typeface="Arial" panose="020B0604020202020204" pitchFamily="34" charset="0"/>
              </a:rPr>
              <a:t> </a:t>
            </a:r>
            <a:r>
              <a:rPr lang="en-GB" sz="3429" b="1" dirty="0">
                <a:solidFill>
                  <a:srgbClr val="FF0000"/>
                </a:solidFill>
                <a:latin typeface="Arial" panose="020B0604020202020204" pitchFamily="34" charset="0"/>
                <a:ea typeface="Tahoma" panose="020B0604030504040204" pitchFamily="34" charset="0"/>
                <a:cs typeface="Arial" panose="020B0604020202020204" pitchFamily="34" charset="0"/>
              </a:rPr>
              <a:t>forced spend</a:t>
            </a:r>
            <a:r>
              <a:rPr lang="en-GB" sz="2786" b="1" dirty="0">
                <a:solidFill>
                  <a:srgbClr val="FF0000"/>
                </a:solidFill>
                <a:latin typeface="Arial" panose="020B0604020202020204" pitchFamily="34" charset="0"/>
                <a:ea typeface="Tahoma" panose="020B0604030504040204" pitchFamily="34" charset="0"/>
                <a:cs typeface="Arial" panose="020B0604020202020204" pitchFamily="34" charset="0"/>
              </a:rPr>
              <a:t>.</a:t>
            </a:r>
            <a:r>
              <a:rPr lang="en-GB" sz="2786" b="1" dirty="0">
                <a:latin typeface="Arial" panose="020B0604020202020204" pitchFamily="34" charset="0"/>
                <a:ea typeface="Tahoma" panose="020B0604030504040204" pitchFamily="34" charset="0"/>
                <a:cs typeface="Arial" panose="020B0604020202020204" pitchFamily="34" charset="0"/>
              </a:rPr>
              <a:t> </a:t>
            </a:r>
            <a:r>
              <a:rPr lang="en-GB" sz="2000" b="1" dirty="0">
                <a:latin typeface="Arial" panose="020B0604020202020204" pitchFamily="34" charset="0"/>
                <a:ea typeface="Tahoma" panose="020B0604030504040204" pitchFamily="34" charset="0"/>
                <a:cs typeface="Arial" panose="020B0604020202020204" pitchFamily="34" charset="0"/>
              </a:rPr>
              <a:t>remediation. new risks. </a:t>
            </a:r>
            <a:r>
              <a:rPr lang="en-GB" sz="3572" b="1" dirty="0">
                <a:solidFill>
                  <a:srgbClr val="FF0000"/>
                </a:solidFill>
                <a:latin typeface="Arial" panose="020B0604020202020204" pitchFamily="34" charset="0"/>
                <a:ea typeface="Tahoma" panose="020B0604030504040204" pitchFamily="34" charset="0"/>
                <a:cs typeface="Arial" panose="020B0604020202020204" pitchFamily="34" charset="0"/>
              </a:rPr>
              <a:t>forced strategy change</a:t>
            </a:r>
            <a:r>
              <a:rPr lang="en-GB" sz="3214" b="1" dirty="0">
                <a:solidFill>
                  <a:srgbClr val="FF0000"/>
                </a:solidFill>
                <a:latin typeface="Arial" panose="020B0604020202020204" pitchFamily="34" charset="0"/>
                <a:ea typeface="Tahoma" panose="020B0604030504040204" pitchFamily="34" charset="0"/>
                <a:cs typeface="Arial" panose="020B0604020202020204" pitchFamily="34" charset="0"/>
              </a:rPr>
              <a:t>. </a:t>
            </a:r>
            <a:r>
              <a:rPr lang="en-GB" sz="4286" b="1" dirty="0">
                <a:solidFill>
                  <a:srgbClr val="006600"/>
                </a:solidFill>
                <a:latin typeface="Arial" panose="020B0604020202020204" pitchFamily="34" charset="0"/>
                <a:ea typeface="Tahoma" panose="020B0604030504040204" pitchFamily="34" charset="0"/>
                <a:cs typeface="Arial" panose="020B0604020202020204" pitchFamily="34" charset="0"/>
              </a:rPr>
              <a:t>innovate</a:t>
            </a:r>
            <a:r>
              <a:rPr lang="en-GB" sz="2857" b="1" dirty="0">
                <a:solidFill>
                  <a:srgbClr val="006600"/>
                </a:solidFill>
                <a:latin typeface="Arial" panose="020B0604020202020204" pitchFamily="34" charset="0"/>
                <a:ea typeface="Tahoma" panose="020B0604030504040204" pitchFamily="34" charset="0"/>
                <a:cs typeface="Arial" panose="020B0604020202020204" pitchFamily="34" charset="0"/>
              </a:rPr>
              <a:t>.</a:t>
            </a:r>
            <a:r>
              <a:rPr lang="en-GB" sz="2429" b="1" dirty="0">
                <a:solidFill>
                  <a:srgbClr val="006600"/>
                </a:solidFill>
                <a:latin typeface="Arial" panose="020B0604020202020204" pitchFamily="34" charset="0"/>
                <a:ea typeface="Tahoma" panose="020B0604030504040204" pitchFamily="34" charset="0"/>
                <a:cs typeface="Arial" panose="020B0604020202020204" pitchFamily="34" charset="0"/>
              </a:rPr>
              <a:t> </a:t>
            </a:r>
            <a:r>
              <a:rPr lang="en-GB" sz="3857" b="1" dirty="0">
                <a:solidFill>
                  <a:srgbClr val="006600"/>
                </a:solidFill>
                <a:latin typeface="Arial" panose="020B0604020202020204" pitchFamily="34" charset="0"/>
                <a:ea typeface="Tahoma" panose="020B0604030504040204" pitchFamily="34" charset="0"/>
                <a:cs typeface="Arial" panose="020B0604020202020204" pitchFamily="34" charset="0"/>
              </a:rPr>
              <a:t>take competitive advantage</a:t>
            </a:r>
            <a:r>
              <a:rPr lang="en-GB" sz="3429" b="1" dirty="0">
                <a:solidFill>
                  <a:srgbClr val="006600"/>
                </a:solidFill>
                <a:latin typeface="Arial" panose="020B0604020202020204" pitchFamily="34" charset="0"/>
                <a:ea typeface="Tahoma" panose="020B0604030504040204" pitchFamily="34" charset="0"/>
                <a:cs typeface="Arial" panose="020B0604020202020204" pitchFamily="34" charset="0"/>
              </a:rPr>
              <a:t>.</a:t>
            </a:r>
            <a:r>
              <a:rPr lang="en-GB" sz="3429" b="1" dirty="0">
                <a:latin typeface="Arial" panose="020B0604020202020204" pitchFamily="34" charset="0"/>
                <a:ea typeface="Tahoma" panose="020B0604030504040204" pitchFamily="34" charset="0"/>
                <a:cs typeface="Arial" panose="020B0604020202020204" pitchFamily="34" charset="0"/>
              </a:rPr>
              <a:t> </a:t>
            </a:r>
            <a:r>
              <a:rPr lang="en-GB" sz="2000" b="1" dirty="0">
                <a:latin typeface="Arial" panose="020B0604020202020204" pitchFamily="34" charset="0"/>
                <a:ea typeface="Tahoma" panose="020B0604030504040204" pitchFamily="34" charset="0"/>
                <a:cs typeface="Arial" panose="020B0604020202020204" pitchFamily="34" charset="0"/>
              </a:rPr>
              <a:t>public inquiry. resign. dismissal. fines. penalty. legal. suicide. pay lawyers. laws. damaged industry. apologise. insource. </a:t>
            </a:r>
            <a:r>
              <a:rPr lang="en-GB" sz="2000" b="1" dirty="0">
                <a:solidFill>
                  <a:srgbClr val="FF0000"/>
                </a:solidFill>
                <a:latin typeface="Arial" panose="020B0604020202020204" pitchFamily="34" charset="0"/>
                <a:ea typeface="Tahoma" panose="020B0604030504040204" pitchFamily="34" charset="0"/>
                <a:cs typeface="Arial" panose="020B0604020202020204" pitchFamily="34" charset="0"/>
              </a:rPr>
              <a:t>reset relationships</a:t>
            </a:r>
            <a:r>
              <a:rPr lang="en-GB" sz="2000" b="1" dirty="0">
                <a:latin typeface="Arial" panose="020B0604020202020204" pitchFamily="34" charset="0"/>
                <a:ea typeface="Tahoma" panose="020B0604030504040204" pitchFamily="34" charset="0"/>
                <a:cs typeface="Arial" panose="020B0604020202020204" pitchFamily="34" charset="0"/>
              </a:rPr>
              <a:t>. management system. change PR agency. loss of trust. head of comms sacked. </a:t>
            </a:r>
            <a:r>
              <a:rPr lang="en-GB" sz="2000" b="1" dirty="0">
                <a:solidFill>
                  <a:srgbClr val="FF0000"/>
                </a:solidFill>
                <a:latin typeface="Arial" panose="020B0604020202020204" pitchFamily="34" charset="0"/>
                <a:ea typeface="Tahoma" panose="020B0604030504040204" pitchFamily="34" charset="0"/>
                <a:cs typeface="Arial" panose="020B0604020202020204" pitchFamily="34" charset="0"/>
              </a:rPr>
              <a:t>social media arrangements</a:t>
            </a:r>
            <a:r>
              <a:rPr lang="en-GB" sz="2000" b="1" dirty="0">
                <a:latin typeface="Arial" panose="020B0604020202020204" pitchFamily="34" charset="0"/>
                <a:ea typeface="Tahoma" panose="020B0604030504040204" pitchFamily="34" charset="0"/>
                <a:cs typeface="Arial" panose="020B0604020202020204" pitchFamily="34" charset="0"/>
              </a:rPr>
              <a:t>. new suppliers. new scrutiny. soul-search. build-bridges. renegotiate. supervision. change attitudes to prevention. control regime. blame. scapegoat. promote. loyalty. complacent. </a:t>
            </a:r>
            <a:r>
              <a:rPr lang="en-GB" sz="2857" b="1" dirty="0">
                <a:solidFill>
                  <a:srgbClr val="006600"/>
                </a:solidFill>
                <a:latin typeface="Arial" panose="020B0604020202020204" pitchFamily="34" charset="0"/>
                <a:ea typeface="Tahoma" panose="020B0604030504040204" pitchFamily="34" charset="0"/>
                <a:cs typeface="Arial" panose="020B0604020202020204" pitchFamily="34" charset="0"/>
              </a:rPr>
              <a:t>become resilient.</a:t>
            </a:r>
            <a:r>
              <a:rPr lang="en-GB" sz="2857" b="1" dirty="0">
                <a:latin typeface="Arial" panose="020B0604020202020204" pitchFamily="34" charset="0"/>
                <a:ea typeface="Tahoma" panose="020B0604030504040204" pitchFamily="34" charset="0"/>
                <a:cs typeface="Arial" panose="020B0604020202020204" pitchFamily="34" charset="0"/>
              </a:rPr>
              <a:t> </a:t>
            </a:r>
            <a:r>
              <a:rPr lang="en-GB" sz="2857" b="1" dirty="0">
                <a:solidFill>
                  <a:srgbClr val="006600"/>
                </a:solidFill>
                <a:latin typeface="Arial" panose="020B0604020202020204" pitchFamily="34" charset="0"/>
                <a:ea typeface="Tahoma" panose="020B0604030504040204" pitchFamily="34" charset="0"/>
                <a:cs typeface="Arial" panose="020B0604020202020204" pitchFamily="34" charset="0"/>
              </a:rPr>
              <a:t>learn</a:t>
            </a:r>
            <a:r>
              <a:rPr lang="en-GB" sz="2000" b="1" dirty="0">
                <a:solidFill>
                  <a:srgbClr val="006600"/>
                </a:solidFill>
                <a:latin typeface="Arial" panose="020B0604020202020204" pitchFamily="34" charset="0"/>
                <a:ea typeface="Tahoma" panose="020B0604030504040204" pitchFamily="34" charset="0"/>
                <a:cs typeface="Arial" panose="020B0604020202020204" pitchFamily="34" charset="0"/>
              </a:rPr>
              <a:t>.</a:t>
            </a:r>
            <a:r>
              <a:rPr lang="en-GB" sz="2000" b="1" dirty="0">
                <a:latin typeface="Arial" panose="020B0604020202020204" pitchFamily="34" charset="0"/>
                <a:ea typeface="Tahoma" panose="020B0604030504040204" pitchFamily="34" charset="0"/>
                <a:cs typeface="Arial" panose="020B0604020202020204" pitchFamily="34" charset="0"/>
              </a:rPr>
              <a:t> </a:t>
            </a:r>
            <a:r>
              <a:rPr lang="en-GB" sz="2571" b="1" dirty="0">
                <a:solidFill>
                  <a:srgbClr val="FF0000"/>
                </a:solidFill>
                <a:latin typeface="Arial" panose="020B0604020202020204" pitchFamily="34" charset="0"/>
                <a:ea typeface="Tahoma" panose="020B0604030504040204" pitchFamily="34" charset="0"/>
                <a:cs typeface="Arial" panose="020B0604020202020204" pitchFamily="34" charset="0"/>
              </a:rPr>
              <a:t>forget and move on</a:t>
            </a:r>
            <a:endParaRPr lang="en-GB" sz="2000" b="1" dirty="0">
              <a:solidFill>
                <a:srgbClr val="FF0000"/>
              </a:solidFill>
              <a:latin typeface="Arial" panose="020B0604020202020204" pitchFamily="34" charset="0"/>
              <a:ea typeface="Batang" panose="02030600000101010101" pitchFamily="18" charset="-127"/>
              <a:cs typeface="Arial" panose="020B0604020202020204" pitchFamily="34" charset="0"/>
            </a:endParaRPr>
          </a:p>
          <a:p>
            <a:pPr algn="ctr"/>
            <a:endParaRPr lang="en-GB" sz="2000" b="1" dirty="0">
              <a:latin typeface="Arial" panose="020B0604020202020204" pitchFamily="34" charset="0"/>
              <a:ea typeface="Batang" panose="02030600000101010101" pitchFamily="18" charset="-127"/>
              <a:cs typeface="Arial" panose="020B0604020202020204" pitchFamily="34" charset="0"/>
            </a:endParaRPr>
          </a:p>
        </p:txBody>
      </p:sp>
      <p:sp>
        <p:nvSpPr>
          <p:cNvPr id="2" name="Rectangle 1"/>
          <p:cNvSpPr/>
          <p:nvPr/>
        </p:nvSpPr>
        <p:spPr>
          <a:xfrm>
            <a:off x="1826955" y="170969"/>
            <a:ext cx="6422912" cy="532005"/>
          </a:xfrm>
          <a:prstGeom prst="rect">
            <a:avLst/>
          </a:prstGeom>
        </p:spPr>
        <p:txBody>
          <a:bodyPr wrap="none" lIns="91440" tIns="45720" rIns="91440" bIns="45720">
            <a:spAutoFit/>
          </a:bodyPr>
          <a:lstStyle/>
          <a:p>
            <a:r>
              <a:rPr lang="en-GB" sz="2857" b="1" dirty="0">
                <a:ea typeface="Tahoma" panose="020B0604030504040204" pitchFamily="34" charset="0"/>
                <a:cs typeface="Tahoma" panose="020B0604030504040204" pitchFamily="34" charset="0"/>
              </a:rPr>
              <a:t>After the crisis: impacts vary by business </a:t>
            </a:r>
          </a:p>
        </p:txBody>
      </p:sp>
      <p:sp>
        <p:nvSpPr>
          <p:cNvPr id="3" name="Slide Number Placeholder 2">
            <a:extLst>
              <a:ext uri="{FF2B5EF4-FFF2-40B4-BE49-F238E27FC236}">
                <a16:creationId xmlns:a16="http://schemas.microsoft.com/office/drawing/2014/main" id="{C9AE20F7-C652-40E3-9AF1-DFFF18DC75CF}"/>
              </a:ext>
            </a:extLst>
          </p:cNvPr>
          <p:cNvSpPr>
            <a:spLocks noGrp="1"/>
          </p:cNvSpPr>
          <p:nvPr>
            <p:ph type="sldNum" sz="quarter" idx="12"/>
          </p:nvPr>
        </p:nvSpPr>
        <p:spPr/>
        <p:txBody>
          <a:bodyPr/>
          <a:lstStyle/>
          <a:p>
            <a:fld id="{CFD386FC-76D2-4E4D-8E75-2321CA768B2F}" type="slidenum">
              <a:rPr lang="en-GB" smtClean="0"/>
              <a:t>4</a:t>
            </a:fld>
            <a:endParaRPr lang="en-GB" dirty="0"/>
          </a:p>
        </p:txBody>
      </p:sp>
      <p:pic>
        <p:nvPicPr>
          <p:cNvPr id="5" name="Picture 4">
            <a:extLst>
              <a:ext uri="{FF2B5EF4-FFF2-40B4-BE49-F238E27FC236}">
                <a16:creationId xmlns:a16="http://schemas.microsoft.com/office/drawing/2014/main" id="{2E087C51-A83E-432F-8CDE-9BFC090A4D27}"/>
              </a:ext>
            </a:extLst>
          </p:cNvPr>
          <p:cNvPicPr>
            <a:picLocks noChangeAspect="1"/>
          </p:cNvPicPr>
          <p:nvPr/>
        </p:nvPicPr>
        <p:blipFill>
          <a:blip r:embed="rId3"/>
          <a:stretch>
            <a:fillRect/>
          </a:stretch>
        </p:blipFill>
        <p:spPr>
          <a:xfrm>
            <a:off x="2173828" y="6438492"/>
            <a:ext cx="6565961" cy="408467"/>
          </a:xfrm>
          <a:prstGeom prst="rect">
            <a:avLst/>
          </a:prstGeom>
        </p:spPr>
      </p:pic>
    </p:spTree>
    <p:extLst>
      <p:ext uri="{BB962C8B-B14F-4D97-AF65-F5344CB8AC3E}">
        <p14:creationId xmlns:p14="http://schemas.microsoft.com/office/powerpoint/2010/main" val="3808138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6954" y="805852"/>
            <a:ext cx="8363339" cy="5895717"/>
          </a:xfrm>
          <a:prstGeom prst="rect">
            <a:avLst/>
          </a:prstGeom>
        </p:spPr>
        <p:txBody>
          <a:bodyPr wrap="square" lIns="91440" tIns="45720" rIns="91440" bIns="45720">
            <a:spAutoFit/>
          </a:bodyPr>
          <a:lstStyle/>
          <a:p>
            <a:pPr marL="285756" indent="-285756">
              <a:buFont typeface="Arial" panose="020B0604020202020204" pitchFamily="34" charset="0"/>
              <a:buChar char="•"/>
            </a:pPr>
            <a:r>
              <a:rPr lang="en-GB" sz="1714" b="1" dirty="0">
                <a:ea typeface="Tahoma" panose="020B0604030504040204" pitchFamily="34" charset="0"/>
                <a:cs typeface="Tahoma" panose="020B0604030504040204" pitchFamily="34" charset="0"/>
              </a:rPr>
              <a:t>Business strategy  </a:t>
            </a:r>
          </a:p>
          <a:p>
            <a:pPr marL="742965" lvl="1" indent="-285756">
              <a:buFont typeface="Arial" panose="020B0604020202020204" pitchFamily="34" charset="0"/>
              <a:buChar char="•"/>
            </a:pPr>
            <a:r>
              <a:rPr lang="en-GB" sz="1714" dirty="0">
                <a:ea typeface="Tahoma" panose="020B0604030504040204" pitchFamily="34" charset="0"/>
                <a:cs typeface="Tahoma" panose="020B0604030504040204" pitchFamily="34" charset="0"/>
              </a:rPr>
              <a:t>Pressure on numbers and debt raising – refinancing? restructure? emergency board meetings? management change?</a:t>
            </a:r>
          </a:p>
          <a:p>
            <a:pPr marL="742965" lvl="1" indent="-285756">
              <a:buFont typeface="Arial" panose="020B0604020202020204" pitchFamily="34" charset="0"/>
              <a:buChar char="•"/>
            </a:pPr>
            <a:r>
              <a:rPr lang="en-GB" sz="1714" dirty="0">
                <a:ea typeface="Tahoma" panose="020B0604030504040204" pitchFamily="34" charset="0"/>
                <a:cs typeface="Tahoma" panose="020B0604030504040204" pitchFamily="34" charset="0"/>
              </a:rPr>
              <a:t>Decisions freeze – investments freeze e.g. key decisions not made, old systems run on, loss of key knowledge </a:t>
            </a:r>
          </a:p>
          <a:p>
            <a:pPr marL="742965" lvl="1" indent="-285756">
              <a:buFont typeface="Arial" panose="020B0604020202020204" pitchFamily="34" charset="0"/>
              <a:buChar char="•"/>
            </a:pPr>
            <a:r>
              <a:rPr lang="en-GB" sz="1714" dirty="0">
                <a:ea typeface="Tahoma" panose="020B0604030504040204" pitchFamily="34" charset="0"/>
                <a:cs typeface="Tahoma" panose="020B0604030504040204" pitchFamily="34" charset="0"/>
              </a:rPr>
              <a:t>Concentration on core market/clients – re-negotiating</a:t>
            </a:r>
          </a:p>
          <a:p>
            <a:pPr marL="742965" lvl="1" indent="-285756">
              <a:buFont typeface="Arial" panose="020B0604020202020204" pitchFamily="34" charset="0"/>
              <a:buChar char="•"/>
            </a:pPr>
            <a:r>
              <a:rPr lang="en-GB" sz="1714" dirty="0">
                <a:ea typeface="Tahoma" panose="020B0604030504040204" pitchFamily="34" charset="0"/>
                <a:cs typeface="Tahoma" panose="020B0604030504040204" pitchFamily="34" charset="0"/>
              </a:rPr>
              <a:t>Cannot keep up with market shift – low innovation capacity</a:t>
            </a:r>
          </a:p>
          <a:p>
            <a:pPr marL="285756" indent="-285756">
              <a:buFont typeface="Arial" panose="020B0604020202020204" pitchFamily="34" charset="0"/>
              <a:buChar char="•"/>
            </a:pPr>
            <a:r>
              <a:rPr lang="en-GB" sz="1714" b="1" dirty="0">
                <a:ea typeface="Tahoma" panose="020B0604030504040204" pitchFamily="34" charset="0"/>
                <a:cs typeface="Tahoma" panose="020B0604030504040204" pitchFamily="34" charset="0"/>
              </a:rPr>
              <a:t>Operations</a:t>
            </a:r>
          </a:p>
          <a:p>
            <a:pPr marL="742965" lvl="1" indent="-285756">
              <a:buFont typeface="Arial" panose="020B0604020202020204" pitchFamily="34" charset="0"/>
              <a:buChar char="•"/>
            </a:pPr>
            <a:r>
              <a:rPr lang="en-GB" sz="1714" dirty="0">
                <a:ea typeface="Tahoma" panose="020B0604030504040204" pitchFamily="34" charset="0"/>
                <a:cs typeface="Tahoma" panose="020B0604030504040204" pitchFamily="34" charset="0"/>
              </a:rPr>
              <a:t>Sub - supplier failure</a:t>
            </a:r>
          </a:p>
          <a:p>
            <a:pPr marL="742965" lvl="1" indent="-285756">
              <a:buFont typeface="Arial" panose="020B0604020202020204" pitchFamily="34" charset="0"/>
              <a:buChar char="•"/>
            </a:pPr>
            <a:r>
              <a:rPr lang="en-GB" sz="1714" dirty="0">
                <a:ea typeface="Tahoma" panose="020B0604030504040204" pitchFamily="34" charset="0"/>
                <a:cs typeface="Tahoma" panose="020B0604030504040204" pitchFamily="34" charset="0"/>
              </a:rPr>
              <a:t>Cost increases resisted</a:t>
            </a:r>
          </a:p>
          <a:p>
            <a:pPr marL="742965" lvl="1" indent="-285756">
              <a:buFont typeface="Arial" panose="020B0604020202020204" pitchFamily="34" charset="0"/>
              <a:buChar char="•"/>
            </a:pPr>
            <a:r>
              <a:rPr lang="en-GB" sz="1714" dirty="0">
                <a:ea typeface="Tahoma" panose="020B0604030504040204" pitchFamily="34" charset="0"/>
                <a:cs typeface="Tahoma" panose="020B0604030504040204" pitchFamily="34" charset="0"/>
              </a:rPr>
              <a:t>Quality?</a:t>
            </a:r>
          </a:p>
          <a:p>
            <a:pPr marL="742965" lvl="1" indent="-285756">
              <a:buFont typeface="Arial" panose="020B0604020202020204" pitchFamily="34" charset="0"/>
              <a:buChar char="•"/>
            </a:pPr>
            <a:r>
              <a:rPr lang="en-GB" sz="1714" dirty="0">
                <a:ea typeface="Tahoma" panose="020B0604030504040204" pitchFamily="34" charset="0"/>
                <a:cs typeface="Tahoma" panose="020B0604030504040204" pitchFamily="34" charset="0"/>
              </a:rPr>
              <a:t>Bad news gains more ‘gravity’ – longer time before notification </a:t>
            </a:r>
          </a:p>
          <a:p>
            <a:pPr marL="285756" indent="-285756">
              <a:buFont typeface="Arial" panose="020B0604020202020204" pitchFamily="34" charset="0"/>
              <a:buChar char="•"/>
            </a:pPr>
            <a:r>
              <a:rPr lang="en-GB" sz="1714" b="1" dirty="0">
                <a:ea typeface="Tahoma" panose="020B0604030504040204" pitchFamily="34" charset="0"/>
                <a:cs typeface="Tahoma" panose="020B0604030504040204" pitchFamily="34" charset="0"/>
              </a:rPr>
              <a:t>People</a:t>
            </a:r>
          </a:p>
          <a:p>
            <a:pPr marL="742965" lvl="1" indent="-285756">
              <a:buFont typeface="Arial" panose="020B0604020202020204" pitchFamily="34" charset="0"/>
              <a:buChar char="•"/>
            </a:pPr>
            <a:r>
              <a:rPr lang="en-GB" sz="1714" dirty="0">
                <a:ea typeface="Tahoma" panose="020B0604030504040204" pitchFamily="34" charset="0"/>
                <a:cs typeface="Tahoma" panose="020B0604030504040204" pitchFamily="34" charset="0"/>
              </a:rPr>
              <a:t>Stress, burn out and denial</a:t>
            </a:r>
          </a:p>
          <a:p>
            <a:pPr marL="742965" lvl="1" indent="-285756">
              <a:buFont typeface="Arial" panose="020B0604020202020204" pitchFamily="34" charset="0"/>
              <a:buChar char="•"/>
            </a:pPr>
            <a:r>
              <a:rPr lang="en-GB" sz="1714" dirty="0">
                <a:ea typeface="Tahoma" panose="020B0604030504040204" pitchFamily="34" charset="0"/>
                <a:cs typeface="Tahoma" panose="020B0604030504040204" pitchFamily="34" charset="0"/>
              </a:rPr>
              <a:t>Loss of corporate knowledge</a:t>
            </a:r>
          </a:p>
          <a:p>
            <a:pPr marL="742965" lvl="1" indent="-285756">
              <a:buFont typeface="Arial" panose="020B0604020202020204" pitchFamily="34" charset="0"/>
              <a:buChar char="•"/>
            </a:pPr>
            <a:r>
              <a:rPr lang="en-GB" sz="1714" dirty="0">
                <a:ea typeface="Tahoma" panose="020B0604030504040204" pitchFamily="34" charset="0"/>
                <a:cs typeface="Tahoma" panose="020B0604030504040204" pitchFamily="34" charset="0"/>
              </a:rPr>
              <a:t>New sub optimal teams</a:t>
            </a:r>
          </a:p>
          <a:p>
            <a:pPr marL="742965" lvl="1" indent="-285756">
              <a:buFont typeface="Arial" panose="020B0604020202020204" pitchFamily="34" charset="0"/>
              <a:buChar char="•"/>
            </a:pPr>
            <a:r>
              <a:rPr lang="en-GB" sz="1714" dirty="0">
                <a:ea typeface="Tahoma" panose="020B0604030504040204" pitchFamily="34" charset="0"/>
                <a:cs typeface="Tahoma" panose="020B0604030504040204" pitchFamily="34" charset="0"/>
              </a:rPr>
              <a:t>Hiring freeze</a:t>
            </a:r>
          </a:p>
          <a:p>
            <a:pPr marL="742965" lvl="1" indent="-285756">
              <a:buFont typeface="Arial" panose="020B0604020202020204" pitchFamily="34" charset="0"/>
              <a:buChar char="•"/>
            </a:pPr>
            <a:r>
              <a:rPr lang="en-GB" sz="1714" dirty="0">
                <a:ea typeface="Tahoma" panose="020B0604030504040204" pitchFamily="34" charset="0"/>
                <a:cs typeface="Tahoma" panose="020B0604030504040204" pitchFamily="34" charset="0"/>
              </a:rPr>
              <a:t>Disgruntled employee</a:t>
            </a:r>
          </a:p>
          <a:p>
            <a:pPr marL="285756" indent="-285756">
              <a:buFont typeface="Arial" panose="020B0604020202020204" pitchFamily="34" charset="0"/>
              <a:buChar char="•"/>
            </a:pPr>
            <a:r>
              <a:rPr lang="en-GB" sz="1714" b="1" dirty="0">
                <a:ea typeface="Tahoma" panose="020B0604030504040204" pitchFamily="34" charset="0"/>
                <a:cs typeface="Tahoma" panose="020B0604030504040204" pitchFamily="34" charset="0"/>
              </a:rPr>
              <a:t>Governance</a:t>
            </a:r>
          </a:p>
          <a:p>
            <a:pPr marL="742965" lvl="1" indent="-285756">
              <a:buFont typeface="Arial" panose="020B0604020202020204" pitchFamily="34" charset="0"/>
              <a:buChar char="•"/>
            </a:pPr>
            <a:r>
              <a:rPr lang="en-GB" sz="1714" dirty="0">
                <a:ea typeface="Tahoma" panose="020B0604030504040204" pitchFamily="34" charset="0"/>
                <a:cs typeface="Tahoma" panose="020B0604030504040204" pitchFamily="34" charset="0"/>
              </a:rPr>
              <a:t>Control functions pared back</a:t>
            </a:r>
          </a:p>
          <a:p>
            <a:pPr marL="742965" lvl="1" indent="-285756">
              <a:buFont typeface="Arial" panose="020B0604020202020204" pitchFamily="34" charset="0"/>
              <a:buChar char="•"/>
            </a:pPr>
            <a:r>
              <a:rPr lang="en-GB" sz="1714" dirty="0">
                <a:ea typeface="Tahoma" panose="020B0604030504040204" pitchFamily="34" charset="0"/>
                <a:cs typeface="Tahoma" panose="020B0604030504040204" pitchFamily="34" charset="0"/>
              </a:rPr>
              <a:t>Price criteria dominance in procurement</a:t>
            </a:r>
          </a:p>
          <a:p>
            <a:endParaRPr lang="en-GB" sz="1714" dirty="0">
              <a:ea typeface="Tahoma" panose="020B0604030504040204" pitchFamily="34" charset="0"/>
              <a:cs typeface="Tahoma" panose="020B0604030504040204" pitchFamily="34" charset="0"/>
            </a:endParaRPr>
          </a:p>
        </p:txBody>
      </p:sp>
      <p:sp>
        <p:nvSpPr>
          <p:cNvPr id="4" name="TextBox 3">
            <a:extLst>
              <a:ext uri="{FF2B5EF4-FFF2-40B4-BE49-F238E27FC236}">
                <a16:creationId xmlns:a16="http://schemas.microsoft.com/office/drawing/2014/main" id="{196C292D-3BDE-4293-B766-0A7C1D5D6C64}"/>
              </a:ext>
            </a:extLst>
          </p:cNvPr>
          <p:cNvSpPr txBox="1"/>
          <p:nvPr/>
        </p:nvSpPr>
        <p:spPr>
          <a:xfrm>
            <a:off x="1861071" y="197350"/>
            <a:ext cx="5623463" cy="532005"/>
          </a:xfrm>
          <a:prstGeom prst="rect">
            <a:avLst/>
          </a:prstGeom>
          <a:noFill/>
        </p:spPr>
        <p:txBody>
          <a:bodyPr wrap="none" rtlCol="0">
            <a:spAutoFit/>
          </a:bodyPr>
          <a:lstStyle/>
          <a:p>
            <a:r>
              <a:rPr lang="en-GB" sz="2857" b="1" dirty="0"/>
              <a:t>Examples of stress on your supplier </a:t>
            </a:r>
          </a:p>
        </p:txBody>
      </p:sp>
      <p:pic>
        <p:nvPicPr>
          <p:cNvPr id="5" name="Picture 4">
            <a:extLst>
              <a:ext uri="{FF2B5EF4-FFF2-40B4-BE49-F238E27FC236}">
                <a16:creationId xmlns:a16="http://schemas.microsoft.com/office/drawing/2014/main" id="{BDB943B4-A3CE-440F-AD52-40C6F4E66D6E}"/>
              </a:ext>
            </a:extLst>
          </p:cNvPr>
          <p:cNvPicPr>
            <a:picLocks noChangeAspect="1"/>
          </p:cNvPicPr>
          <p:nvPr/>
        </p:nvPicPr>
        <p:blipFill>
          <a:blip r:embed="rId3"/>
          <a:stretch>
            <a:fillRect/>
          </a:stretch>
        </p:blipFill>
        <p:spPr>
          <a:xfrm>
            <a:off x="2173828" y="6438492"/>
            <a:ext cx="6565961" cy="408467"/>
          </a:xfrm>
          <a:prstGeom prst="rect">
            <a:avLst/>
          </a:prstGeom>
        </p:spPr>
      </p:pic>
    </p:spTree>
    <p:extLst>
      <p:ext uri="{BB962C8B-B14F-4D97-AF65-F5344CB8AC3E}">
        <p14:creationId xmlns:p14="http://schemas.microsoft.com/office/powerpoint/2010/main" val="2542143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F4D01A5-C47B-4905-90CD-853A769B4380}"/>
              </a:ext>
            </a:extLst>
          </p:cNvPr>
          <p:cNvSpPr txBox="1"/>
          <p:nvPr/>
        </p:nvSpPr>
        <p:spPr>
          <a:xfrm>
            <a:off x="1878389" y="188640"/>
            <a:ext cx="6716775" cy="532005"/>
          </a:xfrm>
          <a:prstGeom prst="rect">
            <a:avLst/>
          </a:prstGeom>
          <a:noFill/>
        </p:spPr>
        <p:txBody>
          <a:bodyPr wrap="none" rtlCol="0">
            <a:spAutoFit/>
          </a:bodyPr>
          <a:lstStyle/>
          <a:p>
            <a:r>
              <a:rPr lang="en-GB" sz="2857" b="1" dirty="0"/>
              <a:t>Situation awareness – CM operating model</a:t>
            </a:r>
          </a:p>
        </p:txBody>
      </p:sp>
      <p:grpSp>
        <p:nvGrpSpPr>
          <p:cNvPr id="3" name="Group 2">
            <a:extLst>
              <a:ext uri="{FF2B5EF4-FFF2-40B4-BE49-F238E27FC236}">
                <a16:creationId xmlns:a16="http://schemas.microsoft.com/office/drawing/2014/main" id="{BDF195DE-B4D1-4143-8D58-A2F277045456}"/>
              </a:ext>
            </a:extLst>
          </p:cNvPr>
          <p:cNvGrpSpPr/>
          <p:nvPr/>
        </p:nvGrpSpPr>
        <p:grpSpPr>
          <a:xfrm>
            <a:off x="2984180" y="3068960"/>
            <a:ext cx="7226563" cy="3240694"/>
            <a:chOff x="801774" y="1737708"/>
            <a:chExt cx="7828777" cy="3510751"/>
          </a:xfrm>
        </p:grpSpPr>
        <p:sp>
          <p:nvSpPr>
            <p:cNvPr id="25" name="Oval 24">
              <a:extLst>
                <a:ext uri="{FF2B5EF4-FFF2-40B4-BE49-F238E27FC236}">
                  <a16:creationId xmlns:a16="http://schemas.microsoft.com/office/drawing/2014/main" id="{9C36B153-F52A-4713-8B15-03B0F6293BD4}"/>
                </a:ext>
              </a:extLst>
            </p:cNvPr>
            <p:cNvSpPr/>
            <p:nvPr/>
          </p:nvSpPr>
          <p:spPr>
            <a:xfrm>
              <a:off x="5597268" y="3367712"/>
              <a:ext cx="1796969" cy="436431"/>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86" dirty="0"/>
                <a:t>Team members </a:t>
              </a:r>
            </a:p>
          </p:txBody>
        </p:sp>
        <p:sp>
          <p:nvSpPr>
            <p:cNvPr id="5" name="Oval 4">
              <a:extLst>
                <a:ext uri="{FF2B5EF4-FFF2-40B4-BE49-F238E27FC236}">
                  <a16:creationId xmlns:a16="http://schemas.microsoft.com/office/drawing/2014/main" id="{E9DE7337-3D61-4FAC-8742-8268D37DF0A4}"/>
                </a:ext>
              </a:extLst>
            </p:cNvPr>
            <p:cNvSpPr/>
            <p:nvPr/>
          </p:nvSpPr>
          <p:spPr>
            <a:xfrm>
              <a:off x="2663018" y="1737708"/>
              <a:ext cx="1796970" cy="80812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86" dirty="0"/>
                <a:t>Government crisis management</a:t>
              </a:r>
            </a:p>
          </p:txBody>
        </p:sp>
        <p:sp>
          <p:nvSpPr>
            <p:cNvPr id="7" name="Oval 6">
              <a:extLst>
                <a:ext uri="{FF2B5EF4-FFF2-40B4-BE49-F238E27FC236}">
                  <a16:creationId xmlns:a16="http://schemas.microsoft.com/office/drawing/2014/main" id="{E7BF106D-ED69-4EF0-BACC-972E0E4422BB}"/>
                </a:ext>
              </a:extLst>
            </p:cNvPr>
            <p:cNvSpPr/>
            <p:nvPr/>
          </p:nvSpPr>
          <p:spPr>
            <a:xfrm>
              <a:off x="2715172" y="2792673"/>
              <a:ext cx="1796970" cy="968726"/>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86" dirty="0"/>
                <a:t>Departmental  crisis management team (core)</a:t>
              </a:r>
            </a:p>
          </p:txBody>
        </p:sp>
        <p:sp>
          <p:nvSpPr>
            <p:cNvPr id="6" name="Oval 5">
              <a:extLst>
                <a:ext uri="{FF2B5EF4-FFF2-40B4-BE49-F238E27FC236}">
                  <a16:creationId xmlns:a16="http://schemas.microsoft.com/office/drawing/2014/main" id="{A6220AAC-99F0-4665-9E53-6D049EE7200F}"/>
                </a:ext>
              </a:extLst>
            </p:cNvPr>
            <p:cNvSpPr/>
            <p:nvPr/>
          </p:nvSpPr>
          <p:spPr>
            <a:xfrm>
              <a:off x="3559988" y="3660583"/>
              <a:ext cx="2314939" cy="10476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86" dirty="0"/>
                <a:t>Issue Task force(s)  e.g. ports/borders, storage, distribution, aid etc</a:t>
              </a:r>
            </a:p>
          </p:txBody>
        </p:sp>
        <p:sp>
          <p:nvSpPr>
            <p:cNvPr id="9" name="Oval 8">
              <a:extLst>
                <a:ext uri="{FF2B5EF4-FFF2-40B4-BE49-F238E27FC236}">
                  <a16:creationId xmlns:a16="http://schemas.microsoft.com/office/drawing/2014/main" id="{01271A44-2CB1-4725-96EF-57EBC7BB0A42}"/>
                </a:ext>
              </a:extLst>
            </p:cNvPr>
            <p:cNvSpPr/>
            <p:nvPr/>
          </p:nvSpPr>
          <p:spPr>
            <a:xfrm>
              <a:off x="3037734" y="4279733"/>
              <a:ext cx="1190746" cy="9687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86" dirty="0"/>
                <a:t>Advisors and  challenge group</a:t>
              </a:r>
            </a:p>
          </p:txBody>
        </p:sp>
        <p:sp>
          <p:nvSpPr>
            <p:cNvPr id="10" name="Oval 9">
              <a:extLst>
                <a:ext uri="{FF2B5EF4-FFF2-40B4-BE49-F238E27FC236}">
                  <a16:creationId xmlns:a16="http://schemas.microsoft.com/office/drawing/2014/main" id="{CF9689FC-562E-4E67-9B71-5A43F0641C3D}"/>
                </a:ext>
              </a:extLst>
            </p:cNvPr>
            <p:cNvSpPr/>
            <p:nvPr/>
          </p:nvSpPr>
          <p:spPr>
            <a:xfrm>
              <a:off x="2014902" y="4086846"/>
              <a:ext cx="1190746" cy="9687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86" dirty="0"/>
                <a:t>Liaisons</a:t>
              </a:r>
            </a:p>
          </p:txBody>
        </p:sp>
        <p:sp>
          <p:nvSpPr>
            <p:cNvPr id="8" name="Oval 7">
              <a:extLst>
                <a:ext uri="{FF2B5EF4-FFF2-40B4-BE49-F238E27FC236}">
                  <a16:creationId xmlns:a16="http://schemas.microsoft.com/office/drawing/2014/main" id="{6869E42F-3A53-49B6-8815-3450BF8281FF}"/>
                </a:ext>
              </a:extLst>
            </p:cNvPr>
            <p:cNvSpPr/>
            <p:nvPr/>
          </p:nvSpPr>
          <p:spPr>
            <a:xfrm>
              <a:off x="5597270" y="1825534"/>
              <a:ext cx="1751711" cy="416031"/>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86" dirty="0"/>
                <a:t>leadership</a:t>
              </a:r>
            </a:p>
          </p:txBody>
        </p:sp>
        <p:sp>
          <p:nvSpPr>
            <p:cNvPr id="12" name="Oval 11">
              <a:extLst>
                <a:ext uri="{FF2B5EF4-FFF2-40B4-BE49-F238E27FC236}">
                  <a16:creationId xmlns:a16="http://schemas.microsoft.com/office/drawing/2014/main" id="{5769F910-ECCE-4B21-B2BB-D974259C6EB1}"/>
                </a:ext>
              </a:extLst>
            </p:cNvPr>
            <p:cNvSpPr/>
            <p:nvPr/>
          </p:nvSpPr>
          <p:spPr>
            <a:xfrm>
              <a:off x="801774" y="3377915"/>
              <a:ext cx="2095699" cy="9687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86" dirty="0"/>
                <a:t>Stakeholder engagement and communications team</a:t>
              </a:r>
            </a:p>
          </p:txBody>
        </p:sp>
        <p:cxnSp>
          <p:nvCxnSpPr>
            <p:cNvPr id="14" name="Straight Connector 13">
              <a:extLst>
                <a:ext uri="{FF2B5EF4-FFF2-40B4-BE49-F238E27FC236}">
                  <a16:creationId xmlns:a16="http://schemas.microsoft.com/office/drawing/2014/main" id="{FBBDEE38-E1AE-4174-8394-E17FD9EE9BDF}"/>
                </a:ext>
              </a:extLst>
            </p:cNvPr>
            <p:cNvCxnSpPr>
              <a:cxnSpLocks/>
              <a:stCxn id="7" idx="6"/>
              <a:endCxn id="8" idx="2"/>
            </p:cNvCxnSpPr>
            <p:nvPr/>
          </p:nvCxnSpPr>
          <p:spPr>
            <a:xfrm flipV="1">
              <a:off x="4512142" y="2033549"/>
              <a:ext cx="1085128" cy="1243487"/>
            </a:xfrm>
            <a:prstGeom prst="line">
              <a:avLst/>
            </a:prstGeom>
          </p:spPr>
          <p:style>
            <a:lnRef idx="1">
              <a:schemeClr val="accent1"/>
            </a:lnRef>
            <a:fillRef idx="0">
              <a:schemeClr val="accent1"/>
            </a:fillRef>
            <a:effectRef idx="0">
              <a:schemeClr val="accent1"/>
            </a:effectRef>
            <a:fontRef idx="minor">
              <a:schemeClr val="tx1"/>
            </a:fontRef>
          </p:style>
        </p:cxnSp>
        <p:sp>
          <p:nvSpPr>
            <p:cNvPr id="15" name="Oval 14">
              <a:extLst>
                <a:ext uri="{FF2B5EF4-FFF2-40B4-BE49-F238E27FC236}">
                  <a16:creationId xmlns:a16="http://schemas.microsoft.com/office/drawing/2014/main" id="{FC0DEE0F-0D2C-47E9-843B-0C2355C8B6E8}"/>
                </a:ext>
              </a:extLst>
            </p:cNvPr>
            <p:cNvSpPr/>
            <p:nvPr/>
          </p:nvSpPr>
          <p:spPr>
            <a:xfrm>
              <a:off x="5597268" y="2229600"/>
              <a:ext cx="1796970" cy="655019"/>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86" dirty="0"/>
                <a:t>Leader support – COS,  legal etc </a:t>
              </a:r>
            </a:p>
          </p:txBody>
        </p:sp>
        <p:sp>
          <p:nvSpPr>
            <p:cNvPr id="16" name="Oval 15">
              <a:extLst>
                <a:ext uri="{FF2B5EF4-FFF2-40B4-BE49-F238E27FC236}">
                  <a16:creationId xmlns:a16="http://schemas.microsoft.com/office/drawing/2014/main" id="{F6BAE06D-2CF3-4221-881E-00349D10FB1C}"/>
                </a:ext>
              </a:extLst>
            </p:cNvPr>
            <p:cNvSpPr/>
            <p:nvPr/>
          </p:nvSpPr>
          <p:spPr>
            <a:xfrm>
              <a:off x="5597270" y="2929939"/>
              <a:ext cx="1796968" cy="35486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86" dirty="0"/>
                <a:t>SA teaml*</a:t>
              </a:r>
            </a:p>
          </p:txBody>
        </p:sp>
        <p:cxnSp>
          <p:nvCxnSpPr>
            <p:cNvPr id="19" name="Straight Connector 18">
              <a:extLst>
                <a:ext uri="{FF2B5EF4-FFF2-40B4-BE49-F238E27FC236}">
                  <a16:creationId xmlns:a16="http://schemas.microsoft.com/office/drawing/2014/main" id="{0A89493C-1C63-4DFA-AABF-D91C3FF3C2E1}"/>
                </a:ext>
              </a:extLst>
            </p:cNvPr>
            <p:cNvCxnSpPr>
              <a:cxnSpLocks/>
            </p:cNvCxnSpPr>
            <p:nvPr/>
          </p:nvCxnSpPr>
          <p:spPr>
            <a:xfrm flipV="1">
              <a:off x="4515549" y="2579769"/>
              <a:ext cx="1085126" cy="71992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7384814-31AD-4735-9765-54C7A74A4A5D}"/>
                </a:ext>
              </a:extLst>
            </p:cNvPr>
            <p:cNvCxnSpPr>
              <a:cxnSpLocks/>
              <a:endCxn id="16" idx="2"/>
            </p:cNvCxnSpPr>
            <p:nvPr/>
          </p:nvCxnSpPr>
          <p:spPr>
            <a:xfrm flipV="1">
              <a:off x="4624997" y="3107373"/>
              <a:ext cx="972273" cy="169665"/>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4FBD285D-C490-45BC-9D0A-79D0DF665C05}"/>
                </a:ext>
              </a:extLst>
            </p:cNvPr>
            <p:cNvSpPr txBox="1"/>
            <p:nvPr/>
          </p:nvSpPr>
          <p:spPr>
            <a:xfrm>
              <a:off x="3233792" y="2558071"/>
              <a:ext cx="822795" cy="314392"/>
            </a:xfrm>
            <a:prstGeom prst="rect">
              <a:avLst/>
            </a:prstGeom>
            <a:noFill/>
          </p:spPr>
          <p:txBody>
            <a:bodyPr wrap="none" rtlCol="0">
              <a:spAutoFit/>
            </a:bodyPr>
            <a:lstStyle/>
            <a:p>
              <a:r>
                <a:rPr lang="en-GB" sz="1286" b="1" dirty="0"/>
                <a:t>Minister</a:t>
              </a:r>
            </a:p>
          </p:txBody>
        </p:sp>
        <p:sp>
          <p:nvSpPr>
            <p:cNvPr id="30" name="Oval 29">
              <a:extLst>
                <a:ext uri="{FF2B5EF4-FFF2-40B4-BE49-F238E27FC236}">
                  <a16:creationId xmlns:a16="http://schemas.microsoft.com/office/drawing/2014/main" id="{99474278-E87A-4B86-BC78-76522901BD25}"/>
                </a:ext>
              </a:extLst>
            </p:cNvPr>
            <p:cNvSpPr/>
            <p:nvPr/>
          </p:nvSpPr>
          <p:spPr>
            <a:xfrm>
              <a:off x="5996482" y="4086846"/>
              <a:ext cx="2634069" cy="1148072"/>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86" dirty="0"/>
                <a:t>Phase 2 (Recovery and Learn) and Phase 3  (Transform and improve) Task force </a:t>
              </a:r>
            </a:p>
          </p:txBody>
        </p:sp>
      </p:grpSp>
      <p:sp>
        <p:nvSpPr>
          <p:cNvPr id="31" name="TextBox 30">
            <a:extLst>
              <a:ext uri="{FF2B5EF4-FFF2-40B4-BE49-F238E27FC236}">
                <a16:creationId xmlns:a16="http://schemas.microsoft.com/office/drawing/2014/main" id="{B6FF33D7-5F9C-4E1A-8082-B1CA235528FD}"/>
              </a:ext>
            </a:extLst>
          </p:cNvPr>
          <p:cNvSpPr txBox="1"/>
          <p:nvPr/>
        </p:nvSpPr>
        <p:spPr>
          <a:xfrm>
            <a:off x="1837451" y="651549"/>
            <a:ext cx="8424726" cy="2246769"/>
          </a:xfrm>
          <a:prstGeom prst="rect">
            <a:avLst/>
          </a:prstGeom>
          <a:noFill/>
        </p:spPr>
        <p:txBody>
          <a:bodyPr wrap="square" rtlCol="0">
            <a:spAutoFit/>
          </a:bodyPr>
          <a:lstStyle/>
          <a:p>
            <a:pPr marL="326578" indent="-326578">
              <a:buFont typeface="Arial" panose="020B0604020202020204" pitchFamily="34" charset="0"/>
              <a:buChar char="•"/>
            </a:pPr>
            <a:r>
              <a:rPr lang="en-GB" sz="2000" dirty="0">
                <a:solidFill>
                  <a:srgbClr val="FF0000"/>
                </a:solidFill>
              </a:rPr>
              <a:t>Situation Awareness defined as “the state of individual and or/collective knowledge relating to the past and current events, their implications and potential future developments (source UK Cabinet Office). </a:t>
            </a:r>
          </a:p>
          <a:p>
            <a:pPr marL="326578" indent="-326578">
              <a:buFont typeface="Arial" panose="020B0604020202020204" pitchFamily="34" charset="0"/>
              <a:buChar char="•"/>
            </a:pPr>
            <a:r>
              <a:rPr lang="en-GB" sz="2000" dirty="0"/>
              <a:t> In plan language - means always knowing what is happening in the system and quickly detecting problems or variations so these can be evaluated faster against the known environment to be able to make more informed decisions and proactive interventions – i.e. to LEAD not follow</a:t>
            </a:r>
          </a:p>
        </p:txBody>
      </p:sp>
      <p:sp>
        <p:nvSpPr>
          <p:cNvPr id="13" name="TextBox 12">
            <a:extLst>
              <a:ext uri="{FF2B5EF4-FFF2-40B4-BE49-F238E27FC236}">
                <a16:creationId xmlns:a16="http://schemas.microsoft.com/office/drawing/2014/main" id="{CA7BDE87-953C-45AA-8431-6CA11AC00055}"/>
              </a:ext>
            </a:extLst>
          </p:cNvPr>
          <p:cNvSpPr txBox="1"/>
          <p:nvPr/>
        </p:nvSpPr>
        <p:spPr>
          <a:xfrm>
            <a:off x="1868421" y="3068961"/>
            <a:ext cx="2308931" cy="685957"/>
          </a:xfrm>
          <a:prstGeom prst="rect">
            <a:avLst/>
          </a:prstGeom>
          <a:noFill/>
        </p:spPr>
        <p:txBody>
          <a:bodyPr wrap="square" rtlCol="0">
            <a:spAutoFit/>
          </a:bodyPr>
          <a:lstStyle/>
          <a:p>
            <a:r>
              <a:rPr lang="en-GB" sz="1286" i="1" dirty="0"/>
              <a:t>Example: </a:t>
            </a:r>
          </a:p>
          <a:p>
            <a:r>
              <a:rPr lang="en-GB" sz="1286" i="1" dirty="0"/>
              <a:t>Agriculture ministry crisis management operating model</a:t>
            </a:r>
          </a:p>
        </p:txBody>
      </p:sp>
      <p:pic>
        <p:nvPicPr>
          <p:cNvPr id="21" name="Picture 20">
            <a:extLst>
              <a:ext uri="{FF2B5EF4-FFF2-40B4-BE49-F238E27FC236}">
                <a16:creationId xmlns:a16="http://schemas.microsoft.com/office/drawing/2014/main" id="{5C75ECAE-27E3-4F25-8214-1F30DC5E2784}"/>
              </a:ext>
            </a:extLst>
          </p:cNvPr>
          <p:cNvPicPr>
            <a:picLocks noChangeAspect="1"/>
          </p:cNvPicPr>
          <p:nvPr/>
        </p:nvPicPr>
        <p:blipFill>
          <a:blip r:embed="rId3"/>
          <a:stretch>
            <a:fillRect/>
          </a:stretch>
        </p:blipFill>
        <p:spPr>
          <a:xfrm>
            <a:off x="2173828" y="6438492"/>
            <a:ext cx="6565961" cy="408467"/>
          </a:xfrm>
          <a:prstGeom prst="rect">
            <a:avLst/>
          </a:prstGeom>
        </p:spPr>
      </p:pic>
    </p:spTree>
    <p:extLst>
      <p:ext uri="{BB962C8B-B14F-4D97-AF65-F5344CB8AC3E}">
        <p14:creationId xmlns:p14="http://schemas.microsoft.com/office/powerpoint/2010/main" val="606486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DD85E9D-BC72-48FC-B908-DD0A31FCBF97}"/>
              </a:ext>
            </a:extLst>
          </p:cNvPr>
          <p:cNvSpPr/>
          <p:nvPr/>
        </p:nvSpPr>
        <p:spPr>
          <a:xfrm>
            <a:off x="-1" y="0"/>
            <a:ext cx="12286695" cy="685799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86" dirty="0"/>
          </a:p>
        </p:txBody>
      </p:sp>
      <p:pic>
        <p:nvPicPr>
          <p:cNvPr id="3" name="Picture 2" descr="A screenshot of a cell phone&#10;&#10;Description automatically generated">
            <a:extLst>
              <a:ext uri="{FF2B5EF4-FFF2-40B4-BE49-F238E27FC236}">
                <a16:creationId xmlns:a16="http://schemas.microsoft.com/office/drawing/2014/main" id="{973E0142-0B7D-4251-B99A-F23CED709F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8349" y="825411"/>
            <a:ext cx="9109099" cy="5123869"/>
          </a:xfrm>
          <a:prstGeom prst="rect">
            <a:avLst/>
          </a:prstGeom>
        </p:spPr>
      </p:pic>
      <p:sp>
        <p:nvSpPr>
          <p:cNvPr id="5" name="TextBox 4">
            <a:extLst>
              <a:ext uri="{FF2B5EF4-FFF2-40B4-BE49-F238E27FC236}">
                <a16:creationId xmlns:a16="http://schemas.microsoft.com/office/drawing/2014/main" id="{C2578522-E75D-48B1-9C13-0240F19DB31D}"/>
              </a:ext>
            </a:extLst>
          </p:cNvPr>
          <p:cNvSpPr txBox="1"/>
          <p:nvPr/>
        </p:nvSpPr>
        <p:spPr>
          <a:xfrm>
            <a:off x="1878389" y="188640"/>
            <a:ext cx="7113037" cy="532005"/>
          </a:xfrm>
          <a:prstGeom prst="rect">
            <a:avLst/>
          </a:prstGeom>
          <a:noFill/>
        </p:spPr>
        <p:txBody>
          <a:bodyPr wrap="none" rtlCol="0">
            <a:spAutoFit/>
          </a:bodyPr>
          <a:lstStyle/>
          <a:p>
            <a:r>
              <a:rPr lang="en-GB" sz="2857" b="1" dirty="0">
                <a:solidFill>
                  <a:schemeClr val="bg1"/>
                </a:solidFill>
              </a:rPr>
              <a:t>Upcoming FS regulation – outsource/3</a:t>
            </a:r>
            <a:r>
              <a:rPr lang="en-GB" sz="2857" b="1" baseline="30000" dirty="0">
                <a:solidFill>
                  <a:schemeClr val="bg1"/>
                </a:solidFill>
              </a:rPr>
              <a:t>rd</a:t>
            </a:r>
            <a:r>
              <a:rPr lang="en-GB" sz="2857" b="1" dirty="0">
                <a:solidFill>
                  <a:schemeClr val="bg1"/>
                </a:solidFill>
              </a:rPr>
              <a:t> party</a:t>
            </a:r>
          </a:p>
        </p:txBody>
      </p:sp>
    </p:spTree>
    <p:extLst>
      <p:ext uri="{BB962C8B-B14F-4D97-AF65-F5344CB8AC3E}">
        <p14:creationId xmlns:p14="http://schemas.microsoft.com/office/powerpoint/2010/main" val="3427179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6955" y="716393"/>
            <a:ext cx="8713092" cy="6026650"/>
          </a:xfrm>
          <a:prstGeom prst="rect">
            <a:avLst/>
          </a:prstGeom>
        </p:spPr>
        <p:txBody>
          <a:bodyPr wrap="square" lIns="91440" tIns="45720" rIns="91440" bIns="45720">
            <a:spAutoFit/>
          </a:bodyPr>
          <a:lstStyle/>
          <a:p>
            <a:pPr marL="285756" indent="-285756">
              <a:buFont typeface="Arial" panose="020B0604020202020204" pitchFamily="34" charset="0"/>
              <a:buChar char="•"/>
            </a:pPr>
            <a:r>
              <a:rPr lang="en-GB" sz="2571" dirty="0">
                <a:solidFill>
                  <a:srgbClr val="FF0000"/>
                </a:solidFill>
                <a:latin typeface="Tahoma" panose="020B0604030504040204" pitchFamily="34" charset="0"/>
                <a:ea typeface="Tahoma" panose="020B0604030504040204" pitchFamily="34" charset="0"/>
                <a:cs typeface="Tahoma" panose="020B0604030504040204" pitchFamily="34" charset="0"/>
              </a:rPr>
              <a:t>Here be dragons – 2</a:t>
            </a:r>
            <a:r>
              <a:rPr lang="en-GB" sz="2571" baseline="30000" dirty="0">
                <a:solidFill>
                  <a:srgbClr val="FF0000"/>
                </a:solidFill>
                <a:latin typeface="Tahoma" panose="020B0604030504040204" pitchFamily="34" charset="0"/>
                <a:ea typeface="Tahoma" panose="020B0604030504040204" pitchFamily="34" charset="0"/>
                <a:cs typeface="Tahoma" panose="020B0604030504040204" pitchFamily="34" charset="0"/>
              </a:rPr>
              <a:t>nd</a:t>
            </a:r>
            <a:r>
              <a:rPr lang="en-GB" sz="2571" dirty="0">
                <a:solidFill>
                  <a:srgbClr val="FF0000"/>
                </a:solidFill>
                <a:latin typeface="Tahoma" panose="020B0604030504040204" pitchFamily="34" charset="0"/>
                <a:ea typeface="Tahoma" panose="020B0604030504040204" pitchFamily="34" charset="0"/>
                <a:cs typeface="Tahoma" panose="020B0604030504040204" pitchFamily="34" charset="0"/>
              </a:rPr>
              <a:t> and 3</a:t>
            </a:r>
            <a:r>
              <a:rPr lang="en-GB" sz="2571" baseline="30000" dirty="0">
                <a:solidFill>
                  <a:srgbClr val="FF0000"/>
                </a:solidFill>
                <a:latin typeface="Tahoma" panose="020B0604030504040204" pitchFamily="34" charset="0"/>
                <a:ea typeface="Tahoma" panose="020B0604030504040204" pitchFamily="34" charset="0"/>
                <a:cs typeface="Tahoma" panose="020B0604030504040204" pitchFamily="34" charset="0"/>
              </a:rPr>
              <a:t>rd</a:t>
            </a:r>
            <a:r>
              <a:rPr lang="en-GB" sz="2571" dirty="0">
                <a:solidFill>
                  <a:srgbClr val="FF0000"/>
                </a:solidFill>
                <a:latin typeface="Tahoma" panose="020B0604030504040204" pitchFamily="34" charset="0"/>
                <a:ea typeface="Tahoma" panose="020B0604030504040204" pitchFamily="34" charset="0"/>
                <a:cs typeface="Tahoma" panose="020B0604030504040204" pitchFamily="34" charset="0"/>
              </a:rPr>
              <a:t> level impacts inbound????</a:t>
            </a:r>
          </a:p>
          <a:p>
            <a:pPr marL="285756" indent="-285756">
              <a:buFont typeface="Arial" panose="020B0604020202020204" pitchFamily="34" charset="0"/>
              <a:buChar char="•"/>
            </a:pPr>
            <a:r>
              <a:rPr lang="en-GB" sz="2571" dirty="0">
                <a:solidFill>
                  <a:srgbClr val="FF0000"/>
                </a:solidFill>
                <a:latin typeface="Tahoma" panose="020B0604030504040204" pitchFamily="34" charset="0"/>
                <a:ea typeface="Tahoma" panose="020B0604030504040204" pitchFamily="34" charset="0"/>
                <a:cs typeface="Tahoma" panose="020B0604030504040204" pitchFamily="34" charset="0"/>
              </a:rPr>
              <a:t>Upstream supply chain fail more probable (#1 tech)</a:t>
            </a:r>
          </a:p>
          <a:p>
            <a:pPr marL="285756" indent="-285756">
              <a:buFont typeface="Arial" panose="020B0604020202020204" pitchFamily="34" charset="0"/>
              <a:buChar char="•"/>
            </a:pPr>
            <a:r>
              <a:rPr lang="en-GB" sz="2571" dirty="0">
                <a:solidFill>
                  <a:srgbClr val="FF0000"/>
                </a:solidFill>
                <a:latin typeface="Tahoma" panose="020B0604030504040204" pitchFamily="34" charset="0"/>
                <a:ea typeface="Tahoma" panose="020B0604030504040204" pitchFamily="34" charset="0"/>
                <a:cs typeface="Tahoma" panose="020B0604030504040204" pitchFamily="34" charset="0"/>
              </a:rPr>
              <a:t>Internal supply chain fail risk increase </a:t>
            </a:r>
          </a:p>
          <a:p>
            <a:pPr marL="285756" indent="-285756">
              <a:buFont typeface="Arial" panose="020B0604020202020204" pitchFamily="34" charset="0"/>
              <a:buChar char="•"/>
            </a:pPr>
            <a:r>
              <a:rPr lang="en-GB" sz="2571" dirty="0">
                <a:solidFill>
                  <a:srgbClr val="FF0000"/>
                </a:solidFill>
                <a:latin typeface="Tahoma" panose="020B0604030504040204" pitchFamily="34" charset="0"/>
                <a:ea typeface="Tahoma" panose="020B0604030504040204" pitchFamily="34" charset="0"/>
                <a:cs typeface="Tahoma" panose="020B0604030504040204" pitchFamily="34" charset="0"/>
              </a:rPr>
              <a:t>Downstream demand and scrutiny - changes perception of YOU as their supplier </a:t>
            </a:r>
          </a:p>
          <a:p>
            <a:endParaRPr lang="en-GB" sz="2571" dirty="0">
              <a:latin typeface="Tahoma" panose="020B0604030504040204" pitchFamily="34" charset="0"/>
              <a:ea typeface="Tahoma" panose="020B0604030504040204" pitchFamily="34" charset="0"/>
              <a:cs typeface="Tahoma" panose="020B0604030504040204" pitchFamily="34" charset="0"/>
            </a:endParaRPr>
          </a:p>
          <a:p>
            <a:pPr marL="285756" indent="-285756">
              <a:buFont typeface="Arial" panose="020B0604020202020204" pitchFamily="34" charset="0"/>
              <a:buChar char="•"/>
            </a:pPr>
            <a:r>
              <a:rPr lang="en-GB" sz="2571" b="1" dirty="0">
                <a:solidFill>
                  <a:srgbClr val="006600"/>
                </a:solidFill>
                <a:latin typeface="Tahoma" panose="020B0604030504040204" pitchFamily="34" charset="0"/>
                <a:ea typeface="Tahoma" panose="020B0604030504040204" pitchFamily="34" charset="0"/>
                <a:cs typeface="Tahoma" panose="020B0604030504040204" pitchFamily="34" charset="0"/>
              </a:rPr>
              <a:t>DO:</a:t>
            </a:r>
            <a:r>
              <a:rPr lang="en-GB" sz="2571" dirty="0">
                <a:solidFill>
                  <a:srgbClr val="006600"/>
                </a:solidFill>
                <a:latin typeface="Tahoma" panose="020B0604030504040204" pitchFamily="34" charset="0"/>
                <a:ea typeface="Tahoma" panose="020B0604030504040204" pitchFamily="34" charset="0"/>
                <a:cs typeface="Tahoma" panose="020B0604030504040204" pitchFamily="34" charset="0"/>
              </a:rPr>
              <a:t> Risk review across domains (fin and op risks)</a:t>
            </a:r>
          </a:p>
          <a:p>
            <a:pPr marL="285756" indent="-285756">
              <a:buFont typeface="Arial" panose="020B0604020202020204" pitchFamily="34" charset="0"/>
              <a:buChar char="•"/>
            </a:pPr>
            <a:r>
              <a:rPr lang="en-GB" sz="2571" dirty="0">
                <a:solidFill>
                  <a:srgbClr val="006600"/>
                </a:solidFill>
                <a:latin typeface="Tahoma" panose="020B0604030504040204" pitchFamily="34" charset="0"/>
                <a:ea typeface="Tahoma" panose="020B0604030504040204" pitchFamily="34" charset="0"/>
                <a:cs typeface="Tahoma" panose="020B0604030504040204" pitchFamily="34" charset="0"/>
              </a:rPr>
              <a:t>Overhaul crisis management and situation awareness systems for early warning (fin and op resilience)</a:t>
            </a:r>
          </a:p>
          <a:p>
            <a:pPr marL="285756" indent="-285756">
              <a:buFont typeface="Arial" panose="020B0604020202020204" pitchFamily="34" charset="0"/>
              <a:buChar char="•"/>
            </a:pPr>
            <a:r>
              <a:rPr lang="en-GB" sz="2571" dirty="0">
                <a:solidFill>
                  <a:srgbClr val="006600"/>
                </a:solidFill>
                <a:latin typeface="Tahoma" panose="020B0604030504040204" pitchFamily="34" charset="0"/>
                <a:ea typeface="Tahoma" panose="020B0604030504040204" pitchFamily="34" charset="0"/>
                <a:cs typeface="Tahoma" panose="020B0604030504040204" pitchFamily="34" charset="0"/>
              </a:rPr>
              <a:t>You need the right end-to-end operating model to cope with unexpected! </a:t>
            </a:r>
          </a:p>
          <a:p>
            <a:pPr marL="285756" indent="-285756">
              <a:buFont typeface="Arial" panose="020B0604020202020204" pitchFamily="34" charset="0"/>
              <a:buChar char="•"/>
            </a:pPr>
            <a:r>
              <a:rPr lang="en-GB" sz="2571" dirty="0">
                <a:solidFill>
                  <a:srgbClr val="006600"/>
                </a:solidFill>
                <a:latin typeface="Tahoma" panose="020B0604030504040204" pitchFamily="34" charset="0"/>
                <a:ea typeface="Tahoma" panose="020B0604030504040204" pitchFamily="34" charset="0"/>
                <a:cs typeface="Tahoma" panose="020B0604030504040204" pitchFamily="34" charset="0"/>
              </a:rPr>
              <a:t>Scenario plan (what if) and mitigate loss of critical supplier (incl cyber) and renew relationships</a:t>
            </a:r>
          </a:p>
          <a:p>
            <a:pPr marL="285756" indent="-285756">
              <a:buFont typeface="Arial" panose="020B0604020202020204" pitchFamily="34" charset="0"/>
              <a:buChar char="•"/>
            </a:pPr>
            <a:r>
              <a:rPr lang="en-GB" sz="2571" dirty="0">
                <a:solidFill>
                  <a:srgbClr val="006600"/>
                </a:solidFill>
                <a:latin typeface="Tahoma" panose="020B0604030504040204" pitchFamily="34" charset="0"/>
                <a:ea typeface="Tahoma" panose="020B0604030504040204" pitchFamily="34" charset="0"/>
                <a:cs typeface="Tahoma" panose="020B0604030504040204" pitchFamily="34" charset="0"/>
              </a:rPr>
              <a:t>Run exercise on major supplier failure to gain awareness</a:t>
            </a:r>
          </a:p>
          <a:p>
            <a:pPr marL="285756" indent="-285756">
              <a:buFont typeface="Arial" panose="020B0604020202020204" pitchFamily="34" charset="0"/>
              <a:buChar char="•"/>
            </a:pPr>
            <a:endParaRPr lang="en-GB" sz="2571" dirty="0">
              <a:solidFill>
                <a:srgbClr val="006600"/>
              </a:solidFill>
              <a:latin typeface="Tahoma" panose="020B0604030504040204" pitchFamily="34" charset="0"/>
              <a:ea typeface="Tahoma" panose="020B0604030504040204" pitchFamily="34" charset="0"/>
              <a:cs typeface="Tahoma" panose="020B0604030504040204" pitchFamily="34" charset="0"/>
            </a:endParaRPr>
          </a:p>
        </p:txBody>
      </p:sp>
      <p:sp>
        <p:nvSpPr>
          <p:cNvPr id="4" name="TextBox 3">
            <a:extLst>
              <a:ext uri="{FF2B5EF4-FFF2-40B4-BE49-F238E27FC236}">
                <a16:creationId xmlns:a16="http://schemas.microsoft.com/office/drawing/2014/main" id="{1E4B1F34-A930-4DBF-A7F1-AB4617E556B2}"/>
              </a:ext>
            </a:extLst>
          </p:cNvPr>
          <p:cNvSpPr txBox="1"/>
          <p:nvPr/>
        </p:nvSpPr>
        <p:spPr>
          <a:xfrm>
            <a:off x="1888885" y="238211"/>
            <a:ext cx="1510478" cy="487954"/>
          </a:xfrm>
          <a:prstGeom prst="rect">
            <a:avLst/>
          </a:prstGeom>
          <a:noFill/>
        </p:spPr>
        <p:txBody>
          <a:bodyPr wrap="none" rtlCol="0">
            <a:spAutoFit/>
          </a:bodyPr>
          <a:lstStyle/>
          <a:p>
            <a:r>
              <a:rPr lang="en-GB" sz="2571" b="1" dirty="0"/>
              <a:t>So whats:</a:t>
            </a:r>
          </a:p>
        </p:txBody>
      </p:sp>
      <p:pic>
        <p:nvPicPr>
          <p:cNvPr id="5" name="Picture 4">
            <a:extLst>
              <a:ext uri="{FF2B5EF4-FFF2-40B4-BE49-F238E27FC236}">
                <a16:creationId xmlns:a16="http://schemas.microsoft.com/office/drawing/2014/main" id="{DEC66B53-468C-4DB2-973D-D6DCA5A51FBE}"/>
              </a:ext>
            </a:extLst>
          </p:cNvPr>
          <p:cNvPicPr>
            <a:picLocks noChangeAspect="1"/>
          </p:cNvPicPr>
          <p:nvPr/>
        </p:nvPicPr>
        <p:blipFill>
          <a:blip r:embed="rId3"/>
          <a:stretch>
            <a:fillRect/>
          </a:stretch>
        </p:blipFill>
        <p:spPr>
          <a:xfrm>
            <a:off x="2173828" y="6438492"/>
            <a:ext cx="6565961" cy="408467"/>
          </a:xfrm>
          <a:prstGeom prst="rect">
            <a:avLst/>
          </a:prstGeom>
        </p:spPr>
      </p:pic>
    </p:spTree>
    <p:extLst>
      <p:ext uri="{BB962C8B-B14F-4D97-AF65-F5344CB8AC3E}">
        <p14:creationId xmlns:p14="http://schemas.microsoft.com/office/powerpoint/2010/main" val="815776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E202878-B012-402E-BC39-9F68DF338735}"/>
              </a:ext>
            </a:extLst>
          </p:cNvPr>
          <p:cNvSpPr/>
          <p:nvPr/>
        </p:nvSpPr>
        <p:spPr>
          <a:xfrm>
            <a:off x="1826954" y="394377"/>
            <a:ext cx="8640960" cy="4621778"/>
          </a:xfrm>
          <a:prstGeom prst="rect">
            <a:avLst/>
          </a:prstGeom>
        </p:spPr>
        <p:txBody>
          <a:bodyPr wrap="square">
            <a:spAutoFit/>
          </a:bodyPr>
          <a:lstStyle/>
          <a:p>
            <a:pPr>
              <a:buSzPts val="1000"/>
              <a:tabLst>
                <a:tab pos="326578" algn="l"/>
              </a:tabLst>
            </a:pPr>
            <a:r>
              <a:rPr lang="en-GB" sz="3429" dirty="0">
                <a:latin typeface="Calibri" panose="020F0502020204030204" pitchFamily="34" charset="0"/>
                <a:ea typeface="Calibri" panose="020F0502020204030204" pitchFamily="34" charset="0"/>
              </a:rPr>
              <a:t>Questions</a:t>
            </a:r>
          </a:p>
          <a:p>
            <a:pPr>
              <a:buSzPts val="1000"/>
              <a:tabLst>
                <a:tab pos="326578" algn="l"/>
              </a:tabLst>
            </a:pPr>
            <a:endParaRPr lang="en-GB" sz="3429" dirty="0">
              <a:latin typeface="Calibri" panose="020F0502020204030204" pitchFamily="34" charset="0"/>
              <a:ea typeface="Calibri" panose="020F0502020204030204" pitchFamily="34" charset="0"/>
            </a:endParaRPr>
          </a:p>
          <a:p>
            <a:pPr>
              <a:buSzPts val="1000"/>
              <a:tabLst>
                <a:tab pos="326578" algn="l"/>
              </a:tabLst>
            </a:pPr>
            <a:endParaRPr lang="en-GB" sz="3429" dirty="0">
              <a:latin typeface="Calibri" panose="020F0502020204030204" pitchFamily="34" charset="0"/>
              <a:ea typeface="Calibri" panose="020F0502020204030204" pitchFamily="34" charset="0"/>
            </a:endParaRPr>
          </a:p>
          <a:p>
            <a:pPr algn="ctr">
              <a:buSzPts val="1000"/>
              <a:tabLst>
                <a:tab pos="326578" algn="l"/>
              </a:tabLst>
            </a:pPr>
            <a:endParaRPr lang="en-GB" sz="3429" dirty="0">
              <a:latin typeface="Calibri" panose="020F0502020204030204" pitchFamily="34" charset="0"/>
              <a:ea typeface="Calibri" panose="020F0502020204030204" pitchFamily="34" charset="0"/>
            </a:endParaRPr>
          </a:p>
          <a:p>
            <a:pPr algn="ctr">
              <a:buSzPts val="1000"/>
              <a:tabLst>
                <a:tab pos="326578" algn="l"/>
              </a:tabLst>
            </a:pPr>
            <a:r>
              <a:rPr lang="en-GB" sz="3429" dirty="0">
                <a:latin typeface="Calibri" panose="020F0502020204030204" pitchFamily="34" charset="0"/>
                <a:ea typeface="Calibri" panose="020F0502020204030204" pitchFamily="34" charset="0"/>
              </a:rPr>
              <a:t>Gareth Jones </a:t>
            </a:r>
          </a:p>
          <a:p>
            <a:pPr algn="ctr">
              <a:buSzPts val="1000"/>
              <a:tabLst>
                <a:tab pos="326578" algn="l"/>
              </a:tabLst>
            </a:pPr>
            <a:endParaRPr lang="en-GB" sz="3429" dirty="0">
              <a:latin typeface="Calibri" panose="020F0502020204030204" pitchFamily="34" charset="0"/>
              <a:ea typeface="Calibri" panose="020F0502020204030204" pitchFamily="34" charset="0"/>
            </a:endParaRPr>
          </a:p>
          <a:p>
            <a:pPr algn="ctr">
              <a:buSzPts val="1000"/>
              <a:tabLst>
                <a:tab pos="326578" algn="l"/>
              </a:tabLst>
            </a:pPr>
            <a:r>
              <a:rPr lang="en-GB" sz="2000" dirty="0">
                <a:latin typeface="Calibri" panose="020F0502020204030204" pitchFamily="34" charset="0"/>
                <a:ea typeface="Calibri" panose="020F0502020204030204" pitchFamily="34" charset="0"/>
                <a:hlinkClick r:id="rId3"/>
              </a:rPr>
              <a:t>https://www.linkedin.com/in/gareth-jones-7a90994/</a:t>
            </a:r>
            <a:endParaRPr lang="en-GB" sz="2000" dirty="0">
              <a:latin typeface="Calibri" panose="020F0502020204030204" pitchFamily="34" charset="0"/>
              <a:ea typeface="Calibri" panose="020F0502020204030204" pitchFamily="34" charset="0"/>
            </a:endParaRPr>
          </a:p>
          <a:p>
            <a:pPr algn="ctr">
              <a:buSzPts val="1000"/>
              <a:tabLst>
                <a:tab pos="326578" algn="l"/>
              </a:tabLst>
            </a:pPr>
            <a:endParaRPr lang="en-GB" sz="3429" dirty="0">
              <a:latin typeface="Calibri" panose="020F0502020204030204" pitchFamily="34" charset="0"/>
              <a:ea typeface="Calibri" panose="020F0502020204030204" pitchFamily="34" charset="0"/>
            </a:endParaRPr>
          </a:p>
          <a:p>
            <a:pPr>
              <a:buSzPts val="1000"/>
              <a:tabLst>
                <a:tab pos="326578" algn="l"/>
              </a:tabLst>
            </a:pPr>
            <a:endParaRPr lang="en-GB" sz="3429" dirty="0">
              <a:latin typeface="Calibri" panose="020F0502020204030204" pitchFamily="34" charset="0"/>
              <a:ea typeface="Calibri" panose="020F0502020204030204" pitchFamily="34" charset="0"/>
            </a:endParaRPr>
          </a:p>
        </p:txBody>
      </p:sp>
      <p:sp>
        <p:nvSpPr>
          <p:cNvPr id="3" name="Text Box 13">
            <a:extLst>
              <a:ext uri="{FF2B5EF4-FFF2-40B4-BE49-F238E27FC236}">
                <a16:creationId xmlns:a16="http://schemas.microsoft.com/office/drawing/2014/main" id="{551CD990-920F-4868-994D-AFEB4CFAEDB6}"/>
              </a:ext>
            </a:extLst>
          </p:cNvPr>
          <p:cNvSpPr txBox="1">
            <a:spLocks noChangeArrowheads="1"/>
          </p:cNvSpPr>
          <p:nvPr/>
        </p:nvSpPr>
        <p:spPr bwMode="auto">
          <a:xfrm>
            <a:off x="4594559" y="2964714"/>
            <a:ext cx="3185487" cy="586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0" tIns="45720" rIns="91440" bIns="45720" anchor="ctr">
            <a:spAutoFit/>
          </a:bodyPr>
          <a:lstStyle>
            <a:lvl1pPr>
              <a:defRPr sz="2400">
                <a:solidFill>
                  <a:schemeClr val="tx1"/>
                </a:solidFill>
                <a:latin typeface="Gill Sans" pitchFamily="34" charset="0"/>
              </a:defRPr>
            </a:lvl1pPr>
            <a:lvl2pPr marL="742950" indent="-285750">
              <a:defRPr sz="2400">
                <a:solidFill>
                  <a:schemeClr val="tx1"/>
                </a:solidFill>
                <a:latin typeface="Gill Sans" pitchFamily="34" charset="0"/>
              </a:defRPr>
            </a:lvl2pPr>
            <a:lvl3pPr marL="1143000" indent="-228600">
              <a:defRPr sz="2400">
                <a:solidFill>
                  <a:schemeClr val="tx1"/>
                </a:solidFill>
                <a:latin typeface="Gill Sans" pitchFamily="34" charset="0"/>
              </a:defRPr>
            </a:lvl3pPr>
            <a:lvl4pPr marL="1600200" indent="-228600">
              <a:defRPr sz="2400">
                <a:solidFill>
                  <a:schemeClr val="tx1"/>
                </a:solidFill>
                <a:latin typeface="Gill Sans" pitchFamily="34" charset="0"/>
              </a:defRPr>
            </a:lvl4pPr>
            <a:lvl5pPr marL="2057400" indent="-228600">
              <a:defRPr sz="2400">
                <a:solidFill>
                  <a:schemeClr val="tx1"/>
                </a:solidFill>
                <a:latin typeface="Gill Sans" pitchFamily="34" charset="0"/>
              </a:defRPr>
            </a:lvl5pPr>
            <a:lvl6pPr marL="2514600" indent="-228600" eaLnBrk="0" fontAlgn="base" hangingPunct="0">
              <a:spcBef>
                <a:spcPct val="0"/>
              </a:spcBef>
              <a:spcAft>
                <a:spcPct val="0"/>
              </a:spcAft>
              <a:defRPr sz="2400">
                <a:solidFill>
                  <a:schemeClr val="tx1"/>
                </a:solidFill>
                <a:latin typeface="Gill Sans" pitchFamily="34" charset="0"/>
              </a:defRPr>
            </a:lvl6pPr>
            <a:lvl7pPr marL="2971800" indent="-228600" eaLnBrk="0" fontAlgn="base" hangingPunct="0">
              <a:spcBef>
                <a:spcPct val="0"/>
              </a:spcBef>
              <a:spcAft>
                <a:spcPct val="0"/>
              </a:spcAft>
              <a:defRPr sz="2400">
                <a:solidFill>
                  <a:schemeClr val="tx1"/>
                </a:solidFill>
                <a:latin typeface="Gill Sans" pitchFamily="34" charset="0"/>
              </a:defRPr>
            </a:lvl7pPr>
            <a:lvl8pPr marL="3429000" indent="-228600" eaLnBrk="0" fontAlgn="base" hangingPunct="0">
              <a:spcBef>
                <a:spcPct val="0"/>
              </a:spcBef>
              <a:spcAft>
                <a:spcPct val="0"/>
              </a:spcAft>
              <a:defRPr sz="2400">
                <a:solidFill>
                  <a:schemeClr val="tx1"/>
                </a:solidFill>
                <a:latin typeface="Gill Sans" pitchFamily="34" charset="0"/>
              </a:defRPr>
            </a:lvl8pPr>
            <a:lvl9pPr marL="3886200" indent="-228600" eaLnBrk="0" fontAlgn="base" hangingPunct="0">
              <a:spcBef>
                <a:spcPct val="0"/>
              </a:spcBef>
              <a:spcAft>
                <a:spcPct val="0"/>
              </a:spcAft>
              <a:defRPr sz="2400">
                <a:solidFill>
                  <a:schemeClr val="tx1"/>
                </a:solidFill>
                <a:latin typeface="Gill Sans" pitchFamily="34" charset="0"/>
              </a:defRPr>
            </a:lvl9pPr>
          </a:lstStyle>
          <a:p>
            <a:pPr algn="ctr">
              <a:defRPr/>
            </a:pPr>
            <a:r>
              <a:rPr lang="en-GB" sz="3214" b="1" dirty="0">
                <a:solidFill>
                  <a:srgbClr val="007EEA"/>
                </a:solidFill>
              </a:rPr>
              <a:t>C</a:t>
            </a:r>
            <a:r>
              <a:rPr lang="en-GB" sz="3214" b="1" dirty="0">
                <a:solidFill>
                  <a:srgbClr val="007EEA"/>
                </a:solidFill>
                <a:latin typeface="Tahoma" pitchFamily="34" charset="0"/>
                <a:cs typeface="Tahoma" pitchFamily="34" charset="0"/>
              </a:rPr>
              <a:t>risis</a:t>
            </a:r>
            <a:r>
              <a:rPr lang="en-GB" sz="3214" b="1" dirty="0">
                <a:solidFill>
                  <a:srgbClr val="BFBFBF"/>
                </a:solidFill>
                <a:latin typeface="Tahoma" pitchFamily="34" charset="0"/>
                <a:cs typeface="Tahoma" pitchFamily="34" charset="0"/>
              </a:rPr>
              <a:t>interface</a:t>
            </a:r>
            <a:r>
              <a:rPr lang="en-GB" sz="2786" b="1" dirty="0">
                <a:solidFill>
                  <a:srgbClr val="BFBFBF"/>
                </a:solidFill>
              </a:rPr>
              <a:t> </a:t>
            </a:r>
          </a:p>
        </p:txBody>
      </p:sp>
      <p:pic>
        <p:nvPicPr>
          <p:cNvPr id="4" name="Picture 3">
            <a:extLst>
              <a:ext uri="{FF2B5EF4-FFF2-40B4-BE49-F238E27FC236}">
                <a16:creationId xmlns:a16="http://schemas.microsoft.com/office/drawing/2014/main" id="{F596F58F-446B-4779-92FB-BF2001550AFE}"/>
              </a:ext>
            </a:extLst>
          </p:cNvPr>
          <p:cNvPicPr>
            <a:picLocks noChangeAspect="1"/>
          </p:cNvPicPr>
          <p:nvPr/>
        </p:nvPicPr>
        <p:blipFill>
          <a:blip r:embed="rId4"/>
          <a:stretch>
            <a:fillRect/>
          </a:stretch>
        </p:blipFill>
        <p:spPr>
          <a:xfrm>
            <a:off x="2173828" y="6438492"/>
            <a:ext cx="6565961" cy="408467"/>
          </a:xfrm>
          <a:prstGeom prst="rect">
            <a:avLst/>
          </a:prstGeom>
        </p:spPr>
      </p:pic>
    </p:spTree>
    <p:extLst>
      <p:ext uri="{BB962C8B-B14F-4D97-AF65-F5344CB8AC3E}">
        <p14:creationId xmlns:p14="http://schemas.microsoft.com/office/powerpoint/2010/main" val="23948663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636</Words>
  <Application>Microsoft Office PowerPoint</Application>
  <PresentationFormat>Widescreen</PresentationFormat>
  <Paragraphs>88</Paragraphs>
  <Slides>9</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Gill Sans</vt:lpstr>
      <vt:lpstr>Tahoma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Caniffis Ghost</dc:creator>
  <cp:lastModifiedBy>Caniffis Ghost</cp:lastModifiedBy>
  <cp:revision>1</cp:revision>
  <dcterms:created xsi:type="dcterms:W3CDTF">2020-07-01T16:46:25Z</dcterms:created>
  <dcterms:modified xsi:type="dcterms:W3CDTF">2020-07-01T16:50:47Z</dcterms:modified>
</cp:coreProperties>
</file>