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4" r:id="rId10"/>
    <p:sldId id="261" r:id="rId11"/>
    <p:sldId id="265" r:id="rId12"/>
    <p:sldId id="268" r:id="rId13"/>
    <p:sldId id="266" r:id="rId14"/>
    <p:sldId id="267" r:id="rId15"/>
    <p:sldId id="262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CC4A-F66A-4BE3-8992-BF07DA11F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91989-52DF-40FE-B7F0-D1008E23F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5062-9731-4C87-8D1C-EE5E0425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A4785-C0DB-41B7-873E-B454A259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A3667-E247-4852-96AC-3A3AAF5C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5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984F-4E95-4CD2-894D-380A3991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6F16E-BD03-47C2-BF13-D562596AB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93795-CE23-4801-9A47-A81F76DD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F68E1-4BC4-4FD0-BA7B-A15B180A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40009-BE32-4432-BC66-03CA7B1C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9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09011A-F0BE-4516-9591-9AD16407F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E03AF-7D2E-4F32-9C4A-1FC63689B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43FEC-55C4-4911-9019-5E7892CD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74C6A-F6A6-4F65-A98E-B8CD57BC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FF934-2FD3-45E3-A9F4-C99955A9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6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8AD54-A2EE-4D6B-A63E-D9036DD3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41004-17BA-4A7B-BF96-74DE41C0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9B756-9BC4-460B-B200-7C12BF6C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94AD2-4CEB-4DA5-80B8-B82C622B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B8426-804A-49DA-AB68-56C198D1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1EE9-0DDE-4DFB-9B10-2C5BE8E4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B1165-BD9D-4BE5-B57C-BFBC287E9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E86C5-5695-4E25-A8D6-30B8B251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E1584-3ACF-439E-B1B9-3A6BB1E7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77F0C-4332-454F-8E31-601E1A9D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0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C665-D136-48A4-8307-FD28E764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36CB-1908-49E7-B1A7-00E3B9A50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1C29A-4AFF-444B-833A-3DC7E4813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BF904-7433-4A56-A1B9-439D1148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6851-1699-4AEE-BD52-8DB412AF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9CC48-4F7A-4DB8-B968-C6AA711F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2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F02BC-D925-466C-82FB-D1ABAEED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FD212-8D48-4C5D-BE17-0BDABAC4E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FBFD9-3D61-4579-862C-F0C26BFC9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689D8-C9FA-46BB-9036-EEFA40526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32E2B-1343-4F67-99B5-51F01A6D7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11C70-76CC-4340-9050-53E5C2FA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CC595-788D-4251-8E86-0A2C5DBC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28D0C-7109-43A4-B80D-1F95E07D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9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E3BB-F89B-4565-A328-A80629DB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3A456-55FE-4931-B0F7-49166090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72769-F6E1-4F20-AB3B-710E70DD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7282-E587-4685-A084-773D898D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DD303-DA5A-4AAE-B2AE-02C56A51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FDCEB-DA21-44FF-B313-830C8B05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4DFA6-AA56-4BB6-BEB7-1DFDB891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EE9A-82EE-44B7-9750-583D05D34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596BC-F7DE-41D5-9D89-2684913F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BFA82-F459-497D-ACAA-24A152F6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0ADE0-646A-4A63-8997-92009DEF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0EDF0-0E81-4BF7-85EC-AEB551A1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98F8-80E1-4154-A053-0AA01648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3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424E-CFBE-43BA-997D-FE01AE06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62D0F-0D1C-40D0-8DBB-68F59E28B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A4FC4-5CCC-4CCD-AE52-A6B36146C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C7B6C-8D8F-4DED-BA87-118FFA67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E608C-8110-402E-86B8-00C45AAC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FE868-8A69-4B93-BBE9-E5CC3B36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2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95829-FF7C-4D18-AA1E-7BD72220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2BC97-C095-43A2-B9EC-7641EAE87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D822-579B-4BD5-A6DA-9659AE807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5EBB-E553-45FF-80B2-D6362D17178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7C4F6-A719-47DC-9014-184398F67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ED0C9-0C84-49B4-BF9A-1E3484CAA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45D5-2701-47E7-BC72-38D73E222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3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nkedin.com/in/paulkirva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nkedin.com/in/paulkirv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F723-FE53-4057-92B7-2CD220E33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40BD6-7EE8-485F-906E-7EBFBA308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1981200" y="1212850"/>
            <a:ext cx="822960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Supply chain planning considerations using KPIs: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286000" y="1828800"/>
            <a:ext cx="7315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/>
            <a:r>
              <a:rPr lang="en-US" altLang="en-US" sz="2200" dirty="0"/>
              <a:t>Pre-defined and established business processes, such as supply chains </a:t>
            </a:r>
          </a:p>
          <a:p>
            <a:pPr marL="285750" indent="-285750" fontAlgn="base"/>
            <a:r>
              <a:rPr lang="en-US" altLang="en-US" sz="2200" dirty="0"/>
              <a:t>Requirements for supply chain processes and how they should perform</a:t>
            </a:r>
          </a:p>
          <a:p>
            <a:pPr marL="285750" indent="-285750" fontAlgn="base"/>
            <a:r>
              <a:rPr lang="en-US" altLang="en-US" sz="2200" dirty="0"/>
              <a:t>Quantitative/qualitative measurement of the results and comparison with established goals </a:t>
            </a:r>
          </a:p>
          <a:p>
            <a:pPr marL="285750" indent="-285750" fontAlgn="base"/>
            <a:r>
              <a:rPr lang="en-US" altLang="en-US" sz="2200" dirty="0"/>
              <a:t>Identifying variances and adjusting processes and/or resources to achieve short-term goals </a:t>
            </a:r>
          </a:p>
          <a:p>
            <a:pPr marL="285750" indent="-285750" fontAlgn="base"/>
            <a:r>
              <a:rPr lang="en-US" altLang="en-US" sz="2200" dirty="0"/>
              <a:t>Determine if supply chain resilience activities are providing value for the investment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F439544-DF48-482D-BE15-DFC852E66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31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1741488"/>
            <a:ext cx="731520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Complete two (2) plan exercises annually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0463" y="2498725"/>
            <a:ext cx="7315200" cy="4016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/>
              <a:t>Update all supply chain BIAs annually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3257550"/>
            <a:ext cx="731520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/>
              <a:t>Update all supply chain risk assessments annually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6650" y="4016376"/>
            <a:ext cx="7315200" cy="7080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/>
              <a:t>Review/reconfirm roles and responsibilities for resilience and emergency teams quarterly</a:t>
            </a:r>
          </a:p>
        </p:txBody>
      </p:sp>
      <p:sp>
        <p:nvSpPr>
          <p:cNvPr id="7" name="Rectangle 6"/>
          <p:cNvSpPr/>
          <p:nvPr/>
        </p:nvSpPr>
        <p:spPr>
          <a:xfrm>
            <a:off x="2374900" y="5083176"/>
            <a:ext cx="7315200" cy="7080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/>
              <a:t>Confirm accuracy of supply chain contact lists with </a:t>
            </a:r>
          </a:p>
          <a:p>
            <a:pPr algn="ctr">
              <a:defRPr/>
            </a:pPr>
            <a:r>
              <a:rPr lang="en-US" altLang="en-US" sz="2000" dirty="0"/>
              <a:t>internal databases on a bi-monthly basis</a:t>
            </a:r>
          </a:p>
        </p:txBody>
      </p:sp>
      <p:sp>
        <p:nvSpPr>
          <p:cNvPr id="8" name="Oval 7"/>
          <p:cNvSpPr/>
          <p:nvPr/>
        </p:nvSpPr>
        <p:spPr>
          <a:xfrm>
            <a:off x="2095500" y="1662113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2095500" y="2420938"/>
            <a:ext cx="558800" cy="5572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2095500" y="3178175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2095500" y="4090988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2095500" y="5118100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3" name="Text Placeholder 1"/>
          <p:cNvSpPr txBox="1">
            <a:spLocks/>
          </p:cNvSpPr>
          <p:nvPr/>
        </p:nvSpPr>
        <p:spPr bwMode="auto">
          <a:xfrm>
            <a:off x="1981200" y="1060450"/>
            <a:ext cx="822960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Examples of Supply Chain Resilience Planning KPIs: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11</a:t>
            </a:fld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652AE0B4-8E88-4BB9-AF39-09DE2DDC4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81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11413" y="1824038"/>
            <a:ext cx="731520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Review/audit all supply chain resilience plans annually</a:t>
            </a:r>
          </a:p>
        </p:txBody>
      </p:sp>
      <p:sp>
        <p:nvSpPr>
          <p:cNvPr id="15" name="Oval 14"/>
          <p:cNvSpPr/>
          <p:nvPr/>
        </p:nvSpPr>
        <p:spPr>
          <a:xfrm>
            <a:off x="2070100" y="1744663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11413" y="2552700"/>
            <a:ext cx="73152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Conduct training for all resilience team members twice annually</a:t>
            </a:r>
          </a:p>
        </p:txBody>
      </p:sp>
      <p:sp>
        <p:nvSpPr>
          <p:cNvPr id="17" name="Oval 16"/>
          <p:cNvSpPr/>
          <p:nvPr/>
        </p:nvSpPr>
        <p:spPr>
          <a:xfrm>
            <a:off x="2070100" y="2481263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11413" y="3282950"/>
            <a:ext cx="73152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Conduct an annual top management briefing </a:t>
            </a:r>
          </a:p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on supply chain resilience activities</a:t>
            </a:r>
          </a:p>
        </p:txBody>
      </p:sp>
      <p:sp>
        <p:nvSpPr>
          <p:cNvPr id="19" name="Oval 18"/>
          <p:cNvSpPr/>
          <p:nvPr/>
        </p:nvSpPr>
        <p:spPr>
          <a:xfrm>
            <a:off x="2070100" y="3367088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11413" y="4321175"/>
            <a:ext cx="73152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Conduct employee supply chain resilience </a:t>
            </a:r>
          </a:p>
          <a:p>
            <a:pPr algn="ctr" eaLnBrk="1" hangingPunct="1">
              <a:defRPr/>
            </a:pPr>
            <a:r>
              <a:rPr lang="en-US" altLang="en-US" sz="2000" dirty="0">
                <a:ea typeface="Calibri" pitchFamily="34" charset="0"/>
                <a:cs typeface="Calibri" pitchFamily="34" charset="0"/>
              </a:rPr>
              <a:t>awareness briefings quarterly</a:t>
            </a:r>
          </a:p>
        </p:txBody>
      </p:sp>
      <p:sp>
        <p:nvSpPr>
          <p:cNvPr id="21" name="Oval 20"/>
          <p:cNvSpPr/>
          <p:nvPr/>
        </p:nvSpPr>
        <p:spPr>
          <a:xfrm>
            <a:off x="2070100" y="4241800"/>
            <a:ext cx="558800" cy="55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12</a:t>
            </a:fld>
            <a:endParaRPr lang="en-US"/>
          </a:p>
        </p:txBody>
      </p:sp>
      <p:sp>
        <p:nvSpPr>
          <p:cNvPr id="22" name="Text Placeholder 1"/>
          <p:cNvSpPr txBox="1">
            <a:spLocks/>
          </p:cNvSpPr>
          <p:nvPr/>
        </p:nvSpPr>
        <p:spPr bwMode="auto">
          <a:xfrm>
            <a:off x="1981200" y="1136650"/>
            <a:ext cx="822960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Examples of Supply Chain Resilience Planning KPIs: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EC830C61-0BD4-4FDD-92B0-845421761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72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1981200" y="1212850"/>
            <a:ext cx="8229600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Use KPIs in supply chain resilience planning by organizing KPI criteria into indexes that measure operational risks: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86000" y="2286000"/>
            <a:ext cx="7467600" cy="228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defRPr/>
            </a:pPr>
            <a:r>
              <a:rPr lang="en-US" altLang="en-US" sz="2000" b="1" dirty="0"/>
              <a:t>Supply Chain Resilience Index </a:t>
            </a:r>
            <a:r>
              <a:rPr lang="en-US" altLang="en-US" sz="2000" dirty="0"/>
              <a:t>- Track vulnerability and criticality of processes, quality of supply chain resilience (e.g., BC and DR) plans and the frequency and adequacy of practices and tests</a:t>
            </a:r>
          </a:p>
          <a:p>
            <a:pPr marL="231775" indent="-231775">
              <a:defRPr/>
            </a:pPr>
            <a:r>
              <a:rPr lang="en-US" altLang="en-US" sz="2000" b="1" dirty="0"/>
              <a:t>Information Technology Index </a:t>
            </a:r>
            <a:r>
              <a:rPr lang="en-US" altLang="en-US" sz="2000" dirty="0"/>
              <a:t>- Track availability and performance of technology at critical time periods for critical business purposes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97780A6-705C-456C-A79A-13A68903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87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62200" y="4303714"/>
            <a:ext cx="1066800" cy="1182687"/>
          </a:xfrm>
          <a:prstGeom prst="roundRect">
            <a:avLst>
              <a:gd name="adj" fmla="val 77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2989264"/>
            <a:ext cx="1066800" cy="1182687"/>
          </a:xfrm>
          <a:prstGeom prst="roundRect">
            <a:avLst>
              <a:gd name="adj" fmla="val 77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09800" y="1371600"/>
            <a:ext cx="792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libri" pitchFamily="34" charset="0"/>
                <a:ea typeface="Futura Std Medium" pitchFamily="34" charset="0"/>
                <a:cs typeface="Arial" pitchFamily="34" charset="0"/>
              </a:rPr>
              <a:t>When building KPIs into supply chain resilience planning, identify how well specific activities should occur and/or be executed, as well as other specific performance metrics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81400" y="4479926"/>
            <a:ext cx="647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200" i="1" dirty="0">
                <a:latin typeface="Calibri" pitchFamily="34" charset="0"/>
              </a:rPr>
              <a:t>Use KPIs to identify opportunities for supply chain performance improvement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6813" y="3151188"/>
            <a:ext cx="228600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5414" y="3492500"/>
            <a:ext cx="382587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1" y="3806825"/>
            <a:ext cx="265113" cy="249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81400" y="2955925"/>
            <a:ext cx="6477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200" i="1" dirty="0">
                <a:latin typeface="Calibri" pitchFamily="34" charset="0"/>
              </a:rPr>
              <a:t>Focus KPIs on what specific supply chain resilience activities should be performed, when they should be completed, how well they are executed</a:t>
            </a:r>
          </a:p>
        </p:txBody>
      </p:sp>
      <p:pic>
        <p:nvPicPr>
          <p:cNvPr id="11" name="Picture 6" descr="http://upload.wikimedia.org/wikipedia/commons/thumb/6/66/Noun_project_1063.svg/500px-Noun_project_1063.sv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21" y="4405315"/>
            <a:ext cx="919527" cy="98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14</a:t>
            </a:fld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91FBED2-B103-4A9B-9212-3E265FFC9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87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2286000" y="2286000"/>
            <a:ext cx="7543800" cy="3962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Top management and audit support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Budget for initiatives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Perform upfront research (e.g., risk/performance metrics, experience of other organizations)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Documentation (e.g., assume resources are available)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Step-by-step procedures for adding KPIs to supply chain resilience planning initiatives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GB" altLang="en-US" sz="2200" dirty="0"/>
              <a:t>Conduct follow-up activities after the initiative launches (e.g., was the anticipated value achieved?)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1981200" y="1289050"/>
            <a:ext cx="82296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Considerations for adding KPIs to supply chain resilience planning: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1DBCBBB-0484-46E8-BCE3-C507EC1CB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89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1981200" y="1289050"/>
            <a:ext cx="82296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Planning guidelines: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2286000" y="1905000"/>
            <a:ext cx="7620000" cy="419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Determine how KPIs can add value to existing supply chain resilience programs and new initiatives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Ensure the use of these metrics is acceptable to management and audit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Begin defining relevant metrics and develop indexes and reporting on supply chain resilience performance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Develop a plan to incorporate the metrics in supply chain resilience programs and related activities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Integrate KPIs with program management activities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200" dirty="0"/>
              <a:t>Use results from KPI initiatives to identify opportunities for supply chain program improvement</a:t>
            </a:r>
          </a:p>
          <a:p>
            <a:pPr fontAlgn="base"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8EA951E-C552-4CD4-8741-68603BDFD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09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3810000" y="1981200"/>
            <a:ext cx="4495800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4000" i="1" dirty="0"/>
              <a:t>Thank you</a:t>
            </a:r>
            <a:r>
              <a:rPr lang="en-US" altLang="en-US" sz="4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1" y="3886200"/>
            <a:ext cx="4456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Paul </a:t>
            </a:r>
            <a:r>
              <a:rPr lang="en-US" sz="2000" dirty="0" err="1"/>
              <a:t>Kirvan</a:t>
            </a:r>
            <a:r>
              <a:rPr lang="en-US" sz="2000" dirty="0"/>
              <a:t> Associates</a:t>
            </a:r>
          </a:p>
          <a:p>
            <a:pPr algn="ctr"/>
            <a:r>
              <a:rPr lang="en-US" sz="2000" dirty="0">
                <a:hlinkClick r:id="rId2"/>
              </a:rPr>
              <a:t>https://www.linkedin.com/in/paulkirvan</a:t>
            </a:r>
            <a:r>
              <a:rPr lang="en-US" sz="2000" dirty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85" y="4766730"/>
            <a:ext cx="1419225" cy="148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05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Supply Chain Resilience Planning</a:t>
            </a:r>
            <a:br>
              <a:rPr lang="en-US" dirty="0"/>
            </a:br>
            <a:r>
              <a:rPr lang="en-US" dirty="0"/>
              <a:t>Using Key Performance Indicators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1417" y="3886200"/>
            <a:ext cx="4456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Paul </a:t>
            </a:r>
            <a:r>
              <a:rPr lang="en-US" sz="2000" dirty="0" err="1"/>
              <a:t>Kirvan</a:t>
            </a:r>
            <a:r>
              <a:rPr lang="en-US" sz="2000" dirty="0"/>
              <a:t> Associates</a:t>
            </a:r>
          </a:p>
          <a:p>
            <a:pPr algn="ctr"/>
            <a:r>
              <a:rPr lang="en-US" sz="2000" dirty="0">
                <a:hlinkClick r:id="rId2"/>
              </a:rPr>
              <a:t>https://www.linkedin.com/in/paulkirvan</a:t>
            </a:r>
            <a:r>
              <a:rPr lang="en-US" sz="20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4766730"/>
            <a:ext cx="1419225" cy="148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dirty="0"/>
              <a:t>Agenda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09800" y="1447800"/>
            <a:ext cx="7772400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Introduction</a:t>
            </a:r>
          </a:p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What KPIs are and how they are used</a:t>
            </a:r>
          </a:p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Supply chain considerations using KPIs</a:t>
            </a:r>
          </a:p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Using KPIs for supply chain resilience planning</a:t>
            </a:r>
          </a:p>
          <a:p>
            <a:pPr marL="0" indent="0">
              <a:buNone/>
              <a:defRPr/>
            </a:pPr>
            <a:endParaRPr lang="en-US" altLang="en-US" sz="2800" dirty="0">
              <a:latin typeface="Calibri" pitchFamily="34" charset="0"/>
            </a:endParaRPr>
          </a:p>
          <a:p>
            <a:pPr>
              <a:defRPr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67AE71D-9890-4B8F-8F1D-5BDEB4546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95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dirty="0"/>
              <a:t>Introduction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09800" y="1447800"/>
            <a:ext cx="7772400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Resilience activities, such as business continuity and disaster recovery, are all about</a:t>
            </a:r>
            <a:r>
              <a:rPr lang="en-US" altLang="en-US" sz="2800" i="1" dirty="0">
                <a:latin typeface="Calibri" pitchFamily="34" charset="0"/>
              </a:rPr>
              <a:t> metrics</a:t>
            </a:r>
          </a:p>
          <a:p>
            <a:pPr marL="168275" indent="-168275">
              <a:defRPr/>
            </a:pPr>
            <a:r>
              <a:rPr lang="en-US" altLang="en-US" sz="2800" dirty="0">
                <a:latin typeface="Calibri" pitchFamily="34" charset="0"/>
              </a:rPr>
              <a:t>This session discusses a key resilience metric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altLang="en-US" sz="2400" i="1" dirty="0">
                <a:latin typeface="Calibri" pitchFamily="34" charset="0"/>
              </a:rPr>
              <a:t>Key Performance Indicator (KPI)</a:t>
            </a:r>
          </a:p>
          <a:p>
            <a:pPr marL="227013" indent="-227013">
              <a:defRPr/>
            </a:pPr>
            <a:r>
              <a:rPr lang="en-US" altLang="en-US" sz="2800" dirty="0">
                <a:latin typeface="Calibri" pitchFamily="34" charset="0"/>
              </a:rPr>
              <a:t>… and how it adds value to resilience initiatives</a:t>
            </a:r>
          </a:p>
          <a:p>
            <a:pPr marL="227013" indent="-227013">
              <a:defRPr/>
            </a:pPr>
            <a:r>
              <a:rPr lang="en-US" altLang="en-US" sz="2800" dirty="0">
                <a:latin typeface="Calibri" pitchFamily="34" charset="0"/>
              </a:rPr>
              <a:t>In this program we will discuss the value of KPIs in </a:t>
            </a:r>
            <a:r>
              <a:rPr lang="en-US" altLang="en-US" sz="2800" i="1" dirty="0">
                <a:latin typeface="Calibri" pitchFamily="34" charset="0"/>
              </a:rPr>
              <a:t>supply chain </a:t>
            </a:r>
            <a:r>
              <a:rPr lang="en-US" altLang="en-US" sz="2800" dirty="0">
                <a:latin typeface="Calibri" pitchFamily="34" charset="0"/>
              </a:rPr>
              <a:t>resilience activities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F56C49B-FE4E-47D5-8419-3BA4D9264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23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dirty="0"/>
              <a:t>Key Performance Indicators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41600" y="2209801"/>
            <a:ext cx="6959600" cy="20621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latin typeface="Calibri" pitchFamily="34" charset="0"/>
              </a:rPr>
              <a:t>A key performance indicator (KPI) is a measure of performance, or </a:t>
            </a:r>
            <a:r>
              <a:rPr lang="en-US" altLang="en-US" sz="3200" dirty="0">
                <a:solidFill>
                  <a:srgbClr val="FF0000"/>
                </a:solidFill>
                <a:latin typeface="Calibri" pitchFamily="34" charset="0"/>
              </a:rPr>
              <a:t>how well specific outcomes are achieved </a:t>
            </a:r>
            <a:r>
              <a:rPr lang="en-US" altLang="en-US" sz="3200" dirty="0">
                <a:latin typeface="Calibri" pitchFamily="34" charset="0"/>
              </a:rPr>
              <a:t>based on pre-defined processes and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55D86DC-3DF0-498F-A7FC-34A126547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98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dirty="0"/>
              <a:t>Key Performance Indicators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611438" y="1905001"/>
            <a:ext cx="69786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latin typeface="Calibri" pitchFamily="34" charset="0"/>
              </a:rPr>
              <a:t>KPIs help an organization </a:t>
            </a:r>
            <a:r>
              <a:rPr lang="en-US" altLang="en-US" sz="3200" dirty="0">
                <a:solidFill>
                  <a:srgbClr val="FF0000"/>
                </a:solidFill>
                <a:latin typeface="Calibri" pitchFamily="34" charset="0"/>
              </a:rPr>
              <a:t>define and evaluate</a:t>
            </a:r>
            <a:r>
              <a:rPr lang="en-US" altLang="en-US" sz="3200" dirty="0">
                <a:latin typeface="Calibri" pitchFamily="34" charset="0"/>
              </a:rPr>
              <a:t> how successful it is, typically in terms of making progress towards long-term organizational and business goals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0" y="4572001"/>
            <a:ext cx="61150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800" b="1" i="1" dirty="0">
                <a:solidFill>
                  <a:srgbClr val="FF0000"/>
                </a:solidFill>
                <a:cs typeface="Arial" pitchFamily="34" charset="0"/>
              </a:rPr>
              <a:t>"What is really important to our company and its supply chains?"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8631165-C047-42ED-9CDA-262BC4C85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8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8600" y="3702050"/>
            <a:ext cx="121155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PRESCRIBE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8600" y="4619625"/>
            <a:ext cx="153035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MEASURE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68600" y="1892300"/>
            <a:ext cx="153035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MONITOR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1981200" y="1212850"/>
            <a:ext cx="822960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Calibri" pitchFamily="34" charset="0"/>
                <a:cs typeface="Calibri" pitchFamily="34" charset="0"/>
              </a:rPr>
              <a:t>How KPIs can be used: 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419601" y="4651375"/>
            <a:ext cx="221456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itchFamily="34" charset="0"/>
                <a:cs typeface="Calibri" pitchFamily="34" charset="0"/>
              </a:rPr>
              <a:t>Measure the results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133600" y="1754188"/>
            <a:ext cx="609600" cy="609600"/>
            <a:chOff x="538163" y="1753773"/>
            <a:chExt cx="609600" cy="609600"/>
          </a:xfrm>
        </p:grpSpPr>
        <p:sp>
          <p:nvSpPr>
            <p:cNvPr id="9" name="Rounded Rectangle 8"/>
            <p:cNvSpPr/>
            <p:nvPr/>
          </p:nvSpPr>
          <p:spPr>
            <a:xfrm>
              <a:off x="538163" y="1753773"/>
              <a:ext cx="609600" cy="609600"/>
            </a:xfrm>
            <a:prstGeom prst="roundRect">
              <a:avLst>
                <a:gd name="adj" fmla="val 5867"/>
              </a:avLst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828800"/>
              <a:ext cx="466725" cy="459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2133600" y="2689225"/>
            <a:ext cx="609600" cy="609600"/>
            <a:chOff x="538162" y="2689280"/>
            <a:chExt cx="609600" cy="609600"/>
          </a:xfrm>
        </p:grpSpPr>
        <p:sp>
          <p:nvSpPr>
            <p:cNvPr id="12" name="Rounded Rectangle 11"/>
            <p:cNvSpPr/>
            <p:nvPr/>
          </p:nvSpPr>
          <p:spPr>
            <a:xfrm>
              <a:off x="538162" y="2689280"/>
              <a:ext cx="609600" cy="609600"/>
            </a:xfrm>
            <a:prstGeom prst="roundRect">
              <a:avLst>
                <a:gd name="adj" fmla="val 5867"/>
              </a:avLst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11" y="2770633"/>
              <a:ext cx="442813" cy="461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2133600" y="3581400"/>
            <a:ext cx="609600" cy="609600"/>
            <a:chOff x="511006" y="3581400"/>
            <a:chExt cx="609600" cy="609600"/>
          </a:xfrm>
        </p:grpSpPr>
        <p:sp>
          <p:nvSpPr>
            <p:cNvPr id="15" name="Rounded Rectangle 14"/>
            <p:cNvSpPr/>
            <p:nvPr/>
          </p:nvSpPr>
          <p:spPr>
            <a:xfrm>
              <a:off x="511006" y="3581400"/>
              <a:ext cx="609600" cy="609600"/>
            </a:xfrm>
            <a:prstGeom prst="roundRect">
              <a:avLst>
                <a:gd name="adj" fmla="val 5867"/>
              </a:avLst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246" y="3634930"/>
              <a:ext cx="435120" cy="52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2133600" y="4473575"/>
            <a:ext cx="609600" cy="609600"/>
            <a:chOff x="483850" y="4473520"/>
            <a:chExt cx="609600" cy="609600"/>
          </a:xfrm>
        </p:grpSpPr>
        <p:sp>
          <p:nvSpPr>
            <p:cNvPr id="18" name="Rounded Rectangle 17"/>
            <p:cNvSpPr/>
            <p:nvPr/>
          </p:nvSpPr>
          <p:spPr>
            <a:xfrm>
              <a:off x="483850" y="4473520"/>
              <a:ext cx="609600" cy="609600"/>
            </a:xfrm>
            <a:prstGeom prst="roundRect">
              <a:avLst>
                <a:gd name="adj" fmla="val 5867"/>
              </a:avLst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06" y="4502781"/>
              <a:ext cx="566770" cy="537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2768600" y="2816225"/>
            <a:ext cx="1530350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IDENTIFY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419600" y="1816100"/>
            <a:ext cx="495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i="1" dirty="0">
                <a:solidFill>
                  <a:srgbClr val="5F6062"/>
                </a:solidFill>
                <a:latin typeface="Calibri" pitchFamily="34" charset="0"/>
                <a:ea typeface="Futura Std Medium" pitchFamily="34" charset="0"/>
                <a:cs typeface="Calibri" pitchFamily="34" charset="0"/>
              </a:rPr>
              <a:t>Monitor and analyze KPIs to assess the current state of the business and/or technology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4419600" y="2840039"/>
            <a:ext cx="4572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i="1" dirty="0">
                <a:solidFill>
                  <a:srgbClr val="5F6062"/>
                </a:solidFill>
                <a:latin typeface="Calibri" pitchFamily="34" charset="0"/>
                <a:ea typeface="Futura Std Medium" pitchFamily="34" charset="0"/>
                <a:cs typeface="Calibri" pitchFamily="34" charset="0"/>
              </a:rPr>
              <a:t>Identify corrections that ought to be made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4419600" y="3733800"/>
            <a:ext cx="335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i="1" dirty="0">
                <a:solidFill>
                  <a:srgbClr val="5F6062"/>
                </a:solidFill>
                <a:latin typeface="Calibri" pitchFamily="34" charset="0"/>
                <a:ea typeface="Futura Std Medium" pitchFamily="34" charset="0"/>
                <a:cs typeface="Calibri" pitchFamily="34" charset="0"/>
              </a:rPr>
              <a:t>Prescribe a course of action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7</a:t>
            </a:fld>
            <a:endParaRPr lang="en-US"/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69A1EC39-CDB8-4780-87DA-173B84B50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58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981200" y="363538"/>
            <a:ext cx="8229600" cy="550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24" name="Text Placeholder 1"/>
          <p:cNvSpPr txBox="1">
            <a:spLocks/>
          </p:cNvSpPr>
          <p:nvPr/>
        </p:nvSpPr>
        <p:spPr bwMode="auto">
          <a:xfrm>
            <a:off x="1981200" y="1212850"/>
            <a:ext cx="822960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Frequently used to "value" difficult-to-measure activities:</a:t>
            </a:r>
          </a:p>
          <a:p>
            <a:endParaRPr lang="en-US" altLang="en-US" sz="2400" dirty="0"/>
          </a:p>
        </p:txBody>
      </p:sp>
      <p:pic>
        <p:nvPicPr>
          <p:cNvPr id="25" name="Picture 4" descr="C:\Users\dkuperman\Downloads\7403734608_7c3291e44a_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38400" y="2667000"/>
            <a:ext cx="23622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Picture 5" descr="C:\Users\dkuperman\Downloads\466980013_6591708881_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9200" y="2667001"/>
            <a:ext cx="2362201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Picture 7" descr="File:Telehandelshuset Sarah Poulsen 20130307 1F (8585137637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0000" y="2667001"/>
            <a:ext cx="2362200" cy="3129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209800" y="198120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/>
              <a:t>Benefits of Leadership Development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953000" y="198120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/>
              <a:t>Quality of Service (inside and outside)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467600" y="2119314"/>
            <a:ext cx="266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/>
              <a:t>Customer Satisfaction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108A097-2ECD-424E-9E64-CC4EC66CC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04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3538"/>
            <a:ext cx="8229600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Key Performance Indicators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1981200" y="1295400"/>
            <a:ext cx="82296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Examples of resilience KPIs: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657600" y="1981200"/>
            <a:ext cx="6477000" cy="34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Recovery Time Objective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Recovery Point Objective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Service Level Agreements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Operational Level Agreements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Supply Chain Performance Levels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Frequency of Training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Frequency of Exercising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89C3-65BB-4799-944C-547350AC540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EE30E89-1A0D-4276-A024-7AF6661C9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917417"/>
            <a:ext cx="709613" cy="74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37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785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Supply Chain Resilience Planning Using Key Performance Indicators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Performance Indicators</vt:lpstr>
      <vt:lpstr>Key Performance Indicators</vt:lpstr>
      <vt:lpstr>Key Performance Indicators</vt:lpstr>
      <vt:lpstr>Key Performance Indicators</vt:lpstr>
      <vt:lpstr>Key Performance Indicators</vt:lpstr>
      <vt:lpstr>Key Performance Indicators</vt:lpstr>
      <vt:lpstr>Key Performance Indicators</vt:lpstr>
      <vt:lpstr>Key Performance Indicators</vt:lpstr>
      <vt:lpstr>Key Performance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Caniffis Ghost</dc:creator>
  <cp:lastModifiedBy>Caniffis Ghost</cp:lastModifiedBy>
  <cp:revision>1</cp:revision>
  <dcterms:created xsi:type="dcterms:W3CDTF">2020-07-01T16:41:35Z</dcterms:created>
  <dcterms:modified xsi:type="dcterms:W3CDTF">2020-07-01T16:43:16Z</dcterms:modified>
</cp:coreProperties>
</file>