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922" r:id="rId3"/>
    <p:sldId id="279" r:id="rId4"/>
    <p:sldId id="280" r:id="rId5"/>
    <p:sldId id="366" r:id="rId6"/>
    <p:sldId id="367" r:id="rId7"/>
    <p:sldId id="375" r:id="rId8"/>
    <p:sldId id="377" r:id="rId9"/>
    <p:sldId id="376" r:id="rId10"/>
    <p:sldId id="369" r:id="rId11"/>
    <p:sldId id="370" r:id="rId12"/>
    <p:sldId id="371" r:id="rId13"/>
    <p:sldId id="373" r:id="rId14"/>
    <p:sldId id="374" r:id="rId15"/>
    <p:sldId id="27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CCA0D-BA47-4E1F-9318-FF8FAD67259D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2D4E0-1A8B-43B2-A2F8-ADECC4BE2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306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B883FA-CC86-406A-9D70-6A164C05A6E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74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73338B-0D83-4318-8226-AB38234FC09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1165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5396-0640-4BE7-ACFB-8686067D281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9098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D5117-7415-4440-9C22-03744B051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141F44-EFBC-442D-8457-C145203073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90D2E-C0D9-480B-B7ED-E1B6F214E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B7A9-CA33-453B-875E-7B22A7B37328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9F799-9416-40DB-A065-EC27EA0D0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FDB4F-EE74-4E4A-A76E-95621E13E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C7B0-2B1C-4F6D-88AA-343B0273EC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D5EBD-8EB4-4E63-82D0-4FFED0702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641EED-5220-4DDF-8DEB-98552D3DA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34834-6464-48FF-8EC7-64A14BE02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B7A9-CA33-453B-875E-7B22A7B37328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BB6DA-981C-4B0C-A4B7-C3EDDB5B6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FB40B-6AF2-4FB2-9110-6E983AE61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C7B0-2B1C-4F6D-88AA-343B0273EC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25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8B4818-0F26-46BE-85A3-866AC46F20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25DC30-2FD5-4E04-BB81-99FE247B45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357F6-7E55-4F3B-A1F4-921DE27BA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B7A9-CA33-453B-875E-7B22A7B37328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ABCBE-AE26-42E3-B4CB-BD2D6993F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7430C-E053-44B3-9F06-838F6D3CE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C7B0-2B1C-4F6D-88AA-343B0273EC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7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3392" y="1916834"/>
            <a:ext cx="10945216" cy="2447925"/>
          </a:xfrm>
          <a:prstGeom prst="rect">
            <a:avLst/>
          </a:prstGeom>
        </p:spPr>
        <p:txBody>
          <a:bodyPr/>
          <a:lstStyle>
            <a:lvl1pPr>
              <a:buClr>
                <a:srgbClr val="005ABB"/>
              </a:buClr>
              <a:buSzPct val="150000"/>
              <a:defRPr sz="2000">
                <a:solidFill>
                  <a:schemeClr val="tx1"/>
                </a:solidFill>
                <a:latin typeface="+mn-lt"/>
              </a:defRPr>
            </a:lvl1pPr>
            <a:lvl2pPr marL="742931" indent="-285743">
              <a:buFont typeface="Courier New" panose="02070309020205020404" pitchFamily="49" charset="0"/>
              <a:buChar char="o"/>
              <a:defRPr sz="1600">
                <a:solidFill>
                  <a:schemeClr val="tx1"/>
                </a:solidFill>
                <a:latin typeface="+mn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52738"/>
            <a:ext cx="10972800" cy="706091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768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64104-E438-41B2-807C-E9682EE24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F0255-F7E6-4968-BA63-8B6A58FEE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AEB4D-4666-4231-B089-252E403A2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B7A9-CA33-453B-875E-7B22A7B37328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632F2-D133-4523-B9CA-4522EA8DF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DC380-7343-4CF2-8B91-164577BCD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C7B0-2B1C-4F6D-88AA-343B0273EC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937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D2680-46ED-4452-AB9A-03635615B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0496C-12F5-4D02-B8BB-DA11984B6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4E3D8-E2D9-45C2-8B58-B7B8F49D1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B7A9-CA33-453B-875E-7B22A7B37328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5CCB3-560C-473B-9880-35891004D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7C68A-912C-4B55-8FFA-E5694B041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C7B0-2B1C-4F6D-88AA-343B0273EC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51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40C04-A6A3-4114-AD3E-D33E77AB3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33B0A-4818-4409-AFF8-849EC89DDB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83E656-5EDA-46C5-AF4C-E44BE050FB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73EFE0-5341-4B4C-BF79-F9569247D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B7A9-CA33-453B-875E-7B22A7B37328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F072A-4AED-46A9-A3A2-EE1AA44CA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E4EE8B-2EE0-4EB3-A03E-230BEB093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C7B0-2B1C-4F6D-88AA-343B0273EC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15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89931-7753-4E92-BF29-A96B02EAD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AB6E14-8AFD-4D80-9036-BD7CCE153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1663A6-7943-459B-A8A4-3D77AF8D9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BFB58F-DC28-4262-AA4A-D469D03047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F8BFB9-C3B3-4D5E-9572-3832DF60DF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C8E0D6-36BE-4FD7-9EB0-D319E8686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B7A9-CA33-453B-875E-7B22A7B37328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C9830D-3950-47FC-A992-74691831F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818216-3D9A-4659-8628-D4D62527F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C7B0-2B1C-4F6D-88AA-343B0273EC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94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BDD7D-F916-4E3F-A526-08C285986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9357E-37DC-4BEC-96A9-EE9A56F9B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B7A9-CA33-453B-875E-7B22A7B37328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DCC218-D45D-490D-91CA-C6D8D178A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2D3119-8F2C-402B-88E7-CB7BF6F00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C7B0-2B1C-4F6D-88AA-343B0273EC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534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002D5-17B4-440A-A641-71DAF5015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B7A9-CA33-453B-875E-7B22A7B37328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7E9ECF-60AF-4CBB-BA4F-E2E6F5743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17349C-D7B2-4175-A536-F7E2ECF6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C7B0-2B1C-4F6D-88AA-343B0273EC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1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E7C16-D48A-45F5-BB53-B4E24E023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292BF-7CFB-4E5D-878E-4F058C244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B5365F-0E99-4CBA-88DB-A47F89E671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1D63D9-DD2F-4FBF-B13C-29B08F0E5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B7A9-CA33-453B-875E-7B22A7B37328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B0343-9564-4A51-95AF-F81D51EB5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7765A-45C4-4CC0-ABA1-32E544A4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C7B0-2B1C-4F6D-88AA-343B0273EC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64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7BA9C-F5A9-4E5D-BB01-1F5147513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E020DA-B4B6-4F91-941D-376AF67342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878374-4CD2-440F-BE23-62BC94199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42258-4ED5-4C0C-ACF5-83254F757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5B7A9-CA33-453B-875E-7B22A7B37328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8C4C6-8A92-4C23-890C-FD07E130C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D4E2A-B91C-4350-98A5-F326FE218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BC7B0-2B1C-4F6D-88AA-343B0273EC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15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9D1C73-81FB-4444-BDD1-8CAB68E6E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CE3BA-788E-4D37-B88B-B4550BF82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24B34-4810-4484-9055-3F4CFA6274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5B7A9-CA33-453B-875E-7B22A7B37328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1152C-262F-4B23-B8BB-3200D8E89E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CE702-4C98-47A6-B403-7C52F95067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BC7B0-2B1C-4F6D-88AA-343B0273EC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46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andytomkinson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F87E9-DEE4-4A62-81CE-DEF523A773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A58022-03A4-46E4-9983-655F098FAD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703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86818-4A9A-4396-92AE-E53CA14A7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31837"/>
            <a:ext cx="8229600" cy="685801"/>
          </a:xfrm>
        </p:spPr>
        <p:txBody>
          <a:bodyPr/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MARIO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FB200-5EB8-4D8D-840C-DCD42D458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4925144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M</a:t>
            </a:r>
            <a:r>
              <a:rPr lang="en-US" dirty="0"/>
              <a:t>ISSION</a:t>
            </a:r>
          </a:p>
          <a:p>
            <a:pPr marL="0" indent="0" algn="ctr">
              <a:buNone/>
            </a:pPr>
            <a:r>
              <a:rPr lang="en-US" sz="2400" dirty="0"/>
              <a:t>Corporate purpose, strategic intent, aim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I</a:t>
            </a:r>
            <a:r>
              <a:rPr lang="en-US" dirty="0"/>
              <a:t>NPUTS                  </a:t>
            </a:r>
            <a:r>
              <a:rPr lang="en-US" b="1" dirty="0"/>
              <a:t>A</a:t>
            </a:r>
            <a:r>
              <a:rPr lang="en-US" dirty="0"/>
              <a:t>CTIVITIES             </a:t>
            </a:r>
            <a:r>
              <a:rPr lang="en-US" b="1" dirty="0"/>
              <a:t>O</a:t>
            </a:r>
            <a:r>
              <a:rPr lang="en-US" dirty="0"/>
              <a:t>UTPUTS</a:t>
            </a:r>
          </a:p>
          <a:p>
            <a:pPr marL="0" indent="0" algn="ctr">
              <a:buNone/>
            </a:pPr>
            <a:r>
              <a:rPr lang="en-US" sz="2400" dirty="0"/>
              <a:t>Upstream raw materials  	   Functions               Products and Services       </a:t>
            </a:r>
          </a:p>
          <a:p>
            <a:pPr marL="0" indent="0" algn="ctr">
              <a:buNone/>
            </a:pPr>
            <a:r>
              <a:rPr lang="en-US" sz="2400" dirty="0"/>
              <a:t>Consumables                               Production             Customer Deliverables</a:t>
            </a: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R</a:t>
            </a:r>
            <a:r>
              <a:rPr lang="en-US" dirty="0"/>
              <a:t>ESOURCES</a:t>
            </a:r>
          </a:p>
          <a:p>
            <a:pPr marL="0" indent="0" algn="ctr">
              <a:buNone/>
            </a:pPr>
            <a:r>
              <a:rPr lang="en-US" sz="2400" dirty="0"/>
              <a:t>People, Premises, Processes, Providers, </a:t>
            </a:r>
          </a:p>
          <a:p>
            <a:pPr marL="0" indent="0" algn="ctr">
              <a:buNone/>
            </a:pPr>
            <a:r>
              <a:rPr lang="en-US" sz="2400" dirty="0"/>
              <a:t>Punctuality, Publicity, Public Infrastructure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C2F7A853-07F4-422A-89C5-57FF18EA0A7A}"/>
              </a:ext>
            </a:extLst>
          </p:cNvPr>
          <p:cNvSpPr/>
          <p:nvPr/>
        </p:nvSpPr>
        <p:spPr>
          <a:xfrm rot="5400000">
            <a:off x="5771964" y="274492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B6E2BB5D-E738-41FA-A4F1-39A315C54BA1}"/>
              </a:ext>
            </a:extLst>
          </p:cNvPr>
          <p:cNvSpPr/>
          <p:nvPr/>
        </p:nvSpPr>
        <p:spPr>
          <a:xfrm rot="16200000">
            <a:off x="5771964" y="4833156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7320C84-1A24-48E8-B457-2D6EB512BEF9}"/>
              </a:ext>
            </a:extLst>
          </p:cNvPr>
          <p:cNvSpPr/>
          <p:nvPr/>
        </p:nvSpPr>
        <p:spPr>
          <a:xfrm>
            <a:off x="4079776" y="328498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935D8567-172F-4574-AB4F-4B8EAAC07EE2}"/>
              </a:ext>
            </a:extLst>
          </p:cNvPr>
          <p:cNvSpPr/>
          <p:nvPr/>
        </p:nvSpPr>
        <p:spPr>
          <a:xfrm>
            <a:off x="7320136" y="328498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5233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86818-4A9A-4396-92AE-E53CA14A7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31837"/>
            <a:ext cx="8229600" cy="68580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Latest Financial Services OR Regulations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FB200-5EB8-4D8D-840C-DCD42D458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Risk based approach (OR)</a:t>
            </a:r>
          </a:p>
          <a:p>
            <a:r>
              <a:rPr lang="en-US" dirty="0"/>
              <a:t>Customer harm</a:t>
            </a:r>
          </a:p>
          <a:p>
            <a:r>
              <a:rPr lang="en-US" dirty="0"/>
              <a:t>Systemic effect</a:t>
            </a:r>
          </a:p>
          <a:p>
            <a:r>
              <a:rPr lang="en-US" dirty="0"/>
              <a:t>Disruptive impact tolerance</a:t>
            </a:r>
          </a:p>
          <a:p>
            <a:r>
              <a:rPr lang="en-US" dirty="0"/>
              <a:t>Scenario based stress testing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Party dependencies </a:t>
            </a:r>
          </a:p>
          <a:p>
            <a:pPr marL="0" indent="0">
              <a:buNone/>
            </a:pPr>
            <a:r>
              <a:rPr lang="en-US" sz="2400" dirty="0"/>
              <a:t>(Outsourcing and Offshoring) Managed Service Partners (MSPs) and Outsourced Service Providers (OSPs)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523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86818-4A9A-4396-92AE-E53CA14A7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745009"/>
            <a:ext cx="9144000" cy="685801"/>
          </a:xfrm>
        </p:spPr>
        <p:txBody>
          <a:bodyPr/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Auditors Viewpoint; Document review &amp; fieldwork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FB200-5EB8-4D8D-840C-DCD42D458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504" y="1600200"/>
            <a:ext cx="8856984" cy="5069160"/>
          </a:xfrm>
        </p:spPr>
        <p:txBody>
          <a:bodyPr/>
          <a:lstStyle/>
          <a:p>
            <a:r>
              <a:rPr lang="en-US" sz="2400" dirty="0"/>
              <a:t>Links in governance and oversight where Mission (Policy, risk appetite, programme, management systems are distilled down and reported up) to achieve; </a:t>
            </a:r>
            <a:r>
              <a:rPr lang="en-US" sz="2400" i="1" u="sng" dirty="0"/>
              <a:t>Risk based approach</a:t>
            </a:r>
            <a:r>
              <a:rPr lang="en-US" sz="2400" dirty="0"/>
              <a:t>.</a:t>
            </a:r>
          </a:p>
          <a:p>
            <a:r>
              <a:rPr lang="en-US" sz="2400" dirty="0"/>
              <a:t>Absorb shock and bounce back mitigates; </a:t>
            </a:r>
            <a:r>
              <a:rPr lang="en-US" sz="2400" i="1" u="sng" dirty="0"/>
              <a:t>Customer harm*</a:t>
            </a:r>
          </a:p>
          <a:p>
            <a:r>
              <a:rPr lang="en-US" sz="2400" dirty="0"/>
              <a:t>Supply chain** resilience prevents; </a:t>
            </a:r>
            <a:r>
              <a:rPr lang="en-US" sz="2400" i="1" u="sng" dirty="0"/>
              <a:t>Systemic effect</a:t>
            </a:r>
          </a:p>
          <a:p>
            <a:r>
              <a:rPr lang="en-US" sz="2400" i="1" u="sng" dirty="0"/>
              <a:t>Disruptive impact tolerance</a:t>
            </a:r>
            <a:r>
              <a:rPr lang="en-US" sz="2400" dirty="0"/>
              <a:t>; is accounted in the BIA (acceptable time &amp; acceptable level) and informs the BCPs and DRPs</a:t>
            </a:r>
          </a:p>
          <a:p>
            <a:r>
              <a:rPr lang="en-US" sz="2400" i="1" u="sng" dirty="0"/>
              <a:t>Scenario based stress testing</a:t>
            </a:r>
            <a:r>
              <a:rPr lang="en-US" sz="2400" dirty="0"/>
              <a:t>; Assurance and continual improvement</a:t>
            </a:r>
          </a:p>
          <a:p>
            <a:r>
              <a:rPr lang="en-US" sz="2400" dirty="0"/>
              <a:t>Procurement, monitoring and Exit strategies; </a:t>
            </a:r>
            <a:r>
              <a:rPr lang="en-US" sz="2400" i="1" u="sng" dirty="0"/>
              <a:t>3</a:t>
            </a:r>
            <a:r>
              <a:rPr lang="en-US" sz="2400" i="1" u="sng" baseline="30000" dirty="0"/>
              <a:t>rd</a:t>
            </a:r>
            <a:r>
              <a:rPr lang="en-US" sz="2400" i="1" u="sng" dirty="0"/>
              <a:t> Party dependencies </a:t>
            </a:r>
          </a:p>
          <a:p>
            <a:pPr marL="0" indent="0">
              <a:buNone/>
            </a:pPr>
            <a:r>
              <a:rPr lang="en-US" sz="1600" dirty="0"/>
              <a:t>*Risk metrics previously; financial cost, reputation, regulatory sanctions, downtime </a:t>
            </a:r>
            <a:r>
              <a:rPr lang="en-US" sz="1600" dirty="0" err="1"/>
              <a:t>etc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** Upstream 3</a:t>
            </a:r>
            <a:r>
              <a:rPr lang="en-US" sz="1600" baseline="30000" dirty="0"/>
              <a:t>rd</a:t>
            </a:r>
            <a:r>
              <a:rPr lang="en-US" sz="1600" dirty="0"/>
              <a:t>, 4</a:t>
            </a:r>
            <a:r>
              <a:rPr lang="en-US" sz="1600" baseline="30000" dirty="0"/>
              <a:t>th</a:t>
            </a:r>
            <a:r>
              <a:rPr lang="en-US" sz="1600" dirty="0"/>
              <a:t>, 5</a:t>
            </a:r>
            <a:r>
              <a:rPr lang="en-US" sz="1600" baseline="30000" dirty="0"/>
              <a:t>th</a:t>
            </a:r>
            <a:r>
              <a:rPr lang="en-US" sz="1600" dirty="0"/>
              <a:t> parties and beyond.  Downstream and Peers.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2919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86818-4A9A-4396-92AE-E53CA14A7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654968"/>
            <a:ext cx="8229600" cy="685801"/>
          </a:xfrm>
        </p:spPr>
        <p:txBody>
          <a:bodyPr/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Post Covid19 and Beyond affecting Supply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FB200-5EB8-4D8D-840C-DCD42D458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512" y="1268760"/>
            <a:ext cx="8784976" cy="499715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International Depression and Bankruptcy </a:t>
            </a:r>
          </a:p>
          <a:p>
            <a:r>
              <a:rPr lang="en-US" sz="2400" dirty="0"/>
              <a:t>Brexit; Border controls, trade agreements, tariffs, import and export, EU vs UK regulations</a:t>
            </a:r>
          </a:p>
          <a:p>
            <a:r>
              <a:rPr lang="en-US" sz="2400" dirty="0"/>
              <a:t>Civil Unrest with “BLM” protests affecting businesses (Looting, boycotts, education, law and order)</a:t>
            </a:r>
          </a:p>
          <a:p>
            <a:r>
              <a:rPr lang="en-US" sz="2400" dirty="0"/>
              <a:t>Second Wave</a:t>
            </a:r>
          </a:p>
          <a:p>
            <a:r>
              <a:rPr lang="en-US" sz="2400" dirty="0"/>
              <a:t>Cyber</a:t>
            </a:r>
          </a:p>
          <a:p>
            <a:r>
              <a:rPr lang="en-US" sz="2400" dirty="0"/>
              <a:t>Climate Change</a:t>
            </a:r>
          </a:p>
          <a:p>
            <a:r>
              <a:rPr lang="en-US" sz="2400" dirty="0"/>
              <a:t>Terrorism</a:t>
            </a:r>
          </a:p>
          <a:p>
            <a:r>
              <a:rPr lang="en-US" sz="2400" dirty="0"/>
              <a:t>Traditional risks of fire, flood, explosion, blackout, weather, seasonality,</a:t>
            </a:r>
          </a:p>
          <a:p>
            <a:r>
              <a:rPr lang="en-US" sz="2400" dirty="0"/>
              <a:t>False lessons learned “WFH” is the panacea (Mental health, InfoSec, Remote AV media, compliance, on prem retail/events)</a:t>
            </a:r>
          </a:p>
          <a:p>
            <a:endParaRPr lang="en-US" sz="2400" dirty="0"/>
          </a:p>
          <a:p>
            <a:endParaRPr lang="en-US" sz="20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2407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86818-4A9A-4396-92AE-E53CA14A7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620689"/>
            <a:ext cx="8229600" cy="685801"/>
          </a:xfrm>
        </p:spPr>
        <p:txBody>
          <a:bodyPr/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FB200-5EB8-4D8D-840C-DCD42D458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512" y="1369965"/>
            <a:ext cx="8784976" cy="499715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Resilience is the ability to absorb shock and bounce back</a:t>
            </a:r>
          </a:p>
          <a:p>
            <a:r>
              <a:rPr lang="en-US" sz="2400" dirty="0"/>
              <a:t>Must be a risk-based approach</a:t>
            </a:r>
          </a:p>
          <a:p>
            <a:r>
              <a:rPr lang="en-US" sz="2400" dirty="0"/>
              <a:t>Supply chain resilience is vital (MARIO)</a:t>
            </a:r>
          </a:p>
          <a:p>
            <a:r>
              <a:rPr lang="en-US" sz="2400" dirty="0"/>
              <a:t>New regulations and evolution from BC to OR focus on Supply</a:t>
            </a:r>
          </a:p>
          <a:p>
            <a:r>
              <a:rPr lang="en-US" sz="2400" dirty="0"/>
              <a:t>Document procurement, monitoring and exit strategies</a:t>
            </a:r>
          </a:p>
          <a:p>
            <a:r>
              <a:rPr lang="en-US" sz="2400" dirty="0"/>
              <a:t>Stress test them in realistic scenario rehearsals</a:t>
            </a:r>
          </a:p>
          <a:p>
            <a:r>
              <a:rPr lang="en-US" sz="2400" dirty="0"/>
              <a:t>Covid19 has some good lessons learned and some false positives</a:t>
            </a:r>
          </a:p>
          <a:p>
            <a:r>
              <a:rPr lang="en-US" sz="2400" dirty="0"/>
              <a:t>We face risks collectively but also individually.  Its much easier where we are told what to do than when we have to make our own decisions and the competition is unaffected</a:t>
            </a:r>
          </a:p>
          <a:p>
            <a:r>
              <a:rPr lang="en-US" sz="2400" dirty="0"/>
              <a:t>WFH has worked well in many cases although comes with some risks and is not the panacea for operational resilience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0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1356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981200" y="107156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b="1">
                <a:latin typeface="Verdana" pitchFamily="34" charset="0"/>
              </a:rPr>
              <a:t>Thank you for your time</a:t>
            </a:r>
            <a:br>
              <a:rPr lang="en-GB"/>
            </a:br>
            <a:endParaRPr lang="en-US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981200" y="1903413"/>
            <a:ext cx="8229600" cy="4525962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>
                <a:latin typeface="Verdana" pitchFamily="34" charset="0"/>
              </a:rPr>
              <a:t>Any questions?</a:t>
            </a:r>
          </a:p>
          <a:p>
            <a:pPr algn="ctr" eaLnBrk="1" hangingPunct="1"/>
            <a:endParaRPr lang="en-GB" dirty="0">
              <a:latin typeface="Verdana" pitchFamily="34" charset="0"/>
            </a:endParaRPr>
          </a:p>
          <a:p>
            <a:pPr algn="ctr" eaLnBrk="1" hangingPunct="1"/>
            <a:endParaRPr lang="en-GB" dirty="0">
              <a:latin typeface="Verdana" pitchFamily="34" charset="0"/>
            </a:endParaRPr>
          </a:p>
          <a:p>
            <a:pPr marL="0" indent="0" algn="ctr" eaLnBrk="1" hangingPunct="1">
              <a:buNone/>
            </a:pPr>
            <a:r>
              <a:rPr lang="en-GB" sz="2400" dirty="0">
                <a:latin typeface="Verdana" pitchFamily="34" charset="0"/>
                <a:hlinkClick r:id="rId3"/>
              </a:rPr>
              <a:t>https://www.linkedin.com/in/andytomkinson/</a:t>
            </a:r>
            <a:endParaRPr lang="en-GB" sz="2400" dirty="0">
              <a:latin typeface="Verdana" pitchFamily="34" charset="0"/>
            </a:endParaRPr>
          </a:p>
          <a:p>
            <a:pPr marL="0" indent="0" algn="ctr" eaLnBrk="1" hangingPunct="1">
              <a:buNone/>
            </a:pPr>
            <a:endParaRPr lang="en-GB" dirty="0">
              <a:latin typeface="Verdana" pitchFamily="34" charset="0"/>
            </a:endParaRPr>
          </a:p>
        </p:txBody>
      </p:sp>
      <p:pic>
        <p:nvPicPr>
          <p:cNvPr id="20484" name="Picture 13" descr="footer 4 p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858000"/>
            <a:ext cx="9144000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9006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3" descr="footer 4 p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858000"/>
            <a:ext cx="9144000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2"/>
          <p:cNvSpPr>
            <a:spLocks noGrp="1" noChangeArrowheads="1"/>
          </p:cNvSpPr>
          <p:nvPr>
            <p:ph type="ctrTitle"/>
          </p:nvPr>
        </p:nvSpPr>
        <p:spPr>
          <a:xfrm>
            <a:off x="2238375" y="1358655"/>
            <a:ext cx="7683500" cy="4154984"/>
          </a:xfrm>
          <a:noFill/>
        </p:spPr>
        <p:txBody>
          <a:bodyPr>
            <a:spAutoFit/>
          </a:bodyPr>
          <a:lstStyle/>
          <a:p>
            <a:pPr eaLnBrk="1" hangingPunct="1"/>
            <a:br>
              <a:rPr lang="en-GB" sz="3600" b="1" dirty="0">
                <a:latin typeface="Verdana" pitchFamily="34" charset="0"/>
              </a:rPr>
            </a:br>
            <a:r>
              <a:rPr lang="en-GB" sz="3600" b="1" dirty="0">
                <a:latin typeface="Verdana" pitchFamily="34" charset="0"/>
              </a:rPr>
              <a:t>Supply Chain Resilience</a:t>
            </a:r>
            <a:br>
              <a:rPr lang="en-GB" sz="3600" b="1" dirty="0">
                <a:latin typeface="Verdana" pitchFamily="34" charset="0"/>
              </a:rPr>
            </a:br>
            <a:r>
              <a:rPr lang="en-GB" sz="3600" b="1" dirty="0">
                <a:latin typeface="Verdana" pitchFamily="34" charset="0"/>
              </a:rPr>
              <a:t>Post Covid19 and Beyond</a:t>
            </a:r>
            <a:br>
              <a:rPr lang="en-GB" sz="3600" b="1" dirty="0">
                <a:latin typeface="Verdana" pitchFamily="34" charset="0"/>
              </a:rPr>
            </a:br>
            <a:br>
              <a:rPr lang="en-GB" sz="3600" b="1" dirty="0">
                <a:latin typeface="Verdana" pitchFamily="34" charset="0"/>
              </a:rPr>
            </a:br>
            <a:r>
              <a:rPr lang="en-GB" sz="3600" b="1" dirty="0">
                <a:latin typeface="Verdana" pitchFamily="34" charset="0"/>
              </a:rPr>
              <a:t>Andy Tomkinson FBCI</a:t>
            </a:r>
            <a:br>
              <a:rPr lang="en-GB" sz="2800" b="1" dirty="0">
                <a:latin typeface="Verdana" pitchFamily="34" charset="0"/>
              </a:rPr>
            </a:br>
            <a:br>
              <a:rPr lang="en-GB" sz="2800" b="1" dirty="0">
                <a:latin typeface="Verdana" pitchFamily="34" charset="0"/>
              </a:rPr>
            </a:br>
            <a:r>
              <a:rPr lang="en-GB" sz="2800" b="1" dirty="0">
                <a:latin typeface="Verdana" pitchFamily="34" charset="0"/>
              </a:rPr>
              <a:t>Wednesday 24</a:t>
            </a:r>
            <a:r>
              <a:rPr lang="en-GB" sz="2800" b="1" baseline="30000" dirty="0">
                <a:latin typeface="Verdana" pitchFamily="34" charset="0"/>
              </a:rPr>
              <a:t>th</a:t>
            </a:r>
            <a:r>
              <a:rPr lang="en-GB" sz="2800" b="1" dirty="0">
                <a:latin typeface="Verdana" pitchFamily="34" charset="0"/>
              </a:rPr>
              <a:t> June 2020</a:t>
            </a:r>
            <a:br>
              <a:rPr lang="en-GB" sz="2800" b="1" dirty="0">
                <a:latin typeface="Verdana" pitchFamily="34" charset="0"/>
              </a:rPr>
            </a:br>
            <a:endParaRPr lang="en-GB" sz="28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51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84C69-4540-4F6B-A739-AF518DD56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3753" y="836712"/>
            <a:ext cx="4160113" cy="523220"/>
          </a:xfr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800" b="1" dirty="0">
                <a:latin typeface="Arial" charset="0"/>
                <a:ea typeface="+mn-ea"/>
                <a:cs typeface="Arial" charset="0"/>
              </a:rPr>
              <a:t>Definition of Resilience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4A370-0A2D-4DAC-B827-ACABB78D2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512" y="1589684"/>
            <a:ext cx="8784976" cy="4863653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“The ability to absorb shock and bounce back”</a:t>
            </a:r>
          </a:p>
          <a:p>
            <a:pPr lvl="1"/>
            <a:r>
              <a:rPr lang="en-GB" dirty="0"/>
              <a:t>Absorb shock through risk controls of inherent risk</a:t>
            </a:r>
          </a:p>
          <a:p>
            <a:pPr lvl="2"/>
            <a:r>
              <a:rPr lang="en-GB" dirty="0"/>
              <a:t>Corporate Mission, vision and values, risk appetite statement, risk registers, risk treatment plan, risk based business case.</a:t>
            </a:r>
          </a:p>
          <a:p>
            <a:pPr lvl="1"/>
            <a:r>
              <a:rPr lang="en-GB" dirty="0"/>
              <a:t>Bounce back through mitigation of residual risk by effective response in sequence; </a:t>
            </a:r>
          </a:p>
          <a:p>
            <a:pPr lvl="2"/>
            <a:r>
              <a:rPr lang="en-GB" dirty="0"/>
              <a:t>Emergency response, crisis management, business continuity and disaster recovery in order to return to new normality (BAU) in the fastest possible time.</a:t>
            </a:r>
          </a:p>
          <a:p>
            <a:pPr lvl="1"/>
            <a:r>
              <a:rPr lang="en-GB" dirty="0"/>
              <a:t>Operational resilience not Organisational resilience</a:t>
            </a:r>
          </a:p>
        </p:txBody>
      </p:sp>
    </p:spTree>
    <p:extLst>
      <p:ext uri="{BB962C8B-B14F-4D97-AF65-F5344CB8AC3E}">
        <p14:creationId xmlns:p14="http://schemas.microsoft.com/office/powerpoint/2010/main" val="1464182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irect Access Storage 1">
            <a:extLst>
              <a:ext uri="{FF2B5EF4-FFF2-40B4-BE49-F238E27FC236}">
                <a16:creationId xmlns:a16="http://schemas.microsoft.com/office/drawing/2014/main" id="{A50939B3-D5CF-4D99-A397-9B65499C5965}"/>
              </a:ext>
            </a:extLst>
          </p:cNvPr>
          <p:cNvSpPr/>
          <p:nvPr/>
        </p:nvSpPr>
        <p:spPr>
          <a:xfrm rot="14780459">
            <a:off x="5149614" y="557093"/>
            <a:ext cx="1944216" cy="7516664"/>
          </a:xfrm>
          <a:prstGeom prst="flowChartMagneticDrum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321A9A-0770-41E1-9718-A0306F2F8D2C}"/>
              </a:ext>
            </a:extLst>
          </p:cNvPr>
          <p:cNvSpPr txBox="1"/>
          <p:nvPr/>
        </p:nvSpPr>
        <p:spPr>
          <a:xfrm>
            <a:off x="1773416" y="2348880"/>
            <a:ext cx="43483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prstClr val="black"/>
                </a:solidFill>
                <a:latin typeface="Arial" charset="0"/>
                <a:cs typeface="Arial" charset="0"/>
              </a:rPr>
              <a:t>HEADS – ABSORB SHOCK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INHERRENT RISK CONTROLS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PREVENTION IS BETTER THAN CURE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CB51FC-2925-4D97-B0C2-8C61F07C7D78}"/>
              </a:ext>
            </a:extLst>
          </p:cNvPr>
          <p:cNvSpPr txBox="1"/>
          <p:nvPr/>
        </p:nvSpPr>
        <p:spPr>
          <a:xfrm>
            <a:off x="7176120" y="5589240"/>
            <a:ext cx="3279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prstClr val="black"/>
                </a:solidFill>
                <a:latin typeface="Arial" charset="0"/>
                <a:cs typeface="Arial" charset="0"/>
              </a:rPr>
              <a:t>TAILS – BOUNCE BACK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RESIDUAL RISK RESPONSE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REACT AND RECOVER</a:t>
            </a:r>
          </a:p>
        </p:txBody>
      </p:sp>
      <p:sp>
        <p:nvSpPr>
          <p:cNvPr id="5" name="Smiley Face 4">
            <a:extLst>
              <a:ext uri="{FF2B5EF4-FFF2-40B4-BE49-F238E27FC236}">
                <a16:creationId xmlns:a16="http://schemas.microsoft.com/office/drawing/2014/main" id="{14B10742-0368-4C4D-B233-E388E8A5DE50}"/>
              </a:ext>
            </a:extLst>
          </p:cNvPr>
          <p:cNvSpPr/>
          <p:nvPr/>
        </p:nvSpPr>
        <p:spPr>
          <a:xfrm rot="3965072">
            <a:off x="5683604" y="952489"/>
            <a:ext cx="550243" cy="5418539"/>
          </a:xfrm>
          <a:prstGeom prst="smileyFace">
            <a:avLst/>
          </a:prstGeom>
          <a:solidFill>
            <a:srgbClr val="FFC0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FFC000"/>
              </a:solidFill>
              <a:latin typeface="Calibri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8BCA928-46D8-486C-B997-9F0B07E9D677}"/>
              </a:ext>
            </a:extLst>
          </p:cNvPr>
          <p:cNvCxnSpPr>
            <a:cxnSpLocks/>
          </p:cNvCxnSpPr>
          <p:nvPr/>
        </p:nvCxnSpPr>
        <p:spPr>
          <a:xfrm>
            <a:off x="2639617" y="5373216"/>
            <a:ext cx="421215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61EE582-BD68-447B-AA8F-CE942C3BD2F6}"/>
              </a:ext>
            </a:extLst>
          </p:cNvPr>
          <p:cNvCxnSpPr>
            <a:cxnSpLocks/>
          </p:cNvCxnSpPr>
          <p:nvPr/>
        </p:nvCxnSpPr>
        <p:spPr>
          <a:xfrm>
            <a:off x="2866474" y="5373216"/>
            <a:ext cx="421215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A6C9A65-8FC1-4677-A4E0-C8C0E443D2E9}"/>
              </a:ext>
            </a:extLst>
          </p:cNvPr>
          <p:cNvCxnSpPr>
            <a:cxnSpLocks/>
          </p:cNvCxnSpPr>
          <p:nvPr/>
        </p:nvCxnSpPr>
        <p:spPr>
          <a:xfrm>
            <a:off x="2944417" y="5229200"/>
            <a:ext cx="421215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7D83AC-9788-4C55-9753-2E9F08720638}"/>
              </a:ext>
            </a:extLst>
          </p:cNvPr>
          <p:cNvCxnSpPr>
            <a:cxnSpLocks/>
          </p:cNvCxnSpPr>
          <p:nvPr/>
        </p:nvCxnSpPr>
        <p:spPr>
          <a:xfrm>
            <a:off x="3096817" y="5229200"/>
            <a:ext cx="421215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96E46E4-7997-4A01-A79E-C5D25AD818CD}"/>
              </a:ext>
            </a:extLst>
          </p:cNvPr>
          <p:cNvCxnSpPr>
            <a:cxnSpLocks/>
          </p:cNvCxnSpPr>
          <p:nvPr/>
        </p:nvCxnSpPr>
        <p:spPr>
          <a:xfrm>
            <a:off x="3249217" y="5229200"/>
            <a:ext cx="421215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0A3A729-C352-477E-972E-633E5DBC3F8D}"/>
              </a:ext>
            </a:extLst>
          </p:cNvPr>
          <p:cNvCxnSpPr>
            <a:cxnSpLocks/>
          </p:cNvCxnSpPr>
          <p:nvPr/>
        </p:nvCxnSpPr>
        <p:spPr>
          <a:xfrm>
            <a:off x="3401617" y="5229200"/>
            <a:ext cx="421215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21C53C5-671C-425D-B467-13089FD1C9B4}"/>
              </a:ext>
            </a:extLst>
          </p:cNvPr>
          <p:cNvCxnSpPr>
            <a:cxnSpLocks/>
          </p:cNvCxnSpPr>
          <p:nvPr/>
        </p:nvCxnSpPr>
        <p:spPr>
          <a:xfrm>
            <a:off x="2732067" y="5301208"/>
            <a:ext cx="421215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62C3A10-165C-47A0-A563-030D9A8D9D40}"/>
              </a:ext>
            </a:extLst>
          </p:cNvPr>
          <p:cNvCxnSpPr>
            <a:cxnSpLocks/>
          </p:cNvCxnSpPr>
          <p:nvPr/>
        </p:nvCxnSpPr>
        <p:spPr>
          <a:xfrm>
            <a:off x="8513186" y="2924944"/>
            <a:ext cx="421215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111DBEC-260B-4BB1-BFF5-0D88713A33F8}"/>
              </a:ext>
            </a:extLst>
          </p:cNvPr>
          <p:cNvCxnSpPr>
            <a:cxnSpLocks/>
          </p:cNvCxnSpPr>
          <p:nvPr/>
        </p:nvCxnSpPr>
        <p:spPr>
          <a:xfrm>
            <a:off x="8860175" y="2723495"/>
            <a:ext cx="421215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7B4BEFF-DD24-488D-A5F1-1CD58BA29EC1}"/>
              </a:ext>
            </a:extLst>
          </p:cNvPr>
          <p:cNvCxnSpPr>
            <a:cxnSpLocks/>
          </p:cNvCxnSpPr>
          <p:nvPr/>
        </p:nvCxnSpPr>
        <p:spPr>
          <a:xfrm>
            <a:off x="8970386" y="2636912"/>
            <a:ext cx="421215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9831D8-D7F8-4EA9-AB28-6AAE0DE7144C}"/>
              </a:ext>
            </a:extLst>
          </p:cNvPr>
          <p:cNvCxnSpPr>
            <a:cxnSpLocks/>
          </p:cNvCxnSpPr>
          <p:nvPr/>
        </p:nvCxnSpPr>
        <p:spPr>
          <a:xfrm>
            <a:off x="9123304" y="2564904"/>
            <a:ext cx="421215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F1AB84B-0FAD-4B67-9671-B65DD94C777B}"/>
              </a:ext>
            </a:extLst>
          </p:cNvPr>
          <p:cNvCxnSpPr>
            <a:cxnSpLocks/>
          </p:cNvCxnSpPr>
          <p:nvPr/>
        </p:nvCxnSpPr>
        <p:spPr>
          <a:xfrm>
            <a:off x="9202621" y="2456892"/>
            <a:ext cx="421215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3F413E9-00C0-4081-958C-F7387F5D03D6}"/>
              </a:ext>
            </a:extLst>
          </p:cNvPr>
          <p:cNvCxnSpPr>
            <a:cxnSpLocks/>
          </p:cNvCxnSpPr>
          <p:nvPr/>
        </p:nvCxnSpPr>
        <p:spPr>
          <a:xfrm>
            <a:off x="8605636" y="2780928"/>
            <a:ext cx="421215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E2D6213-3725-48B1-ADF8-15A8B91AB5A2}"/>
              </a:ext>
            </a:extLst>
          </p:cNvPr>
          <p:cNvCxnSpPr>
            <a:cxnSpLocks/>
          </p:cNvCxnSpPr>
          <p:nvPr/>
        </p:nvCxnSpPr>
        <p:spPr>
          <a:xfrm>
            <a:off x="7402978" y="3501008"/>
            <a:ext cx="421215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9D88E95-A0D7-4C3E-9171-E39A130AAA6D}"/>
              </a:ext>
            </a:extLst>
          </p:cNvPr>
          <p:cNvCxnSpPr>
            <a:cxnSpLocks/>
          </p:cNvCxnSpPr>
          <p:nvPr/>
        </p:nvCxnSpPr>
        <p:spPr>
          <a:xfrm>
            <a:off x="8339082" y="2996952"/>
            <a:ext cx="421215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4629FC-A19D-4637-8126-725C45CF787F}"/>
              </a:ext>
            </a:extLst>
          </p:cNvPr>
          <p:cNvCxnSpPr>
            <a:cxnSpLocks/>
          </p:cNvCxnSpPr>
          <p:nvPr/>
        </p:nvCxnSpPr>
        <p:spPr>
          <a:xfrm>
            <a:off x="4295801" y="4869160"/>
            <a:ext cx="421215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0A88E42-8B35-4B32-ACCD-3758951051AC}"/>
              </a:ext>
            </a:extLst>
          </p:cNvPr>
          <p:cNvCxnSpPr>
            <a:cxnSpLocks/>
          </p:cNvCxnSpPr>
          <p:nvPr/>
        </p:nvCxnSpPr>
        <p:spPr>
          <a:xfrm>
            <a:off x="2908394" y="5301208"/>
            <a:ext cx="421215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7198207-43BC-4F9E-A905-0C575EAB4775}"/>
              </a:ext>
            </a:extLst>
          </p:cNvPr>
          <p:cNvCxnSpPr>
            <a:cxnSpLocks/>
          </p:cNvCxnSpPr>
          <p:nvPr/>
        </p:nvCxnSpPr>
        <p:spPr>
          <a:xfrm>
            <a:off x="4738682" y="4725144"/>
            <a:ext cx="421215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64D61AE-6F0B-49FB-AEC8-C4C5FD4E2E8A}"/>
              </a:ext>
            </a:extLst>
          </p:cNvPr>
          <p:cNvCxnSpPr>
            <a:cxnSpLocks/>
          </p:cNvCxnSpPr>
          <p:nvPr/>
        </p:nvCxnSpPr>
        <p:spPr>
          <a:xfrm>
            <a:off x="3874586" y="5085184"/>
            <a:ext cx="421215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4B59F86-EDDF-4D57-93EB-0613B6FA1A56}"/>
              </a:ext>
            </a:extLst>
          </p:cNvPr>
          <p:cNvCxnSpPr>
            <a:cxnSpLocks/>
          </p:cNvCxnSpPr>
          <p:nvPr/>
        </p:nvCxnSpPr>
        <p:spPr>
          <a:xfrm>
            <a:off x="3730570" y="5085184"/>
            <a:ext cx="421215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68A7761-49BA-4CE3-BB00-B53E1FFBAAFD}"/>
              </a:ext>
            </a:extLst>
          </p:cNvPr>
          <p:cNvCxnSpPr>
            <a:cxnSpLocks/>
          </p:cNvCxnSpPr>
          <p:nvPr/>
        </p:nvCxnSpPr>
        <p:spPr>
          <a:xfrm>
            <a:off x="8123058" y="3140968"/>
            <a:ext cx="421215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7A804E2-90C9-4D80-B4E2-FFAD792E4AA2}"/>
              </a:ext>
            </a:extLst>
          </p:cNvPr>
          <p:cNvCxnSpPr>
            <a:cxnSpLocks/>
          </p:cNvCxnSpPr>
          <p:nvPr/>
        </p:nvCxnSpPr>
        <p:spPr>
          <a:xfrm>
            <a:off x="4506408" y="4773116"/>
            <a:ext cx="421215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724C17A-EEB2-4F43-BDD0-CF95F4156E5D}"/>
              </a:ext>
            </a:extLst>
          </p:cNvPr>
          <p:cNvCxnSpPr>
            <a:cxnSpLocks/>
          </p:cNvCxnSpPr>
          <p:nvPr/>
        </p:nvCxnSpPr>
        <p:spPr>
          <a:xfrm>
            <a:off x="4904183" y="4581128"/>
            <a:ext cx="421215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AC53129-204F-4054-92E7-9FE5D9C36C70}"/>
              </a:ext>
            </a:extLst>
          </p:cNvPr>
          <p:cNvCxnSpPr>
            <a:cxnSpLocks/>
          </p:cNvCxnSpPr>
          <p:nvPr/>
        </p:nvCxnSpPr>
        <p:spPr>
          <a:xfrm>
            <a:off x="8760297" y="2780928"/>
            <a:ext cx="421215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1548D1B0-1AA3-447B-957D-27D8415371EB}"/>
              </a:ext>
            </a:extLst>
          </p:cNvPr>
          <p:cNvSpPr txBox="1"/>
          <p:nvPr/>
        </p:nvSpPr>
        <p:spPr>
          <a:xfrm>
            <a:off x="3081868" y="860637"/>
            <a:ext cx="6808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Two Sides of the same Resilience Coin</a:t>
            </a:r>
          </a:p>
        </p:txBody>
      </p:sp>
    </p:spTree>
    <p:extLst>
      <p:ext uri="{BB962C8B-B14F-4D97-AF65-F5344CB8AC3E}">
        <p14:creationId xmlns:p14="http://schemas.microsoft.com/office/powerpoint/2010/main" val="204355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xplosion: 8 Points 18">
            <a:extLst>
              <a:ext uri="{FF2B5EF4-FFF2-40B4-BE49-F238E27FC236}">
                <a16:creationId xmlns:a16="http://schemas.microsoft.com/office/drawing/2014/main" id="{C26DD7C0-3AFB-4EB4-81E3-655ECE58CC1E}"/>
              </a:ext>
            </a:extLst>
          </p:cNvPr>
          <p:cNvSpPr/>
          <p:nvPr/>
        </p:nvSpPr>
        <p:spPr>
          <a:xfrm>
            <a:off x="4801591" y="5286197"/>
            <a:ext cx="2212512" cy="1200328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1AB5E10-12DD-432C-B97C-B0B9E5EEB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919456"/>
            <a:ext cx="8229600" cy="529568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Operational Resilience; Risk and Response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0ED64F-EA53-4FFC-9042-9D4EF3D94BF7}"/>
              </a:ext>
            </a:extLst>
          </p:cNvPr>
          <p:cNvSpPr txBox="1"/>
          <p:nvPr/>
        </p:nvSpPr>
        <p:spPr>
          <a:xfrm>
            <a:off x="3350775" y="2212067"/>
            <a:ext cx="18362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Target Hardening from inherent risks.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Inoculation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By;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3769E1-4DD5-4F5B-AE53-3892A3E637D8}"/>
              </a:ext>
            </a:extLst>
          </p:cNvPr>
          <p:cNvSpPr txBox="1"/>
          <p:nvPr/>
        </p:nvSpPr>
        <p:spPr>
          <a:xfrm>
            <a:off x="1562000" y="1761236"/>
            <a:ext cx="18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prstClr val="black"/>
                </a:solidFill>
                <a:latin typeface="Arial" charset="0"/>
                <a:cs typeface="Arial" charset="0"/>
              </a:rPr>
              <a:t>Threat; FIRE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5A615C-4842-4020-843E-0AC365E3E810}"/>
              </a:ext>
            </a:extLst>
          </p:cNvPr>
          <p:cNvSpPr txBox="1"/>
          <p:nvPr/>
        </p:nvSpPr>
        <p:spPr>
          <a:xfrm>
            <a:off x="9054619" y="3214589"/>
            <a:ext cx="18362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BC/DR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Reserves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Alternatives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Contingencies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9B4B37-4967-4DF8-88B3-9FE2F7D9643F}"/>
              </a:ext>
            </a:extLst>
          </p:cNvPr>
          <p:cNvSpPr txBox="1"/>
          <p:nvPr/>
        </p:nvSpPr>
        <p:spPr>
          <a:xfrm>
            <a:off x="4926212" y="5199880"/>
            <a:ext cx="20522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prstClr val="black"/>
                </a:solidFill>
                <a:latin typeface="Arial" charset="0"/>
                <a:cs typeface="Arial" charset="0"/>
              </a:rPr>
              <a:t>Residual Risk;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prstClr val="black"/>
                </a:solidFill>
                <a:latin typeface="Arial" charset="0"/>
                <a:cs typeface="Arial" charset="0"/>
              </a:rPr>
              <a:t>FIRE EVENT DUE TO ELECTRICAL SPARK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64BFAB-2F9D-43D3-BB2A-72F197977B02}"/>
              </a:ext>
            </a:extLst>
          </p:cNvPr>
          <p:cNvSpPr txBox="1"/>
          <p:nvPr/>
        </p:nvSpPr>
        <p:spPr>
          <a:xfrm>
            <a:off x="7842308" y="4382917"/>
            <a:ext cx="1836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Crisis Management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A0B676-0F04-43E4-AF5A-0C4510F336F9}"/>
              </a:ext>
            </a:extLst>
          </p:cNvPr>
          <p:cNvSpPr txBox="1"/>
          <p:nvPr/>
        </p:nvSpPr>
        <p:spPr>
          <a:xfrm>
            <a:off x="6989636" y="5012544"/>
            <a:ext cx="1836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Emergency Response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140805-5397-46FA-BBCA-1152610C31B3}"/>
              </a:ext>
            </a:extLst>
          </p:cNvPr>
          <p:cNvSpPr txBox="1"/>
          <p:nvPr/>
        </p:nvSpPr>
        <p:spPr>
          <a:xfrm>
            <a:off x="9171187" y="2528506"/>
            <a:ext cx="1603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BAU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Resumption</a:t>
            </a:r>
          </a:p>
        </p:txBody>
      </p:sp>
      <p:sp>
        <p:nvSpPr>
          <p:cNvPr id="16" name="Down Arrow 14">
            <a:extLst>
              <a:ext uri="{FF2B5EF4-FFF2-40B4-BE49-F238E27FC236}">
                <a16:creationId xmlns:a16="http://schemas.microsoft.com/office/drawing/2014/main" id="{77E11A98-FF05-4C9C-871A-F75FB28D31FF}"/>
              </a:ext>
            </a:extLst>
          </p:cNvPr>
          <p:cNvSpPr/>
          <p:nvPr/>
        </p:nvSpPr>
        <p:spPr>
          <a:xfrm rot="18887753">
            <a:off x="2291081" y="2598966"/>
            <a:ext cx="2214246" cy="3245369"/>
          </a:xfrm>
          <a:prstGeom prst="downArrow">
            <a:avLst/>
          </a:prstGeom>
          <a:solidFill>
            <a:srgbClr val="FFC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Down Arrow 15">
            <a:extLst>
              <a:ext uri="{FF2B5EF4-FFF2-40B4-BE49-F238E27FC236}">
                <a16:creationId xmlns:a16="http://schemas.microsoft.com/office/drawing/2014/main" id="{6874ACC5-086C-47BD-9752-DA98C877A3A9}"/>
              </a:ext>
            </a:extLst>
          </p:cNvPr>
          <p:cNvSpPr/>
          <p:nvPr/>
        </p:nvSpPr>
        <p:spPr>
          <a:xfrm rot="13541145">
            <a:off x="6693027" y="2048962"/>
            <a:ext cx="2214246" cy="3245369"/>
          </a:xfrm>
          <a:prstGeom prst="downArrow">
            <a:avLst/>
          </a:prstGeom>
          <a:solidFill>
            <a:srgbClr val="92D050"/>
          </a:solidFill>
          <a:ln w="762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07BE73-F8C9-4276-B877-319BDA24FE1C}"/>
              </a:ext>
            </a:extLst>
          </p:cNvPr>
          <p:cNvSpPr txBox="1"/>
          <p:nvPr/>
        </p:nvSpPr>
        <p:spPr>
          <a:xfrm rot="18942396">
            <a:off x="6273378" y="3504729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008000"/>
                </a:solidFill>
                <a:latin typeface="Arial" charset="0"/>
                <a:cs typeface="Arial" charset="0"/>
              </a:rPr>
              <a:t>BOUNCE BACK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4FCE88-1E9F-4824-B5F3-85AB23F2C0D8}"/>
              </a:ext>
            </a:extLst>
          </p:cNvPr>
          <p:cNvSpPr txBox="1"/>
          <p:nvPr/>
        </p:nvSpPr>
        <p:spPr>
          <a:xfrm rot="2704927">
            <a:off x="2309466" y="3450639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FF0000"/>
                </a:solidFill>
                <a:latin typeface="Arial" charset="0"/>
                <a:cs typeface="Arial" charset="0"/>
              </a:rPr>
              <a:t>ABSORB SHOCK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A4C444-4BDB-4B5C-B72B-8EF9D44B5784}"/>
              </a:ext>
            </a:extLst>
          </p:cNvPr>
          <p:cNvSpPr txBox="1"/>
          <p:nvPr/>
        </p:nvSpPr>
        <p:spPr>
          <a:xfrm>
            <a:off x="2999459" y="4491415"/>
            <a:ext cx="18362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prstClr val="black"/>
                </a:solidFill>
                <a:latin typeface="Arial" charset="0"/>
                <a:cs typeface="Arial" charset="0"/>
              </a:rPr>
              <a:t>Reduce Severity;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FIT SPRINKLERS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B91199-72B1-46D8-8C5F-DC65A075B51C}"/>
              </a:ext>
            </a:extLst>
          </p:cNvPr>
          <p:cNvSpPr txBox="1"/>
          <p:nvPr/>
        </p:nvSpPr>
        <p:spPr>
          <a:xfrm>
            <a:off x="1410523" y="4497243"/>
            <a:ext cx="18362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prstClr val="black"/>
                </a:solidFill>
                <a:latin typeface="Arial" charset="0"/>
                <a:cs typeface="Arial" charset="0"/>
              </a:rPr>
              <a:t>Reduce Likelihood;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NO SMOKING POLICY</a:t>
            </a:r>
          </a:p>
        </p:txBody>
      </p:sp>
    </p:spTree>
    <p:extLst>
      <p:ext uri="{BB962C8B-B14F-4D97-AF65-F5344CB8AC3E}">
        <p14:creationId xmlns:p14="http://schemas.microsoft.com/office/powerpoint/2010/main" val="2723550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86818-4A9A-4396-92AE-E53CA14A7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31837"/>
            <a:ext cx="8229600" cy="685801"/>
          </a:xfrm>
        </p:spPr>
        <p:txBody>
          <a:bodyPr/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Supply Chain Resilience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FB200-5EB8-4D8D-840C-DCD42D458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system of people, activities and commodities that are involved in getting a product or service from the place where it is made delivered to the person who wants 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Just in time 	   Versus 		Assurance</a:t>
            </a:r>
          </a:p>
          <a:p>
            <a:pPr marL="0" indent="0">
              <a:buNone/>
            </a:pPr>
            <a:r>
              <a:rPr lang="en-US" sz="2400" dirty="0"/>
              <a:t>(No reserves;					(Quality and</a:t>
            </a:r>
          </a:p>
          <a:p>
            <a:pPr marL="0" indent="0">
              <a:buNone/>
            </a:pPr>
            <a:r>
              <a:rPr lang="en-US" sz="2400" dirty="0"/>
              <a:t>lower cost)					reliability; higher 						cost)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875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267BB-EA65-49F4-9BF0-C9DED7A15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57200"/>
            <a:ext cx="82296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Audit 3 Lines of Defence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A0691-D631-4708-B74A-B050A7156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the first line of </a:t>
            </a:r>
            <a:r>
              <a:rPr lang="en-US" dirty="0" err="1"/>
              <a:t>defence</a:t>
            </a:r>
            <a:r>
              <a:rPr lang="en-US" dirty="0"/>
              <a:t> – functions that own and manage risk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the second line of </a:t>
            </a:r>
            <a:r>
              <a:rPr lang="en-US" dirty="0" err="1"/>
              <a:t>defence</a:t>
            </a:r>
            <a:r>
              <a:rPr lang="en-US" dirty="0"/>
              <a:t> – functions that oversee or specialise in risk management, compliance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the third line of </a:t>
            </a:r>
            <a:r>
              <a:rPr lang="en-US" dirty="0" err="1"/>
              <a:t>defence</a:t>
            </a:r>
            <a:r>
              <a:rPr lang="en-US" dirty="0"/>
              <a:t> – functions that provide independent assurance, above all internal audit.</a:t>
            </a:r>
          </a:p>
        </p:txBody>
      </p:sp>
    </p:spTree>
    <p:extLst>
      <p:ext uri="{BB962C8B-B14F-4D97-AF65-F5344CB8AC3E}">
        <p14:creationId xmlns:p14="http://schemas.microsoft.com/office/powerpoint/2010/main" val="2952471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6A9AE-146C-4C7D-BCC5-23EA43FD5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64704"/>
            <a:ext cx="8229600" cy="65293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Internal Control Framework</a:t>
            </a:r>
          </a:p>
        </p:txBody>
      </p:sp>
      <p:pic>
        <p:nvPicPr>
          <p:cNvPr id="10" name="Picture 9" descr="A picture containing drawing, lamp, mirror&#10;&#10;Description automatically generated">
            <a:extLst>
              <a:ext uri="{FF2B5EF4-FFF2-40B4-BE49-F238E27FC236}">
                <a16:creationId xmlns:a16="http://schemas.microsoft.com/office/drawing/2014/main" id="{924DB070-FA6F-479B-89EB-B98EF05331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836" y="1417639"/>
            <a:ext cx="4858428" cy="1543265"/>
          </a:xfrm>
          <a:prstGeom prst="rect">
            <a:avLst/>
          </a:prstGeom>
        </p:spPr>
      </p:pic>
      <p:pic>
        <p:nvPicPr>
          <p:cNvPr id="12" name="Picture 11" descr="A picture containing drawing, lamp, mirror&#10;&#10;Description automatically generated">
            <a:extLst>
              <a:ext uri="{FF2B5EF4-FFF2-40B4-BE49-F238E27FC236}">
                <a16:creationId xmlns:a16="http://schemas.microsoft.com/office/drawing/2014/main" id="{E2398F4C-3F3B-4A88-ADD0-D18450287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836" y="2924945"/>
            <a:ext cx="4858428" cy="1543265"/>
          </a:xfrm>
          <a:prstGeom prst="rect">
            <a:avLst/>
          </a:prstGeom>
        </p:spPr>
      </p:pic>
      <p:pic>
        <p:nvPicPr>
          <p:cNvPr id="15" name="Picture 14" descr="A picture containing table&#10;&#10;Description automatically generated">
            <a:extLst>
              <a:ext uri="{FF2B5EF4-FFF2-40B4-BE49-F238E27FC236}">
                <a16:creationId xmlns:a16="http://schemas.microsoft.com/office/drawing/2014/main" id="{A712688F-69EC-40D1-8D48-1DC668378A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836" y="4403447"/>
            <a:ext cx="4858428" cy="2618889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8B69F16-4598-45DC-ABCE-C80241A1A8C4}"/>
              </a:ext>
            </a:extLst>
          </p:cNvPr>
          <p:cNvCxnSpPr>
            <a:cxnSpLocks/>
          </p:cNvCxnSpPr>
          <p:nvPr/>
        </p:nvCxnSpPr>
        <p:spPr>
          <a:xfrm flipH="1">
            <a:off x="6023992" y="2530894"/>
            <a:ext cx="19058" cy="754091"/>
          </a:xfrm>
          <a:prstGeom prst="line">
            <a:avLst/>
          </a:prstGeom>
          <a:ln w="1079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7B8E03F-2452-46F7-B7A0-C592EA19B91C}"/>
              </a:ext>
            </a:extLst>
          </p:cNvPr>
          <p:cNvSpPr txBox="1"/>
          <p:nvPr/>
        </p:nvSpPr>
        <p:spPr>
          <a:xfrm>
            <a:off x="4794921" y="1887313"/>
            <a:ext cx="2941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FF0000"/>
                </a:solidFill>
                <a:latin typeface="Arial" charset="0"/>
                <a:cs typeface="Arial" charset="0"/>
              </a:rPr>
              <a:t>1</a:t>
            </a:r>
            <a:r>
              <a:rPr lang="en-GB" b="1" baseline="30000" dirty="0">
                <a:solidFill>
                  <a:srgbClr val="FF0000"/>
                </a:solidFill>
                <a:latin typeface="Arial" charset="0"/>
                <a:cs typeface="Arial" charset="0"/>
              </a:rPr>
              <a:t>st</a:t>
            </a:r>
            <a:r>
              <a:rPr lang="en-GB" b="1" dirty="0">
                <a:solidFill>
                  <a:srgbClr val="FF0000"/>
                </a:solidFill>
                <a:latin typeface="Arial" charset="0"/>
                <a:cs typeface="Arial" charset="0"/>
              </a:rPr>
              <a:t> Line of Defence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FF0000"/>
                </a:solidFill>
                <a:latin typeface="Arial" charset="0"/>
                <a:cs typeface="Arial" charset="0"/>
              </a:rPr>
              <a:t>Operational Management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FCC1375-C1B3-4A41-92BA-73B5E7D4AC57}"/>
              </a:ext>
            </a:extLst>
          </p:cNvPr>
          <p:cNvSpPr txBox="1"/>
          <p:nvPr/>
        </p:nvSpPr>
        <p:spPr>
          <a:xfrm>
            <a:off x="4221130" y="3395078"/>
            <a:ext cx="3749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FFC000"/>
                </a:solidFill>
                <a:latin typeface="Arial" charset="0"/>
                <a:cs typeface="Arial" charset="0"/>
              </a:rPr>
              <a:t>2</a:t>
            </a:r>
            <a:r>
              <a:rPr lang="en-GB" b="1" baseline="30000" dirty="0">
                <a:solidFill>
                  <a:srgbClr val="FFC000"/>
                </a:solidFill>
                <a:latin typeface="Arial" charset="0"/>
                <a:cs typeface="Arial" charset="0"/>
              </a:rPr>
              <a:t>nd</a:t>
            </a:r>
            <a:r>
              <a:rPr lang="en-GB" b="1" dirty="0">
                <a:solidFill>
                  <a:srgbClr val="FFC000"/>
                </a:solidFill>
                <a:latin typeface="Arial" charset="0"/>
                <a:cs typeface="Arial" charset="0"/>
              </a:rPr>
              <a:t> Line of Defence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FFC000"/>
                </a:solidFill>
                <a:latin typeface="Arial" charset="0"/>
                <a:cs typeface="Arial" charset="0"/>
              </a:rPr>
              <a:t>Risk Management &amp; Compliance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DC3AF4A-9022-4DEC-AB9C-D197CE795C84}"/>
              </a:ext>
            </a:extLst>
          </p:cNvPr>
          <p:cNvSpPr txBox="1"/>
          <p:nvPr/>
        </p:nvSpPr>
        <p:spPr>
          <a:xfrm>
            <a:off x="5087428" y="4725145"/>
            <a:ext cx="2249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00B050"/>
                </a:solidFill>
                <a:latin typeface="Arial" charset="0"/>
                <a:cs typeface="Arial" charset="0"/>
              </a:rPr>
              <a:t>3</a:t>
            </a:r>
            <a:r>
              <a:rPr lang="en-GB" b="1" baseline="30000" dirty="0">
                <a:solidFill>
                  <a:srgbClr val="00B050"/>
                </a:solidFill>
                <a:latin typeface="Arial" charset="0"/>
                <a:cs typeface="Arial" charset="0"/>
              </a:rPr>
              <a:t>rd</a:t>
            </a:r>
            <a:r>
              <a:rPr lang="en-GB" b="1" dirty="0">
                <a:solidFill>
                  <a:srgbClr val="00B050"/>
                </a:solidFill>
                <a:latin typeface="Arial" charset="0"/>
                <a:cs typeface="Arial" charset="0"/>
              </a:rPr>
              <a:t> Line of Defence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00B050"/>
                </a:solidFill>
                <a:latin typeface="Arial" charset="0"/>
                <a:cs typeface="Arial" charset="0"/>
              </a:rPr>
              <a:t>Internal Audit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E1E5871-6CD3-46BE-A84A-D0484B307C1C}"/>
              </a:ext>
            </a:extLst>
          </p:cNvPr>
          <p:cNvSpPr txBox="1"/>
          <p:nvPr/>
        </p:nvSpPr>
        <p:spPr>
          <a:xfrm>
            <a:off x="1549452" y="3498505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Board of Directors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Board Risk Committee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20DCD00-A84C-46CF-9A06-386416606E62}"/>
              </a:ext>
            </a:extLst>
          </p:cNvPr>
          <p:cNvSpPr txBox="1"/>
          <p:nvPr/>
        </p:nvSpPr>
        <p:spPr>
          <a:xfrm>
            <a:off x="1496552" y="4870280"/>
            <a:ext cx="2608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Board of Auditors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Risk &amp; Audit Committee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4D106AA-85D7-4564-B9FD-116317A258A1}"/>
              </a:ext>
            </a:extLst>
          </p:cNvPr>
          <p:cNvSpPr txBox="1"/>
          <p:nvPr/>
        </p:nvSpPr>
        <p:spPr>
          <a:xfrm>
            <a:off x="8421642" y="3501008"/>
            <a:ext cx="22108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Oversight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Managing Director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Management Board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A7456A1-008D-4163-8D68-EA72B055892D}"/>
              </a:ext>
            </a:extLst>
          </p:cNvPr>
          <p:cNvSpPr txBox="1"/>
          <p:nvPr/>
        </p:nvSpPr>
        <p:spPr>
          <a:xfrm>
            <a:off x="1556537" y="1826729"/>
            <a:ext cx="13218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Awareness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Reporting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Culture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DA5549A-7191-4FB3-B73C-92053B84540F}"/>
              </a:ext>
            </a:extLst>
          </p:cNvPr>
          <p:cNvSpPr txBox="1"/>
          <p:nvPr/>
        </p:nvSpPr>
        <p:spPr>
          <a:xfrm>
            <a:off x="8426454" y="1872309"/>
            <a:ext cx="17877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Self Assurance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Continual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Improvement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8D2AE1C-2C05-4568-9BD4-F2ADDE48C7EE}"/>
              </a:ext>
            </a:extLst>
          </p:cNvPr>
          <p:cNvSpPr txBox="1"/>
          <p:nvPr/>
        </p:nvSpPr>
        <p:spPr>
          <a:xfrm>
            <a:off x="8448780" y="4862261"/>
            <a:ext cx="1762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External Audit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prstClr val="black"/>
                </a:solidFill>
                <a:latin typeface="Arial" charset="0"/>
                <a:cs typeface="Arial" charset="0"/>
              </a:rPr>
              <a:t>Regulatory visit</a:t>
            </a:r>
          </a:p>
        </p:txBody>
      </p:sp>
      <p:sp>
        <p:nvSpPr>
          <p:cNvPr id="30" name="Lightning Bolt 29">
            <a:extLst>
              <a:ext uri="{FF2B5EF4-FFF2-40B4-BE49-F238E27FC236}">
                <a16:creationId xmlns:a16="http://schemas.microsoft.com/office/drawing/2014/main" id="{C8F264F6-0086-4204-9D17-EB3AB088C927}"/>
              </a:ext>
            </a:extLst>
          </p:cNvPr>
          <p:cNvSpPr/>
          <p:nvPr/>
        </p:nvSpPr>
        <p:spPr>
          <a:xfrm>
            <a:off x="4107530" y="1599996"/>
            <a:ext cx="468567" cy="36239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6" name="Lightning Bolt 35">
            <a:extLst>
              <a:ext uri="{FF2B5EF4-FFF2-40B4-BE49-F238E27FC236}">
                <a16:creationId xmlns:a16="http://schemas.microsoft.com/office/drawing/2014/main" id="{6A506520-625A-4939-A7CC-586A9979BA97}"/>
              </a:ext>
            </a:extLst>
          </p:cNvPr>
          <p:cNvSpPr/>
          <p:nvPr/>
        </p:nvSpPr>
        <p:spPr>
          <a:xfrm>
            <a:off x="7558222" y="3206505"/>
            <a:ext cx="468567" cy="36239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7" name="Lightning Bolt 36">
            <a:extLst>
              <a:ext uri="{FF2B5EF4-FFF2-40B4-BE49-F238E27FC236}">
                <a16:creationId xmlns:a16="http://schemas.microsoft.com/office/drawing/2014/main" id="{348EE1BD-FC6D-4C9B-B204-021C00920779}"/>
              </a:ext>
            </a:extLst>
          </p:cNvPr>
          <p:cNvSpPr/>
          <p:nvPr/>
        </p:nvSpPr>
        <p:spPr>
          <a:xfrm>
            <a:off x="6851530" y="2890144"/>
            <a:ext cx="468567" cy="36239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" name="Lightning Bolt 37">
            <a:extLst>
              <a:ext uri="{FF2B5EF4-FFF2-40B4-BE49-F238E27FC236}">
                <a16:creationId xmlns:a16="http://schemas.microsoft.com/office/drawing/2014/main" id="{5F6388C3-C30C-4055-A325-4E425A7858BE}"/>
              </a:ext>
            </a:extLst>
          </p:cNvPr>
          <p:cNvSpPr/>
          <p:nvPr/>
        </p:nvSpPr>
        <p:spPr>
          <a:xfrm>
            <a:off x="4581526" y="2841592"/>
            <a:ext cx="468567" cy="36239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9" name="Lightning Bolt 38">
            <a:extLst>
              <a:ext uri="{FF2B5EF4-FFF2-40B4-BE49-F238E27FC236}">
                <a16:creationId xmlns:a16="http://schemas.microsoft.com/office/drawing/2014/main" id="{1FB95192-0C0F-4A6E-A954-D3A1009501D7}"/>
              </a:ext>
            </a:extLst>
          </p:cNvPr>
          <p:cNvSpPr/>
          <p:nvPr/>
        </p:nvSpPr>
        <p:spPr>
          <a:xfrm>
            <a:off x="3897503" y="3252542"/>
            <a:ext cx="468567" cy="36239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0" name="Lightning Bolt 39">
            <a:extLst>
              <a:ext uri="{FF2B5EF4-FFF2-40B4-BE49-F238E27FC236}">
                <a16:creationId xmlns:a16="http://schemas.microsoft.com/office/drawing/2014/main" id="{1E95CE47-88DF-4F54-859B-F8B649104F70}"/>
              </a:ext>
            </a:extLst>
          </p:cNvPr>
          <p:cNvSpPr/>
          <p:nvPr/>
        </p:nvSpPr>
        <p:spPr>
          <a:xfrm>
            <a:off x="7089655" y="4475582"/>
            <a:ext cx="468567" cy="36239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1" name="Lightning Bolt 40">
            <a:extLst>
              <a:ext uri="{FF2B5EF4-FFF2-40B4-BE49-F238E27FC236}">
                <a16:creationId xmlns:a16="http://schemas.microsoft.com/office/drawing/2014/main" id="{A7B4180E-6033-49EE-BCFC-84CA443551B4}"/>
              </a:ext>
            </a:extLst>
          </p:cNvPr>
          <p:cNvSpPr/>
          <p:nvPr/>
        </p:nvSpPr>
        <p:spPr>
          <a:xfrm>
            <a:off x="4246444" y="4543945"/>
            <a:ext cx="468567" cy="36239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2" name="Lightning Bolt 41">
            <a:extLst>
              <a:ext uri="{FF2B5EF4-FFF2-40B4-BE49-F238E27FC236}">
                <a16:creationId xmlns:a16="http://schemas.microsoft.com/office/drawing/2014/main" id="{E1990A74-7021-4B6B-91DB-14ACBB44B6B0}"/>
              </a:ext>
            </a:extLst>
          </p:cNvPr>
          <p:cNvSpPr/>
          <p:nvPr/>
        </p:nvSpPr>
        <p:spPr>
          <a:xfrm>
            <a:off x="3723579" y="1826729"/>
            <a:ext cx="468567" cy="36239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3" name="Lightning Bolt 42">
            <a:extLst>
              <a:ext uri="{FF2B5EF4-FFF2-40B4-BE49-F238E27FC236}">
                <a16:creationId xmlns:a16="http://schemas.microsoft.com/office/drawing/2014/main" id="{C97FB9AE-F48D-41D7-81BA-1C12C20A6BFF}"/>
              </a:ext>
            </a:extLst>
          </p:cNvPr>
          <p:cNvSpPr/>
          <p:nvPr/>
        </p:nvSpPr>
        <p:spPr>
          <a:xfrm>
            <a:off x="4631686" y="1460262"/>
            <a:ext cx="468567" cy="36239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4" name="Lightning Bolt 43">
            <a:extLst>
              <a:ext uri="{FF2B5EF4-FFF2-40B4-BE49-F238E27FC236}">
                <a16:creationId xmlns:a16="http://schemas.microsoft.com/office/drawing/2014/main" id="{6A6413F7-0C51-453D-A836-3E453E1A636F}"/>
              </a:ext>
            </a:extLst>
          </p:cNvPr>
          <p:cNvSpPr/>
          <p:nvPr/>
        </p:nvSpPr>
        <p:spPr>
          <a:xfrm>
            <a:off x="6768246" y="1517541"/>
            <a:ext cx="468567" cy="36239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5" name="Lightning Bolt 44">
            <a:extLst>
              <a:ext uri="{FF2B5EF4-FFF2-40B4-BE49-F238E27FC236}">
                <a16:creationId xmlns:a16="http://schemas.microsoft.com/office/drawing/2014/main" id="{B1753090-8C12-4060-B74A-0A693F28D68F}"/>
              </a:ext>
            </a:extLst>
          </p:cNvPr>
          <p:cNvSpPr/>
          <p:nvPr/>
        </p:nvSpPr>
        <p:spPr>
          <a:xfrm>
            <a:off x="7323938" y="1710568"/>
            <a:ext cx="468567" cy="36239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6" name="Lightning Bolt 45">
            <a:extLst>
              <a:ext uri="{FF2B5EF4-FFF2-40B4-BE49-F238E27FC236}">
                <a16:creationId xmlns:a16="http://schemas.microsoft.com/office/drawing/2014/main" id="{A500320E-BFA2-4EF2-ABCB-098F4A1A8311}"/>
              </a:ext>
            </a:extLst>
          </p:cNvPr>
          <p:cNvSpPr/>
          <p:nvPr/>
        </p:nvSpPr>
        <p:spPr>
          <a:xfrm>
            <a:off x="7879630" y="1889783"/>
            <a:ext cx="468567" cy="36239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7D8EE8F6-9196-4FDE-887A-00EC5DA361BA}"/>
              </a:ext>
            </a:extLst>
          </p:cNvPr>
          <p:cNvSpPr/>
          <p:nvPr/>
        </p:nvSpPr>
        <p:spPr>
          <a:xfrm>
            <a:off x="1746520" y="2759137"/>
            <a:ext cx="231295" cy="7163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8" name="Arrow: Down 47">
            <a:extLst>
              <a:ext uri="{FF2B5EF4-FFF2-40B4-BE49-F238E27FC236}">
                <a16:creationId xmlns:a16="http://schemas.microsoft.com/office/drawing/2014/main" id="{BFB5EE7F-8ED7-43B5-8F02-9FEEC3E87FBE}"/>
              </a:ext>
            </a:extLst>
          </p:cNvPr>
          <p:cNvSpPr/>
          <p:nvPr/>
        </p:nvSpPr>
        <p:spPr>
          <a:xfrm>
            <a:off x="1743134" y="4144835"/>
            <a:ext cx="231295" cy="7163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9" name="Arrow: Down 48">
            <a:extLst>
              <a:ext uri="{FF2B5EF4-FFF2-40B4-BE49-F238E27FC236}">
                <a16:creationId xmlns:a16="http://schemas.microsoft.com/office/drawing/2014/main" id="{67B0A1EF-A0CF-42B9-9BB5-D62311E93DF6}"/>
              </a:ext>
            </a:extLst>
          </p:cNvPr>
          <p:cNvSpPr/>
          <p:nvPr/>
        </p:nvSpPr>
        <p:spPr>
          <a:xfrm rot="10800000">
            <a:off x="10257194" y="4440825"/>
            <a:ext cx="231295" cy="7163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0" name="Arrow: Down 49">
            <a:extLst>
              <a:ext uri="{FF2B5EF4-FFF2-40B4-BE49-F238E27FC236}">
                <a16:creationId xmlns:a16="http://schemas.microsoft.com/office/drawing/2014/main" id="{790737F6-CDE1-46C4-99E9-10EED075E85C}"/>
              </a:ext>
            </a:extLst>
          </p:cNvPr>
          <p:cNvSpPr/>
          <p:nvPr/>
        </p:nvSpPr>
        <p:spPr>
          <a:xfrm rot="10800000">
            <a:off x="10257194" y="2784642"/>
            <a:ext cx="231295" cy="7163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C2AABC1-B76F-4596-92E8-A33304671C8D}"/>
              </a:ext>
            </a:extLst>
          </p:cNvPr>
          <p:cNvCxnSpPr>
            <a:cxnSpLocks/>
          </p:cNvCxnSpPr>
          <p:nvPr/>
        </p:nvCxnSpPr>
        <p:spPr>
          <a:xfrm flipH="1">
            <a:off x="6023992" y="4077072"/>
            <a:ext cx="19058" cy="630294"/>
          </a:xfrm>
          <a:prstGeom prst="line">
            <a:avLst/>
          </a:prstGeom>
          <a:ln w="1079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851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267BB-EA65-49F4-9BF0-C9DED7A15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57200"/>
            <a:ext cx="82296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Internal Audit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A0691-D631-4708-B74A-B050A7156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Agree scope</a:t>
            </a:r>
          </a:p>
          <a:p>
            <a:r>
              <a:rPr lang="en-US" dirty="0"/>
              <a:t>Audit planning brief</a:t>
            </a:r>
          </a:p>
          <a:p>
            <a:r>
              <a:rPr lang="en-US" dirty="0"/>
              <a:t>Request for information</a:t>
            </a:r>
          </a:p>
          <a:p>
            <a:r>
              <a:rPr lang="en-US" dirty="0"/>
              <a:t>Fieldwork interviews</a:t>
            </a:r>
          </a:p>
          <a:p>
            <a:r>
              <a:rPr lang="en-US" dirty="0"/>
              <a:t>Risk control matrix</a:t>
            </a:r>
          </a:p>
          <a:p>
            <a:r>
              <a:rPr lang="en-US" dirty="0"/>
              <a:t>Draft report</a:t>
            </a:r>
          </a:p>
          <a:p>
            <a:r>
              <a:rPr lang="en-US" dirty="0"/>
              <a:t>Final report</a:t>
            </a:r>
          </a:p>
          <a:p>
            <a:r>
              <a:rPr lang="en-US" dirty="0"/>
              <a:t>Management actions to close out of findings</a:t>
            </a:r>
          </a:p>
        </p:txBody>
      </p:sp>
    </p:spTree>
    <p:extLst>
      <p:ext uri="{BB962C8B-B14F-4D97-AF65-F5344CB8AC3E}">
        <p14:creationId xmlns:p14="http://schemas.microsoft.com/office/powerpoint/2010/main" val="35944388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841</Words>
  <Application>Microsoft Office PowerPoint</Application>
  <PresentationFormat>Widescreen</PresentationFormat>
  <Paragraphs>141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Verdana</vt:lpstr>
      <vt:lpstr>Office Theme</vt:lpstr>
      <vt:lpstr>PowerPoint Presentation</vt:lpstr>
      <vt:lpstr> Supply Chain Resilience Post Covid19 and Beyond  Andy Tomkinson FBCI  Wednesday 24th June 2020 </vt:lpstr>
      <vt:lpstr>Definition of Resilience</vt:lpstr>
      <vt:lpstr>PowerPoint Presentation</vt:lpstr>
      <vt:lpstr>Operational Resilience; Risk and Response</vt:lpstr>
      <vt:lpstr>Supply Chain Resilience</vt:lpstr>
      <vt:lpstr>Audit 3 Lines of Defence</vt:lpstr>
      <vt:lpstr>Internal Control Framework</vt:lpstr>
      <vt:lpstr>Internal Audit Process</vt:lpstr>
      <vt:lpstr>MARIO</vt:lpstr>
      <vt:lpstr>Latest Financial Services OR Regulations</vt:lpstr>
      <vt:lpstr>Auditors Viewpoint; Document review &amp; fieldwork</vt:lpstr>
      <vt:lpstr>Post Covid19 and Beyond affecting Supply</vt:lpstr>
      <vt:lpstr>Summary</vt:lpstr>
      <vt:lpstr>Thank you for your time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Caniffis Ghost</dc:creator>
  <cp:lastModifiedBy>Caniffis Ghost</cp:lastModifiedBy>
  <cp:revision>1</cp:revision>
  <dcterms:created xsi:type="dcterms:W3CDTF">2020-07-01T16:52:29Z</dcterms:created>
  <dcterms:modified xsi:type="dcterms:W3CDTF">2020-07-01T16:54:10Z</dcterms:modified>
</cp:coreProperties>
</file>