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3" r:id="rId3"/>
    <p:sldId id="257" r:id="rId4"/>
    <p:sldId id="258" r:id="rId5"/>
    <p:sldId id="259" r:id="rId6"/>
    <p:sldId id="260" r:id="rId7"/>
    <p:sldId id="267" r:id="rId8"/>
    <p:sldId id="264" r:id="rId9"/>
    <p:sldId id="261" r:id="rId10"/>
    <p:sldId id="268" r:id="rId11"/>
    <p:sldId id="262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6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C39CB5-0AD5-43FF-85E7-DBB403A4772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E31E7DD-3766-4374-BE1C-76231657E822}">
      <dgm:prSet/>
      <dgm:spPr/>
      <dgm:t>
        <a:bodyPr/>
        <a:lstStyle/>
        <a:p>
          <a:pPr>
            <a:defRPr cap="all"/>
          </a:pPr>
          <a:r>
            <a:rPr lang="en-US"/>
            <a:t>• Acelera la depreciación al reclasificar componentes</a:t>
          </a:r>
        </a:p>
      </dgm:t>
    </dgm:pt>
    <dgm:pt modelId="{0669F59F-AC97-4D33-925D-E5ED955D7877}" type="parTrans" cxnId="{293C1E55-6603-401C-8079-F77E72323319}">
      <dgm:prSet/>
      <dgm:spPr/>
      <dgm:t>
        <a:bodyPr/>
        <a:lstStyle/>
        <a:p>
          <a:endParaRPr lang="en-US"/>
        </a:p>
      </dgm:t>
    </dgm:pt>
    <dgm:pt modelId="{32009E61-3D77-47FA-953B-D75710F6EF05}" type="sibTrans" cxnId="{293C1E55-6603-401C-8079-F77E72323319}">
      <dgm:prSet/>
      <dgm:spPr/>
      <dgm:t>
        <a:bodyPr/>
        <a:lstStyle/>
        <a:p>
          <a:endParaRPr lang="en-US"/>
        </a:p>
      </dgm:t>
    </dgm:pt>
    <dgm:pt modelId="{60A6D351-8D87-428A-B3D5-981DFC5AF327}">
      <dgm:prSet/>
      <dgm:spPr/>
      <dgm:t>
        <a:bodyPr/>
        <a:lstStyle/>
        <a:p>
          <a:pPr>
            <a:defRPr cap="all"/>
          </a:pPr>
          <a:r>
            <a:rPr lang="en-US"/>
            <a:t>• Aumenta el flujo de efectivo al adelantar deducciones</a:t>
          </a:r>
        </a:p>
      </dgm:t>
    </dgm:pt>
    <dgm:pt modelId="{30ADE606-6746-4DF0-BB45-A2F8735C2831}" type="parTrans" cxnId="{74C0F99A-7B96-4A91-BAD2-3245C4AE2811}">
      <dgm:prSet/>
      <dgm:spPr/>
      <dgm:t>
        <a:bodyPr/>
        <a:lstStyle/>
        <a:p>
          <a:endParaRPr lang="en-US"/>
        </a:p>
      </dgm:t>
    </dgm:pt>
    <dgm:pt modelId="{6E583DCF-F901-447A-AB58-E3742D99C89A}" type="sibTrans" cxnId="{74C0F99A-7B96-4A91-BAD2-3245C4AE2811}">
      <dgm:prSet/>
      <dgm:spPr/>
      <dgm:t>
        <a:bodyPr/>
        <a:lstStyle/>
        <a:p>
          <a:endParaRPr lang="en-US"/>
        </a:p>
      </dgm:t>
    </dgm:pt>
    <dgm:pt modelId="{AD73A0FB-2621-44BE-8E98-78E3FA61956D}">
      <dgm:prSet/>
      <dgm:spPr/>
      <dgm:t>
        <a:bodyPr/>
        <a:lstStyle/>
        <a:p>
          <a:pPr>
            <a:defRPr cap="all"/>
          </a:pPr>
          <a:r>
            <a:rPr lang="en-US"/>
            <a:t>• Ejemplo: Segmentar una propiedad de $1M en activos de 5, 15 y 27.5 años</a:t>
          </a:r>
        </a:p>
      </dgm:t>
    </dgm:pt>
    <dgm:pt modelId="{B364FDED-0C22-410F-B41E-39976AE28020}" type="parTrans" cxnId="{5D61BC1C-1AAA-49F8-BBD4-92E915A0EF0A}">
      <dgm:prSet/>
      <dgm:spPr/>
      <dgm:t>
        <a:bodyPr/>
        <a:lstStyle/>
        <a:p>
          <a:endParaRPr lang="en-US"/>
        </a:p>
      </dgm:t>
    </dgm:pt>
    <dgm:pt modelId="{6344E520-3FBB-47EE-9E8D-8C0E365E3D16}" type="sibTrans" cxnId="{5D61BC1C-1AAA-49F8-BBD4-92E915A0EF0A}">
      <dgm:prSet/>
      <dgm:spPr/>
      <dgm:t>
        <a:bodyPr/>
        <a:lstStyle/>
        <a:p>
          <a:endParaRPr lang="en-US"/>
        </a:p>
      </dgm:t>
    </dgm:pt>
    <dgm:pt modelId="{CDFA11DC-0EE5-4899-A245-9729A3294F42}">
      <dgm:prSet/>
      <dgm:spPr/>
      <dgm:t>
        <a:bodyPr/>
        <a:lstStyle/>
        <a:p>
          <a:pPr>
            <a:defRPr cap="all"/>
          </a:pPr>
          <a:r>
            <a:rPr lang="en-US"/>
            <a:t>• Ideal para propietarios o inversores con grandes propiedades</a:t>
          </a:r>
        </a:p>
      </dgm:t>
    </dgm:pt>
    <dgm:pt modelId="{62BE02E5-0246-4016-9EE8-E7E74B330E56}" type="parTrans" cxnId="{934CD7E7-C750-4D2A-8B0C-80DFC9E0B470}">
      <dgm:prSet/>
      <dgm:spPr/>
      <dgm:t>
        <a:bodyPr/>
        <a:lstStyle/>
        <a:p>
          <a:endParaRPr lang="en-US"/>
        </a:p>
      </dgm:t>
    </dgm:pt>
    <dgm:pt modelId="{A88E3B9B-F250-4BC0-AE8B-219C8AA23F28}" type="sibTrans" cxnId="{934CD7E7-C750-4D2A-8B0C-80DFC9E0B470}">
      <dgm:prSet/>
      <dgm:spPr/>
      <dgm:t>
        <a:bodyPr/>
        <a:lstStyle/>
        <a:p>
          <a:endParaRPr lang="en-US"/>
        </a:p>
      </dgm:t>
    </dgm:pt>
    <dgm:pt modelId="{593DE71D-A0CD-4354-B4AE-6E30D26C2356}" type="pres">
      <dgm:prSet presAssocID="{E9C39CB5-0AD5-43FF-85E7-DBB403A47721}" presName="root" presStyleCnt="0">
        <dgm:presLayoutVars>
          <dgm:dir/>
          <dgm:resizeHandles val="exact"/>
        </dgm:presLayoutVars>
      </dgm:prSet>
      <dgm:spPr/>
    </dgm:pt>
    <dgm:pt modelId="{D03273D2-65CC-4DB2-8B68-61ED11C15B82}" type="pres">
      <dgm:prSet presAssocID="{0E31E7DD-3766-4374-BE1C-76231657E822}" presName="compNode" presStyleCnt="0"/>
      <dgm:spPr/>
    </dgm:pt>
    <dgm:pt modelId="{0A772977-EAEC-4EC0-8183-97DEF003368B}" type="pres">
      <dgm:prSet presAssocID="{0E31E7DD-3766-4374-BE1C-76231657E822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9A5DDCF-0254-4518-8B2D-A4AA7C4B5CA5}" type="pres">
      <dgm:prSet presAssocID="{0E31E7DD-3766-4374-BE1C-76231657E82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FD99D48-33C6-418D-B76E-22918AAA7637}" type="pres">
      <dgm:prSet presAssocID="{0E31E7DD-3766-4374-BE1C-76231657E822}" presName="spaceRect" presStyleCnt="0"/>
      <dgm:spPr/>
    </dgm:pt>
    <dgm:pt modelId="{86AD43F1-5650-4837-982C-D223F203AF13}" type="pres">
      <dgm:prSet presAssocID="{0E31E7DD-3766-4374-BE1C-76231657E822}" presName="textRect" presStyleLbl="revTx" presStyleIdx="0" presStyleCnt="4">
        <dgm:presLayoutVars>
          <dgm:chMax val="1"/>
          <dgm:chPref val="1"/>
        </dgm:presLayoutVars>
      </dgm:prSet>
      <dgm:spPr/>
    </dgm:pt>
    <dgm:pt modelId="{29AD222B-6439-4876-87FB-13DA96B9B7F8}" type="pres">
      <dgm:prSet presAssocID="{32009E61-3D77-47FA-953B-D75710F6EF05}" presName="sibTrans" presStyleCnt="0"/>
      <dgm:spPr/>
    </dgm:pt>
    <dgm:pt modelId="{25868DFB-2D7D-4A99-B23B-6F164DAC3623}" type="pres">
      <dgm:prSet presAssocID="{60A6D351-8D87-428A-B3D5-981DFC5AF327}" presName="compNode" presStyleCnt="0"/>
      <dgm:spPr/>
    </dgm:pt>
    <dgm:pt modelId="{6E6C3D34-A7C4-468E-B204-64D9B0FAA72A}" type="pres">
      <dgm:prSet presAssocID="{60A6D351-8D87-428A-B3D5-981DFC5AF327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C98F7BE-1E32-4513-9ADB-CF21AB369A99}" type="pres">
      <dgm:prSet presAssocID="{60A6D351-8D87-428A-B3D5-981DFC5AF32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D75FC64B-9FA2-4C36-81AD-926335012F5C}" type="pres">
      <dgm:prSet presAssocID="{60A6D351-8D87-428A-B3D5-981DFC5AF327}" presName="spaceRect" presStyleCnt="0"/>
      <dgm:spPr/>
    </dgm:pt>
    <dgm:pt modelId="{7C9C073A-30F6-43DC-9B3C-4B9BD16EA8CD}" type="pres">
      <dgm:prSet presAssocID="{60A6D351-8D87-428A-B3D5-981DFC5AF327}" presName="textRect" presStyleLbl="revTx" presStyleIdx="1" presStyleCnt="4">
        <dgm:presLayoutVars>
          <dgm:chMax val="1"/>
          <dgm:chPref val="1"/>
        </dgm:presLayoutVars>
      </dgm:prSet>
      <dgm:spPr/>
    </dgm:pt>
    <dgm:pt modelId="{801DE2E5-D5CA-451A-B834-0ADB4AECBBA4}" type="pres">
      <dgm:prSet presAssocID="{6E583DCF-F901-447A-AB58-E3742D99C89A}" presName="sibTrans" presStyleCnt="0"/>
      <dgm:spPr/>
    </dgm:pt>
    <dgm:pt modelId="{2EFD0383-1D00-4946-82E9-C954FF63A4B3}" type="pres">
      <dgm:prSet presAssocID="{AD73A0FB-2621-44BE-8E98-78E3FA61956D}" presName="compNode" presStyleCnt="0"/>
      <dgm:spPr/>
    </dgm:pt>
    <dgm:pt modelId="{EB73D4E6-5450-47AE-9352-9236073857B8}" type="pres">
      <dgm:prSet presAssocID="{AD73A0FB-2621-44BE-8E98-78E3FA61956D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56D80BA-BEF4-4D2F-92B8-6E9D7086F9DA}" type="pres">
      <dgm:prSet presAssocID="{AD73A0FB-2621-44BE-8E98-78E3FA61956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E6BA690-7F81-4FE7-ADFA-D6F14BB0BA8A}" type="pres">
      <dgm:prSet presAssocID="{AD73A0FB-2621-44BE-8E98-78E3FA61956D}" presName="spaceRect" presStyleCnt="0"/>
      <dgm:spPr/>
    </dgm:pt>
    <dgm:pt modelId="{0B232999-7428-405C-A3A9-2FBE12B4E068}" type="pres">
      <dgm:prSet presAssocID="{AD73A0FB-2621-44BE-8E98-78E3FA61956D}" presName="textRect" presStyleLbl="revTx" presStyleIdx="2" presStyleCnt="4">
        <dgm:presLayoutVars>
          <dgm:chMax val="1"/>
          <dgm:chPref val="1"/>
        </dgm:presLayoutVars>
      </dgm:prSet>
      <dgm:spPr/>
    </dgm:pt>
    <dgm:pt modelId="{C884C007-1681-460B-ACE3-7A3217BA7D5E}" type="pres">
      <dgm:prSet presAssocID="{6344E520-3FBB-47EE-9E8D-8C0E365E3D16}" presName="sibTrans" presStyleCnt="0"/>
      <dgm:spPr/>
    </dgm:pt>
    <dgm:pt modelId="{5F99E122-CC80-4060-9CFE-76C6F2F18A26}" type="pres">
      <dgm:prSet presAssocID="{CDFA11DC-0EE5-4899-A245-9729A3294F42}" presName="compNode" presStyleCnt="0"/>
      <dgm:spPr/>
    </dgm:pt>
    <dgm:pt modelId="{F83C3472-28C5-4999-8B25-94073CC382DE}" type="pres">
      <dgm:prSet presAssocID="{CDFA11DC-0EE5-4899-A245-9729A3294F42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3B35A9F-E8E3-4E63-BAD1-5E390132E77F}" type="pres">
      <dgm:prSet presAssocID="{CDFA11DC-0EE5-4899-A245-9729A3294F4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BCA4FCA6-2AFC-4267-BE0E-0418EAB61A45}" type="pres">
      <dgm:prSet presAssocID="{CDFA11DC-0EE5-4899-A245-9729A3294F42}" presName="spaceRect" presStyleCnt="0"/>
      <dgm:spPr/>
    </dgm:pt>
    <dgm:pt modelId="{2FCF7C6D-E2B3-4464-80AE-3381141697F4}" type="pres">
      <dgm:prSet presAssocID="{CDFA11DC-0EE5-4899-A245-9729A3294F4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D61BC1C-1AAA-49F8-BBD4-92E915A0EF0A}" srcId="{E9C39CB5-0AD5-43FF-85E7-DBB403A47721}" destId="{AD73A0FB-2621-44BE-8E98-78E3FA61956D}" srcOrd="2" destOrd="0" parTransId="{B364FDED-0C22-410F-B41E-39976AE28020}" sibTransId="{6344E520-3FBB-47EE-9E8D-8C0E365E3D16}"/>
    <dgm:cxn modelId="{293C1E55-6603-401C-8079-F77E72323319}" srcId="{E9C39CB5-0AD5-43FF-85E7-DBB403A47721}" destId="{0E31E7DD-3766-4374-BE1C-76231657E822}" srcOrd="0" destOrd="0" parTransId="{0669F59F-AC97-4D33-925D-E5ED955D7877}" sibTransId="{32009E61-3D77-47FA-953B-D75710F6EF05}"/>
    <dgm:cxn modelId="{1C7F127E-356A-405E-BAB9-BD3D5E3B477B}" type="presOf" srcId="{AD73A0FB-2621-44BE-8E98-78E3FA61956D}" destId="{0B232999-7428-405C-A3A9-2FBE12B4E068}" srcOrd="0" destOrd="0" presId="urn:microsoft.com/office/officeart/2018/5/layout/IconLeafLabelList"/>
    <dgm:cxn modelId="{A39E5C90-6483-445A-84EE-7E54E165DC33}" type="presOf" srcId="{0E31E7DD-3766-4374-BE1C-76231657E822}" destId="{86AD43F1-5650-4837-982C-D223F203AF13}" srcOrd="0" destOrd="0" presId="urn:microsoft.com/office/officeart/2018/5/layout/IconLeafLabelList"/>
    <dgm:cxn modelId="{F6FE0997-68BD-4DF0-9B78-04C0DFACF0D7}" type="presOf" srcId="{60A6D351-8D87-428A-B3D5-981DFC5AF327}" destId="{7C9C073A-30F6-43DC-9B3C-4B9BD16EA8CD}" srcOrd="0" destOrd="0" presId="urn:microsoft.com/office/officeart/2018/5/layout/IconLeafLabelList"/>
    <dgm:cxn modelId="{74C0F99A-7B96-4A91-BAD2-3245C4AE2811}" srcId="{E9C39CB5-0AD5-43FF-85E7-DBB403A47721}" destId="{60A6D351-8D87-428A-B3D5-981DFC5AF327}" srcOrd="1" destOrd="0" parTransId="{30ADE606-6746-4DF0-BB45-A2F8735C2831}" sibTransId="{6E583DCF-F901-447A-AB58-E3742D99C89A}"/>
    <dgm:cxn modelId="{6B81F2AD-3989-4567-9F42-C8A418D8C8C1}" type="presOf" srcId="{E9C39CB5-0AD5-43FF-85E7-DBB403A47721}" destId="{593DE71D-A0CD-4354-B4AE-6E30D26C2356}" srcOrd="0" destOrd="0" presId="urn:microsoft.com/office/officeart/2018/5/layout/IconLeafLabelList"/>
    <dgm:cxn modelId="{6BC6ADAE-5FCD-4786-B510-27B748447CA6}" type="presOf" srcId="{CDFA11DC-0EE5-4899-A245-9729A3294F42}" destId="{2FCF7C6D-E2B3-4464-80AE-3381141697F4}" srcOrd="0" destOrd="0" presId="urn:microsoft.com/office/officeart/2018/5/layout/IconLeafLabelList"/>
    <dgm:cxn modelId="{934CD7E7-C750-4D2A-8B0C-80DFC9E0B470}" srcId="{E9C39CB5-0AD5-43FF-85E7-DBB403A47721}" destId="{CDFA11DC-0EE5-4899-A245-9729A3294F42}" srcOrd="3" destOrd="0" parTransId="{62BE02E5-0246-4016-9EE8-E7E74B330E56}" sibTransId="{A88E3B9B-F250-4BC0-AE8B-219C8AA23F28}"/>
    <dgm:cxn modelId="{25351356-BDFF-4124-BC26-2A9F10F654C6}" type="presParOf" srcId="{593DE71D-A0CD-4354-B4AE-6E30D26C2356}" destId="{D03273D2-65CC-4DB2-8B68-61ED11C15B82}" srcOrd="0" destOrd="0" presId="urn:microsoft.com/office/officeart/2018/5/layout/IconLeafLabelList"/>
    <dgm:cxn modelId="{7BA0712D-92ED-4004-8F6E-A3801B7B8D49}" type="presParOf" srcId="{D03273D2-65CC-4DB2-8B68-61ED11C15B82}" destId="{0A772977-EAEC-4EC0-8183-97DEF003368B}" srcOrd="0" destOrd="0" presId="urn:microsoft.com/office/officeart/2018/5/layout/IconLeafLabelList"/>
    <dgm:cxn modelId="{F09C91C4-8948-41DE-A728-E1CFAD365A38}" type="presParOf" srcId="{D03273D2-65CC-4DB2-8B68-61ED11C15B82}" destId="{C9A5DDCF-0254-4518-8B2D-A4AA7C4B5CA5}" srcOrd="1" destOrd="0" presId="urn:microsoft.com/office/officeart/2018/5/layout/IconLeafLabelList"/>
    <dgm:cxn modelId="{4F79BA6C-D4B9-4906-9D00-AB07AD1EAECB}" type="presParOf" srcId="{D03273D2-65CC-4DB2-8B68-61ED11C15B82}" destId="{DFD99D48-33C6-418D-B76E-22918AAA7637}" srcOrd="2" destOrd="0" presId="urn:microsoft.com/office/officeart/2018/5/layout/IconLeafLabelList"/>
    <dgm:cxn modelId="{C6D4063D-1A6D-407C-B063-E88D8B90B292}" type="presParOf" srcId="{D03273D2-65CC-4DB2-8B68-61ED11C15B82}" destId="{86AD43F1-5650-4837-982C-D223F203AF13}" srcOrd="3" destOrd="0" presId="urn:microsoft.com/office/officeart/2018/5/layout/IconLeafLabelList"/>
    <dgm:cxn modelId="{F85301F0-EACD-428E-99F9-EE751377B961}" type="presParOf" srcId="{593DE71D-A0CD-4354-B4AE-6E30D26C2356}" destId="{29AD222B-6439-4876-87FB-13DA96B9B7F8}" srcOrd="1" destOrd="0" presId="urn:microsoft.com/office/officeart/2018/5/layout/IconLeafLabelList"/>
    <dgm:cxn modelId="{45DCE4F2-9C00-4FB8-A3A9-5AF2A0F2C254}" type="presParOf" srcId="{593DE71D-A0CD-4354-B4AE-6E30D26C2356}" destId="{25868DFB-2D7D-4A99-B23B-6F164DAC3623}" srcOrd="2" destOrd="0" presId="urn:microsoft.com/office/officeart/2018/5/layout/IconLeafLabelList"/>
    <dgm:cxn modelId="{4F681986-0363-4195-B23B-87ACCF282AA2}" type="presParOf" srcId="{25868DFB-2D7D-4A99-B23B-6F164DAC3623}" destId="{6E6C3D34-A7C4-468E-B204-64D9B0FAA72A}" srcOrd="0" destOrd="0" presId="urn:microsoft.com/office/officeart/2018/5/layout/IconLeafLabelList"/>
    <dgm:cxn modelId="{1C550D25-CB8D-4896-B724-E4BAD579FC7A}" type="presParOf" srcId="{25868DFB-2D7D-4A99-B23B-6F164DAC3623}" destId="{CC98F7BE-1E32-4513-9ADB-CF21AB369A99}" srcOrd="1" destOrd="0" presId="urn:microsoft.com/office/officeart/2018/5/layout/IconLeafLabelList"/>
    <dgm:cxn modelId="{86343352-DA9E-48AD-B8C9-83F087EDFC14}" type="presParOf" srcId="{25868DFB-2D7D-4A99-B23B-6F164DAC3623}" destId="{D75FC64B-9FA2-4C36-81AD-926335012F5C}" srcOrd="2" destOrd="0" presId="urn:microsoft.com/office/officeart/2018/5/layout/IconLeafLabelList"/>
    <dgm:cxn modelId="{4722B2D2-03E5-4E1C-8DEF-D7A0F0370A65}" type="presParOf" srcId="{25868DFB-2D7D-4A99-B23B-6F164DAC3623}" destId="{7C9C073A-30F6-43DC-9B3C-4B9BD16EA8CD}" srcOrd="3" destOrd="0" presId="urn:microsoft.com/office/officeart/2018/5/layout/IconLeafLabelList"/>
    <dgm:cxn modelId="{4E60EC7D-F6D3-456A-B46A-B212EA707600}" type="presParOf" srcId="{593DE71D-A0CD-4354-B4AE-6E30D26C2356}" destId="{801DE2E5-D5CA-451A-B834-0ADB4AECBBA4}" srcOrd="3" destOrd="0" presId="urn:microsoft.com/office/officeart/2018/5/layout/IconLeafLabelList"/>
    <dgm:cxn modelId="{02856DB8-0708-44D5-95DB-0057410B2141}" type="presParOf" srcId="{593DE71D-A0CD-4354-B4AE-6E30D26C2356}" destId="{2EFD0383-1D00-4946-82E9-C954FF63A4B3}" srcOrd="4" destOrd="0" presId="urn:microsoft.com/office/officeart/2018/5/layout/IconLeafLabelList"/>
    <dgm:cxn modelId="{8A9A9FA9-160F-4026-A952-7DCD8BCB0871}" type="presParOf" srcId="{2EFD0383-1D00-4946-82E9-C954FF63A4B3}" destId="{EB73D4E6-5450-47AE-9352-9236073857B8}" srcOrd="0" destOrd="0" presId="urn:microsoft.com/office/officeart/2018/5/layout/IconLeafLabelList"/>
    <dgm:cxn modelId="{D28FD58E-18D2-4AF8-9404-1D8AF07D15EE}" type="presParOf" srcId="{2EFD0383-1D00-4946-82E9-C954FF63A4B3}" destId="{456D80BA-BEF4-4D2F-92B8-6E9D7086F9DA}" srcOrd="1" destOrd="0" presId="urn:microsoft.com/office/officeart/2018/5/layout/IconLeafLabelList"/>
    <dgm:cxn modelId="{4B89EC16-A69D-48D8-8A1A-81DFD1929735}" type="presParOf" srcId="{2EFD0383-1D00-4946-82E9-C954FF63A4B3}" destId="{9E6BA690-7F81-4FE7-ADFA-D6F14BB0BA8A}" srcOrd="2" destOrd="0" presId="urn:microsoft.com/office/officeart/2018/5/layout/IconLeafLabelList"/>
    <dgm:cxn modelId="{BA9C4526-C647-4120-8EF1-4A85C42D3639}" type="presParOf" srcId="{2EFD0383-1D00-4946-82E9-C954FF63A4B3}" destId="{0B232999-7428-405C-A3A9-2FBE12B4E068}" srcOrd="3" destOrd="0" presId="urn:microsoft.com/office/officeart/2018/5/layout/IconLeafLabelList"/>
    <dgm:cxn modelId="{106E79B6-4D3E-4303-9FF0-FB8EF60CD246}" type="presParOf" srcId="{593DE71D-A0CD-4354-B4AE-6E30D26C2356}" destId="{C884C007-1681-460B-ACE3-7A3217BA7D5E}" srcOrd="5" destOrd="0" presId="urn:microsoft.com/office/officeart/2018/5/layout/IconLeafLabelList"/>
    <dgm:cxn modelId="{F7823E71-2F09-4065-802E-147873C3D874}" type="presParOf" srcId="{593DE71D-A0CD-4354-B4AE-6E30D26C2356}" destId="{5F99E122-CC80-4060-9CFE-76C6F2F18A26}" srcOrd="6" destOrd="0" presId="urn:microsoft.com/office/officeart/2018/5/layout/IconLeafLabelList"/>
    <dgm:cxn modelId="{F6C35AEF-CC03-4EE2-830E-130A68683587}" type="presParOf" srcId="{5F99E122-CC80-4060-9CFE-76C6F2F18A26}" destId="{F83C3472-28C5-4999-8B25-94073CC382DE}" srcOrd="0" destOrd="0" presId="urn:microsoft.com/office/officeart/2018/5/layout/IconLeafLabelList"/>
    <dgm:cxn modelId="{89685D3E-10FC-4DD0-816C-968DCF3D0829}" type="presParOf" srcId="{5F99E122-CC80-4060-9CFE-76C6F2F18A26}" destId="{B3B35A9F-E8E3-4E63-BAD1-5E390132E77F}" srcOrd="1" destOrd="0" presId="urn:microsoft.com/office/officeart/2018/5/layout/IconLeafLabelList"/>
    <dgm:cxn modelId="{A533E52D-DA02-4BC4-A26A-D90DB548246F}" type="presParOf" srcId="{5F99E122-CC80-4060-9CFE-76C6F2F18A26}" destId="{BCA4FCA6-2AFC-4267-BE0E-0418EAB61A45}" srcOrd="2" destOrd="0" presId="urn:microsoft.com/office/officeart/2018/5/layout/IconLeafLabelList"/>
    <dgm:cxn modelId="{8489AB0C-B48E-4477-869F-299CA3A5D8F7}" type="presParOf" srcId="{5F99E122-CC80-4060-9CFE-76C6F2F18A26}" destId="{2FCF7C6D-E2B3-4464-80AE-3381141697F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013D82-010A-4397-9BCF-60C1E94D2BA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4D84594-FBD3-437D-B2E9-8D55AE9F8DFA}">
      <dgm:prSet/>
      <dgm:spPr/>
      <dgm:t>
        <a:bodyPr/>
        <a:lstStyle/>
        <a:p>
          <a:r>
            <a:rPr lang="en-US"/>
            <a:t>• Reinvertir los ingresos en una propiedad de 'igual tipo'</a:t>
          </a:r>
        </a:p>
      </dgm:t>
    </dgm:pt>
    <dgm:pt modelId="{A2DDD18F-1B76-4F40-9582-7A0798DF8385}" type="parTrans" cxnId="{1B945C5A-82AB-4A98-9BCE-72130CADFFDC}">
      <dgm:prSet/>
      <dgm:spPr/>
      <dgm:t>
        <a:bodyPr/>
        <a:lstStyle/>
        <a:p>
          <a:endParaRPr lang="en-US"/>
        </a:p>
      </dgm:t>
    </dgm:pt>
    <dgm:pt modelId="{792BCCBF-6382-4A9C-8BE7-7ECB1FE861C8}" type="sibTrans" cxnId="{1B945C5A-82AB-4A98-9BCE-72130CADFFDC}">
      <dgm:prSet/>
      <dgm:spPr/>
      <dgm:t>
        <a:bodyPr/>
        <a:lstStyle/>
        <a:p>
          <a:endParaRPr lang="en-US"/>
        </a:p>
      </dgm:t>
    </dgm:pt>
    <dgm:pt modelId="{B019CDDB-4B3D-451B-BFEF-3D7BB43DAD0E}">
      <dgm:prSet/>
      <dgm:spPr/>
      <dgm:t>
        <a:bodyPr/>
        <a:lstStyle/>
        <a:p>
          <a:r>
            <a:rPr lang="en-US"/>
            <a:t>• 45 días para identificar, 180 días para completar el intercambio</a:t>
          </a:r>
        </a:p>
      </dgm:t>
    </dgm:pt>
    <dgm:pt modelId="{4AB102B8-5A24-4D70-AA09-9C5C81715FE9}" type="parTrans" cxnId="{EBD5A19D-8B58-4D7C-80E6-D6AFC23A208C}">
      <dgm:prSet/>
      <dgm:spPr/>
      <dgm:t>
        <a:bodyPr/>
        <a:lstStyle/>
        <a:p>
          <a:endParaRPr lang="en-US"/>
        </a:p>
      </dgm:t>
    </dgm:pt>
    <dgm:pt modelId="{87F444DC-C4F6-4D86-B32F-AB8E674BDEE5}" type="sibTrans" cxnId="{EBD5A19D-8B58-4D7C-80E6-D6AFC23A208C}">
      <dgm:prSet/>
      <dgm:spPr/>
      <dgm:t>
        <a:bodyPr/>
        <a:lstStyle/>
        <a:p>
          <a:endParaRPr lang="en-US"/>
        </a:p>
      </dgm:t>
    </dgm:pt>
    <dgm:pt modelId="{BDB3D38A-A201-47B1-902C-D7BA18B09012}">
      <dgm:prSet/>
      <dgm:spPr/>
      <dgm:t>
        <a:bodyPr/>
        <a:lstStyle/>
        <a:p>
          <a:r>
            <a:rPr lang="en-US"/>
            <a:t>• Crece la riqueza sin impuestos inmediatos sobre ganancias de capital</a:t>
          </a:r>
        </a:p>
      </dgm:t>
    </dgm:pt>
    <dgm:pt modelId="{4DA2580D-5A8F-4A09-A312-3CCEA024DA33}" type="parTrans" cxnId="{6979204F-3C12-4D42-9121-CD1BF64C07FB}">
      <dgm:prSet/>
      <dgm:spPr/>
      <dgm:t>
        <a:bodyPr/>
        <a:lstStyle/>
        <a:p>
          <a:endParaRPr lang="en-US"/>
        </a:p>
      </dgm:t>
    </dgm:pt>
    <dgm:pt modelId="{97BE7FC8-A652-4555-BFD3-BA208C37A57B}" type="sibTrans" cxnId="{6979204F-3C12-4D42-9121-CD1BF64C07FB}">
      <dgm:prSet/>
      <dgm:spPr/>
      <dgm:t>
        <a:bodyPr/>
        <a:lstStyle/>
        <a:p>
          <a:endParaRPr lang="en-US"/>
        </a:p>
      </dgm:t>
    </dgm:pt>
    <dgm:pt modelId="{57F69718-B7F6-4581-8675-782ABB8AC996}">
      <dgm:prSet/>
      <dgm:spPr/>
      <dgm:t>
        <a:bodyPr/>
        <a:lstStyle/>
        <a:p>
          <a:r>
            <a:rPr lang="en-US"/>
            <a:t>• Beneficio clave: Sin impuestos hasta la venta definitiva</a:t>
          </a:r>
        </a:p>
      </dgm:t>
    </dgm:pt>
    <dgm:pt modelId="{3730E5FF-4603-4771-A38D-D4985BD76D34}" type="parTrans" cxnId="{0572C6EF-A09B-4D98-9F4F-C209B98E79DD}">
      <dgm:prSet/>
      <dgm:spPr/>
      <dgm:t>
        <a:bodyPr/>
        <a:lstStyle/>
        <a:p>
          <a:endParaRPr lang="en-US"/>
        </a:p>
      </dgm:t>
    </dgm:pt>
    <dgm:pt modelId="{FF57DDC9-A614-4169-920F-EFC540393F4A}" type="sibTrans" cxnId="{0572C6EF-A09B-4D98-9F4F-C209B98E79DD}">
      <dgm:prSet/>
      <dgm:spPr/>
      <dgm:t>
        <a:bodyPr/>
        <a:lstStyle/>
        <a:p>
          <a:endParaRPr lang="en-US"/>
        </a:p>
      </dgm:t>
    </dgm:pt>
    <dgm:pt modelId="{726A84D9-B32A-480E-8F95-4E9FE1368EF5}" type="pres">
      <dgm:prSet presAssocID="{06013D82-010A-4397-9BCF-60C1E94D2BA1}" presName="root" presStyleCnt="0">
        <dgm:presLayoutVars>
          <dgm:dir/>
          <dgm:resizeHandles val="exact"/>
        </dgm:presLayoutVars>
      </dgm:prSet>
      <dgm:spPr/>
    </dgm:pt>
    <dgm:pt modelId="{66E05D3F-7735-4786-81E8-3C2E5559E6CB}" type="pres">
      <dgm:prSet presAssocID="{44D84594-FBD3-437D-B2E9-8D55AE9F8DFA}" presName="compNode" presStyleCnt="0"/>
      <dgm:spPr/>
    </dgm:pt>
    <dgm:pt modelId="{40AAE9C9-AE67-4030-958E-CEC5A8960714}" type="pres">
      <dgm:prSet presAssocID="{44D84594-FBD3-437D-B2E9-8D55AE9F8DF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19AAB7E-A5B6-4529-B3B2-60C59D28F29B}" type="pres">
      <dgm:prSet presAssocID="{44D84594-FBD3-437D-B2E9-8D55AE9F8DFA}" presName="spaceRect" presStyleCnt="0"/>
      <dgm:spPr/>
    </dgm:pt>
    <dgm:pt modelId="{F94C4CEF-C098-4E61-88F5-BEBCC9304627}" type="pres">
      <dgm:prSet presAssocID="{44D84594-FBD3-437D-B2E9-8D55AE9F8DFA}" presName="textRect" presStyleLbl="revTx" presStyleIdx="0" presStyleCnt="4">
        <dgm:presLayoutVars>
          <dgm:chMax val="1"/>
          <dgm:chPref val="1"/>
        </dgm:presLayoutVars>
      </dgm:prSet>
      <dgm:spPr/>
    </dgm:pt>
    <dgm:pt modelId="{4C19AE2D-EF86-469D-AD4B-A9CEB8DE0534}" type="pres">
      <dgm:prSet presAssocID="{792BCCBF-6382-4A9C-8BE7-7ECB1FE861C8}" presName="sibTrans" presStyleCnt="0"/>
      <dgm:spPr/>
    </dgm:pt>
    <dgm:pt modelId="{AC1BC397-9314-42EB-9824-397D6223ED73}" type="pres">
      <dgm:prSet presAssocID="{B019CDDB-4B3D-451B-BFEF-3D7BB43DAD0E}" presName="compNode" presStyleCnt="0"/>
      <dgm:spPr/>
    </dgm:pt>
    <dgm:pt modelId="{ACE37025-6223-48FF-B9E9-E69FB286FABF}" type="pres">
      <dgm:prSet presAssocID="{B019CDDB-4B3D-451B-BFEF-3D7BB43DAD0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6DCC2733-75BA-4639-B690-595B1337FBD9}" type="pres">
      <dgm:prSet presAssocID="{B019CDDB-4B3D-451B-BFEF-3D7BB43DAD0E}" presName="spaceRect" presStyleCnt="0"/>
      <dgm:spPr/>
    </dgm:pt>
    <dgm:pt modelId="{ED1BDF40-05DF-4A73-98F0-5492B6D83A1E}" type="pres">
      <dgm:prSet presAssocID="{B019CDDB-4B3D-451B-BFEF-3D7BB43DAD0E}" presName="textRect" presStyleLbl="revTx" presStyleIdx="1" presStyleCnt="4">
        <dgm:presLayoutVars>
          <dgm:chMax val="1"/>
          <dgm:chPref val="1"/>
        </dgm:presLayoutVars>
      </dgm:prSet>
      <dgm:spPr/>
    </dgm:pt>
    <dgm:pt modelId="{080F0C2B-D1EE-46F8-BE5A-D35A099F14C7}" type="pres">
      <dgm:prSet presAssocID="{87F444DC-C4F6-4D86-B32F-AB8E674BDEE5}" presName="sibTrans" presStyleCnt="0"/>
      <dgm:spPr/>
    </dgm:pt>
    <dgm:pt modelId="{5152712F-46D2-4FB2-991D-ADAF1ABEB185}" type="pres">
      <dgm:prSet presAssocID="{BDB3D38A-A201-47B1-902C-D7BA18B09012}" presName="compNode" presStyleCnt="0"/>
      <dgm:spPr/>
    </dgm:pt>
    <dgm:pt modelId="{BEC7AD54-4D56-424D-B443-9C3F88F268FB}" type="pres">
      <dgm:prSet presAssocID="{BDB3D38A-A201-47B1-902C-D7BA18B090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EB30248-5F22-44BB-80DB-00AAF63A6EDA}" type="pres">
      <dgm:prSet presAssocID="{BDB3D38A-A201-47B1-902C-D7BA18B09012}" presName="spaceRect" presStyleCnt="0"/>
      <dgm:spPr/>
    </dgm:pt>
    <dgm:pt modelId="{1AACDF02-CE51-40F9-AE24-14DDC33C45A2}" type="pres">
      <dgm:prSet presAssocID="{BDB3D38A-A201-47B1-902C-D7BA18B09012}" presName="textRect" presStyleLbl="revTx" presStyleIdx="2" presStyleCnt="4">
        <dgm:presLayoutVars>
          <dgm:chMax val="1"/>
          <dgm:chPref val="1"/>
        </dgm:presLayoutVars>
      </dgm:prSet>
      <dgm:spPr/>
    </dgm:pt>
    <dgm:pt modelId="{D4C6679D-52B0-4314-ABB1-CE4DDAA65F46}" type="pres">
      <dgm:prSet presAssocID="{97BE7FC8-A652-4555-BFD3-BA208C37A57B}" presName="sibTrans" presStyleCnt="0"/>
      <dgm:spPr/>
    </dgm:pt>
    <dgm:pt modelId="{0D533AAA-B453-4457-ABC9-F487C70AD2BE}" type="pres">
      <dgm:prSet presAssocID="{57F69718-B7F6-4581-8675-782ABB8AC996}" presName="compNode" presStyleCnt="0"/>
      <dgm:spPr/>
    </dgm:pt>
    <dgm:pt modelId="{24172F26-1EEB-4910-91AD-5C144970D5D8}" type="pres">
      <dgm:prSet presAssocID="{57F69718-B7F6-4581-8675-782ABB8AC99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4355FC21-AD58-494C-A709-657A0C021365}" type="pres">
      <dgm:prSet presAssocID="{57F69718-B7F6-4581-8675-782ABB8AC996}" presName="spaceRect" presStyleCnt="0"/>
      <dgm:spPr/>
    </dgm:pt>
    <dgm:pt modelId="{5CFB378A-E4A5-473F-B4B3-8FB892D08A77}" type="pres">
      <dgm:prSet presAssocID="{57F69718-B7F6-4581-8675-782ABB8AC99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5F8CF6C-C24D-4C4E-805E-7CBD7757920D}" type="presOf" srcId="{44D84594-FBD3-437D-B2E9-8D55AE9F8DFA}" destId="{F94C4CEF-C098-4E61-88F5-BEBCC9304627}" srcOrd="0" destOrd="0" presId="urn:microsoft.com/office/officeart/2018/2/layout/IconLabelList"/>
    <dgm:cxn modelId="{6979204F-3C12-4D42-9121-CD1BF64C07FB}" srcId="{06013D82-010A-4397-9BCF-60C1E94D2BA1}" destId="{BDB3D38A-A201-47B1-902C-D7BA18B09012}" srcOrd="2" destOrd="0" parTransId="{4DA2580D-5A8F-4A09-A312-3CCEA024DA33}" sibTransId="{97BE7FC8-A652-4555-BFD3-BA208C37A57B}"/>
    <dgm:cxn modelId="{2192FD50-03E0-4461-B2AB-771D51D9D588}" type="presOf" srcId="{06013D82-010A-4397-9BCF-60C1E94D2BA1}" destId="{726A84D9-B32A-480E-8F95-4E9FE1368EF5}" srcOrd="0" destOrd="0" presId="urn:microsoft.com/office/officeart/2018/2/layout/IconLabelList"/>
    <dgm:cxn modelId="{1B945C5A-82AB-4A98-9BCE-72130CADFFDC}" srcId="{06013D82-010A-4397-9BCF-60C1E94D2BA1}" destId="{44D84594-FBD3-437D-B2E9-8D55AE9F8DFA}" srcOrd="0" destOrd="0" parTransId="{A2DDD18F-1B76-4F40-9582-7A0798DF8385}" sibTransId="{792BCCBF-6382-4A9C-8BE7-7ECB1FE861C8}"/>
    <dgm:cxn modelId="{FBE78688-3ED5-44DA-8175-1327D374849E}" type="presOf" srcId="{BDB3D38A-A201-47B1-902C-D7BA18B09012}" destId="{1AACDF02-CE51-40F9-AE24-14DDC33C45A2}" srcOrd="0" destOrd="0" presId="urn:microsoft.com/office/officeart/2018/2/layout/IconLabelList"/>
    <dgm:cxn modelId="{EBD5A19D-8B58-4D7C-80E6-D6AFC23A208C}" srcId="{06013D82-010A-4397-9BCF-60C1E94D2BA1}" destId="{B019CDDB-4B3D-451B-BFEF-3D7BB43DAD0E}" srcOrd="1" destOrd="0" parTransId="{4AB102B8-5A24-4D70-AA09-9C5C81715FE9}" sibTransId="{87F444DC-C4F6-4D86-B32F-AB8E674BDEE5}"/>
    <dgm:cxn modelId="{F76429A3-F2D0-4B39-AE6F-15AEAF0C14FA}" type="presOf" srcId="{B019CDDB-4B3D-451B-BFEF-3D7BB43DAD0E}" destId="{ED1BDF40-05DF-4A73-98F0-5492B6D83A1E}" srcOrd="0" destOrd="0" presId="urn:microsoft.com/office/officeart/2018/2/layout/IconLabelList"/>
    <dgm:cxn modelId="{D5EE08AA-65F5-42AB-9A8B-96D0207BA340}" type="presOf" srcId="{57F69718-B7F6-4581-8675-782ABB8AC996}" destId="{5CFB378A-E4A5-473F-B4B3-8FB892D08A77}" srcOrd="0" destOrd="0" presId="urn:microsoft.com/office/officeart/2018/2/layout/IconLabelList"/>
    <dgm:cxn modelId="{0572C6EF-A09B-4D98-9F4F-C209B98E79DD}" srcId="{06013D82-010A-4397-9BCF-60C1E94D2BA1}" destId="{57F69718-B7F6-4581-8675-782ABB8AC996}" srcOrd="3" destOrd="0" parTransId="{3730E5FF-4603-4771-A38D-D4985BD76D34}" sibTransId="{FF57DDC9-A614-4169-920F-EFC540393F4A}"/>
    <dgm:cxn modelId="{D666943C-FB1D-4997-B49A-AF1C8EC11BE4}" type="presParOf" srcId="{726A84D9-B32A-480E-8F95-4E9FE1368EF5}" destId="{66E05D3F-7735-4786-81E8-3C2E5559E6CB}" srcOrd="0" destOrd="0" presId="urn:microsoft.com/office/officeart/2018/2/layout/IconLabelList"/>
    <dgm:cxn modelId="{9E80C4A0-5C06-4B28-8A3A-FA7B61F6B05C}" type="presParOf" srcId="{66E05D3F-7735-4786-81E8-3C2E5559E6CB}" destId="{40AAE9C9-AE67-4030-958E-CEC5A8960714}" srcOrd="0" destOrd="0" presId="urn:microsoft.com/office/officeart/2018/2/layout/IconLabelList"/>
    <dgm:cxn modelId="{0AFEE5CC-769D-4EDF-A293-CD6983F3E705}" type="presParOf" srcId="{66E05D3F-7735-4786-81E8-3C2E5559E6CB}" destId="{619AAB7E-A5B6-4529-B3B2-60C59D28F29B}" srcOrd="1" destOrd="0" presId="urn:microsoft.com/office/officeart/2018/2/layout/IconLabelList"/>
    <dgm:cxn modelId="{6E0E1503-57D6-40DA-9A0B-880DB378F907}" type="presParOf" srcId="{66E05D3F-7735-4786-81E8-3C2E5559E6CB}" destId="{F94C4CEF-C098-4E61-88F5-BEBCC9304627}" srcOrd="2" destOrd="0" presId="urn:microsoft.com/office/officeart/2018/2/layout/IconLabelList"/>
    <dgm:cxn modelId="{0391E539-20AE-435E-8065-246ABDF39E60}" type="presParOf" srcId="{726A84D9-B32A-480E-8F95-4E9FE1368EF5}" destId="{4C19AE2D-EF86-469D-AD4B-A9CEB8DE0534}" srcOrd="1" destOrd="0" presId="urn:microsoft.com/office/officeart/2018/2/layout/IconLabelList"/>
    <dgm:cxn modelId="{D6337746-EB95-48CD-97FB-A90BD98AF5BA}" type="presParOf" srcId="{726A84D9-B32A-480E-8F95-4E9FE1368EF5}" destId="{AC1BC397-9314-42EB-9824-397D6223ED73}" srcOrd="2" destOrd="0" presId="urn:microsoft.com/office/officeart/2018/2/layout/IconLabelList"/>
    <dgm:cxn modelId="{C70BCF59-D5BD-42A8-A004-5EF7B9E6B9A3}" type="presParOf" srcId="{AC1BC397-9314-42EB-9824-397D6223ED73}" destId="{ACE37025-6223-48FF-B9E9-E69FB286FABF}" srcOrd="0" destOrd="0" presId="urn:microsoft.com/office/officeart/2018/2/layout/IconLabelList"/>
    <dgm:cxn modelId="{FA063435-44D7-4BCD-8AC6-74352241F84F}" type="presParOf" srcId="{AC1BC397-9314-42EB-9824-397D6223ED73}" destId="{6DCC2733-75BA-4639-B690-595B1337FBD9}" srcOrd="1" destOrd="0" presId="urn:microsoft.com/office/officeart/2018/2/layout/IconLabelList"/>
    <dgm:cxn modelId="{137552A2-654C-4A72-A4C7-B6B85C84687C}" type="presParOf" srcId="{AC1BC397-9314-42EB-9824-397D6223ED73}" destId="{ED1BDF40-05DF-4A73-98F0-5492B6D83A1E}" srcOrd="2" destOrd="0" presId="urn:microsoft.com/office/officeart/2018/2/layout/IconLabelList"/>
    <dgm:cxn modelId="{224B94D5-2C56-4FA1-B88D-C213F8E6E575}" type="presParOf" srcId="{726A84D9-B32A-480E-8F95-4E9FE1368EF5}" destId="{080F0C2B-D1EE-46F8-BE5A-D35A099F14C7}" srcOrd="3" destOrd="0" presId="urn:microsoft.com/office/officeart/2018/2/layout/IconLabelList"/>
    <dgm:cxn modelId="{046C904C-2F26-4A8C-8664-B818D95A0130}" type="presParOf" srcId="{726A84D9-B32A-480E-8F95-4E9FE1368EF5}" destId="{5152712F-46D2-4FB2-991D-ADAF1ABEB185}" srcOrd="4" destOrd="0" presId="urn:microsoft.com/office/officeart/2018/2/layout/IconLabelList"/>
    <dgm:cxn modelId="{4E248224-50C4-4802-8DBF-AE1BA410ACFC}" type="presParOf" srcId="{5152712F-46D2-4FB2-991D-ADAF1ABEB185}" destId="{BEC7AD54-4D56-424D-B443-9C3F88F268FB}" srcOrd="0" destOrd="0" presId="urn:microsoft.com/office/officeart/2018/2/layout/IconLabelList"/>
    <dgm:cxn modelId="{DE14CD1B-4716-4469-BFDD-2F0398D011C8}" type="presParOf" srcId="{5152712F-46D2-4FB2-991D-ADAF1ABEB185}" destId="{3EB30248-5F22-44BB-80DB-00AAF63A6EDA}" srcOrd="1" destOrd="0" presId="urn:microsoft.com/office/officeart/2018/2/layout/IconLabelList"/>
    <dgm:cxn modelId="{BA753689-D7C7-4CE1-BC65-4222C3705A13}" type="presParOf" srcId="{5152712F-46D2-4FB2-991D-ADAF1ABEB185}" destId="{1AACDF02-CE51-40F9-AE24-14DDC33C45A2}" srcOrd="2" destOrd="0" presId="urn:microsoft.com/office/officeart/2018/2/layout/IconLabelList"/>
    <dgm:cxn modelId="{4B0DB97E-6922-4606-BE2E-70E318728CAA}" type="presParOf" srcId="{726A84D9-B32A-480E-8F95-4E9FE1368EF5}" destId="{D4C6679D-52B0-4314-ABB1-CE4DDAA65F46}" srcOrd="5" destOrd="0" presId="urn:microsoft.com/office/officeart/2018/2/layout/IconLabelList"/>
    <dgm:cxn modelId="{E8567F98-4750-429E-98F6-88CB6210270B}" type="presParOf" srcId="{726A84D9-B32A-480E-8F95-4E9FE1368EF5}" destId="{0D533AAA-B453-4457-ABC9-F487C70AD2BE}" srcOrd="6" destOrd="0" presId="urn:microsoft.com/office/officeart/2018/2/layout/IconLabelList"/>
    <dgm:cxn modelId="{05876793-6A20-4DF7-9372-374F7AD63688}" type="presParOf" srcId="{0D533AAA-B453-4457-ABC9-F487C70AD2BE}" destId="{24172F26-1EEB-4910-91AD-5C144970D5D8}" srcOrd="0" destOrd="0" presId="urn:microsoft.com/office/officeart/2018/2/layout/IconLabelList"/>
    <dgm:cxn modelId="{43194293-648F-4383-9BB0-EC6DDE13ED72}" type="presParOf" srcId="{0D533AAA-B453-4457-ABC9-F487C70AD2BE}" destId="{4355FC21-AD58-494C-A709-657A0C021365}" srcOrd="1" destOrd="0" presId="urn:microsoft.com/office/officeart/2018/2/layout/IconLabelList"/>
    <dgm:cxn modelId="{2254D038-832A-4560-90FC-CEEE8DD3BCF9}" type="presParOf" srcId="{0D533AAA-B453-4457-ABC9-F487C70AD2BE}" destId="{5CFB378A-E4A5-473F-B4B3-8FB892D08A7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7684AD-1B4F-4895-BCE8-E4C0FBB138F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161D76F7-C7BF-4800-ADA9-4D795F0217F3}">
      <dgm:prSet/>
      <dgm:spPr/>
      <dgm:t>
        <a:bodyPr/>
        <a:lstStyle/>
        <a:p>
          <a:pPr>
            <a:defRPr cap="all"/>
          </a:pPr>
          <a:r>
            <a:rPr lang="en-US" dirty="0"/>
            <a:t>• </a:t>
          </a:r>
          <a:r>
            <a:rPr lang="en-US" dirty="0" err="1"/>
            <a:t>Uso</a:t>
          </a:r>
          <a:r>
            <a:rPr lang="en-US" dirty="0"/>
            <a:t> de </a:t>
          </a:r>
          <a:r>
            <a:rPr lang="en-US" dirty="0" err="1"/>
            <a:t>ventas</a:t>
          </a:r>
          <a:r>
            <a:rPr lang="en-US" dirty="0"/>
            <a:t> a </a:t>
          </a:r>
          <a:r>
            <a:rPr lang="en-US" dirty="0" err="1"/>
            <a:t>plazos</a:t>
          </a:r>
          <a:r>
            <a:rPr lang="en-US" dirty="0"/>
            <a:t> para </a:t>
          </a:r>
          <a:r>
            <a:rPr lang="en-US" dirty="0" err="1"/>
            <a:t>diferir</a:t>
          </a:r>
          <a:r>
            <a:rPr lang="en-US" dirty="0"/>
            <a:t> </a:t>
          </a:r>
          <a:r>
            <a:rPr lang="en-US" dirty="0" err="1"/>
            <a:t>ganancias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varios</a:t>
          </a:r>
          <a:r>
            <a:rPr lang="en-US" dirty="0"/>
            <a:t> </a:t>
          </a:r>
          <a:r>
            <a:rPr lang="en-US" dirty="0" err="1"/>
            <a:t>años</a:t>
          </a:r>
          <a:endParaRPr lang="en-US" dirty="0"/>
        </a:p>
      </dgm:t>
    </dgm:pt>
    <dgm:pt modelId="{DF97A598-99E0-4FFF-B34F-2DDB3C794729}" type="parTrans" cxnId="{A32AA357-19C3-41A7-8035-3E34B9B5E23F}">
      <dgm:prSet/>
      <dgm:spPr/>
      <dgm:t>
        <a:bodyPr/>
        <a:lstStyle/>
        <a:p>
          <a:endParaRPr lang="en-US"/>
        </a:p>
      </dgm:t>
    </dgm:pt>
    <dgm:pt modelId="{E642EE10-18F3-4473-B7F9-CD39DB14C2E5}" type="sibTrans" cxnId="{A32AA357-19C3-41A7-8035-3E34B9B5E23F}">
      <dgm:prSet/>
      <dgm:spPr/>
      <dgm:t>
        <a:bodyPr/>
        <a:lstStyle/>
        <a:p>
          <a:endParaRPr lang="en-US"/>
        </a:p>
      </dgm:t>
    </dgm:pt>
    <dgm:pt modelId="{FFC549BA-6F1B-437A-9E3F-3F96C3FB774C}">
      <dgm:prSet/>
      <dgm:spPr/>
      <dgm:t>
        <a:bodyPr/>
        <a:lstStyle/>
        <a:p>
          <a:pPr>
            <a:defRPr cap="all"/>
          </a:pPr>
          <a:r>
            <a:rPr lang="en-US"/>
            <a:t>• El vendedor financia al comprador, distribuyendo la carga impositiva</a:t>
          </a:r>
        </a:p>
      </dgm:t>
    </dgm:pt>
    <dgm:pt modelId="{97B76AD3-5DD0-4CC2-AAB7-7F82B2E3A330}" type="parTrans" cxnId="{69388BE0-5DB5-4FA2-B4AE-13F693F666EE}">
      <dgm:prSet/>
      <dgm:spPr/>
      <dgm:t>
        <a:bodyPr/>
        <a:lstStyle/>
        <a:p>
          <a:endParaRPr lang="en-US"/>
        </a:p>
      </dgm:t>
    </dgm:pt>
    <dgm:pt modelId="{C0CEC7BB-75AA-4B62-93F9-94260EB2B17C}" type="sibTrans" cxnId="{69388BE0-5DB5-4FA2-B4AE-13F693F666EE}">
      <dgm:prSet/>
      <dgm:spPr/>
      <dgm:t>
        <a:bodyPr/>
        <a:lstStyle/>
        <a:p>
          <a:endParaRPr lang="en-US"/>
        </a:p>
      </dgm:t>
    </dgm:pt>
    <dgm:pt modelId="{DB628ED7-9C7F-4C97-9C56-B6ECB60C22D3}">
      <dgm:prSet/>
      <dgm:spPr/>
      <dgm:t>
        <a:bodyPr/>
        <a:lstStyle/>
        <a:p>
          <a:pPr>
            <a:defRPr cap="all"/>
          </a:pPr>
          <a:r>
            <a:rPr lang="en-US"/>
            <a:t>• Beneficio: Menor carga fiscal anual con mayor flexibilidad</a:t>
          </a:r>
        </a:p>
      </dgm:t>
    </dgm:pt>
    <dgm:pt modelId="{F281473D-39A2-48AD-8BAD-3D4B7DF2A21A}" type="parTrans" cxnId="{F9C0E508-F49F-401F-8CA6-7A154C09CCBC}">
      <dgm:prSet/>
      <dgm:spPr/>
      <dgm:t>
        <a:bodyPr/>
        <a:lstStyle/>
        <a:p>
          <a:endParaRPr lang="en-US"/>
        </a:p>
      </dgm:t>
    </dgm:pt>
    <dgm:pt modelId="{0A99B84A-A091-4163-9214-CA6D23D93F39}" type="sibTrans" cxnId="{F9C0E508-F49F-401F-8CA6-7A154C09CCBC}">
      <dgm:prSet/>
      <dgm:spPr/>
      <dgm:t>
        <a:bodyPr/>
        <a:lstStyle/>
        <a:p>
          <a:endParaRPr lang="en-US"/>
        </a:p>
      </dgm:t>
    </dgm:pt>
    <dgm:pt modelId="{9AEBF95F-D004-4E2F-B9F1-2D91E74CE007}">
      <dgm:prSet/>
      <dgm:spPr/>
      <dgm:t>
        <a:bodyPr/>
        <a:lstStyle/>
        <a:p>
          <a:pPr>
            <a:defRPr cap="all"/>
          </a:pPr>
          <a:r>
            <a:rPr lang="en-US"/>
            <a:t>• Riesgo: Incumplimiento del comprador</a:t>
          </a:r>
        </a:p>
      </dgm:t>
    </dgm:pt>
    <dgm:pt modelId="{FF29583F-DCB5-4899-8312-C824E6BDAAFE}" type="parTrans" cxnId="{5712F798-08C0-4D52-8605-D6A831DD8D2D}">
      <dgm:prSet/>
      <dgm:spPr/>
      <dgm:t>
        <a:bodyPr/>
        <a:lstStyle/>
        <a:p>
          <a:endParaRPr lang="en-US"/>
        </a:p>
      </dgm:t>
    </dgm:pt>
    <dgm:pt modelId="{A07F93D5-BC2B-4717-B76F-EE1F7D542FE3}" type="sibTrans" cxnId="{5712F798-08C0-4D52-8605-D6A831DD8D2D}">
      <dgm:prSet/>
      <dgm:spPr/>
      <dgm:t>
        <a:bodyPr/>
        <a:lstStyle/>
        <a:p>
          <a:endParaRPr lang="en-US"/>
        </a:p>
      </dgm:t>
    </dgm:pt>
    <dgm:pt modelId="{2FCBDC9C-C271-4F63-842E-9BB3DF689F95}" type="pres">
      <dgm:prSet presAssocID="{5A7684AD-1B4F-4895-BCE8-E4C0FBB138FD}" presName="root" presStyleCnt="0">
        <dgm:presLayoutVars>
          <dgm:dir/>
          <dgm:resizeHandles val="exact"/>
        </dgm:presLayoutVars>
      </dgm:prSet>
      <dgm:spPr/>
    </dgm:pt>
    <dgm:pt modelId="{126A03A4-1A18-4C09-AAEE-10FCBFDEE027}" type="pres">
      <dgm:prSet presAssocID="{161D76F7-C7BF-4800-ADA9-4D795F0217F3}" presName="compNode" presStyleCnt="0"/>
      <dgm:spPr/>
    </dgm:pt>
    <dgm:pt modelId="{527B8FBC-3CAB-4EE1-8307-73D65FDB6010}" type="pres">
      <dgm:prSet presAssocID="{161D76F7-C7BF-4800-ADA9-4D795F0217F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0653ABF-0B58-4B80-BD7F-E0BFF8824AD6}" type="pres">
      <dgm:prSet presAssocID="{161D76F7-C7BF-4800-ADA9-4D795F0217F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43B91AF7-4A45-430E-8C69-5D4D119A9DA4}" type="pres">
      <dgm:prSet presAssocID="{161D76F7-C7BF-4800-ADA9-4D795F0217F3}" presName="spaceRect" presStyleCnt="0"/>
      <dgm:spPr/>
    </dgm:pt>
    <dgm:pt modelId="{A8FB57EC-46A8-4244-9C86-267988BE6C8E}" type="pres">
      <dgm:prSet presAssocID="{161D76F7-C7BF-4800-ADA9-4D795F0217F3}" presName="textRect" presStyleLbl="revTx" presStyleIdx="0" presStyleCnt="4">
        <dgm:presLayoutVars>
          <dgm:chMax val="1"/>
          <dgm:chPref val="1"/>
        </dgm:presLayoutVars>
      </dgm:prSet>
      <dgm:spPr/>
    </dgm:pt>
    <dgm:pt modelId="{CCE08526-A47D-4F35-BB02-255FA89EF1F9}" type="pres">
      <dgm:prSet presAssocID="{E642EE10-18F3-4473-B7F9-CD39DB14C2E5}" presName="sibTrans" presStyleCnt="0"/>
      <dgm:spPr/>
    </dgm:pt>
    <dgm:pt modelId="{4BE201C8-C234-405C-9FA9-1AA537430C35}" type="pres">
      <dgm:prSet presAssocID="{FFC549BA-6F1B-437A-9E3F-3F96C3FB774C}" presName="compNode" presStyleCnt="0"/>
      <dgm:spPr/>
    </dgm:pt>
    <dgm:pt modelId="{EEEF287E-CC76-4760-9B6D-870B7F162F93}" type="pres">
      <dgm:prSet presAssocID="{FFC549BA-6F1B-437A-9E3F-3F96C3FB774C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4AF745E-A954-4E92-B34F-E0F49811198A}" type="pres">
      <dgm:prSet presAssocID="{FFC549BA-6F1B-437A-9E3F-3F96C3FB77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13CD64C0-68A3-41CA-A19C-0F5F7F6F6C40}" type="pres">
      <dgm:prSet presAssocID="{FFC549BA-6F1B-437A-9E3F-3F96C3FB774C}" presName="spaceRect" presStyleCnt="0"/>
      <dgm:spPr/>
    </dgm:pt>
    <dgm:pt modelId="{BB883E24-B3C8-4FF0-A3C8-CDD53E52AC98}" type="pres">
      <dgm:prSet presAssocID="{FFC549BA-6F1B-437A-9E3F-3F96C3FB774C}" presName="textRect" presStyleLbl="revTx" presStyleIdx="1" presStyleCnt="4">
        <dgm:presLayoutVars>
          <dgm:chMax val="1"/>
          <dgm:chPref val="1"/>
        </dgm:presLayoutVars>
      </dgm:prSet>
      <dgm:spPr/>
    </dgm:pt>
    <dgm:pt modelId="{4621C81F-4E27-4F08-8D6B-8448AFE3A9BE}" type="pres">
      <dgm:prSet presAssocID="{C0CEC7BB-75AA-4B62-93F9-94260EB2B17C}" presName="sibTrans" presStyleCnt="0"/>
      <dgm:spPr/>
    </dgm:pt>
    <dgm:pt modelId="{1B6FC443-64F4-4230-80A1-8EA932072483}" type="pres">
      <dgm:prSet presAssocID="{DB628ED7-9C7F-4C97-9C56-B6ECB60C22D3}" presName="compNode" presStyleCnt="0"/>
      <dgm:spPr/>
    </dgm:pt>
    <dgm:pt modelId="{886A67A8-CFD6-4490-B33A-5C97D529232B}" type="pres">
      <dgm:prSet presAssocID="{DB628ED7-9C7F-4C97-9C56-B6ECB60C22D3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E8B92B2-D228-4B3D-98C4-7141BD8224AB}" type="pres">
      <dgm:prSet presAssocID="{DB628ED7-9C7F-4C97-9C56-B6ECB60C22D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D0D3364-1D40-4C8A-9C9E-B2ACAC2EEB31}" type="pres">
      <dgm:prSet presAssocID="{DB628ED7-9C7F-4C97-9C56-B6ECB60C22D3}" presName="spaceRect" presStyleCnt="0"/>
      <dgm:spPr/>
    </dgm:pt>
    <dgm:pt modelId="{71A873A4-1921-4C76-90CF-47F06099B115}" type="pres">
      <dgm:prSet presAssocID="{DB628ED7-9C7F-4C97-9C56-B6ECB60C22D3}" presName="textRect" presStyleLbl="revTx" presStyleIdx="2" presStyleCnt="4">
        <dgm:presLayoutVars>
          <dgm:chMax val="1"/>
          <dgm:chPref val="1"/>
        </dgm:presLayoutVars>
      </dgm:prSet>
      <dgm:spPr/>
    </dgm:pt>
    <dgm:pt modelId="{FAE4B7F1-7112-48E9-98B2-7A93E367DC3F}" type="pres">
      <dgm:prSet presAssocID="{0A99B84A-A091-4163-9214-CA6D23D93F39}" presName="sibTrans" presStyleCnt="0"/>
      <dgm:spPr/>
    </dgm:pt>
    <dgm:pt modelId="{9228FDBE-1F90-49DF-92A0-26C1029E2271}" type="pres">
      <dgm:prSet presAssocID="{9AEBF95F-D004-4E2F-B9F1-2D91E74CE007}" presName="compNode" presStyleCnt="0"/>
      <dgm:spPr/>
    </dgm:pt>
    <dgm:pt modelId="{C5FF9AE2-4A55-42F4-981E-58E9241E5921}" type="pres">
      <dgm:prSet presAssocID="{9AEBF95F-D004-4E2F-B9F1-2D91E74CE007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0C0D814-3E4E-474A-AEE9-BCDE0949E1F8}" type="pres">
      <dgm:prSet presAssocID="{9AEBF95F-D004-4E2F-B9F1-2D91E74CE00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2DD2641-C156-45B8-840C-66031E924391}" type="pres">
      <dgm:prSet presAssocID="{9AEBF95F-D004-4E2F-B9F1-2D91E74CE007}" presName="spaceRect" presStyleCnt="0"/>
      <dgm:spPr/>
    </dgm:pt>
    <dgm:pt modelId="{4AF0397C-810E-4CEF-94EC-0218551C8394}" type="pres">
      <dgm:prSet presAssocID="{9AEBF95F-D004-4E2F-B9F1-2D91E74CE00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9C0E508-F49F-401F-8CA6-7A154C09CCBC}" srcId="{5A7684AD-1B4F-4895-BCE8-E4C0FBB138FD}" destId="{DB628ED7-9C7F-4C97-9C56-B6ECB60C22D3}" srcOrd="2" destOrd="0" parTransId="{F281473D-39A2-48AD-8BAD-3D4B7DF2A21A}" sibTransId="{0A99B84A-A091-4163-9214-CA6D23D93F39}"/>
    <dgm:cxn modelId="{CF8F6F1A-62EB-40AD-8C19-11E348136166}" type="presOf" srcId="{161D76F7-C7BF-4800-ADA9-4D795F0217F3}" destId="{A8FB57EC-46A8-4244-9C86-267988BE6C8E}" srcOrd="0" destOrd="0" presId="urn:microsoft.com/office/officeart/2018/5/layout/IconLeafLabelList"/>
    <dgm:cxn modelId="{982D6920-F150-4CF8-9262-52B0F8E34EC2}" type="presOf" srcId="{FFC549BA-6F1B-437A-9E3F-3F96C3FB774C}" destId="{BB883E24-B3C8-4FF0-A3C8-CDD53E52AC98}" srcOrd="0" destOrd="0" presId="urn:microsoft.com/office/officeart/2018/5/layout/IconLeafLabelList"/>
    <dgm:cxn modelId="{96F50266-02C5-4251-8841-3BFDD8B46105}" type="presOf" srcId="{9AEBF95F-D004-4E2F-B9F1-2D91E74CE007}" destId="{4AF0397C-810E-4CEF-94EC-0218551C8394}" srcOrd="0" destOrd="0" presId="urn:microsoft.com/office/officeart/2018/5/layout/IconLeafLabelList"/>
    <dgm:cxn modelId="{A32AA357-19C3-41A7-8035-3E34B9B5E23F}" srcId="{5A7684AD-1B4F-4895-BCE8-E4C0FBB138FD}" destId="{161D76F7-C7BF-4800-ADA9-4D795F0217F3}" srcOrd="0" destOrd="0" parTransId="{DF97A598-99E0-4FFF-B34F-2DDB3C794729}" sibTransId="{E642EE10-18F3-4473-B7F9-CD39DB14C2E5}"/>
    <dgm:cxn modelId="{CBAB0F98-DDA5-4E9C-8B2B-6A57B074CBD2}" type="presOf" srcId="{5A7684AD-1B4F-4895-BCE8-E4C0FBB138FD}" destId="{2FCBDC9C-C271-4F63-842E-9BB3DF689F95}" srcOrd="0" destOrd="0" presId="urn:microsoft.com/office/officeart/2018/5/layout/IconLeafLabelList"/>
    <dgm:cxn modelId="{5712F798-08C0-4D52-8605-D6A831DD8D2D}" srcId="{5A7684AD-1B4F-4895-BCE8-E4C0FBB138FD}" destId="{9AEBF95F-D004-4E2F-B9F1-2D91E74CE007}" srcOrd="3" destOrd="0" parTransId="{FF29583F-DCB5-4899-8312-C824E6BDAAFE}" sibTransId="{A07F93D5-BC2B-4717-B76F-EE1F7D542FE3}"/>
    <dgm:cxn modelId="{F87698A7-26D7-4DD2-A4B8-B5F0E17F5E33}" type="presOf" srcId="{DB628ED7-9C7F-4C97-9C56-B6ECB60C22D3}" destId="{71A873A4-1921-4C76-90CF-47F06099B115}" srcOrd="0" destOrd="0" presId="urn:microsoft.com/office/officeart/2018/5/layout/IconLeafLabelList"/>
    <dgm:cxn modelId="{69388BE0-5DB5-4FA2-B4AE-13F693F666EE}" srcId="{5A7684AD-1B4F-4895-BCE8-E4C0FBB138FD}" destId="{FFC549BA-6F1B-437A-9E3F-3F96C3FB774C}" srcOrd="1" destOrd="0" parTransId="{97B76AD3-5DD0-4CC2-AAB7-7F82B2E3A330}" sibTransId="{C0CEC7BB-75AA-4B62-93F9-94260EB2B17C}"/>
    <dgm:cxn modelId="{D7AD7C9C-BF08-4BB9-A76D-EED3B6D7D25E}" type="presParOf" srcId="{2FCBDC9C-C271-4F63-842E-9BB3DF689F95}" destId="{126A03A4-1A18-4C09-AAEE-10FCBFDEE027}" srcOrd="0" destOrd="0" presId="urn:microsoft.com/office/officeart/2018/5/layout/IconLeafLabelList"/>
    <dgm:cxn modelId="{E91957D5-BA7B-42FE-ACAE-33CB9E77CEDB}" type="presParOf" srcId="{126A03A4-1A18-4C09-AAEE-10FCBFDEE027}" destId="{527B8FBC-3CAB-4EE1-8307-73D65FDB6010}" srcOrd="0" destOrd="0" presId="urn:microsoft.com/office/officeart/2018/5/layout/IconLeafLabelList"/>
    <dgm:cxn modelId="{870C2B7F-874C-4C14-B2A8-D13314324735}" type="presParOf" srcId="{126A03A4-1A18-4C09-AAEE-10FCBFDEE027}" destId="{E0653ABF-0B58-4B80-BD7F-E0BFF8824AD6}" srcOrd="1" destOrd="0" presId="urn:microsoft.com/office/officeart/2018/5/layout/IconLeafLabelList"/>
    <dgm:cxn modelId="{1664FF92-6B8E-4156-83DF-4A7A27666DA6}" type="presParOf" srcId="{126A03A4-1A18-4C09-AAEE-10FCBFDEE027}" destId="{43B91AF7-4A45-430E-8C69-5D4D119A9DA4}" srcOrd="2" destOrd="0" presId="urn:microsoft.com/office/officeart/2018/5/layout/IconLeafLabelList"/>
    <dgm:cxn modelId="{A70073EC-A06F-4D5F-BD0A-E2B4DACD32B0}" type="presParOf" srcId="{126A03A4-1A18-4C09-AAEE-10FCBFDEE027}" destId="{A8FB57EC-46A8-4244-9C86-267988BE6C8E}" srcOrd="3" destOrd="0" presId="urn:microsoft.com/office/officeart/2018/5/layout/IconLeafLabelList"/>
    <dgm:cxn modelId="{645A6EAB-27A2-419A-A1B4-F76E572C90D1}" type="presParOf" srcId="{2FCBDC9C-C271-4F63-842E-9BB3DF689F95}" destId="{CCE08526-A47D-4F35-BB02-255FA89EF1F9}" srcOrd="1" destOrd="0" presId="urn:microsoft.com/office/officeart/2018/5/layout/IconLeafLabelList"/>
    <dgm:cxn modelId="{ADE0871D-7B5E-4B5D-ACBF-A0F46E270E69}" type="presParOf" srcId="{2FCBDC9C-C271-4F63-842E-9BB3DF689F95}" destId="{4BE201C8-C234-405C-9FA9-1AA537430C35}" srcOrd="2" destOrd="0" presId="urn:microsoft.com/office/officeart/2018/5/layout/IconLeafLabelList"/>
    <dgm:cxn modelId="{C5ABB5A6-AD05-41B2-8EEB-3FA7A9CD8009}" type="presParOf" srcId="{4BE201C8-C234-405C-9FA9-1AA537430C35}" destId="{EEEF287E-CC76-4760-9B6D-870B7F162F93}" srcOrd="0" destOrd="0" presId="urn:microsoft.com/office/officeart/2018/5/layout/IconLeafLabelList"/>
    <dgm:cxn modelId="{8412E572-9FCA-43CE-B754-821A1AF8494B}" type="presParOf" srcId="{4BE201C8-C234-405C-9FA9-1AA537430C35}" destId="{64AF745E-A954-4E92-B34F-E0F49811198A}" srcOrd="1" destOrd="0" presId="urn:microsoft.com/office/officeart/2018/5/layout/IconLeafLabelList"/>
    <dgm:cxn modelId="{8E55E60D-796D-48E1-BD34-7469FA493EB6}" type="presParOf" srcId="{4BE201C8-C234-405C-9FA9-1AA537430C35}" destId="{13CD64C0-68A3-41CA-A19C-0F5F7F6F6C40}" srcOrd="2" destOrd="0" presId="urn:microsoft.com/office/officeart/2018/5/layout/IconLeafLabelList"/>
    <dgm:cxn modelId="{C6DE6A10-1714-41CF-876B-0C4E9A09DC13}" type="presParOf" srcId="{4BE201C8-C234-405C-9FA9-1AA537430C35}" destId="{BB883E24-B3C8-4FF0-A3C8-CDD53E52AC98}" srcOrd="3" destOrd="0" presId="urn:microsoft.com/office/officeart/2018/5/layout/IconLeafLabelList"/>
    <dgm:cxn modelId="{D4EA869C-F569-4518-BEB4-B16B9833FB6E}" type="presParOf" srcId="{2FCBDC9C-C271-4F63-842E-9BB3DF689F95}" destId="{4621C81F-4E27-4F08-8D6B-8448AFE3A9BE}" srcOrd="3" destOrd="0" presId="urn:microsoft.com/office/officeart/2018/5/layout/IconLeafLabelList"/>
    <dgm:cxn modelId="{950DA2E0-1BD4-4B0C-B0C2-2A2F4355D131}" type="presParOf" srcId="{2FCBDC9C-C271-4F63-842E-9BB3DF689F95}" destId="{1B6FC443-64F4-4230-80A1-8EA932072483}" srcOrd="4" destOrd="0" presId="urn:microsoft.com/office/officeart/2018/5/layout/IconLeafLabelList"/>
    <dgm:cxn modelId="{3F42F0A6-C2E6-4BC8-8370-0FD7C16DE391}" type="presParOf" srcId="{1B6FC443-64F4-4230-80A1-8EA932072483}" destId="{886A67A8-CFD6-4490-B33A-5C97D529232B}" srcOrd="0" destOrd="0" presId="urn:microsoft.com/office/officeart/2018/5/layout/IconLeafLabelList"/>
    <dgm:cxn modelId="{78FBCA19-C72F-4CF5-A688-DF00234E1D63}" type="presParOf" srcId="{1B6FC443-64F4-4230-80A1-8EA932072483}" destId="{DE8B92B2-D228-4B3D-98C4-7141BD8224AB}" srcOrd="1" destOrd="0" presId="urn:microsoft.com/office/officeart/2018/5/layout/IconLeafLabelList"/>
    <dgm:cxn modelId="{000D1B1C-E8D2-4D8F-8F16-5CBD9630C574}" type="presParOf" srcId="{1B6FC443-64F4-4230-80A1-8EA932072483}" destId="{5D0D3364-1D40-4C8A-9C9E-B2ACAC2EEB31}" srcOrd="2" destOrd="0" presId="urn:microsoft.com/office/officeart/2018/5/layout/IconLeafLabelList"/>
    <dgm:cxn modelId="{2B087E5D-924A-42C7-8257-03522261289E}" type="presParOf" srcId="{1B6FC443-64F4-4230-80A1-8EA932072483}" destId="{71A873A4-1921-4C76-90CF-47F06099B115}" srcOrd="3" destOrd="0" presId="urn:microsoft.com/office/officeart/2018/5/layout/IconLeafLabelList"/>
    <dgm:cxn modelId="{DD960FD0-674B-4EF7-8C77-B4FD9336DFF4}" type="presParOf" srcId="{2FCBDC9C-C271-4F63-842E-9BB3DF689F95}" destId="{FAE4B7F1-7112-48E9-98B2-7A93E367DC3F}" srcOrd="5" destOrd="0" presId="urn:microsoft.com/office/officeart/2018/5/layout/IconLeafLabelList"/>
    <dgm:cxn modelId="{920C173F-C6AF-4717-B6B7-65860A802BCF}" type="presParOf" srcId="{2FCBDC9C-C271-4F63-842E-9BB3DF689F95}" destId="{9228FDBE-1F90-49DF-92A0-26C1029E2271}" srcOrd="6" destOrd="0" presId="urn:microsoft.com/office/officeart/2018/5/layout/IconLeafLabelList"/>
    <dgm:cxn modelId="{8C6B1EDA-00F5-491A-9755-066C2DD8C434}" type="presParOf" srcId="{9228FDBE-1F90-49DF-92A0-26C1029E2271}" destId="{C5FF9AE2-4A55-42F4-981E-58E9241E5921}" srcOrd="0" destOrd="0" presId="urn:microsoft.com/office/officeart/2018/5/layout/IconLeafLabelList"/>
    <dgm:cxn modelId="{7E455FEC-1D0E-4730-BB21-6C13F8B07EF2}" type="presParOf" srcId="{9228FDBE-1F90-49DF-92A0-26C1029E2271}" destId="{D0C0D814-3E4E-474A-AEE9-BCDE0949E1F8}" srcOrd="1" destOrd="0" presId="urn:microsoft.com/office/officeart/2018/5/layout/IconLeafLabelList"/>
    <dgm:cxn modelId="{CAB2FA51-DA7D-4584-A84A-C3E1D92A626C}" type="presParOf" srcId="{9228FDBE-1F90-49DF-92A0-26C1029E2271}" destId="{22DD2641-C156-45B8-840C-66031E924391}" srcOrd="2" destOrd="0" presId="urn:microsoft.com/office/officeart/2018/5/layout/IconLeafLabelList"/>
    <dgm:cxn modelId="{3B5C1ECC-D942-4BBD-BEDE-90547F1A8F98}" type="presParOf" srcId="{9228FDBE-1F90-49DF-92A0-26C1029E2271}" destId="{4AF0397C-810E-4CEF-94EC-0218551C839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069111-F1B8-4B8F-84AC-B686BB2A88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298FCA5-4CE2-47F9-BFB8-074BE3C93391}">
      <dgm:prSet/>
      <dgm:spPr/>
      <dgm:t>
        <a:bodyPr/>
        <a:lstStyle/>
        <a:p>
          <a:r>
            <a:rPr lang="en-US" dirty="0"/>
            <a:t>• </a:t>
          </a:r>
          <a:r>
            <a:rPr lang="en-US" dirty="0" err="1"/>
            <a:t>Invertir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bienes</a:t>
          </a:r>
          <a:r>
            <a:rPr lang="en-US" dirty="0"/>
            <a:t> </a:t>
          </a:r>
          <a:r>
            <a:rPr lang="en-US" dirty="0" err="1"/>
            <a:t>raíces</a:t>
          </a:r>
          <a:r>
            <a:rPr lang="en-US" dirty="0"/>
            <a:t> a </a:t>
          </a:r>
          <a:r>
            <a:rPr lang="en-US" dirty="0" err="1"/>
            <a:t>través</a:t>
          </a:r>
          <a:r>
            <a:rPr lang="en-US" dirty="0"/>
            <a:t> de Self Directed IRA/401(k)</a:t>
          </a:r>
        </a:p>
      </dgm:t>
    </dgm:pt>
    <dgm:pt modelId="{A7A28963-7A78-4067-B110-AF83F10ACE30}" type="parTrans" cxnId="{1E084C03-F551-400F-9A37-E3140128753C}">
      <dgm:prSet/>
      <dgm:spPr/>
      <dgm:t>
        <a:bodyPr/>
        <a:lstStyle/>
        <a:p>
          <a:endParaRPr lang="en-US"/>
        </a:p>
      </dgm:t>
    </dgm:pt>
    <dgm:pt modelId="{8B075CE0-AB63-4EE7-ABC8-D7CA4323F902}" type="sibTrans" cxnId="{1E084C03-F551-400F-9A37-E3140128753C}">
      <dgm:prSet/>
      <dgm:spPr/>
      <dgm:t>
        <a:bodyPr/>
        <a:lstStyle/>
        <a:p>
          <a:endParaRPr lang="en-US"/>
        </a:p>
      </dgm:t>
    </dgm:pt>
    <dgm:pt modelId="{ED45CA11-68AF-49E7-8ADD-0B0480A79235}">
      <dgm:prSet/>
      <dgm:spPr/>
      <dgm:t>
        <a:bodyPr/>
        <a:lstStyle/>
        <a:p>
          <a:r>
            <a:rPr lang="en-US"/>
            <a:t>• Los ingresos por alquiler crecen libres de impuestos o diferidos</a:t>
          </a:r>
        </a:p>
      </dgm:t>
    </dgm:pt>
    <dgm:pt modelId="{5CE96EB9-A305-4A2F-8A39-63F318DF01BB}" type="parTrans" cxnId="{1E3EC1C2-3E4B-496F-A981-C9030544EAE1}">
      <dgm:prSet/>
      <dgm:spPr/>
      <dgm:t>
        <a:bodyPr/>
        <a:lstStyle/>
        <a:p>
          <a:endParaRPr lang="en-US"/>
        </a:p>
      </dgm:t>
    </dgm:pt>
    <dgm:pt modelId="{ED9674A1-9BA6-4DCA-8129-7DD317E90F44}" type="sibTrans" cxnId="{1E3EC1C2-3E4B-496F-A981-C9030544EAE1}">
      <dgm:prSet/>
      <dgm:spPr/>
      <dgm:t>
        <a:bodyPr/>
        <a:lstStyle/>
        <a:p>
          <a:endParaRPr lang="en-US"/>
        </a:p>
      </dgm:t>
    </dgm:pt>
    <dgm:pt modelId="{9B957447-9E92-4C59-9CEC-579B85D8997C}">
      <dgm:prSet/>
      <dgm:spPr/>
      <dgm:t>
        <a:bodyPr/>
        <a:lstStyle/>
        <a:p>
          <a:r>
            <a:rPr lang="en-US"/>
            <a:t>• Evitar transacciones personales (uso propio de propiedades)</a:t>
          </a:r>
        </a:p>
      </dgm:t>
    </dgm:pt>
    <dgm:pt modelId="{50D4BF6C-CF00-489A-B97C-094CE13A25CE}" type="parTrans" cxnId="{1422C36C-B7C9-4247-B8A1-1805DB2F4575}">
      <dgm:prSet/>
      <dgm:spPr/>
      <dgm:t>
        <a:bodyPr/>
        <a:lstStyle/>
        <a:p>
          <a:endParaRPr lang="en-US"/>
        </a:p>
      </dgm:t>
    </dgm:pt>
    <dgm:pt modelId="{559B8BA8-C6A8-4E78-BCBA-0D2F5829EBF3}" type="sibTrans" cxnId="{1422C36C-B7C9-4247-B8A1-1805DB2F4575}">
      <dgm:prSet/>
      <dgm:spPr/>
      <dgm:t>
        <a:bodyPr/>
        <a:lstStyle/>
        <a:p>
          <a:endParaRPr lang="en-US"/>
        </a:p>
      </dgm:t>
    </dgm:pt>
    <dgm:pt modelId="{A68C146A-5314-42DD-B497-1FB5D12EBE6D}">
      <dgm:prSet/>
      <dgm:spPr/>
      <dgm:t>
        <a:bodyPr/>
        <a:lstStyle/>
        <a:p>
          <a:r>
            <a:rPr lang="en-US"/>
            <a:t>• Ejemplo: Alquileres, notas o sindicaciones inmobiliarias</a:t>
          </a:r>
        </a:p>
      </dgm:t>
    </dgm:pt>
    <dgm:pt modelId="{14A2BCD4-D650-4B30-AA5E-63654B76DBFA}" type="parTrans" cxnId="{46072C60-BCD4-4F4C-AEA9-E0CCD21FF6B3}">
      <dgm:prSet/>
      <dgm:spPr/>
      <dgm:t>
        <a:bodyPr/>
        <a:lstStyle/>
        <a:p>
          <a:endParaRPr lang="en-US"/>
        </a:p>
      </dgm:t>
    </dgm:pt>
    <dgm:pt modelId="{40E8A648-784C-4E01-BE9B-5E3CD08BC18B}" type="sibTrans" cxnId="{46072C60-BCD4-4F4C-AEA9-E0CCD21FF6B3}">
      <dgm:prSet/>
      <dgm:spPr/>
      <dgm:t>
        <a:bodyPr/>
        <a:lstStyle/>
        <a:p>
          <a:endParaRPr lang="en-US"/>
        </a:p>
      </dgm:t>
    </dgm:pt>
    <dgm:pt modelId="{DCFAF28A-21E7-47C7-A850-C263B154850D}" type="pres">
      <dgm:prSet presAssocID="{3E069111-F1B8-4B8F-84AC-B686BB2A882D}" presName="root" presStyleCnt="0">
        <dgm:presLayoutVars>
          <dgm:dir/>
          <dgm:resizeHandles val="exact"/>
        </dgm:presLayoutVars>
      </dgm:prSet>
      <dgm:spPr/>
    </dgm:pt>
    <dgm:pt modelId="{9D5F0FB0-3F7E-4A30-8765-C753745071BC}" type="pres">
      <dgm:prSet presAssocID="{1298FCA5-4CE2-47F9-BFB8-074BE3C93391}" presName="compNode" presStyleCnt="0"/>
      <dgm:spPr/>
    </dgm:pt>
    <dgm:pt modelId="{241C7175-FEDE-43FC-9460-1D1943DCAAAF}" type="pres">
      <dgm:prSet presAssocID="{1298FCA5-4CE2-47F9-BFB8-074BE3C93391}" presName="bgRect" presStyleLbl="bgShp" presStyleIdx="0" presStyleCnt="4"/>
      <dgm:spPr/>
    </dgm:pt>
    <dgm:pt modelId="{E11E5276-1AF1-463B-9F6D-6C753DE3A98D}" type="pres">
      <dgm:prSet presAssocID="{1298FCA5-4CE2-47F9-BFB8-074BE3C9339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BB8A7901-3B65-403E-90BA-495669878098}" type="pres">
      <dgm:prSet presAssocID="{1298FCA5-4CE2-47F9-BFB8-074BE3C93391}" presName="spaceRect" presStyleCnt="0"/>
      <dgm:spPr/>
    </dgm:pt>
    <dgm:pt modelId="{348F300B-C893-4199-ABF0-0CF2B1571F0B}" type="pres">
      <dgm:prSet presAssocID="{1298FCA5-4CE2-47F9-BFB8-074BE3C93391}" presName="parTx" presStyleLbl="revTx" presStyleIdx="0" presStyleCnt="4">
        <dgm:presLayoutVars>
          <dgm:chMax val="0"/>
          <dgm:chPref val="0"/>
        </dgm:presLayoutVars>
      </dgm:prSet>
      <dgm:spPr/>
    </dgm:pt>
    <dgm:pt modelId="{C52F8012-6519-4E5C-BC87-B3AE0D0F5A5D}" type="pres">
      <dgm:prSet presAssocID="{8B075CE0-AB63-4EE7-ABC8-D7CA4323F902}" presName="sibTrans" presStyleCnt="0"/>
      <dgm:spPr/>
    </dgm:pt>
    <dgm:pt modelId="{FF4CE5B6-1A24-4C85-9BDF-2764471602DF}" type="pres">
      <dgm:prSet presAssocID="{ED45CA11-68AF-49E7-8ADD-0B0480A79235}" presName="compNode" presStyleCnt="0"/>
      <dgm:spPr/>
    </dgm:pt>
    <dgm:pt modelId="{AAF8B9FC-5127-4648-A602-58E72FF5F2F4}" type="pres">
      <dgm:prSet presAssocID="{ED45CA11-68AF-49E7-8ADD-0B0480A79235}" presName="bgRect" presStyleLbl="bgShp" presStyleIdx="1" presStyleCnt="4"/>
      <dgm:spPr/>
    </dgm:pt>
    <dgm:pt modelId="{11B5A1C0-3261-4102-BA9F-AEB55C52E929}" type="pres">
      <dgm:prSet presAssocID="{ED45CA11-68AF-49E7-8ADD-0B0480A792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C1F7C6D-AED9-4D22-B1DE-52658B967BCC}" type="pres">
      <dgm:prSet presAssocID="{ED45CA11-68AF-49E7-8ADD-0B0480A79235}" presName="spaceRect" presStyleCnt="0"/>
      <dgm:spPr/>
    </dgm:pt>
    <dgm:pt modelId="{49FFFA8E-DC5E-41CF-9DF2-008DF9501AF8}" type="pres">
      <dgm:prSet presAssocID="{ED45CA11-68AF-49E7-8ADD-0B0480A79235}" presName="parTx" presStyleLbl="revTx" presStyleIdx="1" presStyleCnt="4">
        <dgm:presLayoutVars>
          <dgm:chMax val="0"/>
          <dgm:chPref val="0"/>
        </dgm:presLayoutVars>
      </dgm:prSet>
      <dgm:spPr/>
    </dgm:pt>
    <dgm:pt modelId="{7915DE27-4A0A-442A-B853-F639BBB27904}" type="pres">
      <dgm:prSet presAssocID="{ED9674A1-9BA6-4DCA-8129-7DD317E90F44}" presName="sibTrans" presStyleCnt="0"/>
      <dgm:spPr/>
    </dgm:pt>
    <dgm:pt modelId="{8D3263A8-68CA-403A-88CE-458CCAB3D459}" type="pres">
      <dgm:prSet presAssocID="{9B957447-9E92-4C59-9CEC-579B85D8997C}" presName="compNode" presStyleCnt="0"/>
      <dgm:spPr/>
    </dgm:pt>
    <dgm:pt modelId="{F3EF8706-5A95-496B-A752-71051B2B42C4}" type="pres">
      <dgm:prSet presAssocID="{9B957447-9E92-4C59-9CEC-579B85D8997C}" presName="bgRect" presStyleLbl="bgShp" presStyleIdx="2" presStyleCnt="4"/>
      <dgm:spPr/>
    </dgm:pt>
    <dgm:pt modelId="{543F0C6E-1CC5-4AEB-8905-B95F66F1F2E0}" type="pres">
      <dgm:prSet presAssocID="{9B957447-9E92-4C59-9CEC-579B85D8997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ber"/>
        </a:ext>
      </dgm:extLst>
    </dgm:pt>
    <dgm:pt modelId="{B0533D4F-B205-4D87-82AC-EF025257AD59}" type="pres">
      <dgm:prSet presAssocID="{9B957447-9E92-4C59-9CEC-579B85D8997C}" presName="spaceRect" presStyleCnt="0"/>
      <dgm:spPr/>
    </dgm:pt>
    <dgm:pt modelId="{1EB697AF-559C-4AB2-B94C-D5302E5A6391}" type="pres">
      <dgm:prSet presAssocID="{9B957447-9E92-4C59-9CEC-579B85D8997C}" presName="parTx" presStyleLbl="revTx" presStyleIdx="2" presStyleCnt="4">
        <dgm:presLayoutVars>
          <dgm:chMax val="0"/>
          <dgm:chPref val="0"/>
        </dgm:presLayoutVars>
      </dgm:prSet>
      <dgm:spPr/>
    </dgm:pt>
    <dgm:pt modelId="{446FA85D-5B31-4BB6-92F3-6B04BE7F4F0C}" type="pres">
      <dgm:prSet presAssocID="{559B8BA8-C6A8-4E78-BCBA-0D2F5829EBF3}" presName="sibTrans" presStyleCnt="0"/>
      <dgm:spPr/>
    </dgm:pt>
    <dgm:pt modelId="{EB15CF3E-CAE5-498D-93E1-D541F3F84F9B}" type="pres">
      <dgm:prSet presAssocID="{A68C146A-5314-42DD-B497-1FB5D12EBE6D}" presName="compNode" presStyleCnt="0"/>
      <dgm:spPr/>
    </dgm:pt>
    <dgm:pt modelId="{F725139F-EBFA-4E4A-ADEA-9B50CE277C79}" type="pres">
      <dgm:prSet presAssocID="{A68C146A-5314-42DD-B497-1FB5D12EBE6D}" presName="bgRect" presStyleLbl="bgShp" presStyleIdx="3" presStyleCnt="4"/>
      <dgm:spPr/>
    </dgm:pt>
    <dgm:pt modelId="{3C8C56A3-B6A4-4B66-B78C-D62EE355AA8D}" type="pres">
      <dgm:prSet presAssocID="{A68C146A-5314-42DD-B497-1FB5D12EBE6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uan"/>
        </a:ext>
      </dgm:extLst>
    </dgm:pt>
    <dgm:pt modelId="{35CD79D2-58D7-41E4-94F6-5A791CB74EE7}" type="pres">
      <dgm:prSet presAssocID="{A68C146A-5314-42DD-B497-1FB5D12EBE6D}" presName="spaceRect" presStyleCnt="0"/>
      <dgm:spPr/>
    </dgm:pt>
    <dgm:pt modelId="{B7AF52A9-A51B-4791-84AE-A5D487C0BFEF}" type="pres">
      <dgm:prSet presAssocID="{A68C146A-5314-42DD-B497-1FB5D12EBE6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E084C03-F551-400F-9A37-E3140128753C}" srcId="{3E069111-F1B8-4B8F-84AC-B686BB2A882D}" destId="{1298FCA5-4CE2-47F9-BFB8-074BE3C93391}" srcOrd="0" destOrd="0" parTransId="{A7A28963-7A78-4067-B110-AF83F10ACE30}" sibTransId="{8B075CE0-AB63-4EE7-ABC8-D7CA4323F902}"/>
    <dgm:cxn modelId="{79C93D2A-0518-445E-912D-00D7509603FA}" type="presOf" srcId="{1298FCA5-4CE2-47F9-BFB8-074BE3C93391}" destId="{348F300B-C893-4199-ABF0-0CF2B1571F0B}" srcOrd="0" destOrd="0" presId="urn:microsoft.com/office/officeart/2018/2/layout/IconVerticalSolidList"/>
    <dgm:cxn modelId="{46072C60-BCD4-4F4C-AEA9-E0CCD21FF6B3}" srcId="{3E069111-F1B8-4B8F-84AC-B686BB2A882D}" destId="{A68C146A-5314-42DD-B497-1FB5D12EBE6D}" srcOrd="3" destOrd="0" parTransId="{14A2BCD4-D650-4B30-AA5E-63654B76DBFA}" sibTransId="{40E8A648-784C-4E01-BE9B-5E3CD08BC18B}"/>
    <dgm:cxn modelId="{1422C36C-B7C9-4247-B8A1-1805DB2F4575}" srcId="{3E069111-F1B8-4B8F-84AC-B686BB2A882D}" destId="{9B957447-9E92-4C59-9CEC-579B85D8997C}" srcOrd="2" destOrd="0" parTransId="{50D4BF6C-CF00-489A-B97C-094CE13A25CE}" sibTransId="{559B8BA8-C6A8-4E78-BCBA-0D2F5829EBF3}"/>
    <dgm:cxn modelId="{33CBF66E-6BB5-4778-8FA1-3EE97D2DF702}" type="presOf" srcId="{ED45CA11-68AF-49E7-8ADD-0B0480A79235}" destId="{49FFFA8E-DC5E-41CF-9DF2-008DF9501AF8}" srcOrd="0" destOrd="0" presId="urn:microsoft.com/office/officeart/2018/2/layout/IconVerticalSolidList"/>
    <dgm:cxn modelId="{82B4E851-C7D9-4CA5-84EA-BB9A99B5AED4}" type="presOf" srcId="{9B957447-9E92-4C59-9CEC-579B85D8997C}" destId="{1EB697AF-559C-4AB2-B94C-D5302E5A6391}" srcOrd="0" destOrd="0" presId="urn:microsoft.com/office/officeart/2018/2/layout/IconVerticalSolidList"/>
    <dgm:cxn modelId="{6FBDE794-286F-4AEC-8645-59C87D54AB15}" type="presOf" srcId="{3E069111-F1B8-4B8F-84AC-B686BB2A882D}" destId="{DCFAF28A-21E7-47C7-A850-C263B154850D}" srcOrd="0" destOrd="0" presId="urn:microsoft.com/office/officeart/2018/2/layout/IconVerticalSolidList"/>
    <dgm:cxn modelId="{EF1CE2BF-A742-422E-A662-BFC0292813D1}" type="presOf" srcId="{A68C146A-5314-42DD-B497-1FB5D12EBE6D}" destId="{B7AF52A9-A51B-4791-84AE-A5D487C0BFEF}" srcOrd="0" destOrd="0" presId="urn:microsoft.com/office/officeart/2018/2/layout/IconVerticalSolidList"/>
    <dgm:cxn modelId="{1E3EC1C2-3E4B-496F-A981-C9030544EAE1}" srcId="{3E069111-F1B8-4B8F-84AC-B686BB2A882D}" destId="{ED45CA11-68AF-49E7-8ADD-0B0480A79235}" srcOrd="1" destOrd="0" parTransId="{5CE96EB9-A305-4A2F-8A39-63F318DF01BB}" sibTransId="{ED9674A1-9BA6-4DCA-8129-7DD317E90F44}"/>
    <dgm:cxn modelId="{2F08290F-E9A6-4EA8-8B10-10591744B406}" type="presParOf" srcId="{DCFAF28A-21E7-47C7-A850-C263B154850D}" destId="{9D5F0FB0-3F7E-4A30-8765-C753745071BC}" srcOrd="0" destOrd="0" presId="urn:microsoft.com/office/officeart/2018/2/layout/IconVerticalSolidList"/>
    <dgm:cxn modelId="{3A930228-7930-4753-8751-39D55C8DC925}" type="presParOf" srcId="{9D5F0FB0-3F7E-4A30-8765-C753745071BC}" destId="{241C7175-FEDE-43FC-9460-1D1943DCAAAF}" srcOrd="0" destOrd="0" presId="urn:microsoft.com/office/officeart/2018/2/layout/IconVerticalSolidList"/>
    <dgm:cxn modelId="{C09836BF-6A5C-4CF2-8B60-933EEB6D8E66}" type="presParOf" srcId="{9D5F0FB0-3F7E-4A30-8765-C753745071BC}" destId="{E11E5276-1AF1-463B-9F6D-6C753DE3A98D}" srcOrd="1" destOrd="0" presId="urn:microsoft.com/office/officeart/2018/2/layout/IconVerticalSolidList"/>
    <dgm:cxn modelId="{7F3385F7-F3F8-437E-B299-79C30BA0C92F}" type="presParOf" srcId="{9D5F0FB0-3F7E-4A30-8765-C753745071BC}" destId="{BB8A7901-3B65-403E-90BA-495669878098}" srcOrd="2" destOrd="0" presId="urn:microsoft.com/office/officeart/2018/2/layout/IconVerticalSolidList"/>
    <dgm:cxn modelId="{5A474DFD-62CA-4FEC-A74A-555DC0B4C28F}" type="presParOf" srcId="{9D5F0FB0-3F7E-4A30-8765-C753745071BC}" destId="{348F300B-C893-4199-ABF0-0CF2B1571F0B}" srcOrd="3" destOrd="0" presId="urn:microsoft.com/office/officeart/2018/2/layout/IconVerticalSolidList"/>
    <dgm:cxn modelId="{7B1FC64C-93D0-4299-816C-EA2D460646F3}" type="presParOf" srcId="{DCFAF28A-21E7-47C7-A850-C263B154850D}" destId="{C52F8012-6519-4E5C-BC87-B3AE0D0F5A5D}" srcOrd="1" destOrd="0" presId="urn:microsoft.com/office/officeart/2018/2/layout/IconVerticalSolidList"/>
    <dgm:cxn modelId="{ED71F09E-8453-482F-B711-9DB402073B7D}" type="presParOf" srcId="{DCFAF28A-21E7-47C7-A850-C263B154850D}" destId="{FF4CE5B6-1A24-4C85-9BDF-2764471602DF}" srcOrd="2" destOrd="0" presId="urn:microsoft.com/office/officeart/2018/2/layout/IconVerticalSolidList"/>
    <dgm:cxn modelId="{DFABD8CC-5A3D-4457-A4D8-20BC37D5E8E2}" type="presParOf" srcId="{FF4CE5B6-1A24-4C85-9BDF-2764471602DF}" destId="{AAF8B9FC-5127-4648-A602-58E72FF5F2F4}" srcOrd="0" destOrd="0" presId="urn:microsoft.com/office/officeart/2018/2/layout/IconVerticalSolidList"/>
    <dgm:cxn modelId="{CC74B753-4DFE-4B35-9548-4BF11FFD5582}" type="presParOf" srcId="{FF4CE5B6-1A24-4C85-9BDF-2764471602DF}" destId="{11B5A1C0-3261-4102-BA9F-AEB55C52E929}" srcOrd="1" destOrd="0" presId="urn:microsoft.com/office/officeart/2018/2/layout/IconVerticalSolidList"/>
    <dgm:cxn modelId="{57EAE739-7BB8-40D7-B643-E980FC66DA83}" type="presParOf" srcId="{FF4CE5B6-1A24-4C85-9BDF-2764471602DF}" destId="{9C1F7C6D-AED9-4D22-B1DE-52658B967BCC}" srcOrd="2" destOrd="0" presId="urn:microsoft.com/office/officeart/2018/2/layout/IconVerticalSolidList"/>
    <dgm:cxn modelId="{81F8ABE4-306F-4AAB-94C2-905DC662A84A}" type="presParOf" srcId="{FF4CE5B6-1A24-4C85-9BDF-2764471602DF}" destId="{49FFFA8E-DC5E-41CF-9DF2-008DF9501AF8}" srcOrd="3" destOrd="0" presId="urn:microsoft.com/office/officeart/2018/2/layout/IconVerticalSolidList"/>
    <dgm:cxn modelId="{65127CCB-BB83-474E-AFAE-B9DF80DB1F84}" type="presParOf" srcId="{DCFAF28A-21E7-47C7-A850-C263B154850D}" destId="{7915DE27-4A0A-442A-B853-F639BBB27904}" srcOrd="3" destOrd="0" presId="urn:microsoft.com/office/officeart/2018/2/layout/IconVerticalSolidList"/>
    <dgm:cxn modelId="{AF201013-97CE-42B2-B4E7-BAFEEF150AB4}" type="presParOf" srcId="{DCFAF28A-21E7-47C7-A850-C263B154850D}" destId="{8D3263A8-68CA-403A-88CE-458CCAB3D459}" srcOrd="4" destOrd="0" presId="urn:microsoft.com/office/officeart/2018/2/layout/IconVerticalSolidList"/>
    <dgm:cxn modelId="{B6A09248-4D46-40C8-99D4-AEA8B083C8DF}" type="presParOf" srcId="{8D3263A8-68CA-403A-88CE-458CCAB3D459}" destId="{F3EF8706-5A95-496B-A752-71051B2B42C4}" srcOrd="0" destOrd="0" presId="urn:microsoft.com/office/officeart/2018/2/layout/IconVerticalSolidList"/>
    <dgm:cxn modelId="{2FDBA8CE-A7B5-40F9-BA23-48E435C0542C}" type="presParOf" srcId="{8D3263A8-68CA-403A-88CE-458CCAB3D459}" destId="{543F0C6E-1CC5-4AEB-8905-B95F66F1F2E0}" srcOrd="1" destOrd="0" presId="urn:microsoft.com/office/officeart/2018/2/layout/IconVerticalSolidList"/>
    <dgm:cxn modelId="{C8F3C6C5-77AE-4585-B39F-8F796DE94F3A}" type="presParOf" srcId="{8D3263A8-68CA-403A-88CE-458CCAB3D459}" destId="{B0533D4F-B205-4D87-82AC-EF025257AD59}" srcOrd="2" destOrd="0" presId="urn:microsoft.com/office/officeart/2018/2/layout/IconVerticalSolidList"/>
    <dgm:cxn modelId="{753557BF-E6B5-4CD4-A25A-9E05B8AE7592}" type="presParOf" srcId="{8D3263A8-68CA-403A-88CE-458CCAB3D459}" destId="{1EB697AF-559C-4AB2-B94C-D5302E5A6391}" srcOrd="3" destOrd="0" presId="urn:microsoft.com/office/officeart/2018/2/layout/IconVerticalSolidList"/>
    <dgm:cxn modelId="{8F41B738-1FC5-4B48-9BDE-2C8A56D06359}" type="presParOf" srcId="{DCFAF28A-21E7-47C7-A850-C263B154850D}" destId="{446FA85D-5B31-4BB6-92F3-6B04BE7F4F0C}" srcOrd="5" destOrd="0" presId="urn:microsoft.com/office/officeart/2018/2/layout/IconVerticalSolidList"/>
    <dgm:cxn modelId="{A7631715-0A33-4817-8C55-B20A67973FDF}" type="presParOf" srcId="{DCFAF28A-21E7-47C7-A850-C263B154850D}" destId="{EB15CF3E-CAE5-498D-93E1-D541F3F84F9B}" srcOrd="6" destOrd="0" presId="urn:microsoft.com/office/officeart/2018/2/layout/IconVerticalSolidList"/>
    <dgm:cxn modelId="{E53BD13E-A65D-4E8F-87D0-6FA832DA2FE3}" type="presParOf" srcId="{EB15CF3E-CAE5-498D-93E1-D541F3F84F9B}" destId="{F725139F-EBFA-4E4A-ADEA-9B50CE277C79}" srcOrd="0" destOrd="0" presId="urn:microsoft.com/office/officeart/2018/2/layout/IconVerticalSolidList"/>
    <dgm:cxn modelId="{AF0F22B6-7098-4F06-ACFF-13AB95A653FA}" type="presParOf" srcId="{EB15CF3E-CAE5-498D-93E1-D541F3F84F9B}" destId="{3C8C56A3-B6A4-4B66-B78C-D62EE355AA8D}" srcOrd="1" destOrd="0" presId="urn:microsoft.com/office/officeart/2018/2/layout/IconVerticalSolidList"/>
    <dgm:cxn modelId="{8E26F9FF-2053-4707-A2B0-B44F92549AC6}" type="presParOf" srcId="{EB15CF3E-CAE5-498D-93E1-D541F3F84F9B}" destId="{35CD79D2-58D7-41E4-94F6-5A791CB74EE7}" srcOrd="2" destOrd="0" presId="urn:microsoft.com/office/officeart/2018/2/layout/IconVerticalSolidList"/>
    <dgm:cxn modelId="{93A2A506-EF39-4B80-B760-AF6E601C21C8}" type="presParOf" srcId="{EB15CF3E-CAE5-498D-93E1-D541F3F84F9B}" destId="{B7AF52A9-A51B-4791-84AE-A5D487C0BF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72977-EAEC-4EC0-8183-97DEF003368B}">
      <dsp:nvSpPr>
        <dsp:cNvPr id="0" name=""/>
        <dsp:cNvSpPr/>
      </dsp:nvSpPr>
      <dsp:spPr>
        <a:xfrm>
          <a:off x="316100" y="1045268"/>
          <a:ext cx="982195" cy="9821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5DDCF-0254-4518-8B2D-A4AA7C4B5CA5}">
      <dsp:nvSpPr>
        <dsp:cNvPr id="0" name=""/>
        <dsp:cNvSpPr/>
      </dsp:nvSpPr>
      <dsp:spPr>
        <a:xfrm>
          <a:off x="525420" y="1254589"/>
          <a:ext cx="563554" cy="5635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D43F1-5650-4837-982C-D223F203AF13}">
      <dsp:nvSpPr>
        <dsp:cNvPr id="0" name=""/>
        <dsp:cNvSpPr/>
      </dsp:nvSpPr>
      <dsp:spPr>
        <a:xfrm>
          <a:off x="2119" y="2333393"/>
          <a:ext cx="1610156" cy="64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Acelera la depreciación al reclasificar componentes</a:t>
          </a:r>
        </a:p>
      </dsp:txBody>
      <dsp:txXfrm>
        <a:off x="2119" y="2333393"/>
        <a:ext cx="1610156" cy="644062"/>
      </dsp:txXfrm>
    </dsp:sp>
    <dsp:sp modelId="{6E6C3D34-A7C4-468E-B204-64D9B0FAA72A}">
      <dsp:nvSpPr>
        <dsp:cNvPr id="0" name=""/>
        <dsp:cNvSpPr/>
      </dsp:nvSpPr>
      <dsp:spPr>
        <a:xfrm>
          <a:off x="2208034" y="1045268"/>
          <a:ext cx="982195" cy="9821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8F7BE-1E32-4513-9ADB-CF21AB369A99}">
      <dsp:nvSpPr>
        <dsp:cNvPr id="0" name=""/>
        <dsp:cNvSpPr/>
      </dsp:nvSpPr>
      <dsp:spPr>
        <a:xfrm>
          <a:off x="2417354" y="1254589"/>
          <a:ext cx="563554" cy="5635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C073A-30F6-43DC-9B3C-4B9BD16EA8CD}">
      <dsp:nvSpPr>
        <dsp:cNvPr id="0" name=""/>
        <dsp:cNvSpPr/>
      </dsp:nvSpPr>
      <dsp:spPr>
        <a:xfrm>
          <a:off x="1894053" y="2333393"/>
          <a:ext cx="1610156" cy="64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Aumenta el flujo de efectivo al adelantar deducciones</a:t>
          </a:r>
        </a:p>
      </dsp:txBody>
      <dsp:txXfrm>
        <a:off x="1894053" y="2333393"/>
        <a:ext cx="1610156" cy="644062"/>
      </dsp:txXfrm>
    </dsp:sp>
    <dsp:sp modelId="{EB73D4E6-5450-47AE-9352-9236073857B8}">
      <dsp:nvSpPr>
        <dsp:cNvPr id="0" name=""/>
        <dsp:cNvSpPr/>
      </dsp:nvSpPr>
      <dsp:spPr>
        <a:xfrm>
          <a:off x="4099967" y="1045268"/>
          <a:ext cx="982195" cy="9821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D80BA-BEF4-4D2F-92B8-6E9D7086F9DA}">
      <dsp:nvSpPr>
        <dsp:cNvPr id="0" name=""/>
        <dsp:cNvSpPr/>
      </dsp:nvSpPr>
      <dsp:spPr>
        <a:xfrm>
          <a:off x="4309287" y="1254589"/>
          <a:ext cx="563554" cy="5635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32999-7428-405C-A3A9-2FBE12B4E068}">
      <dsp:nvSpPr>
        <dsp:cNvPr id="0" name=""/>
        <dsp:cNvSpPr/>
      </dsp:nvSpPr>
      <dsp:spPr>
        <a:xfrm>
          <a:off x="3785987" y="2333393"/>
          <a:ext cx="1610156" cy="64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Ejemplo: Segmentar una propiedad de $1M en activos de 5, 15 y 27.5 años</a:t>
          </a:r>
        </a:p>
      </dsp:txBody>
      <dsp:txXfrm>
        <a:off x="3785987" y="2333393"/>
        <a:ext cx="1610156" cy="644062"/>
      </dsp:txXfrm>
    </dsp:sp>
    <dsp:sp modelId="{F83C3472-28C5-4999-8B25-94073CC382DE}">
      <dsp:nvSpPr>
        <dsp:cNvPr id="0" name=""/>
        <dsp:cNvSpPr/>
      </dsp:nvSpPr>
      <dsp:spPr>
        <a:xfrm>
          <a:off x="5991901" y="1045268"/>
          <a:ext cx="982195" cy="9821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35A9F-E8E3-4E63-BAD1-5E390132E77F}">
      <dsp:nvSpPr>
        <dsp:cNvPr id="0" name=""/>
        <dsp:cNvSpPr/>
      </dsp:nvSpPr>
      <dsp:spPr>
        <a:xfrm>
          <a:off x="6201221" y="1254589"/>
          <a:ext cx="563554" cy="5635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F7C6D-E2B3-4464-80AE-3381141697F4}">
      <dsp:nvSpPr>
        <dsp:cNvPr id="0" name=""/>
        <dsp:cNvSpPr/>
      </dsp:nvSpPr>
      <dsp:spPr>
        <a:xfrm>
          <a:off x="5677920" y="2333393"/>
          <a:ext cx="1610156" cy="64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Ideal para propietarios o inversores con grandes propiedades</a:t>
          </a:r>
        </a:p>
      </dsp:txBody>
      <dsp:txXfrm>
        <a:off x="5677920" y="2333393"/>
        <a:ext cx="1610156" cy="644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AE9C9-AE67-4030-958E-CEC5A8960714}">
      <dsp:nvSpPr>
        <dsp:cNvPr id="0" name=""/>
        <dsp:cNvSpPr/>
      </dsp:nvSpPr>
      <dsp:spPr>
        <a:xfrm>
          <a:off x="591503" y="366659"/>
          <a:ext cx="844192" cy="8441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C4CEF-C098-4E61-88F5-BEBCC9304627}">
      <dsp:nvSpPr>
        <dsp:cNvPr id="0" name=""/>
        <dsp:cNvSpPr/>
      </dsp:nvSpPr>
      <dsp:spPr>
        <a:xfrm>
          <a:off x="75608" y="1506127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• Reinvertir los ingresos en una propiedad de 'igual tipo'</a:t>
          </a:r>
        </a:p>
      </dsp:txBody>
      <dsp:txXfrm>
        <a:off x="75608" y="1506127"/>
        <a:ext cx="1875983" cy="720000"/>
      </dsp:txXfrm>
    </dsp:sp>
    <dsp:sp modelId="{ACE37025-6223-48FF-B9E9-E69FB286FABF}">
      <dsp:nvSpPr>
        <dsp:cNvPr id="0" name=""/>
        <dsp:cNvSpPr/>
      </dsp:nvSpPr>
      <dsp:spPr>
        <a:xfrm>
          <a:off x="2795784" y="366659"/>
          <a:ext cx="844192" cy="8441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BDF40-05DF-4A73-98F0-5492B6D83A1E}">
      <dsp:nvSpPr>
        <dsp:cNvPr id="0" name=""/>
        <dsp:cNvSpPr/>
      </dsp:nvSpPr>
      <dsp:spPr>
        <a:xfrm>
          <a:off x="2279889" y="1506127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• 45 días para identificar, 180 días para completar el intercambio</a:t>
          </a:r>
        </a:p>
      </dsp:txBody>
      <dsp:txXfrm>
        <a:off x="2279889" y="1506127"/>
        <a:ext cx="1875983" cy="720000"/>
      </dsp:txXfrm>
    </dsp:sp>
    <dsp:sp modelId="{BEC7AD54-4D56-424D-B443-9C3F88F268FB}">
      <dsp:nvSpPr>
        <dsp:cNvPr id="0" name=""/>
        <dsp:cNvSpPr/>
      </dsp:nvSpPr>
      <dsp:spPr>
        <a:xfrm>
          <a:off x="591503" y="2695122"/>
          <a:ext cx="844192" cy="8441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CDF02-CE51-40F9-AE24-14DDC33C45A2}">
      <dsp:nvSpPr>
        <dsp:cNvPr id="0" name=""/>
        <dsp:cNvSpPr/>
      </dsp:nvSpPr>
      <dsp:spPr>
        <a:xfrm>
          <a:off x="75608" y="3834590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• Crece la riqueza sin impuestos inmediatos sobre ganancias de capital</a:t>
          </a:r>
        </a:p>
      </dsp:txBody>
      <dsp:txXfrm>
        <a:off x="75608" y="3834590"/>
        <a:ext cx="1875983" cy="720000"/>
      </dsp:txXfrm>
    </dsp:sp>
    <dsp:sp modelId="{24172F26-1EEB-4910-91AD-5C144970D5D8}">
      <dsp:nvSpPr>
        <dsp:cNvPr id="0" name=""/>
        <dsp:cNvSpPr/>
      </dsp:nvSpPr>
      <dsp:spPr>
        <a:xfrm>
          <a:off x="2795784" y="2695122"/>
          <a:ext cx="844192" cy="8441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B378A-E4A5-473F-B4B3-8FB892D08A77}">
      <dsp:nvSpPr>
        <dsp:cNvPr id="0" name=""/>
        <dsp:cNvSpPr/>
      </dsp:nvSpPr>
      <dsp:spPr>
        <a:xfrm>
          <a:off x="2279889" y="3834590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• Beneficio clave: Sin impuestos hasta la venta definitiva</a:t>
          </a:r>
        </a:p>
      </dsp:txBody>
      <dsp:txXfrm>
        <a:off x="2279889" y="3834590"/>
        <a:ext cx="1875983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B8FBC-3CAB-4EE1-8307-73D65FDB6010}">
      <dsp:nvSpPr>
        <dsp:cNvPr id="0" name=""/>
        <dsp:cNvSpPr/>
      </dsp:nvSpPr>
      <dsp:spPr>
        <a:xfrm>
          <a:off x="441424" y="5340"/>
          <a:ext cx="1144350" cy="114435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53ABF-0B58-4B80-BD7F-E0BFF8824AD6}">
      <dsp:nvSpPr>
        <dsp:cNvPr id="0" name=""/>
        <dsp:cNvSpPr/>
      </dsp:nvSpPr>
      <dsp:spPr>
        <a:xfrm>
          <a:off x="685302" y="249217"/>
          <a:ext cx="656594" cy="6565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B57EC-46A8-4244-9C86-267988BE6C8E}">
      <dsp:nvSpPr>
        <dsp:cNvPr id="0" name=""/>
        <dsp:cNvSpPr/>
      </dsp:nvSpPr>
      <dsp:spPr>
        <a:xfrm>
          <a:off x="75608" y="1506127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• </a:t>
          </a:r>
          <a:r>
            <a:rPr lang="en-US" sz="1300" kern="1200" dirty="0" err="1"/>
            <a:t>Uso</a:t>
          </a:r>
          <a:r>
            <a:rPr lang="en-US" sz="1300" kern="1200" dirty="0"/>
            <a:t> de </a:t>
          </a:r>
          <a:r>
            <a:rPr lang="en-US" sz="1300" kern="1200" dirty="0" err="1"/>
            <a:t>ventas</a:t>
          </a:r>
          <a:r>
            <a:rPr lang="en-US" sz="1300" kern="1200" dirty="0"/>
            <a:t> a </a:t>
          </a:r>
          <a:r>
            <a:rPr lang="en-US" sz="1300" kern="1200" dirty="0" err="1"/>
            <a:t>plazos</a:t>
          </a:r>
          <a:r>
            <a:rPr lang="en-US" sz="1300" kern="1200" dirty="0"/>
            <a:t> para </a:t>
          </a:r>
          <a:r>
            <a:rPr lang="en-US" sz="1300" kern="1200" dirty="0" err="1"/>
            <a:t>diferir</a:t>
          </a:r>
          <a:r>
            <a:rPr lang="en-US" sz="1300" kern="1200" dirty="0"/>
            <a:t> </a:t>
          </a:r>
          <a:r>
            <a:rPr lang="en-US" sz="1300" kern="1200" dirty="0" err="1"/>
            <a:t>ganancias</a:t>
          </a:r>
          <a:r>
            <a:rPr lang="en-US" sz="1300" kern="1200" dirty="0"/>
            <a:t> </a:t>
          </a:r>
          <a:r>
            <a:rPr lang="en-US" sz="1300" kern="1200" dirty="0" err="1"/>
            <a:t>en</a:t>
          </a:r>
          <a:r>
            <a:rPr lang="en-US" sz="1300" kern="1200" dirty="0"/>
            <a:t> </a:t>
          </a:r>
          <a:r>
            <a:rPr lang="en-US" sz="1300" kern="1200" dirty="0" err="1"/>
            <a:t>varios</a:t>
          </a:r>
          <a:r>
            <a:rPr lang="en-US" sz="1300" kern="1200" dirty="0"/>
            <a:t> </a:t>
          </a:r>
          <a:r>
            <a:rPr lang="en-US" sz="1300" kern="1200" dirty="0" err="1"/>
            <a:t>años</a:t>
          </a:r>
          <a:endParaRPr lang="en-US" sz="1300" kern="1200" dirty="0"/>
        </a:p>
      </dsp:txBody>
      <dsp:txXfrm>
        <a:off x="75608" y="1506127"/>
        <a:ext cx="1875983" cy="720000"/>
      </dsp:txXfrm>
    </dsp:sp>
    <dsp:sp modelId="{EEEF287E-CC76-4760-9B6D-870B7F162F93}">
      <dsp:nvSpPr>
        <dsp:cNvPr id="0" name=""/>
        <dsp:cNvSpPr/>
      </dsp:nvSpPr>
      <dsp:spPr>
        <a:xfrm>
          <a:off x="2645705" y="5340"/>
          <a:ext cx="1144350" cy="114435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F745E-A954-4E92-B34F-E0F49811198A}">
      <dsp:nvSpPr>
        <dsp:cNvPr id="0" name=""/>
        <dsp:cNvSpPr/>
      </dsp:nvSpPr>
      <dsp:spPr>
        <a:xfrm>
          <a:off x="2889583" y="249217"/>
          <a:ext cx="656594" cy="6565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83E24-B3C8-4FF0-A3C8-CDD53E52AC98}">
      <dsp:nvSpPr>
        <dsp:cNvPr id="0" name=""/>
        <dsp:cNvSpPr/>
      </dsp:nvSpPr>
      <dsp:spPr>
        <a:xfrm>
          <a:off x="2279889" y="1506127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• El vendedor financia al comprador, distribuyendo la carga impositiva</a:t>
          </a:r>
        </a:p>
      </dsp:txBody>
      <dsp:txXfrm>
        <a:off x="2279889" y="1506127"/>
        <a:ext cx="1875983" cy="720000"/>
      </dsp:txXfrm>
    </dsp:sp>
    <dsp:sp modelId="{886A67A8-CFD6-4490-B33A-5C97D529232B}">
      <dsp:nvSpPr>
        <dsp:cNvPr id="0" name=""/>
        <dsp:cNvSpPr/>
      </dsp:nvSpPr>
      <dsp:spPr>
        <a:xfrm>
          <a:off x="441424" y="2695122"/>
          <a:ext cx="1144350" cy="114435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B92B2-D228-4B3D-98C4-7141BD8224AB}">
      <dsp:nvSpPr>
        <dsp:cNvPr id="0" name=""/>
        <dsp:cNvSpPr/>
      </dsp:nvSpPr>
      <dsp:spPr>
        <a:xfrm>
          <a:off x="685302" y="2939000"/>
          <a:ext cx="656594" cy="6565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873A4-1921-4C76-90CF-47F06099B115}">
      <dsp:nvSpPr>
        <dsp:cNvPr id="0" name=""/>
        <dsp:cNvSpPr/>
      </dsp:nvSpPr>
      <dsp:spPr>
        <a:xfrm>
          <a:off x="75608" y="4195909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• Beneficio: Menor carga fiscal anual con mayor flexibilidad</a:t>
          </a:r>
        </a:p>
      </dsp:txBody>
      <dsp:txXfrm>
        <a:off x="75608" y="4195909"/>
        <a:ext cx="1875983" cy="720000"/>
      </dsp:txXfrm>
    </dsp:sp>
    <dsp:sp modelId="{C5FF9AE2-4A55-42F4-981E-58E9241E5921}">
      <dsp:nvSpPr>
        <dsp:cNvPr id="0" name=""/>
        <dsp:cNvSpPr/>
      </dsp:nvSpPr>
      <dsp:spPr>
        <a:xfrm>
          <a:off x="2645705" y="2695122"/>
          <a:ext cx="1144350" cy="114435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0D814-3E4E-474A-AEE9-BCDE0949E1F8}">
      <dsp:nvSpPr>
        <dsp:cNvPr id="0" name=""/>
        <dsp:cNvSpPr/>
      </dsp:nvSpPr>
      <dsp:spPr>
        <a:xfrm>
          <a:off x="2889583" y="2939000"/>
          <a:ext cx="656594" cy="6565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0397C-810E-4CEF-94EC-0218551C8394}">
      <dsp:nvSpPr>
        <dsp:cNvPr id="0" name=""/>
        <dsp:cNvSpPr/>
      </dsp:nvSpPr>
      <dsp:spPr>
        <a:xfrm>
          <a:off x="2279889" y="4195909"/>
          <a:ext cx="1875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• Riesgo: Incumplimiento del comprador</a:t>
          </a:r>
        </a:p>
      </dsp:txBody>
      <dsp:txXfrm>
        <a:off x="2279889" y="4195909"/>
        <a:ext cx="187598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C7175-FEDE-43FC-9460-1D1943DCAAAF}">
      <dsp:nvSpPr>
        <dsp:cNvPr id="0" name=""/>
        <dsp:cNvSpPr/>
      </dsp:nvSpPr>
      <dsp:spPr>
        <a:xfrm>
          <a:off x="0" y="2042"/>
          <a:ext cx="4231481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E5276-1AF1-463B-9F6D-6C753DE3A98D}">
      <dsp:nvSpPr>
        <dsp:cNvPr id="0" name=""/>
        <dsp:cNvSpPr/>
      </dsp:nvSpPr>
      <dsp:spPr>
        <a:xfrm>
          <a:off x="313145" y="234960"/>
          <a:ext cx="569355" cy="569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F300B-C893-4199-ABF0-0CF2B1571F0B}">
      <dsp:nvSpPr>
        <dsp:cNvPr id="0" name=""/>
        <dsp:cNvSpPr/>
      </dsp:nvSpPr>
      <dsp:spPr>
        <a:xfrm>
          <a:off x="1195647" y="2042"/>
          <a:ext cx="3035833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</a:t>
          </a:r>
          <a:r>
            <a:rPr lang="en-US" sz="2000" kern="1200" dirty="0" err="1"/>
            <a:t>Invertir</a:t>
          </a:r>
          <a:r>
            <a:rPr lang="en-US" sz="2000" kern="1200" dirty="0"/>
            <a:t> </a:t>
          </a:r>
          <a:r>
            <a:rPr lang="en-US" sz="2000" kern="1200" dirty="0" err="1"/>
            <a:t>en</a:t>
          </a:r>
          <a:r>
            <a:rPr lang="en-US" sz="2000" kern="1200" dirty="0"/>
            <a:t> </a:t>
          </a:r>
          <a:r>
            <a:rPr lang="en-US" sz="2000" kern="1200" dirty="0" err="1"/>
            <a:t>bienes</a:t>
          </a:r>
          <a:r>
            <a:rPr lang="en-US" sz="2000" kern="1200" dirty="0"/>
            <a:t> </a:t>
          </a:r>
          <a:r>
            <a:rPr lang="en-US" sz="2000" kern="1200" dirty="0" err="1"/>
            <a:t>raíces</a:t>
          </a:r>
          <a:r>
            <a:rPr lang="en-US" sz="2000" kern="1200" dirty="0"/>
            <a:t> a </a:t>
          </a:r>
          <a:r>
            <a:rPr lang="en-US" sz="2000" kern="1200" dirty="0" err="1"/>
            <a:t>través</a:t>
          </a:r>
          <a:r>
            <a:rPr lang="en-US" sz="2000" kern="1200" dirty="0"/>
            <a:t> de Self Directed IRA/401(k)</a:t>
          </a:r>
        </a:p>
      </dsp:txBody>
      <dsp:txXfrm>
        <a:off x="1195647" y="2042"/>
        <a:ext cx="3035833" cy="1035192"/>
      </dsp:txXfrm>
    </dsp:sp>
    <dsp:sp modelId="{AAF8B9FC-5127-4648-A602-58E72FF5F2F4}">
      <dsp:nvSpPr>
        <dsp:cNvPr id="0" name=""/>
        <dsp:cNvSpPr/>
      </dsp:nvSpPr>
      <dsp:spPr>
        <a:xfrm>
          <a:off x="0" y="1296033"/>
          <a:ext cx="4231481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5A1C0-3261-4102-BA9F-AEB55C52E929}">
      <dsp:nvSpPr>
        <dsp:cNvPr id="0" name=""/>
        <dsp:cNvSpPr/>
      </dsp:nvSpPr>
      <dsp:spPr>
        <a:xfrm>
          <a:off x="313145" y="1528951"/>
          <a:ext cx="569355" cy="569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FFA8E-DC5E-41CF-9DF2-008DF9501AF8}">
      <dsp:nvSpPr>
        <dsp:cNvPr id="0" name=""/>
        <dsp:cNvSpPr/>
      </dsp:nvSpPr>
      <dsp:spPr>
        <a:xfrm>
          <a:off x="1195647" y="1296033"/>
          <a:ext cx="3035833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• Los ingresos por alquiler crecen libres de impuestos o diferidos</a:t>
          </a:r>
        </a:p>
      </dsp:txBody>
      <dsp:txXfrm>
        <a:off x="1195647" y="1296033"/>
        <a:ext cx="3035833" cy="1035192"/>
      </dsp:txXfrm>
    </dsp:sp>
    <dsp:sp modelId="{F3EF8706-5A95-496B-A752-71051B2B42C4}">
      <dsp:nvSpPr>
        <dsp:cNvPr id="0" name=""/>
        <dsp:cNvSpPr/>
      </dsp:nvSpPr>
      <dsp:spPr>
        <a:xfrm>
          <a:off x="0" y="2590024"/>
          <a:ext cx="4231481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F0C6E-1CC5-4AEB-8905-B95F66F1F2E0}">
      <dsp:nvSpPr>
        <dsp:cNvPr id="0" name=""/>
        <dsp:cNvSpPr/>
      </dsp:nvSpPr>
      <dsp:spPr>
        <a:xfrm>
          <a:off x="313145" y="2822942"/>
          <a:ext cx="569355" cy="569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697AF-559C-4AB2-B94C-D5302E5A6391}">
      <dsp:nvSpPr>
        <dsp:cNvPr id="0" name=""/>
        <dsp:cNvSpPr/>
      </dsp:nvSpPr>
      <dsp:spPr>
        <a:xfrm>
          <a:off x="1195647" y="2590024"/>
          <a:ext cx="3035833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• Evitar transacciones personales (uso propio de propiedades)</a:t>
          </a:r>
        </a:p>
      </dsp:txBody>
      <dsp:txXfrm>
        <a:off x="1195647" y="2590024"/>
        <a:ext cx="3035833" cy="1035192"/>
      </dsp:txXfrm>
    </dsp:sp>
    <dsp:sp modelId="{F725139F-EBFA-4E4A-ADEA-9B50CE277C79}">
      <dsp:nvSpPr>
        <dsp:cNvPr id="0" name=""/>
        <dsp:cNvSpPr/>
      </dsp:nvSpPr>
      <dsp:spPr>
        <a:xfrm>
          <a:off x="0" y="3884014"/>
          <a:ext cx="4231481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C56A3-B6A4-4B66-B78C-D62EE355AA8D}">
      <dsp:nvSpPr>
        <dsp:cNvPr id="0" name=""/>
        <dsp:cNvSpPr/>
      </dsp:nvSpPr>
      <dsp:spPr>
        <a:xfrm>
          <a:off x="313145" y="4116933"/>
          <a:ext cx="569355" cy="569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F52A9-A51B-4791-84AE-A5D487C0BFEF}">
      <dsp:nvSpPr>
        <dsp:cNvPr id="0" name=""/>
        <dsp:cNvSpPr/>
      </dsp:nvSpPr>
      <dsp:spPr>
        <a:xfrm>
          <a:off x="1195647" y="3884014"/>
          <a:ext cx="3035833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• Ejemplo: Alquileres, notas o sindicaciones inmobiliarias</a:t>
          </a:r>
        </a:p>
      </dsp:txBody>
      <dsp:txXfrm>
        <a:off x="1195647" y="3884014"/>
        <a:ext cx="3035833" cy="103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A8B81-1F2C-448E-B7A6-D68F474D2C9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80CE-5428-478E-B3B9-4BB34F3C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8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8B5A93B-5386-4717-A1E5-577A5257CCEB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8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BAE5-734A-4C8F-BD99-42B7CA8C006E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4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CE0D8-6F2C-4726-85C9-4E485456163C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05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7415B-7002-4831-B845-D89E93DE20D8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4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FAD9-209C-47F8-A344-C90C93C2A13B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8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8C0C-0A09-47EE-8D32-17F71090E11E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2D92-AAAA-4762-8C5C-CDCA6B8E65F3}" type="datetime1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C5-CF14-48B5-8681-07EDDA824D08}" type="datetime1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7F7D-BB32-4E4A-B87A-1B0B01986D16}" type="datetime1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D717-B6C6-47B0-B00C-31B0AE1C2D09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2F31-44B4-48DD-8D05-C04E1FB6BADC}" type="datetime1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3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FF91231-6CEA-4F25-9276-5CDEB9071815}" type="datetime1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copyright 2024 Real Estate Accounting Pros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25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3D45596-EA0E-4DD4-956D-80389BE0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>
            <a:normAutofit/>
          </a:bodyPr>
          <a:lstStyle/>
          <a:p>
            <a:r>
              <a:rPr lang="en-US" sz="3500"/>
              <a:t>Estrategias Fiscales Avanzadas para Inversores Inmobiliarios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>
            <a:normAutofit/>
          </a:bodyPr>
          <a:lstStyle/>
          <a:p>
            <a:r>
              <a:rPr lang="es-ES"/>
              <a:t>Depreciación, Segregación de Costos, Intercambios 1031 y Cuentas de Jubilación</a:t>
            </a: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0334D81-AC4A-AEEC-C09F-EFD5FE91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06" r="2" b="26676"/>
          <a:stretch/>
        </p:blipFill>
        <p:spPr>
          <a:xfrm>
            <a:off x="475707" y="640080"/>
            <a:ext cx="8188233" cy="39319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6A78A1-C775-42C8-9A7B-6998977BC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3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2A85A-4E0B-2673-D0B2-A5670C8D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703A-0411-8608-1772-C3AC2A04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29" y="407090"/>
            <a:ext cx="7290054" cy="1499616"/>
          </a:xfrm>
        </p:spPr>
        <p:txBody>
          <a:bodyPr/>
          <a:lstStyle/>
          <a:p>
            <a:r>
              <a:rPr lang="en-US" dirty="0"/>
              <a:t>Deductions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5BDF1-9796-0ABB-C46F-1190CF5175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D0FD-2A80-AE8E-35F5-25EED33577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2E27C-AA42-A719-E51C-49A0E5BC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9F9D1-131D-21CF-ED7C-D24DF8AB9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82" y="1527411"/>
            <a:ext cx="8468139" cy="49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69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Conclusión y Preguntas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t>• Resumen:</a:t>
            </a:r>
          </a:p>
          <a:p>
            <a:r>
              <a:t>  - Utiliza depreciación y segregación de costos para mejorar el flujo de efectivo</a:t>
            </a:r>
          </a:p>
          <a:p>
            <a:r>
              <a:t>  - Aprovecha los intercambios 1031 para diferir ganancias de capital</a:t>
            </a:r>
          </a:p>
          <a:p>
            <a:r>
              <a:t>  - Explora cuentas de jubilación autodirigidas para diversificar inversiones</a:t>
            </a:r>
          </a:p>
          <a:p>
            <a:r>
              <a:t>• Preguntas y próximos pasos: Consulta personalizada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8D23-13BF-771B-F0A5-8253E193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30464-1D12-FEBF-279C-85053ABA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49" y="1226343"/>
            <a:ext cx="7937499" cy="440531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5D11-882D-A3CC-F79B-583B2722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199" y="6470704"/>
            <a:ext cx="4426094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copyright 2024 Real Estate Accounting Pros</a:t>
            </a:r>
          </a:p>
        </p:txBody>
      </p:sp>
    </p:spTree>
    <p:extLst>
      <p:ext uri="{BB962C8B-B14F-4D97-AF65-F5344CB8AC3E}">
        <p14:creationId xmlns:p14="http://schemas.microsoft.com/office/powerpoint/2010/main" val="137981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232A-ACCE-76E7-4E1D-3B78DF66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90" y="804462"/>
            <a:ext cx="3008313" cy="11620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Accountant by Trade, Real Estate Broker by Passion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3399"/>
                </a:solidFill>
              </a:rPr>
              <a:t>Carmen Chucrala, MAFM</a:t>
            </a:r>
          </a:p>
        </p:txBody>
      </p:sp>
      <p:pic>
        <p:nvPicPr>
          <p:cNvPr id="15" name="Content Placeholder 14" descr="A person with long hair and a cityscape&#10;&#10;Description automatically generated">
            <a:extLst>
              <a:ext uri="{FF2B5EF4-FFF2-40B4-BE49-F238E27FC236}">
                <a16:creationId xmlns:a16="http://schemas.microsoft.com/office/drawing/2014/main" id="{CDEDAB3A-E3C2-BC03-798A-3127B83C0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957" y="875464"/>
            <a:ext cx="1828797" cy="299314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38CFE5-7E13-C4FB-767B-5D97B9FD1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890" y="2118912"/>
            <a:ext cx="3780845" cy="372529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2365F"/>
                </a:solidFill>
                <a:effectLst/>
              </a:rPr>
              <a:t>Masters in Managerial &amp; Financial Accounting, Bachelors in Finance &amp; Marketing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2365F"/>
                </a:solidFill>
                <a:effectLst/>
              </a:rPr>
              <a:t>I have been in the Real Estate and Accounting world since I was 16 years old.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2365F"/>
                </a:solidFill>
                <a:effectLst/>
              </a:rPr>
              <a:t>Licensed Real Estate Instructor &amp; Technology Instructor for IL Association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2365F"/>
                </a:solidFill>
                <a:effectLst/>
              </a:rPr>
              <a:t>Managing Broker since 2002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2365F"/>
                </a:solidFill>
                <a:effectLst/>
              </a:rPr>
              <a:t>Best Selling Contributing Author of Latina's in Real Estate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2D04C8A-F25C-B691-D3B2-D448828D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932918C-2499-C76B-F4DF-425F7C80A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group of women in black dresses posing for a photo&#10;&#10;Description automatically generated">
            <a:extLst>
              <a:ext uri="{FF2B5EF4-FFF2-40B4-BE49-F238E27FC236}">
                <a16:creationId xmlns:a16="http://schemas.microsoft.com/office/drawing/2014/main" id="{C1CC7524-17EB-45AF-AA57-F275DEE3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185" y="4021010"/>
            <a:ext cx="2941983" cy="1961525"/>
          </a:xfrm>
          <a:prstGeom prst="rect">
            <a:avLst/>
          </a:prstGeom>
        </p:spPr>
      </p:pic>
      <p:pic>
        <p:nvPicPr>
          <p:cNvPr id="13" name="Picture 12" descr="A person wearing a hard hat and glasses&#10;&#10;Description automatically generated">
            <a:extLst>
              <a:ext uri="{FF2B5EF4-FFF2-40B4-BE49-F238E27FC236}">
                <a16:creationId xmlns:a16="http://schemas.microsoft.com/office/drawing/2014/main" id="{1C288384-E4D7-24E7-39AB-9CA1C0456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15" y="875465"/>
            <a:ext cx="1935930" cy="2993140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623C5D8-647D-1B51-19C2-B8148385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  <p:extLst>
      <p:ext uri="{BB962C8B-B14F-4D97-AF65-F5344CB8AC3E}">
        <p14:creationId xmlns:p14="http://schemas.microsoft.com/office/powerpoint/2010/main" val="212529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culadora, lápiz, brújula, dinero y un papel con gráficos impresos en él">
            <a:extLst>
              <a:ext uri="{FF2B5EF4-FFF2-40B4-BE49-F238E27FC236}">
                <a16:creationId xmlns:a16="http://schemas.microsoft.com/office/drawing/2014/main" id="{66189F03-AE01-5F5F-69A6-776E63C89A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1944" r="772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Depreciación en Bienes Raíces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CB1430-5CD1-470D-8F0F-7EDE4C790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7290054" cy="4023360"/>
          </a:xfrm>
        </p:spPr>
        <p:txBody>
          <a:bodyPr>
            <a:normAutofit/>
          </a:bodyPr>
          <a:lstStyle/>
          <a:p>
            <a:r>
              <a:t>• Deducción gradual del valor de la propiedad a lo largo del tiempo</a:t>
            </a:r>
          </a:p>
          <a:p>
            <a:r>
              <a:t>• Residencial: 27.5 años | Comercial: 39 años</a:t>
            </a:r>
          </a:p>
          <a:p>
            <a:r>
              <a:t>• Reduce los ingresos imponibles anualmente</a:t>
            </a:r>
          </a:p>
          <a:p>
            <a:r>
              <a:t>• Depreciación adicional: Deducciones aceleradas para nuevas compras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765565-80A3-83BC-010A-19D30BAB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>
            <a:normAutofit/>
          </a:bodyPr>
          <a:lstStyle/>
          <a:p>
            <a:r>
              <a:rPr dirty="0" err="1"/>
              <a:t>Estudios</a:t>
            </a:r>
            <a:r>
              <a:rPr dirty="0"/>
              <a:t> de </a:t>
            </a:r>
            <a:r>
              <a:rPr dirty="0" err="1"/>
              <a:t>Segregación</a:t>
            </a:r>
            <a:r>
              <a:rPr dirty="0"/>
              <a:t> de Costos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B6380D-A24A-051F-A53E-DA8CD7291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742309"/>
              </p:ext>
            </p:extLst>
          </p:nvPr>
        </p:nvGraphicFramePr>
        <p:xfrm>
          <a:off x="767953" y="2286000"/>
          <a:ext cx="7290197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18E9C-EF5F-3797-5422-373EE331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643467"/>
            <a:ext cx="2561709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Intercambio 1031 – Diferir Ganancias de Capital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737828-7F5D-8A89-AE9D-58FD56E958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596212"/>
              </p:ext>
            </p:extLst>
          </p:nvPr>
        </p:nvGraphicFramePr>
        <p:xfrm>
          <a:off x="4202906" y="954088"/>
          <a:ext cx="4231481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856C9-4C15-1C5B-2C48-6FFF52A1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643467"/>
            <a:ext cx="2561709" cy="5571066"/>
          </a:xfrm>
        </p:spPr>
        <p:txBody>
          <a:bodyPr>
            <a:normAutofit/>
          </a:bodyPr>
          <a:lstStyle/>
          <a:p>
            <a:r>
              <a:rPr lang="es-ES" dirty="0" err="1">
                <a:solidFill>
                  <a:srgbClr val="FFFFFF"/>
                </a:solidFill>
              </a:rPr>
              <a:t>Lazy</a:t>
            </a:r>
            <a:r>
              <a:rPr lang="es-ES" dirty="0">
                <a:solidFill>
                  <a:srgbClr val="FFFFFF"/>
                </a:solidFill>
              </a:rPr>
              <a:t> 1031 Exchange</a:t>
            </a: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(Ventas a Plazos)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C23EB5-DD64-9012-0A2E-18F1356453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469352"/>
              </p:ext>
            </p:extLst>
          </p:nvPr>
        </p:nvGraphicFramePr>
        <p:xfrm>
          <a:off x="4202906" y="954088"/>
          <a:ext cx="4231481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266CC-3636-C4B9-DBCF-46C6B044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93783-98B2-C551-80BE-9C89BD0E3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652A-6D0D-40FD-50CE-3589BD05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486" y="2003814"/>
            <a:ext cx="3867514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b="1" dirty="0"/>
              <a:t>Purchased in 2014: </a:t>
            </a:r>
            <a:r>
              <a:rPr lang="en-US" dirty="0"/>
              <a:t>$83,000</a:t>
            </a:r>
          </a:p>
          <a:p>
            <a:r>
              <a:rPr lang="en-US" b="1" dirty="0"/>
              <a:t>Sold in 2024: </a:t>
            </a:r>
            <a:r>
              <a:rPr lang="en-US" dirty="0"/>
              <a:t>$265,000</a:t>
            </a:r>
          </a:p>
          <a:p>
            <a:r>
              <a:rPr lang="en-US" dirty="0"/>
              <a:t>Taxable Capital Gains: $182,000</a:t>
            </a:r>
          </a:p>
          <a:p>
            <a:r>
              <a:rPr lang="en-US" dirty="0"/>
              <a:t>Capitals gains tax @15%:</a:t>
            </a:r>
            <a:r>
              <a:rPr lang="en-US" b="1" dirty="0">
                <a:solidFill>
                  <a:srgbClr val="FF0000"/>
                </a:solidFill>
              </a:rPr>
              <a:t> $27,500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E2622-A1ED-CF22-D488-57477143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1361" y="6470704"/>
            <a:ext cx="2906848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copyright 2024 Real Estate Accounting Pros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96C35-1F4A-FAFA-8A83-E225189D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13" r="10121"/>
          <a:stretch/>
        </p:blipFill>
        <p:spPr>
          <a:xfrm>
            <a:off x="5088835" y="10"/>
            <a:ext cx="4055164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5ACC99-E2A7-5AA9-27D6-BCAA312AC32C}"/>
              </a:ext>
            </a:extLst>
          </p:cNvPr>
          <p:cNvSpPr txBox="1"/>
          <p:nvPr/>
        </p:nvSpPr>
        <p:spPr>
          <a:xfrm>
            <a:off x="906449" y="818984"/>
            <a:ext cx="329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Estudios de Segregación de Costos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222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rick building with a fence&#10;&#10;Description automatically generated">
            <a:extLst>
              <a:ext uri="{FF2B5EF4-FFF2-40B4-BE49-F238E27FC236}">
                <a16:creationId xmlns:a16="http://schemas.microsoft.com/office/drawing/2014/main" id="{95E3B1F3-0F49-07D7-EBD8-4B57EF469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143" y="1736674"/>
            <a:ext cx="2598420" cy="38976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B5BC34-154A-DE4D-A1E6-6D3CACBB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825D9-88F2-F337-E871-AB181EFDF7BF}"/>
              </a:ext>
            </a:extLst>
          </p:cNvPr>
          <p:cNvSpPr txBox="1"/>
          <p:nvPr/>
        </p:nvSpPr>
        <p:spPr>
          <a:xfrm>
            <a:off x="4937453" y="1412009"/>
            <a:ext cx="3012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Purchase: Flournoy</a:t>
            </a:r>
          </a:p>
          <a:p>
            <a:r>
              <a:rPr lang="en-US" dirty="0"/>
              <a:t>Unit 3: $150,000</a:t>
            </a:r>
          </a:p>
          <a:p>
            <a:r>
              <a:rPr lang="en-US" dirty="0"/>
              <a:t>Unit 2: $145,000</a:t>
            </a:r>
          </a:p>
          <a:p>
            <a:r>
              <a:rPr lang="en-US" dirty="0"/>
              <a:t>Unit 1: $125,000</a:t>
            </a:r>
          </a:p>
          <a:p>
            <a:r>
              <a:rPr lang="en-US" dirty="0"/>
              <a:t>Total: $420,000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Cost Segregation: Savings of $$$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2917A-6B66-8605-A4D7-8BA684748B4B}"/>
              </a:ext>
            </a:extLst>
          </p:cNvPr>
          <p:cNvSpPr txBox="1"/>
          <p:nvPr/>
        </p:nvSpPr>
        <p:spPr>
          <a:xfrm>
            <a:off x="915438" y="8851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/>
              <a:t>Estudios de Segregación de Costos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D55288-51D4-C63F-C1D6-7FDA0535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53" y="4112901"/>
            <a:ext cx="3120841" cy="15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6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643467"/>
            <a:ext cx="2561709" cy="5571066"/>
          </a:xfrm>
        </p:spPr>
        <p:txBody>
          <a:bodyPr>
            <a:normAutofit/>
          </a:bodyPr>
          <a:lstStyle/>
          <a:p>
            <a:r>
              <a:rPr lang="es-ES" sz="3700">
                <a:solidFill>
                  <a:srgbClr val="FFFFFF"/>
                </a:solidFill>
              </a:rPr>
              <a:t>Cuentas de Jubilación Autodirigidas para Bienes Raíces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3EFE0B-F7A9-EA6F-620D-372180A6C2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947454"/>
              </p:ext>
            </p:extLst>
          </p:nvPr>
        </p:nvGraphicFramePr>
        <p:xfrm>
          <a:off x="4202906" y="954088"/>
          <a:ext cx="4231481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98991-2DD6-5D94-D948-1CDEF06B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2024 Real Estate Accounting Pros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</TotalTime>
  <Words>516</Words>
  <Application>Microsoft Office PowerPoint</Application>
  <PresentationFormat>On-screen Show (4:3)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Tw Cen MT</vt:lpstr>
      <vt:lpstr>Tw Cen MT Condensed</vt:lpstr>
      <vt:lpstr>Wingdings 3</vt:lpstr>
      <vt:lpstr>Integral</vt:lpstr>
      <vt:lpstr>Estrategias Fiscales Avanzadas para Inversores Inmobiliarios</vt:lpstr>
      <vt:lpstr>  Accountant by Trade, Real Estate Broker by Passion  Carmen Chucrala, MAFM</vt:lpstr>
      <vt:lpstr>Depreciación en Bienes Raíces</vt:lpstr>
      <vt:lpstr>Estudios de Segregación de Costos</vt:lpstr>
      <vt:lpstr>Intercambio 1031 – Diferir Ganancias de Capital</vt:lpstr>
      <vt:lpstr>Lazy 1031 Exchange (Ventas a Plazos)</vt:lpstr>
      <vt:lpstr>PowerPoint Presentation</vt:lpstr>
      <vt:lpstr>PowerPoint Presentation</vt:lpstr>
      <vt:lpstr>Cuentas de Jubilación Autodirigidas para Bienes Raíces</vt:lpstr>
      <vt:lpstr>Deductions</vt:lpstr>
      <vt:lpstr>Conclusión y Preguntas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CARMEN CHUCRALA</dc:creator>
  <cp:keywords/>
  <dc:description>generated using python-pptx</dc:description>
  <cp:lastModifiedBy>CARMEN CHUCRALA</cp:lastModifiedBy>
  <cp:revision>2</cp:revision>
  <dcterms:created xsi:type="dcterms:W3CDTF">2013-01-27T09:14:16Z</dcterms:created>
  <dcterms:modified xsi:type="dcterms:W3CDTF">2024-10-25T22:56:14Z</dcterms:modified>
  <cp:category/>
</cp:coreProperties>
</file>