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4" r:id="rId18"/>
    <p:sldId id="275" r:id="rId19"/>
    <p:sldId id="276" r:id="rId20"/>
    <p:sldId id="277" r:id="rId21"/>
    <p:sldId id="285" r:id="rId22"/>
    <p:sldId id="286" r:id="rId23"/>
    <p:sldId id="279" r:id="rId24"/>
    <p:sldId id="281" r:id="rId25"/>
    <p:sldId id="282" r:id="rId26"/>
    <p:sldId id="283" r:id="rId27"/>
    <p:sldId id="284"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4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8" autoAdjust="0"/>
    <p:restoredTop sz="94660"/>
  </p:normalViewPr>
  <p:slideViewPr>
    <p:cSldViewPr snapToGrid="0">
      <p:cViewPr varScale="1">
        <p:scale>
          <a:sx n="63" d="100"/>
          <a:sy n="63" d="100"/>
        </p:scale>
        <p:origin x="139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EA1440-9C28-48D9-BD42-8B8E046A9117}"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CB1EF-A7AC-4514-8634-9717FCCD6D20}" type="slidenum">
              <a:rPr lang="en-US" smtClean="0"/>
              <a:t>‹#›</a:t>
            </a:fld>
            <a:endParaRPr lang="en-US"/>
          </a:p>
        </p:txBody>
      </p:sp>
    </p:spTree>
    <p:extLst>
      <p:ext uri="{BB962C8B-B14F-4D97-AF65-F5344CB8AC3E}">
        <p14:creationId xmlns:p14="http://schemas.microsoft.com/office/powerpoint/2010/main" val="2396361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EA1440-9C28-48D9-BD42-8B8E046A9117}"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CB1EF-A7AC-4514-8634-9717FCCD6D20}" type="slidenum">
              <a:rPr lang="en-US" smtClean="0"/>
              <a:t>‹#›</a:t>
            </a:fld>
            <a:endParaRPr lang="en-US"/>
          </a:p>
        </p:txBody>
      </p:sp>
    </p:spTree>
    <p:extLst>
      <p:ext uri="{BB962C8B-B14F-4D97-AF65-F5344CB8AC3E}">
        <p14:creationId xmlns:p14="http://schemas.microsoft.com/office/powerpoint/2010/main" val="2015619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EA1440-9C28-48D9-BD42-8B8E046A9117}"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CB1EF-A7AC-4514-8634-9717FCCD6D20}" type="slidenum">
              <a:rPr lang="en-US" smtClean="0"/>
              <a:t>‹#›</a:t>
            </a:fld>
            <a:endParaRPr lang="en-US"/>
          </a:p>
        </p:txBody>
      </p:sp>
    </p:spTree>
    <p:extLst>
      <p:ext uri="{BB962C8B-B14F-4D97-AF65-F5344CB8AC3E}">
        <p14:creationId xmlns:p14="http://schemas.microsoft.com/office/powerpoint/2010/main" val="911871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EA1440-9C28-48D9-BD42-8B8E046A9117}"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CB1EF-A7AC-4514-8634-9717FCCD6D20}" type="slidenum">
              <a:rPr lang="en-US" smtClean="0"/>
              <a:t>‹#›</a:t>
            </a:fld>
            <a:endParaRPr lang="en-US"/>
          </a:p>
        </p:txBody>
      </p:sp>
    </p:spTree>
    <p:extLst>
      <p:ext uri="{BB962C8B-B14F-4D97-AF65-F5344CB8AC3E}">
        <p14:creationId xmlns:p14="http://schemas.microsoft.com/office/powerpoint/2010/main" val="2272599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EA1440-9C28-48D9-BD42-8B8E046A9117}"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CB1EF-A7AC-4514-8634-9717FCCD6D20}" type="slidenum">
              <a:rPr lang="en-US" smtClean="0"/>
              <a:t>‹#›</a:t>
            </a:fld>
            <a:endParaRPr lang="en-US"/>
          </a:p>
        </p:txBody>
      </p:sp>
    </p:spTree>
    <p:extLst>
      <p:ext uri="{BB962C8B-B14F-4D97-AF65-F5344CB8AC3E}">
        <p14:creationId xmlns:p14="http://schemas.microsoft.com/office/powerpoint/2010/main" val="94386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EA1440-9C28-48D9-BD42-8B8E046A9117}"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CB1EF-A7AC-4514-8634-9717FCCD6D20}" type="slidenum">
              <a:rPr lang="en-US" smtClean="0"/>
              <a:t>‹#›</a:t>
            </a:fld>
            <a:endParaRPr lang="en-US"/>
          </a:p>
        </p:txBody>
      </p:sp>
    </p:spTree>
    <p:extLst>
      <p:ext uri="{BB962C8B-B14F-4D97-AF65-F5344CB8AC3E}">
        <p14:creationId xmlns:p14="http://schemas.microsoft.com/office/powerpoint/2010/main" val="2986363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EA1440-9C28-48D9-BD42-8B8E046A9117}" type="datetimeFigureOut">
              <a:rPr lang="en-US" smtClean="0"/>
              <a:t>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0CB1EF-A7AC-4514-8634-9717FCCD6D20}" type="slidenum">
              <a:rPr lang="en-US" smtClean="0"/>
              <a:t>‹#›</a:t>
            </a:fld>
            <a:endParaRPr lang="en-US"/>
          </a:p>
        </p:txBody>
      </p:sp>
    </p:spTree>
    <p:extLst>
      <p:ext uri="{BB962C8B-B14F-4D97-AF65-F5344CB8AC3E}">
        <p14:creationId xmlns:p14="http://schemas.microsoft.com/office/powerpoint/2010/main" val="2395004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EA1440-9C28-48D9-BD42-8B8E046A9117}" type="datetimeFigureOut">
              <a:rPr lang="en-US" smtClean="0"/>
              <a:t>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0CB1EF-A7AC-4514-8634-9717FCCD6D20}" type="slidenum">
              <a:rPr lang="en-US" smtClean="0"/>
              <a:t>‹#›</a:t>
            </a:fld>
            <a:endParaRPr lang="en-US"/>
          </a:p>
        </p:txBody>
      </p:sp>
    </p:spTree>
    <p:extLst>
      <p:ext uri="{BB962C8B-B14F-4D97-AF65-F5344CB8AC3E}">
        <p14:creationId xmlns:p14="http://schemas.microsoft.com/office/powerpoint/2010/main" val="1174725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EA1440-9C28-48D9-BD42-8B8E046A9117}" type="datetimeFigureOut">
              <a:rPr lang="en-US" smtClean="0"/>
              <a:t>1/21/2021</a:t>
            </a:fld>
            <a:endParaRPr lang="en-US"/>
          </a:p>
        </p:txBody>
      </p:sp>
      <p:sp>
        <p:nvSpPr>
          <p:cNvPr id="4" name="Slide Number Placeholder 3"/>
          <p:cNvSpPr>
            <a:spLocks noGrp="1"/>
          </p:cNvSpPr>
          <p:nvPr>
            <p:ph type="sldNum" sz="quarter" idx="12"/>
          </p:nvPr>
        </p:nvSpPr>
        <p:spPr/>
        <p:txBody>
          <a:bodyPr/>
          <a:lstStyle/>
          <a:p>
            <a:fld id="{9D0CB1EF-A7AC-4514-8634-9717FCCD6D20}" type="slidenum">
              <a:rPr lang="en-US" smtClean="0"/>
              <a:t>‹#›</a:t>
            </a:fld>
            <a:endParaRPr lang="en-US"/>
          </a:p>
        </p:txBody>
      </p:sp>
    </p:spTree>
    <p:extLst>
      <p:ext uri="{BB962C8B-B14F-4D97-AF65-F5344CB8AC3E}">
        <p14:creationId xmlns:p14="http://schemas.microsoft.com/office/powerpoint/2010/main" val="3798496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EA1440-9C28-48D9-BD42-8B8E046A9117}"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CB1EF-A7AC-4514-8634-9717FCCD6D20}" type="slidenum">
              <a:rPr lang="en-US" smtClean="0"/>
              <a:t>‹#›</a:t>
            </a:fld>
            <a:endParaRPr lang="en-US"/>
          </a:p>
        </p:txBody>
      </p:sp>
    </p:spTree>
    <p:extLst>
      <p:ext uri="{BB962C8B-B14F-4D97-AF65-F5344CB8AC3E}">
        <p14:creationId xmlns:p14="http://schemas.microsoft.com/office/powerpoint/2010/main" val="4263805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EA1440-9C28-48D9-BD42-8B8E046A9117}"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CB1EF-A7AC-4514-8634-9717FCCD6D20}" type="slidenum">
              <a:rPr lang="en-US" smtClean="0"/>
              <a:t>‹#›</a:t>
            </a:fld>
            <a:endParaRPr lang="en-US"/>
          </a:p>
        </p:txBody>
      </p:sp>
    </p:spTree>
    <p:extLst>
      <p:ext uri="{BB962C8B-B14F-4D97-AF65-F5344CB8AC3E}">
        <p14:creationId xmlns:p14="http://schemas.microsoft.com/office/powerpoint/2010/main" val="3824021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EA1440-9C28-48D9-BD42-8B8E046A9117}" type="datetimeFigureOut">
              <a:rPr lang="en-US" smtClean="0"/>
              <a:t>1/21/2021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0CB1EF-A7AC-4514-8634-9717FCCD6D20}" type="slidenum">
              <a:rPr lang="en-US" smtClean="0"/>
              <a:t>‹#›</a:t>
            </a:fld>
            <a:endParaRPr lang="en-US"/>
          </a:p>
        </p:txBody>
      </p:sp>
      <p:pic>
        <p:nvPicPr>
          <p:cNvPr id="7" name="Picture 6" descr="Text&#10;&#10;Description automatically generated with low confidence">
            <a:extLst>
              <a:ext uri="{FF2B5EF4-FFF2-40B4-BE49-F238E27FC236}">
                <a16:creationId xmlns:a16="http://schemas.microsoft.com/office/drawing/2014/main" id="{5CA3BF5A-4295-44EB-A352-805F898FA5F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9642" y="-4920"/>
            <a:ext cx="4920050" cy="1230013"/>
          </a:xfrm>
          <a:prstGeom prst="rect">
            <a:avLst/>
          </a:prstGeom>
        </p:spPr>
      </p:pic>
      <p:sp>
        <p:nvSpPr>
          <p:cNvPr id="8" name="Footer Placeholder 4">
            <a:extLst>
              <a:ext uri="{FF2B5EF4-FFF2-40B4-BE49-F238E27FC236}">
                <a16:creationId xmlns:a16="http://schemas.microsoft.com/office/drawing/2014/main" id="{436411F7-30AF-455A-9144-BF06EB7BD704}"/>
              </a:ext>
            </a:extLst>
          </p:cNvPr>
          <p:cNvSpPr txBox="1">
            <a:spLocks/>
          </p:cNvSpPr>
          <p:nvPr userDrawn="1"/>
        </p:nvSpPr>
        <p:spPr>
          <a:xfrm>
            <a:off x="3686185" y="6459785"/>
            <a:ext cx="4822804"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www.Renewd.net</a:t>
            </a:r>
            <a:endParaRPr lang="en-US" dirty="0"/>
          </a:p>
        </p:txBody>
      </p:sp>
    </p:spTree>
    <p:extLst>
      <p:ext uri="{BB962C8B-B14F-4D97-AF65-F5344CB8AC3E}">
        <p14:creationId xmlns:p14="http://schemas.microsoft.com/office/powerpoint/2010/main" val="2527057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linkedin.com/in/brian-cuthbert" TargetMode="External"/><Relationship Id="rId2" Type="http://schemas.openxmlformats.org/officeDocument/2006/relationships/hyperlink" Target="mailto:BCuthbert@divcom.com" TargetMode="Externa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4F0"/>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B13685-C589-4669-B981-712EBC69DA94}"/>
              </a:ext>
            </a:extLst>
          </p:cNvPr>
          <p:cNvSpPr/>
          <p:nvPr/>
        </p:nvSpPr>
        <p:spPr>
          <a:xfrm>
            <a:off x="350874" y="1116419"/>
            <a:ext cx="8389089" cy="5388884"/>
          </a:xfrm>
          <a:prstGeom prst="rect">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5F0C62-4416-4EA1-806E-AD2573EA70B8}"/>
              </a:ext>
            </a:extLst>
          </p:cNvPr>
          <p:cNvSpPr txBox="1"/>
          <p:nvPr/>
        </p:nvSpPr>
        <p:spPr>
          <a:xfrm>
            <a:off x="738963" y="1368189"/>
            <a:ext cx="7666074" cy="2585323"/>
          </a:xfrm>
          <a:prstGeom prst="rect">
            <a:avLst/>
          </a:prstGeom>
          <a:noFill/>
        </p:spPr>
        <p:txBody>
          <a:bodyPr wrap="square" rtlCol="0">
            <a:spAutoFit/>
          </a:bodyPr>
          <a:lstStyle/>
          <a:p>
            <a:pPr algn="ctr"/>
            <a:r>
              <a:rPr lang="en-US" sz="5400" b="1" cap="all" dirty="0">
                <a:solidFill>
                  <a:schemeClr val="tx1">
                    <a:lumMod val="75000"/>
                    <a:lumOff val="25000"/>
                  </a:schemeClr>
                </a:solidFill>
                <a:latin typeface="Corbel Light" panose="020B0303020204020204" pitchFamily="34" charset="0"/>
              </a:rPr>
              <a:t>ALIGNING YOUR Editorial, Sales &amp; Marketing TEAMS</a:t>
            </a:r>
          </a:p>
        </p:txBody>
      </p:sp>
      <p:sp>
        <p:nvSpPr>
          <p:cNvPr id="8" name="TextBox 7">
            <a:extLst>
              <a:ext uri="{FF2B5EF4-FFF2-40B4-BE49-F238E27FC236}">
                <a16:creationId xmlns:a16="http://schemas.microsoft.com/office/drawing/2014/main" id="{03B7623B-C914-48EE-8BA6-D893B1012B58}"/>
              </a:ext>
            </a:extLst>
          </p:cNvPr>
          <p:cNvSpPr txBox="1"/>
          <p:nvPr/>
        </p:nvSpPr>
        <p:spPr>
          <a:xfrm>
            <a:off x="2371058" y="5593695"/>
            <a:ext cx="4561367" cy="1200329"/>
          </a:xfrm>
          <a:prstGeom prst="rect">
            <a:avLst/>
          </a:prstGeom>
          <a:noFill/>
        </p:spPr>
        <p:txBody>
          <a:bodyPr wrap="square" rtlCol="0">
            <a:spAutoFit/>
          </a:bodyPr>
          <a:lstStyle/>
          <a:p>
            <a:pPr algn="ctr"/>
            <a:r>
              <a:rPr lang="en-US" b="0" i="0" u="none" strike="noStrike" dirty="0">
                <a:solidFill>
                  <a:schemeClr val="tx1">
                    <a:lumMod val="75000"/>
                    <a:lumOff val="25000"/>
                  </a:schemeClr>
                </a:solidFill>
                <a:effectLst/>
                <a:latin typeface="Corbel Light" panose="020B0303020204020204" pitchFamily="34" charset="0"/>
              </a:rPr>
              <a:t>Brian Cuthbert, Group Vice President,</a:t>
            </a:r>
            <a:endParaRPr lang="en-US" dirty="0">
              <a:solidFill>
                <a:schemeClr val="tx1">
                  <a:lumMod val="75000"/>
                  <a:lumOff val="25000"/>
                </a:schemeClr>
              </a:solidFill>
              <a:effectLst/>
              <a:latin typeface="Corbel Light" panose="020B0303020204020204" pitchFamily="34" charset="0"/>
            </a:endParaRPr>
          </a:p>
          <a:p>
            <a:pPr algn="ctr"/>
            <a:r>
              <a:rPr lang="en-US" b="0" i="0" u="none" strike="noStrike" dirty="0">
                <a:solidFill>
                  <a:schemeClr val="tx1">
                    <a:lumMod val="75000"/>
                    <a:lumOff val="25000"/>
                  </a:schemeClr>
                </a:solidFill>
                <a:effectLst/>
                <a:latin typeface="Corbel Light" panose="020B0303020204020204" pitchFamily="34" charset="0"/>
              </a:rPr>
              <a:t>Diversified Communications </a:t>
            </a:r>
            <a:endParaRPr lang="en-US" dirty="0">
              <a:solidFill>
                <a:schemeClr val="tx1">
                  <a:lumMod val="75000"/>
                  <a:lumOff val="25000"/>
                </a:schemeClr>
              </a:solidFill>
              <a:effectLst/>
              <a:latin typeface="Corbel Light" panose="020B0303020204020204" pitchFamily="34" charset="0"/>
            </a:endParaRPr>
          </a:p>
          <a:p>
            <a:pPr algn="ctr"/>
            <a:r>
              <a:rPr lang="en-US" b="0" i="0" u="none" strike="noStrike" dirty="0">
                <a:solidFill>
                  <a:schemeClr val="tx1">
                    <a:lumMod val="75000"/>
                    <a:lumOff val="25000"/>
                  </a:schemeClr>
                </a:solidFill>
                <a:effectLst/>
                <a:latin typeface="Corbel Light" panose="020B0303020204020204" pitchFamily="34" charset="0"/>
              </a:rPr>
              <a:t>www.divcom.com</a:t>
            </a:r>
            <a:endParaRPr lang="en-US" dirty="0">
              <a:solidFill>
                <a:schemeClr val="tx1">
                  <a:lumMod val="75000"/>
                  <a:lumOff val="25000"/>
                </a:schemeClr>
              </a:solidFill>
              <a:effectLst/>
              <a:latin typeface="Corbel Light" panose="020B0303020204020204" pitchFamily="34" charset="0"/>
            </a:endParaRPr>
          </a:p>
          <a:p>
            <a:endParaRPr lang="en-US" dirty="0">
              <a:solidFill>
                <a:schemeClr val="tx1">
                  <a:lumMod val="75000"/>
                  <a:lumOff val="25000"/>
                </a:schemeClr>
              </a:solidFill>
            </a:endParaRPr>
          </a:p>
        </p:txBody>
      </p:sp>
      <p:pic>
        <p:nvPicPr>
          <p:cNvPr id="16" name="Graphic 15" descr="Chat bubble with solid fill">
            <a:extLst>
              <a:ext uri="{FF2B5EF4-FFF2-40B4-BE49-F238E27FC236}">
                <a16:creationId xmlns:a16="http://schemas.microsoft.com/office/drawing/2014/main" id="{41681454-F4BA-4B5F-BE0E-587F5ABAC1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14800" y="4679295"/>
            <a:ext cx="914400" cy="914400"/>
          </a:xfrm>
          <a:prstGeom prst="rect">
            <a:avLst/>
          </a:prstGeom>
        </p:spPr>
      </p:pic>
    </p:spTree>
    <p:extLst>
      <p:ext uri="{BB962C8B-B14F-4D97-AF65-F5344CB8AC3E}">
        <p14:creationId xmlns:p14="http://schemas.microsoft.com/office/powerpoint/2010/main" val="1998638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4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6B54B2-D0CF-4828-BB94-1D2D9DC6825B}"/>
              </a:ext>
            </a:extLst>
          </p:cNvPr>
          <p:cNvSpPr txBox="1"/>
          <p:nvPr/>
        </p:nvSpPr>
        <p:spPr>
          <a:xfrm>
            <a:off x="404037" y="1210585"/>
            <a:ext cx="8335926" cy="769441"/>
          </a:xfrm>
          <a:prstGeom prst="rect">
            <a:avLst/>
          </a:prstGeom>
          <a:noFill/>
        </p:spPr>
        <p:txBody>
          <a:bodyPr wrap="square" rtlCol="0">
            <a:spAutoFit/>
          </a:bodyPr>
          <a:lstStyle/>
          <a:p>
            <a:pPr algn="ctr"/>
            <a:r>
              <a:rPr kumimoji="0" lang="en-US" sz="4400" i="0" u="none" strike="noStrike" kern="0" cap="none" spc="0" normalizeH="0" baseline="0" noProof="0" dirty="0">
                <a:ln>
                  <a:noFill/>
                </a:ln>
                <a:solidFill>
                  <a:schemeClr val="tx1">
                    <a:lumMod val="75000"/>
                    <a:lumOff val="25000"/>
                  </a:schemeClr>
                </a:solidFill>
                <a:effectLst/>
                <a:uLnTx/>
                <a:uFillTx/>
                <a:latin typeface="Corbel Light" panose="020B0303020204020204" pitchFamily="34" charset="0"/>
                <a:cs typeface="Arial"/>
                <a:sym typeface="Arial"/>
              </a:rPr>
              <a:t>Step 1: Set and Sell the Vision</a:t>
            </a:r>
            <a:endParaRPr lang="en-US" sz="5500" cap="all" dirty="0">
              <a:solidFill>
                <a:schemeClr val="tx1">
                  <a:lumMod val="75000"/>
                  <a:lumOff val="25000"/>
                </a:schemeClr>
              </a:solidFill>
              <a:latin typeface="Corbel Light" panose="020B0303020204020204" pitchFamily="34" charset="0"/>
            </a:endParaRPr>
          </a:p>
        </p:txBody>
      </p:sp>
      <p:sp>
        <p:nvSpPr>
          <p:cNvPr id="10" name="Rectangle 9">
            <a:extLst>
              <a:ext uri="{FF2B5EF4-FFF2-40B4-BE49-F238E27FC236}">
                <a16:creationId xmlns:a16="http://schemas.microsoft.com/office/drawing/2014/main" id="{7945C852-D970-4132-B103-9ECDC1DFD002}"/>
              </a:ext>
            </a:extLst>
          </p:cNvPr>
          <p:cNvSpPr/>
          <p:nvPr/>
        </p:nvSpPr>
        <p:spPr>
          <a:xfrm>
            <a:off x="350874" y="1116419"/>
            <a:ext cx="8389089" cy="5352739"/>
          </a:xfrm>
          <a:prstGeom prst="rect">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hape 147">
            <a:extLst>
              <a:ext uri="{FF2B5EF4-FFF2-40B4-BE49-F238E27FC236}">
                <a16:creationId xmlns:a16="http://schemas.microsoft.com/office/drawing/2014/main" id="{983AA975-8694-4FA9-935A-5EB7B4F42E96}"/>
              </a:ext>
            </a:extLst>
          </p:cNvPr>
          <p:cNvSpPr/>
          <p:nvPr/>
        </p:nvSpPr>
        <p:spPr>
          <a:xfrm>
            <a:off x="947191" y="2158999"/>
            <a:ext cx="1270001" cy="1270001"/>
          </a:xfrm>
          <a:prstGeom prst="ellipse">
            <a:avLst/>
          </a:prstGeom>
          <a:solidFill>
            <a:schemeClr val="bg2">
              <a:lumMod val="75000"/>
            </a:schemeClr>
          </a:solidFill>
          <a:ln w="12700">
            <a:noFill/>
            <a:miter lim="400000"/>
          </a:ln>
          <a:effectLst/>
        </p:spPr>
        <p:txBody>
          <a:bodyPr lIns="45719" rIns="45719" anchor="ctr"/>
          <a:lstStyle/>
          <a:p>
            <a:endParaRPr/>
          </a:p>
        </p:txBody>
      </p:sp>
      <p:sp>
        <p:nvSpPr>
          <p:cNvPr id="14" name="Shape 148">
            <a:extLst>
              <a:ext uri="{FF2B5EF4-FFF2-40B4-BE49-F238E27FC236}">
                <a16:creationId xmlns:a16="http://schemas.microsoft.com/office/drawing/2014/main" id="{715BEDF1-E7A4-4809-B778-4401B117CD39}"/>
              </a:ext>
            </a:extLst>
          </p:cNvPr>
          <p:cNvSpPr/>
          <p:nvPr/>
        </p:nvSpPr>
        <p:spPr>
          <a:xfrm>
            <a:off x="1218798" y="2495180"/>
            <a:ext cx="828110" cy="5078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700"/>
            </a:lvl1pPr>
          </a:lstStyle>
          <a:p>
            <a:pPr algn="ctr"/>
            <a:r>
              <a:rPr b="1" dirty="0">
                <a:solidFill>
                  <a:schemeClr val="bg1"/>
                </a:solidFill>
                <a:latin typeface="Georgia" panose="02040502050405020303" pitchFamily="18" charset="0"/>
              </a:rPr>
              <a:t>65%</a:t>
            </a:r>
          </a:p>
        </p:txBody>
      </p:sp>
      <p:sp>
        <p:nvSpPr>
          <p:cNvPr id="15" name="Shape 149">
            <a:extLst>
              <a:ext uri="{FF2B5EF4-FFF2-40B4-BE49-F238E27FC236}">
                <a16:creationId xmlns:a16="http://schemas.microsoft.com/office/drawing/2014/main" id="{319D9B2B-2BDD-49C8-9E17-8AB2B58AB287}"/>
              </a:ext>
            </a:extLst>
          </p:cNvPr>
          <p:cNvSpPr/>
          <p:nvPr/>
        </p:nvSpPr>
        <p:spPr>
          <a:xfrm>
            <a:off x="2670060" y="2451224"/>
            <a:ext cx="5347616" cy="5078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spcBef>
                <a:spcPts val="700"/>
              </a:spcBef>
              <a:defRPr sz="2700"/>
            </a:lvl1pPr>
          </a:lstStyle>
          <a:p>
            <a:r>
              <a:rPr b="1" dirty="0">
                <a:latin typeface="Corbel Light" panose="020B0303020204020204" pitchFamily="34" charset="0"/>
              </a:rPr>
              <a:t>Share of organizations with a strategy</a:t>
            </a:r>
          </a:p>
        </p:txBody>
      </p:sp>
      <p:sp>
        <p:nvSpPr>
          <p:cNvPr id="16" name="Shape 150">
            <a:extLst>
              <a:ext uri="{FF2B5EF4-FFF2-40B4-BE49-F238E27FC236}">
                <a16:creationId xmlns:a16="http://schemas.microsoft.com/office/drawing/2014/main" id="{5E03772B-331B-443C-9042-67C447FB6DBC}"/>
              </a:ext>
            </a:extLst>
          </p:cNvPr>
          <p:cNvSpPr/>
          <p:nvPr/>
        </p:nvSpPr>
        <p:spPr>
          <a:xfrm>
            <a:off x="1081707" y="3911694"/>
            <a:ext cx="965201" cy="939759"/>
          </a:xfrm>
          <a:prstGeom prst="ellipse">
            <a:avLst/>
          </a:prstGeom>
          <a:solidFill>
            <a:schemeClr val="bg1">
              <a:lumMod val="65000"/>
            </a:schemeClr>
          </a:solidFill>
          <a:ln w="12700">
            <a:miter lim="400000"/>
          </a:ln>
          <a:effectLst/>
        </p:spPr>
        <p:txBody>
          <a:bodyPr lIns="45719" rIns="45719" anchor="ctr"/>
          <a:lstStyle/>
          <a:p>
            <a:endParaRPr/>
          </a:p>
        </p:txBody>
      </p:sp>
      <p:sp>
        <p:nvSpPr>
          <p:cNvPr id="17" name="Shape 151">
            <a:extLst>
              <a:ext uri="{FF2B5EF4-FFF2-40B4-BE49-F238E27FC236}">
                <a16:creationId xmlns:a16="http://schemas.microsoft.com/office/drawing/2014/main" id="{BAAD5C8F-65F0-4370-9571-D0CCFE63DF2F}"/>
              </a:ext>
            </a:extLst>
          </p:cNvPr>
          <p:cNvSpPr/>
          <p:nvPr/>
        </p:nvSpPr>
        <p:spPr>
          <a:xfrm>
            <a:off x="1282506" y="4181518"/>
            <a:ext cx="610101" cy="40011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000"/>
            </a:lvl1pPr>
          </a:lstStyle>
          <a:p>
            <a:r>
              <a:rPr b="1" dirty="0">
                <a:solidFill>
                  <a:schemeClr val="bg1"/>
                </a:solidFill>
                <a:latin typeface="Georgia" panose="02040502050405020303" pitchFamily="18" charset="0"/>
              </a:rPr>
              <a:t>14%</a:t>
            </a:r>
          </a:p>
        </p:txBody>
      </p:sp>
      <p:sp>
        <p:nvSpPr>
          <p:cNvPr id="18" name="Shape 152">
            <a:extLst>
              <a:ext uri="{FF2B5EF4-FFF2-40B4-BE49-F238E27FC236}">
                <a16:creationId xmlns:a16="http://schemas.microsoft.com/office/drawing/2014/main" id="{F0AB0317-0C7E-41A1-B612-14E9380F9C9A}"/>
              </a:ext>
            </a:extLst>
          </p:cNvPr>
          <p:cNvSpPr/>
          <p:nvPr/>
        </p:nvSpPr>
        <p:spPr>
          <a:xfrm>
            <a:off x="2503893" y="4286277"/>
            <a:ext cx="5679951" cy="43088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spcBef>
                <a:spcPts val="700"/>
              </a:spcBef>
              <a:defRPr sz="2000"/>
            </a:lvl1pPr>
          </a:lstStyle>
          <a:p>
            <a:r>
              <a:rPr sz="2200" b="1" dirty="0">
                <a:latin typeface="Corbel Light" panose="020B0303020204020204" pitchFamily="34" charset="0"/>
              </a:rPr>
              <a:t>Share of employees that understand the strategy</a:t>
            </a:r>
          </a:p>
        </p:txBody>
      </p:sp>
      <p:sp>
        <p:nvSpPr>
          <p:cNvPr id="19" name="Shape 153">
            <a:extLst>
              <a:ext uri="{FF2B5EF4-FFF2-40B4-BE49-F238E27FC236}">
                <a16:creationId xmlns:a16="http://schemas.microsoft.com/office/drawing/2014/main" id="{7A08C2D5-5BE4-4D07-A615-2DDD31A18290}"/>
              </a:ext>
            </a:extLst>
          </p:cNvPr>
          <p:cNvSpPr/>
          <p:nvPr/>
        </p:nvSpPr>
        <p:spPr>
          <a:xfrm>
            <a:off x="1207895" y="5324007"/>
            <a:ext cx="766232" cy="784992"/>
          </a:xfrm>
          <a:prstGeom prst="ellipse">
            <a:avLst/>
          </a:prstGeom>
          <a:solidFill>
            <a:schemeClr val="bg1">
              <a:lumMod val="65000"/>
            </a:schemeClr>
          </a:solidFill>
          <a:ln w="12700">
            <a:noFill/>
            <a:miter lim="400000"/>
          </a:ln>
          <a:effectLst/>
        </p:spPr>
        <p:txBody>
          <a:bodyPr lIns="45719" rIns="45719" anchor="ctr"/>
          <a:lstStyle/>
          <a:p>
            <a:endParaRPr/>
          </a:p>
        </p:txBody>
      </p:sp>
      <p:sp>
        <p:nvSpPr>
          <p:cNvPr id="20" name="Shape 154">
            <a:extLst>
              <a:ext uri="{FF2B5EF4-FFF2-40B4-BE49-F238E27FC236}">
                <a16:creationId xmlns:a16="http://schemas.microsoft.com/office/drawing/2014/main" id="{7FFC0CAA-71A6-4D2C-ADE6-C7731A75FAFA}"/>
              </a:ext>
            </a:extLst>
          </p:cNvPr>
          <p:cNvSpPr/>
          <p:nvPr/>
        </p:nvSpPr>
        <p:spPr>
          <a:xfrm>
            <a:off x="1224245" y="5556009"/>
            <a:ext cx="733532"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r>
              <a:rPr b="1" dirty="0">
                <a:solidFill>
                  <a:schemeClr val="bg1"/>
                </a:solidFill>
                <a:latin typeface="Georgia" panose="02040502050405020303" pitchFamily="18" charset="0"/>
              </a:rPr>
              <a:t>&lt;10%</a:t>
            </a:r>
          </a:p>
        </p:txBody>
      </p:sp>
      <p:sp>
        <p:nvSpPr>
          <p:cNvPr id="21" name="Shape 155">
            <a:extLst>
              <a:ext uri="{FF2B5EF4-FFF2-40B4-BE49-F238E27FC236}">
                <a16:creationId xmlns:a16="http://schemas.microsoft.com/office/drawing/2014/main" id="{73212ABC-00D3-4ED9-99BA-F3902DE62169}"/>
              </a:ext>
            </a:extLst>
          </p:cNvPr>
          <p:cNvSpPr/>
          <p:nvPr/>
        </p:nvSpPr>
        <p:spPr>
          <a:xfrm>
            <a:off x="2279802" y="5556915"/>
            <a:ext cx="5985226"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spcBef>
                <a:spcPts val="700"/>
              </a:spcBef>
            </a:lvl1pPr>
          </a:lstStyle>
          <a:p>
            <a:r>
              <a:rPr b="1" dirty="0">
                <a:latin typeface="Corbel Light" panose="020B0303020204020204" pitchFamily="34" charset="0"/>
              </a:rPr>
              <a:t>Share of all organizations that successfully execute the strategy</a:t>
            </a:r>
          </a:p>
        </p:txBody>
      </p:sp>
      <p:sp>
        <p:nvSpPr>
          <p:cNvPr id="22" name="Shape 156">
            <a:extLst>
              <a:ext uri="{FF2B5EF4-FFF2-40B4-BE49-F238E27FC236}">
                <a16:creationId xmlns:a16="http://schemas.microsoft.com/office/drawing/2014/main" id="{F8F56449-1360-4188-AC86-843853A85EE9}"/>
              </a:ext>
            </a:extLst>
          </p:cNvPr>
          <p:cNvSpPr/>
          <p:nvPr/>
        </p:nvSpPr>
        <p:spPr>
          <a:xfrm>
            <a:off x="7331392" y="6192159"/>
            <a:ext cx="1220845" cy="276999"/>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r">
              <a:spcBef>
                <a:spcPts val="100"/>
              </a:spcBef>
              <a:defRPr sz="1200" b="1" i="1"/>
            </a:lvl1pPr>
          </a:lstStyle>
          <a:p>
            <a:r>
              <a:rPr dirty="0"/>
              <a:t>Source: Forbes</a:t>
            </a:r>
          </a:p>
        </p:txBody>
      </p:sp>
    </p:spTree>
    <p:extLst>
      <p:ext uri="{BB962C8B-B14F-4D97-AF65-F5344CB8AC3E}">
        <p14:creationId xmlns:p14="http://schemas.microsoft.com/office/powerpoint/2010/main" val="3874875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F4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6B54B2-D0CF-4828-BB94-1D2D9DC6825B}"/>
              </a:ext>
            </a:extLst>
          </p:cNvPr>
          <p:cNvSpPr txBox="1"/>
          <p:nvPr/>
        </p:nvSpPr>
        <p:spPr>
          <a:xfrm>
            <a:off x="404037" y="1210585"/>
            <a:ext cx="8335926" cy="769441"/>
          </a:xfrm>
          <a:prstGeom prst="rect">
            <a:avLst/>
          </a:prstGeom>
          <a:noFill/>
        </p:spPr>
        <p:txBody>
          <a:bodyPr wrap="square" rtlCol="0">
            <a:spAutoFit/>
          </a:bodyPr>
          <a:lstStyle/>
          <a:p>
            <a:pPr algn="ctr"/>
            <a:r>
              <a:rPr kumimoji="0" lang="en-US" sz="4400" b="0" i="0" u="none" strike="noStrike" kern="0" cap="none" spc="0" normalizeH="0" baseline="0" noProof="0" dirty="0">
                <a:ln>
                  <a:noFill/>
                </a:ln>
                <a:solidFill>
                  <a:schemeClr val="tx1">
                    <a:lumMod val="75000"/>
                    <a:lumOff val="25000"/>
                  </a:schemeClr>
                </a:solidFill>
                <a:effectLst/>
                <a:uLnTx/>
                <a:uFillTx/>
                <a:latin typeface="Corbel Light" panose="020B0303020204020204" pitchFamily="34" charset="0"/>
                <a:cs typeface="Arial"/>
                <a:sym typeface="Arial"/>
              </a:rPr>
              <a:t>Step 2: Chart the Course</a:t>
            </a:r>
            <a:endParaRPr lang="en-US" sz="5500" cap="all" dirty="0">
              <a:solidFill>
                <a:schemeClr val="tx1">
                  <a:lumMod val="75000"/>
                  <a:lumOff val="25000"/>
                </a:schemeClr>
              </a:solidFill>
              <a:latin typeface="Corbel Light" panose="020B0303020204020204" pitchFamily="34" charset="0"/>
            </a:endParaRPr>
          </a:p>
        </p:txBody>
      </p:sp>
      <p:sp>
        <p:nvSpPr>
          <p:cNvPr id="10" name="Rectangle 9">
            <a:extLst>
              <a:ext uri="{FF2B5EF4-FFF2-40B4-BE49-F238E27FC236}">
                <a16:creationId xmlns:a16="http://schemas.microsoft.com/office/drawing/2014/main" id="{7945C852-D970-4132-B103-9ECDC1DFD002}"/>
              </a:ext>
            </a:extLst>
          </p:cNvPr>
          <p:cNvSpPr/>
          <p:nvPr/>
        </p:nvSpPr>
        <p:spPr>
          <a:xfrm>
            <a:off x="350874" y="1116419"/>
            <a:ext cx="8389089" cy="5406301"/>
          </a:xfrm>
          <a:prstGeom prst="rect">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Light" panose="020B0303020204020204" pitchFamily="34" charset="0"/>
            </a:endParaRPr>
          </a:p>
        </p:txBody>
      </p:sp>
      <p:sp>
        <p:nvSpPr>
          <p:cNvPr id="23" name="Shape 159">
            <a:extLst>
              <a:ext uri="{FF2B5EF4-FFF2-40B4-BE49-F238E27FC236}">
                <a16:creationId xmlns:a16="http://schemas.microsoft.com/office/drawing/2014/main" id="{BA5AAF57-DF9E-4A11-883D-E8B41BB1235A}"/>
              </a:ext>
            </a:extLst>
          </p:cNvPr>
          <p:cNvSpPr txBox="1">
            <a:spLocks/>
          </p:cNvSpPr>
          <p:nvPr/>
        </p:nvSpPr>
        <p:spPr>
          <a:xfrm>
            <a:off x="457200" y="2362200"/>
            <a:ext cx="8229600" cy="3763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2">
                    <a:lumMod val="10000"/>
                  </a:schemeClr>
                </a:solidFill>
                <a:latin typeface="Corbel Light" panose="020B0303020204020204" pitchFamily="34" charset="0"/>
              </a:rPr>
              <a:t>Forget the legacy – what was is gone, focus on what is and will be; set the goals</a:t>
            </a:r>
          </a:p>
          <a:p>
            <a:endParaRPr lang="en-US" dirty="0">
              <a:solidFill>
                <a:schemeClr val="bg2">
                  <a:lumMod val="10000"/>
                </a:schemeClr>
              </a:solidFill>
              <a:latin typeface="Corbel Light" panose="020B0303020204020204" pitchFamily="34" charset="0"/>
            </a:endParaRPr>
          </a:p>
          <a:p>
            <a:r>
              <a:rPr lang="en-US" dirty="0">
                <a:solidFill>
                  <a:schemeClr val="bg2">
                    <a:lumMod val="10000"/>
                  </a:schemeClr>
                </a:solidFill>
                <a:latin typeface="Corbel Light" panose="020B0303020204020204" pitchFamily="34" charset="0"/>
              </a:rPr>
              <a:t>Enable and encourage functions that have always lacked alignment to work together and embrace a common vision and purpose</a:t>
            </a:r>
          </a:p>
        </p:txBody>
      </p:sp>
    </p:spTree>
    <p:extLst>
      <p:ext uri="{BB962C8B-B14F-4D97-AF65-F5344CB8AC3E}">
        <p14:creationId xmlns:p14="http://schemas.microsoft.com/office/powerpoint/2010/main" val="163891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3F4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6B54B2-D0CF-4828-BB94-1D2D9DC6825B}"/>
              </a:ext>
            </a:extLst>
          </p:cNvPr>
          <p:cNvSpPr txBox="1"/>
          <p:nvPr/>
        </p:nvSpPr>
        <p:spPr>
          <a:xfrm>
            <a:off x="404037" y="1210585"/>
            <a:ext cx="8335926" cy="769441"/>
          </a:xfrm>
          <a:prstGeom prst="rect">
            <a:avLst/>
          </a:prstGeom>
          <a:noFill/>
        </p:spPr>
        <p:txBody>
          <a:bodyPr wrap="square" rtlCol="0">
            <a:spAutoFit/>
          </a:bodyPr>
          <a:lstStyle/>
          <a:p>
            <a:pPr algn="ctr"/>
            <a:r>
              <a:rPr kumimoji="0" lang="en-US" sz="4400" b="0" i="0" u="none" strike="noStrike" kern="0" cap="none" spc="0" normalizeH="0" baseline="0" noProof="0" dirty="0">
                <a:ln>
                  <a:noFill/>
                </a:ln>
                <a:solidFill>
                  <a:schemeClr val="tx1">
                    <a:lumMod val="75000"/>
                    <a:lumOff val="25000"/>
                  </a:schemeClr>
                </a:solidFill>
                <a:effectLst/>
                <a:uLnTx/>
                <a:uFillTx/>
                <a:latin typeface="Corbel Light" panose="020B0303020204020204" pitchFamily="34" charset="0"/>
                <a:cs typeface="Arial"/>
                <a:sym typeface="Arial"/>
              </a:rPr>
              <a:t>Step 3: Align Goals</a:t>
            </a:r>
            <a:endParaRPr lang="en-US" sz="5500" cap="all" dirty="0">
              <a:solidFill>
                <a:schemeClr val="tx1">
                  <a:lumMod val="75000"/>
                  <a:lumOff val="25000"/>
                </a:schemeClr>
              </a:solidFill>
              <a:latin typeface="Corbel Light" panose="020B0303020204020204" pitchFamily="34" charset="0"/>
            </a:endParaRPr>
          </a:p>
        </p:txBody>
      </p:sp>
      <p:sp>
        <p:nvSpPr>
          <p:cNvPr id="10" name="Rectangle 9">
            <a:extLst>
              <a:ext uri="{FF2B5EF4-FFF2-40B4-BE49-F238E27FC236}">
                <a16:creationId xmlns:a16="http://schemas.microsoft.com/office/drawing/2014/main" id="{7945C852-D970-4132-B103-9ECDC1DFD002}"/>
              </a:ext>
            </a:extLst>
          </p:cNvPr>
          <p:cNvSpPr/>
          <p:nvPr/>
        </p:nvSpPr>
        <p:spPr>
          <a:xfrm>
            <a:off x="350874" y="1116419"/>
            <a:ext cx="8389089" cy="5397592"/>
          </a:xfrm>
          <a:prstGeom prst="rect">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Light" panose="020B0303020204020204" pitchFamily="34" charset="0"/>
            </a:endParaRPr>
          </a:p>
        </p:txBody>
      </p:sp>
      <p:sp>
        <p:nvSpPr>
          <p:cNvPr id="7" name="Shape 162">
            <a:extLst>
              <a:ext uri="{FF2B5EF4-FFF2-40B4-BE49-F238E27FC236}">
                <a16:creationId xmlns:a16="http://schemas.microsoft.com/office/drawing/2014/main" id="{9A3D4F95-47CA-478D-B6EC-F92E27242D4A}"/>
              </a:ext>
            </a:extLst>
          </p:cNvPr>
          <p:cNvSpPr txBox="1">
            <a:spLocks/>
          </p:cNvSpPr>
          <p:nvPr/>
        </p:nvSpPr>
        <p:spPr>
          <a:xfrm>
            <a:off x="457200" y="2362200"/>
            <a:ext cx="8229600" cy="3763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749808">
              <a:spcBef>
                <a:spcPts val="600"/>
              </a:spcBef>
              <a:buFont typeface="Arial" panose="020B0604020202020204" pitchFamily="34" charset="0"/>
              <a:buNone/>
              <a:defRPr sz="2706"/>
            </a:pPr>
            <a:r>
              <a:rPr lang="en-US" dirty="0">
                <a:latin typeface="Corbel Light" panose="020B0303020204020204" pitchFamily="34" charset="0"/>
              </a:rPr>
              <a:t>Editorial, Marketing and Sales can all contribute to answering these questions: </a:t>
            </a:r>
          </a:p>
          <a:p>
            <a:pPr marL="281177" indent="-281177" defTabSz="749808">
              <a:spcBef>
                <a:spcPts val="600"/>
              </a:spcBef>
              <a:defRPr sz="2706"/>
            </a:pPr>
            <a:endParaRPr lang="en-US" dirty="0">
              <a:latin typeface="Corbel Light" panose="020B0303020204020204" pitchFamily="34" charset="0"/>
            </a:endParaRPr>
          </a:p>
          <a:p>
            <a:pPr marL="281177" indent="-281177" defTabSz="749808">
              <a:spcBef>
                <a:spcPts val="600"/>
              </a:spcBef>
              <a:defRPr sz="2706"/>
            </a:pPr>
            <a:r>
              <a:rPr lang="en-US" dirty="0">
                <a:latin typeface="Corbel Light" panose="020B0303020204020204" pitchFamily="34" charset="0"/>
              </a:rPr>
              <a:t>Who is your audience?</a:t>
            </a:r>
          </a:p>
          <a:p>
            <a:pPr marL="281177" indent="-281177" defTabSz="749808">
              <a:spcBef>
                <a:spcPts val="600"/>
              </a:spcBef>
              <a:defRPr sz="2706"/>
            </a:pPr>
            <a:r>
              <a:rPr lang="en-US" dirty="0">
                <a:latin typeface="Corbel Light" panose="020B0303020204020204" pitchFamily="34" charset="0"/>
              </a:rPr>
              <a:t>What do they need?</a:t>
            </a:r>
          </a:p>
          <a:p>
            <a:pPr marL="281177" indent="-281177" defTabSz="749808">
              <a:spcBef>
                <a:spcPts val="600"/>
              </a:spcBef>
              <a:defRPr sz="2706"/>
            </a:pPr>
            <a:r>
              <a:rPr lang="en-US" dirty="0">
                <a:latin typeface="Corbel Light" panose="020B0303020204020204" pitchFamily="34" charset="0"/>
              </a:rPr>
              <a:t>What are they buying?</a:t>
            </a:r>
          </a:p>
          <a:p>
            <a:pPr marL="281177" indent="-281177" defTabSz="749808">
              <a:spcBef>
                <a:spcPts val="600"/>
              </a:spcBef>
              <a:defRPr sz="2706"/>
            </a:pPr>
            <a:r>
              <a:rPr lang="en-US" dirty="0">
                <a:latin typeface="Corbel Light" panose="020B0303020204020204" pitchFamily="34" charset="0"/>
              </a:rPr>
              <a:t>Why are they buying it?</a:t>
            </a:r>
          </a:p>
          <a:p>
            <a:pPr marL="281177" indent="-281177" defTabSz="749808">
              <a:spcBef>
                <a:spcPts val="600"/>
              </a:spcBef>
              <a:defRPr sz="2706"/>
            </a:pPr>
            <a:r>
              <a:rPr lang="en-US" dirty="0">
                <a:latin typeface="Corbel Light" panose="020B0303020204020204" pitchFamily="34" charset="0"/>
              </a:rPr>
              <a:t>What else might they buy?</a:t>
            </a:r>
          </a:p>
        </p:txBody>
      </p:sp>
    </p:spTree>
    <p:extLst>
      <p:ext uri="{BB962C8B-B14F-4D97-AF65-F5344CB8AC3E}">
        <p14:creationId xmlns:p14="http://schemas.microsoft.com/office/powerpoint/2010/main" val="981675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3F4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6B54B2-D0CF-4828-BB94-1D2D9DC6825B}"/>
              </a:ext>
            </a:extLst>
          </p:cNvPr>
          <p:cNvSpPr txBox="1"/>
          <p:nvPr/>
        </p:nvSpPr>
        <p:spPr>
          <a:xfrm>
            <a:off x="404037" y="1210585"/>
            <a:ext cx="8335926" cy="769441"/>
          </a:xfrm>
          <a:prstGeom prst="rect">
            <a:avLst/>
          </a:prstGeom>
          <a:noFill/>
        </p:spPr>
        <p:txBody>
          <a:bodyPr wrap="square" rtlCol="0">
            <a:spAutoFit/>
          </a:bodyPr>
          <a:lstStyle/>
          <a:p>
            <a:pPr algn="ctr"/>
            <a:r>
              <a:rPr kumimoji="0" lang="en-US" sz="4400" b="0" i="0" u="none" strike="noStrike" kern="0" cap="none" spc="0" normalizeH="0" baseline="0" noProof="0" dirty="0">
                <a:ln>
                  <a:noFill/>
                </a:ln>
                <a:solidFill>
                  <a:schemeClr val="tx1">
                    <a:lumMod val="75000"/>
                    <a:lumOff val="25000"/>
                  </a:schemeClr>
                </a:solidFill>
                <a:effectLst/>
                <a:uLnTx/>
                <a:uFillTx/>
                <a:latin typeface="Corbel Light" panose="020B0303020204020204" pitchFamily="34" charset="0"/>
                <a:cs typeface="Arial"/>
                <a:sym typeface="Arial"/>
              </a:rPr>
              <a:t>Step 4: Define Role of Editorial</a:t>
            </a:r>
            <a:endParaRPr lang="en-US" sz="5500" cap="all" dirty="0">
              <a:solidFill>
                <a:schemeClr val="tx1">
                  <a:lumMod val="75000"/>
                  <a:lumOff val="25000"/>
                </a:schemeClr>
              </a:solidFill>
              <a:latin typeface="Corbel Light" panose="020B0303020204020204" pitchFamily="34" charset="0"/>
            </a:endParaRPr>
          </a:p>
        </p:txBody>
      </p:sp>
      <p:sp>
        <p:nvSpPr>
          <p:cNvPr id="10" name="Rectangle 9">
            <a:extLst>
              <a:ext uri="{FF2B5EF4-FFF2-40B4-BE49-F238E27FC236}">
                <a16:creationId xmlns:a16="http://schemas.microsoft.com/office/drawing/2014/main" id="{7945C852-D970-4132-B103-9ECDC1DFD002}"/>
              </a:ext>
            </a:extLst>
          </p:cNvPr>
          <p:cNvSpPr/>
          <p:nvPr/>
        </p:nvSpPr>
        <p:spPr>
          <a:xfrm>
            <a:off x="350874" y="1116419"/>
            <a:ext cx="8389089" cy="5355501"/>
          </a:xfrm>
          <a:prstGeom prst="rect">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Light" panose="020B0303020204020204" pitchFamily="34" charset="0"/>
            </a:endParaRPr>
          </a:p>
        </p:txBody>
      </p:sp>
      <p:sp>
        <p:nvSpPr>
          <p:cNvPr id="8" name="Shape 165">
            <a:extLst>
              <a:ext uri="{FF2B5EF4-FFF2-40B4-BE49-F238E27FC236}">
                <a16:creationId xmlns:a16="http://schemas.microsoft.com/office/drawing/2014/main" id="{FC3D54FC-8A7D-4739-BE21-0BB8EB185AD3}"/>
              </a:ext>
            </a:extLst>
          </p:cNvPr>
          <p:cNvSpPr txBox="1">
            <a:spLocks/>
          </p:cNvSpPr>
          <p:nvPr/>
        </p:nvSpPr>
        <p:spPr>
          <a:xfrm>
            <a:off x="457200" y="2362200"/>
            <a:ext cx="8229600" cy="3763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2">
                    <a:lumMod val="10000"/>
                  </a:schemeClr>
                </a:solidFill>
                <a:latin typeface="Corbel Light" panose="020B0303020204020204" pitchFamily="34" charset="0"/>
              </a:rPr>
              <a:t>To create compelling content that makes your organization a must-have resource; feeds the marketing &amp; sales engine</a:t>
            </a:r>
          </a:p>
          <a:p>
            <a:endParaRPr lang="en-US" dirty="0">
              <a:solidFill>
                <a:schemeClr val="bg2">
                  <a:lumMod val="10000"/>
                </a:schemeClr>
              </a:solidFill>
              <a:latin typeface="Corbel Light" panose="020B0303020204020204" pitchFamily="34" charset="0"/>
            </a:endParaRPr>
          </a:p>
          <a:p>
            <a:r>
              <a:rPr lang="en-US" dirty="0">
                <a:solidFill>
                  <a:schemeClr val="bg2">
                    <a:lumMod val="10000"/>
                  </a:schemeClr>
                </a:solidFill>
                <a:latin typeface="Corbel Light" panose="020B0303020204020204" pitchFamily="34" charset="0"/>
              </a:rPr>
              <a:t>To understand the needs of your audience before they do</a:t>
            </a:r>
          </a:p>
        </p:txBody>
      </p:sp>
    </p:spTree>
    <p:extLst>
      <p:ext uri="{BB962C8B-B14F-4D97-AF65-F5344CB8AC3E}">
        <p14:creationId xmlns:p14="http://schemas.microsoft.com/office/powerpoint/2010/main" val="2359822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3F4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6B54B2-D0CF-4828-BB94-1D2D9DC6825B}"/>
              </a:ext>
            </a:extLst>
          </p:cNvPr>
          <p:cNvSpPr txBox="1"/>
          <p:nvPr/>
        </p:nvSpPr>
        <p:spPr>
          <a:xfrm>
            <a:off x="404037" y="1210585"/>
            <a:ext cx="8335926" cy="769441"/>
          </a:xfrm>
          <a:prstGeom prst="rect">
            <a:avLst/>
          </a:prstGeom>
          <a:noFill/>
        </p:spPr>
        <p:txBody>
          <a:bodyPr wrap="square" rtlCol="0">
            <a:spAutoFit/>
          </a:bodyPr>
          <a:lstStyle/>
          <a:p>
            <a:pPr algn="ctr"/>
            <a:r>
              <a:rPr kumimoji="0" lang="en-US" sz="4400" b="0" i="0" u="none" strike="noStrike" kern="0" cap="none" spc="0" normalizeH="0" baseline="0" noProof="0" dirty="0">
                <a:ln>
                  <a:noFill/>
                </a:ln>
                <a:solidFill>
                  <a:schemeClr val="tx1">
                    <a:lumMod val="75000"/>
                    <a:lumOff val="25000"/>
                  </a:schemeClr>
                </a:solidFill>
                <a:effectLst/>
                <a:uLnTx/>
                <a:uFillTx/>
                <a:latin typeface="Corbel Light" panose="020B0303020204020204" pitchFamily="34" charset="0"/>
                <a:cs typeface="Arial"/>
                <a:sym typeface="Arial"/>
              </a:rPr>
              <a:t>Step 4: Define Role of Marketing</a:t>
            </a:r>
            <a:endParaRPr lang="en-US" sz="5500" cap="all" dirty="0">
              <a:solidFill>
                <a:schemeClr val="tx1">
                  <a:lumMod val="75000"/>
                  <a:lumOff val="25000"/>
                </a:schemeClr>
              </a:solidFill>
              <a:latin typeface="Corbel Light" panose="020B0303020204020204" pitchFamily="34" charset="0"/>
            </a:endParaRPr>
          </a:p>
        </p:txBody>
      </p:sp>
      <p:sp>
        <p:nvSpPr>
          <p:cNvPr id="10" name="Rectangle 9">
            <a:extLst>
              <a:ext uri="{FF2B5EF4-FFF2-40B4-BE49-F238E27FC236}">
                <a16:creationId xmlns:a16="http://schemas.microsoft.com/office/drawing/2014/main" id="{7945C852-D970-4132-B103-9ECDC1DFD002}"/>
              </a:ext>
            </a:extLst>
          </p:cNvPr>
          <p:cNvSpPr/>
          <p:nvPr/>
        </p:nvSpPr>
        <p:spPr>
          <a:xfrm>
            <a:off x="350874" y="1116419"/>
            <a:ext cx="8389089" cy="5325021"/>
          </a:xfrm>
          <a:prstGeom prst="rect">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Light" panose="020B0303020204020204" pitchFamily="34" charset="0"/>
            </a:endParaRPr>
          </a:p>
        </p:txBody>
      </p:sp>
      <p:sp>
        <p:nvSpPr>
          <p:cNvPr id="6" name="Shape 168">
            <a:extLst>
              <a:ext uri="{FF2B5EF4-FFF2-40B4-BE49-F238E27FC236}">
                <a16:creationId xmlns:a16="http://schemas.microsoft.com/office/drawing/2014/main" id="{EA6A95F1-8F33-4108-9A5E-4FB498049836}"/>
              </a:ext>
            </a:extLst>
          </p:cNvPr>
          <p:cNvSpPr txBox="1">
            <a:spLocks/>
          </p:cNvSpPr>
          <p:nvPr/>
        </p:nvSpPr>
        <p:spPr>
          <a:xfrm>
            <a:off x="457200" y="2362200"/>
            <a:ext cx="8229600" cy="37639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2613" indent="-332613" defTabSz="886968">
              <a:defRPr sz="3104"/>
            </a:pPr>
            <a:r>
              <a:rPr lang="en-US" sz="2300" dirty="0">
                <a:solidFill>
                  <a:schemeClr val="bg2">
                    <a:lumMod val="10000"/>
                  </a:schemeClr>
                </a:solidFill>
                <a:latin typeface="Corbel Light" panose="020B0303020204020204" pitchFamily="34" charset="0"/>
              </a:rPr>
              <a:t>Leverage the knowledge of editorial, and of the customer, to create campaigns that meet the need; show the value; address/feed the fear; leverage content effectively in all channels (esp. social)</a:t>
            </a:r>
          </a:p>
          <a:p>
            <a:pPr marL="332613" indent="-332613" defTabSz="886968">
              <a:defRPr sz="3104"/>
            </a:pPr>
            <a:endParaRPr lang="en-US" sz="2300" dirty="0">
              <a:solidFill>
                <a:schemeClr val="bg2">
                  <a:lumMod val="10000"/>
                </a:schemeClr>
              </a:solidFill>
              <a:latin typeface="Corbel Light" panose="020B0303020204020204" pitchFamily="34" charset="0"/>
            </a:endParaRPr>
          </a:p>
          <a:p>
            <a:pPr marL="332613" indent="-332613" defTabSz="886968">
              <a:defRPr sz="3104"/>
            </a:pPr>
            <a:r>
              <a:rPr lang="en-US" sz="2300" dirty="0">
                <a:solidFill>
                  <a:schemeClr val="bg2">
                    <a:lumMod val="10000"/>
                  </a:schemeClr>
                </a:solidFill>
                <a:latin typeface="Corbel Light" panose="020B0303020204020204" pitchFamily="34" charset="0"/>
              </a:rPr>
              <a:t>Insight into the content the audience is engaging with on our site with demographics, devices, etc.</a:t>
            </a:r>
          </a:p>
          <a:p>
            <a:pPr marL="332613" indent="-332613" defTabSz="886968">
              <a:defRPr sz="3104"/>
            </a:pPr>
            <a:endParaRPr lang="en-US" sz="2300" dirty="0">
              <a:solidFill>
                <a:schemeClr val="bg2">
                  <a:lumMod val="10000"/>
                </a:schemeClr>
              </a:solidFill>
              <a:latin typeface="Corbel Light" panose="020B0303020204020204" pitchFamily="34" charset="0"/>
            </a:endParaRPr>
          </a:p>
          <a:p>
            <a:pPr marL="332613" indent="-332613" defTabSz="886968">
              <a:defRPr sz="3104"/>
            </a:pPr>
            <a:r>
              <a:rPr lang="en-US" sz="2300" dirty="0">
                <a:solidFill>
                  <a:schemeClr val="bg2">
                    <a:lumMod val="10000"/>
                  </a:schemeClr>
                </a:solidFill>
                <a:latin typeface="Corbel Light" panose="020B0303020204020204" pitchFamily="34" charset="0"/>
              </a:rPr>
              <a:t>Conduct research to unearth what types of content and keywords are popular with your competitors </a:t>
            </a:r>
          </a:p>
        </p:txBody>
      </p:sp>
    </p:spTree>
    <p:extLst>
      <p:ext uri="{BB962C8B-B14F-4D97-AF65-F5344CB8AC3E}">
        <p14:creationId xmlns:p14="http://schemas.microsoft.com/office/powerpoint/2010/main" val="1961573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3F4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6B54B2-D0CF-4828-BB94-1D2D9DC6825B}"/>
              </a:ext>
            </a:extLst>
          </p:cNvPr>
          <p:cNvSpPr txBox="1"/>
          <p:nvPr/>
        </p:nvSpPr>
        <p:spPr>
          <a:xfrm>
            <a:off x="404037" y="1210585"/>
            <a:ext cx="8335926" cy="769441"/>
          </a:xfrm>
          <a:prstGeom prst="rect">
            <a:avLst/>
          </a:prstGeom>
          <a:noFill/>
        </p:spPr>
        <p:txBody>
          <a:bodyPr wrap="square" rtlCol="0">
            <a:spAutoFit/>
          </a:bodyPr>
          <a:lstStyle/>
          <a:p>
            <a:pPr algn="ctr"/>
            <a:r>
              <a:rPr kumimoji="0" lang="en-US" sz="4400" b="0" i="0" u="none" strike="noStrike" kern="0" cap="none" spc="0" normalizeH="0" baseline="0" noProof="0" dirty="0">
                <a:ln>
                  <a:noFill/>
                </a:ln>
                <a:solidFill>
                  <a:schemeClr val="tx1">
                    <a:lumMod val="75000"/>
                    <a:lumOff val="25000"/>
                  </a:schemeClr>
                </a:solidFill>
                <a:effectLst/>
                <a:uLnTx/>
                <a:uFillTx/>
                <a:latin typeface="Corbel Light" panose="020B0303020204020204" pitchFamily="34" charset="0"/>
                <a:cs typeface="Arial"/>
                <a:sym typeface="Arial"/>
              </a:rPr>
              <a:t>Step 4: Define Role of Sales</a:t>
            </a:r>
            <a:endParaRPr lang="en-US" sz="5500" cap="all" dirty="0">
              <a:solidFill>
                <a:schemeClr val="tx1">
                  <a:lumMod val="75000"/>
                  <a:lumOff val="25000"/>
                </a:schemeClr>
              </a:solidFill>
              <a:latin typeface="Corbel Light" panose="020B0303020204020204" pitchFamily="34" charset="0"/>
            </a:endParaRPr>
          </a:p>
        </p:txBody>
      </p:sp>
      <p:sp>
        <p:nvSpPr>
          <p:cNvPr id="10" name="Rectangle 9">
            <a:extLst>
              <a:ext uri="{FF2B5EF4-FFF2-40B4-BE49-F238E27FC236}">
                <a16:creationId xmlns:a16="http://schemas.microsoft.com/office/drawing/2014/main" id="{7945C852-D970-4132-B103-9ECDC1DFD002}"/>
              </a:ext>
            </a:extLst>
          </p:cNvPr>
          <p:cNvSpPr/>
          <p:nvPr/>
        </p:nvSpPr>
        <p:spPr>
          <a:xfrm>
            <a:off x="350874" y="1116419"/>
            <a:ext cx="8389089" cy="5355501"/>
          </a:xfrm>
          <a:prstGeom prst="rect">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Light" panose="020B0303020204020204" pitchFamily="34" charset="0"/>
            </a:endParaRPr>
          </a:p>
        </p:txBody>
      </p:sp>
      <p:sp>
        <p:nvSpPr>
          <p:cNvPr id="7" name="Shape 171">
            <a:extLst>
              <a:ext uri="{FF2B5EF4-FFF2-40B4-BE49-F238E27FC236}">
                <a16:creationId xmlns:a16="http://schemas.microsoft.com/office/drawing/2014/main" id="{AB10D60E-4710-4B2F-B36E-3679726BEA2A}"/>
              </a:ext>
            </a:extLst>
          </p:cNvPr>
          <p:cNvSpPr txBox="1">
            <a:spLocks/>
          </p:cNvSpPr>
          <p:nvPr/>
        </p:nvSpPr>
        <p:spPr>
          <a:xfrm>
            <a:off x="457200" y="2362200"/>
            <a:ext cx="8229600" cy="37639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00" dirty="0">
                <a:solidFill>
                  <a:schemeClr val="bg2">
                    <a:lumMod val="10000"/>
                  </a:schemeClr>
                </a:solidFill>
                <a:latin typeface="Corbel Light" panose="020B0303020204020204" pitchFamily="34" charset="0"/>
              </a:rPr>
              <a:t>Leverage the knowledge of editorial, the customer and marketing to build programs that meet the need – how we sold yesterday (banner ads/impressions) isn’t how we sell today or next year</a:t>
            </a:r>
          </a:p>
          <a:p>
            <a:endParaRPr lang="en-US" sz="2300" dirty="0">
              <a:solidFill>
                <a:schemeClr val="bg2">
                  <a:lumMod val="10000"/>
                </a:schemeClr>
              </a:solidFill>
              <a:latin typeface="Corbel Light" panose="020B0303020204020204" pitchFamily="34" charset="0"/>
            </a:endParaRPr>
          </a:p>
          <a:p>
            <a:r>
              <a:rPr lang="en-US" sz="2300" dirty="0">
                <a:solidFill>
                  <a:schemeClr val="bg2">
                    <a:lumMod val="10000"/>
                  </a:schemeClr>
                </a:solidFill>
                <a:latin typeface="Corbel Light" panose="020B0303020204020204" pitchFamily="34" charset="0"/>
              </a:rPr>
              <a:t>Sales needs to understand what’s possible, and working with marketing and editorial to create opportunities your competitors can’t deliver as effectively</a:t>
            </a:r>
          </a:p>
          <a:p>
            <a:endParaRPr lang="en-US" sz="2300" dirty="0">
              <a:solidFill>
                <a:schemeClr val="bg2">
                  <a:lumMod val="10000"/>
                </a:schemeClr>
              </a:solidFill>
              <a:latin typeface="Corbel Light" panose="020B0303020204020204" pitchFamily="34" charset="0"/>
            </a:endParaRPr>
          </a:p>
          <a:p>
            <a:r>
              <a:rPr lang="en-US" sz="2300" dirty="0">
                <a:solidFill>
                  <a:schemeClr val="bg2">
                    <a:lumMod val="10000"/>
                  </a:schemeClr>
                </a:solidFill>
                <a:latin typeface="Corbel Light" panose="020B0303020204020204" pitchFamily="34" charset="0"/>
              </a:rPr>
              <a:t>A smart salesperson knows the value of your content; one who can’t be replaced</a:t>
            </a:r>
          </a:p>
        </p:txBody>
      </p:sp>
    </p:spTree>
    <p:extLst>
      <p:ext uri="{BB962C8B-B14F-4D97-AF65-F5344CB8AC3E}">
        <p14:creationId xmlns:p14="http://schemas.microsoft.com/office/powerpoint/2010/main" val="354351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3F4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6B54B2-D0CF-4828-BB94-1D2D9DC6825B}"/>
              </a:ext>
            </a:extLst>
          </p:cNvPr>
          <p:cNvSpPr txBox="1"/>
          <p:nvPr/>
        </p:nvSpPr>
        <p:spPr>
          <a:xfrm>
            <a:off x="404037" y="1210585"/>
            <a:ext cx="8335926" cy="769441"/>
          </a:xfrm>
          <a:prstGeom prst="rect">
            <a:avLst/>
          </a:prstGeom>
          <a:noFill/>
        </p:spPr>
        <p:txBody>
          <a:bodyPr wrap="square" rtlCol="0">
            <a:spAutoFit/>
          </a:bodyPr>
          <a:lstStyle/>
          <a:p>
            <a:pPr algn="ctr"/>
            <a:r>
              <a:rPr kumimoji="0" lang="en-US" sz="4400" b="0" i="0" u="none" strike="noStrike" kern="0" cap="none" spc="0" normalizeH="0" baseline="0" noProof="0" dirty="0">
                <a:ln>
                  <a:noFill/>
                </a:ln>
                <a:solidFill>
                  <a:schemeClr val="tx1">
                    <a:lumMod val="75000"/>
                    <a:lumOff val="25000"/>
                  </a:schemeClr>
                </a:solidFill>
                <a:effectLst/>
                <a:uLnTx/>
                <a:uFillTx/>
                <a:latin typeface="Corbel Light" panose="020B0303020204020204" pitchFamily="34" charset="0"/>
                <a:cs typeface="Arial"/>
                <a:sym typeface="Arial"/>
              </a:rPr>
              <a:t>Step 4: Define Role of Leadership</a:t>
            </a:r>
            <a:endParaRPr lang="en-US" sz="5500" cap="all" dirty="0">
              <a:solidFill>
                <a:schemeClr val="tx1">
                  <a:lumMod val="75000"/>
                  <a:lumOff val="25000"/>
                </a:schemeClr>
              </a:solidFill>
              <a:latin typeface="Corbel Light" panose="020B0303020204020204" pitchFamily="34" charset="0"/>
            </a:endParaRPr>
          </a:p>
        </p:txBody>
      </p:sp>
      <p:sp>
        <p:nvSpPr>
          <p:cNvPr id="10" name="Rectangle 9">
            <a:extLst>
              <a:ext uri="{FF2B5EF4-FFF2-40B4-BE49-F238E27FC236}">
                <a16:creationId xmlns:a16="http://schemas.microsoft.com/office/drawing/2014/main" id="{7945C852-D970-4132-B103-9ECDC1DFD002}"/>
              </a:ext>
            </a:extLst>
          </p:cNvPr>
          <p:cNvSpPr/>
          <p:nvPr/>
        </p:nvSpPr>
        <p:spPr>
          <a:xfrm>
            <a:off x="350874" y="1116419"/>
            <a:ext cx="8389089" cy="5365661"/>
          </a:xfrm>
          <a:prstGeom prst="rect">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Light" panose="020B0303020204020204" pitchFamily="34" charset="0"/>
            </a:endParaRPr>
          </a:p>
        </p:txBody>
      </p:sp>
      <p:sp>
        <p:nvSpPr>
          <p:cNvPr id="6" name="Shape 174">
            <a:extLst>
              <a:ext uri="{FF2B5EF4-FFF2-40B4-BE49-F238E27FC236}">
                <a16:creationId xmlns:a16="http://schemas.microsoft.com/office/drawing/2014/main" id="{EC116646-29B3-432C-8502-33AC66C056CE}"/>
              </a:ext>
            </a:extLst>
          </p:cNvPr>
          <p:cNvSpPr txBox="1">
            <a:spLocks/>
          </p:cNvSpPr>
          <p:nvPr/>
        </p:nvSpPr>
        <p:spPr>
          <a:xfrm>
            <a:off x="457200" y="2362200"/>
            <a:ext cx="8229600" cy="37639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35" indent="-288035" defTabSz="768095">
              <a:spcBef>
                <a:spcPts val="600"/>
              </a:spcBef>
              <a:defRPr sz="2688"/>
            </a:pPr>
            <a:r>
              <a:rPr lang="en-US" sz="2300" dirty="0">
                <a:solidFill>
                  <a:schemeClr val="bg2">
                    <a:lumMod val="10000"/>
                  </a:schemeClr>
                </a:solidFill>
                <a:latin typeface="Corbel Light" panose="020B0303020204020204" pitchFamily="34" charset="0"/>
              </a:rPr>
              <a:t>When conflict arises – as it always will – deal with it</a:t>
            </a:r>
          </a:p>
          <a:p>
            <a:pPr marL="288035" indent="-288035" defTabSz="768095">
              <a:spcBef>
                <a:spcPts val="600"/>
              </a:spcBef>
              <a:defRPr sz="1679"/>
            </a:pPr>
            <a:endParaRPr lang="en-US" sz="2300" dirty="0">
              <a:solidFill>
                <a:schemeClr val="bg2">
                  <a:lumMod val="10000"/>
                </a:schemeClr>
              </a:solidFill>
              <a:latin typeface="Corbel Light" panose="020B0303020204020204" pitchFamily="34" charset="0"/>
            </a:endParaRPr>
          </a:p>
          <a:p>
            <a:pPr marL="288035" indent="-288035" defTabSz="768095">
              <a:spcBef>
                <a:spcPts val="600"/>
              </a:spcBef>
              <a:defRPr sz="2688"/>
            </a:pPr>
            <a:r>
              <a:rPr lang="en-US" sz="2300" dirty="0">
                <a:solidFill>
                  <a:schemeClr val="bg2">
                    <a:lumMod val="10000"/>
                  </a:schemeClr>
                </a:solidFill>
                <a:latin typeface="Corbel Light" panose="020B0303020204020204" pitchFamily="34" charset="0"/>
              </a:rPr>
              <a:t>Leaders aren’t cowards; leaders own the vision and deal with conflict head on</a:t>
            </a:r>
          </a:p>
          <a:p>
            <a:pPr marL="288035" indent="-288035" defTabSz="768095">
              <a:spcBef>
                <a:spcPts val="600"/>
              </a:spcBef>
              <a:defRPr sz="2688"/>
            </a:pPr>
            <a:endParaRPr lang="en-US" sz="2300" dirty="0">
              <a:solidFill>
                <a:schemeClr val="bg2">
                  <a:lumMod val="10000"/>
                </a:schemeClr>
              </a:solidFill>
              <a:latin typeface="Corbel Light" panose="020B0303020204020204" pitchFamily="34" charset="0"/>
            </a:endParaRPr>
          </a:p>
          <a:p>
            <a:pPr marL="288035" indent="-288035" defTabSz="768095">
              <a:spcBef>
                <a:spcPts val="600"/>
              </a:spcBef>
              <a:defRPr sz="2688"/>
            </a:pPr>
            <a:r>
              <a:rPr lang="en-US" sz="2300" dirty="0">
                <a:solidFill>
                  <a:schemeClr val="bg2">
                    <a:lumMod val="10000"/>
                  </a:schemeClr>
                </a:solidFill>
                <a:latin typeface="Corbel Light" panose="020B0303020204020204" pitchFamily="34" charset="0"/>
              </a:rPr>
              <a:t>Recognize and share success; ID learning moments</a:t>
            </a:r>
          </a:p>
          <a:p>
            <a:pPr marL="288035" indent="-288035" defTabSz="768095">
              <a:spcBef>
                <a:spcPts val="600"/>
              </a:spcBef>
              <a:defRPr sz="1679"/>
            </a:pPr>
            <a:endParaRPr lang="en-US" sz="2300" dirty="0">
              <a:solidFill>
                <a:schemeClr val="bg2">
                  <a:lumMod val="10000"/>
                </a:schemeClr>
              </a:solidFill>
              <a:latin typeface="Corbel Light" panose="020B0303020204020204" pitchFamily="34" charset="0"/>
            </a:endParaRPr>
          </a:p>
          <a:p>
            <a:pPr marL="288035" indent="-288035" defTabSz="768095">
              <a:spcBef>
                <a:spcPts val="600"/>
              </a:spcBef>
              <a:defRPr sz="2688"/>
            </a:pPr>
            <a:r>
              <a:rPr lang="en-US" sz="2300" dirty="0">
                <a:solidFill>
                  <a:schemeClr val="bg2">
                    <a:lumMod val="10000"/>
                  </a:schemeClr>
                </a:solidFill>
                <a:latin typeface="Corbel Light" panose="020B0303020204020204" pitchFamily="34" charset="0"/>
              </a:rPr>
              <a:t>Course correct as necessary </a:t>
            </a:r>
          </a:p>
          <a:p>
            <a:pPr marL="288035" indent="-288035" defTabSz="768095">
              <a:spcBef>
                <a:spcPts val="600"/>
              </a:spcBef>
              <a:defRPr sz="1679"/>
            </a:pPr>
            <a:endParaRPr lang="en-US" sz="2300" dirty="0">
              <a:solidFill>
                <a:schemeClr val="bg2">
                  <a:lumMod val="10000"/>
                </a:schemeClr>
              </a:solidFill>
              <a:latin typeface="Corbel Light" panose="020B0303020204020204" pitchFamily="34" charset="0"/>
            </a:endParaRPr>
          </a:p>
          <a:p>
            <a:pPr marL="288035" indent="-288035" defTabSz="768095">
              <a:spcBef>
                <a:spcPts val="600"/>
              </a:spcBef>
              <a:defRPr sz="2688"/>
            </a:pPr>
            <a:r>
              <a:rPr lang="en-US" sz="2300" dirty="0">
                <a:solidFill>
                  <a:schemeClr val="bg2">
                    <a:lumMod val="10000"/>
                  </a:schemeClr>
                </a:solidFill>
                <a:latin typeface="Corbel Light" panose="020B0303020204020204" pitchFamily="34" charset="0"/>
              </a:rPr>
              <a:t>Define (quantify!) success</a:t>
            </a:r>
          </a:p>
        </p:txBody>
      </p:sp>
    </p:spTree>
    <p:extLst>
      <p:ext uri="{BB962C8B-B14F-4D97-AF65-F5344CB8AC3E}">
        <p14:creationId xmlns:p14="http://schemas.microsoft.com/office/powerpoint/2010/main" val="2827763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3F4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6B54B2-D0CF-4828-BB94-1D2D9DC6825B}"/>
              </a:ext>
            </a:extLst>
          </p:cNvPr>
          <p:cNvSpPr txBox="1"/>
          <p:nvPr/>
        </p:nvSpPr>
        <p:spPr>
          <a:xfrm>
            <a:off x="404037" y="1210585"/>
            <a:ext cx="8335926" cy="707886"/>
          </a:xfrm>
          <a:prstGeom prst="rect">
            <a:avLst/>
          </a:prstGeom>
          <a:noFill/>
        </p:spPr>
        <p:txBody>
          <a:bodyPr wrap="square" rtlCol="0">
            <a:spAutoFit/>
          </a:bodyPr>
          <a:lstStyle/>
          <a:p>
            <a:pPr algn="ctr"/>
            <a:r>
              <a:rPr kumimoji="0" lang="en-US" sz="4000" b="0" i="0" u="none" strike="noStrike" kern="0" cap="none" spc="0" normalizeH="0" baseline="0" noProof="0" dirty="0">
                <a:ln>
                  <a:noFill/>
                </a:ln>
                <a:solidFill>
                  <a:schemeClr val="tx1">
                    <a:lumMod val="75000"/>
                    <a:lumOff val="25000"/>
                  </a:schemeClr>
                </a:solidFill>
                <a:effectLst/>
                <a:uLnTx/>
                <a:uFillTx/>
                <a:latin typeface="Corbel Light" panose="020B0303020204020204" pitchFamily="34" charset="0"/>
                <a:cs typeface="Arial"/>
                <a:sym typeface="Arial"/>
              </a:rPr>
              <a:t>Step 5: Align Definition of Success</a:t>
            </a:r>
            <a:endParaRPr lang="en-US" sz="4000" cap="all" dirty="0">
              <a:solidFill>
                <a:schemeClr val="tx1">
                  <a:lumMod val="75000"/>
                  <a:lumOff val="25000"/>
                </a:schemeClr>
              </a:solidFill>
              <a:latin typeface="Corbel Light" panose="020B0303020204020204" pitchFamily="34" charset="0"/>
            </a:endParaRPr>
          </a:p>
        </p:txBody>
      </p:sp>
      <p:sp>
        <p:nvSpPr>
          <p:cNvPr id="10" name="Rectangle 9">
            <a:extLst>
              <a:ext uri="{FF2B5EF4-FFF2-40B4-BE49-F238E27FC236}">
                <a16:creationId xmlns:a16="http://schemas.microsoft.com/office/drawing/2014/main" id="{7945C852-D970-4132-B103-9ECDC1DFD002}"/>
              </a:ext>
            </a:extLst>
          </p:cNvPr>
          <p:cNvSpPr/>
          <p:nvPr/>
        </p:nvSpPr>
        <p:spPr>
          <a:xfrm>
            <a:off x="350874" y="1116419"/>
            <a:ext cx="8389089" cy="5385981"/>
          </a:xfrm>
          <a:prstGeom prst="rect">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Light" panose="020B0303020204020204" pitchFamily="34" charset="0"/>
            </a:endParaRPr>
          </a:p>
        </p:txBody>
      </p:sp>
      <p:sp>
        <p:nvSpPr>
          <p:cNvPr id="7" name="Shape 177">
            <a:extLst>
              <a:ext uri="{FF2B5EF4-FFF2-40B4-BE49-F238E27FC236}">
                <a16:creationId xmlns:a16="http://schemas.microsoft.com/office/drawing/2014/main" id="{A6D4B7E5-3731-4B0B-A498-9EC7BAB428F8}"/>
              </a:ext>
            </a:extLst>
          </p:cNvPr>
          <p:cNvSpPr txBox="1">
            <a:spLocks/>
          </p:cNvSpPr>
          <p:nvPr/>
        </p:nvSpPr>
        <p:spPr>
          <a:xfrm>
            <a:off x="457200" y="2362200"/>
            <a:ext cx="8229600" cy="3763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841247">
              <a:buFont typeface="Arial" panose="020B0604020202020204" pitchFamily="34" charset="0"/>
              <a:buNone/>
              <a:defRPr sz="2944"/>
            </a:pPr>
            <a:r>
              <a:rPr lang="en-US" sz="2944" dirty="0">
                <a:latin typeface="Corbel Light" panose="020B0303020204020204" pitchFamily="34" charset="0"/>
              </a:rPr>
              <a:t>Identify KPIs that best help manage and control:</a:t>
            </a:r>
          </a:p>
          <a:p>
            <a:pPr marL="315468" indent="-315468" defTabSz="841247">
              <a:defRPr sz="2944"/>
            </a:pPr>
            <a:r>
              <a:rPr lang="en-US" sz="2944" dirty="0">
                <a:latin typeface="Corbel Light" panose="020B0303020204020204" pitchFamily="34" charset="0"/>
              </a:rPr>
              <a:t>Editorial success</a:t>
            </a:r>
          </a:p>
          <a:p>
            <a:pPr marL="315468" indent="-315468" defTabSz="841247">
              <a:defRPr sz="2944"/>
            </a:pPr>
            <a:r>
              <a:rPr lang="en-US" sz="2944" dirty="0">
                <a:latin typeface="Corbel Light" panose="020B0303020204020204" pitchFamily="34" charset="0"/>
              </a:rPr>
              <a:t>Marketing success</a:t>
            </a:r>
          </a:p>
          <a:p>
            <a:pPr marL="315468" indent="-315468" defTabSz="841247">
              <a:defRPr sz="2944"/>
            </a:pPr>
            <a:r>
              <a:rPr lang="en-US" sz="2944" dirty="0">
                <a:latin typeface="Corbel Light" panose="020B0303020204020204" pitchFamily="34" charset="0"/>
              </a:rPr>
              <a:t>Sales success</a:t>
            </a:r>
          </a:p>
          <a:p>
            <a:pPr marL="315468" indent="-315468" defTabSz="841247">
              <a:defRPr sz="2944"/>
            </a:pPr>
            <a:endParaRPr lang="en-US" sz="2576" dirty="0">
              <a:latin typeface="Corbel Light" panose="020B0303020204020204" pitchFamily="34" charset="0"/>
            </a:endParaRPr>
          </a:p>
          <a:p>
            <a:pPr marL="0" indent="0" defTabSz="841247">
              <a:buFont typeface="Arial" panose="020B0604020202020204" pitchFamily="34" charset="0"/>
              <a:buNone/>
              <a:defRPr sz="2944"/>
            </a:pPr>
            <a:r>
              <a:rPr lang="en-US" sz="2944" dirty="0">
                <a:latin typeface="Corbel Light" panose="020B0303020204020204" pitchFamily="34" charset="0"/>
              </a:rPr>
              <a:t>Shouldn’t most be the exact same?</a:t>
            </a:r>
          </a:p>
          <a:p>
            <a:pPr marL="0" indent="0" defTabSz="841247">
              <a:buFont typeface="Arial" panose="020B0604020202020204" pitchFamily="34" charset="0"/>
              <a:buNone/>
              <a:defRPr sz="2944" i="1"/>
            </a:pPr>
            <a:r>
              <a:rPr lang="en-US" sz="2944" i="1" dirty="0">
                <a:latin typeface="Corbel Light" panose="020B0303020204020204" pitchFamily="34" charset="0"/>
              </a:rPr>
              <a:t>What’s the risk if they’re not?</a:t>
            </a:r>
          </a:p>
        </p:txBody>
      </p:sp>
    </p:spTree>
    <p:extLst>
      <p:ext uri="{BB962C8B-B14F-4D97-AF65-F5344CB8AC3E}">
        <p14:creationId xmlns:p14="http://schemas.microsoft.com/office/powerpoint/2010/main" val="1138189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3F4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6B54B2-D0CF-4828-BB94-1D2D9DC6825B}"/>
              </a:ext>
            </a:extLst>
          </p:cNvPr>
          <p:cNvSpPr txBox="1"/>
          <p:nvPr/>
        </p:nvSpPr>
        <p:spPr>
          <a:xfrm>
            <a:off x="404037" y="1210585"/>
            <a:ext cx="8335926" cy="707886"/>
          </a:xfrm>
          <a:prstGeom prst="rect">
            <a:avLst/>
          </a:prstGeom>
          <a:noFill/>
        </p:spPr>
        <p:txBody>
          <a:bodyPr wrap="square" rtlCol="0">
            <a:spAutoFit/>
          </a:bodyPr>
          <a:lstStyle/>
          <a:p>
            <a:pPr algn="ctr"/>
            <a:r>
              <a:rPr kumimoji="0" lang="en-US" sz="4000" b="0" i="0" u="none" strike="noStrike" kern="0" cap="none" spc="0" normalizeH="0" baseline="0" noProof="0" dirty="0">
                <a:ln>
                  <a:noFill/>
                </a:ln>
                <a:solidFill>
                  <a:schemeClr val="tx1">
                    <a:lumMod val="75000"/>
                    <a:lumOff val="25000"/>
                  </a:schemeClr>
                </a:solidFill>
                <a:effectLst/>
                <a:uLnTx/>
                <a:uFillTx/>
                <a:latin typeface="Corbel Light" panose="020B0303020204020204" pitchFamily="34" charset="0"/>
                <a:cs typeface="Arial"/>
                <a:sym typeface="Arial"/>
              </a:rPr>
              <a:t>Step 5: Align Behavior</a:t>
            </a:r>
            <a:endParaRPr lang="en-US" sz="4000" cap="all" dirty="0">
              <a:solidFill>
                <a:schemeClr val="tx1">
                  <a:lumMod val="75000"/>
                  <a:lumOff val="25000"/>
                </a:schemeClr>
              </a:solidFill>
              <a:latin typeface="Corbel Light" panose="020B0303020204020204" pitchFamily="34" charset="0"/>
            </a:endParaRPr>
          </a:p>
        </p:txBody>
      </p:sp>
      <p:sp>
        <p:nvSpPr>
          <p:cNvPr id="10" name="Rectangle 9">
            <a:extLst>
              <a:ext uri="{FF2B5EF4-FFF2-40B4-BE49-F238E27FC236}">
                <a16:creationId xmlns:a16="http://schemas.microsoft.com/office/drawing/2014/main" id="{7945C852-D970-4132-B103-9ECDC1DFD002}"/>
              </a:ext>
            </a:extLst>
          </p:cNvPr>
          <p:cNvSpPr/>
          <p:nvPr/>
        </p:nvSpPr>
        <p:spPr>
          <a:xfrm>
            <a:off x="350874" y="1116419"/>
            <a:ext cx="8389089" cy="5365661"/>
          </a:xfrm>
          <a:prstGeom prst="rect">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Light" panose="020B0303020204020204" pitchFamily="34" charset="0"/>
            </a:endParaRPr>
          </a:p>
        </p:txBody>
      </p:sp>
      <p:sp>
        <p:nvSpPr>
          <p:cNvPr id="6" name="Shape 180">
            <a:extLst>
              <a:ext uri="{FF2B5EF4-FFF2-40B4-BE49-F238E27FC236}">
                <a16:creationId xmlns:a16="http://schemas.microsoft.com/office/drawing/2014/main" id="{54F66B35-6D49-4242-B5BC-C7FD095966AC}"/>
              </a:ext>
            </a:extLst>
          </p:cNvPr>
          <p:cNvSpPr txBox="1">
            <a:spLocks/>
          </p:cNvSpPr>
          <p:nvPr/>
        </p:nvSpPr>
        <p:spPr>
          <a:xfrm>
            <a:off x="457201" y="2362200"/>
            <a:ext cx="8197702" cy="3763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2">
                    <a:lumMod val="10000"/>
                  </a:schemeClr>
                </a:solidFill>
                <a:latin typeface="Corbel Light" panose="020B0303020204020204" pitchFamily="34" charset="0"/>
              </a:rPr>
              <a:t>Encourage change with variable compensation</a:t>
            </a:r>
          </a:p>
          <a:p>
            <a:pPr marL="742950" lvl="1" indent="-285750">
              <a:spcBef>
                <a:spcPts val="600"/>
              </a:spcBef>
              <a:defRPr sz="2800"/>
            </a:pPr>
            <a:r>
              <a:rPr lang="en-US" sz="2800" dirty="0">
                <a:solidFill>
                  <a:schemeClr val="bg2">
                    <a:lumMod val="10000"/>
                  </a:schemeClr>
                </a:solidFill>
                <a:latin typeface="Corbel Light" panose="020B0303020204020204" pitchFamily="34" charset="0"/>
              </a:rPr>
              <a:t>Revenue from new members to budget</a:t>
            </a:r>
          </a:p>
          <a:p>
            <a:pPr marL="742950" lvl="1" indent="-285750">
              <a:spcBef>
                <a:spcPts val="600"/>
              </a:spcBef>
              <a:defRPr sz="2800"/>
            </a:pPr>
            <a:r>
              <a:rPr lang="en-US" sz="2800" dirty="0">
                <a:solidFill>
                  <a:schemeClr val="bg2">
                    <a:lumMod val="10000"/>
                  </a:schemeClr>
                </a:solidFill>
                <a:latin typeface="Corbel Light" panose="020B0303020204020204" pitchFamily="34" charset="0"/>
              </a:rPr>
              <a:t>Renewal rates to budget</a:t>
            </a:r>
          </a:p>
          <a:p>
            <a:pPr marL="742950" lvl="1" indent="-285750">
              <a:spcBef>
                <a:spcPts val="600"/>
              </a:spcBef>
              <a:defRPr sz="2800"/>
            </a:pPr>
            <a:r>
              <a:rPr lang="en-US" sz="2800" dirty="0">
                <a:solidFill>
                  <a:schemeClr val="bg2">
                    <a:lumMod val="10000"/>
                  </a:schemeClr>
                </a:solidFill>
                <a:latin typeface="Corbel Light" panose="020B0303020204020204" pitchFamily="34" charset="0"/>
              </a:rPr>
              <a:t>Discretionary bonus tied to support of all sales and marketing efforts</a:t>
            </a:r>
          </a:p>
        </p:txBody>
      </p:sp>
    </p:spTree>
    <p:extLst>
      <p:ext uri="{BB962C8B-B14F-4D97-AF65-F5344CB8AC3E}">
        <p14:creationId xmlns:p14="http://schemas.microsoft.com/office/powerpoint/2010/main" val="2721722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3F4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6B54B2-D0CF-4828-BB94-1D2D9DC6825B}"/>
              </a:ext>
            </a:extLst>
          </p:cNvPr>
          <p:cNvSpPr txBox="1"/>
          <p:nvPr/>
        </p:nvSpPr>
        <p:spPr>
          <a:xfrm>
            <a:off x="404037" y="1210585"/>
            <a:ext cx="8335926" cy="707886"/>
          </a:xfrm>
          <a:prstGeom prst="rect">
            <a:avLst/>
          </a:prstGeom>
          <a:noFill/>
        </p:spPr>
        <p:txBody>
          <a:bodyPr wrap="square" rtlCol="0">
            <a:spAutoFit/>
          </a:bodyPr>
          <a:lstStyle/>
          <a:p>
            <a:pPr algn="ctr"/>
            <a:r>
              <a:rPr kumimoji="0" lang="en-US" sz="4000" b="0" i="0" u="none" strike="noStrike" kern="0" cap="none" spc="0" normalizeH="0" baseline="0" noProof="0" dirty="0">
                <a:ln>
                  <a:noFill/>
                </a:ln>
                <a:solidFill>
                  <a:schemeClr val="tx1">
                    <a:lumMod val="75000"/>
                    <a:lumOff val="25000"/>
                  </a:schemeClr>
                </a:solidFill>
                <a:effectLst/>
                <a:uLnTx/>
                <a:uFillTx/>
                <a:latin typeface="Corbel Light" panose="020B0303020204020204" pitchFamily="34" charset="0"/>
                <a:cs typeface="Arial"/>
                <a:sym typeface="Arial"/>
              </a:rPr>
              <a:t>Evolution of Content</a:t>
            </a:r>
            <a:r>
              <a:rPr lang="en-US" sz="4000" kern="0" dirty="0">
                <a:solidFill>
                  <a:schemeClr val="tx1">
                    <a:lumMod val="75000"/>
                    <a:lumOff val="25000"/>
                  </a:schemeClr>
                </a:solidFill>
                <a:latin typeface="Corbel Light" panose="020B0303020204020204" pitchFamily="34" charset="0"/>
                <a:cs typeface="Arial"/>
                <a:sym typeface="Arial"/>
              </a:rPr>
              <a:t> Products</a:t>
            </a:r>
            <a:endParaRPr lang="en-US" sz="4000" cap="all" dirty="0">
              <a:solidFill>
                <a:schemeClr val="tx1">
                  <a:lumMod val="75000"/>
                  <a:lumOff val="25000"/>
                </a:schemeClr>
              </a:solidFill>
              <a:latin typeface="Corbel Light" panose="020B0303020204020204" pitchFamily="34" charset="0"/>
            </a:endParaRPr>
          </a:p>
        </p:txBody>
      </p:sp>
      <p:sp>
        <p:nvSpPr>
          <p:cNvPr id="10" name="Rectangle 9">
            <a:extLst>
              <a:ext uri="{FF2B5EF4-FFF2-40B4-BE49-F238E27FC236}">
                <a16:creationId xmlns:a16="http://schemas.microsoft.com/office/drawing/2014/main" id="{7945C852-D970-4132-B103-9ECDC1DFD002}"/>
              </a:ext>
            </a:extLst>
          </p:cNvPr>
          <p:cNvSpPr/>
          <p:nvPr/>
        </p:nvSpPr>
        <p:spPr>
          <a:xfrm>
            <a:off x="350874" y="1116419"/>
            <a:ext cx="8389089" cy="5345341"/>
          </a:xfrm>
          <a:prstGeom prst="rect">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Light" panose="020B0303020204020204" pitchFamily="34" charset="0"/>
            </a:endParaRPr>
          </a:p>
        </p:txBody>
      </p:sp>
      <p:sp>
        <p:nvSpPr>
          <p:cNvPr id="7" name="Shape 183">
            <a:extLst>
              <a:ext uri="{FF2B5EF4-FFF2-40B4-BE49-F238E27FC236}">
                <a16:creationId xmlns:a16="http://schemas.microsoft.com/office/drawing/2014/main" id="{DB0188E3-3350-40DE-8C4B-76B2B2580864}"/>
              </a:ext>
            </a:extLst>
          </p:cNvPr>
          <p:cNvSpPr txBox="1">
            <a:spLocks/>
          </p:cNvSpPr>
          <p:nvPr/>
        </p:nvSpPr>
        <p:spPr>
          <a:xfrm>
            <a:off x="457200" y="2344737"/>
            <a:ext cx="8229600" cy="376396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u="sng" dirty="0">
                <a:solidFill>
                  <a:schemeClr val="bg2">
                    <a:lumMod val="10000"/>
                  </a:schemeClr>
                </a:solidFill>
                <a:latin typeface="Corbel Light" panose="020B0303020204020204" pitchFamily="34" charset="0"/>
              </a:rPr>
              <a:t>How it used to be:</a:t>
            </a:r>
            <a:r>
              <a:rPr lang="en-US" dirty="0">
                <a:solidFill>
                  <a:schemeClr val="bg2">
                    <a:lumMod val="10000"/>
                  </a:schemeClr>
                </a:solidFill>
                <a:latin typeface="Corbel Light" panose="020B0303020204020204" pitchFamily="34" charset="0"/>
              </a:rPr>
              <a:t> </a:t>
            </a:r>
          </a:p>
          <a:p>
            <a:pPr marL="0" indent="0">
              <a:buFont typeface="Arial" panose="020B0604020202020204" pitchFamily="34" charset="0"/>
              <a:buNone/>
            </a:pPr>
            <a:r>
              <a:rPr lang="en-US" dirty="0">
                <a:solidFill>
                  <a:schemeClr val="bg2">
                    <a:lumMod val="10000"/>
                  </a:schemeClr>
                </a:solidFill>
                <a:latin typeface="Corbel Light" panose="020B0303020204020204" pitchFamily="34" charset="0"/>
              </a:rPr>
              <a:t>Build it, then marketing and sales will figure out how to sell it</a:t>
            </a:r>
          </a:p>
          <a:p>
            <a:pPr marL="0" indent="0">
              <a:buFont typeface="Arial" panose="020B0604020202020204" pitchFamily="34" charset="0"/>
              <a:buNone/>
            </a:pPr>
            <a:endParaRPr lang="en-US" dirty="0">
              <a:solidFill>
                <a:schemeClr val="bg2">
                  <a:lumMod val="10000"/>
                </a:schemeClr>
              </a:solidFill>
              <a:latin typeface="Corbel Light" panose="020B0303020204020204" pitchFamily="34" charset="0"/>
            </a:endParaRPr>
          </a:p>
          <a:p>
            <a:pPr marL="0" indent="0">
              <a:buFont typeface="Arial" panose="020B0604020202020204" pitchFamily="34" charset="0"/>
              <a:buNone/>
            </a:pPr>
            <a:r>
              <a:rPr lang="en-US" u="sng" dirty="0">
                <a:solidFill>
                  <a:schemeClr val="bg2">
                    <a:lumMod val="10000"/>
                  </a:schemeClr>
                </a:solidFill>
                <a:latin typeface="Corbel Light" panose="020B0303020204020204" pitchFamily="34" charset="0"/>
              </a:rPr>
              <a:t>How it should be:</a:t>
            </a:r>
          </a:p>
          <a:p>
            <a:pPr marL="0" indent="0">
              <a:buFont typeface="Arial" panose="020B0604020202020204" pitchFamily="34" charset="0"/>
              <a:buNone/>
            </a:pPr>
            <a:r>
              <a:rPr lang="en-US" dirty="0">
                <a:solidFill>
                  <a:schemeClr val="bg2">
                    <a:lumMod val="10000"/>
                  </a:schemeClr>
                </a:solidFill>
                <a:latin typeface="Corbel Light" panose="020B0303020204020204" pitchFamily="34" charset="0"/>
              </a:rPr>
              <a:t>Collaborate on understanding of the market to place bets on what customers will buy</a:t>
            </a:r>
          </a:p>
        </p:txBody>
      </p:sp>
    </p:spTree>
    <p:extLst>
      <p:ext uri="{BB962C8B-B14F-4D97-AF65-F5344CB8AC3E}">
        <p14:creationId xmlns:p14="http://schemas.microsoft.com/office/powerpoint/2010/main" val="3181174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F4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6B54B2-D0CF-4828-BB94-1D2D9DC6825B}"/>
              </a:ext>
            </a:extLst>
          </p:cNvPr>
          <p:cNvSpPr txBox="1"/>
          <p:nvPr/>
        </p:nvSpPr>
        <p:spPr>
          <a:xfrm>
            <a:off x="404037" y="1210585"/>
            <a:ext cx="8335926" cy="938719"/>
          </a:xfrm>
          <a:prstGeom prst="rect">
            <a:avLst/>
          </a:prstGeom>
          <a:noFill/>
        </p:spPr>
        <p:txBody>
          <a:bodyPr wrap="square" rtlCol="0">
            <a:spAutoFit/>
          </a:bodyPr>
          <a:lstStyle/>
          <a:p>
            <a:pPr algn="ctr"/>
            <a:r>
              <a:rPr lang="en-US" sz="5500" cap="all" dirty="0">
                <a:solidFill>
                  <a:schemeClr val="tx1">
                    <a:lumMod val="75000"/>
                    <a:lumOff val="25000"/>
                  </a:schemeClr>
                </a:solidFill>
                <a:latin typeface="Corbel Light" panose="020B0303020204020204" pitchFamily="34" charset="0"/>
              </a:rPr>
              <a:t>Quick Background</a:t>
            </a:r>
          </a:p>
        </p:txBody>
      </p:sp>
      <p:sp>
        <p:nvSpPr>
          <p:cNvPr id="3" name="TextBox 2">
            <a:extLst>
              <a:ext uri="{FF2B5EF4-FFF2-40B4-BE49-F238E27FC236}">
                <a16:creationId xmlns:a16="http://schemas.microsoft.com/office/drawing/2014/main" id="{E031C107-6E7C-4FFA-980A-4D60FD72AB53}"/>
              </a:ext>
            </a:extLst>
          </p:cNvPr>
          <p:cNvSpPr txBox="1"/>
          <p:nvPr/>
        </p:nvSpPr>
        <p:spPr>
          <a:xfrm>
            <a:off x="1222744" y="2243470"/>
            <a:ext cx="6911163" cy="3713581"/>
          </a:xfrm>
          <a:prstGeom prst="rect">
            <a:avLst/>
          </a:prstGeom>
          <a:noFill/>
        </p:spPr>
        <p:txBody>
          <a:bodyPr wrap="square" rtlCol="0">
            <a:spAutoFit/>
          </a:bodyPr>
          <a:lstStyle/>
          <a:p>
            <a:pPr marL="318897" marR="0" lvl="0" indent="-318897" algn="l" defTabSz="850391" rtl="0" eaLnBrk="1" fontAlgn="auto" latinLnBrk="0" hangingPunct="1">
              <a:lnSpc>
                <a:spcPct val="100000"/>
              </a:lnSpc>
              <a:spcBef>
                <a:spcPts val="700"/>
              </a:spcBef>
              <a:spcAft>
                <a:spcPts val="0"/>
              </a:spcAft>
              <a:buClrTx/>
              <a:buSzPct val="100000"/>
              <a:buFontTx/>
              <a:buChar char="•"/>
              <a:tabLst/>
              <a:defRPr sz="2976"/>
            </a:pPr>
            <a:r>
              <a:rPr kumimoji="0" lang="en-US" sz="2976" b="0" i="0" u="none" strike="noStrike" kern="0" cap="none" spc="0" normalizeH="0" baseline="0" noProof="0" dirty="0">
                <a:ln>
                  <a:noFill/>
                </a:ln>
                <a:solidFill>
                  <a:schemeClr val="tx1">
                    <a:lumMod val="75000"/>
                    <a:lumOff val="25000"/>
                  </a:schemeClr>
                </a:solidFill>
                <a:effectLst/>
                <a:uLnTx/>
                <a:uFillTx/>
                <a:latin typeface="Corbel Light" panose="020B0303020204020204" pitchFamily="34" charset="0"/>
                <a:cs typeface="Arial"/>
                <a:sym typeface="Arial"/>
              </a:rPr>
              <a:t>Have managed editorial, sales and marketing – all together -</a:t>
            </a:r>
            <a:r>
              <a:rPr kumimoji="0" lang="en-US" sz="2976" b="0" i="1" u="none" strike="noStrike" kern="0" cap="none" spc="0" normalizeH="0" baseline="0" noProof="0" dirty="0">
                <a:ln>
                  <a:noFill/>
                </a:ln>
                <a:solidFill>
                  <a:schemeClr val="tx1">
                    <a:lumMod val="75000"/>
                    <a:lumOff val="25000"/>
                  </a:schemeClr>
                </a:solidFill>
                <a:effectLst/>
                <a:uLnTx/>
                <a:uFillTx/>
                <a:latin typeface="Corbel Light" panose="020B0303020204020204" pitchFamily="34" charset="0"/>
                <a:cs typeface="Arial"/>
                <a:sym typeface="Arial"/>
              </a:rPr>
              <a:t> and survived</a:t>
            </a:r>
          </a:p>
          <a:p>
            <a:pPr marL="318897" marR="0" lvl="0" indent="-318897" algn="l" defTabSz="850391" rtl="0" eaLnBrk="1" fontAlgn="auto" latinLnBrk="0" hangingPunct="1">
              <a:lnSpc>
                <a:spcPct val="100000"/>
              </a:lnSpc>
              <a:spcBef>
                <a:spcPts val="700"/>
              </a:spcBef>
              <a:spcAft>
                <a:spcPts val="0"/>
              </a:spcAft>
              <a:buClrTx/>
              <a:buSzPct val="100000"/>
              <a:buFontTx/>
              <a:buChar char="•"/>
              <a:tabLst/>
              <a:defRPr sz="2976"/>
            </a:pPr>
            <a:r>
              <a:rPr kumimoji="0" lang="en-US" sz="2976" b="0" i="0" u="none" strike="noStrike" kern="0" cap="none" spc="0" normalizeH="0" baseline="0" noProof="0" dirty="0">
                <a:ln>
                  <a:noFill/>
                </a:ln>
                <a:solidFill>
                  <a:schemeClr val="tx1">
                    <a:lumMod val="75000"/>
                    <a:lumOff val="25000"/>
                  </a:schemeClr>
                </a:solidFill>
                <a:effectLst/>
                <a:uLnTx/>
                <a:uFillTx/>
                <a:latin typeface="Corbel Light" panose="020B0303020204020204" pitchFamily="34" charset="0"/>
                <a:cs typeface="Arial"/>
                <a:sym typeface="Arial"/>
              </a:rPr>
              <a:t>Background in editorial and sales</a:t>
            </a:r>
          </a:p>
          <a:p>
            <a:pPr marL="690943" marR="0" lvl="1" indent="-265747" algn="l" defTabSz="850391" rtl="0" eaLnBrk="1" fontAlgn="auto" latinLnBrk="0" hangingPunct="1">
              <a:lnSpc>
                <a:spcPct val="100000"/>
              </a:lnSpc>
              <a:spcBef>
                <a:spcPts val="600"/>
              </a:spcBef>
              <a:spcAft>
                <a:spcPts val="0"/>
              </a:spcAft>
              <a:buClrTx/>
              <a:buSzPct val="100000"/>
              <a:buFontTx/>
              <a:buChar char="–"/>
              <a:tabLst/>
              <a:defRPr sz="2604"/>
            </a:pPr>
            <a:r>
              <a:rPr kumimoji="0" lang="en-US" sz="2604" b="0" i="0" u="none" strike="noStrike" kern="0" cap="none" spc="0" normalizeH="0" baseline="0" noProof="0" dirty="0">
                <a:ln>
                  <a:noFill/>
                </a:ln>
                <a:solidFill>
                  <a:schemeClr val="tx1">
                    <a:lumMod val="75000"/>
                    <a:lumOff val="25000"/>
                  </a:schemeClr>
                </a:solidFill>
                <a:effectLst/>
                <a:uLnTx/>
                <a:uFillTx/>
                <a:latin typeface="Corbel Light" panose="020B0303020204020204" pitchFamily="34" charset="0"/>
                <a:cs typeface="Arial"/>
                <a:sym typeface="Arial"/>
              </a:rPr>
              <a:t>Markets include: Consulting, Finance &amp; Accounting, Legal, HR, Diagnostic Labs, IR</a:t>
            </a:r>
          </a:p>
          <a:p>
            <a:pPr marL="690943" marR="0" lvl="1" indent="-265747" algn="l" defTabSz="850391" rtl="0" eaLnBrk="1" fontAlgn="auto" latinLnBrk="0" hangingPunct="1">
              <a:lnSpc>
                <a:spcPct val="100000"/>
              </a:lnSpc>
              <a:spcBef>
                <a:spcPts val="600"/>
              </a:spcBef>
              <a:spcAft>
                <a:spcPts val="0"/>
              </a:spcAft>
              <a:buClrTx/>
              <a:buSzPct val="100000"/>
              <a:buFontTx/>
              <a:buChar char="–"/>
              <a:tabLst/>
              <a:defRPr sz="2604"/>
            </a:pPr>
            <a:r>
              <a:rPr kumimoji="0" lang="en-US" sz="2604" b="0" i="0" u="none" strike="noStrike" kern="0" cap="none" spc="0" normalizeH="0" baseline="0" noProof="0" dirty="0">
                <a:ln>
                  <a:noFill/>
                </a:ln>
                <a:solidFill>
                  <a:schemeClr val="tx1">
                    <a:lumMod val="75000"/>
                    <a:lumOff val="25000"/>
                  </a:schemeClr>
                </a:solidFill>
                <a:effectLst/>
                <a:uLnTx/>
                <a:uFillTx/>
                <a:latin typeface="Corbel Light" panose="020B0303020204020204" pitchFamily="34" charset="0"/>
                <a:cs typeface="Arial"/>
                <a:sym typeface="Arial"/>
              </a:rPr>
              <a:t>Audience levels ranging from administrators through CEOs; sweet spot has been mid-to-upper management levels</a:t>
            </a:r>
          </a:p>
        </p:txBody>
      </p:sp>
      <p:sp>
        <p:nvSpPr>
          <p:cNvPr id="10" name="Rectangle 9">
            <a:extLst>
              <a:ext uri="{FF2B5EF4-FFF2-40B4-BE49-F238E27FC236}">
                <a16:creationId xmlns:a16="http://schemas.microsoft.com/office/drawing/2014/main" id="{7945C852-D970-4132-B103-9ECDC1DFD002}"/>
              </a:ext>
            </a:extLst>
          </p:cNvPr>
          <p:cNvSpPr/>
          <p:nvPr/>
        </p:nvSpPr>
        <p:spPr>
          <a:xfrm>
            <a:off x="350874" y="1116419"/>
            <a:ext cx="8389089" cy="5362758"/>
          </a:xfrm>
          <a:prstGeom prst="rect">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Light" panose="020B0303020204020204" pitchFamily="34" charset="0"/>
            </a:endParaRPr>
          </a:p>
        </p:txBody>
      </p:sp>
    </p:spTree>
    <p:extLst>
      <p:ext uri="{BB962C8B-B14F-4D97-AF65-F5344CB8AC3E}">
        <p14:creationId xmlns:p14="http://schemas.microsoft.com/office/powerpoint/2010/main" val="2714333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3F4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6B54B2-D0CF-4828-BB94-1D2D9DC6825B}"/>
              </a:ext>
            </a:extLst>
          </p:cNvPr>
          <p:cNvSpPr txBox="1"/>
          <p:nvPr/>
        </p:nvSpPr>
        <p:spPr>
          <a:xfrm>
            <a:off x="404037" y="1210585"/>
            <a:ext cx="8335926" cy="707886"/>
          </a:xfrm>
          <a:prstGeom prst="rect">
            <a:avLst/>
          </a:prstGeom>
          <a:noFill/>
        </p:spPr>
        <p:txBody>
          <a:bodyPr wrap="square" rtlCol="0">
            <a:spAutoFit/>
          </a:bodyPr>
          <a:lstStyle/>
          <a:p>
            <a:pPr algn="ctr"/>
            <a:r>
              <a:rPr kumimoji="0" lang="en-US" sz="4000" b="0" i="0" u="none" strike="noStrike" kern="0" cap="none" spc="0" normalizeH="0" baseline="0" noProof="0" dirty="0">
                <a:ln>
                  <a:noFill/>
                </a:ln>
                <a:solidFill>
                  <a:schemeClr val="tx1">
                    <a:lumMod val="75000"/>
                    <a:lumOff val="25000"/>
                  </a:schemeClr>
                </a:solidFill>
                <a:effectLst/>
                <a:uLnTx/>
                <a:uFillTx/>
                <a:latin typeface="Corbel Light" panose="020B0303020204020204" pitchFamily="34" charset="0"/>
                <a:cs typeface="Arial"/>
                <a:sym typeface="Arial"/>
              </a:rPr>
              <a:t>Evolution of Collaborative Editorial</a:t>
            </a:r>
            <a:endParaRPr lang="en-US" sz="4000" cap="all" dirty="0">
              <a:solidFill>
                <a:schemeClr val="tx1">
                  <a:lumMod val="75000"/>
                  <a:lumOff val="25000"/>
                </a:schemeClr>
              </a:solidFill>
              <a:latin typeface="Corbel Light" panose="020B0303020204020204" pitchFamily="34" charset="0"/>
            </a:endParaRPr>
          </a:p>
        </p:txBody>
      </p:sp>
      <p:sp>
        <p:nvSpPr>
          <p:cNvPr id="10" name="Rectangle 9">
            <a:extLst>
              <a:ext uri="{FF2B5EF4-FFF2-40B4-BE49-F238E27FC236}">
                <a16:creationId xmlns:a16="http://schemas.microsoft.com/office/drawing/2014/main" id="{7945C852-D970-4132-B103-9ECDC1DFD002}"/>
              </a:ext>
            </a:extLst>
          </p:cNvPr>
          <p:cNvSpPr/>
          <p:nvPr/>
        </p:nvSpPr>
        <p:spPr>
          <a:xfrm>
            <a:off x="350874" y="1116419"/>
            <a:ext cx="8389089" cy="5355501"/>
          </a:xfrm>
          <a:prstGeom prst="rect">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Light" panose="020B0303020204020204" pitchFamily="34" charset="0"/>
            </a:endParaRPr>
          </a:p>
        </p:txBody>
      </p:sp>
      <p:sp>
        <p:nvSpPr>
          <p:cNvPr id="6" name="Shape 186">
            <a:extLst>
              <a:ext uri="{FF2B5EF4-FFF2-40B4-BE49-F238E27FC236}">
                <a16:creationId xmlns:a16="http://schemas.microsoft.com/office/drawing/2014/main" id="{26A92734-5C25-4408-AB7F-2506D80FE812}"/>
              </a:ext>
            </a:extLst>
          </p:cNvPr>
          <p:cNvSpPr txBox="1">
            <a:spLocks/>
          </p:cNvSpPr>
          <p:nvPr/>
        </p:nvSpPr>
        <p:spPr>
          <a:xfrm>
            <a:off x="457200" y="2362200"/>
            <a:ext cx="8229600" cy="3763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21208">
              <a:spcBef>
                <a:spcPts val="400"/>
              </a:spcBef>
              <a:buFont typeface="Arial" panose="020B0604020202020204" pitchFamily="34" charset="0"/>
              <a:buNone/>
              <a:defRPr sz="1824" u="sng"/>
            </a:pPr>
            <a:r>
              <a:rPr lang="en-US" sz="1824" u="sng" dirty="0">
                <a:latin typeface="Corbel Light" panose="020B0303020204020204" pitchFamily="34" charset="0"/>
              </a:rPr>
              <a:t>How it used to be:</a:t>
            </a:r>
          </a:p>
          <a:p>
            <a:pPr marL="0" indent="0" defTabSz="521208">
              <a:spcBef>
                <a:spcPts val="400"/>
              </a:spcBef>
              <a:buFont typeface="Arial" panose="020B0604020202020204" pitchFamily="34" charset="0"/>
              <a:buNone/>
              <a:defRPr sz="1824"/>
            </a:pPr>
            <a:r>
              <a:rPr lang="en-US" sz="1824" dirty="0">
                <a:latin typeface="Corbel Light" panose="020B0303020204020204" pitchFamily="34" charset="0"/>
              </a:rPr>
              <a:t>Editorial would produce content based on SME-level understanding of marketplace and would “stand up” against evil influence of sales.</a:t>
            </a:r>
          </a:p>
          <a:p>
            <a:pPr marL="0" indent="0" defTabSz="521208">
              <a:spcBef>
                <a:spcPts val="400"/>
              </a:spcBef>
              <a:buFont typeface="Arial" panose="020B0604020202020204" pitchFamily="34" charset="0"/>
              <a:buNone/>
              <a:defRPr sz="1140"/>
            </a:pPr>
            <a:endParaRPr lang="en-US" sz="1140" dirty="0">
              <a:latin typeface="Corbel Light" panose="020B0303020204020204" pitchFamily="34" charset="0"/>
            </a:endParaRPr>
          </a:p>
          <a:p>
            <a:pPr marL="0" indent="0" defTabSz="521208">
              <a:spcBef>
                <a:spcPts val="400"/>
              </a:spcBef>
              <a:buFont typeface="Arial" panose="020B0604020202020204" pitchFamily="34" charset="0"/>
              <a:buNone/>
              <a:defRPr sz="1824" u="sng"/>
            </a:pPr>
            <a:r>
              <a:rPr lang="en-US" sz="1824" u="sng" dirty="0">
                <a:latin typeface="Corbel Light" panose="020B0303020204020204" pitchFamily="34" charset="0"/>
              </a:rPr>
              <a:t>How it should be:</a:t>
            </a:r>
          </a:p>
          <a:p>
            <a:pPr marL="0" indent="0" defTabSz="521208">
              <a:spcBef>
                <a:spcPts val="400"/>
              </a:spcBef>
              <a:buFont typeface="Arial" panose="020B0604020202020204" pitchFamily="34" charset="0"/>
              <a:buNone/>
              <a:defRPr sz="1824"/>
            </a:pPr>
            <a:r>
              <a:rPr lang="en-US" sz="1824" dirty="0">
                <a:latin typeface="Corbel Light" panose="020B0303020204020204" pitchFamily="34" charset="0"/>
              </a:rPr>
              <a:t>Working with sales (“what’s selling?”) and marketing (“what’s getting the best engagement?”), editorial identifies what the audience says it wants and produces more of that. </a:t>
            </a:r>
          </a:p>
          <a:p>
            <a:pPr marL="0" indent="0" defTabSz="521208">
              <a:spcBef>
                <a:spcPts val="400"/>
              </a:spcBef>
              <a:buFont typeface="Arial" panose="020B0604020202020204" pitchFamily="34" charset="0"/>
              <a:buNone/>
              <a:defRPr sz="1140"/>
            </a:pPr>
            <a:endParaRPr lang="en-US" sz="1140" dirty="0">
              <a:latin typeface="Corbel Light" panose="020B0303020204020204" pitchFamily="34" charset="0"/>
            </a:endParaRPr>
          </a:p>
          <a:p>
            <a:pPr marL="0" indent="0" defTabSz="521208">
              <a:spcBef>
                <a:spcPts val="400"/>
              </a:spcBef>
              <a:buFont typeface="Arial" panose="020B0604020202020204" pitchFamily="34" charset="0"/>
              <a:buNone/>
              <a:defRPr sz="1824"/>
            </a:pPr>
            <a:r>
              <a:rPr lang="en-US" sz="1824" dirty="0">
                <a:latin typeface="Corbel Light" panose="020B0303020204020204" pitchFamily="34" charset="0"/>
              </a:rPr>
              <a:t>Uses subject matter expertise to anticipate needs and answer questions the audience doesn’t yet know to ask. And educate sales and marketing on those new trends to help them have “smarter” conversations with customers.</a:t>
            </a:r>
          </a:p>
        </p:txBody>
      </p:sp>
    </p:spTree>
    <p:extLst>
      <p:ext uri="{BB962C8B-B14F-4D97-AF65-F5344CB8AC3E}">
        <p14:creationId xmlns:p14="http://schemas.microsoft.com/office/powerpoint/2010/main" val="256486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3F4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6B54B2-D0CF-4828-BB94-1D2D9DC6825B}"/>
              </a:ext>
            </a:extLst>
          </p:cNvPr>
          <p:cNvSpPr txBox="1"/>
          <p:nvPr/>
        </p:nvSpPr>
        <p:spPr>
          <a:xfrm>
            <a:off x="404037" y="1210585"/>
            <a:ext cx="8335926" cy="707886"/>
          </a:xfrm>
          <a:prstGeom prst="rect">
            <a:avLst/>
          </a:prstGeom>
          <a:noFill/>
        </p:spPr>
        <p:txBody>
          <a:bodyPr wrap="square" rtlCol="0">
            <a:spAutoFit/>
          </a:bodyPr>
          <a:lstStyle/>
          <a:p>
            <a:pPr algn="ctr"/>
            <a:r>
              <a:rPr kumimoji="0" lang="en-US" sz="4000" b="0" i="0" u="none" strike="noStrike" kern="0" cap="none" spc="0" normalizeH="0" baseline="0" noProof="0" dirty="0">
                <a:ln>
                  <a:noFill/>
                </a:ln>
                <a:solidFill>
                  <a:schemeClr val="tx1">
                    <a:lumMod val="75000"/>
                    <a:lumOff val="25000"/>
                  </a:schemeClr>
                </a:solidFill>
                <a:effectLst/>
                <a:uLnTx/>
                <a:uFillTx/>
                <a:latin typeface="Corbel Light" panose="020B0303020204020204" pitchFamily="34" charset="0"/>
                <a:cs typeface="Arial"/>
                <a:sym typeface="Arial"/>
              </a:rPr>
              <a:t>Duties of ‘Collaborative Editor’</a:t>
            </a:r>
            <a:endParaRPr lang="en-US" sz="4000" cap="all" dirty="0">
              <a:solidFill>
                <a:schemeClr val="tx1">
                  <a:lumMod val="75000"/>
                  <a:lumOff val="25000"/>
                </a:schemeClr>
              </a:solidFill>
              <a:latin typeface="Corbel Light" panose="020B0303020204020204" pitchFamily="34" charset="0"/>
            </a:endParaRPr>
          </a:p>
        </p:txBody>
      </p:sp>
      <p:sp>
        <p:nvSpPr>
          <p:cNvPr id="10" name="Rectangle 9">
            <a:extLst>
              <a:ext uri="{FF2B5EF4-FFF2-40B4-BE49-F238E27FC236}">
                <a16:creationId xmlns:a16="http://schemas.microsoft.com/office/drawing/2014/main" id="{7945C852-D970-4132-B103-9ECDC1DFD002}"/>
              </a:ext>
            </a:extLst>
          </p:cNvPr>
          <p:cNvSpPr/>
          <p:nvPr/>
        </p:nvSpPr>
        <p:spPr>
          <a:xfrm>
            <a:off x="350874" y="1116419"/>
            <a:ext cx="8389089" cy="5335181"/>
          </a:xfrm>
          <a:prstGeom prst="rect">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Light" panose="020B0303020204020204" pitchFamily="34" charset="0"/>
            </a:endParaRPr>
          </a:p>
        </p:txBody>
      </p:sp>
      <p:sp>
        <p:nvSpPr>
          <p:cNvPr id="7" name="Shape 189">
            <a:extLst>
              <a:ext uri="{FF2B5EF4-FFF2-40B4-BE49-F238E27FC236}">
                <a16:creationId xmlns:a16="http://schemas.microsoft.com/office/drawing/2014/main" id="{97B1E64D-20DE-4CDF-91D7-639FFEA92956}"/>
              </a:ext>
            </a:extLst>
          </p:cNvPr>
          <p:cNvSpPr txBox="1">
            <a:spLocks/>
          </p:cNvSpPr>
          <p:nvPr/>
        </p:nvSpPr>
        <p:spPr>
          <a:xfrm>
            <a:off x="457200" y="2362200"/>
            <a:ext cx="8229600" cy="3763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orbel Light" panose="020B0303020204020204" pitchFamily="34" charset="0"/>
              </a:rPr>
              <a:t>Speak at Industry Events</a:t>
            </a:r>
          </a:p>
          <a:p>
            <a:pPr marL="742950" lvl="1" indent="-285750">
              <a:spcBef>
                <a:spcPts val="600"/>
              </a:spcBef>
              <a:defRPr sz="2800"/>
            </a:pPr>
            <a:r>
              <a:rPr lang="en-US" sz="2800" dirty="0">
                <a:latin typeface="Corbel Light" panose="020B0303020204020204" pitchFamily="34" charset="0"/>
              </a:rPr>
              <a:t>Remarkably strong sales opportunity</a:t>
            </a:r>
          </a:p>
          <a:p>
            <a:pPr marL="300037" indent="-300037"/>
            <a:r>
              <a:rPr lang="en-US" dirty="0">
                <a:latin typeface="Corbel Light" panose="020B0303020204020204" pitchFamily="34" charset="0"/>
              </a:rPr>
              <a:t>Lead Weekly Calls with Sales &amp; Marketing</a:t>
            </a:r>
          </a:p>
          <a:p>
            <a:pPr marL="742950" lvl="1" indent="-285750">
              <a:spcBef>
                <a:spcPts val="600"/>
              </a:spcBef>
              <a:defRPr sz="2800"/>
            </a:pPr>
            <a:r>
              <a:rPr lang="en-US" sz="2800" dirty="0">
                <a:latin typeface="Corbel Light" panose="020B0303020204020204" pitchFamily="34" charset="0"/>
              </a:rPr>
              <a:t>What are we working on, why, solicit feedback</a:t>
            </a:r>
          </a:p>
          <a:p>
            <a:pPr marL="342900" indent="-342900"/>
            <a:r>
              <a:rPr lang="en-US" dirty="0">
                <a:latin typeface="Corbel Light" panose="020B0303020204020204" pitchFamily="34" charset="0"/>
              </a:rPr>
              <a:t>Focus on Customer Engagement</a:t>
            </a:r>
          </a:p>
          <a:p>
            <a:pPr marL="742950" lvl="1" indent="-285750">
              <a:spcBef>
                <a:spcPts val="600"/>
              </a:spcBef>
              <a:defRPr sz="2800"/>
            </a:pPr>
            <a:r>
              <a:rPr lang="en-US" sz="2800" dirty="0">
                <a:latin typeface="Corbel Light" panose="020B0303020204020204" pitchFamily="34" charset="0"/>
              </a:rPr>
              <a:t>Encourage subscribers to ask questions of us and each other </a:t>
            </a:r>
          </a:p>
        </p:txBody>
      </p:sp>
    </p:spTree>
    <p:extLst>
      <p:ext uri="{BB962C8B-B14F-4D97-AF65-F5344CB8AC3E}">
        <p14:creationId xmlns:p14="http://schemas.microsoft.com/office/powerpoint/2010/main" val="2483593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3F4F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45C852-D970-4132-B103-9ECDC1DFD002}"/>
              </a:ext>
            </a:extLst>
          </p:cNvPr>
          <p:cNvSpPr/>
          <p:nvPr/>
        </p:nvSpPr>
        <p:spPr>
          <a:xfrm>
            <a:off x="350874" y="1116419"/>
            <a:ext cx="8389089" cy="5375821"/>
          </a:xfrm>
          <a:prstGeom prst="rect">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Light" panose="020B0303020204020204" pitchFamily="34" charset="0"/>
            </a:endParaRPr>
          </a:p>
        </p:txBody>
      </p:sp>
      <p:sp>
        <p:nvSpPr>
          <p:cNvPr id="6" name="Shape 192">
            <a:extLst>
              <a:ext uri="{FF2B5EF4-FFF2-40B4-BE49-F238E27FC236}">
                <a16:creationId xmlns:a16="http://schemas.microsoft.com/office/drawing/2014/main" id="{05F32E4B-8E3E-47A8-AFDA-085F3D54093F}"/>
              </a:ext>
            </a:extLst>
          </p:cNvPr>
          <p:cNvSpPr txBox="1">
            <a:spLocks/>
          </p:cNvSpPr>
          <p:nvPr/>
        </p:nvSpPr>
        <p:spPr>
          <a:xfrm>
            <a:off x="691116" y="2027237"/>
            <a:ext cx="7927479" cy="3763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2">
                    <a:lumMod val="10000"/>
                  </a:schemeClr>
                </a:solidFill>
                <a:latin typeface="Corbel Light" panose="020B0303020204020204" pitchFamily="34" charset="0"/>
              </a:rPr>
              <a:t>Encourage Member Interaction</a:t>
            </a:r>
          </a:p>
          <a:p>
            <a:pPr marL="742950" lvl="1" indent="-285750">
              <a:spcBef>
                <a:spcPts val="600"/>
              </a:spcBef>
              <a:defRPr sz="2800"/>
            </a:pPr>
            <a:r>
              <a:rPr lang="en-US" sz="2800" dirty="0">
                <a:solidFill>
                  <a:schemeClr val="bg2">
                    <a:lumMod val="10000"/>
                  </a:schemeClr>
                </a:solidFill>
                <a:latin typeface="Corbel Light" panose="020B0303020204020204" pitchFamily="34" charset="0"/>
              </a:rPr>
              <a:t>Talk to a minimum of five renewed and five  new members each month; talk to five cancelled members</a:t>
            </a:r>
          </a:p>
          <a:p>
            <a:r>
              <a:rPr lang="en-US" dirty="0">
                <a:solidFill>
                  <a:schemeClr val="bg2">
                    <a:lumMod val="10000"/>
                  </a:schemeClr>
                </a:solidFill>
                <a:latin typeface="Corbel Light" panose="020B0303020204020204" pitchFamily="34" charset="0"/>
              </a:rPr>
              <a:t>Support Sales and Marketing</a:t>
            </a:r>
          </a:p>
          <a:p>
            <a:pPr marL="742950" lvl="1" indent="-285750">
              <a:spcBef>
                <a:spcPts val="600"/>
              </a:spcBef>
              <a:defRPr sz="2800"/>
            </a:pPr>
            <a:r>
              <a:rPr lang="en-US" sz="2800" dirty="0">
                <a:solidFill>
                  <a:schemeClr val="bg2">
                    <a:lumMod val="10000"/>
                  </a:schemeClr>
                </a:solidFill>
                <a:latin typeface="Corbel Light" panose="020B0303020204020204" pitchFamily="34" charset="0"/>
              </a:rPr>
              <a:t>Join sales calls as needed</a:t>
            </a:r>
          </a:p>
          <a:p>
            <a:pPr marL="742950" lvl="1" indent="-285750">
              <a:spcBef>
                <a:spcPts val="600"/>
              </a:spcBef>
              <a:defRPr sz="2800"/>
            </a:pPr>
            <a:r>
              <a:rPr lang="en-US" sz="2800" dirty="0">
                <a:solidFill>
                  <a:schemeClr val="bg2">
                    <a:lumMod val="10000"/>
                  </a:schemeClr>
                </a:solidFill>
                <a:latin typeface="Corbel Light" panose="020B0303020204020204" pitchFamily="34" charset="0"/>
              </a:rPr>
              <a:t>Help revise marketing materials</a:t>
            </a:r>
          </a:p>
        </p:txBody>
      </p:sp>
      <p:sp>
        <p:nvSpPr>
          <p:cNvPr id="8" name="Shape 193">
            <a:extLst>
              <a:ext uri="{FF2B5EF4-FFF2-40B4-BE49-F238E27FC236}">
                <a16:creationId xmlns:a16="http://schemas.microsoft.com/office/drawing/2014/main" id="{B9DA61CA-8ABA-4A9C-9D81-E927A997C47F}"/>
              </a:ext>
            </a:extLst>
          </p:cNvPr>
          <p:cNvSpPr/>
          <p:nvPr/>
        </p:nvSpPr>
        <p:spPr>
          <a:xfrm>
            <a:off x="743168" y="5687508"/>
            <a:ext cx="7996795" cy="646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spcBef>
                <a:spcPts val="700"/>
              </a:spcBef>
              <a:defRPr b="1">
                <a:solidFill>
                  <a:schemeClr val="accent5">
                    <a:satOff val="-27988"/>
                    <a:lumOff val="-17921"/>
                  </a:schemeClr>
                </a:solidFill>
              </a:defRPr>
            </a:pPr>
            <a:r>
              <a:rPr i="1" dirty="0">
                <a:solidFill>
                  <a:schemeClr val="tx1">
                    <a:lumMod val="65000"/>
                    <a:lumOff val="35000"/>
                  </a:schemeClr>
                </a:solidFill>
                <a:latin typeface="Corbel Light" panose="020B0303020204020204" pitchFamily="34" charset="0"/>
              </a:rPr>
              <a:t>“I’m smartest when I’m humble enough to ask ‘What do our customers want?</a:t>
            </a:r>
            <a:r>
              <a:rPr lang="en-US" i="1" dirty="0">
                <a:solidFill>
                  <a:schemeClr val="tx1">
                    <a:lumMod val="65000"/>
                    <a:lumOff val="35000"/>
                  </a:schemeClr>
                </a:solidFill>
                <a:latin typeface="Corbel Light" panose="020B0303020204020204" pitchFamily="34" charset="0"/>
              </a:rPr>
              <a:t>'</a:t>
            </a:r>
            <a:r>
              <a:rPr i="1" dirty="0">
                <a:solidFill>
                  <a:schemeClr val="tx1">
                    <a:lumMod val="65000"/>
                    <a:lumOff val="35000"/>
                  </a:schemeClr>
                </a:solidFill>
                <a:latin typeface="Corbel Light" panose="020B0303020204020204" pitchFamily="34" charset="0"/>
              </a:rPr>
              <a:t> I’m dumbest when I assume the answer.”</a:t>
            </a:r>
            <a:r>
              <a:rPr lang="en-US" i="1" dirty="0">
                <a:solidFill>
                  <a:schemeClr val="tx1">
                    <a:lumMod val="65000"/>
                    <a:lumOff val="35000"/>
                  </a:schemeClr>
                </a:solidFill>
                <a:latin typeface="Corbel Light" panose="020B0303020204020204" pitchFamily="34" charset="0"/>
              </a:rPr>
              <a:t> </a:t>
            </a:r>
            <a:r>
              <a:rPr i="1" dirty="0">
                <a:solidFill>
                  <a:schemeClr val="tx1">
                    <a:lumMod val="65000"/>
                    <a:lumOff val="35000"/>
                  </a:schemeClr>
                </a:solidFill>
                <a:latin typeface="Corbel Light" panose="020B0303020204020204" pitchFamily="34" charset="0"/>
              </a:rPr>
              <a:t>— IOFM’s Editor</a:t>
            </a:r>
          </a:p>
        </p:txBody>
      </p:sp>
      <p:sp>
        <p:nvSpPr>
          <p:cNvPr id="11" name="TextBox 10">
            <a:extLst>
              <a:ext uri="{FF2B5EF4-FFF2-40B4-BE49-F238E27FC236}">
                <a16:creationId xmlns:a16="http://schemas.microsoft.com/office/drawing/2014/main" id="{40F94978-5E2D-4986-88F4-7436F14B6D32}"/>
              </a:ext>
            </a:extLst>
          </p:cNvPr>
          <p:cNvSpPr txBox="1"/>
          <p:nvPr/>
        </p:nvSpPr>
        <p:spPr>
          <a:xfrm>
            <a:off x="404037" y="1210585"/>
            <a:ext cx="8335926" cy="707886"/>
          </a:xfrm>
          <a:prstGeom prst="rect">
            <a:avLst/>
          </a:prstGeom>
          <a:noFill/>
        </p:spPr>
        <p:txBody>
          <a:bodyPr wrap="square" rtlCol="0">
            <a:spAutoFit/>
          </a:bodyPr>
          <a:lstStyle/>
          <a:p>
            <a:pPr algn="ctr"/>
            <a:r>
              <a:rPr kumimoji="0" lang="en-US" sz="4000" b="0" i="0" u="none" strike="noStrike" kern="0" cap="none" spc="0" normalizeH="0" baseline="0" noProof="0" dirty="0">
                <a:ln>
                  <a:noFill/>
                </a:ln>
                <a:solidFill>
                  <a:schemeClr val="tx1">
                    <a:lumMod val="75000"/>
                    <a:lumOff val="25000"/>
                  </a:schemeClr>
                </a:solidFill>
                <a:effectLst/>
                <a:uLnTx/>
                <a:uFillTx/>
                <a:latin typeface="Corbel Light" panose="020B0303020204020204" pitchFamily="34" charset="0"/>
                <a:cs typeface="Arial"/>
                <a:sym typeface="Arial"/>
              </a:rPr>
              <a:t>Duties of ‘Collaborative Editor’</a:t>
            </a:r>
            <a:endParaRPr lang="en-US" sz="4000" cap="all" dirty="0">
              <a:solidFill>
                <a:schemeClr val="tx1">
                  <a:lumMod val="75000"/>
                  <a:lumOff val="25000"/>
                </a:schemeClr>
              </a:solidFill>
              <a:latin typeface="Corbel Light" panose="020B0303020204020204" pitchFamily="34" charset="0"/>
            </a:endParaRPr>
          </a:p>
        </p:txBody>
      </p:sp>
    </p:spTree>
    <p:extLst>
      <p:ext uri="{BB962C8B-B14F-4D97-AF65-F5344CB8AC3E}">
        <p14:creationId xmlns:p14="http://schemas.microsoft.com/office/powerpoint/2010/main" val="2373506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3F4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6B54B2-D0CF-4828-BB94-1D2D9DC6825B}"/>
              </a:ext>
            </a:extLst>
          </p:cNvPr>
          <p:cNvSpPr txBox="1"/>
          <p:nvPr/>
        </p:nvSpPr>
        <p:spPr>
          <a:xfrm>
            <a:off x="404037" y="1210585"/>
            <a:ext cx="8335926" cy="630942"/>
          </a:xfrm>
          <a:prstGeom prst="rect">
            <a:avLst/>
          </a:prstGeom>
          <a:noFill/>
        </p:spPr>
        <p:txBody>
          <a:bodyPr wrap="square" rtlCol="0">
            <a:spAutoFit/>
          </a:bodyPr>
          <a:lstStyle/>
          <a:p>
            <a:pPr algn="ctr"/>
            <a:r>
              <a:rPr kumimoji="0" lang="en-US" sz="3500" b="0" i="0" u="none" strike="noStrike" kern="0" cap="none" spc="0" normalizeH="0" baseline="0" noProof="0" dirty="0">
                <a:ln>
                  <a:noFill/>
                </a:ln>
                <a:solidFill>
                  <a:schemeClr val="tx1">
                    <a:lumMod val="75000"/>
                    <a:lumOff val="25000"/>
                  </a:schemeClr>
                </a:solidFill>
                <a:effectLst/>
                <a:uLnTx/>
                <a:uFillTx/>
                <a:latin typeface="Corbel Light" panose="020B0303020204020204" pitchFamily="34" charset="0"/>
                <a:cs typeface="Arial"/>
                <a:sym typeface="Arial"/>
              </a:rPr>
              <a:t>Collaboration Require Communication</a:t>
            </a:r>
            <a:endParaRPr lang="en-US" sz="3500" cap="all" dirty="0">
              <a:solidFill>
                <a:schemeClr val="tx1">
                  <a:lumMod val="75000"/>
                  <a:lumOff val="25000"/>
                </a:schemeClr>
              </a:solidFill>
              <a:latin typeface="Corbel Light" panose="020B0303020204020204" pitchFamily="34" charset="0"/>
            </a:endParaRPr>
          </a:p>
        </p:txBody>
      </p:sp>
      <p:sp>
        <p:nvSpPr>
          <p:cNvPr id="10" name="Rectangle 9">
            <a:extLst>
              <a:ext uri="{FF2B5EF4-FFF2-40B4-BE49-F238E27FC236}">
                <a16:creationId xmlns:a16="http://schemas.microsoft.com/office/drawing/2014/main" id="{7945C852-D970-4132-B103-9ECDC1DFD002}"/>
              </a:ext>
            </a:extLst>
          </p:cNvPr>
          <p:cNvSpPr/>
          <p:nvPr/>
        </p:nvSpPr>
        <p:spPr>
          <a:xfrm>
            <a:off x="350874" y="1116419"/>
            <a:ext cx="8389089" cy="5365661"/>
          </a:xfrm>
          <a:prstGeom prst="rect">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Light" panose="020B0303020204020204" pitchFamily="34" charset="0"/>
            </a:endParaRPr>
          </a:p>
        </p:txBody>
      </p:sp>
      <p:sp>
        <p:nvSpPr>
          <p:cNvPr id="7" name="Shape 196">
            <a:extLst>
              <a:ext uri="{FF2B5EF4-FFF2-40B4-BE49-F238E27FC236}">
                <a16:creationId xmlns:a16="http://schemas.microsoft.com/office/drawing/2014/main" id="{7FE7B708-D1A5-4296-963F-EEB2A9D1417C}"/>
              </a:ext>
            </a:extLst>
          </p:cNvPr>
          <p:cNvSpPr txBox="1">
            <a:spLocks/>
          </p:cNvSpPr>
          <p:nvPr/>
        </p:nvSpPr>
        <p:spPr>
          <a:xfrm>
            <a:off x="457200" y="2362200"/>
            <a:ext cx="8229600" cy="3763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5754" indent="-325754" defTabSz="868680">
              <a:defRPr sz="3040"/>
            </a:pPr>
            <a:r>
              <a:rPr lang="en-US" sz="3040" dirty="0">
                <a:solidFill>
                  <a:schemeClr val="bg2">
                    <a:lumMod val="10000"/>
                  </a:schemeClr>
                </a:solidFill>
                <a:latin typeface="Corbel Light" panose="020B0303020204020204" pitchFamily="34" charset="0"/>
              </a:rPr>
              <a:t>Editorial, sales and marketing leadership meet every Monday morning and review marketing plans and results, sales efforts, and editorial plans</a:t>
            </a:r>
          </a:p>
          <a:p>
            <a:pPr marL="0" indent="0" defTabSz="868680">
              <a:buFont typeface="Arial" panose="020B0604020202020204" pitchFamily="34" charset="0"/>
              <a:buNone/>
              <a:defRPr sz="3040"/>
            </a:pPr>
            <a:endParaRPr lang="en-US" sz="2660" dirty="0">
              <a:solidFill>
                <a:schemeClr val="bg2">
                  <a:lumMod val="10000"/>
                </a:schemeClr>
              </a:solidFill>
              <a:latin typeface="Corbel Light" panose="020B0303020204020204" pitchFamily="34" charset="0"/>
            </a:endParaRPr>
          </a:p>
          <a:p>
            <a:pPr marL="325754" indent="-325754" defTabSz="868680">
              <a:defRPr sz="3040"/>
            </a:pPr>
            <a:r>
              <a:rPr lang="en-US" sz="3040" dirty="0">
                <a:solidFill>
                  <a:schemeClr val="bg2">
                    <a:lumMod val="10000"/>
                  </a:schemeClr>
                </a:solidFill>
                <a:latin typeface="Corbel Light" panose="020B0303020204020204" pitchFamily="34" charset="0"/>
              </a:rPr>
              <a:t>Build consensus to build buy-in</a:t>
            </a:r>
          </a:p>
          <a:p>
            <a:pPr marL="705802" lvl="1" indent="-271462" defTabSz="868680">
              <a:spcBef>
                <a:spcPts val="600"/>
              </a:spcBef>
              <a:defRPr sz="2660"/>
            </a:pPr>
            <a:r>
              <a:rPr lang="en-US" sz="2660" dirty="0">
                <a:solidFill>
                  <a:schemeClr val="bg2">
                    <a:lumMod val="10000"/>
                  </a:schemeClr>
                </a:solidFill>
                <a:latin typeface="Corbel Light" panose="020B0303020204020204" pitchFamily="34" charset="0"/>
              </a:rPr>
              <a:t>When we miss, we miss as a team; and we work to “fix it” as a team</a:t>
            </a:r>
          </a:p>
        </p:txBody>
      </p:sp>
    </p:spTree>
    <p:extLst>
      <p:ext uri="{BB962C8B-B14F-4D97-AF65-F5344CB8AC3E}">
        <p14:creationId xmlns:p14="http://schemas.microsoft.com/office/powerpoint/2010/main" val="642534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3F4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6B54B2-D0CF-4828-BB94-1D2D9DC6825B}"/>
              </a:ext>
            </a:extLst>
          </p:cNvPr>
          <p:cNvSpPr txBox="1"/>
          <p:nvPr/>
        </p:nvSpPr>
        <p:spPr>
          <a:xfrm>
            <a:off x="404037" y="1210585"/>
            <a:ext cx="8335926" cy="630942"/>
          </a:xfrm>
          <a:prstGeom prst="rect">
            <a:avLst/>
          </a:prstGeom>
          <a:noFill/>
        </p:spPr>
        <p:txBody>
          <a:bodyPr wrap="square" rtlCol="0">
            <a:spAutoFit/>
          </a:bodyPr>
          <a:lstStyle/>
          <a:p>
            <a:pPr algn="ctr"/>
            <a:r>
              <a:rPr kumimoji="0" lang="en-US" sz="3500" b="0" i="0" u="none" strike="noStrike" kern="0" cap="none" spc="0" normalizeH="0" baseline="0" noProof="0" dirty="0">
                <a:ln>
                  <a:noFill/>
                </a:ln>
                <a:solidFill>
                  <a:schemeClr val="tx1">
                    <a:lumMod val="75000"/>
                    <a:lumOff val="25000"/>
                  </a:schemeClr>
                </a:solidFill>
                <a:effectLst/>
                <a:uLnTx/>
                <a:uFillTx/>
                <a:latin typeface="Corbel Light" panose="020B0303020204020204" pitchFamily="34" charset="0"/>
                <a:cs typeface="Arial"/>
                <a:sym typeface="Arial"/>
              </a:rPr>
              <a:t>How Do You Know When You’re Here?</a:t>
            </a:r>
            <a:endParaRPr lang="en-US" sz="3500" cap="all" dirty="0">
              <a:solidFill>
                <a:schemeClr val="tx1">
                  <a:lumMod val="75000"/>
                  <a:lumOff val="25000"/>
                </a:schemeClr>
              </a:solidFill>
              <a:latin typeface="Corbel Light" panose="020B0303020204020204" pitchFamily="34" charset="0"/>
            </a:endParaRPr>
          </a:p>
        </p:txBody>
      </p:sp>
      <p:sp>
        <p:nvSpPr>
          <p:cNvPr id="10" name="Rectangle 9">
            <a:extLst>
              <a:ext uri="{FF2B5EF4-FFF2-40B4-BE49-F238E27FC236}">
                <a16:creationId xmlns:a16="http://schemas.microsoft.com/office/drawing/2014/main" id="{7945C852-D970-4132-B103-9ECDC1DFD002}"/>
              </a:ext>
            </a:extLst>
          </p:cNvPr>
          <p:cNvSpPr/>
          <p:nvPr/>
        </p:nvSpPr>
        <p:spPr>
          <a:xfrm>
            <a:off x="350874" y="1116419"/>
            <a:ext cx="8389089" cy="5325021"/>
          </a:xfrm>
          <a:prstGeom prst="rect">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asted-image.jpeg">
            <a:extLst>
              <a:ext uri="{FF2B5EF4-FFF2-40B4-BE49-F238E27FC236}">
                <a16:creationId xmlns:a16="http://schemas.microsoft.com/office/drawing/2014/main" id="{655EFE82-7809-47B7-A8A8-2428486BFB02}"/>
              </a:ext>
            </a:extLst>
          </p:cNvPr>
          <p:cNvPicPr>
            <a:picLocks noChangeAspect="1"/>
          </p:cNvPicPr>
          <p:nvPr/>
        </p:nvPicPr>
        <p:blipFill>
          <a:blip r:embed="rId2"/>
          <a:stretch>
            <a:fillRect/>
          </a:stretch>
        </p:blipFill>
        <p:spPr>
          <a:xfrm>
            <a:off x="913819" y="2061001"/>
            <a:ext cx="7316362" cy="4115454"/>
          </a:xfrm>
          <a:prstGeom prst="rect">
            <a:avLst/>
          </a:prstGeom>
          <a:ln w="12700">
            <a:miter lim="400000"/>
          </a:ln>
        </p:spPr>
      </p:pic>
    </p:spTree>
    <p:extLst>
      <p:ext uri="{BB962C8B-B14F-4D97-AF65-F5344CB8AC3E}">
        <p14:creationId xmlns:p14="http://schemas.microsoft.com/office/powerpoint/2010/main" val="1142157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3F4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6B54B2-D0CF-4828-BB94-1D2D9DC6825B}"/>
              </a:ext>
            </a:extLst>
          </p:cNvPr>
          <p:cNvSpPr txBox="1"/>
          <p:nvPr/>
        </p:nvSpPr>
        <p:spPr>
          <a:xfrm>
            <a:off x="404037" y="1210585"/>
            <a:ext cx="8335926" cy="630942"/>
          </a:xfrm>
          <a:prstGeom prst="rect">
            <a:avLst/>
          </a:prstGeom>
          <a:noFill/>
        </p:spPr>
        <p:txBody>
          <a:bodyPr wrap="square" rtlCol="0">
            <a:spAutoFit/>
          </a:bodyPr>
          <a:lstStyle/>
          <a:p>
            <a:pPr algn="ctr"/>
            <a:r>
              <a:rPr kumimoji="0" lang="en-US" sz="3500" b="0" i="0" u="none" strike="noStrike" kern="0" cap="none" spc="0" normalizeH="0" baseline="0" noProof="0" dirty="0">
                <a:ln>
                  <a:noFill/>
                </a:ln>
                <a:solidFill>
                  <a:schemeClr val="tx1">
                    <a:lumMod val="75000"/>
                    <a:lumOff val="25000"/>
                  </a:schemeClr>
                </a:solidFill>
                <a:effectLst/>
                <a:uLnTx/>
                <a:uFillTx/>
                <a:latin typeface="Corbel Light" panose="020B0303020204020204" pitchFamily="34" charset="0"/>
                <a:cs typeface="Arial"/>
                <a:sym typeface="Arial"/>
              </a:rPr>
              <a:t>True Collaboration Means…</a:t>
            </a:r>
            <a:endParaRPr lang="en-US" sz="3500" cap="all" dirty="0">
              <a:solidFill>
                <a:schemeClr val="tx1">
                  <a:lumMod val="75000"/>
                  <a:lumOff val="25000"/>
                </a:schemeClr>
              </a:solidFill>
              <a:latin typeface="Corbel Light" panose="020B0303020204020204" pitchFamily="34" charset="0"/>
            </a:endParaRPr>
          </a:p>
        </p:txBody>
      </p:sp>
      <p:sp>
        <p:nvSpPr>
          <p:cNvPr id="10" name="Rectangle 9">
            <a:extLst>
              <a:ext uri="{FF2B5EF4-FFF2-40B4-BE49-F238E27FC236}">
                <a16:creationId xmlns:a16="http://schemas.microsoft.com/office/drawing/2014/main" id="{7945C852-D970-4132-B103-9ECDC1DFD002}"/>
              </a:ext>
            </a:extLst>
          </p:cNvPr>
          <p:cNvSpPr/>
          <p:nvPr/>
        </p:nvSpPr>
        <p:spPr>
          <a:xfrm>
            <a:off x="350874" y="1116419"/>
            <a:ext cx="8389089" cy="5375821"/>
          </a:xfrm>
          <a:prstGeom prst="rect">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Light" panose="020B0303020204020204" pitchFamily="34" charset="0"/>
            </a:endParaRPr>
          </a:p>
        </p:txBody>
      </p:sp>
      <p:sp>
        <p:nvSpPr>
          <p:cNvPr id="7" name="Shape 202">
            <a:extLst>
              <a:ext uri="{FF2B5EF4-FFF2-40B4-BE49-F238E27FC236}">
                <a16:creationId xmlns:a16="http://schemas.microsoft.com/office/drawing/2014/main" id="{03FF82F1-DC56-4A3F-A465-AD537EA2AB6C}"/>
              </a:ext>
            </a:extLst>
          </p:cNvPr>
          <p:cNvSpPr txBox="1">
            <a:spLocks/>
          </p:cNvSpPr>
          <p:nvPr/>
        </p:nvSpPr>
        <p:spPr>
          <a:xfrm>
            <a:off x="457200" y="2362200"/>
            <a:ext cx="8229600" cy="3763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752" indent="-301752" defTabSz="804672">
              <a:spcBef>
                <a:spcPts val="600"/>
              </a:spcBef>
              <a:defRPr sz="2816"/>
            </a:pPr>
            <a:r>
              <a:rPr lang="en-US" sz="2816" dirty="0">
                <a:solidFill>
                  <a:schemeClr val="bg2">
                    <a:lumMod val="10000"/>
                  </a:schemeClr>
                </a:solidFill>
                <a:latin typeface="Corbel Light" panose="020B0303020204020204" pitchFamily="34" charset="0"/>
              </a:rPr>
              <a:t>Marketing sees value in running new copy past editorial and sales  </a:t>
            </a:r>
          </a:p>
          <a:p>
            <a:pPr marL="301752" indent="-301752" defTabSz="804672">
              <a:spcBef>
                <a:spcPts val="600"/>
              </a:spcBef>
              <a:defRPr sz="2816"/>
            </a:pPr>
            <a:endParaRPr lang="en-US" sz="2816" dirty="0">
              <a:solidFill>
                <a:schemeClr val="bg2">
                  <a:lumMod val="10000"/>
                </a:schemeClr>
              </a:solidFill>
              <a:latin typeface="Corbel Light" panose="020B0303020204020204" pitchFamily="34" charset="0"/>
            </a:endParaRPr>
          </a:p>
          <a:p>
            <a:pPr marL="301752" indent="-301752" defTabSz="804672">
              <a:spcBef>
                <a:spcPts val="600"/>
              </a:spcBef>
              <a:defRPr sz="2816"/>
            </a:pPr>
            <a:r>
              <a:rPr lang="en-US" sz="2816" dirty="0">
                <a:solidFill>
                  <a:schemeClr val="bg2">
                    <a:lumMod val="10000"/>
                  </a:schemeClr>
                </a:solidFill>
                <a:latin typeface="Corbel Light" panose="020B0303020204020204" pitchFamily="34" charset="0"/>
              </a:rPr>
              <a:t>Editorial sees value in running upcoming story assignments past marketing and sales</a:t>
            </a:r>
          </a:p>
          <a:p>
            <a:pPr marL="301752" indent="-301752" defTabSz="804672">
              <a:spcBef>
                <a:spcPts val="600"/>
              </a:spcBef>
              <a:defRPr sz="2816"/>
            </a:pPr>
            <a:endParaRPr lang="en-US" sz="2816" dirty="0">
              <a:solidFill>
                <a:schemeClr val="bg2">
                  <a:lumMod val="10000"/>
                </a:schemeClr>
              </a:solidFill>
              <a:latin typeface="Corbel Light" panose="020B0303020204020204" pitchFamily="34" charset="0"/>
            </a:endParaRPr>
          </a:p>
          <a:p>
            <a:pPr marL="301752" indent="-301752" defTabSz="804672">
              <a:spcBef>
                <a:spcPts val="600"/>
              </a:spcBef>
              <a:defRPr sz="2816"/>
            </a:pPr>
            <a:r>
              <a:rPr lang="en-US" sz="2816" dirty="0">
                <a:solidFill>
                  <a:schemeClr val="bg2">
                    <a:lumMod val="10000"/>
                  </a:schemeClr>
                </a:solidFill>
                <a:latin typeface="Corbel Light" panose="020B0303020204020204" pitchFamily="34" charset="0"/>
              </a:rPr>
              <a:t>Sales shares their success and struggles with editorial and marketing</a:t>
            </a:r>
          </a:p>
        </p:txBody>
      </p:sp>
    </p:spTree>
    <p:extLst>
      <p:ext uri="{BB962C8B-B14F-4D97-AF65-F5344CB8AC3E}">
        <p14:creationId xmlns:p14="http://schemas.microsoft.com/office/powerpoint/2010/main" val="3770222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3F4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6B54B2-D0CF-4828-BB94-1D2D9DC6825B}"/>
              </a:ext>
            </a:extLst>
          </p:cNvPr>
          <p:cNvSpPr txBox="1"/>
          <p:nvPr/>
        </p:nvSpPr>
        <p:spPr>
          <a:xfrm>
            <a:off x="404037" y="1210585"/>
            <a:ext cx="8335926" cy="630942"/>
          </a:xfrm>
          <a:prstGeom prst="rect">
            <a:avLst/>
          </a:prstGeom>
          <a:noFill/>
        </p:spPr>
        <p:txBody>
          <a:bodyPr wrap="square" rtlCol="0">
            <a:spAutoFit/>
          </a:bodyPr>
          <a:lstStyle/>
          <a:p>
            <a:pPr algn="ctr"/>
            <a:r>
              <a:rPr kumimoji="0" lang="en-US" sz="3500" b="0" i="0" u="none" strike="noStrike" kern="0" cap="none" spc="0" normalizeH="0" baseline="0" noProof="0" dirty="0">
                <a:ln>
                  <a:noFill/>
                </a:ln>
                <a:solidFill>
                  <a:schemeClr val="tx1">
                    <a:lumMod val="75000"/>
                    <a:lumOff val="25000"/>
                  </a:schemeClr>
                </a:solidFill>
                <a:effectLst/>
                <a:uLnTx/>
                <a:uFillTx/>
                <a:latin typeface="Corbel Light" panose="020B0303020204020204" pitchFamily="34" charset="0"/>
                <a:cs typeface="Arial"/>
                <a:sym typeface="Arial"/>
              </a:rPr>
              <a:t>…No Finger Pointing</a:t>
            </a:r>
            <a:endParaRPr lang="en-US" sz="3500" cap="all" dirty="0">
              <a:solidFill>
                <a:schemeClr val="tx1">
                  <a:lumMod val="75000"/>
                  <a:lumOff val="25000"/>
                </a:schemeClr>
              </a:solidFill>
              <a:latin typeface="Corbel Light" panose="020B0303020204020204" pitchFamily="34" charset="0"/>
            </a:endParaRPr>
          </a:p>
        </p:txBody>
      </p:sp>
      <p:sp>
        <p:nvSpPr>
          <p:cNvPr id="10" name="Rectangle 9">
            <a:extLst>
              <a:ext uri="{FF2B5EF4-FFF2-40B4-BE49-F238E27FC236}">
                <a16:creationId xmlns:a16="http://schemas.microsoft.com/office/drawing/2014/main" id="{7945C852-D970-4132-B103-9ECDC1DFD002}"/>
              </a:ext>
            </a:extLst>
          </p:cNvPr>
          <p:cNvSpPr/>
          <p:nvPr/>
        </p:nvSpPr>
        <p:spPr>
          <a:xfrm>
            <a:off x="350874" y="1116419"/>
            <a:ext cx="8389089" cy="5385981"/>
          </a:xfrm>
          <a:prstGeom prst="rect">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Light" panose="020B0303020204020204" pitchFamily="34" charset="0"/>
            </a:endParaRPr>
          </a:p>
        </p:txBody>
      </p:sp>
      <p:sp>
        <p:nvSpPr>
          <p:cNvPr id="6" name="Shape 205">
            <a:extLst>
              <a:ext uri="{FF2B5EF4-FFF2-40B4-BE49-F238E27FC236}">
                <a16:creationId xmlns:a16="http://schemas.microsoft.com/office/drawing/2014/main" id="{B4A8E62E-A662-457A-8378-459B7174ED1D}"/>
              </a:ext>
            </a:extLst>
          </p:cNvPr>
          <p:cNvSpPr txBox="1">
            <a:spLocks/>
          </p:cNvSpPr>
          <p:nvPr/>
        </p:nvSpPr>
        <p:spPr>
          <a:xfrm>
            <a:off x="457200" y="2362200"/>
            <a:ext cx="8229600" cy="3763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2">
                    <a:lumMod val="10000"/>
                  </a:schemeClr>
                </a:solidFill>
                <a:latin typeface="Corbel Light" panose="020B0303020204020204" pitchFamily="34" charset="0"/>
              </a:rPr>
              <a:t>Editorial, marketing and sales are accountable for their own duties, but are responsible for supporting each other</a:t>
            </a:r>
          </a:p>
          <a:p>
            <a:endParaRPr lang="en-US" dirty="0">
              <a:solidFill>
                <a:schemeClr val="bg2">
                  <a:lumMod val="10000"/>
                </a:schemeClr>
              </a:solidFill>
              <a:latin typeface="Corbel Light" panose="020B0303020204020204" pitchFamily="34" charset="0"/>
            </a:endParaRPr>
          </a:p>
          <a:p>
            <a:r>
              <a:rPr lang="en-US" dirty="0">
                <a:solidFill>
                  <a:schemeClr val="bg2">
                    <a:lumMod val="10000"/>
                  </a:schemeClr>
                </a:solidFill>
                <a:latin typeface="Corbel Light" panose="020B0303020204020204" pitchFamily="34" charset="0"/>
              </a:rPr>
              <a:t>Setbacks aren’t seen as a sales issue, or a marketing issue, or an editorial issue – it’s everyone’s issue</a:t>
            </a:r>
          </a:p>
        </p:txBody>
      </p:sp>
    </p:spTree>
    <p:extLst>
      <p:ext uri="{BB962C8B-B14F-4D97-AF65-F5344CB8AC3E}">
        <p14:creationId xmlns:p14="http://schemas.microsoft.com/office/powerpoint/2010/main" val="2470645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3F4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6B54B2-D0CF-4828-BB94-1D2D9DC6825B}"/>
              </a:ext>
            </a:extLst>
          </p:cNvPr>
          <p:cNvSpPr txBox="1"/>
          <p:nvPr/>
        </p:nvSpPr>
        <p:spPr>
          <a:xfrm>
            <a:off x="404037" y="1210585"/>
            <a:ext cx="8335926" cy="630942"/>
          </a:xfrm>
          <a:prstGeom prst="rect">
            <a:avLst/>
          </a:prstGeom>
          <a:noFill/>
        </p:spPr>
        <p:txBody>
          <a:bodyPr wrap="square" rtlCol="0">
            <a:spAutoFit/>
          </a:bodyPr>
          <a:lstStyle/>
          <a:p>
            <a:pPr algn="ctr"/>
            <a:r>
              <a:rPr kumimoji="0" lang="en-US" sz="3500" b="0" i="0" u="none" strike="noStrike" kern="0" cap="none" spc="0" normalizeH="0" baseline="0" noProof="0" dirty="0">
                <a:ln>
                  <a:noFill/>
                </a:ln>
                <a:solidFill>
                  <a:schemeClr val="tx1">
                    <a:lumMod val="75000"/>
                    <a:lumOff val="25000"/>
                  </a:schemeClr>
                </a:solidFill>
                <a:effectLst/>
                <a:uLnTx/>
                <a:uFillTx/>
                <a:latin typeface="Corbel Light" panose="020B0303020204020204" pitchFamily="34" charset="0"/>
                <a:cs typeface="Arial"/>
                <a:sym typeface="Arial"/>
              </a:rPr>
              <a:t>Contact Information</a:t>
            </a:r>
            <a:endParaRPr lang="en-US" sz="3500" cap="all" dirty="0">
              <a:solidFill>
                <a:schemeClr val="tx1">
                  <a:lumMod val="75000"/>
                  <a:lumOff val="25000"/>
                </a:schemeClr>
              </a:solidFill>
              <a:latin typeface="Corbel Light" panose="020B0303020204020204" pitchFamily="34" charset="0"/>
            </a:endParaRPr>
          </a:p>
        </p:txBody>
      </p:sp>
      <p:sp>
        <p:nvSpPr>
          <p:cNvPr id="10" name="Rectangle 9">
            <a:extLst>
              <a:ext uri="{FF2B5EF4-FFF2-40B4-BE49-F238E27FC236}">
                <a16:creationId xmlns:a16="http://schemas.microsoft.com/office/drawing/2014/main" id="{7945C852-D970-4132-B103-9ECDC1DFD002}"/>
              </a:ext>
            </a:extLst>
          </p:cNvPr>
          <p:cNvSpPr/>
          <p:nvPr/>
        </p:nvSpPr>
        <p:spPr>
          <a:xfrm>
            <a:off x="350874" y="1116419"/>
            <a:ext cx="8389089" cy="5345341"/>
          </a:xfrm>
          <a:prstGeom prst="rect">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Light" panose="020B0303020204020204" pitchFamily="34" charset="0"/>
            </a:endParaRPr>
          </a:p>
        </p:txBody>
      </p:sp>
      <p:sp>
        <p:nvSpPr>
          <p:cNvPr id="7" name="Shape 209">
            <a:extLst>
              <a:ext uri="{FF2B5EF4-FFF2-40B4-BE49-F238E27FC236}">
                <a16:creationId xmlns:a16="http://schemas.microsoft.com/office/drawing/2014/main" id="{21E15B9D-15BB-4362-A9FD-4BAE7AE8F0BD}"/>
              </a:ext>
            </a:extLst>
          </p:cNvPr>
          <p:cNvSpPr txBox="1">
            <a:spLocks/>
          </p:cNvSpPr>
          <p:nvPr/>
        </p:nvSpPr>
        <p:spPr>
          <a:xfrm>
            <a:off x="563525" y="2447403"/>
            <a:ext cx="8229601" cy="37639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2">
                    <a:lumMod val="10000"/>
                  </a:schemeClr>
                </a:solidFill>
                <a:latin typeface="Corbel Light" panose="020B0303020204020204" pitchFamily="34" charset="0"/>
              </a:rPr>
              <a:t>Brian Cuthbert</a:t>
            </a:r>
          </a:p>
          <a:p>
            <a:pPr marL="0" indent="0">
              <a:buFont typeface="Arial" panose="020B0604020202020204" pitchFamily="34" charset="0"/>
              <a:buNone/>
            </a:pPr>
            <a:r>
              <a:rPr lang="en-US" dirty="0">
                <a:solidFill>
                  <a:schemeClr val="bg2">
                    <a:lumMod val="10000"/>
                  </a:schemeClr>
                </a:solidFill>
                <a:latin typeface="Corbel Light" panose="020B0303020204020204" pitchFamily="34" charset="0"/>
              </a:rPr>
              <a:t>Group VP</a:t>
            </a:r>
          </a:p>
          <a:p>
            <a:pPr marL="0" indent="0">
              <a:buFont typeface="Arial" panose="020B0604020202020204" pitchFamily="34" charset="0"/>
              <a:buNone/>
            </a:pPr>
            <a:r>
              <a:rPr lang="en-US" dirty="0">
                <a:solidFill>
                  <a:schemeClr val="bg2">
                    <a:lumMod val="10000"/>
                  </a:schemeClr>
                </a:solidFill>
                <a:latin typeface="Corbel Light" panose="020B0303020204020204" pitchFamily="34" charset="0"/>
              </a:rPr>
              <a:t>Diversified Communications</a:t>
            </a:r>
          </a:p>
          <a:p>
            <a:pPr marL="0" indent="0">
              <a:buFont typeface="Arial" panose="020B0604020202020204" pitchFamily="34" charset="0"/>
              <a:buNone/>
            </a:pPr>
            <a:r>
              <a:rPr lang="en-US" dirty="0">
                <a:solidFill>
                  <a:schemeClr val="bg2">
                    <a:lumMod val="10000"/>
                  </a:schemeClr>
                </a:solidFill>
                <a:latin typeface="Corbel Light" panose="020B0303020204020204" pitchFamily="34" charset="0"/>
                <a:hlinkClick r:id="rId2">
                  <a:extLst>
                    <a:ext uri="{A12FA001-AC4F-418D-AE19-62706E023703}">
                      <ahyp:hlinkClr xmlns:ahyp="http://schemas.microsoft.com/office/drawing/2018/hyperlinkcolor" val="tx"/>
                    </a:ext>
                  </a:extLst>
                </a:hlinkClick>
              </a:rPr>
              <a:t>BCuthbert@divcom.com</a:t>
            </a:r>
            <a:endParaRPr lang="en-US" dirty="0">
              <a:solidFill>
                <a:schemeClr val="bg2">
                  <a:lumMod val="10000"/>
                </a:schemeClr>
              </a:solidFill>
              <a:latin typeface="Corbel Light" panose="020B0303020204020204" pitchFamily="34" charset="0"/>
            </a:endParaRPr>
          </a:p>
          <a:p>
            <a:pPr marL="0" indent="0">
              <a:buFont typeface="Arial" panose="020B0604020202020204" pitchFamily="34" charset="0"/>
              <a:buNone/>
            </a:pPr>
            <a:r>
              <a:rPr lang="en-US" dirty="0">
                <a:solidFill>
                  <a:schemeClr val="bg2">
                    <a:lumMod val="10000"/>
                  </a:schemeClr>
                </a:solidFill>
                <a:latin typeface="Corbel Light" panose="020B0303020204020204" pitchFamily="34" charset="0"/>
              </a:rPr>
              <a:t>207-842-5623</a:t>
            </a:r>
          </a:p>
          <a:p>
            <a:pPr marL="0" indent="0">
              <a:buFont typeface="Arial" panose="020B0604020202020204" pitchFamily="34" charset="0"/>
              <a:buNone/>
            </a:pPr>
            <a:r>
              <a:rPr lang="en-US" i="0" u="none" strike="noStrike" dirty="0">
                <a:effectLst/>
                <a:latin typeface="Corbel Light" panose="020B0303020204020204" pitchFamily="34" charset="0"/>
                <a:hlinkClick r:id="rId3">
                  <a:extLst>
                    <a:ext uri="{A12FA001-AC4F-418D-AE19-62706E023703}">
                      <ahyp:hlinkClr xmlns:ahyp="http://schemas.microsoft.com/office/drawing/2018/hyperlinkcolor" val="tx"/>
                    </a:ext>
                  </a:extLst>
                </a:hlinkClick>
              </a:rPr>
              <a:t>linkedin.com/in/</a:t>
            </a:r>
            <a:r>
              <a:rPr lang="en-US" i="0" u="none" strike="noStrike" dirty="0" err="1">
                <a:effectLst/>
                <a:latin typeface="Corbel Light" panose="020B0303020204020204" pitchFamily="34" charset="0"/>
                <a:hlinkClick r:id="rId3">
                  <a:extLst>
                    <a:ext uri="{A12FA001-AC4F-418D-AE19-62706E023703}">
                      <ahyp:hlinkClr xmlns:ahyp="http://schemas.microsoft.com/office/drawing/2018/hyperlinkcolor" val="tx"/>
                    </a:ext>
                  </a:extLst>
                </a:hlinkClick>
              </a:rPr>
              <a:t>brian-cuthbert</a:t>
            </a:r>
            <a:endParaRPr lang="en-US" dirty="0">
              <a:latin typeface="Corbel Light" panose="020B0303020204020204" pitchFamily="34" charset="0"/>
            </a:endParaRPr>
          </a:p>
        </p:txBody>
      </p:sp>
      <p:pic>
        <p:nvPicPr>
          <p:cNvPr id="8" name="pasted-image-filtered.jpeg">
            <a:extLst>
              <a:ext uri="{FF2B5EF4-FFF2-40B4-BE49-F238E27FC236}">
                <a16:creationId xmlns:a16="http://schemas.microsoft.com/office/drawing/2014/main" id="{2D6815B1-D033-4206-ABA2-82B9E738B77F}"/>
              </a:ext>
            </a:extLst>
          </p:cNvPr>
          <p:cNvPicPr>
            <a:picLocks noChangeAspect="1"/>
          </p:cNvPicPr>
          <p:nvPr/>
        </p:nvPicPr>
        <p:blipFill>
          <a:blip r:embed="rId4"/>
          <a:stretch>
            <a:fillRect/>
          </a:stretch>
        </p:blipFill>
        <p:spPr>
          <a:xfrm>
            <a:off x="5390212" y="2359785"/>
            <a:ext cx="3190263" cy="3190262"/>
          </a:xfrm>
          <a:prstGeom prst="rect">
            <a:avLst/>
          </a:prstGeom>
          <a:ln w="12700">
            <a:miter lim="400000"/>
          </a:ln>
        </p:spPr>
      </p:pic>
    </p:spTree>
    <p:extLst>
      <p:ext uri="{BB962C8B-B14F-4D97-AF65-F5344CB8AC3E}">
        <p14:creationId xmlns:p14="http://schemas.microsoft.com/office/powerpoint/2010/main" val="2461147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F4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6B54B2-D0CF-4828-BB94-1D2D9DC6825B}"/>
              </a:ext>
            </a:extLst>
          </p:cNvPr>
          <p:cNvSpPr txBox="1"/>
          <p:nvPr/>
        </p:nvSpPr>
        <p:spPr>
          <a:xfrm>
            <a:off x="754911" y="1210585"/>
            <a:ext cx="7581014" cy="938719"/>
          </a:xfrm>
          <a:prstGeom prst="rect">
            <a:avLst/>
          </a:prstGeom>
          <a:noFill/>
        </p:spPr>
        <p:txBody>
          <a:bodyPr wrap="square" rtlCol="0">
            <a:spAutoFit/>
          </a:bodyPr>
          <a:lstStyle/>
          <a:p>
            <a:pPr algn="ctr"/>
            <a:r>
              <a:rPr lang="en-US" sz="5500" cap="all" dirty="0">
                <a:solidFill>
                  <a:schemeClr val="tx1">
                    <a:lumMod val="75000"/>
                    <a:lumOff val="25000"/>
                  </a:schemeClr>
                </a:solidFill>
                <a:latin typeface="Corbel Light" panose="020B0303020204020204" pitchFamily="34" charset="0"/>
              </a:rPr>
              <a:t>FOCUS OF TODAY’S TALK</a:t>
            </a:r>
          </a:p>
        </p:txBody>
      </p:sp>
      <p:sp>
        <p:nvSpPr>
          <p:cNvPr id="3" name="TextBox 2">
            <a:extLst>
              <a:ext uri="{FF2B5EF4-FFF2-40B4-BE49-F238E27FC236}">
                <a16:creationId xmlns:a16="http://schemas.microsoft.com/office/drawing/2014/main" id="{E031C107-6E7C-4FFA-980A-4D60FD72AB53}"/>
              </a:ext>
            </a:extLst>
          </p:cNvPr>
          <p:cNvSpPr txBox="1"/>
          <p:nvPr/>
        </p:nvSpPr>
        <p:spPr>
          <a:xfrm>
            <a:off x="781493" y="2243470"/>
            <a:ext cx="7581014" cy="3851311"/>
          </a:xfrm>
          <a:prstGeom prst="rect">
            <a:avLst/>
          </a:prstGeom>
          <a:noFill/>
        </p:spPr>
        <p:txBody>
          <a:bodyPr wrap="square" rtlCol="0">
            <a:spAutoFit/>
          </a:bodyPr>
          <a:lstStyle/>
          <a:p>
            <a:pPr marL="0" marR="0" lvl="0" indent="0" algn="l" defTabSz="841247" rtl="0" eaLnBrk="1" fontAlgn="auto" latinLnBrk="0" hangingPunct="1">
              <a:lnSpc>
                <a:spcPct val="100000"/>
              </a:lnSpc>
              <a:spcBef>
                <a:spcPts val="700"/>
              </a:spcBef>
              <a:spcAft>
                <a:spcPts val="0"/>
              </a:spcAft>
              <a:buClrTx/>
              <a:buSzTx/>
              <a:buFontTx/>
              <a:buNone/>
              <a:tabLst/>
              <a:defRPr sz="2944"/>
            </a:pPr>
            <a:r>
              <a:rPr kumimoji="0" lang="en-US" sz="2944" b="0" i="0" u="none" strike="noStrike" kern="0" cap="none" spc="0" normalizeH="0" baseline="0" noProof="0" dirty="0">
                <a:ln>
                  <a:noFill/>
                </a:ln>
                <a:solidFill>
                  <a:srgbClr val="000000"/>
                </a:solidFill>
                <a:effectLst/>
                <a:uLnTx/>
                <a:uFillTx/>
                <a:latin typeface="Corbel Light" panose="020B0303020204020204" pitchFamily="34" charset="0"/>
                <a:cs typeface="Arial"/>
                <a:sym typeface="Arial"/>
              </a:rPr>
              <a:t>Synchronizing Editorial, Marketing &amp; Sales to:</a:t>
            </a:r>
          </a:p>
          <a:p>
            <a:pPr marL="315468" marR="0" lvl="0" indent="-315468" algn="l" defTabSz="841247" rtl="0" eaLnBrk="1" fontAlgn="auto" latinLnBrk="0" hangingPunct="1">
              <a:lnSpc>
                <a:spcPct val="100000"/>
              </a:lnSpc>
              <a:spcBef>
                <a:spcPts val="700"/>
              </a:spcBef>
              <a:spcAft>
                <a:spcPts val="0"/>
              </a:spcAft>
              <a:buClrTx/>
              <a:buSzPct val="100000"/>
              <a:buFontTx/>
              <a:buChar char="•"/>
              <a:tabLst/>
              <a:defRPr sz="2944"/>
            </a:pPr>
            <a:endParaRPr kumimoji="0" lang="en-US" sz="2944" b="0" i="0" u="none" strike="noStrike" kern="0" cap="none" spc="0" normalizeH="0" baseline="0" noProof="0" dirty="0">
              <a:ln>
                <a:noFill/>
              </a:ln>
              <a:solidFill>
                <a:srgbClr val="000000"/>
              </a:solidFill>
              <a:effectLst/>
              <a:uLnTx/>
              <a:uFillTx/>
              <a:latin typeface="Corbel Light" panose="020B0303020204020204" pitchFamily="34" charset="0"/>
              <a:cs typeface="Arial"/>
              <a:sym typeface="Arial"/>
            </a:endParaRPr>
          </a:p>
          <a:p>
            <a:pPr marL="0" marR="0" lvl="0" indent="0" algn="l" defTabSz="841247" rtl="0" eaLnBrk="1" fontAlgn="auto" latinLnBrk="0" hangingPunct="1">
              <a:lnSpc>
                <a:spcPct val="100000"/>
              </a:lnSpc>
              <a:spcBef>
                <a:spcPts val="600"/>
              </a:spcBef>
              <a:spcAft>
                <a:spcPts val="0"/>
              </a:spcAft>
              <a:buClrTx/>
              <a:buSzTx/>
              <a:buFontTx/>
              <a:buNone/>
              <a:tabLst/>
              <a:defRPr sz="2576"/>
            </a:pPr>
            <a:r>
              <a:rPr kumimoji="0" lang="en-US" sz="2576" b="0" i="0" u="none" strike="noStrike" kern="0" cap="none" spc="0" normalizeH="0" baseline="0" noProof="0" dirty="0">
                <a:ln>
                  <a:noFill/>
                </a:ln>
                <a:solidFill>
                  <a:srgbClr val="000000"/>
                </a:solidFill>
                <a:effectLst/>
                <a:uLnTx/>
                <a:uFillTx/>
                <a:latin typeface="Corbel Light" panose="020B0303020204020204" pitchFamily="34" charset="0"/>
                <a:cs typeface="Arial"/>
                <a:sym typeface="Arial"/>
              </a:rPr>
              <a:t>— Acknowledge why we’re not always in sync</a:t>
            </a:r>
          </a:p>
          <a:p>
            <a:pPr marL="0" marR="0" lvl="0" indent="0" algn="l" defTabSz="841247" rtl="0" eaLnBrk="1" fontAlgn="auto" latinLnBrk="0" hangingPunct="1">
              <a:lnSpc>
                <a:spcPct val="100000"/>
              </a:lnSpc>
              <a:spcBef>
                <a:spcPts val="600"/>
              </a:spcBef>
              <a:spcAft>
                <a:spcPts val="0"/>
              </a:spcAft>
              <a:buClrTx/>
              <a:buSzTx/>
              <a:buFontTx/>
              <a:buNone/>
              <a:tabLst/>
              <a:defRPr sz="2576"/>
            </a:pPr>
            <a:r>
              <a:rPr kumimoji="0" lang="en-US" sz="2576" b="0" i="0" u="none" strike="noStrike" kern="0" cap="none" spc="0" normalizeH="0" baseline="0" noProof="0" dirty="0">
                <a:ln>
                  <a:noFill/>
                </a:ln>
                <a:solidFill>
                  <a:srgbClr val="000000"/>
                </a:solidFill>
                <a:effectLst/>
                <a:uLnTx/>
                <a:uFillTx/>
                <a:latin typeface="Corbel Light" panose="020B0303020204020204" pitchFamily="34" charset="0"/>
                <a:cs typeface="Arial"/>
                <a:sym typeface="Arial"/>
              </a:rPr>
              <a:t>— Agree on why it's important to get in sync</a:t>
            </a:r>
          </a:p>
          <a:p>
            <a:pPr marL="0" marR="0" lvl="0" indent="0" algn="l" defTabSz="841247" rtl="0" eaLnBrk="1" fontAlgn="auto" latinLnBrk="0" hangingPunct="1">
              <a:lnSpc>
                <a:spcPct val="100000"/>
              </a:lnSpc>
              <a:spcBef>
                <a:spcPts val="600"/>
              </a:spcBef>
              <a:spcAft>
                <a:spcPts val="0"/>
              </a:spcAft>
              <a:buClrTx/>
              <a:buSzTx/>
              <a:buFontTx/>
              <a:buNone/>
              <a:tabLst/>
              <a:defRPr sz="2576"/>
            </a:pPr>
            <a:r>
              <a:rPr kumimoji="0" lang="en-US" sz="2576" b="0" i="0" u="none" strike="noStrike" kern="0" cap="none" spc="0" normalizeH="0" baseline="0" noProof="0" dirty="0">
                <a:ln>
                  <a:noFill/>
                </a:ln>
                <a:solidFill>
                  <a:srgbClr val="000000"/>
                </a:solidFill>
                <a:effectLst/>
                <a:uLnTx/>
                <a:uFillTx/>
                <a:latin typeface="Corbel Light" panose="020B0303020204020204" pitchFamily="34" charset="0"/>
                <a:cs typeface="Arial"/>
                <a:sym typeface="Arial"/>
              </a:rPr>
              <a:t>— Establish five foundational steps to get started</a:t>
            </a:r>
          </a:p>
          <a:p>
            <a:pPr marL="0" marR="0" lvl="0" indent="0" algn="l" defTabSz="841247" rtl="0" eaLnBrk="1" fontAlgn="auto" latinLnBrk="0" hangingPunct="1">
              <a:lnSpc>
                <a:spcPct val="100000"/>
              </a:lnSpc>
              <a:spcBef>
                <a:spcPts val="600"/>
              </a:spcBef>
              <a:spcAft>
                <a:spcPts val="0"/>
              </a:spcAft>
              <a:buClrTx/>
              <a:buSzTx/>
              <a:buFontTx/>
              <a:buNone/>
              <a:tabLst/>
              <a:defRPr sz="2576"/>
            </a:pPr>
            <a:r>
              <a:rPr kumimoji="0" lang="en-US" sz="2576" b="0" i="0" u="none" strike="noStrike" kern="0" cap="none" spc="0" normalizeH="0" baseline="0" noProof="0" dirty="0">
                <a:ln>
                  <a:noFill/>
                </a:ln>
                <a:solidFill>
                  <a:srgbClr val="000000"/>
                </a:solidFill>
                <a:effectLst/>
                <a:uLnTx/>
                <a:uFillTx/>
                <a:latin typeface="Corbel Light" panose="020B0303020204020204" pitchFamily="34" charset="0"/>
                <a:cs typeface="Arial"/>
                <a:sym typeface="Arial"/>
              </a:rPr>
              <a:t>— Describe the evolution of content products and “Editor”</a:t>
            </a:r>
          </a:p>
          <a:p>
            <a:pPr marL="0" marR="0" lvl="0" indent="0" algn="l" defTabSz="841247" rtl="0" eaLnBrk="1" fontAlgn="auto" latinLnBrk="0" hangingPunct="1">
              <a:lnSpc>
                <a:spcPct val="100000"/>
              </a:lnSpc>
              <a:spcBef>
                <a:spcPts val="600"/>
              </a:spcBef>
              <a:spcAft>
                <a:spcPts val="0"/>
              </a:spcAft>
              <a:buClrTx/>
              <a:buSzTx/>
              <a:buFontTx/>
              <a:buNone/>
              <a:tabLst/>
              <a:defRPr sz="2576"/>
            </a:pPr>
            <a:r>
              <a:rPr kumimoji="0" lang="en-US" sz="2576" b="0" i="0" u="none" strike="noStrike" kern="0" cap="none" spc="0" normalizeH="0" baseline="0" noProof="0" dirty="0">
                <a:ln>
                  <a:noFill/>
                </a:ln>
                <a:solidFill>
                  <a:srgbClr val="000000"/>
                </a:solidFill>
                <a:effectLst/>
                <a:uLnTx/>
                <a:uFillTx/>
                <a:latin typeface="Corbel Light" panose="020B0303020204020204" pitchFamily="34" charset="0"/>
                <a:cs typeface="Arial"/>
                <a:sym typeface="Arial"/>
              </a:rPr>
              <a:t>— Recognize when you’re finally “rowing together”</a:t>
            </a:r>
          </a:p>
        </p:txBody>
      </p:sp>
      <p:sp>
        <p:nvSpPr>
          <p:cNvPr id="10" name="Rectangle 9">
            <a:extLst>
              <a:ext uri="{FF2B5EF4-FFF2-40B4-BE49-F238E27FC236}">
                <a16:creationId xmlns:a16="http://schemas.microsoft.com/office/drawing/2014/main" id="{7945C852-D970-4132-B103-9ECDC1DFD002}"/>
              </a:ext>
            </a:extLst>
          </p:cNvPr>
          <p:cNvSpPr/>
          <p:nvPr/>
        </p:nvSpPr>
        <p:spPr>
          <a:xfrm>
            <a:off x="350874" y="1116419"/>
            <a:ext cx="8389089" cy="5397592"/>
          </a:xfrm>
          <a:prstGeom prst="rect">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Light" panose="020B0303020204020204" pitchFamily="34" charset="0"/>
            </a:endParaRPr>
          </a:p>
        </p:txBody>
      </p:sp>
    </p:spTree>
    <p:extLst>
      <p:ext uri="{BB962C8B-B14F-4D97-AF65-F5344CB8AC3E}">
        <p14:creationId xmlns:p14="http://schemas.microsoft.com/office/powerpoint/2010/main" val="3403203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F4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6B54B2-D0CF-4828-BB94-1D2D9DC6825B}"/>
              </a:ext>
            </a:extLst>
          </p:cNvPr>
          <p:cNvSpPr txBox="1"/>
          <p:nvPr/>
        </p:nvSpPr>
        <p:spPr>
          <a:xfrm>
            <a:off x="404037" y="1210585"/>
            <a:ext cx="8335926" cy="938719"/>
          </a:xfrm>
          <a:prstGeom prst="rect">
            <a:avLst/>
          </a:prstGeom>
          <a:noFill/>
        </p:spPr>
        <p:txBody>
          <a:bodyPr wrap="square" rtlCol="0">
            <a:spAutoFit/>
          </a:bodyPr>
          <a:lstStyle/>
          <a:p>
            <a:pPr algn="ctr"/>
            <a:r>
              <a:rPr lang="en-US" sz="5500" cap="all" dirty="0">
                <a:solidFill>
                  <a:schemeClr val="tx1">
                    <a:lumMod val="65000"/>
                    <a:lumOff val="35000"/>
                  </a:schemeClr>
                </a:solidFill>
                <a:latin typeface="Corbel Light" panose="020B0303020204020204" pitchFamily="34" charset="0"/>
              </a:rPr>
              <a:t>Why Aren’t We in Sync?</a:t>
            </a:r>
          </a:p>
        </p:txBody>
      </p:sp>
      <p:sp>
        <p:nvSpPr>
          <p:cNvPr id="10" name="Rectangle 9">
            <a:extLst>
              <a:ext uri="{FF2B5EF4-FFF2-40B4-BE49-F238E27FC236}">
                <a16:creationId xmlns:a16="http://schemas.microsoft.com/office/drawing/2014/main" id="{7945C852-D970-4132-B103-9ECDC1DFD002}"/>
              </a:ext>
            </a:extLst>
          </p:cNvPr>
          <p:cNvSpPr/>
          <p:nvPr/>
        </p:nvSpPr>
        <p:spPr>
          <a:xfrm>
            <a:off x="350874" y="1116419"/>
            <a:ext cx="8389089" cy="5354050"/>
          </a:xfrm>
          <a:prstGeom prst="rect">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02E63E0-078D-44D8-A092-C17EA66B92F5}"/>
              </a:ext>
            </a:extLst>
          </p:cNvPr>
          <p:cNvPicPr>
            <a:picLocks noChangeAspect="1"/>
          </p:cNvPicPr>
          <p:nvPr/>
        </p:nvPicPr>
        <p:blipFill>
          <a:blip r:embed="rId2"/>
          <a:stretch>
            <a:fillRect/>
          </a:stretch>
        </p:blipFill>
        <p:spPr>
          <a:xfrm>
            <a:off x="1596894" y="2243470"/>
            <a:ext cx="5950212" cy="3956647"/>
          </a:xfrm>
          <a:prstGeom prst="rect">
            <a:avLst/>
          </a:prstGeom>
        </p:spPr>
      </p:pic>
    </p:spTree>
    <p:extLst>
      <p:ext uri="{BB962C8B-B14F-4D97-AF65-F5344CB8AC3E}">
        <p14:creationId xmlns:p14="http://schemas.microsoft.com/office/powerpoint/2010/main" val="3080629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4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6B54B2-D0CF-4828-BB94-1D2D9DC6825B}"/>
              </a:ext>
            </a:extLst>
          </p:cNvPr>
          <p:cNvSpPr txBox="1"/>
          <p:nvPr/>
        </p:nvSpPr>
        <p:spPr>
          <a:xfrm>
            <a:off x="404037" y="1210585"/>
            <a:ext cx="8335926" cy="938719"/>
          </a:xfrm>
          <a:prstGeom prst="rect">
            <a:avLst/>
          </a:prstGeom>
          <a:noFill/>
        </p:spPr>
        <p:txBody>
          <a:bodyPr wrap="square" rtlCol="0">
            <a:spAutoFit/>
          </a:bodyPr>
          <a:lstStyle/>
          <a:p>
            <a:pPr algn="ctr"/>
            <a:r>
              <a:rPr lang="en-US" sz="5500" cap="all" dirty="0">
                <a:solidFill>
                  <a:schemeClr val="tx1">
                    <a:lumMod val="75000"/>
                    <a:lumOff val="25000"/>
                  </a:schemeClr>
                </a:solidFill>
                <a:latin typeface="Corbel Light" panose="020B0303020204020204" pitchFamily="34" charset="0"/>
              </a:rPr>
              <a:t>Why Aren’t We in Sync?</a:t>
            </a:r>
          </a:p>
        </p:txBody>
      </p:sp>
      <p:sp>
        <p:nvSpPr>
          <p:cNvPr id="10" name="Rectangle 9">
            <a:extLst>
              <a:ext uri="{FF2B5EF4-FFF2-40B4-BE49-F238E27FC236}">
                <a16:creationId xmlns:a16="http://schemas.microsoft.com/office/drawing/2014/main" id="{7945C852-D970-4132-B103-9ECDC1DFD002}"/>
              </a:ext>
            </a:extLst>
          </p:cNvPr>
          <p:cNvSpPr/>
          <p:nvPr/>
        </p:nvSpPr>
        <p:spPr>
          <a:xfrm>
            <a:off x="377455" y="1105786"/>
            <a:ext cx="8389089" cy="5408225"/>
          </a:xfrm>
          <a:prstGeom prst="rect">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Light" panose="020B0303020204020204" pitchFamily="34" charset="0"/>
            </a:endParaRPr>
          </a:p>
        </p:txBody>
      </p:sp>
      <p:sp>
        <p:nvSpPr>
          <p:cNvPr id="6" name="Shape 127">
            <a:extLst>
              <a:ext uri="{FF2B5EF4-FFF2-40B4-BE49-F238E27FC236}">
                <a16:creationId xmlns:a16="http://schemas.microsoft.com/office/drawing/2014/main" id="{8704C706-A361-48B7-9ED6-2B5F6F642C52}"/>
              </a:ext>
            </a:extLst>
          </p:cNvPr>
          <p:cNvSpPr/>
          <p:nvPr/>
        </p:nvSpPr>
        <p:spPr>
          <a:xfrm rot="20807582">
            <a:off x="881531" y="2357256"/>
            <a:ext cx="4393188" cy="116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defTabSz="914400" hangingPunct="0">
              <a:spcBef>
                <a:spcPts val="700"/>
              </a:spcBef>
              <a:defRPr sz="3200" b="1" i="1"/>
            </a:pPr>
            <a:r>
              <a:rPr sz="3200" i="1" kern="0" dirty="0">
                <a:solidFill>
                  <a:schemeClr val="tx1">
                    <a:lumMod val="75000"/>
                    <a:lumOff val="25000"/>
                  </a:schemeClr>
                </a:solidFill>
                <a:latin typeface="Corbel Light" panose="020B0303020204020204" pitchFamily="34" charset="0"/>
                <a:cs typeface="Arial"/>
                <a:sym typeface="Arial"/>
              </a:rPr>
              <a:t>Editorial: </a:t>
            </a:r>
          </a:p>
          <a:p>
            <a:pPr defTabSz="914400" hangingPunct="0">
              <a:spcBef>
                <a:spcPts val="700"/>
              </a:spcBef>
              <a:defRPr sz="3200" i="1"/>
            </a:pPr>
            <a:r>
              <a:rPr sz="3200" i="1" kern="0" dirty="0">
                <a:solidFill>
                  <a:schemeClr val="tx1">
                    <a:lumMod val="75000"/>
                    <a:lumOff val="25000"/>
                  </a:schemeClr>
                </a:solidFill>
                <a:latin typeface="Corbel Light" panose="020B0303020204020204" pitchFamily="34" charset="0"/>
                <a:cs typeface="Arial"/>
                <a:sym typeface="Arial"/>
              </a:rPr>
              <a:t>“We know our market best!”</a:t>
            </a:r>
          </a:p>
        </p:txBody>
      </p:sp>
      <p:sp>
        <p:nvSpPr>
          <p:cNvPr id="7" name="Shape 128">
            <a:extLst>
              <a:ext uri="{FF2B5EF4-FFF2-40B4-BE49-F238E27FC236}">
                <a16:creationId xmlns:a16="http://schemas.microsoft.com/office/drawing/2014/main" id="{75125127-D7A7-41C6-97D8-0DD82E0B603D}"/>
              </a:ext>
            </a:extLst>
          </p:cNvPr>
          <p:cNvSpPr/>
          <p:nvPr/>
        </p:nvSpPr>
        <p:spPr>
          <a:xfrm rot="20514780">
            <a:off x="2502384" y="3265492"/>
            <a:ext cx="4681728" cy="116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defTabSz="914400" hangingPunct="0">
              <a:spcBef>
                <a:spcPts val="700"/>
              </a:spcBef>
              <a:defRPr sz="3200" b="1" i="1"/>
            </a:pPr>
            <a:r>
              <a:rPr sz="3200" i="1" kern="0" dirty="0">
                <a:solidFill>
                  <a:schemeClr val="tx1">
                    <a:lumMod val="75000"/>
                    <a:lumOff val="25000"/>
                  </a:schemeClr>
                </a:solidFill>
                <a:latin typeface="Corbel Light" panose="020B0303020204020204" pitchFamily="34" charset="0"/>
                <a:cs typeface="Arial"/>
                <a:sym typeface="Arial"/>
              </a:rPr>
              <a:t>Marketing:</a:t>
            </a:r>
          </a:p>
          <a:p>
            <a:pPr algn="r" defTabSz="914400" hangingPunct="0">
              <a:spcBef>
                <a:spcPts val="700"/>
              </a:spcBef>
              <a:defRPr sz="3200" i="1"/>
            </a:pPr>
            <a:r>
              <a:rPr sz="3200" i="1" kern="0" dirty="0">
                <a:solidFill>
                  <a:schemeClr val="tx1">
                    <a:lumMod val="75000"/>
                    <a:lumOff val="25000"/>
                  </a:schemeClr>
                </a:solidFill>
                <a:latin typeface="Corbel Light" panose="020B0303020204020204" pitchFamily="34" charset="0"/>
                <a:cs typeface="Arial"/>
                <a:sym typeface="Arial"/>
              </a:rPr>
              <a:t>“We know our </a:t>
            </a:r>
            <a:r>
              <a:rPr lang="en-US" sz="3200" i="1" kern="0" dirty="0">
                <a:solidFill>
                  <a:schemeClr val="tx1">
                    <a:lumMod val="75000"/>
                    <a:lumOff val="25000"/>
                  </a:schemeClr>
                </a:solidFill>
                <a:latin typeface="Corbel Light" panose="020B0303020204020204" pitchFamily="34" charset="0"/>
                <a:cs typeface="Arial"/>
                <a:sym typeface="Arial"/>
              </a:rPr>
              <a:t>audience </a:t>
            </a:r>
            <a:r>
              <a:rPr sz="3200" i="1" kern="0" dirty="0">
                <a:solidFill>
                  <a:schemeClr val="tx1">
                    <a:lumMod val="75000"/>
                    <a:lumOff val="25000"/>
                  </a:schemeClr>
                </a:solidFill>
                <a:latin typeface="Corbel Light" panose="020B0303020204020204" pitchFamily="34" charset="0"/>
                <a:cs typeface="Arial"/>
                <a:sym typeface="Arial"/>
              </a:rPr>
              <a:t>best!”</a:t>
            </a:r>
          </a:p>
        </p:txBody>
      </p:sp>
      <p:sp>
        <p:nvSpPr>
          <p:cNvPr id="8" name="Shape 129">
            <a:extLst>
              <a:ext uri="{FF2B5EF4-FFF2-40B4-BE49-F238E27FC236}">
                <a16:creationId xmlns:a16="http://schemas.microsoft.com/office/drawing/2014/main" id="{FF761A79-5380-4C4D-B125-8D2DFDA0858B}"/>
              </a:ext>
            </a:extLst>
          </p:cNvPr>
          <p:cNvSpPr/>
          <p:nvPr/>
        </p:nvSpPr>
        <p:spPr>
          <a:xfrm rot="20534531">
            <a:off x="3645249" y="4557748"/>
            <a:ext cx="4899737" cy="116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defTabSz="914400" hangingPunct="0">
              <a:spcBef>
                <a:spcPts val="700"/>
              </a:spcBef>
              <a:defRPr sz="3200" b="1" i="1"/>
            </a:pPr>
            <a:r>
              <a:rPr sz="3200" i="1" kern="0" dirty="0">
                <a:solidFill>
                  <a:schemeClr val="tx1">
                    <a:lumMod val="75000"/>
                    <a:lumOff val="25000"/>
                  </a:schemeClr>
                </a:solidFill>
                <a:latin typeface="Corbel Light" panose="020B0303020204020204" pitchFamily="34" charset="0"/>
                <a:cs typeface="Arial"/>
                <a:sym typeface="Arial"/>
              </a:rPr>
              <a:t>Sales:</a:t>
            </a:r>
          </a:p>
          <a:p>
            <a:pPr defTabSz="914400" hangingPunct="0">
              <a:spcBef>
                <a:spcPts val="700"/>
              </a:spcBef>
              <a:defRPr sz="3200" i="1"/>
            </a:pPr>
            <a:r>
              <a:rPr sz="3200" i="1" kern="0" dirty="0">
                <a:solidFill>
                  <a:schemeClr val="tx1">
                    <a:lumMod val="75000"/>
                    <a:lumOff val="25000"/>
                  </a:schemeClr>
                </a:solidFill>
                <a:latin typeface="Corbel Light" panose="020B0303020204020204" pitchFamily="34" charset="0"/>
                <a:cs typeface="Arial"/>
                <a:sym typeface="Arial"/>
              </a:rPr>
              <a:t>“We know our customers best!”</a:t>
            </a:r>
          </a:p>
        </p:txBody>
      </p:sp>
    </p:spTree>
    <p:extLst>
      <p:ext uri="{BB962C8B-B14F-4D97-AF65-F5344CB8AC3E}">
        <p14:creationId xmlns:p14="http://schemas.microsoft.com/office/powerpoint/2010/main" val="4081210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F4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6B54B2-D0CF-4828-BB94-1D2D9DC6825B}"/>
              </a:ext>
            </a:extLst>
          </p:cNvPr>
          <p:cNvSpPr txBox="1"/>
          <p:nvPr/>
        </p:nvSpPr>
        <p:spPr>
          <a:xfrm>
            <a:off x="404037" y="1210585"/>
            <a:ext cx="8335926" cy="938719"/>
          </a:xfrm>
          <a:prstGeom prst="rect">
            <a:avLst/>
          </a:prstGeom>
          <a:noFill/>
        </p:spPr>
        <p:txBody>
          <a:bodyPr wrap="square" rtlCol="0">
            <a:spAutoFit/>
          </a:bodyPr>
          <a:lstStyle/>
          <a:p>
            <a:pPr algn="ctr"/>
            <a:r>
              <a:rPr lang="en-US" sz="5500" cap="all" dirty="0">
                <a:solidFill>
                  <a:schemeClr val="tx1">
                    <a:lumMod val="75000"/>
                    <a:lumOff val="25000"/>
                  </a:schemeClr>
                </a:solidFill>
                <a:latin typeface="Corbel Light" panose="020B0303020204020204" pitchFamily="34" charset="0"/>
              </a:rPr>
              <a:t>Why Aren’t We in Sync?</a:t>
            </a:r>
          </a:p>
        </p:txBody>
      </p:sp>
      <p:sp>
        <p:nvSpPr>
          <p:cNvPr id="10" name="Rectangle 9">
            <a:extLst>
              <a:ext uri="{FF2B5EF4-FFF2-40B4-BE49-F238E27FC236}">
                <a16:creationId xmlns:a16="http://schemas.microsoft.com/office/drawing/2014/main" id="{7945C852-D970-4132-B103-9ECDC1DFD002}"/>
              </a:ext>
            </a:extLst>
          </p:cNvPr>
          <p:cNvSpPr/>
          <p:nvPr/>
        </p:nvSpPr>
        <p:spPr>
          <a:xfrm>
            <a:off x="350874" y="1116419"/>
            <a:ext cx="8389089" cy="5365661"/>
          </a:xfrm>
          <a:prstGeom prst="rect">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Light" panose="020B0303020204020204" pitchFamily="34" charset="0"/>
            </a:endParaRPr>
          </a:p>
        </p:txBody>
      </p:sp>
      <p:sp>
        <p:nvSpPr>
          <p:cNvPr id="11" name="TextBox 10">
            <a:extLst>
              <a:ext uri="{FF2B5EF4-FFF2-40B4-BE49-F238E27FC236}">
                <a16:creationId xmlns:a16="http://schemas.microsoft.com/office/drawing/2014/main" id="{374F70A7-F3E7-4221-B225-87CEA734638C}"/>
              </a:ext>
            </a:extLst>
          </p:cNvPr>
          <p:cNvSpPr txBox="1"/>
          <p:nvPr/>
        </p:nvSpPr>
        <p:spPr>
          <a:xfrm>
            <a:off x="457200" y="2635833"/>
            <a:ext cx="8335926" cy="242630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700"/>
              </a:spcBef>
              <a:spcAft>
                <a:spcPts val="0"/>
              </a:spcAft>
              <a:buClrTx/>
              <a:buSzPct val="100000"/>
              <a:buFontTx/>
              <a:buChar char="•"/>
              <a:tabLst/>
              <a:defRPr/>
            </a:pPr>
            <a:r>
              <a:rPr kumimoji="0" lang="en-US" sz="2800" b="0" i="0" u="none" strike="noStrike" kern="0" cap="none" spc="0" normalizeH="0" baseline="0" noProof="0" dirty="0">
                <a:ln>
                  <a:noFill/>
                </a:ln>
                <a:solidFill>
                  <a:schemeClr val="tx1">
                    <a:lumMod val="75000"/>
                    <a:lumOff val="25000"/>
                  </a:schemeClr>
                </a:solidFill>
                <a:effectLst/>
                <a:uLnTx/>
                <a:uFillTx/>
                <a:latin typeface="Corbel Light" panose="020B0303020204020204" pitchFamily="34" charset="0"/>
                <a:cs typeface="Arial"/>
                <a:sym typeface="Arial"/>
              </a:rPr>
              <a:t>We view those statements as oppositional instead of complimentary</a:t>
            </a:r>
          </a:p>
          <a:p>
            <a:pPr marL="342900" marR="0" lvl="0" indent="-342900" algn="l" defTabSz="914400" rtl="0" eaLnBrk="1" fontAlgn="auto" latinLnBrk="0" hangingPunct="1">
              <a:lnSpc>
                <a:spcPct val="100000"/>
              </a:lnSpc>
              <a:spcBef>
                <a:spcPts val="700"/>
              </a:spcBef>
              <a:spcAft>
                <a:spcPts val="0"/>
              </a:spcAft>
              <a:buClrTx/>
              <a:buSzPct val="100000"/>
              <a:buFontTx/>
              <a:buChar char="•"/>
              <a:tabLst/>
              <a:defRPr/>
            </a:pPr>
            <a:r>
              <a:rPr kumimoji="0" lang="en-US" sz="2800" b="0" i="0" u="none" strike="noStrike" kern="0" cap="none" spc="0" normalizeH="0" baseline="0" noProof="0" dirty="0">
                <a:ln>
                  <a:noFill/>
                </a:ln>
                <a:solidFill>
                  <a:schemeClr val="tx1">
                    <a:lumMod val="75000"/>
                    <a:lumOff val="25000"/>
                  </a:schemeClr>
                </a:solidFill>
                <a:effectLst/>
                <a:uLnTx/>
                <a:uFillTx/>
                <a:latin typeface="Corbel Light" panose="020B0303020204020204" pitchFamily="34" charset="0"/>
                <a:cs typeface="Arial"/>
                <a:sym typeface="Arial"/>
              </a:rPr>
              <a:t>We worry if we’re an editorial-led, marketing-led or sales-led organization</a:t>
            </a:r>
          </a:p>
          <a:p>
            <a:pPr marL="342900" marR="0" lvl="0" indent="-342900" algn="l" defTabSz="914400" rtl="0" eaLnBrk="1" fontAlgn="auto" latinLnBrk="0" hangingPunct="1">
              <a:lnSpc>
                <a:spcPct val="100000"/>
              </a:lnSpc>
              <a:spcBef>
                <a:spcPts val="700"/>
              </a:spcBef>
              <a:spcAft>
                <a:spcPts val="0"/>
              </a:spcAft>
              <a:buClrTx/>
              <a:buSzPct val="100000"/>
              <a:buFontTx/>
              <a:buChar char="•"/>
              <a:tabLst/>
              <a:defRPr/>
            </a:pPr>
            <a:r>
              <a:rPr kumimoji="0" lang="en-US" sz="2800" b="0" i="0" u="none" strike="noStrike" kern="0" cap="none" spc="0" normalizeH="0" baseline="0" noProof="0" dirty="0">
                <a:ln>
                  <a:noFill/>
                </a:ln>
                <a:solidFill>
                  <a:schemeClr val="tx1">
                    <a:lumMod val="75000"/>
                    <a:lumOff val="25000"/>
                  </a:schemeClr>
                </a:solidFill>
                <a:effectLst/>
                <a:uLnTx/>
                <a:uFillTx/>
                <a:latin typeface="Corbel Light" panose="020B0303020204020204" pitchFamily="34" charset="0"/>
                <a:cs typeface="Arial"/>
                <a:sym typeface="Arial"/>
              </a:rPr>
              <a:t>We compete, then blame each other</a:t>
            </a:r>
          </a:p>
        </p:txBody>
      </p:sp>
    </p:spTree>
    <p:extLst>
      <p:ext uri="{BB962C8B-B14F-4D97-AF65-F5344CB8AC3E}">
        <p14:creationId xmlns:p14="http://schemas.microsoft.com/office/powerpoint/2010/main" val="1458779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F4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6B54B2-D0CF-4828-BB94-1D2D9DC6825B}"/>
              </a:ext>
            </a:extLst>
          </p:cNvPr>
          <p:cNvSpPr txBox="1"/>
          <p:nvPr/>
        </p:nvSpPr>
        <p:spPr>
          <a:xfrm>
            <a:off x="404037" y="1210585"/>
            <a:ext cx="8335926" cy="938719"/>
          </a:xfrm>
          <a:prstGeom prst="rect">
            <a:avLst/>
          </a:prstGeom>
          <a:noFill/>
        </p:spPr>
        <p:txBody>
          <a:bodyPr wrap="square" rtlCol="0">
            <a:spAutoFit/>
          </a:bodyPr>
          <a:lstStyle/>
          <a:p>
            <a:pPr algn="ctr"/>
            <a:r>
              <a:rPr lang="en-US" sz="5500" cap="all" dirty="0">
                <a:solidFill>
                  <a:schemeClr val="tx1">
                    <a:lumMod val="75000"/>
                    <a:lumOff val="25000"/>
                  </a:schemeClr>
                </a:solidFill>
                <a:latin typeface="Corbel Light" panose="020B0303020204020204" pitchFamily="34" charset="0"/>
              </a:rPr>
              <a:t>Why we must be in sync?</a:t>
            </a:r>
          </a:p>
        </p:txBody>
      </p:sp>
      <p:sp>
        <p:nvSpPr>
          <p:cNvPr id="10" name="Rectangle 9">
            <a:extLst>
              <a:ext uri="{FF2B5EF4-FFF2-40B4-BE49-F238E27FC236}">
                <a16:creationId xmlns:a16="http://schemas.microsoft.com/office/drawing/2014/main" id="{7945C852-D970-4132-B103-9ECDC1DFD002}"/>
              </a:ext>
            </a:extLst>
          </p:cNvPr>
          <p:cNvSpPr/>
          <p:nvPr/>
        </p:nvSpPr>
        <p:spPr>
          <a:xfrm>
            <a:off x="350874" y="1116419"/>
            <a:ext cx="8389089" cy="5365661"/>
          </a:xfrm>
          <a:prstGeom prst="rect">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Light" panose="020B0303020204020204" pitchFamily="34" charset="0"/>
            </a:endParaRPr>
          </a:p>
        </p:txBody>
      </p:sp>
      <p:sp>
        <p:nvSpPr>
          <p:cNvPr id="11" name="TextBox 10">
            <a:extLst>
              <a:ext uri="{FF2B5EF4-FFF2-40B4-BE49-F238E27FC236}">
                <a16:creationId xmlns:a16="http://schemas.microsoft.com/office/drawing/2014/main" id="{374F70A7-F3E7-4221-B225-87CEA734638C}"/>
              </a:ext>
            </a:extLst>
          </p:cNvPr>
          <p:cNvSpPr txBox="1"/>
          <p:nvPr/>
        </p:nvSpPr>
        <p:spPr>
          <a:xfrm>
            <a:off x="457200" y="2635833"/>
            <a:ext cx="8335926" cy="2108269"/>
          </a:xfrm>
          <a:prstGeom prst="rect">
            <a:avLst/>
          </a:prstGeom>
          <a:noFill/>
        </p:spPr>
        <p:txBody>
          <a:bodyPr wrap="square">
            <a:spAutoFit/>
          </a:bodyPr>
          <a:lstStyle/>
          <a:p>
            <a:pPr marL="0" marR="0" lvl="0" indent="0" algn="l" defTabSz="914400" rtl="0" eaLnBrk="1" fontAlgn="auto" latinLnBrk="0" hangingPunct="1">
              <a:lnSpc>
                <a:spcPct val="100000"/>
              </a:lnSpc>
              <a:spcBef>
                <a:spcPts val="700"/>
              </a:spcBef>
              <a:spcAft>
                <a:spcPts val="0"/>
              </a:spcAft>
              <a:buClrTx/>
              <a:buSzTx/>
              <a:buFontTx/>
              <a:buNone/>
              <a:tabLst/>
              <a:defRPr/>
            </a:pPr>
            <a:r>
              <a:rPr kumimoji="0" lang="en-US" sz="3200" b="0" i="0" u="none" strike="noStrike" kern="0" cap="none" spc="0" normalizeH="0" baseline="0" noProof="0" dirty="0">
                <a:ln>
                  <a:noFill/>
                </a:ln>
                <a:solidFill>
                  <a:schemeClr val="tx1">
                    <a:lumMod val="75000"/>
                    <a:lumOff val="25000"/>
                  </a:schemeClr>
                </a:solidFill>
                <a:effectLst/>
                <a:uLnTx/>
                <a:uFillTx/>
                <a:latin typeface="Corbel Light" panose="020B0303020204020204" pitchFamily="34" charset="0"/>
                <a:cs typeface="Arial"/>
                <a:sym typeface="Arial"/>
              </a:rPr>
              <a:t>Getting the “buy” is harder than ever</a:t>
            </a:r>
          </a:p>
          <a:p>
            <a:pPr marL="742950" marR="0" lvl="1" indent="-285750" algn="l" defTabSz="914400" rtl="0" eaLnBrk="1" fontAlgn="auto" latinLnBrk="0" hangingPunct="1">
              <a:lnSpc>
                <a:spcPct val="100000"/>
              </a:lnSpc>
              <a:spcBef>
                <a:spcPts val="600"/>
              </a:spcBef>
              <a:spcAft>
                <a:spcPts val="0"/>
              </a:spcAft>
              <a:buClrTx/>
              <a:buSzPct val="100000"/>
              <a:buFontTx/>
              <a:buChar char="–"/>
              <a:tabLst/>
              <a:defRPr sz="2800"/>
            </a:pPr>
            <a:r>
              <a:rPr kumimoji="0" lang="en-US" sz="2800" b="0" i="0" u="none" strike="noStrike" kern="0" cap="none" spc="0" normalizeH="0" baseline="0" noProof="0" dirty="0">
                <a:ln>
                  <a:noFill/>
                </a:ln>
                <a:solidFill>
                  <a:schemeClr val="tx1">
                    <a:lumMod val="75000"/>
                    <a:lumOff val="25000"/>
                  </a:schemeClr>
                </a:solidFill>
                <a:effectLst/>
                <a:uLnTx/>
                <a:uFillTx/>
                <a:latin typeface="Corbel Light" panose="020B0303020204020204" pitchFamily="34" charset="0"/>
                <a:cs typeface="Arial"/>
                <a:sym typeface="Arial"/>
              </a:rPr>
              <a:t>Budgets are tight</a:t>
            </a:r>
          </a:p>
          <a:p>
            <a:pPr marL="742950" marR="0" lvl="1" indent="-285750" algn="l" defTabSz="914400" rtl="0" eaLnBrk="1" fontAlgn="auto" latinLnBrk="0" hangingPunct="1">
              <a:lnSpc>
                <a:spcPct val="100000"/>
              </a:lnSpc>
              <a:spcBef>
                <a:spcPts val="600"/>
              </a:spcBef>
              <a:spcAft>
                <a:spcPts val="0"/>
              </a:spcAft>
              <a:buClrTx/>
              <a:buSzPct val="100000"/>
              <a:buFontTx/>
              <a:buChar char="–"/>
              <a:tabLst/>
              <a:defRPr sz="2800"/>
            </a:pPr>
            <a:r>
              <a:rPr kumimoji="0" lang="en-US" sz="2800" b="0" i="0" u="none" strike="noStrike" kern="0" cap="none" spc="0" normalizeH="0" baseline="0" noProof="0" dirty="0">
                <a:ln>
                  <a:noFill/>
                </a:ln>
                <a:solidFill>
                  <a:schemeClr val="tx1">
                    <a:lumMod val="75000"/>
                    <a:lumOff val="25000"/>
                  </a:schemeClr>
                </a:solidFill>
                <a:effectLst/>
                <a:uLnTx/>
                <a:uFillTx/>
                <a:latin typeface="Corbel Light" panose="020B0303020204020204" pitchFamily="34" charset="0"/>
                <a:cs typeface="Arial"/>
                <a:sym typeface="Arial"/>
              </a:rPr>
              <a:t>E-mail open rates are low</a:t>
            </a:r>
          </a:p>
          <a:p>
            <a:pPr marL="742950" marR="0" lvl="1" indent="-285750" algn="l" defTabSz="914400" rtl="0" eaLnBrk="1" fontAlgn="auto" latinLnBrk="0" hangingPunct="1">
              <a:lnSpc>
                <a:spcPct val="100000"/>
              </a:lnSpc>
              <a:spcBef>
                <a:spcPts val="600"/>
              </a:spcBef>
              <a:spcAft>
                <a:spcPts val="0"/>
              </a:spcAft>
              <a:buClrTx/>
              <a:buSzPct val="100000"/>
              <a:buFontTx/>
              <a:buChar char="–"/>
              <a:tabLst/>
              <a:defRPr sz="2800"/>
            </a:pPr>
            <a:r>
              <a:rPr kumimoji="0" lang="en-US" sz="2800" b="0" i="0" u="none" strike="noStrike" kern="0" cap="none" spc="0" normalizeH="0" baseline="0" noProof="0" dirty="0">
                <a:ln>
                  <a:noFill/>
                </a:ln>
                <a:solidFill>
                  <a:schemeClr val="tx1">
                    <a:lumMod val="75000"/>
                    <a:lumOff val="25000"/>
                  </a:schemeClr>
                </a:solidFill>
                <a:effectLst/>
                <a:uLnTx/>
                <a:uFillTx/>
                <a:latin typeface="Corbel Light" panose="020B0303020204020204" pitchFamily="34" charset="0"/>
                <a:cs typeface="Arial"/>
                <a:sym typeface="Arial"/>
              </a:rPr>
              <a:t>Customers are sophisticated &amp; skeptical</a:t>
            </a:r>
          </a:p>
        </p:txBody>
      </p:sp>
    </p:spTree>
    <p:extLst>
      <p:ext uri="{BB962C8B-B14F-4D97-AF65-F5344CB8AC3E}">
        <p14:creationId xmlns:p14="http://schemas.microsoft.com/office/powerpoint/2010/main" val="1697322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4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6B54B2-D0CF-4828-BB94-1D2D9DC6825B}"/>
              </a:ext>
            </a:extLst>
          </p:cNvPr>
          <p:cNvSpPr txBox="1"/>
          <p:nvPr/>
        </p:nvSpPr>
        <p:spPr>
          <a:xfrm>
            <a:off x="404037" y="1210585"/>
            <a:ext cx="8335926" cy="938719"/>
          </a:xfrm>
          <a:prstGeom prst="rect">
            <a:avLst/>
          </a:prstGeom>
          <a:noFill/>
        </p:spPr>
        <p:txBody>
          <a:bodyPr wrap="square" rtlCol="0">
            <a:spAutoFit/>
          </a:bodyPr>
          <a:lstStyle/>
          <a:p>
            <a:pPr algn="ctr"/>
            <a:r>
              <a:rPr lang="en-US" sz="5500" cap="all" dirty="0">
                <a:solidFill>
                  <a:schemeClr val="tx1">
                    <a:lumMod val="75000"/>
                    <a:lumOff val="25000"/>
                  </a:schemeClr>
                </a:solidFill>
                <a:latin typeface="Corbel Light" panose="020B0303020204020204" pitchFamily="34" charset="0"/>
              </a:rPr>
              <a:t>How do we get there?</a:t>
            </a:r>
          </a:p>
        </p:txBody>
      </p:sp>
      <p:sp>
        <p:nvSpPr>
          <p:cNvPr id="10" name="Rectangle 9">
            <a:extLst>
              <a:ext uri="{FF2B5EF4-FFF2-40B4-BE49-F238E27FC236}">
                <a16:creationId xmlns:a16="http://schemas.microsoft.com/office/drawing/2014/main" id="{7945C852-D970-4132-B103-9ECDC1DFD002}"/>
              </a:ext>
            </a:extLst>
          </p:cNvPr>
          <p:cNvSpPr/>
          <p:nvPr/>
        </p:nvSpPr>
        <p:spPr>
          <a:xfrm>
            <a:off x="350874" y="1116419"/>
            <a:ext cx="8389089" cy="5304701"/>
          </a:xfrm>
          <a:prstGeom prst="rect">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asted-image.jpeg">
            <a:extLst>
              <a:ext uri="{FF2B5EF4-FFF2-40B4-BE49-F238E27FC236}">
                <a16:creationId xmlns:a16="http://schemas.microsoft.com/office/drawing/2014/main" id="{EF6BB069-CDF5-47B0-8157-66407489F8E6}"/>
              </a:ext>
            </a:extLst>
          </p:cNvPr>
          <p:cNvPicPr>
            <a:picLocks noChangeAspect="1"/>
          </p:cNvPicPr>
          <p:nvPr/>
        </p:nvPicPr>
        <p:blipFill>
          <a:blip r:embed="rId2"/>
          <a:stretch>
            <a:fillRect/>
          </a:stretch>
        </p:blipFill>
        <p:spPr>
          <a:xfrm>
            <a:off x="1413247" y="2368778"/>
            <a:ext cx="6317505" cy="3553597"/>
          </a:xfrm>
          <a:prstGeom prst="rect">
            <a:avLst/>
          </a:prstGeom>
          <a:ln w="12700">
            <a:miter lim="400000"/>
          </a:ln>
        </p:spPr>
      </p:pic>
    </p:spTree>
    <p:extLst>
      <p:ext uri="{BB962C8B-B14F-4D97-AF65-F5344CB8AC3E}">
        <p14:creationId xmlns:p14="http://schemas.microsoft.com/office/powerpoint/2010/main" val="2319705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4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6B54B2-D0CF-4828-BB94-1D2D9DC6825B}"/>
              </a:ext>
            </a:extLst>
          </p:cNvPr>
          <p:cNvSpPr txBox="1"/>
          <p:nvPr/>
        </p:nvSpPr>
        <p:spPr>
          <a:xfrm>
            <a:off x="404037" y="1210585"/>
            <a:ext cx="8335926" cy="938719"/>
          </a:xfrm>
          <a:prstGeom prst="rect">
            <a:avLst/>
          </a:prstGeom>
          <a:noFill/>
        </p:spPr>
        <p:txBody>
          <a:bodyPr wrap="square" rtlCol="0">
            <a:spAutoFit/>
          </a:bodyPr>
          <a:lstStyle/>
          <a:p>
            <a:pPr algn="ctr"/>
            <a:r>
              <a:rPr lang="en-US" sz="5500" cap="all" dirty="0">
                <a:solidFill>
                  <a:schemeClr val="tx1">
                    <a:lumMod val="75000"/>
                    <a:lumOff val="25000"/>
                  </a:schemeClr>
                </a:solidFill>
                <a:latin typeface="Corbel Light" panose="020B0303020204020204" pitchFamily="34" charset="0"/>
              </a:rPr>
              <a:t>How do we get there?</a:t>
            </a:r>
          </a:p>
        </p:txBody>
      </p:sp>
      <p:sp>
        <p:nvSpPr>
          <p:cNvPr id="10" name="Rectangle 9">
            <a:extLst>
              <a:ext uri="{FF2B5EF4-FFF2-40B4-BE49-F238E27FC236}">
                <a16:creationId xmlns:a16="http://schemas.microsoft.com/office/drawing/2014/main" id="{7945C852-D970-4132-B103-9ECDC1DFD002}"/>
              </a:ext>
            </a:extLst>
          </p:cNvPr>
          <p:cNvSpPr/>
          <p:nvPr/>
        </p:nvSpPr>
        <p:spPr>
          <a:xfrm>
            <a:off x="350874" y="1116419"/>
            <a:ext cx="8389089" cy="5325021"/>
          </a:xfrm>
          <a:prstGeom prst="rect">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43">
            <a:extLst>
              <a:ext uri="{FF2B5EF4-FFF2-40B4-BE49-F238E27FC236}">
                <a16:creationId xmlns:a16="http://schemas.microsoft.com/office/drawing/2014/main" id="{76C0AB55-0FA3-495E-9FA6-551590D72D71}"/>
              </a:ext>
            </a:extLst>
          </p:cNvPr>
          <p:cNvGrpSpPr/>
          <p:nvPr/>
        </p:nvGrpSpPr>
        <p:grpSpPr>
          <a:xfrm>
            <a:off x="5085332" y="2033160"/>
            <a:ext cx="3455854" cy="2159818"/>
            <a:chOff x="0" y="0"/>
            <a:chExt cx="3455853" cy="2159817"/>
          </a:xfrm>
        </p:grpSpPr>
        <p:pic>
          <p:nvPicPr>
            <p:cNvPr id="8" name="pasted-image.jpeg">
              <a:extLst>
                <a:ext uri="{FF2B5EF4-FFF2-40B4-BE49-F238E27FC236}">
                  <a16:creationId xmlns:a16="http://schemas.microsoft.com/office/drawing/2014/main" id="{7083F365-B03E-4A04-A60F-C0694369C000}"/>
                </a:ext>
              </a:extLst>
            </p:cNvPr>
            <p:cNvPicPr>
              <a:picLocks noChangeAspect="1"/>
            </p:cNvPicPr>
            <p:nvPr/>
          </p:nvPicPr>
          <p:blipFill>
            <a:blip r:embed="rId2"/>
            <a:stretch>
              <a:fillRect/>
            </a:stretch>
          </p:blipFill>
          <p:spPr>
            <a:xfrm>
              <a:off x="203200" y="203200"/>
              <a:ext cx="3049454" cy="1715318"/>
            </a:xfrm>
            <a:prstGeom prst="rect">
              <a:avLst/>
            </a:prstGeom>
            <a:ln>
              <a:noFill/>
            </a:ln>
            <a:effectLst/>
          </p:spPr>
        </p:pic>
        <p:pic>
          <p:nvPicPr>
            <p:cNvPr id="11" name="Picture 10">
              <a:extLst>
                <a:ext uri="{FF2B5EF4-FFF2-40B4-BE49-F238E27FC236}">
                  <a16:creationId xmlns:a16="http://schemas.microsoft.com/office/drawing/2014/main" id="{DD6576E8-1B38-4A2B-B840-E5C80F826777}"/>
                </a:ext>
              </a:extLst>
            </p:cNvPr>
            <p:cNvPicPr>
              <a:picLocks/>
            </p:cNvPicPr>
            <p:nvPr/>
          </p:nvPicPr>
          <p:blipFill>
            <a:blip r:embed="rId3"/>
            <a:stretch>
              <a:fillRect/>
            </a:stretch>
          </p:blipFill>
          <p:spPr>
            <a:xfrm>
              <a:off x="0" y="0"/>
              <a:ext cx="3455854" cy="2159818"/>
            </a:xfrm>
            <a:prstGeom prst="rect">
              <a:avLst/>
            </a:prstGeom>
            <a:effectLst/>
          </p:spPr>
        </p:pic>
      </p:grpSp>
      <p:sp>
        <p:nvSpPr>
          <p:cNvPr id="12" name="Shape 144">
            <a:extLst>
              <a:ext uri="{FF2B5EF4-FFF2-40B4-BE49-F238E27FC236}">
                <a16:creationId xmlns:a16="http://schemas.microsoft.com/office/drawing/2014/main" id="{58F5D54F-ACF9-435C-A645-13290F1723F6}"/>
              </a:ext>
            </a:extLst>
          </p:cNvPr>
          <p:cNvSpPr txBox="1">
            <a:spLocks/>
          </p:cNvSpPr>
          <p:nvPr/>
        </p:nvSpPr>
        <p:spPr>
          <a:xfrm>
            <a:off x="602813" y="2446232"/>
            <a:ext cx="8229600" cy="3763964"/>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4pPr>
            <a:lvl5pPr marL="21945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5pPr>
            <a:lvl6pPr marL="26517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6pPr>
            <a:lvl7pPr marL="31089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7pPr>
            <a:lvl8pPr marL="3566159" marR="0" indent="-365759"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8pPr>
            <a:lvl9pPr marL="4023359" marR="0" indent="-365759"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9pPr>
          </a:lstStyle>
          <a:p>
            <a:pPr marL="0" marR="0" lvl="0" indent="0" algn="l" defTabSz="914400" rtl="0" eaLnBrk="1" fontAlgn="auto" latinLnBrk="0" hangingPunct="1">
              <a:lnSpc>
                <a:spcPct val="100000"/>
              </a:lnSpc>
              <a:spcBef>
                <a:spcPts val="700"/>
              </a:spcBef>
              <a:spcAft>
                <a:spcPts val="0"/>
              </a:spcAft>
              <a:buClrTx/>
              <a:buSzTx/>
              <a:buFontTx/>
              <a:buNone/>
              <a:tabLst/>
              <a:defRPr/>
            </a:pPr>
            <a:r>
              <a:rPr kumimoji="0" lang="en-US" sz="2800" b="0" i="0" u="none" strike="noStrike" kern="0" cap="none" spc="0" normalizeH="0" baseline="0" noProof="0" dirty="0">
                <a:ln>
                  <a:noFill/>
                </a:ln>
                <a:solidFill>
                  <a:schemeClr val="tx1">
                    <a:lumMod val="75000"/>
                    <a:lumOff val="25000"/>
                  </a:schemeClr>
                </a:solidFill>
                <a:effectLst/>
                <a:uLnTx/>
                <a:uFillTx/>
                <a:latin typeface="Corbel Light" panose="020B0303020204020204" pitchFamily="34" charset="0"/>
                <a:sym typeface="Arial"/>
              </a:rPr>
              <a:t>Step 1: Set &amp; Sell the Vision</a:t>
            </a:r>
          </a:p>
          <a:p>
            <a:pPr marL="0" marR="0" lvl="0" indent="0" algn="l" defTabSz="914400" rtl="0" eaLnBrk="1" fontAlgn="auto" latinLnBrk="0" hangingPunct="1">
              <a:lnSpc>
                <a:spcPct val="100000"/>
              </a:lnSpc>
              <a:spcBef>
                <a:spcPts val="700"/>
              </a:spcBef>
              <a:spcAft>
                <a:spcPts val="0"/>
              </a:spcAft>
              <a:buClrTx/>
              <a:buSzTx/>
              <a:buFontTx/>
              <a:buNone/>
              <a:tabLst/>
              <a:defRPr/>
            </a:pPr>
            <a:r>
              <a:rPr kumimoji="0" lang="en-US" sz="2800" b="0" i="0" u="none" strike="noStrike" kern="0" cap="none" spc="0" normalizeH="0" baseline="0" noProof="0" dirty="0">
                <a:ln>
                  <a:noFill/>
                </a:ln>
                <a:solidFill>
                  <a:schemeClr val="tx1">
                    <a:lumMod val="75000"/>
                    <a:lumOff val="25000"/>
                  </a:schemeClr>
                </a:solidFill>
                <a:effectLst/>
                <a:uLnTx/>
                <a:uFillTx/>
                <a:latin typeface="Corbel Light" panose="020B0303020204020204" pitchFamily="34" charset="0"/>
                <a:sym typeface="Arial"/>
              </a:rPr>
              <a:t>Step 2: Chart New Course</a:t>
            </a:r>
          </a:p>
          <a:p>
            <a:pPr marL="0" marR="0" lvl="0" indent="0" algn="l" defTabSz="914400" rtl="0" eaLnBrk="1" fontAlgn="auto" latinLnBrk="0" hangingPunct="1">
              <a:lnSpc>
                <a:spcPct val="100000"/>
              </a:lnSpc>
              <a:spcBef>
                <a:spcPts val="700"/>
              </a:spcBef>
              <a:spcAft>
                <a:spcPts val="0"/>
              </a:spcAft>
              <a:buClrTx/>
              <a:buSzTx/>
              <a:buFontTx/>
              <a:buNone/>
              <a:tabLst/>
              <a:defRPr/>
            </a:pPr>
            <a:r>
              <a:rPr kumimoji="0" lang="en-US" sz="2800" b="0" i="0" u="none" strike="noStrike" kern="0" cap="none" spc="0" normalizeH="0" baseline="0" noProof="0" dirty="0">
                <a:ln>
                  <a:noFill/>
                </a:ln>
                <a:solidFill>
                  <a:schemeClr val="tx1">
                    <a:lumMod val="75000"/>
                    <a:lumOff val="25000"/>
                  </a:schemeClr>
                </a:solidFill>
                <a:effectLst/>
                <a:uLnTx/>
                <a:uFillTx/>
                <a:latin typeface="Corbel Light" panose="020B0303020204020204" pitchFamily="34" charset="0"/>
                <a:sym typeface="Arial"/>
              </a:rPr>
              <a:t>Step 3: Align Goals</a:t>
            </a:r>
          </a:p>
          <a:p>
            <a:pPr marL="0" marR="0" lvl="0" indent="0" algn="l" defTabSz="914400" rtl="0" eaLnBrk="1" fontAlgn="auto" latinLnBrk="0" hangingPunct="1">
              <a:lnSpc>
                <a:spcPct val="100000"/>
              </a:lnSpc>
              <a:spcBef>
                <a:spcPts val="700"/>
              </a:spcBef>
              <a:spcAft>
                <a:spcPts val="0"/>
              </a:spcAft>
              <a:buClrTx/>
              <a:buSzTx/>
              <a:buFontTx/>
              <a:buNone/>
              <a:tabLst/>
              <a:defRPr/>
            </a:pPr>
            <a:r>
              <a:rPr kumimoji="0" lang="en-US" sz="2800" b="0" i="0" u="none" strike="noStrike" kern="0" cap="none" spc="0" normalizeH="0" baseline="0" noProof="0" dirty="0">
                <a:ln>
                  <a:noFill/>
                </a:ln>
                <a:solidFill>
                  <a:schemeClr val="tx1">
                    <a:lumMod val="75000"/>
                    <a:lumOff val="25000"/>
                  </a:schemeClr>
                </a:solidFill>
                <a:effectLst/>
                <a:uLnTx/>
                <a:uFillTx/>
                <a:latin typeface="Corbel Light" panose="020B0303020204020204" pitchFamily="34" charset="0"/>
                <a:sym typeface="Arial"/>
              </a:rPr>
              <a:t>Step 4: Define Roles</a:t>
            </a:r>
          </a:p>
          <a:p>
            <a:pPr marL="0" marR="0" lvl="0" indent="0" algn="l" defTabSz="914400" rtl="0" eaLnBrk="1" fontAlgn="auto" latinLnBrk="0" hangingPunct="1">
              <a:lnSpc>
                <a:spcPct val="100000"/>
              </a:lnSpc>
              <a:spcBef>
                <a:spcPts val="700"/>
              </a:spcBef>
              <a:spcAft>
                <a:spcPts val="0"/>
              </a:spcAft>
              <a:buClrTx/>
              <a:buSzTx/>
              <a:buFontTx/>
              <a:buNone/>
              <a:tabLst/>
              <a:defRPr/>
            </a:pPr>
            <a:r>
              <a:rPr kumimoji="0" lang="en-US" sz="2800" b="0" i="0" u="none" strike="noStrike" kern="0" cap="none" spc="0" normalizeH="0" baseline="0" noProof="0" dirty="0">
                <a:ln>
                  <a:noFill/>
                </a:ln>
                <a:solidFill>
                  <a:schemeClr val="tx1">
                    <a:lumMod val="75000"/>
                    <a:lumOff val="25000"/>
                  </a:schemeClr>
                </a:solidFill>
                <a:effectLst/>
                <a:uLnTx/>
                <a:uFillTx/>
                <a:latin typeface="Corbel Light" panose="020B0303020204020204" pitchFamily="34" charset="0"/>
                <a:sym typeface="Arial"/>
              </a:rPr>
              <a:t>Step 5: Align Definition of Success</a:t>
            </a:r>
          </a:p>
        </p:txBody>
      </p:sp>
    </p:spTree>
    <p:extLst>
      <p:ext uri="{BB962C8B-B14F-4D97-AF65-F5344CB8AC3E}">
        <p14:creationId xmlns:p14="http://schemas.microsoft.com/office/powerpoint/2010/main" val="12077989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ACFF08BA91234DA7CC4605EB78AF3A" ma:contentTypeVersion="13" ma:contentTypeDescription="Create a new document." ma:contentTypeScope="" ma:versionID="50e16dc7cb39c54f3e2b72ad1ff79184">
  <xsd:schema xmlns:xsd="http://www.w3.org/2001/XMLSchema" xmlns:xs="http://www.w3.org/2001/XMLSchema" xmlns:p="http://schemas.microsoft.com/office/2006/metadata/properties" xmlns:ns2="da6e98c6-5e83-4601-8f95-1484539f0eab" xmlns:ns3="29071c98-931f-4f51-b859-24d2183e1005" targetNamespace="http://schemas.microsoft.com/office/2006/metadata/properties" ma:root="true" ma:fieldsID="4a9740be415c600f8a0c7b90d643f505" ns2:_="" ns3:_="">
    <xsd:import namespace="da6e98c6-5e83-4601-8f95-1484539f0eab"/>
    <xsd:import namespace="29071c98-931f-4f51-b859-24d2183e100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6e98c6-5e83-4601-8f95-1484539f0e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071c98-931f-4f51-b859-24d2183e100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DF28DF9-CC82-4272-A99F-1F544DB8455A}"/>
</file>

<file path=customXml/itemProps2.xml><?xml version="1.0" encoding="utf-8"?>
<ds:datastoreItem xmlns:ds="http://schemas.openxmlformats.org/officeDocument/2006/customXml" ds:itemID="{8EDE3EF6-FAFA-4A6E-85D3-EA53694C0347}"/>
</file>

<file path=customXml/itemProps3.xml><?xml version="1.0" encoding="utf-8"?>
<ds:datastoreItem xmlns:ds="http://schemas.openxmlformats.org/officeDocument/2006/customXml" ds:itemID="{95FC3B41-31D7-4680-B5C1-C6FEB8D9E251}"/>
</file>

<file path=docProps/app.xml><?xml version="1.0" encoding="utf-8"?>
<Properties xmlns="http://schemas.openxmlformats.org/officeDocument/2006/extended-properties" xmlns:vt="http://schemas.openxmlformats.org/officeDocument/2006/docPropsVTypes">
  <Template>Office Theme</Template>
  <TotalTime>2927</TotalTime>
  <Words>1143</Words>
  <Application>Microsoft Office PowerPoint</Application>
  <PresentationFormat>On-screen Show (4:3)</PresentationFormat>
  <Paragraphs>151</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Corbel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Ainsley Shannon</dc:creator>
  <cp:lastModifiedBy>Brian Cuthbert</cp:lastModifiedBy>
  <cp:revision>25</cp:revision>
  <dcterms:created xsi:type="dcterms:W3CDTF">2021-01-19T16:23:38Z</dcterms:created>
  <dcterms:modified xsi:type="dcterms:W3CDTF">2021-01-21T18:51:00Z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0x010100F2ACFF08BA91234DA7CC4605EB78AF3A</vt:lpwstr>
  </property>
</Properties>
</file>