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3"/>
  </p:notesMasterIdLst>
  <p:sldIdLst>
    <p:sldId id="256" r:id="rId2"/>
    <p:sldId id="557" r:id="rId3"/>
    <p:sldId id="259" r:id="rId4"/>
    <p:sldId id="570" r:id="rId5"/>
    <p:sldId id="571" r:id="rId6"/>
    <p:sldId id="578" r:id="rId7"/>
    <p:sldId id="579" r:id="rId8"/>
    <p:sldId id="573" r:id="rId9"/>
    <p:sldId id="263" r:id="rId10"/>
    <p:sldId id="269" r:id="rId11"/>
    <p:sldId id="561" r:id="rId12"/>
    <p:sldId id="272" r:id="rId13"/>
    <p:sldId id="569" r:id="rId14"/>
    <p:sldId id="566" r:id="rId15"/>
    <p:sldId id="270" r:id="rId16"/>
    <p:sldId id="568" r:id="rId17"/>
    <p:sldId id="567" r:id="rId18"/>
    <p:sldId id="261" r:id="rId19"/>
    <p:sldId id="275" r:id="rId20"/>
    <p:sldId id="276" r:id="rId21"/>
    <p:sldId id="5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ia Ander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23F66-AA44-4874-BF3B-69BD1C3976B4}"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E7964-01D3-418B-A226-440F1F1BA8F6}" type="slidenum">
              <a:rPr lang="en-US" smtClean="0"/>
              <a:t>‹#›</a:t>
            </a:fld>
            <a:endParaRPr lang="en-US"/>
          </a:p>
        </p:txBody>
      </p:sp>
    </p:spTree>
    <p:extLst>
      <p:ext uri="{BB962C8B-B14F-4D97-AF65-F5344CB8AC3E}">
        <p14:creationId xmlns:p14="http://schemas.microsoft.com/office/powerpoint/2010/main" val="253834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users search </a:t>
            </a:r>
            <a:r>
              <a:rPr lang="en-US" dirty="0" err="1"/>
              <a:t>google</a:t>
            </a:r>
            <a:r>
              <a:rPr lang="en-US" dirty="0"/>
              <a:t> (trust the results)</a:t>
            </a:r>
          </a:p>
          <a:p>
            <a:r>
              <a:rPr lang="en-US" dirty="0"/>
              <a:t>Our job</a:t>
            </a:r>
            <a:r>
              <a:rPr lang="en-US" baseline="0" dirty="0"/>
              <a:t> to tell Google they can trust our results for the questions users ask</a:t>
            </a:r>
            <a:endParaRPr lang="en-US" dirty="0"/>
          </a:p>
          <a:p>
            <a:r>
              <a:rPr lang="en-US" dirty="0"/>
              <a:t>Point to: Organic listings, paid listings, image searches (and other multimedia callouts)</a:t>
            </a:r>
          </a:p>
        </p:txBody>
      </p:sp>
      <p:sp>
        <p:nvSpPr>
          <p:cNvPr id="4" name="Slide Number Placeholder 3"/>
          <p:cNvSpPr>
            <a:spLocks noGrp="1"/>
          </p:cNvSpPr>
          <p:nvPr>
            <p:ph type="sldNum" sz="quarter" idx="10"/>
          </p:nvPr>
        </p:nvSpPr>
        <p:spPr/>
        <p:txBody>
          <a:bodyPr/>
          <a:lstStyle/>
          <a:p>
            <a:pPr>
              <a:defRPr/>
            </a:pPr>
            <a:fld id="{C454A7E8-7E93-421E-8F86-8E514D9807A9}" type="slidenum">
              <a:rPr lang="en-US" smtClean="0"/>
              <a:pPr>
                <a:defRPr/>
              </a:pPr>
              <a:t>2</a:t>
            </a:fld>
            <a:endParaRPr lang="en-US" dirty="0"/>
          </a:p>
        </p:txBody>
      </p:sp>
    </p:spTree>
    <p:extLst>
      <p:ext uri="{BB962C8B-B14F-4D97-AF65-F5344CB8AC3E}">
        <p14:creationId xmlns:p14="http://schemas.microsoft.com/office/powerpoint/2010/main" val="305040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F8A4-648F-4B11-BA7C-4DF600199A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16829-B94F-460F-A1E5-119C75730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C908F-1E75-4A72-BBE8-2A6CF4FAEF00}"/>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5" name="Footer Placeholder 4">
            <a:extLst>
              <a:ext uri="{FF2B5EF4-FFF2-40B4-BE49-F238E27FC236}">
                <a16:creationId xmlns:a16="http://schemas.microsoft.com/office/drawing/2014/main" id="{52F2BA88-4E7D-46D1-8F61-54784DF08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8E095-175C-486E-A464-6544D3BD62D0}"/>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223015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F1E5-1CE1-4307-B3EB-DCFFC8AC2DE5}"/>
              </a:ext>
            </a:extLst>
          </p:cNvPr>
          <p:cNvSpPr>
            <a:spLocks noGrp="1"/>
          </p:cNvSpPr>
          <p:nvPr>
            <p:ph type="title"/>
          </p:nvPr>
        </p:nvSpPr>
        <p:spPr/>
        <p:txBody>
          <a:bodyPr/>
          <a:lstStyle>
            <a:lvl1pPr>
              <a:defRPr cap="small" baseline="0">
                <a:latin typeface="Constantia" panose="02030602050306030303"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3C3A99B-A4AE-4D09-8C3E-BA66AC609021}"/>
              </a:ext>
            </a:extLst>
          </p:cNvPr>
          <p:cNvSpPr>
            <a:spLocks noGrp="1"/>
          </p:cNvSpPr>
          <p:nvPr>
            <p:ph type="body" orient="vert" idx="1"/>
          </p:nvPr>
        </p:nvSpPr>
        <p:spPr/>
        <p:txBody>
          <a:bodyPr vert="eaVert"/>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8D56E0-4D4C-4FCF-8212-067FFFCEEBC3}"/>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5" name="Footer Placeholder 4">
            <a:extLst>
              <a:ext uri="{FF2B5EF4-FFF2-40B4-BE49-F238E27FC236}">
                <a16:creationId xmlns:a16="http://schemas.microsoft.com/office/drawing/2014/main" id="{A11852B1-EBD5-4536-93AB-40CB15391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4BA19-AA51-4407-8B91-C75180E7B8B2}"/>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217143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67BF7-7C6A-4A7C-BE03-19336BD10542}"/>
              </a:ext>
            </a:extLst>
          </p:cNvPr>
          <p:cNvSpPr>
            <a:spLocks noGrp="1"/>
          </p:cNvSpPr>
          <p:nvPr>
            <p:ph type="title" orient="vert"/>
          </p:nvPr>
        </p:nvSpPr>
        <p:spPr>
          <a:xfrm>
            <a:off x="8724900" y="365125"/>
            <a:ext cx="2628900" cy="5811838"/>
          </a:xfrm>
        </p:spPr>
        <p:txBody>
          <a:bodyPr vert="eaVert"/>
          <a:lstStyle>
            <a:lvl1pPr>
              <a:defRPr cap="small" baseline="0">
                <a:latin typeface="Constantia" panose="02030602050306030303"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0B96D40-FDC1-4844-A598-335CC7029E41}"/>
              </a:ext>
            </a:extLst>
          </p:cNvPr>
          <p:cNvSpPr>
            <a:spLocks noGrp="1"/>
          </p:cNvSpPr>
          <p:nvPr>
            <p:ph type="body" orient="vert" idx="1"/>
          </p:nvPr>
        </p:nvSpPr>
        <p:spPr>
          <a:xfrm>
            <a:off x="838200" y="365125"/>
            <a:ext cx="7734300" cy="5811838"/>
          </a:xfrm>
        </p:spPr>
        <p:txBody>
          <a:bodyPr vert="eaVert"/>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AD01124-0A93-463F-9860-C5A8C3DA40AB}"/>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5" name="Footer Placeholder 4">
            <a:extLst>
              <a:ext uri="{FF2B5EF4-FFF2-40B4-BE49-F238E27FC236}">
                <a16:creationId xmlns:a16="http://schemas.microsoft.com/office/drawing/2014/main" id="{4B702115-9AA9-4ADF-95B0-0792FF8DA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72C10-5678-42B6-9FF2-3EEFE7E4B91A}"/>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422352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916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7128-0AEF-417E-9B0B-54287143E110}"/>
              </a:ext>
            </a:extLst>
          </p:cNvPr>
          <p:cNvSpPr>
            <a:spLocks noGrp="1"/>
          </p:cNvSpPr>
          <p:nvPr>
            <p:ph type="title"/>
          </p:nvPr>
        </p:nvSpPr>
        <p:spPr/>
        <p:txBody>
          <a:bodyPr>
            <a:normAutofit/>
          </a:bodyPr>
          <a:lstStyle>
            <a:lvl1pPr>
              <a:defRPr sz="4800" cap="small" baseline="0">
                <a:latin typeface="Constantia" panose="0203060205030603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D1CC414-1212-4029-849D-6CCC8DFE0D53}"/>
              </a:ext>
            </a:extLst>
          </p:cNvPr>
          <p:cNvSpPr>
            <a:spLocks noGrp="1"/>
          </p:cNvSpPr>
          <p:nvPr>
            <p:ph idx="1"/>
          </p:nvPr>
        </p:nvSpPr>
        <p:spPr/>
        <p:txBody>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D75551-EBC6-4157-B72E-4C19CFA71EF1}"/>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5" name="Footer Placeholder 4">
            <a:extLst>
              <a:ext uri="{FF2B5EF4-FFF2-40B4-BE49-F238E27FC236}">
                <a16:creationId xmlns:a16="http://schemas.microsoft.com/office/drawing/2014/main" id="{C8F081AE-8646-4634-AF6D-B820EFF3B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86A72-2B2E-4432-A8D2-46C38B8018EA}"/>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235251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9D31-CBE6-43DD-A31A-2A0B32A54964}"/>
              </a:ext>
            </a:extLst>
          </p:cNvPr>
          <p:cNvSpPr>
            <a:spLocks noGrp="1"/>
          </p:cNvSpPr>
          <p:nvPr>
            <p:ph type="title"/>
          </p:nvPr>
        </p:nvSpPr>
        <p:spPr>
          <a:xfrm>
            <a:off x="831850" y="1709738"/>
            <a:ext cx="10515600" cy="2852737"/>
          </a:xfrm>
        </p:spPr>
        <p:txBody>
          <a:bodyPr anchor="b"/>
          <a:lstStyle>
            <a:lvl1pPr>
              <a:defRPr sz="6000" cap="all" baseline="0">
                <a:latin typeface="Constantia" panose="0203060205030603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D0F8950-4059-4FD0-B925-09CAE03BF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algun Gothic" panose="020B0503020000020004" pitchFamily="34" charset="-127"/>
                <a:ea typeface="Malgun Gothic" panose="020B0503020000020004" pitchFamily="34" charset="-12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608A4CE8-F8CE-4AE4-A6DC-6F3A8B6CB08F}"/>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5" name="Footer Placeholder 4">
            <a:extLst>
              <a:ext uri="{FF2B5EF4-FFF2-40B4-BE49-F238E27FC236}">
                <a16:creationId xmlns:a16="http://schemas.microsoft.com/office/drawing/2014/main" id="{331D6A1C-4815-4824-B9D3-478BD9EF6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CB723-77D1-456A-90A6-D6F7D5AF933B}"/>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21754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493C-245D-4510-AAD9-7BB86E3FC944}"/>
              </a:ext>
            </a:extLst>
          </p:cNvPr>
          <p:cNvSpPr>
            <a:spLocks noGrp="1"/>
          </p:cNvSpPr>
          <p:nvPr>
            <p:ph type="title"/>
          </p:nvPr>
        </p:nvSpPr>
        <p:spPr/>
        <p:txBody>
          <a:bodyPr/>
          <a:lstStyle>
            <a:lvl1pPr>
              <a:defRPr cap="small" baseline="0">
                <a:latin typeface="Constantia" panose="0203060205030603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A8D056C-D129-4B73-B401-6EB9ED1E331A}"/>
              </a:ext>
            </a:extLst>
          </p:cNvPr>
          <p:cNvSpPr>
            <a:spLocks noGrp="1"/>
          </p:cNvSpPr>
          <p:nvPr>
            <p:ph sz="half" idx="1"/>
          </p:nvPr>
        </p:nvSpPr>
        <p:spPr>
          <a:xfrm>
            <a:off x="838200" y="1825625"/>
            <a:ext cx="5181600" cy="4351338"/>
          </a:xfrm>
        </p:spPr>
        <p:txBody>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88A1294-6D58-419C-B0F0-F48251C4304A}"/>
              </a:ext>
            </a:extLst>
          </p:cNvPr>
          <p:cNvSpPr>
            <a:spLocks noGrp="1"/>
          </p:cNvSpPr>
          <p:nvPr>
            <p:ph sz="half" idx="2"/>
          </p:nvPr>
        </p:nvSpPr>
        <p:spPr>
          <a:xfrm>
            <a:off x="6172200" y="1825625"/>
            <a:ext cx="5181600" cy="4351338"/>
          </a:xfrm>
        </p:spPr>
        <p:txBody>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BA3B6E6-699E-41C6-8E30-208B922396B3}"/>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6" name="Footer Placeholder 5">
            <a:extLst>
              <a:ext uri="{FF2B5EF4-FFF2-40B4-BE49-F238E27FC236}">
                <a16:creationId xmlns:a16="http://schemas.microsoft.com/office/drawing/2014/main" id="{006D7CBF-7BEA-4157-8315-C4D41F5DE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E6DFB-2AAA-43E8-B428-A2696BABAD51}"/>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93813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6ED5-5061-425A-B792-AA1F19C6ECD6}"/>
              </a:ext>
            </a:extLst>
          </p:cNvPr>
          <p:cNvSpPr>
            <a:spLocks noGrp="1"/>
          </p:cNvSpPr>
          <p:nvPr>
            <p:ph type="title"/>
          </p:nvPr>
        </p:nvSpPr>
        <p:spPr>
          <a:xfrm>
            <a:off x="839788" y="365125"/>
            <a:ext cx="10515600" cy="1325563"/>
          </a:xfrm>
        </p:spPr>
        <p:txBody>
          <a:bodyPr/>
          <a:lstStyle>
            <a:lvl1pPr>
              <a:defRPr cap="small" baseline="0">
                <a:latin typeface="Constantia" panose="0203060205030603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D3F74F4-0323-4EC5-9AB3-C11476D9D7E3}"/>
              </a:ext>
            </a:extLst>
          </p:cNvPr>
          <p:cNvSpPr>
            <a:spLocks noGrp="1"/>
          </p:cNvSpPr>
          <p:nvPr>
            <p:ph type="body" idx="1"/>
          </p:nvPr>
        </p:nvSpPr>
        <p:spPr>
          <a:xfrm>
            <a:off x="839788" y="1681163"/>
            <a:ext cx="5157787" cy="823912"/>
          </a:xfrm>
        </p:spPr>
        <p:txBody>
          <a:bodyPr anchor="b"/>
          <a:lstStyle>
            <a:lvl1pPr marL="0" indent="0">
              <a:buNone/>
              <a:defRPr sz="2400" b="1">
                <a:latin typeface="Malgun Gothic" panose="020B0503020000020004" pitchFamily="34" charset="-127"/>
                <a:ea typeface="Malgun Gothic" panose="020B0503020000020004" pitchFamily="34" charset="-12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037698E-4A68-4B83-8AC8-52A9D4ED07FD}"/>
              </a:ext>
            </a:extLst>
          </p:cNvPr>
          <p:cNvSpPr>
            <a:spLocks noGrp="1"/>
          </p:cNvSpPr>
          <p:nvPr>
            <p:ph sz="half" idx="2"/>
          </p:nvPr>
        </p:nvSpPr>
        <p:spPr>
          <a:xfrm>
            <a:off x="839788" y="2505075"/>
            <a:ext cx="5157787" cy="3684588"/>
          </a:xfrm>
        </p:spPr>
        <p:txBody>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8D53ECE-9B4C-4025-8F60-36B2D824C57F}"/>
              </a:ext>
            </a:extLst>
          </p:cNvPr>
          <p:cNvSpPr>
            <a:spLocks noGrp="1"/>
          </p:cNvSpPr>
          <p:nvPr>
            <p:ph type="body" sz="quarter" idx="3"/>
          </p:nvPr>
        </p:nvSpPr>
        <p:spPr>
          <a:xfrm>
            <a:off x="6172200" y="1681163"/>
            <a:ext cx="5183188" cy="823912"/>
          </a:xfrm>
        </p:spPr>
        <p:txBody>
          <a:bodyPr anchor="b"/>
          <a:lstStyle>
            <a:lvl1pPr marL="0" indent="0">
              <a:buNone/>
              <a:defRPr sz="2400" b="1">
                <a:latin typeface="Malgun Gothic" panose="020B0503020000020004" pitchFamily="34" charset="-127"/>
                <a:ea typeface="Malgun Gothic" panose="020B0503020000020004" pitchFamily="34" charset="-12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FC7A5CA7-9FC7-4F54-9D90-E1AD5D377A7E}"/>
              </a:ext>
            </a:extLst>
          </p:cNvPr>
          <p:cNvSpPr>
            <a:spLocks noGrp="1"/>
          </p:cNvSpPr>
          <p:nvPr>
            <p:ph sz="quarter" idx="4"/>
          </p:nvPr>
        </p:nvSpPr>
        <p:spPr>
          <a:xfrm>
            <a:off x="6172200" y="2505075"/>
            <a:ext cx="5183188" cy="3684588"/>
          </a:xfrm>
        </p:spPr>
        <p:txBody>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A0A7889-01A8-4472-8207-1F3784AF56C5}"/>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8" name="Footer Placeholder 7">
            <a:extLst>
              <a:ext uri="{FF2B5EF4-FFF2-40B4-BE49-F238E27FC236}">
                <a16:creationId xmlns:a16="http://schemas.microsoft.com/office/drawing/2014/main" id="{AF9758E3-49C2-4E5C-97D5-AEF07C071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EA51FD-F621-40E4-95C8-4304D05C0C23}"/>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155179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0CF6-3CB8-4755-9427-D9D07F111574}"/>
              </a:ext>
            </a:extLst>
          </p:cNvPr>
          <p:cNvSpPr>
            <a:spLocks noGrp="1"/>
          </p:cNvSpPr>
          <p:nvPr>
            <p:ph type="title"/>
          </p:nvPr>
        </p:nvSpPr>
        <p:spPr/>
        <p:txBody>
          <a:bodyPr/>
          <a:lstStyle>
            <a:lvl1pPr>
              <a:defRPr cap="small" baseline="0">
                <a:latin typeface="Constantia" panose="0203060205030603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D4E415B-0216-4A8B-8556-4A4A3FF36B02}"/>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4" name="Footer Placeholder 3">
            <a:extLst>
              <a:ext uri="{FF2B5EF4-FFF2-40B4-BE49-F238E27FC236}">
                <a16:creationId xmlns:a16="http://schemas.microsoft.com/office/drawing/2014/main" id="{F3FE1F75-F441-4350-AEE2-7C9DEF381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F12D4-1AD8-4465-814D-F16E50DAE108}"/>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270731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AAFC2-A719-4A8D-B5A0-55879970F63D}"/>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3" name="Footer Placeholder 2">
            <a:extLst>
              <a:ext uri="{FF2B5EF4-FFF2-40B4-BE49-F238E27FC236}">
                <a16:creationId xmlns:a16="http://schemas.microsoft.com/office/drawing/2014/main" id="{25EB1B52-FBBF-49BD-B93A-58E74E47F1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FEE53F-372C-455F-827E-17D14D5B1378}"/>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417643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5FC2-0E1D-44FB-B4E4-C24DFEEF4F1E}"/>
              </a:ext>
            </a:extLst>
          </p:cNvPr>
          <p:cNvSpPr>
            <a:spLocks noGrp="1"/>
          </p:cNvSpPr>
          <p:nvPr>
            <p:ph type="title"/>
          </p:nvPr>
        </p:nvSpPr>
        <p:spPr>
          <a:xfrm>
            <a:off x="839788" y="457200"/>
            <a:ext cx="3932237" cy="1600200"/>
          </a:xfrm>
        </p:spPr>
        <p:txBody>
          <a:bodyPr anchor="b"/>
          <a:lstStyle>
            <a:lvl1pPr>
              <a:defRPr sz="3200">
                <a:latin typeface="Constantia" panose="0203060205030603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C0442D5-3611-408E-9026-1DEF237B3F94}"/>
              </a:ext>
            </a:extLst>
          </p:cNvPr>
          <p:cNvSpPr>
            <a:spLocks noGrp="1"/>
          </p:cNvSpPr>
          <p:nvPr>
            <p:ph idx="1"/>
          </p:nvPr>
        </p:nvSpPr>
        <p:spPr>
          <a:xfrm>
            <a:off x="5183188" y="987425"/>
            <a:ext cx="6172200" cy="4873625"/>
          </a:xfrm>
        </p:spPr>
        <p:txBody>
          <a:bodyPr/>
          <a:lstStyle>
            <a:lvl1pPr>
              <a:defRPr sz="3200">
                <a:latin typeface="Malgun Gothic" panose="020B0503020000020004" pitchFamily="34" charset="-127"/>
                <a:ea typeface="Malgun Gothic" panose="020B0503020000020004" pitchFamily="34" charset="-127"/>
              </a:defRPr>
            </a:lvl1pPr>
            <a:lvl2pPr>
              <a:defRPr sz="2800">
                <a:latin typeface="Malgun Gothic" panose="020B0503020000020004" pitchFamily="34" charset="-127"/>
                <a:ea typeface="Malgun Gothic" panose="020B0503020000020004" pitchFamily="34" charset="-127"/>
              </a:defRPr>
            </a:lvl2pPr>
            <a:lvl3pPr>
              <a:defRPr sz="2400">
                <a:latin typeface="Malgun Gothic" panose="020B0503020000020004" pitchFamily="34" charset="-127"/>
                <a:ea typeface="Malgun Gothic" panose="020B0503020000020004" pitchFamily="34" charset="-127"/>
              </a:defRPr>
            </a:lvl3pPr>
            <a:lvl4pPr>
              <a:defRPr sz="2000">
                <a:latin typeface="Malgun Gothic" panose="020B0503020000020004" pitchFamily="34" charset="-127"/>
                <a:ea typeface="Malgun Gothic" panose="020B0503020000020004" pitchFamily="34" charset="-127"/>
              </a:defRPr>
            </a:lvl4pPr>
            <a:lvl5pPr>
              <a:defRPr sz="2000">
                <a:latin typeface="Malgun Gothic" panose="020B0503020000020004" pitchFamily="34" charset="-127"/>
                <a:ea typeface="Malgun Gothic" panose="020B0503020000020004" pitchFamily="34" charset="-127"/>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737BDA9-DE0F-4F51-91FA-F96A5768B064}"/>
              </a:ext>
            </a:extLst>
          </p:cNvPr>
          <p:cNvSpPr>
            <a:spLocks noGrp="1"/>
          </p:cNvSpPr>
          <p:nvPr>
            <p:ph type="body" sz="half" idx="2"/>
          </p:nvPr>
        </p:nvSpPr>
        <p:spPr>
          <a:xfrm>
            <a:off x="839788" y="2057400"/>
            <a:ext cx="3932237" cy="3811588"/>
          </a:xfrm>
        </p:spPr>
        <p:txBody>
          <a:bodyPr/>
          <a:lstStyle>
            <a:lvl1pPr marL="0" indent="0">
              <a:buNone/>
              <a:defRPr sz="1600">
                <a:latin typeface="Malgun Gothic" panose="020B0503020000020004" pitchFamily="34" charset="-127"/>
                <a:ea typeface="Malgun Gothic" panose="020B0503020000020004" pitchFamily="34" charset="-12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7D290A8E-02AB-470E-93E2-C18ACD410B8C}"/>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6" name="Footer Placeholder 5">
            <a:extLst>
              <a:ext uri="{FF2B5EF4-FFF2-40B4-BE49-F238E27FC236}">
                <a16:creationId xmlns:a16="http://schemas.microsoft.com/office/drawing/2014/main" id="{8BA44531-2E7F-449D-9608-B61DFC3F2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2033E-901C-454E-B653-AD5D68911487}"/>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250492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9A1B-398B-4452-8226-584D9B0148CF}"/>
              </a:ext>
            </a:extLst>
          </p:cNvPr>
          <p:cNvSpPr>
            <a:spLocks noGrp="1"/>
          </p:cNvSpPr>
          <p:nvPr>
            <p:ph type="title"/>
          </p:nvPr>
        </p:nvSpPr>
        <p:spPr>
          <a:xfrm>
            <a:off x="839788" y="457200"/>
            <a:ext cx="3932237" cy="1600200"/>
          </a:xfrm>
        </p:spPr>
        <p:txBody>
          <a:bodyPr anchor="b"/>
          <a:lstStyle>
            <a:lvl1pPr>
              <a:defRPr sz="3200">
                <a:latin typeface="Malgun Gothic" panose="020B0503020000020004" pitchFamily="34" charset="-127"/>
                <a:ea typeface="Malgun Gothic" panose="020B0503020000020004" pitchFamily="34" charset="-127"/>
              </a:defRPr>
            </a:lvl1pPr>
          </a:lstStyle>
          <a:p>
            <a:r>
              <a:rPr lang="en-US" dirty="0"/>
              <a:t>Click to edit Master title style</a:t>
            </a:r>
          </a:p>
        </p:txBody>
      </p:sp>
      <p:sp>
        <p:nvSpPr>
          <p:cNvPr id="3" name="Picture Placeholder 2">
            <a:extLst>
              <a:ext uri="{FF2B5EF4-FFF2-40B4-BE49-F238E27FC236}">
                <a16:creationId xmlns:a16="http://schemas.microsoft.com/office/drawing/2014/main" id="{5EB78AC4-45EF-4E36-BA35-DD58AE210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CC3204-1204-46D4-B34F-5AE88ABAE935}"/>
              </a:ext>
            </a:extLst>
          </p:cNvPr>
          <p:cNvSpPr>
            <a:spLocks noGrp="1"/>
          </p:cNvSpPr>
          <p:nvPr>
            <p:ph type="body" sz="half" idx="2"/>
          </p:nvPr>
        </p:nvSpPr>
        <p:spPr>
          <a:xfrm>
            <a:off x="839788" y="2057400"/>
            <a:ext cx="3932237" cy="3811588"/>
          </a:xfrm>
        </p:spPr>
        <p:txBody>
          <a:bodyPr/>
          <a:lstStyle>
            <a:lvl1pPr marL="0" indent="0">
              <a:buNone/>
              <a:defRPr sz="1600">
                <a:latin typeface="Malgun Gothic" panose="020B0503020000020004" pitchFamily="34" charset="-127"/>
                <a:ea typeface="Malgun Gothic" panose="020B0503020000020004" pitchFamily="34" charset="-12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EA059F38-F2F3-4D86-BD4B-A2BB559A20BB}"/>
              </a:ext>
            </a:extLst>
          </p:cNvPr>
          <p:cNvSpPr>
            <a:spLocks noGrp="1"/>
          </p:cNvSpPr>
          <p:nvPr>
            <p:ph type="dt" sz="half" idx="10"/>
          </p:nvPr>
        </p:nvSpPr>
        <p:spPr/>
        <p:txBody>
          <a:bodyPr/>
          <a:lstStyle/>
          <a:p>
            <a:fld id="{5892219E-D63A-486B-9F13-B51FBAE9D64B}" type="datetimeFigureOut">
              <a:rPr lang="en-US" smtClean="0"/>
              <a:t>4/8/2021</a:t>
            </a:fld>
            <a:endParaRPr lang="en-US"/>
          </a:p>
        </p:txBody>
      </p:sp>
      <p:sp>
        <p:nvSpPr>
          <p:cNvPr id="6" name="Footer Placeholder 5">
            <a:extLst>
              <a:ext uri="{FF2B5EF4-FFF2-40B4-BE49-F238E27FC236}">
                <a16:creationId xmlns:a16="http://schemas.microsoft.com/office/drawing/2014/main" id="{145185AD-96AA-4ED7-AB04-3A43226CA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A25BA-B644-42E0-92F6-EC8CC4D937E0}"/>
              </a:ext>
            </a:extLst>
          </p:cNvPr>
          <p:cNvSpPr>
            <a:spLocks noGrp="1"/>
          </p:cNvSpPr>
          <p:nvPr>
            <p:ph type="sldNum" sz="quarter" idx="12"/>
          </p:nvPr>
        </p:nvSpPr>
        <p:spPr/>
        <p:txBody>
          <a:bodyPr/>
          <a:lstStyle/>
          <a:p>
            <a:fld id="{FBBECC65-65B7-4531-87CB-3D8B929E4D65}" type="slidenum">
              <a:rPr lang="en-US" smtClean="0"/>
              <a:t>‹#›</a:t>
            </a:fld>
            <a:endParaRPr lang="en-US"/>
          </a:p>
        </p:txBody>
      </p:sp>
    </p:spTree>
    <p:extLst>
      <p:ext uri="{BB962C8B-B14F-4D97-AF65-F5344CB8AC3E}">
        <p14:creationId xmlns:p14="http://schemas.microsoft.com/office/powerpoint/2010/main" val="32362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912D1-3395-48B4-8515-B2E66E1B8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29F3F1-FDF4-4A91-9C59-F2EE82CCC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B95DB-1022-4E9A-8609-6E3E29A81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2219E-D63A-486B-9F13-B51FBAE9D64B}" type="datetimeFigureOut">
              <a:rPr lang="en-US" smtClean="0"/>
              <a:t>4/8/2021</a:t>
            </a:fld>
            <a:endParaRPr lang="en-US"/>
          </a:p>
        </p:txBody>
      </p:sp>
      <p:sp>
        <p:nvSpPr>
          <p:cNvPr id="5" name="Footer Placeholder 4">
            <a:extLst>
              <a:ext uri="{FF2B5EF4-FFF2-40B4-BE49-F238E27FC236}">
                <a16:creationId xmlns:a16="http://schemas.microsoft.com/office/drawing/2014/main" id="{6BB4BF04-D38D-4BD3-935E-0838F68C1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E69E1C-8E83-4ABF-9292-DD8B8BFD8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ECC65-65B7-4531-87CB-3D8B929E4D65}" type="slidenum">
              <a:rPr lang="en-US" smtClean="0"/>
              <a:t>‹#›</a:t>
            </a:fld>
            <a:endParaRPr lang="en-US"/>
          </a:p>
        </p:txBody>
      </p:sp>
    </p:spTree>
    <p:extLst>
      <p:ext uri="{BB962C8B-B14F-4D97-AF65-F5344CB8AC3E}">
        <p14:creationId xmlns:p14="http://schemas.microsoft.com/office/powerpoint/2010/main" val="19909094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earchengineland.com/seotable" TargetMode="External"/><Relationship Id="rId2" Type="http://schemas.openxmlformats.org/officeDocument/2006/relationships/hyperlink" Target="https://static.googleusercontent.com/media/www.google.com/en/insidesearch/howsearchworks/assets/searchqualityevaluatorguidelines.pdf" TargetMode="External"/><Relationship Id="rId1" Type="http://schemas.openxmlformats.org/officeDocument/2006/relationships/slideLayout" Target="../slideLayouts/slideLayout12.xml"/><Relationship Id="rId6" Type="http://schemas.openxmlformats.org/officeDocument/2006/relationships/hyperlink" Target="https://trends.google.com/trends/?geo=US" TargetMode="External"/><Relationship Id="rId5" Type="http://schemas.openxmlformats.org/officeDocument/2006/relationships/hyperlink" Target="https://support.google.com/webmasters/answer/7451184?hl=en" TargetMode="External"/><Relationship Id="rId4" Type="http://schemas.openxmlformats.org/officeDocument/2006/relationships/hyperlink" Target="https://webmasters.googleblog.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2AB9-ED76-46DF-BBBF-C45C7A47A9EE}"/>
              </a:ext>
            </a:extLst>
          </p:cNvPr>
          <p:cNvSpPr>
            <a:spLocks noGrp="1"/>
          </p:cNvSpPr>
          <p:nvPr>
            <p:ph type="ctrTitle"/>
          </p:nvPr>
        </p:nvSpPr>
        <p:spPr>
          <a:xfrm>
            <a:off x="2119019" y="263947"/>
            <a:ext cx="6595773" cy="1655762"/>
          </a:xfrm>
        </p:spPr>
        <p:txBody>
          <a:bodyPr>
            <a:normAutofit/>
          </a:bodyPr>
          <a:lstStyle/>
          <a:p>
            <a:r>
              <a:rPr lang="en-US" sz="8000" cap="small" dirty="0">
                <a:solidFill>
                  <a:schemeClr val="bg1"/>
                </a:solidFill>
                <a:latin typeface="Constantia" panose="02030602050306030303" pitchFamily="18" charset="0"/>
              </a:rPr>
              <a:t>Basics of SEO</a:t>
            </a:r>
          </a:p>
        </p:txBody>
      </p:sp>
      <p:sp>
        <p:nvSpPr>
          <p:cNvPr id="3" name="Subtitle 2">
            <a:extLst>
              <a:ext uri="{FF2B5EF4-FFF2-40B4-BE49-F238E27FC236}">
                <a16:creationId xmlns:a16="http://schemas.microsoft.com/office/drawing/2014/main" id="{946EF9A8-946D-4FB4-A8AD-39D5A00300E5}"/>
              </a:ext>
            </a:extLst>
          </p:cNvPr>
          <p:cNvSpPr>
            <a:spLocks noGrp="1"/>
          </p:cNvSpPr>
          <p:nvPr>
            <p:ph type="subTitle" idx="1"/>
          </p:nvPr>
        </p:nvSpPr>
        <p:spPr>
          <a:xfrm>
            <a:off x="3396338" y="5952932"/>
            <a:ext cx="5859625" cy="802432"/>
          </a:xfrm>
        </p:spPr>
        <p:txBody>
          <a:bodyPr>
            <a:normAutofit fontScale="92500" lnSpcReduction="10000"/>
          </a:bodyPr>
          <a:lstStyle/>
          <a:p>
            <a:pPr algn="l"/>
            <a:r>
              <a:rPr lang="en-US" dirty="0">
                <a:solidFill>
                  <a:schemeClr val="bg1"/>
                </a:solidFill>
                <a:latin typeface="Malgun Gothic" panose="020B0503020000020004" pitchFamily="34" charset="-127"/>
                <a:ea typeface="Malgun Gothic" panose="020B0503020000020004" pitchFamily="34" charset="-127"/>
              </a:rPr>
              <a:t>Last updated By Alicia King Anderson </a:t>
            </a:r>
          </a:p>
          <a:p>
            <a:pPr algn="l"/>
            <a:r>
              <a:rPr lang="en-US" dirty="0">
                <a:solidFill>
                  <a:schemeClr val="bg1"/>
                </a:solidFill>
                <a:latin typeface="Malgun Gothic" panose="020B0503020000020004" pitchFamily="34" charset="-127"/>
                <a:ea typeface="Malgun Gothic" panose="020B0503020000020004" pitchFamily="34" charset="-127"/>
              </a:rPr>
              <a:t>1 April 2021</a:t>
            </a:r>
          </a:p>
        </p:txBody>
      </p:sp>
    </p:spTree>
    <p:extLst>
      <p:ext uri="{BB962C8B-B14F-4D97-AF65-F5344CB8AC3E}">
        <p14:creationId xmlns:p14="http://schemas.microsoft.com/office/powerpoint/2010/main" val="79812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cap="small" dirty="0">
                <a:latin typeface="Constantia" panose="02030602050306030303" pitchFamily="18" charset="0"/>
                <a:ea typeface="Proxima Nova"/>
                <a:cs typeface="Proxima Nova"/>
                <a:sym typeface="Proxima Nova"/>
              </a:rPr>
              <a:t>How Google Understands User Queries</a:t>
            </a:r>
            <a:endParaRPr cap="small" dirty="0">
              <a:latin typeface="Constantia" panose="02030602050306030303" pitchFamily="18" charset="0"/>
              <a:ea typeface="Proxima Nova"/>
              <a:cs typeface="Proxima Nova"/>
              <a:sym typeface="Proxima Nova"/>
            </a:endParaRPr>
          </a:p>
        </p:txBody>
      </p:sp>
      <p:pic>
        <p:nvPicPr>
          <p:cNvPr id="160" name="Shape 160"/>
          <p:cNvPicPr preferRelativeResize="0"/>
          <p:nvPr/>
        </p:nvPicPr>
        <p:blipFill>
          <a:blip r:embed="rId3">
            <a:alphaModFix/>
          </a:blip>
          <a:stretch>
            <a:fillRect/>
          </a:stretch>
        </p:blipFill>
        <p:spPr>
          <a:xfrm>
            <a:off x="574300" y="1401668"/>
            <a:ext cx="9820565" cy="53152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E07C-25F7-4933-B2DD-231508B0ABD9}"/>
              </a:ext>
            </a:extLst>
          </p:cNvPr>
          <p:cNvSpPr>
            <a:spLocks noGrp="1"/>
          </p:cNvSpPr>
          <p:nvPr>
            <p:ph type="title"/>
          </p:nvPr>
        </p:nvSpPr>
        <p:spPr/>
        <p:txBody>
          <a:bodyPr spcFirstLastPara="1" vert="horz" wrap="square" lIns="91425" tIns="91425" rIns="91425" bIns="91425" rtlCol="0" anchor="t" anchorCtr="0">
            <a:normAutofit fontScale="90000"/>
          </a:bodyPr>
          <a:lstStyle/>
          <a:p>
            <a:r>
              <a:rPr lang="en-US" cap="small" dirty="0">
                <a:latin typeface="Constantia" panose="02030602050306030303" pitchFamily="18" charset="0"/>
              </a:rPr>
              <a:t>Disambiguation</a:t>
            </a:r>
          </a:p>
        </p:txBody>
      </p:sp>
      <p:pic>
        <p:nvPicPr>
          <p:cNvPr id="4" name="Picture 3">
            <a:extLst>
              <a:ext uri="{FF2B5EF4-FFF2-40B4-BE49-F238E27FC236}">
                <a16:creationId xmlns:a16="http://schemas.microsoft.com/office/drawing/2014/main" id="{0D71D08B-76E5-42E1-BE30-39585FE04AF1}"/>
              </a:ext>
            </a:extLst>
          </p:cNvPr>
          <p:cNvPicPr>
            <a:picLocks noChangeAspect="1"/>
          </p:cNvPicPr>
          <p:nvPr/>
        </p:nvPicPr>
        <p:blipFill rotWithShape="1">
          <a:blip r:embed="rId2"/>
          <a:srcRect l="7657" t="10278" r="38359" b="46389"/>
          <a:stretch/>
        </p:blipFill>
        <p:spPr>
          <a:xfrm>
            <a:off x="415600" y="1619249"/>
            <a:ext cx="10062521" cy="4543425"/>
          </a:xfrm>
          <a:prstGeom prst="rect">
            <a:avLst/>
          </a:prstGeom>
        </p:spPr>
      </p:pic>
    </p:spTree>
    <p:extLst>
      <p:ext uri="{BB962C8B-B14F-4D97-AF65-F5344CB8AC3E}">
        <p14:creationId xmlns:p14="http://schemas.microsoft.com/office/powerpoint/2010/main" val="127437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p:txBody>
          <a:bodyPr>
            <a:normAutofit fontScale="90000"/>
          </a:bodyPr>
          <a:lstStyle/>
          <a:p>
            <a:r>
              <a:rPr lang="en-US" dirty="0">
                <a:sym typeface="Proxima Nova"/>
              </a:rPr>
              <a:t>How Does Google Decide Which Answer Is First?</a:t>
            </a:r>
          </a:p>
        </p:txBody>
      </p:sp>
      <p:sp>
        <p:nvSpPr>
          <p:cNvPr id="184" name="Shape 184"/>
          <p:cNvSpPr txBox="1">
            <a:spLocks noGrp="1"/>
          </p:cNvSpPr>
          <p:nvPr>
            <p:ph idx="1"/>
          </p:nvPr>
        </p:nvSpPr>
        <p:spPr/>
        <p:txBody>
          <a:bodyPr>
            <a:normAutofit fontScale="85000" lnSpcReduction="10000"/>
          </a:bodyPr>
          <a:lstStyle/>
          <a:p>
            <a:pPr marL="0" indent="0">
              <a:buNone/>
            </a:pPr>
            <a:r>
              <a:rPr lang="en-US" i="1" dirty="0"/>
              <a:t>15% of search terms every day are unique - never been seen before. </a:t>
            </a:r>
          </a:p>
          <a:p>
            <a:pPr marL="0" indent="0">
              <a:buNone/>
            </a:pPr>
            <a:endParaRPr lang="en-US" dirty="0"/>
          </a:p>
          <a:p>
            <a:r>
              <a:rPr lang="en-US" dirty="0"/>
              <a:t>It depends on </a:t>
            </a:r>
            <a:r>
              <a:rPr lang="en-US" b="1" dirty="0"/>
              <a:t>who</a:t>
            </a:r>
            <a:r>
              <a:rPr lang="en-US" dirty="0"/>
              <a:t> is asking the question</a:t>
            </a:r>
          </a:p>
          <a:p>
            <a:r>
              <a:rPr lang="en-US" dirty="0"/>
              <a:t>It depends upon </a:t>
            </a:r>
            <a:r>
              <a:rPr lang="en-US" b="1" dirty="0"/>
              <a:t>which question </a:t>
            </a:r>
            <a:r>
              <a:rPr lang="en-US" dirty="0"/>
              <a:t>they are asking and </a:t>
            </a:r>
            <a:r>
              <a:rPr lang="en-US" b="1" dirty="0"/>
              <a:t>how they asked it</a:t>
            </a:r>
          </a:p>
          <a:p>
            <a:r>
              <a:rPr lang="en-US" dirty="0"/>
              <a:t>It depends upon </a:t>
            </a:r>
            <a:r>
              <a:rPr lang="en-US" b="1" dirty="0"/>
              <a:t>what else is going on in the world </a:t>
            </a:r>
            <a:r>
              <a:rPr lang="en-US" dirty="0"/>
              <a:t>of that topic</a:t>
            </a:r>
          </a:p>
          <a:p>
            <a:r>
              <a:rPr lang="en-US" dirty="0"/>
              <a:t>It depends on the </a:t>
            </a:r>
            <a:r>
              <a:rPr lang="en-US" b="1" dirty="0"/>
              <a:t>topic as a whole </a:t>
            </a:r>
            <a:r>
              <a:rPr lang="en-US" dirty="0"/>
              <a:t>and which sites generally have good answers about this particular topic</a:t>
            </a:r>
          </a:p>
          <a:p>
            <a:r>
              <a:rPr lang="en-US" dirty="0"/>
              <a:t>It depends upon what a </a:t>
            </a:r>
            <a:r>
              <a:rPr lang="en-US" b="1" dirty="0"/>
              <a:t>complete answer </a:t>
            </a:r>
            <a:r>
              <a:rPr lang="en-US" dirty="0"/>
              <a:t>should be for this question</a:t>
            </a:r>
          </a:p>
          <a:p>
            <a:r>
              <a:rPr lang="en-US" dirty="0"/>
              <a:t>It depends on whether the </a:t>
            </a:r>
            <a:r>
              <a:rPr lang="en-US" b="1" dirty="0"/>
              <a:t>sites</a:t>
            </a:r>
            <a:r>
              <a:rPr lang="en-US" dirty="0"/>
              <a:t> answering the question are reputable, user-friendly, technically sound, and how users interact with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49A8-137C-4CC1-AEFE-22955A452A65}"/>
              </a:ext>
            </a:extLst>
          </p:cNvPr>
          <p:cNvSpPr>
            <a:spLocks noGrp="1"/>
          </p:cNvSpPr>
          <p:nvPr>
            <p:ph type="title"/>
          </p:nvPr>
        </p:nvSpPr>
        <p:spPr/>
        <p:txBody>
          <a:bodyPr>
            <a:normAutofit/>
          </a:bodyPr>
          <a:lstStyle/>
          <a:p>
            <a:r>
              <a:rPr lang="en-US" dirty="0"/>
              <a:t>Googlebot SKIMS your webpages</a:t>
            </a:r>
          </a:p>
        </p:txBody>
      </p:sp>
      <p:sp>
        <p:nvSpPr>
          <p:cNvPr id="3" name="Content Placeholder 2">
            <a:extLst>
              <a:ext uri="{FF2B5EF4-FFF2-40B4-BE49-F238E27FC236}">
                <a16:creationId xmlns:a16="http://schemas.microsoft.com/office/drawing/2014/main" id="{9232BF07-5916-4FAB-882B-4D8E0063A4F2}"/>
              </a:ext>
            </a:extLst>
          </p:cNvPr>
          <p:cNvSpPr>
            <a:spLocks noGrp="1"/>
          </p:cNvSpPr>
          <p:nvPr>
            <p:ph idx="1"/>
          </p:nvPr>
        </p:nvSpPr>
        <p:spPr/>
        <p:txBody>
          <a:bodyPr>
            <a:normAutofit fontScale="70000" lnSpcReduction="20000"/>
          </a:bodyPr>
          <a:lstStyle/>
          <a:p>
            <a:pPr marL="0" indent="0">
              <a:buNone/>
            </a:pPr>
            <a:r>
              <a:rPr lang="en-US" dirty="0"/>
              <a:t>It is common knowledge that most of us don’t read websites word for word. We skim. So does the Googlebot. </a:t>
            </a:r>
          </a:p>
          <a:p>
            <a:pPr marL="0" indent="0">
              <a:buNone/>
            </a:pPr>
            <a:r>
              <a:rPr lang="en-US" dirty="0"/>
              <a:t>The easiest way to identify which parts of your web copy matter the most to SEO is to think about the page in the order in which most human beings will “skim” content!</a:t>
            </a:r>
          </a:p>
          <a:p>
            <a:pPr marL="0" indent="0">
              <a:buNone/>
            </a:pPr>
            <a:endParaRPr lang="en-US" dirty="0"/>
          </a:p>
          <a:p>
            <a:r>
              <a:rPr lang="en-US" dirty="0"/>
              <a:t>The biggest text at the top of the page - the title of the article</a:t>
            </a:r>
          </a:p>
          <a:p>
            <a:r>
              <a:rPr lang="en-US" dirty="0"/>
              <a:t>The opening sentence / </a:t>
            </a:r>
            <a:r>
              <a:rPr lang="en-US" dirty="0" err="1"/>
              <a:t>lede</a:t>
            </a:r>
            <a:endParaRPr lang="en-US" dirty="0"/>
          </a:p>
          <a:p>
            <a:r>
              <a:rPr lang="en-US" dirty="0"/>
              <a:t>The first paragraph, article abstract or summary at the top of the page </a:t>
            </a:r>
          </a:p>
          <a:p>
            <a:r>
              <a:rPr lang="en-US" dirty="0"/>
              <a:t>Any content that is visible without scrolling when you first land on the page  </a:t>
            </a:r>
          </a:p>
          <a:p>
            <a:r>
              <a:rPr lang="en-US" dirty="0"/>
              <a:t>Anything in bulleted lists </a:t>
            </a:r>
          </a:p>
          <a:p>
            <a:r>
              <a:rPr lang="en-US" dirty="0"/>
              <a:t>Anything in bold – most importantly things that separate the sections of the text</a:t>
            </a:r>
          </a:p>
          <a:p>
            <a:r>
              <a:rPr lang="en-US" dirty="0"/>
              <a:t>Diagrams / images / visuals &amp; their captions</a:t>
            </a:r>
          </a:p>
          <a:p>
            <a:r>
              <a:rPr lang="en-US" dirty="0"/>
              <a:t>Body copy!</a:t>
            </a:r>
          </a:p>
          <a:p>
            <a:pPr marL="0" indent="0">
              <a:buNone/>
            </a:pPr>
            <a:endParaRPr lang="en-US" dirty="0"/>
          </a:p>
        </p:txBody>
      </p:sp>
    </p:spTree>
    <p:extLst>
      <p:ext uri="{BB962C8B-B14F-4D97-AF65-F5344CB8AC3E}">
        <p14:creationId xmlns:p14="http://schemas.microsoft.com/office/powerpoint/2010/main" val="198769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32AF-6487-4077-B5A6-28DEA13B99D0}"/>
              </a:ext>
            </a:extLst>
          </p:cNvPr>
          <p:cNvSpPr>
            <a:spLocks noGrp="1"/>
          </p:cNvSpPr>
          <p:nvPr>
            <p:ph type="title"/>
          </p:nvPr>
        </p:nvSpPr>
        <p:spPr/>
        <p:txBody>
          <a:bodyPr/>
          <a:lstStyle/>
          <a:p>
            <a:r>
              <a:rPr lang="en-US" dirty="0"/>
              <a:t>Brainstorm Time!</a:t>
            </a:r>
          </a:p>
        </p:txBody>
      </p:sp>
      <p:sp>
        <p:nvSpPr>
          <p:cNvPr id="3" name="Content Placeholder 2">
            <a:extLst>
              <a:ext uri="{FF2B5EF4-FFF2-40B4-BE49-F238E27FC236}">
                <a16:creationId xmlns:a16="http://schemas.microsoft.com/office/drawing/2014/main" id="{39A62C30-EC7C-43CC-8105-4628C41B9DD9}"/>
              </a:ext>
            </a:extLst>
          </p:cNvPr>
          <p:cNvSpPr>
            <a:spLocks noGrp="1"/>
          </p:cNvSpPr>
          <p:nvPr>
            <p:ph idx="1"/>
          </p:nvPr>
        </p:nvSpPr>
        <p:spPr/>
        <p:txBody>
          <a:bodyPr>
            <a:normAutofit fontScale="92500" lnSpcReduction="10000"/>
          </a:bodyPr>
          <a:lstStyle/>
          <a:p>
            <a:pPr marL="0" indent="0">
              <a:buNone/>
            </a:pPr>
            <a:r>
              <a:rPr lang="en-US" dirty="0"/>
              <a:t>If you are writing an article about </a:t>
            </a:r>
            <a:r>
              <a:rPr lang="en-US" b="1" dirty="0">
                <a:solidFill>
                  <a:schemeClr val="accent6"/>
                </a:solidFill>
              </a:rPr>
              <a:t>Indian Cuisine</a:t>
            </a:r>
            <a:r>
              <a:rPr lang="en-US" dirty="0"/>
              <a:t>, what are your keywords? </a:t>
            </a:r>
          </a:p>
          <a:p>
            <a:pPr marL="0" indent="0">
              <a:buNone/>
            </a:pPr>
            <a:endParaRPr lang="en-US" dirty="0"/>
          </a:p>
          <a:p>
            <a:r>
              <a:rPr lang="en-US" dirty="0"/>
              <a:t>What are the topics you </a:t>
            </a:r>
            <a:r>
              <a:rPr lang="en-US" i="1" dirty="0"/>
              <a:t>have</a:t>
            </a:r>
            <a:r>
              <a:rPr lang="en-US" dirty="0"/>
              <a:t> to cover?</a:t>
            </a:r>
          </a:p>
          <a:p>
            <a:r>
              <a:rPr lang="en-US" dirty="0"/>
              <a:t>What is the customer intent for queries like this:</a:t>
            </a:r>
          </a:p>
          <a:p>
            <a:pPr lvl="1"/>
            <a:r>
              <a:rPr lang="en-US" dirty="0"/>
              <a:t>First time trying Indian food</a:t>
            </a:r>
          </a:p>
          <a:p>
            <a:pPr lvl="1"/>
            <a:r>
              <a:rPr lang="en-US" dirty="0"/>
              <a:t>Indian cuisine what should I order</a:t>
            </a:r>
          </a:p>
          <a:p>
            <a:pPr lvl="1"/>
            <a:r>
              <a:rPr lang="en-US" dirty="0"/>
              <a:t>What does Indian food taste like</a:t>
            </a:r>
          </a:p>
          <a:p>
            <a:pPr lvl="1"/>
            <a:r>
              <a:rPr lang="en-US" dirty="0"/>
              <a:t>Is Indian food spicy</a:t>
            </a:r>
          </a:p>
          <a:p>
            <a:pPr lvl="1"/>
            <a:r>
              <a:rPr lang="en-US" dirty="0"/>
              <a:t>What spices in Indian food</a:t>
            </a:r>
          </a:p>
          <a:p>
            <a:r>
              <a:rPr lang="en-US" dirty="0"/>
              <a:t>How do you meet those users’ intents?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4307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cap="small" dirty="0">
                <a:latin typeface="Constantia" panose="02030602050306030303" pitchFamily="18" charset="0"/>
                <a:ea typeface="Proxima Nova"/>
                <a:cs typeface="Proxima Nova"/>
                <a:sym typeface="Proxima Nova"/>
              </a:rPr>
              <a:t>Google Cheats Off The Winner’s Pages</a:t>
            </a:r>
            <a:endParaRPr cap="small" dirty="0">
              <a:latin typeface="Constantia" panose="02030602050306030303" pitchFamily="18" charset="0"/>
              <a:ea typeface="Proxima Nova"/>
              <a:cs typeface="Proxima Nova"/>
              <a:sym typeface="Proxima Nova"/>
            </a:endParaRPr>
          </a:p>
        </p:txBody>
      </p:sp>
      <p:sp>
        <p:nvSpPr>
          <p:cNvPr id="166" name="Shape 166"/>
          <p:cNvSpPr txBox="1">
            <a:spLocks noGrp="1"/>
          </p:cNvSpPr>
          <p:nvPr>
            <p:ph type="body" idx="1"/>
          </p:nvPr>
        </p:nvSpPr>
        <p:spPr>
          <a:xfrm>
            <a:off x="415600" y="1536633"/>
            <a:ext cx="4919798" cy="1684739"/>
          </a:xfrm>
          <a:prstGeom prst="rect">
            <a:avLst/>
          </a:prstGeom>
        </p:spPr>
        <p:txBody>
          <a:bodyPr spcFirstLastPara="1" vert="horz" wrap="square" lIns="121900" tIns="121900" rIns="121900" bIns="121900" rtlCol="0" anchor="t" anchorCtr="0">
            <a:noAutofit/>
          </a:bodyPr>
          <a:lstStyle/>
          <a:p>
            <a:pPr marL="0" indent="0">
              <a:buNone/>
            </a:pPr>
            <a:r>
              <a:rPr lang="en" dirty="0">
                <a:latin typeface="Malgun Gothic" panose="020B0503020000020004" pitchFamily="34" charset="-127"/>
                <a:ea typeface="Malgun Gothic" panose="020B0503020000020004" pitchFamily="34" charset="-127"/>
              </a:rPr>
              <a:t>Google knows what the </a:t>
            </a:r>
            <a:r>
              <a:rPr lang="en" b="1" dirty="0">
                <a:latin typeface="Malgun Gothic" panose="020B0503020000020004" pitchFamily="34" charset="-127"/>
                <a:ea typeface="Malgun Gothic" panose="020B0503020000020004" pitchFamily="34" charset="-127"/>
              </a:rPr>
              <a:t>best</a:t>
            </a:r>
            <a:r>
              <a:rPr lang="en" dirty="0">
                <a:latin typeface="Malgun Gothic" panose="020B0503020000020004" pitchFamily="34" charset="-127"/>
                <a:ea typeface="Malgun Gothic" panose="020B0503020000020004" pitchFamily="34" charset="-127"/>
              </a:rPr>
              <a:t> answers to a question look like.</a:t>
            </a:r>
          </a:p>
          <a:p>
            <a:pPr marL="0" indent="0">
              <a:buNone/>
            </a:pPr>
            <a:endParaRPr lang="en" dirty="0">
              <a:latin typeface="Malgun Gothic" panose="020B0503020000020004" pitchFamily="34" charset="-127"/>
              <a:ea typeface="Malgun Gothic" panose="020B0503020000020004" pitchFamily="34" charset="-127"/>
            </a:endParaRPr>
          </a:p>
          <a:p>
            <a:pPr marL="0" indent="0">
              <a:buNone/>
            </a:pPr>
            <a:endParaRPr dirty="0">
              <a:latin typeface="Malgun Gothic" panose="020B0503020000020004" pitchFamily="34" charset="-127"/>
              <a:ea typeface="Malgun Gothic" panose="020B0503020000020004" pitchFamily="34" charset="-127"/>
            </a:endParaRPr>
          </a:p>
        </p:txBody>
      </p:sp>
      <p:pic>
        <p:nvPicPr>
          <p:cNvPr id="167" name="Shape 167"/>
          <p:cNvPicPr preferRelativeResize="0"/>
          <p:nvPr/>
        </p:nvPicPr>
        <p:blipFill rotWithShape="1">
          <a:blip r:embed="rId3">
            <a:alphaModFix/>
          </a:blip>
          <a:srcRect t="8374"/>
          <a:stretch/>
        </p:blipFill>
        <p:spPr>
          <a:xfrm>
            <a:off x="343713" y="3467433"/>
            <a:ext cx="4379290" cy="2797200"/>
          </a:xfrm>
          <a:prstGeom prst="rect">
            <a:avLst/>
          </a:prstGeom>
          <a:noFill/>
          <a:ln>
            <a:noFill/>
          </a:ln>
        </p:spPr>
      </p:pic>
      <p:pic>
        <p:nvPicPr>
          <p:cNvPr id="168" name="Shape 168"/>
          <p:cNvPicPr preferRelativeResize="0"/>
          <p:nvPr/>
        </p:nvPicPr>
        <p:blipFill>
          <a:blip r:embed="rId4">
            <a:alphaModFix/>
          </a:blip>
          <a:stretch>
            <a:fillRect/>
          </a:stretch>
        </p:blipFill>
        <p:spPr>
          <a:xfrm>
            <a:off x="5335398" y="1354915"/>
            <a:ext cx="6670268" cy="5205275"/>
          </a:xfrm>
          <a:prstGeom prst="rect">
            <a:avLst/>
          </a:prstGeom>
          <a:noFill/>
          <a:ln>
            <a:noFill/>
          </a:ln>
        </p:spPr>
      </p:pic>
      <p:sp>
        <p:nvSpPr>
          <p:cNvPr id="169" name="Shape 169"/>
          <p:cNvSpPr txBox="1"/>
          <p:nvPr/>
        </p:nvSpPr>
        <p:spPr>
          <a:xfrm>
            <a:off x="5663819" y="1536633"/>
            <a:ext cx="1693200" cy="893600"/>
          </a:xfrm>
          <a:prstGeom prst="rect">
            <a:avLst/>
          </a:prstGeom>
          <a:noFill/>
          <a:ln>
            <a:noFill/>
          </a:ln>
        </p:spPr>
        <p:txBody>
          <a:bodyPr spcFirstLastPara="1" wrap="square" lIns="121900" tIns="121900" rIns="121900" bIns="121900" anchor="t" anchorCtr="0">
            <a:noAutofit/>
          </a:bodyPr>
          <a:lstStyle/>
          <a:p>
            <a:r>
              <a:rPr lang="en" sz="2400" b="1" dirty="0">
                <a:solidFill>
                  <a:srgbClr val="FFFFFF"/>
                </a:solidFill>
              </a:rPr>
              <a:t>Ranks  #1</a:t>
            </a:r>
            <a:endParaRPr sz="2400" b="1" dirty="0">
              <a:solidFill>
                <a:srgbClr val="FFFFFF"/>
              </a:solidFill>
            </a:endParaRPr>
          </a:p>
        </p:txBody>
      </p:sp>
      <p:sp>
        <p:nvSpPr>
          <p:cNvPr id="170" name="Shape 170"/>
          <p:cNvSpPr txBox="1"/>
          <p:nvPr/>
        </p:nvSpPr>
        <p:spPr>
          <a:xfrm>
            <a:off x="2904655" y="5550548"/>
            <a:ext cx="1693200" cy="592000"/>
          </a:xfrm>
          <a:prstGeom prst="rect">
            <a:avLst/>
          </a:prstGeom>
          <a:noFill/>
          <a:ln>
            <a:noFill/>
          </a:ln>
        </p:spPr>
        <p:txBody>
          <a:bodyPr spcFirstLastPara="1" wrap="square" lIns="121900" tIns="121900" rIns="121900" bIns="121900" anchor="t" anchorCtr="0">
            <a:noAutofit/>
          </a:bodyPr>
          <a:lstStyle/>
          <a:p>
            <a:r>
              <a:rPr lang="en" sz="2400" b="1" dirty="0">
                <a:solidFill>
                  <a:srgbClr val="FFFFFF"/>
                </a:solidFill>
              </a:rPr>
              <a:t>Ranks  #8</a:t>
            </a:r>
            <a:endParaRPr sz="2400" b="1"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1D9A-65D8-402E-AFBB-E2358FF35019}"/>
              </a:ext>
            </a:extLst>
          </p:cNvPr>
          <p:cNvSpPr>
            <a:spLocks noGrp="1"/>
          </p:cNvSpPr>
          <p:nvPr>
            <p:ph type="title"/>
          </p:nvPr>
        </p:nvSpPr>
        <p:spPr/>
        <p:txBody>
          <a:bodyPr/>
          <a:lstStyle/>
          <a:p>
            <a:r>
              <a:rPr lang="en-US" dirty="0"/>
              <a:t>Word Jumbling</a:t>
            </a:r>
          </a:p>
        </p:txBody>
      </p:sp>
      <p:sp>
        <p:nvSpPr>
          <p:cNvPr id="3" name="Content Placeholder 2">
            <a:extLst>
              <a:ext uri="{FF2B5EF4-FFF2-40B4-BE49-F238E27FC236}">
                <a16:creationId xmlns:a16="http://schemas.microsoft.com/office/drawing/2014/main" id="{59791BAF-F63C-497A-8D89-BD0E31D4A45E}"/>
              </a:ext>
            </a:extLst>
          </p:cNvPr>
          <p:cNvSpPr>
            <a:spLocks noGrp="1"/>
          </p:cNvSpPr>
          <p:nvPr>
            <p:ph idx="1"/>
          </p:nvPr>
        </p:nvSpPr>
        <p:spPr>
          <a:xfrm>
            <a:off x="5704514" y="1825625"/>
            <a:ext cx="5649286" cy="4351338"/>
          </a:xfrm>
        </p:spPr>
        <p:txBody>
          <a:bodyPr/>
          <a:lstStyle/>
          <a:p>
            <a:r>
              <a:rPr lang="en-US" dirty="0"/>
              <a:t>Using the words shown to the left and the words you brainstormed, write a few sentences (200 words max) for the user who wants to know what to order the first time they go out for Indian cuisine. </a:t>
            </a:r>
          </a:p>
          <a:p>
            <a:pPr lvl="1"/>
            <a:r>
              <a:rPr lang="en-US" dirty="0"/>
              <a:t>What is the title of this piece?</a:t>
            </a:r>
          </a:p>
          <a:p>
            <a:pPr lvl="1"/>
            <a:r>
              <a:rPr lang="en-US" dirty="0"/>
              <a:t>What would you link it to?</a:t>
            </a:r>
          </a:p>
          <a:p>
            <a:pPr lvl="1"/>
            <a:r>
              <a:rPr lang="en-US" dirty="0"/>
              <a:t>What would be the next topic?</a:t>
            </a:r>
          </a:p>
        </p:txBody>
      </p:sp>
      <p:pic>
        <p:nvPicPr>
          <p:cNvPr id="4" name="Shape 168">
            <a:extLst>
              <a:ext uri="{FF2B5EF4-FFF2-40B4-BE49-F238E27FC236}">
                <a16:creationId xmlns:a16="http://schemas.microsoft.com/office/drawing/2014/main" id="{D5494F92-0342-424B-BA53-F2146EB85BA8}"/>
              </a:ext>
            </a:extLst>
          </p:cNvPr>
          <p:cNvPicPr preferRelativeResize="0"/>
          <p:nvPr/>
        </p:nvPicPr>
        <p:blipFill>
          <a:blip r:embed="rId2">
            <a:alphaModFix/>
          </a:blip>
          <a:stretch>
            <a:fillRect/>
          </a:stretch>
        </p:blipFill>
        <p:spPr>
          <a:xfrm>
            <a:off x="382555" y="1825625"/>
            <a:ext cx="4903950" cy="3622759"/>
          </a:xfrm>
          <a:prstGeom prst="rect">
            <a:avLst/>
          </a:prstGeom>
          <a:noFill/>
          <a:ln>
            <a:noFill/>
          </a:ln>
        </p:spPr>
      </p:pic>
    </p:spTree>
    <p:extLst>
      <p:ext uri="{BB962C8B-B14F-4D97-AF65-F5344CB8AC3E}">
        <p14:creationId xmlns:p14="http://schemas.microsoft.com/office/powerpoint/2010/main" val="379205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9878-61ED-463A-9C2C-24DFB597FF01}"/>
              </a:ext>
            </a:extLst>
          </p:cNvPr>
          <p:cNvSpPr>
            <a:spLocks noGrp="1"/>
          </p:cNvSpPr>
          <p:nvPr>
            <p:ph type="title"/>
          </p:nvPr>
        </p:nvSpPr>
        <p:spPr/>
        <p:txBody>
          <a:bodyPr/>
          <a:lstStyle/>
          <a:p>
            <a:r>
              <a:rPr lang="en-US" dirty="0"/>
              <a:t>You’re “Doing SEO” Every Day</a:t>
            </a:r>
          </a:p>
        </p:txBody>
      </p:sp>
      <p:sp>
        <p:nvSpPr>
          <p:cNvPr id="3" name="Content Placeholder 2">
            <a:extLst>
              <a:ext uri="{FF2B5EF4-FFF2-40B4-BE49-F238E27FC236}">
                <a16:creationId xmlns:a16="http://schemas.microsoft.com/office/drawing/2014/main" id="{7F78842C-D892-4D3B-A3BF-C398804F88B7}"/>
              </a:ext>
            </a:extLst>
          </p:cNvPr>
          <p:cNvSpPr>
            <a:spLocks noGrp="1"/>
          </p:cNvSpPr>
          <p:nvPr>
            <p:ph idx="1"/>
          </p:nvPr>
        </p:nvSpPr>
        <p:spPr/>
        <p:txBody>
          <a:bodyPr>
            <a:normAutofit lnSpcReduction="10000"/>
          </a:bodyPr>
          <a:lstStyle/>
          <a:p>
            <a:pPr marL="0" indent="0">
              <a:buNone/>
            </a:pPr>
            <a:r>
              <a:rPr lang="en-US" dirty="0"/>
              <a:t>You are writing the answer to a question that someone is going to ask a search engine.</a:t>
            </a:r>
          </a:p>
          <a:p>
            <a:endParaRPr lang="en-US" dirty="0"/>
          </a:p>
          <a:p>
            <a:r>
              <a:rPr lang="en-US" dirty="0"/>
              <a:t>Keep your target users and their intentions in mind</a:t>
            </a:r>
          </a:p>
          <a:p>
            <a:r>
              <a:rPr lang="en-US" dirty="0"/>
              <a:t>Remember to put the important parts in “</a:t>
            </a:r>
            <a:r>
              <a:rPr lang="en-US" dirty="0" err="1"/>
              <a:t>skimmable</a:t>
            </a:r>
            <a:r>
              <a:rPr lang="en-US" dirty="0"/>
              <a:t>” spots on the page</a:t>
            </a:r>
          </a:p>
          <a:p>
            <a:r>
              <a:rPr lang="en-US" dirty="0"/>
              <a:t>Keyword research provides the words for the jumble, but doesn’t help you write it</a:t>
            </a:r>
          </a:p>
          <a:p>
            <a:r>
              <a:rPr lang="en-US" dirty="0"/>
              <a:t>Try to answer the question completely (if that means linking off to another page on your site, that’s great, too!)</a:t>
            </a:r>
          </a:p>
          <a:p>
            <a:endParaRPr lang="en-US" dirty="0"/>
          </a:p>
        </p:txBody>
      </p:sp>
    </p:spTree>
    <p:extLst>
      <p:ext uri="{BB962C8B-B14F-4D97-AF65-F5344CB8AC3E}">
        <p14:creationId xmlns:p14="http://schemas.microsoft.com/office/powerpoint/2010/main" val="54141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8C39-ACFF-48F2-9675-0CF1CC63E929}"/>
              </a:ext>
            </a:extLst>
          </p:cNvPr>
          <p:cNvSpPr>
            <a:spLocks noGrp="1"/>
          </p:cNvSpPr>
          <p:nvPr>
            <p:ph type="title"/>
          </p:nvPr>
        </p:nvSpPr>
        <p:spPr/>
        <p:txBody>
          <a:bodyPr>
            <a:normAutofit fontScale="90000"/>
          </a:bodyPr>
          <a:lstStyle/>
          <a:p>
            <a:r>
              <a:rPr lang="en-US" dirty="0"/>
              <a:t>When Should We Call for SEO help?</a:t>
            </a:r>
          </a:p>
        </p:txBody>
      </p:sp>
      <p:sp>
        <p:nvSpPr>
          <p:cNvPr id="3" name="Content Placeholder 2">
            <a:extLst>
              <a:ext uri="{FF2B5EF4-FFF2-40B4-BE49-F238E27FC236}">
                <a16:creationId xmlns:a16="http://schemas.microsoft.com/office/drawing/2014/main" id="{0A472FC2-A390-48DC-A448-910753150C98}"/>
              </a:ext>
            </a:extLst>
          </p:cNvPr>
          <p:cNvSpPr>
            <a:spLocks noGrp="1"/>
          </p:cNvSpPr>
          <p:nvPr>
            <p:ph idx="1"/>
          </p:nvPr>
        </p:nvSpPr>
        <p:spPr>
          <a:xfrm>
            <a:off x="838197" y="1690688"/>
            <a:ext cx="11353800" cy="4351338"/>
          </a:xfrm>
        </p:spPr>
        <p:txBody>
          <a:bodyPr/>
          <a:lstStyle/>
          <a:p>
            <a:r>
              <a:rPr lang="en-US" dirty="0"/>
              <a:t>Content planning and identifying new topics to create or revise</a:t>
            </a:r>
          </a:p>
          <a:p>
            <a:r>
              <a:rPr lang="en-US" dirty="0"/>
              <a:t>Site restructuring, changing URLs, removing URLs</a:t>
            </a:r>
          </a:p>
          <a:p>
            <a:r>
              <a:rPr lang="en-US" dirty="0"/>
              <a:t>Site redesign or recoding</a:t>
            </a:r>
          </a:p>
        </p:txBody>
      </p:sp>
      <p:pic>
        <p:nvPicPr>
          <p:cNvPr id="5" name="Picture 4">
            <a:extLst>
              <a:ext uri="{FF2B5EF4-FFF2-40B4-BE49-F238E27FC236}">
                <a16:creationId xmlns:a16="http://schemas.microsoft.com/office/drawing/2014/main" id="{864BD489-60F3-4F8A-A249-E02DB6239031}"/>
              </a:ext>
            </a:extLst>
          </p:cNvPr>
          <p:cNvPicPr>
            <a:picLocks noChangeAspect="1"/>
          </p:cNvPicPr>
          <p:nvPr/>
        </p:nvPicPr>
        <p:blipFill rotWithShape="1">
          <a:blip r:embed="rId2">
            <a:extLst>
              <a:ext uri="{28A0092B-C50C-407E-A947-70E740481C1C}">
                <a14:useLocalDpi xmlns:a14="http://schemas.microsoft.com/office/drawing/2010/main" val="0"/>
              </a:ext>
            </a:extLst>
          </a:blip>
          <a:srcRect t="53402" b="9067"/>
          <a:stretch/>
        </p:blipFill>
        <p:spPr>
          <a:xfrm rot="10800000">
            <a:off x="-6" y="3443117"/>
            <a:ext cx="12192003" cy="3431826"/>
          </a:xfrm>
          <a:prstGeom prst="rect">
            <a:avLst/>
          </a:prstGeom>
        </p:spPr>
      </p:pic>
    </p:spTree>
    <p:extLst>
      <p:ext uri="{BB962C8B-B14F-4D97-AF65-F5344CB8AC3E}">
        <p14:creationId xmlns:p14="http://schemas.microsoft.com/office/powerpoint/2010/main" val="327615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EAE925-7414-4107-B070-5DAF6E68E3CE}"/>
              </a:ext>
            </a:extLst>
          </p:cNvPr>
          <p:cNvSpPr/>
          <p:nvPr/>
        </p:nvSpPr>
        <p:spPr>
          <a:xfrm>
            <a:off x="10668000" y="0"/>
            <a:ext cx="152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D34D16-C268-4424-B8CF-50685A3EC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noFill/>
          </a:ln>
        </p:spPr>
      </p:pic>
      <p:sp>
        <p:nvSpPr>
          <p:cNvPr id="4" name="Title 3">
            <a:extLst>
              <a:ext uri="{FF2B5EF4-FFF2-40B4-BE49-F238E27FC236}">
                <a16:creationId xmlns:a16="http://schemas.microsoft.com/office/drawing/2014/main" id="{D5F60DE3-1830-44A0-903E-E92A4FF6C5D4}"/>
              </a:ext>
            </a:extLst>
          </p:cNvPr>
          <p:cNvSpPr>
            <a:spLocks noGrp="1"/>
          </p:cNvSpPr>
          <p:nvPr>
            <p:ph type="ctrTitle"/>
          </p:nvPr>
        </p:nvSpPr>
        <p:spPr>
          <a:xfrm>
            <a:off x="4724400" y="4052176"/>
            <a:ext cx="9144000" cy="2387600"/>
          </a:xfrm>
        </p:spPr>
        <p:txBody>
          <a:bodyPr/>
          <a:lstStyle/>
          <a:p>
            <a:r>
              <a:rPr lang="en-US" cap="small" dirty="0">
                <a:solidFill>
                  <a:schemeClr val="bg1"/>
                </a:solidFill>
                <a:latin typeface="Constantia" panose="02030602050306030303" pitchFamily="18" charset="0"/>
              </a:rPr>
              <a:t>Thanks!</a:t>
            </a:r>
          </a:p>
        </p:txBody>
      </p:sp>
    </p:spTree>
    <p:extLst>
      <p:ext uri="{BB962C8B-B14F-4D97-AF65-F5344CB8AC3E}">
        <p14:creationId xmlns:p14="http://schemas.microsoft.com/office/powerpoint/2010/main" val="312636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SEO?</a:t>
            </a:r>
          </a:p>
        </p:txBody>
      </p:sp>
      <p:sp>
        <p:nvSpPr>
          <p:cNvPr id="4" name="Rectangle 3"/>
          <p:cNvSpPr/>
          <p:nvPr/>
        </p:nvSpPr>
        <p:spPr>
          <a:xfrm>
            <a:off x="759677" y="1619418"/>
            <a:ext cx="5062282" cy="1631216"/>
          </a:xfrm>
          <a:prstGeom prst="rect">
            <a:avLst/>
          </a:prstGeom>
        </p:spPr>
        <p:txBody>
          <a:bodyPr wrap="square">
            <a:spAutoFit/>
          </a:bodyPr>
          <a:lstStyle/>
          <a:p>
            <a:pPr eaLnBrk="0" hangingPunct="0">
              <a:spcBef>
                <a:spcPct val="20000"/>
              </a:spcBef>
              <a:buSzPct val="75000"/>
              <a:defRPr/>
            </a:pPr>
            <a:r>
              <a:rPr lang="en-US" sz="2000" kern="0" dirty="0">
                <a:solidFill>
                  <a:srgbClr val="000000"/>
                </a:solidFill>
                <a:latin typeface="Malgun Gothic" panose="020B0503020000020004" pitchFamily="34" charset="-127"/>
                <a:ea typeface="Malgun Gothic" panose="020B0503020000020004" pitchFamily="34" charset="-127"/>
              </a:rPr>
              <a:t>Search Engine Optimization (SEO) is the process of improving the visibility of a website or a web page in search engines via the "natural" or un-paid search results.</a:t>
            </a:r>
            <a:endParaRPr lang="en-US" sz="2400" kern="0" dirty="0">
              <a:solidFill>
                <a:srgbClr val="000000"/>
              </a:solidFill>
              <a:latin typeface="Malgun Gothic" panose="020B0503020000020004" pitchFamily="34" charset="-127"/>
              <a:ea typeface="Malgun Gothic" panose="020B0503020000020004" pitchFamily="34" charset="-127"/>
            </a:endParaRPr>
          </a:p>
        </p:txBody>
      </p:sp>
      <p:pic>
        <p:nvPicPr>
          <p:cNvPr id="3" name="Picture 2">
            <a:extLst>
              <a:ext uri="{FF2B5EF4-FFF2-40B4-BE49-F238E27FC236}">
                <a16:creationId xmlns:a16="http://schemas.microsoft.com/office/drawing/2014/main" id="{120FA12D-5666-4248-8F89-82BC810146A0}"/>
              </a:ext>
            </a:extLst>
          </p:cNvPr>
          <p:cNvPicPr>
            <a:picLocks noChangeAspect="1"/>
          </p:cNvPicPr>
          <p:nvPr/>
        </p:nvPicPr>
        <p:blipFill rotWithShape="1">
          <a:blip r:embed="rId3"/>
          <a:srcRect t="9871" r="57963" b="-1923"/>
          <a:stretch/>
        </p:blipFill>
        <p:spPr>
          <a:xfrm>
            <a:off x="5687735" y="0"/>
            <a:ext cx="5834867" cy="6920871"/>
          </a:xfrm>
          <a:prstGeom prst="rect">
            <a:avLst/>
          </a:prstGeom>
        </p:spPr>
      </p:pic>
      <p:sp>
        <p:nvSpPr>
          <p:cNvPr id="8" name="TextBox 7">
            <a:extLst>
              <a:ext uri="{FF2B5EF4-FFF2-40B4-BE49-F238E27FC236}">
                <a16:creationId xmlns:a16="http://schemas.microsoft.com/office/drawing/2014/main" id="{21A4BC0E-07F2-4A99-806A-7B288947601B}"/>
              </a:ext>
            </a:extLst>
          </p:cNvPr>
          <p:cNvSpPr txBox="1"/>
          <p:nvPr/>
        </p:nvSpPr>
        <p:spPr>
          <a:xfrm>
            <a:off x="810010" y="3429000"/>
            <a:ext cx="4961615" cy="1200329"/>
          </a:xfrm>
          <a:prstGeom prst="rect">
            <a:avLst/>
          </a:prstGeom>
          <a:noFill/>
        </p:spPr>
        <p:txBody>
          <a:bodyPr wrap="square" rtlCol="0">
            <a:spAutoFit/>
          </a:bodyPr>
          <a:lstStyle/>
          <a:p>
            <a:r>
              <a:rPr lang="en-US" dirty="0">
                <a:latin typeface="Malgun Gothic" panose="020B0503020000020004" pitchFamily="34" charset="-127"/>
                <a:ea typeface="Malgun Gothic" panose="020B0503020000020004" pitchFamily="34" charset="-127"/>
              </a:rPr>
              <a:t>As Search Engine Result Pages (aka SERPs) get more complicated, so too, does the work of optimizing for the various pieces of the search result.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2739-7ADE-4768-895E-B7C382D6EE91}"/>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A11C6F4A-35A8-46D8-A397-8E77F3C06F95}"/>
              </a:ext>
            </a:extLst>
          </p:cNvPr>
          <p:cNvSpPr>
            <a:spLocks noGrp="1"/>
          </p:cNvSpPr>
          <p:nvPr>
            <p:ph idx="1"/>
          </p:nvPr>
        </p:nvSpPr>
        <p:spPr/>
        <p:txBody>
          <a:bodyPr>
            <a:normAutofit fontScale="85000" lnSpcReduction="20000"/>
          </a:bodyPr>
          <a:lstStyle/>
          <a:p>
            <a:pPr marL="457200" indent="-317500">
              <a:spcBef>
                <a:spcPts val="1600"/>
              </a:spcBef>
              <a:buSzPts val="1400"/>
              <a:buFont typeface="Arial" panose="020B0604020202020204" pitchFamily="34" charset="0"/>
              <a:buChar char="●"/>
            </a:pPr>
            <a:r>
              <a:rPr lang="en-US" dirty="0"/>
              <a:t>SEO is a holistic set of best practices that span most aspects of a website, and anyone who updates a site has the ability to impact organic search engine rankings and traffic.</a:t>
            </a:r>
          </a:p>
          <a:p>
            <a:pPr marL="457200" lvl="0" indent="-317500">
              <a:spcBef>
                <a:spcPts val="1600"/>
              </a:spcBef>
              <a:buSzPts val="1400"/>
              <a:buChar char="●"/>
            </a:pPr>
            <a:r>
              <a:rPr lang="en-US" dirty="0"/>
              <a:t>Google is focused on determining then meeting the user’s need as quickly as possible.</a:t>
            </a:r>
          </a:p>
          <a:p>
            <a:pPr marL="457200" indent="-317500">
              <a:spcBef>
                <a:spcPts val="1600"/>
              </a:spcBef>
              <a:buSzPts val="1400"/>
              <a:buFont typeface="Arial" panose="020B0604020202020204" pitchFamily="34" charset="0"/>
              <a:buChar char="●"/>
            </a:pPr>
            <a:r>
              <a:rPr lang="en-US" dirty="0"/>
              <a:t>Google’s list of best practices are the best way to avoid long-term risk. </a:t>
            </a:r>
          </a:p>
          <a:p>
            <a:pPr marL="457200" indent="-317500">
              <a:spcBef>
                <a:spcPts val="1600"/>
              </a:spcBef>
              <a:buSzPts val="1400"/>
              <a:buFont typeface="Arial" panose="020B0604020202020204" pitchFamily="34" charset="0"/>
              <a:buChar char="●"/>
            </a:pPr>
            <a:r>
              <a:rPr lang="en-US" dirty="0"/>
              <a:t>Keyword research is available (and necessary) to learn the broad topics that people are searching for. This allows us to optimize landing pages where people are looking for a particular piece of information. “Fishing where the fish are.”</a:t>
            </a:r>
          </a:p>
          <a:p>
            <a:pPr marL="457200" lvl="0" indent="-317500">
              <a:spcBef>
                <a:spcPts val="1600"/>
              </a:spcBef>
              <a:buSzPts val="1400"/>
              <a:buChar char="●"/>
            </a:pPr>
            <a:r>
              <a:rPr lang="en-US" dirty="0"/>
              <a:t>Providing clear context clues on every page and between the pages of a site is a priority</a:t>
            </a:r>
          </a:p>
          <a:p>
            <a:endParaRPr lang="en-US" dirty="0"/>
          </a:p>
        </p:txBody>
      </p:sp>
    </p:spTree>
    <p:extLst>
      <p:ext uri="{BB962C8B-B14F-4D97-AF65-F5344CB8AC3E}">
        <p14:creationId xmlns:p14="http://schemas.microsoft.com/office/powerpoint/2010/main" val="164242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15EB-2305-4421-9CE3-237B861CBB51}"/>
              </a:ext>
            </a:extLst>
          </p:cNvPr>
          <p:cNvSpPr>
            <a:spLocks noGrp="1"/>
          </p:cNvSpPr>
          <p:nvPr>
            <p:ph type="title"/>
          </p:nvPr>
        </p:nvSpPr>
        <p:spPr/>
        <p:txBody>
          <a:bodyPr>
            <a:normAutofit fontScale="90000"/>
          </a:bodyPr>
          <a:lstStyle/>
          <a:p>
            <a:r>
              <a:rPr lang="en-US" cap="small" dirty="0">
                <a:latin typeface="Constantia" panose="02030602050306030303" pitchFamily="18" charset="0"/>
              </a:rPr>
              <a:t>Relevant Tools and resources</a:t>
            </a:r>
          </a:p>
        </p:txBody>
      </p:sp>
      <p:sp>
        <p:nvSpPr>
          <p:cNvPr id="3" name="Text Placeholder 2">
            <a:extLst>
              <a:ext uri="{FF2B5EF4-FFF2-40B4-BE49-F238E27FC236}">
                <a16:creationId xmlns:a16="http://schemas.microsoft.com/office/drawing/2014/main" id="{AC230D43-A2EC-43C1-B5CD-3BD292EE71CC}"/>
              </a:ext>
            </a:extLst>
          </p:cNvPr>
          <p:cNvSpPr>
            <a:spLocks noGrp="1"/>
          </p:cNvSpPr>
          <p:nvPr>
            <p:ph type="body" idx="1"/>
          </p:nvPr>
        </p:nvSpPr>
        <p:spPr/>
        <p:txBody>
          <a:bodyPr/>
          <a:lstStyle/>
          <a:p>
            <a:r>
              <a:rPr lang="en-US" dirty="0">
                <a:latin typeface="Malgun Gothic" panose="020B0503020000020004" pitchFamily="34" charset="-127"/>
                <a:ea typeface="Malgun Gothic" panose="020B0503020000020004" pitchFamily="34" charset="-127"/>
                <a:hlinkClick r:id="rId2"/>
              </a:rPr>
              <a:t>Latest version of Search Quality Evaluator Guidelines</a:t>
            </a:r>
            <a:endParaRPr lang="en-US" dirty="0">
              <a:latin typeface="Malgun Gothic" panose="020B0503020000020004" pitchFamily="34" charset="-127"/>
              <a:ea typeface="Malgun Gothic" panose="020B0503020000020004" pitchFamily="34" charset="-127"/>
            </a:endParaRPr>
          </a:p>
          <a:p>
            <a:endParaRPr lang="en-US" dirty="0">
              <a:latin typeface="Malgun Gothic" panose="020B0503020000020004" pitchFamily="34" charset="-127"/>
              <a:ea typeface="Malgun Gothic" panose="020B0503020000020004" pitchFamily="34" charset="-127"/>
            </a:endParaRPr>
          </a:p>
          <a:p>
            <a:r>
              <a:rPr lang="en-US" dirty="0">
                <a:latin typeface="Malgun Gothic" panose="020B0503020000020004" pitchFamily="34" charset="-127"/>
                <a:ea typeface="Malgun Gothic" panose="020B0503020000020004" pitchFamily="34" charset="-127"/>
                <a:hlinkClick r:id="rId3"/>
              </a:rPr>
              <a:t>Updated SEO periodic table of ranking signals</a:t>
            </a:r>
            <a:endParaRPr lang="en-US" dirty="0">
              <a:latin typeface="Malgun Gothic" panose="020B0503020000020004" pitchFamily="34" charset="-127"/>
              <a:ea typeface="Malgun Gothic" panose="020B0503020000020004" pitchFamily="34" charset="-127"/>
            </a:endParaRPr>
          </a:p>
          <a:p>
            <a:endParaRPr lang="en-US" dirty="0">
              <a:latin typeface="Malgun Gothic" panose="020B0503020000020004" pitchFamily="34" charset="-127"/>
              <a:ea typeface="Malgun Gothic" panose="020B0503020000020004" pitchFamily="34" charset="-127"/>
            </a:endParaRPr>
          </a:p>
          <a:p>
            <a:r>
              <a:rPr lang="en-US" dirty="0">
                <a:latin typeface="Malgun Gothic" panose="020B0503020000020004" pitchFamily="34" charset="-127"/>
                <a:ea typeface="Malgun Gothic" panose="020B0503020000020004" pitchFamily="34" charset="-127"/>
                <a:hlinkClick r:id="rId4"/>
              </a:rPr>
              <a:t>Google Webmaster Central Blog</a:t>
            </a:r>
            <a:endParaRPr lang="en-US" dirty="0">
              <a:latin typeface="Malgun Gothic" panose="020B0503020000020004" pitchFamily="34" charset="-127"/>
              <a:ea typeface="Malgun Gothic" panose="020B0503020000020004" pitchFamily="34" charset="-127"/>
            </a:endParaRPr>
          </a:p>
          <a:p>
            <a:endParaRPr lang="en-US" dirty="0">
              <a:latin typeface="Malgun Gothic" panose="020B0503020000020004" pitchFamily="34" charset="-127"/>
              <a:ea typeface="Malgun Gothic" panose="020B0503020000020004" pitchFamily="34" charset="-127"/>
            </a:endParaRPr>
          </a:p>
          <a:p>
            <a:r>
              <a:rPr lang="en-US" dirty="0">
                <a:latin typeface="Malgun Gothic" panose="020B0503020000020004" pitchFamily="34" charset="-127"/>
                <a:ea typeface="Malgun Gothic" panose="020B0503020000020004" pitchFamily="34" charset="-127"/>
                <a:hlinkClick r:id="rId5"/>
              </a:rPr>
              <a:t>Google “SEO Starter Guide”</a:t>
            </a:r>
            <a:endParaRPr lang="en-US" dirty="0">
              <a:latin typeface="Malgun Gothic" panose="020B0503020000020004" pitchFamily="34" charset="-127"/>
              <a:ea typeface="Malgun Gothic" panose="020B0503020000020004" pitchFamily="34" charset="-127"/>
            </a:endParaRPr>
          </a:p>
          <a:p>
            <a:endParaRPr lang="en-US" dirty="0">
              <a:latin typeface="Malgun Gothic" panose="020B0503020000020004" pitchFamily="34" charset="-127"/>
              <a:ea typeface="Malgun Gothic" panose="020B0503020000020004" pitchFamily="34" charset="-127"/>
            </a:endParaRPr>
          </a:p>
          <a:p>
            <a:r>
              <a:rPr lang="en-US" dirty="0">
                <a:latin typeface="Malgun Gothic" panose="020B0503020000020004" pitchFamily="34" charset="-127"/>
                <a:ea typeface="Malgun Gothic" panose="020B0503020000020004" pitchFamily="34" charset="-127"/>
                <a:hlinkClick r:id="rId6"/>
              </a:rPr>
              <a:t>Google Trends</a:t>
            </a:r>
            <a:endParaRPr lang="en-US" dirty="0">
              <a:latin typeface="Malgun Gothic" panose="020B0503020000020004" pitchFamily="34" charset="-127"/>
              <a:ea typeface="Malgun Gothic" panose="020B0503020000020004" pitchFamily="34" charset="-127"/>
            </a:endParaRPr>
          </a:p>
          <a:p>
            <a:endParaRPr lang="en-US" dirty="0">
              <a:latin typeface="Malgun Gothic" panose="020B0503020000020004" pitchFamily="34" charset="-127"/>
              <a:ea typeface="Malgun Gothic" panose="020B0503020000020004" pitchFamily="34" charset="-127"/>
            </a:endParaRPr>
          </a:p>
          <a:p>
            <a:endParaRPr lang="en-US"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7280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EA09-A0A9-49FD-AA6A-8D022857CE93}"/>
              </a:ext>
            </a:extLst>
          </p:cNvPr>
          <p:cNvSpPr>
            <a:spLocks noGrp="1"/>
          </p:cNvSpPr>
          <p:nvPr>
            <p:ph type="title"/>
          </p:nvPr>
        </p:nvSpPr>
        <p:spPr>
          <a:xfrm>
            <a:off x="6999111" y="382148"/>
            <a:ext cx="5054600" cy="1325563"/>
          </a:xfrm>
        </p:spPr>
        <p:txBody>
          <a:bodyPr>
            <a:normAutofit fontScale="90000"/>
          </a:bodyPr>
          <a:lstStyle/>
          <a:p>
            <a:r>
              <a:rPr lang="en-US" dirty="0"/>
              <a:t>Why Does it Matter?</a:t>
            </a:r>
          </a:p>
        </p:txBody>
      </p:sp>
      <p:sp>
        <p:nvSpPr>
          <p:cNvPr id="3" name="Content Placeholder 2">
            <a:extLst>
              <a:ext uri="{FF2B5EF4-FFF2-40B4-BE49-F238E27FC236}">
                <a16:creationId xmlns:a16="http://schemas.microsoft.com/office/drawing/2014/main" id="{F7A43832-0C7E-4E22-A1BB-B5E3DFA0DFE8}"/>
              </a:ext>
            </a:extLst>
          </p:cNvPr>
          <p:cNvSpPr>
            <a:spLocks noGrp="1"/>
          </p:cNvSpPr>
          <p:nvPr>
            <p:ph idx="1"/>
          </p:nvPr>
        </p:nvSpPr>
        <p:spPr>
          <a:xfrm>
            <a:off x="7164182" y="1987090"/>
            <a:ext cx="4517745" cy="4351338"/>
          </a:xfrm>
        </p:spPr>
        <p:txBody>
          <a:bodyPr>
            <a:normAutofit/>
          </a:bodyPr>
          <a:lstStyle/>
          <a:p>
            <a:pPr marL="0" indent="0">
              <a:buNone/>
            </a:pPr>
            <a:r>
              <a:rPr lang="en-US" dirty="0"/>
              <a:t>It’s a traffic source of sweet, sweet clicks that are:</a:t>
            </a:r>
          </a:p>
          <a:p>
            <a:pPr lvl="1"/>
            <a:r>
              <a:rPr lang="en-US" dirty="0"/>
              <a:t>Organic</a:t>
            </a:r>
          </a:p>
          <a:p>
            <a:pPr lvl="1"/>
            <a:r>
              <a:rPr lang="en-US" dirty="0"/>
              <a:t>Sustainable</a:t>
            </a:r>
          </a:p>
          <a:p>
            <a:pPr lvl="1"/>
            <a:r>
              <a:rPr lang="en-US" dirty="0"/>
              <a:t>Holistic </a:t>
            </a:r>
          </a:p>
          <a:p>
            <a:pPr lvl="1"/>
            <a:r>
              <a:rPr lang="en-US" dirty="0"/>
              <a:t>Long-term</a:t>
            </a:r>
          </a:p>
          <a:p>
            <a:endParaRPr lang="en-US" dirty="0"/>
          </a:p>
          <a:p>
            <a:pPr marL="0" indent="0">
              <a:buNone/>
            </a:pPr>
            <a:r>
              <a:rPr lang="en-US" dirty="0"/>
              <a:t>“fishing where the fish are” </a:t>
            </a:r>
          </a:p>
        </p:txBody>
      </p:sp>
      <p:pic>
        <p:nvPicPr>
          <p:cNvPr id="5" name="Picture 4">
            <a:extLst>
              <a:ext uri="{FF2B5EF4-FFF2-40B4-BE49-F238E27FC236}">
                <a16:creationId xmlns:a16="http://schemas.microsoft.com/office/drawing/2014/main" id="{87A15B67-CCC5-4CBA-92E6-F68AEFE90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74933" cy="6874933"/>
          </a:xfrm>
          <a:prstGeom prst="rect">
            <a:avLst/>
          </a:prstGeom>
        </p:spPr>
      </p:pic>
    </p:spTree>
    <p:extLst>
      <p:ext uri="{BB962C8B-B14F-4D97-AF65-F5344CB8AC3E}">
        <p14:creationId xmlns:p14="http://schemas.microsoft.com/office/powerpoint/2010/main" val="371692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B273DF-445B-414A-94FF-84991B902529}"/>
              </a:ext>
            </a:extLst>
          </p:cNvPr>
          <p:cNvSpPr/>
          <p:nvPr/>
        </p:nvSpPr>
        <p:spPr>
          <a:xfrm>
            <a:off x="1285875" y="4669395"/>
            <a:ext cx="9201150" cy="1602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3087B5-DCA1-4773-AC20-C9B9279101C0}"/>
              </a:ext>
            </a:extLst>
          </p:cNvPr>
          <p:cNvSpPr/>
          <p:nvPr/>
        </p:nvSpPr>
        <p:spPr>
          <a:xfrm>
            <a:off x="5886450" y="1869045"/>
            <a:ext cx="4600575" cy="28003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1DF5AF-F47E-45A1-98FB-F562B5D539C8}"/>
              </a:ext>
            </a:extLst>
          </p:cNvPr>
          <p:cNvSpPr/>
          <p:nvPr/>
        </p:nvSpPr>
        <p:spPr>
          <a:xfrm>
            <a:off x="1285875" y="1871663"/>
            <a:ext cx="4600575" cy="2800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9A3FD8-6034-4596-88BD-9EBAC4984510}"/>
              </a:ext>
            </a:extLst>
          </p:cNvPr>
          <p:cNvSpPr txBox="1"/>
          <p:nvPr/>
        </p:nvSpPr>
        <p:spPr>
          <a:xfrm>
            <a:off x="1857375" y="2483882"/>
            <a:ext cx="3271837" cy="1015663"/>
          </a:xfrm>
          <a:prstGeom prst="rect">
            <a:avLst/>
          </a:prstGeom>
          <a:noFill/>
        </p:spPr>
        <p:txBody>
          <a:bodyPr wrap="square" rtlCol="0">
            <a:spAutoFit/>
          </a:bodyPr>
          <a:lstStyle/>
          <a:p>
            <a:pPr algn="ctr"/>
            <a:r>
              <a:rPr lang="en-US" sz="6000" dirty="0"/>
              <a:t>Technical</a:t>
            </a:r>
          </a:p>
        </p:txBody>
      </p:sp>
      <p:sp>
        <p:nvSpPr>
          <p:cNvPr id="6" name="TextBox 5">
            <a:extLst>
              <a:ext uri="{FF2B5EF4-FFF2-40B4-BE49-F238E27FC236}">
                <a16:creationId xmlns:a16="http://schemas.microsoft.com/office/drawing/2014/main" id="{3FC6421C-AADD-46E0-894C-5860FAA45131}"/>
              </a:ext>
            </a:extLst>
          </p:cNvPr>
          <p:cNvSpPr txBox="1"/>
          <p:nvPr/>
        </p:nvSpPr>
        <p:spPr>
          <a:xfrm>
            <a:off x="6729412" y="2480667"/>
            <a:ext cx="2828925" cy="1015663"/>
          </a:xfrm>
          <a:prstGeom prst="rect">
            <a:avLst/>
          </a:prstGeom>
          <a:noFill/>
        </p:spPr>
        <p:txBody>
          <a:bodyPr wrap="square" rtlCol="0">
            <a:spAutoFit/>
          </a:bodyPr>
          <a:lstStyle/>
          <a:p>
            <a:pPr algn="ctr"/>
            <a:r>
              <a:rPr lang="en-US" sz="6000" dirty="0"/>
              <a:t>Content</a:t>
            </a:r>
          </a:p>
        </p:txBody>
      </p:sp>
      <p:sp>
        <p:nvSpPr>
          <p:cNvPr id="9" name="TextBox 8">
            <a:extLst>
              <a:ext uri="{FF2B5EF4-FFF2-40B4-BE49-F238E27FC236}">
                <a16:creationId xmlns:a16="http://schemas.microsoft.com/office/drawing/2014/main" id="{8DD140F3-79B2-40A3-B2AC-7EE963D11D34}"/>
              </a:ext>
            </a:extLst>
          </p:cNvPr>
          <p:cNvSpPr txBox="1"/>
          <p:nvPr/>
        </p:nvSpPr>
        <p:spPr>
          <a:xfrm>
            <a:off x="2124075" y="4979431"/>
            <a:ext cx="7943849" cy="1015663"/>
          </a:xfrm>
          <a:prstGeom prst="rect">
            <a:avLst/>
          </a:prstGeom>
          <a:noFill/>
        </p:spPr>
        <p:txBody>
          <a:bodyPr wrap="square" rtlCol="0">
            <a:spAutoFit/>
          </a:bodyPr>
          <a:lstStyle/>
          <a:p>
            <a:pPr algn="ctr"/>
            <a:r>
              <a:rPr lang="en-US" sz="6000" dirty="0"/>
              <a:t>Data / Analysis</a:t>
            </a:r>
          </a:p>
        </p:txBody>
      </p:sp>
      <p:sp>
        <p:nvSpPr>
          <p:cNvPr id="13" name="Title 1">
            <a:extLst>
              <a:ext uri="{FF2B5EF4-FFF2-40B4-BE49-F238E27FC236}">
                <a16:creationId xmlns:a16="http://schemas.microsoft.com/office/drawing/2014/main" id="{248A4D6E-055D-4CAA-8243-418B2B0CF548}"/>
              </a:ext>
            </a:extLst>
          </p:cNvPr>
          <p:cNvSpPr txBox="1">
            <a:spLocks/>
          </p:cNvSpPr>
          <p:nvPr/>
        </p:nvSpPr>
        <p:spPr>
          <a:xfrm>
            <a:off x="557213" y="382149"/>
            <a:ext cx="11496498" cy="121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800" kern="1200" cap="small" baseline="0">
                <a:solidFill>
                  <a:schemeClr val="tx1"/>
                </a:solidFill>
                <a:latin typeface="Constantia" panose="02030602050306030303" pitchFamily="18" charset="0"/>
                <a:ea typeface="+mj-ea"/>
                <a:cs typeface="+mj-cs"/>
              </a:defRPr>
            </a:lvl1pPr>
          </a:lstStyle>
          <a:p>
            <a:r>
              <a:rPr lang="en-US"/>
              <a:t>Pairing Answers with Questions and Ensuring Google can Understand it</a:t>
            </a:r>
            <a:endParaRPr lang="en-US" dirty="0"/>
          </a:p>
        </p:txBody>
      </p:sp>
    </p:spTree>
    <p:extLst>
      <p:ext uri="{BB962C8B-B14F-4D97-AF65-F5344CB8AC3E}">
        <p14:creationId xmlns:p14="http://schemas.microsoft.com/office/powerpoint/2010/main" val="273234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3087B5-DCA1-4773-AC20-C9B9279101C0}"/>
              </a:ext>
            </a:extLst>
          </p:cNvPr>
          <p:cNvSpPr/>
          <p:nvPr/>
        </p:nvSpPr>
        <p:spPr>
          <a:xfrm>
            <a:off x="5886450" y="1869045"/>
            <a:ext cx="4600575" cy="28003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CEA09-A0A9-49FD-AA6A-8D022857CE93}"/>
              </a:ext>
            </a:extLst>
          </p:cNvPr>
          <p:cNvSpPr>
            <a:spLocks noGrp="1"/>
          </p:cNvSpPr>
          <p:nvPr>
            <p:ph type="title"/>
          </p:nvPr>
        </p:nvSpPr>
        <p:spPr>
          <a:xfrm>
            <a:off x="557213" y="382149"/>
            <a:ext cx="11496498" cy="1218052"/>
          </a:xfrm>
        </p:spPr>
        <p:txBody>
          <a:bodyPr>
            <a:normAutofit/>
          </a:bodyPr>
          <a:lstStyle/>
          <a:p>
            <a:r>
              <a:rPr lang="en-US" dirty="0"/>
              <a:t>Pairing Answers With Questions</a:t>
            </a:r>
          </a:p>
        </p:txBody>
      </p:sp>
      <p:sp>
        <p:nvSpPr>
          <p:cNvPr id="6" name="TextBox 5">
            <a:extLst>
              <a:ext uri="{FF2B5EF4-FFF2-40B4-BE49-F238E27FC236}">
                <a16:creationId xmlns:a16="http://schemas.microsoft.com/office/drawing/2014/main" id="{3FC6421C-AADD-46E0-894C-5860FAA45131}"/>
              </a:ext>
            </a:extLst>
          </p:cNvPr>
          <p:cNvSpPr txBox="1"/>
          <p:nvPr/>
        </p:nvSpPr>
        <p:spPr>
          <a:xfrm>
            <a:off x="6729412" y="2480667"/>
            <a:ext cx="3171826" cy="1938992"/>
          </a:xfrm>
          <a:prstGeom prst="rect">
            <a:avLst/>
          </a:prstGeom>
          <a:noFill/>
        </p:spPr>
        <p:txBody>
          <a:bodyPr wrap="square" rtlCol="0">
            <a:spAutoFit/>
          </a:bodyPr>
          <a:lstStyle/>
          <a:p>
            <a:pPr algn="ctr"/>
            <a:r>
              <a:rPr lang="en-US" sz="6000" dirty="0"/>
              <a:t>Content</a:t>
            </a:r>
          </a:p>
          <a:p>
            <a:pPr algn="ctr"/>
            <a:r>
              <a:rPr lang="en-US" sz="6000" dirty="0"/>
              <a:t>Activities</a:t>
            </a:r>
          </a:p>
        </p:txBody>
      </p:sp>
      <p:sp>
        <p:nvSpPr>
          <p:cNvPr id="13" name="Content Placeholder 2">
            <a:extLst>
              <a:ext uri="{FF2B5EF4-FFF2-40B4-BE49-F238E27FC236}">
                <a16:creationId xmlns:a16="http://schemas.microsoft.com/office/drawing/2014/main" id="{DECAE4D0-C67D-4292-84FE-DA33334CC80D}"/>
              </a:ext>
            </a:extLst>
          </p:cNvPr>
          <p:cNvSpPr>
            <a:spLocks noGrp="1"/>
          </p:cNvSpPr>
          <p:nvPr>
            <p:ph idx="1"/>
          </p:nvPr>
        </p:nvSpPr>
        <p:spPr>
          <a:xfrm>
            <a:off x="864394" y="1952151"/>
            <a:ext cx="4600575" cy="3162773"/>
          </a:xfrm>
        </p:spPr>
        <p:txBody>
          <a:bodyPr>
            <a:normAutofit fontScale="92500" lnSpcReduction="10000"/>
          </a:bodyPr>
          <a:lstStyle/>
          <a:p>
            <a:r>
              <a:rPr lang="en-US" dirty="0"/>
              <a:t>Keyword Research</a:t>
            </a:r>
          </a:p>
          <a:p>
            <a:r>
              <a:rPr lang="en-US" dirty="0"/>
              <a:t>Content Strategy</a:t>
            </a:r>
          </a:p>
          <a:p>
            <a:r>
              <a:rPr lang="en-US" dirty="0"/>
              <a:t>User intent</a:t>
            </a:r>
          </a:p>
          <a:p>
            <a:r>
              <a:rPr lang="en-US" dirty="0"/>
              <a:t>Contextual Relevance</a:t>
            </a:r>
          </a:p>
          <a:p>
            <a:r>
              <a:rPr lang="en-US" dirty="0"/>
              <a:t>Best Practices</a:t>
            </a:r>
          </a:p>
          <a:p>
            <a:r>
              <a:rPr lang="en-US" dirty="0"/>
              <a:t>Competitive Analysis</a:t>
            </a:r>
          </a:p>
          <a:p>
            <a:r>
              <a:rPr lang="en-US" dirty="0"/>
              <a:t>Targeting SERP Features</a:t>
            </a:r>
          </a:p>
        </p:txBody>
      </p:sp>
    </p:spTree>
    <p:extLst>
      <p:ext uri="{BB962C8B-B14F-4D97-AF65-F5344CB8AC3E}">
        <p14:creationId xmlns:p14="http://schemas.microsoft.com/office/powerpoint/2010/main" val="143682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1DF5AF-F47E-45A1-98FB-F562B5D539C8}"/>
              </a:ext>
            </a:extLst>
          </p:cNvPr>
          <p:cNvSpPr/>
          <p:nvPr/>
        </p:nvSpPr>
        <p:spPr>
          <a:xfrm>
            <a:off x="1285875" y="1871663"/>
            <a:ext cx="4600575" cy="2800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CEA09-A0A9-49FD-AA6A-8D022857CE93}"/>
              </a:ext>
            </a:extLst>
          </p:cNvPr>
          <p:cNvSpPr>
            <a:spLocks noGrp="1"/>
          </p:cNvSpPr>
          <p:nvPr>
            <p:ph type="title"/>
          </p:nvPr>
        </p:nvSpPr>
        <p:spPr>
          <a:xfrm>
            <a:off x="557213" y="382149"/>
            <a:ext cx="11496498" cy="1218052"/>
          </a:xfrm>
        </p:spPr>
        <p:txBody>
          <a:bodyPr>
            <a:normAutofit fontScale="90000"/>
          </a:bodyPr>
          <a:lstStyle/>
          <a:p>
            <a:r>
              <a:rPr lang="en-US" dirty="0"/>
              <a:t>Ensuring Robots Can Find &amp; Understand Those Answers</a:t>
            </a:r>
          </a:p>
        </p:txBody>
      </p:sp>
      <p:sp>
        <p:nvSpPr>
          <p:cNvPr id="4" name="TextBox 3">
            <a:extLst>
              <a:ext uri="{FF2B5EF4-FFF2-40B4-BE49-F238E27FC236}">
                <a16:creationId xmlns:a16="http://schemas.microsoft.com/office/drawing/2014/main" id="{7C9A3FD8-6034-4596-88BD-9EBAC4984510}"/>
              </a:ext>
            </a:extLst>
          </p:cNvPr>
          <p:cNvSpPr txBox="1"/>
          <p:nvPr/>
        </p:nvSpPr>
        <p:spPr>
          <a:xfrm>
            <a:off x="1857375" y="2483882"/>
            <a:ext cx="3271837" cy="1938992"/>
          </a:xfrm>
          <a:prstGeom prst="rect">
            <a:avLst/>
          </a:prstGeom>
          <a:noFill/>
        </p:spPr>
        <p:txBody>
          <a:bodyPr wrap="square" rtlCol="0">
            <a:spAutoFit/>
          </a:bodyPr>
          <a:lstStyle/>
          <a:p>
            <a:pPr algn="ctr"/>
            <a:r>
              <a:rPr lang="en-US" sz="6000" dirty="0"/>
              <a:t>Technical</a:t>
            </a:r>
          </a:p>
          <a:p>
            <a:pPr algn="ctr"/>
            <a:r>
              <a:rPr lang="en-US" sz="6000" dirty="0"/>
              <a:t>Activities</a:t>
            </a:r>
          </a:p>
        </p:txBody>
      </p:sp>
      <p:sp>
        <p:nvSpPr>
          <p:cNvPr id="13" name="Content Placeholder 2">
            <a:extLst>
              <a:ext uri="{FF2B5EF4-FFF2-40B4-BE49-F238E27FC236}">
                <a16:creationId xmlns:a16="http://schemas.microsoft.com/office/drawing/2014/main" id="{E45684C9-8A8C-4A51-BDAE-AF15403A6E90}"/>
              </a:ext>
            </a:extLst>
          </p:cNvPr>
          <p:cNvSpPr>
            <a:spLocks noGrp="1"/>
          </p:cNvSpPr>
          <p:nvPr>
            <p:ph idx="1"/>
          </p:nvPr>
        </p:nvSpPr>
        <p:spPr>
          <a:xfrm>
            <a:off x="6679408" y="1871663"/>
            <a:ext cx="5022056" cy="4604188"/>
          </a:xfrm>
        </p:spPr>
        <p:txBody>
          <a:bodyPr>
            <a:normAutofit fontScale="92500" lnSpcReduction="10000"/>
          </a:bodyPr>
          <a:lstStyle/>
          <a:p>
            <a:r>
              <a:rPr lang="en-US" dirty="0"/>
              <a:t>Crawlability</a:t>
            </a:r>
          </a:p>
          <a:p>
            <a:r>
              <a:rPr lang="en-US" dirty="0"/>
              <a:t>Robots Directives</a:t>
            </a:r>
          </a:p>
          <a:p>
            <a:r>
              <a:rPr lang="en-US" dirty="0"/>
              <a:t>Indexation</a:t>
            </a:r>
          </a:p>
          <a:p>
            <a:r>
              <a:rPr lang="en-US" dirty="0"/>
              <a:t>Link Flow</a:t>
            </a:r>
          </a:p>
          <a:p>
            <a:r>
              <a:rPr lang="en-US" dirty="0"/>
              <a:t>Usability</a:t>
            </a:r>
          </a:p>
          <a:p>
            <a:r>
              <a:rPr lang="en-US" dirty="0"/>
              <a:t>Accessibility</a:t>
            </a:r>
          </a:p>
          <a:p>
            <a:r>
              <a:rPr lang="en-US" dirty="0"/>
              <a:t>Redirect management</a:t>
            </a:r>
          </a:p>
          <a:p>
            <a:r>
              <a:rPr lang="en-US" dirty="0"/>
              <a:t>Pagespeed</a:t>
            </a:r>
          </a:p>
          <a:p>
            <a:r>
              <a:rPr lang="en-US" dirty="0"/>
              <a:t>Best Practices</a:t>
            </a:r>
          </a:p>
          <a:p>
            <a:r>
              <a:rPr lang="en-US" dirty="0"/>
              <a:t>Targeting SERP Features</a:t>
            </a:r>
          </a:p>
        </p:txBody>
      </p:sp>
    </p:spTree>
    <p:extLst>
      <p:ext uri="{BB962C8B-B14F-4D97-AF65-F5344CB8AC3E}">
        <p14:creationId xmlns:p14="http://schemas.microsoft.com/office/powerpoint/2010/main" val="387757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B273DF-445B-414A-94FF-84991B902529}"/>
              </a:ext>
            </a:extLst>
          </p:cNvPr>
          <p:cNvSpPr/>
          <p:nvPr/>
        </p:nvSpPr>
        <p:spPr>
          <a:xfrm>
            <a:off x="1285875" y="4669395"/>
            <a:ext cx="9201150" cy="1602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CEA09-A0A9-49FD-AA6A-8D022857CE93}"/>
              </a:ext>
            </a:extLst>
          </p:cNvPr>
          <p:cNvSpPr>
            <a:spLocks noGrp="1"/>
          </p:cNvSpPr>
          <p:nvPr>
            <p:ph type="title"/>
          </p:nvPr>
        </p:nvSpPr>
        <p:spPr>
          <a:xfrm>
            <a:off x="557213" y="382149"/>
            <a:ext cx="11496498" cy="1218052"/>
          </a:xfrm>
        </p:spPr>
        <p:txBody>
          <a:bodyPr>
            <a:normAutofit fontScale="90000"/>
          </a:bodyPr>
          <a:lstStyle/>
          <a:p>
            <a:r>
              <a:rPr lang="en-US" dirty="0"/>
              <a:t>Investigating and Communicating Results </a:t>
            </a:r>
          </a:p>
        </p:txBody>
      </p:sp>
      <p:sp>
        <p:nvSpPr>
          <p:cNvPr id="9" name="TextBox 8">
            <a:extLst>
              <a:ext uri="{FF2B5EF4-FFF2-40B4-BE49-F238E27FC236}">
                <a16:creationId xmlns:a16="http://schemas.microsoft.com/office/drawing/2014/main" id="{8DD140F3-79B2-40A3-B2AC-7EE963D11D34}"/>
              </a:ext>
            </a:extLst>
          </p:cNvPr>
          <p:cNvSpPr txBox="1"/>
          <p:nvPr/>
        </p:nvSpPr>
        <p:spPr>
          <a:xfrm>
            <a:off x="2124075" y="4979431"/>
            <a:ext cx="7943849" cy="1015663"/>
          </a:xfrm>
          <a:prstGeom prst="rect">
            <a:avLst/>
          </a:prstGeom>
          <a:noFill/>
        </p:spPr>
        <p:txBody>
          <a:bodyPr wrap="square" rtlCol="0">
            <a:spAutoFit/>
          </a:bodyPr>
          <a:lstStyle/>
          <a:p>
            <a:pPr algn="ctr"/>
            <a:r>
              <a:rPr lang="en-US" sz="6000" dirty="0"/>
              <a:t>Data / Analysis Activities</a:t>
            </a:r>
          </a:p>
        </p:txBody>
      </p:sp>
      <p:sp>
        <p:nvSpPr>
          <p:cNvPr id="13" name="Content Placeholder 2">
            <a:extLst>
              <a:ext uri="{FF2B5EF4-FFF2-40B4-BE49-F238E27FC236}">
                <a16:creationId xmlns:a16="http://schemas.microsoft.com/office/drawing/2014/main" id="{EE0A9CCD-BFF5-4020-AA71-1BDDC4BF5C63}"/>
              </a:ext>
            </a:extLst>
          </p:cNvPr>
          <p:cNvSpPr>
            <a:spLocks noGrp="1"/>
          </p:cNvSpPr>
          <p:nvPr>
            <p:ph idx="1"/>
          </p:nvPr>
        </p:nvSpPr>
        <p:spPr>
          <a:xfrm>
            <a:off x="1285875" y="1600201"/>
            <a:ext cx="9201150" cy="2800350"/>
          </a:xfrm>
        </p:spPr>
        <p:txBody>
          <a:bodyPr>
            <a:normAutofit/>
          </a:bodyPr>
          <a:lstStyle/>
          <a:p>
            <a:r>
              <a:rPr lang="en-US" dirty="0"/>
              <a:t>Investigating shifts in traffic</a:t>
            </a:r>
          </a:p>
          <a:p>
            <a:r>
              <a:rPr lang="en-US" dirty="0"/>
              <a:t>Interpreting disparate data sets</a:t>
            </a:r>
          </a:p>
          <a:p>
            <a:r>
              <a:rPr lang="en-US" dirty="0"/>
              <a:t>Test design and test measurement </a:t>
            </a:r>
          </a:p>
          <a:p>
            <a:r>
              <a:rPr lang="en-US" dirty="0"/>
              <a:t>Communicating priorities of work</a:t>
            </a:r>
          </a:p>
          <a:p>
            <a:r>
              <a:rPr lang="en-US" dirty="0"/>
              <a:t>Reporting results of efforts</a:t>
            </a:r>
          </a:p>
        </p:txBody>
      </p:sp>
    </p:spTree>
    <p:extLst>
      <p:ext uri="{BB962C8B-B14F-4D97-AF65-F5344CB8AC3E}">
        <p14:creationId xmlns:p14="http://schemas.microsoft.com/office/powerpoint/2010/main" val="82246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B273DF-445B-414A-94FF-84991B902529}"/>
              </a:ext>
            </a:extLst>
          </p:cNvPr>
          <p:cNvSpPr/>
          <p:nvPr/>
        </p:nvSpPr>
        <p:spPr>
          <a:xfrm>
            <a:off x="1285875" y="4669395"/>
            <a:ext cx="9201150" cy="1602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3087B5-DCA1-4773-AC20-C9B9279101C0}"/>
              </a:ext>
            </a:extLst>
          </p:cNvPr>
          <p:cNvSpPr/>
          <p:nvPr/>
        </p:nvSpPr>
        <p:spPr>
          <a:xfrm>
            <a:off x="5886450" y="1869045"/>
            <a:ext cx="4600575" cy="28003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1DF5AF-F47E-45A1-98FB-F562B5D539C8}"/>
              </a:ext>
            </a:extLst>
          </p:cNvPr>
          <p:cNvSpPr/>
          <p:nvPr/>
        </p:nvSpPr>
        <p:spPr>
          <a:xfrm>
            <a:off x="1285875" y="1871663"/>
            <a:ext cx="4600575" cy="2800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CEA09-A0A9-49FD-AA6A-8D022857CE93}"/>
              </a:ext>
            </a:extLst>
          </p:cNvPr>
          <p:cNvSpPr>
            <a:spLocks noGrp="1"/>
          </p:cNvSpPr>
          <p:nvPr>
            <p:ph type="title"/>
          </p:nvPr>
        </p:nvSpPr>
        <p:spPr>
          <a:xfrm>
            <a:off x="557213" y="382149"/>
            <a:ext cx="11496498" cy="1218052"/>
          </a:xfrm>
        </p:spPr>
        <p:txBody>
          <a:bodyPr>
            <a:normAutofit/>
          </a:bodyPr>
          <a:lstStyle/>
          <a:p>
            <a:r>
              <a:rPr lang="en-US" dirty="0">
                <a:latin typeface="+mn-lt"/>
              </a:rPr>
              <a:t>Entry-Level &amp; Free Tools For SEO</a:t>
            </a:r>
          </a:p>
        </p:txBody>
      </p:sp>
      <p:sp>
        <p:nvSpPr>
          <p:cNvPr id="4" name="TextBox 3">
            <a:extLst>
              <a:ext uri="{FF2B5EF4-FFF2-40B4-BE49-F238E27FC236}">
                <a16:creationId xmlns:a16="http://schemas.microsoft.com/office/drawing/2014/main" id="{7C9A3FD8-6034-4596-88BD-9EBAC4984510}"/>
              </a:ext>
            </a:extLst>
          </p:cNvPr>
          <p:cNvSpPr txBox="1"/>
          <p:nvPr/>
        </p:nvSpPr>
        <p:spPr>
          <a:xfrm>
            <a:off x="1285875" y="1907619"/>
            <a:ext cx="4600575"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Lighthouse Chrome Extension</a:t>
            </a:r>
          </a:p>
          <a:p>
            <a:pPr marL="457200" indent="-457200">
              <a:buFont typeface="Arial" panose="020B0604020202020204" pitchFamily="34" charset="0"/>
              <a:buChar char="•"/>
            </a:pPr>
            <a:r>
              <a:rPr lang="en-US" sz="2800" dirty="0"/>
              <a:t>Pagespeed Insights</a:t>
            </a:r>
          </a:p>
          <a:p>
            <a:pPr marL="457200" indent="-457200">
              <a:buFont typeface="Arial" panose="020B0604020202020204" pitchFamily="34" charset="0"/>
              <a:buChar char="•"/>
            </a:pPr>
            <a:r>
              <a:rPr lang="en-US" sz="2800" dirty="0"/>
              <a:t>Google Search Console</a:t>
            </a:r>
          </a:p>
          <a:p>
            <a:pPr marL="457200" indent="-457200">
              <a:buFont typeface="Arial" panose="020B0604020202020204" pitchFamily="34" charset="0"/>
              <a:buChar char="•"/>
            </a:pPr>
            <a:r>
              <a:rPr lang="en-US" sz="2800" dirty="0"/>
              <a:t>Screaming Frog</a:t>
            </a:r>
          </a:p>
          <a:p>
            <a:pPr marL="457200" indent="-457200">
              <a:buFont typeface="Arial" panose="020B0604020202020204" pitchFamily="34" charset="0"/>
              <a:buChar char="•"/>
            </a:pPr>
            <a:endParaRPr lang="en-US" sz="2800" dirty="0"/>
          </a:p>
        </p:txBody>
      </p:sp>
      <p:sp>
        <p:nvSpPr>
          <p:cNvPr id="13" name="TextBox 12">
            <a:extLst>
              <a:ext uri="{FF2B5EF4-FFF2-40B4-BE49-F238E27FC236}">
                <a16:creationId xmlns:a16="http://schemas.microsoft.com/office/drawing/2014/main" id="{7539FFF9-7E47-4F60-BCC6-51181393AADB}"/>
              </a:ext>
            </a:extLst>
          </p:cNvPr>
          <p:cNvSpPr txBox="1"/>
          <p:nvPr/>
        </p:nvSpPr>
        <p:spPr>
          <a:xfrm>
            <a:off x="5886449" y="1893332"/>
            <a:ext cx="4600575"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SEMRush Free Trial</a:t>
            </a:r>
          </a:p>
          <a:p>
            <a:pPr marL="457200" indent="-457200">
              <a:buFont typeface="Arial" panose="020B0604020202020204" pitchFamily="34" charset="0"/>
              <a:buChar char="•"/>
            </a:pPr>
            <a:r>
              <a:rPr lang="en-US" sz="2800" dirty="0"/>
              <a:t>Searchmetrics Free Trial</a:t>
            </a:r>
          </a:p>
          <a:p>
            <a:pPr marL="457200" indent="-457200">
              <a:buFont typeface="Arial" panose="020B0604020202020204" pitchFamily="34" charset="0"/>
              <a:buChar char="•"/>
            </a:pPr>
            <a:r>
              <a:rPr lang="en-US" sz="2800" dirty="0"/>
              <a:t>Google Trends</a:t>
            </a:r>
          </a:p>
          <a:p>
            <a:pPr marL="457200" indent="-457200">
              <a:buFont typeface="Arial" panose="020B0604020202020204" pitchFamily="34" charset="0"/>
              <a:buChar char="•"/>
            </a:pPr>
            <a:r>
              <a:rPr lang="en-US" sz="2800" dirty="0"/>
              <a:t>The Search Results Page itself</a:t>
            </a:r>
          </a:p>
          <a:p>
            <a:pPr marL="457200" indent="-457200">
              <a:buFont typeface="Arial" panose="020B0604020202020204" pitchFamily="34" charset="0"/>
              <a:buChar char="•"/>
            </a:pPr>
            <a:endParaRPr lang="en-US" sz="2800" dirty="0"/>
          </a:p>
        </p:txBody>
      </p:sp>
      <p:sp>
        <p:nvSpPr>
          <p:cNvPr id="14" name="TextBox 13">
            <a:extLst>
              <a:ext uri="{FF2B5EF4-FFF2-40B4-BE49-F238E27FC236}">
                <a16:creationId xmlns:a16="http://schemas.microsoft.com/office/drawing/2014/main" id="{1F503A73-D8EB-41AB-AE19-EF3C2D038C2F}"/>
              </a:ext>
            </a:extLst>
          </p:cNvPr>
          <p:cNvSpPr txBox="1"/>
          <p:nvPr/>
        </p:nvSpPr>
        <p:spPr>
          <a:xfrm>
            <a:off x="1295393" y="4670674"/>
            <a:ext cx="9201150"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a:t>Google Analytics</a:t>
            </a:r>
          </a:p>
          <a:p>
            <a:pPr marL="457200" indent="-457200">
              <a:buFont typeface="Arial" panose="020B0604020202020204" pitchFamily="34" charset="0"/>
              <a:buChar char="•"/>
            </a:pPr>
            <a:r>
              <a:rPr lang="en-US" sz="2400" dirty="0"/>
              <a:t>Google Search Console</a:t>
            </a:r>
          </a:p>
          <a:p>
            <a:pPr marL="457200" indent="-457200">
              <a:buFont typeface="Arial" panose="020B0604020202020204" pitchFamily="34" charset="0"/>
              <a:buChar char="•"/>
            </a:pPr>
            <a:r>
              <a:rPr lang="en-US" sz="2400" dirty="0"/>
              <a:t>Google Trends</a:t>
            </a:r>
          </a:p>
          <a:p>
            <a:pPr marL="457200" indent="-457200">
              <a:buFont typeface="Arial" panose="020B0604020202020204" pitchFamily="34" charset="0"/>
              <a:buChar char="•"/>
            </a:pPr>
            <a:r>
              <a:rPr lang="en-US" sz="2400" dirty="0"/>
              <a:t>SEMRush, Searchmetrics Free Trials</a:t>
            </a:r>
          </a:p>
        </p:txBody>
      </p:sp>
    </p:spTree>
    <p:extLst>
      <p:ext uri="{BB962C8B-B14F-4D97-AF65-F5344CB8AC3E}">
        <p14:creationId xmlns:p14="http://schemas.microsoft.com/office/powerpoint/2010/main" val="199260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3698783" y="5554567"/>
            <a:ext cx="855633" cy="881733"/>
          </a:xfrm>
          <a:prstGeom prst="rect">
            <a:avLst/>
          </a:prstGeom>
          <a:noFill/>
          <a:ln>
            <a:noFill/>
          </a:ln>
        </p:spPr>
      </p:pic>
      <p:sp>
        <p:nvSpPr>
          <p:cNvPr id="116" name="Shape 116"/>
          <p:cNvSpPr txBox="1">
            <a:spLocks noGrp="1"/>
          </p:cNvSpPr>
          <p:nvPr>
            <p:ph type="title"/>
          </p:nvPr>
        </p:nvSpPr>
        <p:spPr>
          <a:xfrm>
            <a:off x="415600" y="355867"/>
            <a:ext cx="11360800" cy="763600"/>
          </a:xfrm>
          <a:prstGeom prst="rect">
            <a:avLst/>
          </a:prstGeom>
        </p:spPr>
        <p:txBody>
          <a:bodyPr spcFirstLastPara="1" vert="horz" wrap="square" lIns="121900" tIns="121900" rIns="121900" bIns="121900" rtlCol="0" anchor="t" anchorCtr="0">
            <a:noAutofit/>
          </a:bodyPr>
          <a:lstStyle/>
          <a:p>
            <a:pPr>
              <a:spcBef>
                <a:spcPct val="0"/>
              </a:spcBef>
            </a:pPr>
            <a:r>
              <a:rPr lang="en" cap="small" dirty="0">
                <a:latin typeface="Constantia" panose="02030602050306030303" pitchFamily="18" charset="0"/>
                <a:sym typeface="Proxima Nova"/>
              </a:rPr>
              <a:t>“We Want to Be the Star Trek Computer…”</a:t>
            </a:r>
            <a:endParaRPr cap="small" dirty="0">
              <a:latin typeface="Constantia" panose="02030602050306030303" pitchFamily="18" charset="0"/>
              <a:sym typeface="Proxima Nova"/>
            </a:endParaRPr>
          </a:p>
        </p:txBody>
      </p:sp>
      <p:sp>
        <p:nvSpPr>
          <p:cNvPr id="117" name="Shape 117"/>
          <p:cNvSpPr txBox="1">
            <a:spLocks noGrp="1"/>
          </p:cNvSpPr>
          <p:nvPr>
            <p:ph type="body" idx="1"/>
          </p:nvPr>
        </p:nvSpPr>
        <p:spPr>
          <a:xfrm>
            <a:off x="216366" y="1536633"/>
            <a:ext cx="4660433" cy="4568800"/>
          </a:xfrm>
          <a:prstGeom prst="rect">
            <a:avLst/>
          </a:prstGeom>
        </p:spPr>
        <p:txBody>
          <a:bodyPr spcFirstLastPara="1" vert="horz" wrap="square" lIns="121900" tIns="121900" rIns="121900" bIns="121900" rtlCol="0" anchor="t" anchorCtr="0">
            <a:noAutofit/>
          </a:bodyPr>
          <a:lstStyle/>
          <a:p>
            <a:pPr marL="0" indent="0">
              <a:buNone/>
            </a:pPr>
            <a:r>
              <a:rPr lang="en" dirty="0">
                <a:latin typeface="Malgun Gothic" panose="020B0503020000020004" pitchFamily="34" charset="-127"/>
                <a:ea typeface="Malgun Gothic" panose="020B0503020000020004" pitchFamily="34" charset="-127"/>
              </a:rPr>
              <a:t>They don’t </a:t>
            </a:r>
            <a:r>
              <a:rPr lang="en" i="1" dirty="0">
                <a:latin typeface="Malgun Gothic" panose="020B0503020000020004" pitchFamily="34" charset="-127"/>
                <a:ea typeface="Malgun Gothic" panose="020B0503020000020004" pitchFamily="34" charset="-127"/>
              </a:rPr>
              <a:t>really</a:t>
            </a:r>
            <a:r>
              <a:rPr lang="en" dirty="0">
                <a:latin typeface="Malgun Gothic" panose="020B0503020000020004" pitchFamily="34" charset="-127"/>
                <a:ea typeface="Malgun Gothic" panose="020B0503020000020004" pitchFamily="34" charset="-127"/>
              </a:rPr>
              <a:t> want to serve 10 blue links</a:t>
            </a:r>
            <a:endParaRPr dirty="0">
              <a:latin typeface="Malgun Gothic" panose="020B0503020000020004" pitchFamily="34" charset="-127"/>
              <a:ea typeface="Malgun Gothic" panose="020B0503020000020004" pitchFamily="34" charset="-127"/>
            </a:endParaRPr>
          </a:p>
          <a:p>
            <a:pPr marL="0" indent="0">
              <a:spcBef>
                <a:spcPts val="2133"/>
              </a:spcBef>
              <a:buNone/>
            </a:pPr>
            <a:r>
              <a:rPr lang="en" dirty="0">
                <a:latin typeface="Malgun Gothic" panose="020B0503020000020004" pitchFamily="34" charset="-127"/>
                <a:ea typeface="Malgun Gothic" panose="020B0503020000020004" pitchFamily="34" charset="-127"/>
              </a:rPr>
              <a:t>Follow the money: </a:t>
            </a:r>
            <a:endParaRPr dirty="0">
              <a:latin typeface="Malgun Gothic" panose="020B0503020000020004" pitchFamily="34" charset="-127"/>
              <a:ea typeface="Malgun Gothic" panose="020B0503020000020004" pitchFamily="34" charset="-127"/>
            </a:endParaRPr>
          </a:p>
          <a:p>
            <a:pPr>
              <a:spcBef>
                <a:spcPts val="2133"/>
              </a:spcBef>
            </a:pPr>
            <a:r>
              <a:rPr lang="en" sz="2000" dirty="0">
                <a:latin typeface="Malgun Gothic" panose="020B0503020000020004" pitchFamily="34" charset="-127"/>
                <a:ea typeface="Malgun Gothic" panose="020B0503020000020004" pitchFamily="34" charset="-127"/>
              </a:rPr>
              <a:t>Ads - SEM, Doubleclick</a:t>
            </a:r>
            <a:endParaRPr sz="2000" dirty="0">
              <a:latin typeface="Malgun Gothic" panose="020B0503020000020004" pitchFamily="34" charset="-127"/>
              <a:ea typeface="Malgun Gothic" panose="020B0503020000020004" pitchFamily="34" charset="-127"/>
            </a:endParaRPr>
          </a:p>
          <a:p>
            <a:r>
              <a:rPr lang="en" sz="2000" dirty="0">
                <a:latin typeface="Malgun Gothic" panose="020B0503020000020004" pitchFamily="34" charset="-127"/>
                <a:ea typeface="Malgun Gothic" panose="020B0503020000020004" pitchFamily="34" charset="-127"/>
              </a:rPr>
              <a:t>Keeping users on Google’s pages</a:t>
            </a:r>
            <a:endParaRPr sz="2000" dirty="0">
              <a:latin typeface="Malgun Gothic" panose="020B0503020000020004" pitchFamily="34" charset="-127"/>
              <a:ea typeface="Malgun Gothic" panose="020B0503020000020004" pitchFamily="34" charset="-127"/>
            </a:endParaRPr>
          </a:p>
          <a:p>
            <a:r>
              <a:rPr lang="en" sz="2000" dirty="0">
                <a:latin typeface="Malgun Gothic" panose="020B0503020000020004" pitchFamily="34" charset="-127"/>
                <a:ea typeface="Malgun Gothic" panose="020B0503020000020004" pitchFamily="34" charset="-127"/>
              </a:rPr>
              <a:t>Keep them coming back</a:t>
            </a:r>
            <a:endParaRPr sz="2000" dirty="0">
              <a:latin typeface="Malgun Gothic" panose="020B0503020000020004" pitchFamily="34" charset="-127"/>
              <a:ea typeface="Malgun Gothic" panose="020B0503020000020004" pitchFamily="34" charset="-127"/>
            </a:endParaRPr>
          </a:p>
          <a:p>
            <a:pPr marL="0" indent="0">
              <a:spcBef>
                <a:spcPts val="2133"/>
              </a:spcBef>
              <a:spcAft>
                <a:spcPts val="2133"/>
              </a:spcAft>
              <a:buNone/>
            </a:pPr>
            <a:endParaRPr dirty="0">
              <a:latin typeface="Malgun Gothic" panose="020B0503020000020004" pitchFamily="34" charset="-127"/>
              <a:ea typeface="Malgun Gothic" panose="020B0503020000020004" pitchFamily="34" charset="-127"/>
            </a:endParaRPr>
          </a:p>
        </p:txBody>
      </p:sp>
      <p:pic>
        <p:nvPicPr>
          <p:cNvPr id="118" name="Shape 118"/>
          <p:cNvPicPr preferRelativeResize="0"/>
          <p:nvPr/>
        </p:nvPicPr>
        <p:blipFill rotWithShape="1">
          <a:blip r:embed="rId4">
            <a:alphaModFix/>
          </a:blip>
          <a:srcRect l="538" t="9612" r="58644" b="14033"/>
          <a:stretch/>
        </p:blipFill>
        <p:spPr>
          <a:xfrm>
            <a:off x="6799900" y="1175901"/>
            <a:ext cx="4976499" cy="5042367"/>
          </a:xfrm>
          <a:prstGeom prst="rect">
            <a:avLst/>
          </a:prstGeom>
          <a:noFill/>
          <a:ln>
            <a:noFill/>
          </a:ln>
        </p:spPr>
      </p:pic>
      <p:pic>
        <p:nvPicPr>
          <p:cNvPr id="119" name="Shape 119"/>
          <p:cNvPicPr preferRelativeResize="0"/>
          <p:nvPr/>
        </p:nvPicPr>
        <p:blipFill rotWithShape="1">
          <a:blip r:embed="rId5">
            <a:alphaModFix/>
          </a:blip>
          <a:srcRect l="3807" t="2053" r="6385" b="2862"/>
          <a:stretch/>
        </p:blipFill>
        <p:spPr>
          <a:xfrm>
            <a:off x="4765367" y="1536633"/>
            <a:ext cx="3424300" cy="5230533"/>
          </a:xfrm>
          <a:prstGeom prst="rect">
            <a:avLst/>
          </a:prstGeom>
          <a:noFill/>
          <a:ln>
            <a:noFill/>
          </a:ln>
        </p:spPr>
      </p:pic>
      <p:pic>
        <p:nvPicPr>
          <p:cNvPr id="120" name="Shape 120"/>
          <p:cNvPicPr preferRelativeResize="0"/>
          <p:nvPr/>
        </p:nvPicPr>
        <p:blipFill>
          <a:blip r:embed="rId6">
            <a:alphaModFix/>
          </a:blip>
          <a:stretch>
            <a:fillRect/>
          </a:stretch>
        </p:blipFill>
        <p:spPr>
          <a:xfrm>
            <a:off x="868884" y="5212517"/>
            <a:ext cx="3041200" cy="7084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CFF08BA91234DA7CC4605EB78AF3A" ma:contentTypeVersion="13" ma:contentTypeDescription="Create a new document." ma:contentTypeScope="" ma:versionID="50e16dc7cb39c54f3e2b72ad1ff79184">
  <xsd:schema xmlns:xsd="http://www.w3.org/2001/XMLSchema" xmlns:xs="http://www.w3.org/2001/XMLSchema" xmlns:p="http://schemas.microsoft.com/office/2006/metadata/properties" xmlns:ns2="da6e98c6-5e83-4601-8f95-1484539f0eab" xmlns:ns3="29071c98-931f-4f51-b859-24d2183e1005" targetNamespace="http://schemas.microsoft.com/office/2006/metadata/properties" ma:root="true" ma:fieldsID="4a9740be415c600f8a0c7b90d643f505" ns2:_="" ns3:_="">
    <xsd:import namespace="da6e98c6-5e83-4601-8f95-1484539f0eab"/>
    <xsd:import namespace="29071c98-931f-4f51-b859-24d2183e10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6e98c6-5e83-4601-8f95-1484539f0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071c98-931f-4f51-b859-24d2183e100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59D45-8B43-441D-B56A-AE6980E77B80}"/>
</file>

<file path=customXml/itemProps2.xml><?xml version="1.0" encoding="utf-8"?>
<ds:datastoreItem xmlns:ds="http://schemas.openxmlformats.org/officeDocument/2006/customXml" ds:itemID="{3B01358B-5BF2-4BDE-A04C-148F2DA4674F}"/>
</file>

<file path=customXml/itemProps3.xml><?xml version="1.0" encoding="utf-8"?>
<ds:datastoreItem xmlns:ds="http://schemas.openxmlformats.org/officeDocument/2006/customXml" ds:itemID="{DDC69010-02D1-4DCF-85F6-835EEC15DD25}"/>
</file>

<file path=docProps/app.xml><?xml version="1.0" encoding="utf-8"?>
<Properties xmlns="http://schemas.openxmlformats.org/officeDocument/2006/extended-properties" xmlns:vt="http://schemas.openxmlformats.org/officeDocument/2006/docPropsVTypes">
  <Template/>
  <TotalTime>5109</TotalTime>
  <Words>1015</Words>
  <Application>Microsoft Office PowerPoint</Application>
  <PresentationFormat>Widescreen</PresentationFormat>
  <Paragraphs>142</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Malgun Gothic</vt:lpstr>
      <vt:lpstr>Arial</vt:lpstr>
      <vt:lpstr>Calibri</vt:lpstr>
      <vt:lpstr>Calibri Light</vt:lpstr>
      <vt:lpstr>Constantia</vt:lpstr>
      <vt:lpstr>Office Theme</vt:lpstr>
      <vt:lpstr>Basics of SEO</vt:lpstr>
      <vt:lpstr>What is SEO?</vt:lpstr>
      <vt:lpstr>Why Does it Matter?</vt:lpstr>
      <vt:lpstr>PowerPoint Presentation</vt:lpstr>
      <vt:lpstr>Pairing Answers With Questions</vt:lpstr>
      <vt:lpstr>Ensuring Robots Can Find &amp; Understand Those Answers</vt:lpstr>
      <vt:lpstr>Investigating and Communicating Results </vt:lpstr>
      <vt:lpstr>Entry-Level &amp; Free Tools For SEO</vt:lpstr>
      <vt:lpstr>“We Want to Be the Star Trek Computer…”</vt:lpstr>
      <vt:lpstr>How Google Understands User Queries</vt:lpstr>
      <vt:lpstr>Disambiguation</vt:lpstr>
      <vt:lpstr>How Does Google Decide Which Answer Is First?</vt:lpstr>
      <vt:lpstr>Googlebot SKIMS your webpages</vt:lpstr>
      <vt:lpstr>Brainstorm Time!</vt:lpstr>
      <vt:lpstr>Google Cheats Off The Winner’s Pages</vt:lpstr>
      <vt:lpstr>Word Jumbling</vt:lpstr>
      <vt:lpstr>You’re “Doing SEO” Every Day</vt:lpstr>
      <vt:lpstr>When Should We Call for SEO help?</vt:lpstr>
      <vt:lpstr>Thanks!</vt:lpstr>
      <vt:lpstr>Key Takeaways</vt:lpstr>
      <vt:lpstr>Relevant Tools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Anderson</dc:creator>
  <cp:lastModifiedBy>Stephanie Williford</cp:lastModifiedBy>
  <cp:revision>27</cp:revision>
  <dcterms:created xsi:type="dcterms:W3CDTF">2018-10-01T16:56:01Z</dcterms:created>
  <dcterms:modified xsi:type="dcterms:W3CDTF">2021-04-08T15:29:35Z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0x010100F2ACFF08BA91234DA7CC4605EB78AF3A</vt:lpwstr>
  </property>
</Properties>
</file>