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7"/>
  </p:notesMasterIdLst>
  <p:sldIdLst>
    <p:sldId id="704" r:id="rId2"/>
    <p:sldId id="783" r:id="rId3"/>
    <p:sldId id="696" r:id="rId4"/>
    <p:sldId id="803" r:id="rId5"/>
    <p:sldId id="804" r:id="rId6"/>
    <p:sldId id="813" r:id="rId7"/>
    <p:sldId id="793" r:id="rId8"/>
    <p:sldId id="780" r:id="rId9"/>
    <p:sldId id="808" r:id="rId10"/>
    <p:sldId id="809" r:id="rId11"/>
    <p:sldId id="810" r:id="rId12"/>
    <p:sldId id="784" r:id="rId13"/>
    <p:sldId id="785" r:id="rId14"/>
    <p:sldId id="807" r:id="rId15"/>
    <p:sldId id="81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a:srgbClr val="E5EAF9"/>
    <a:srgbClr val="F2F3D7"/>
    <a:srgbClr val="DDF3F3"/>
    <a:srgbClr val="FFFD78"/>
    <a:srgbClr val="AC1300"/>
    <a:srgbClr val="941651"/>
    <a:srgbClr val="FF9300"/>
    <a:srgbClr val="C71500"/>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419"/>
    <p:restoredTop sz="95782"/>
  </p:normalViewPr>
  <p:slideViewPr>
    <p:cSldViewPr snapToGrid="0" snapToObjects="1">
      <p:cViewPr>
        <p:scale>
          <a:sx n="100" d="100"/>
          <a:sy n="100" d="100"/>
        </p:scale>
        <p:origin x="605" y="-509"/>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7A72D-C69D-F843-BF49-E159DD30CD80}" type="datetimeFigureOut">
              <a:rPr lang="en-US" smtClean="0"/>
              <a:t>2/24/2021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9B5FE-8B88-E240-ACF2-C84FE0268681}" type="slidenum">
              <a:rPr lang="en-US" smtClean="0"/>
              <a:t>‹#›</a:t>
            </a:fld>
            <a:endParaRPr lang="en-US" dirty="0"/>
          </a:p>
        </p:txBody>
      </p:sp>
    </p:spTree>
    <p:extLst>
      <p:ext uri="{BB962C8B-B14F-4D97-AF65-F5344CB8AC3E}">
        <p14:creationId xmlns:p14="http://schemas.microsoft.com/office/powerpoint/2010/main" val="283863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1D5105-428E-E541-8044-CB2551E3451C}" type="slidenum">
              <a:rPr lang="en-IE" smtClean="0"/>
              <a:pPr>
                <a:defRPr/>
              </a:pPr>
              <a:t>1</a:t>
            </a:fld>
            <a:endParaRPr lang="en-IE" dirty="0"/>
          </a:p>
        </p:txBody>
      </p:sp>
    </p:spTree>
    <p:extLst>
      <p:ext uri="{BB962C8B-B14F-4D97-AF65-F5344CB8AC3E}">
        <p14:creationId xmlns:p14="http://schemas.microsoft.com/office/powerpoint/2010/main" val="56387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1D5105-428E-E541-8044-CB2551E3451C}" type="slidenum">
              <a:rPr lang="en-IE" smtClean="0"/>
              <a:pPr>
                <a:defRPr/>
              </a:pPr>
              <a:t>2</a:t>
            </a:fld>
            <a:endParaRPr lang="en-IE" dirty="0"/>
          </a:p>
        </p:txBody>
      </p:sp>
    </p:spTree>
    <p:extLst>
      <p:ext uri="{BB962C8B-B14F-4D97-AF65-F5344CB8AC3E}">
        <p14:creationId xmlns:p14="http://schemas.microsoft.com/office/powerpoint/2010/main" val="400772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1D5105-428E-E541-8044-CB2551E3451C}" type="slidenum">
              <a:rPr lang="en-IE" smtClean="0"/>
              <a:pPr>
                <a:defRPr/>
              </a:pPr>
              <a:t>4</a:t>
            </a:fld>
            <a:endParaRPr lang="en-IE" dirty="0"/>
          </a:p>
        </p:txBody>
      </p:sp>
    </p:spTree>
    <p:extLst>
      <p:ext uri="{BB962C8B-B14F-4D97-AF65-F5344CB8AC3E}">
        <p14:creationId xmlns:p14="http://schemas.microsoft.com/office/powerpoint/2010/main" val="219521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1D5105-428E-E541-8044-CB2551E3451C}" type="slidenum">
              <a:rPr lang="en-IE" smtClean="0"/>
              <a:pPr>
                <a:defRPr/>
              </a:pPr>
              <a:t>5</a:t>
            </a:fld>
            <a:endParaRPr lang="en-IE" dirty="0"/>
          </a:p>
        </p:txBody>
      </p:sp>
    </p:spTree>
    <p:extLst>
      <p:ext uri="{BB962C8B-B14F-4D97-AF65-F5344CB8AC3E}">
        <p14:creationId xmlns:p14="http://schemas.microsoft.com/office/powerpoint/2010/main" val="137397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04" tIns="44851" rIns="89704" bIns="44851" anchor="b"/>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4A13BAFC-4CC6-BB4C-91FC-2E6FEE72C58C}" type="slidenum">
              <a:rPr lang="en-US" sz="1200">
                <a:ea typeface="ＭＳ Ｐゴシック" charset="0"/>
                <a:cs typeface="ＭＳ Ｐゴシック" charset="0"/>
              </a:rPr>
              <a:pPr algn="r" eaLnBrk="1" hangingPunct="1"/>
              <a:t>12</a:t>
            </a:fld>
            <a:endParaRPr lang="en-US" sz="1200">
              <a:ea typeface="ＭＳ Ｐゴシック" charset="0"/>
              <a:cs typeface="ＭＳ Ｐゴシック" charset="0"/>
            </a:endParaRPr>
          </a:p>
        </p:txBody>
      </p:sp>
      <p:sp>
        <p:nvSpPr>
          <p:cNvPr id="27650" name="Rectangle 2"/>
          <p:cNvSpPr>
            <a:spLocks noGrp="1" noRot="1" noChangeAspect="1" noChangeArrowheads="1" noTextEdit="1"/>
          </p:cNvSpPr>
          <p:nvPr>
            <p:ph type="sldImg"/>
          </p:nvPr>
        </p:nvSpPr>
        <p:spPr>
          <a:xfrm>
            <a:off x="1143000" y="684213"/>
            <a:ext cx="4573588" cy="3429000"/>
          </a:xfrm>
          <a:ln/>
        </p:spPr>
      </p:sp>
      <p:sp>
        <p:nvSpPr>
          <p:cNvPr id="27651" name="Rectangle 3"/>
          <p:cNvSpPr>
            <a:spLocks noGrp="1" noChangeArrowheads="1"/>
          </p:cNvSpPr>
          <p:nvPr>
            <p:ph type="body" idx="1"/>
          </p:nvPr>
        </p:nvSpPr>
        <p:spPr>
          <a:xfrm>
            <a:off x="914712" y="4342465"/>
            <a:ext cx="5028579" cy="411761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48573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205A3-E676-344F-93E6-0FF5AFAFA6B3}"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Private and Confidential</a:t>
            </a:r>
          </a:p>
        </p:txBody>
      </p:sp>
      <p:sp>
        <p:nvSpPr>
          <p:cNvPr id="6" name="Slide Number Placeholder 5"/>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26100341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205A3-E676-344F-93E6-0FF5AFAFA6B3}"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Private and Confidential</a:t>
            </a:r>
          </a:p>
        </p:txBody>
      </p:sp>
      <p:sp>
        <p:nvSpPr>
          <p:cNvPr id="6" name="Slide Number Placeholder 5"/>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4288177738"/>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205A3-E676-344F-93E6-0FF5AFAFA6B3}"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Private and Confidential</a:t>
            </a:r>
          </a:p>
        </p:txBody>
      </p:sp>
      <p:sp>
        <p:nvSpPr>
          <p:cNvPr id="6" name="Slide Number Placeholder 5"/>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58353504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115888"/>
            <a:ext cx="8737600"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r="4980" b="-4527"/>
          <a:stretch>
            <a:fillRect/>
          </a:stretch>
        </p:blipFill>
        <p:spPr bwMode="auto">
          <a:xfrm>
            <a:off x="46038" y="333375"/>
            <a:ext cx="89042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0"/>
          </p:nvPr>
        </p:nvSpPr>
        <p:spPr>
          <a:xfrm>
            <a:off x="3124200" y="6354298"/>
            <a:ext cx="2895600" cy="365125"/>
          </a:xfrm>
        </p:spPr>
        <p:txBody>
          <a:bodyPr/>
          <a:lstStyle>
            <a:lvl1pPr>
              <a:defRPr/>
            </a:lvl1pPr>
          </a:lstStyle>
          <a:p>
            <a:pPr>
              <a:defRPr/>
            </a:pPr>
            <a:r>
              <a:rPr lang="en-GB" dirty="0"/>
              <a:t>Private and Confidential</a:t>
            </a:r>
            <a:endParaRPr lang="en-IE" dirty="0"/>
          </a:p>
        </p:txBody>
      </p:sp>
      <p:sp>
        <p:nvSpPr>
          <p:cNvPr id="7" name="Date Placeholder 4">
            <a:extLst>
              <a:ext uri="{FF2B5EF4-FFF2-40B4-BE49-F238E27FC236}">
                <a16:creationId xmlns:a16="http://schemas.microsoft.com/office/drawing/2014/main" id="{E355D6E5-5902-1B4C-9B0C-262BD2320978}"/>
              </a:ext>
            </a:extLst>
          </p:cNvPr>
          <p:cNvSpPr>
            <a:spLocks noGrp="1"/>
          </p:cNvSpPr>
          <p:nvPr>
            <p:ph type="dt" sz="half" idx="11"/>
          </p:nvPr>
        </p:nvSpPr>
        <p:spPr>
          <a:xfrm>
            <a:off x="7996844" y="6354298"/>
            <a:ext cx="761674" cy="365125"/>
          </a:xfrm>
        </p:spPr>
        <p:txBody>
          <a:bodyPr/>
          <a:lstStyle/>
          <a:p>
            <a:fld id="{52683091-00B6-0847-99C3-6F3AEAD95D40}" type="datetime1">
              <a:rPr lang="en-US" smtClean="0"/>
              <a:t>2/24/2021</a:t>
            </a:fld>
            <a:endParaRPr lang="en-US" dirty="0"/>
          </a:p>
        </p:txBody>
      </p:sp>
      <p:grpSp>
        <p:nvGrpSpPr>
          <p:cNvPr id="3" name="Group 2">
            <a:extLst>
              <a:ext uri="{FF2B5EF4-FFF2-40B4-BE49-F238E27FC236}">
                <a16:creationId xmlns:a16="http://schemas.microsoft.com/office/drawing/2014/main" id="{73F78C5C-DAE1-C941-AC3D-1BA6A480376A}"/>
              </a:ext>
            </a:extLst>
          </p:cNvPr>
          <p:cNvGrpSpPr/>
          <p:nvPr userDrawn="1"/>
        </p:nvGrpSpPr>
        <p:grpSpPr>
          <a:xfrm>
            <a:off x="7607807" y="630237"/>
            <a:ext cx="1329217" cy="659067"/>
            <a:chOff x="7249859" y="630237"/>
            <a:chExt cx="1687166" cy="976155"/>
          </a:xfrm>
        </p:grpSpPr>
        <p:pic>
          <p:nvPicPr>
            <p:cNvPr id="9" name="Picture 8" descr="A picture containing drawing, food&#10;&#10;Description automatically generated">
              <a:extLst>
                <a:ext uri="{FF2B5EF4-FFF2-40B4-BE49-F238E27FC236}">
                  <a16:creationId xmlns:a16="http://schemas.microsoft.com/office/drawing/2014/main" id="{42F481CF-4BEB-214A-96AD-B0DC4A537FC3}"/>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988" r="931"/>
            <a:stretch/>
          </p:blipFill>
          <p:spPr>
            <a:xfrm>
              <a:off x="7363007" y="630237"/>
              <a:ext cx="1443919" cy="385587"/>
            </a:xfrm>
            <a:prstGeom prst="rect">
              <a:avLst/>
            </a:prstGeom>
          </p:spPr>
        </p:pic>
        <p:pic>
          <p:nvPicPr>
            <p:cNvPr id="10" name="Picture 9" descr="Logo&#10;&#10;Description automatically generated">
              <a:extLst>
                <a:ext uri="{FF2B5EF4-FFF2-40B4-BE49-F238E27FC236}">
                  <a16:creationId xmlns:a16="http://schemas.microsoft.com/office/drawing/2014/main" id="{0D192DBC-710E-0746-A9C3-A7BDA84B0974}"/>
                </a:ext>
              </a:extLst>
            </p:cNvPr>
            <p:cNvPicPr>
              <a:picLocks noChangeAspect="1"/>
            </p:cNvPicPr>
            <p:nvPr userDrawn="1"/>
          </p:nvPicPr>
          <p:blipFill>
            <a:blip r:embed="rId6"/>
            <a:stretch>
              <a:fillRect/>
            </a:stretch>
          </p:blipFill>
          <p:spPr>
            <a:xfrm>
              <a:off x="7249859" y="873286"/>
              <a:ext cx="1687166" cy="733106"/>
            </a:xfrm>
            <a:prstGeom prst="rect">
              <a:avLst/>
            </a:prstGeom>
          </p:spPr>
        </p:pic>
      </p:grpSp>
    </p:spTree>
    <p:extLst>
      <p:ext uri="{BB962C8B-B14F-4D97-AF65-F5344CB8AC3E}">
        <p14:creationId xmlns:p14="http://schemas.microsoft.com/office/powerpoint/2010/main" val="392757125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5A6F272B-60E8-4F44-8125-2528A4949AAC}" type="datetimeFigureOut">
              <a:rPr lang="en-US" smtClean="0"/>
              <a:t>2/24/2021</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5D03644-BB3A-4B4E-972A-4B8F21140EFF}" type="slidenum">
              <a:rPr lang="en-US" smtClean="0"/>
              <a:t>‹#›</a:t>
            </a:fld>
            <a:endParaRPr lang="en-US" dirty="0"/>
          </a:p>
        </p:txBody>
      </p:sp>
    </p:spTree>
    <p:extLst>
      <p:ext uri="{BB962C8B-B14F-4D97-AF65-F5344CB8AC3E}">
        <p14:creationId xmlns:p14="http://schemas.microsoft.com/office/powerpoint/2010/main" val="262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205A3-E676-344F-93E6-0FF5AFAFA6B3}"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Private and Confidential</a:t>
            </a:r>
          </a:p>
        </p:txBody>
      </p:sp>
      <p:sp>
        <p:nvSpPr>
          <p:cNvPr id="6" name="Slide Number Placeholder 5"/>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2338856164"/>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205A3-E676-344F-93E6-0FF5AFAFA6B3}"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Private and Confidential</a:t>
            </a:r>
          </a:p>
        </p:txBody>
      </p:sp>
      <p:sp>
        <p:nvSpPr>
          <p:cNvPr id="6" name="Slide Number Placeholder 5"/>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384619957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205A3-E676-344F-93E6-0FF5AFAFA6B3}"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Private and Confidential</a:t>
            </a:r>
          </a:p>
        </p:txBody>
      </p:sp>
      <p:sp>
        <p:nvSpPr>
          <p:cNvPr id="7" name="Slide Number Placeholder 6"/>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789130050"/>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205A3-E676-344F-93E6-0FF5AFAFA6B3}" type="datetime1">
              <a:rPr lang="en-US" smtClean="0"/>
              <a:t>2/24/2021</a:t>
            </a:fld>
            <a:endParaRPr lang="en-US" dirty="0"/>
          </a:p>
        </p:txBody>
      </p:sp>
      <p:sp>
        <p:nvSpPr>
          <p:cNvPr id="8" name="Footer Placeholder 7"/>
          <p:cNvSpPr>
            <a:spLocks noGrp="1"/>
          </p:cNvSpPr>
          <p:nvPr>
            <p:ph type="ftr" sz="quarter" idx="11"/>
          </p:nvPr>
        </p:nvSpPr>
        <p:spPr/>
        <p:txBody>
          <a:bodyPr/>
          <a:lstStyle/>
          <a:p>
            <a:r>
              <a:rPr lang="en-US" dirty="0"/>
              <a:t>Private and Confidential</a:t>
            </a:r>
          </a:p>
        </p:txBody>
      </p:sp>
      <p:sp>
        <p:nvSpPr>
          <p:cNvPr id="9" name="Slide Number Placeholder 8"/>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89500977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205A3-E676-344F-93E6-0FF5AFAFA6B3}" type="datetime1">
              <a:rPr lang="en-US" smtClean="0"/>
              <a:t>2/24/2021</a:t>
            </a:fld>
            <a:endParaRPr lang="en-US" dirty="0"/>
          </a:p>
        </p:txBody>
      </p:sp>
      <p:sp>
        <p:nvSpPr>
          <p:cNvPr id="4" name="Footer Placeholder 3"/>
          <p:cNvSpPr>
            <a:spLocks noGrp="1"/>
          </p:cNvSpPr>
          <p:nvPr>
            <p:ph type="ftr" sz="quarter" idx="11"/>
          </p:nvPr>
        </p:nvSpPr>
        <p:spPr/>
        <p:txBody>
          <a:bodyPr/>
          <a:lstStyle/>
          <a:p>
            <a:r>
              <a:rPr lang="en-US" dirty="0"/>
              <a:t>Private and Confidential</a:t>
            </a:r>
          </a:p>
        </p:txBody>
      </p:sp>
      <p:sp>
        <p:nvSpPr>
          <p:cNvPr id="5" name="Slide Number Placeholder 4"/>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2726898348"/>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A21DC-98B6-A34D-8D64-493B995784CE}" type="datetime1">
              <a:rPr lang="en-US" smtClean="0"/>
              <a:t>2/24/2021</a:t>
            </a:fld>
            <a:endParaRPr lang="en-US" dirty="0"/>
          </a:p>
        </p:txBody>
      </p:sp>
      <p:sp>
        <p:nvSpPr>
          <p:cNvPr id="3" name="Footer Placeholder 2"/>
          <p:cNvSpPr>
            <a:spLocks noGrp="1"/>
          </p:cNvSpPr>
          <p:nvPr>
            <p:ph type="ftr" sz="quarter" idx="11"/>
          </p:nvPr>
        </p:nvSpPr>
        <p:spPr/>
        <p:txBody>
          <a:bodyPr/>
          <a:lstStyle/>
          <a:p>
            <a:r>
              <a:rPr lang="en-US" dirty="0"/>
              <a:t>Private and Confidential</a:t>
            </a:r>
          </a:p>
        </p:txBody>
      </p:sp>
      <p:sp>
        <p:nvSpPr>
          <p:cNvPr id="4" name="Slide Number Placeholder 3"/>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2684425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205A3-E676-344F-93E6-0FF5AFAFA6B3}"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Private and Confidential</a:t>
            </a:r>
          </a:p>
        </p:txBody>
      </p:sp>
      <p:sp>
        <p:nvSpPr>
          <p:cNvPr id="7" name="Slide Number Placeholder 6"/>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44768631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205A3-E676-344F-93E6-0FF5AFAFA6B3}"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Private and Confidential</a:t>
            </a:r>
          </a:p>
        </p:txBody>
      </p:sp>
      <p:sp>
        <p:nvSpPr>
          <p:cNvPr id="7" name="Slide Number Placeholder 6"/>
          <p:cNvSpPr>
            <a:spLocks noGrp="1"/>
          </p:cNvSpPr>
          <p:nvPr>
            <p:ph type="sldNum" sz="quarter" idx="12"/>
          </p:nvPr>
        </p:nvSpPr>
        <p:spPr/>
        <p:txBody>
          <a:bodyPr/>
          <a:lstStyle/>
          <a:p>
            <a:fld id="{B548D5CA-1AD6-1342-830D-ABAB8CD55BDB}" type="slidenum">
              <a:rPr lang="en-US" smtClean="0"/>
              <a:t>‹#›</a:t>
            </a:fld>
            <a:endParaRPr lang="en-US" dirty="0"/>
          </a:p>
        </p:txBody>
      </p:sp>
    </p:spTree>
    <p:extLst>
      <p:ext uri="{BB962C8B-B14F-4D97-AF65-F5344CB8AC3E}">
        <p14:creationId xmlns:p14="http://schemas.microsoft.com/office/powerpoint/2010/main" val="1570190736"/>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205A3-E676-344F-93E6-0FF5AFAFA6B3}" type="datetime1">
              <a:rPr lang="en-US" smtClean="0"/>
              <a:t>2/24/2021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Private and Confidential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8D5CA-1AD6-1342-830D-ABAB8CD55BDB}" type="slidenum">
              <a:rPr lang="en-US" smtClean="0"/>
              <a:t>‹#›</a:t>
            </a:fld>
            <a:endParaRPr lang="en-US" dirty="0"/>
          </a:p>
        </p:txBody>
      </p:sp>
    </p:spTree>
    <p:extLst>
      <p:ext uri="{BB962C8B-B14F-4D97-AF65-F5344CB8AC3E}">
        <p14:creationId xmlns:p14="http://schemas.microsoft.com/office/powerpoint/2010/main" val="2422223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74" r:id="rId13"/>
  </p:sldLayoutIdLst>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3.wdp"/><Relationship Id="rId5" Type="http://schemas.openxmlformats.org/officeDocument/2006/relationships/image" Target="../media/image24.png"/><Relationship Id="rId4" Type="http://schemas.microsoft.com/office/2007/relationships/hdphoto" Target="../media/hdphoto12.wdp"/></Relationships>
</file>

<file path=ppt/slides/_rels/slide1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hyperlink" Target="http://www.paymentcardsettlement.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paymentcardsettlement.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brownstonerecovery.com/"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brownstonerecovery.com/" TargetMode="Externa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2.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 Id="rId6" Type="http://schemas.microsoft.com/office/2007/relationships/hdphoto" Target="../media/hdphoto10.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1.wdp"/><Relationship Id="rId4" Type="http://schemas.microsoft.com/office/2007/relationships/hdphoto" Target="../media/hdphoto9.wdp"/><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IE" dirty="0"/>
              <a:t>Private and Confidential</a:t>
            </a:r>
          </a:p>
        </p:txBody>
      </p:sp>
      <p:sp>
        <p:nvSpPr>
          <p:cNvPr id="11" name="Rectangle 10"/>
          <p:cNvSpPr/>
          <p:nvPr/>
        </p:nvSpPr>
        <p:spPr>
          <a:xfrm>
            <a:off x="7667625" y="5949950"/>
            <a:ext cx="1368425" cy="71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JcAlwMBIgACEQEDEQH/xAAbAAEBAAIDAQAAAAAAAAAAAAAAAQIGBAUHA//EADQQAAEDAwMDAwEDDQAAAAAAAAABAgMEBREGEiETMUEHUWGBMnGSIiYzQlJTYpGhscHh8f/EABkBAQADAQEAAAAAAAAAAAAAAAABAgQFA//EABsRAQEBAAMBAQAAAAAAAAAAAAABEQISMSED/9oADAMBAAIRAxEAPwDy0AHTcsAAAAAAAAAAAAAAAAAAAAAAAAAAAAAAAAAAAAAAAAAAAAAAAAAAAAAAAAAAAAAAAAAAAAAAAAAAAAAAAAAAAAAAUfUCAuP9EAAce5QIC4GAIAAAAAAAAAAAAA7GwVLaa7U2+kpaqOWVkT46mLqNw5yIuE8L8nsOqdJWK7aSuslgtVLTV9DK9qLDGiO3Ru5bx+03+6HkOmbbWXO9UkVDA6VzJo5H4VERrEcmVVV8HsmlamqtPqBfrdcYunRXaZ9TRyK5FZI5qJu8+WqnH8Jn/XZdjR+Ul4/Wr+k+n7TUxMlvlFDVSXKR7aSKZudscSZe/Hy5UQ6L1RbSUOp6q02620NJTU3TVqwQI17lViOXLvKc9jd9NOSo9TN1th2WOzwS0Mcu5NqP4V3KryquX+h0+tdH3TUPqRUvhh2W+d0W6sWRqMa1GNR2Oc54VOxWW9tq14zrkT0p0naa+lknv7IZJbhG9tFTyom5WMwj5G5+VTC/Bot+tNRpnUVRb6hjJHUsiKzqsyyVndqqnlFTv9Tdbzfq61arpYqTTFOktIq09sV8j97om8JjDtvPK/Xk2b1S047U1mo7vbocXOBibqdXIj3xuTlnfGWr/kmc7OW3yovGXj89jj0tts8vpg7Ua6etS3FKV0iIlKmxXIqp9k+GkNN2bVek56y+WOntczHua2pp2OgRzUTO7C/84O8tdLc6L0kSgp2vhu7KRyRxse3e1+cpjnucSW2P1v6dRxVU35wUsWyRXS7F6zFxteicYX5Tzk89r06xrugdHUtw0lX3emp6S53XqSRUkVV+hbtXCK5vuqc8+6HGt1KlHXuj1zpKlooEjesVbDS9OFjsLjfsy1UX3XycmDTty0/YqWo0re4m3xJJEqoIZ021KIqcNY7LVVnbjvybRpPVV7dR1zte0lPRUUUX5NRMiRrK7y3Znnj2LW31WSPBI93Tbv8AtYTP3lPvWvgkrKiSkjWOnfK50TF/VaqrhP5YPgap4y30ABKAAAAAAAAEc1rkw5qOT5QiRxo1W9NuF7pjhTIDE7Ucxju7GqnsqIpj0YsY6bcfchmBh2qI1qJhGohj0YvETPwoZgZDtWHRi/dM/ChmmEXLcpxjhQBkO1TYzGNiY9sGTl3KiuXcqcIq84IBhtAAEAAAAAAAAAAAAAAAAAAAAAAAAAAAvhSFIAAAAAAAAAAAAAAAAAAAAAAAAAAAAAAAAAAAAAAAAAAAAAAAAAAAAAAAAAAAAAAAAAAAAAAAAAAAAAAAAAAAH//Z"/>
          <p:cNvSpPr>
            <a:spLocks noChangeAspect="1" noChangeArrowheads="1"/>
          </p:cNvSpPr>
          <p:nvPr/>
        </p:nvSpPr>
        <p:spPr bwMode="auto">
          <a:xfrm>
            <a:off x="1963780" y="4952085"/>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latin typeface="Calibri Light" panose="020F0302020204030204" pitchFamily="34" charset="0"/>
              <a:cs typeface="Calibri Light" panose="020F0302020204030204" pitchFamily="34" charset="0"/>
            </a:endParaRPr>
          </a:p>
        </p:txBody>
      </p:sp>
      <p:sp>
        <p:nvSpPr>
          <p:cNvPr id="4" name="AutoShape 4" descr="data:image/jpeg;base64,/9j/4AAQSkZJRgABAQAAAQABAAD/2wCEAAkGBwgHBgkIBwgKCgkLDRYPDQwMDRsUFRAWIB0iIiAdHx8kKDQsJCYxJx8fLT0tMTU3Ojo6Iys/RD84QzQ5OjcBCgoKDQwNGg8PGjclHyU3Nzc3Nzc3Nzc3Nzc3Nzc3Nzc3Nzc3Nzc3Nzc3Nzc3Nzc3Nzc3Nzc3Nzc3Nzc3Nzc3N//AABEIAJcAlwMBIgACEQEDEQH/xAAbAAEBAAIDAQAAAAAAAAAAAAAAAQIGBAUHA//EADQQAAEDAwMDAwEDDQAAAAAAAAABAgMEBREGEiETMUEHUWGBMnGSIiYzQlJTYpGhscHh8f/EABkBAQADAQEAAAAAAAAAAAAAAAABAgQFA//EABsRAQEBAAMBAQAAAAAAAAAAAAABEQISMSED/9oADAMBAAIRAxEAPwDy0AHTcsAAAAAAAAAAAAAAAAAAAAAAAAAAAAAAAAAAAAAAAAAAAAAAAAAAAAAAAAAAAAAAAAAAAAAAAAAAAAAAAAAAAAAAUfUCAuP9EAAce5QIC4GAIAAAAAAAAAAAAA7GwVLaa7U2+kpaqOWVkT46mLqNw5yIuE8L8nsOqdJWK7aSuslgtVLTV9DK9qLDGiO3Ru5bx+03+6HkOmbbWXO9UkVDA6VzJo5H4VERrEcmVVV8HsmlamqtPqBfrdcYunRXaZ9TRyK5FZI5qJu8+WqnH8Jn/XZdjR+Ul4/Wr+k+n7TUxMlvlFDVSXKR7aSKZudscSZe/Hy5UQ6L1RbSUOp6q02620NJTU3TVqwQI17lViOXLvKc9jd9NOSo9TN1th2WOzwS0Mcu5NqP4V3KryquX+h0+tdH3TUPqRUvhh2W+d0W6sWRqMa1GNR2Oc54VOxWW9tq14zrkT0p0naa+lknv7IZJbhG9tFTyom5WMwj5G5+VTC/Bot+tNRpnUVRb6hjJHUsiKzqsyyVndqqnlFTv9Tdbzfq61arpYqTTFOktIq09sV8j97om8JjDtvPK/Xk2b1S047U1mo7vbocXOBibqdXIj3xuTlnfGWr/kmc7OW3yovGXj89jj0tts8vpg7Ua6etS3FKV0iIlKmxXIqp9k+GkNN2bVek56y+WOntczHua2pp2OgRzUTO7C/84O8tdLc6L0kSgp2vhu7KRyRxse3e1+cpjnucSW2P1v6dRxVU35wUsWyRXS7F6zFxteicYX5Tzk89r06xrugdHUtw0lX3emp6S53XqSRUkVV+hbtXCK5vuqc8+6HGt1KlHXuj1zpKlooEjesVbDS9OFjsLjfsy1UX3XycmDTty0/YqWo0re4m3xJJEqoIZ021KIqcNY7LVVnbjvybRpPVV7dR1zte0lPRUUUX5NRMiRrK7y3Znnj2LW31WSPBI93Tbv8AtYTP3lPvWvgkrKiSkjWOnfK50TF/VaqrhP5YPgap4y30ABKAAAAAAAAEc1rkw5qOT5QiRxo1W9NuF7pjhTIDE7Ucxju7GqnsqIpj0YsY6bcfchmBh2qI1qJhGohj0YvETPwoZgZDtWHRi/dM/ChmmEXLcpxjhQBkO1TYzGNiY9sGTl3KiuXcqcIq84IBhtAAEAAAAAAAAAAAAAAAAAAAAAAAAAAAvhSFIAAAAAAAAAAAAAAAAAAAAAAAAAAAAAAAAAAAAAAAAAAAAAAAAAAAAAAAAAAAAAAAAAAAAAAAAAAAAAAAAAA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5" name="AutoShape 2" descr="data:image/jpeg;base64,/9j/4AAQSkZJRgABAQAAAQABAAD/2wCEAAkGBxASEhIUEBQUEBUSFxQVEhMUFhUXERgWFBcWFhQVFBQYHCggGBwxGxYYITIhJSksLi4uFx8zODMtNygtLisBCgoKDg0OGxAQGywkICYsLCwsLCwsLCwsLCwsLCwsLCwsLCwsLCwsLCwsLCwsLCwsLCwsLCwsLCwsLCwsLCwsLP/AABEIAKQBNAMBEQACEQEDEQH/xAAcAAEAAgIDAQAAAAAAAAAAAAAABgcFCAEDBAL/xABGEAABAwICBQgFCgMIAwEAAAABAAIDBBEFEgYHITFBEyJRYXGBkbEyNVJyoQgUNEJic5Kys8EjM8MXU1SCg6LR0iRjwhb/xAAbAQEAAwEBAQEAAAAAAAAAAAAAAwQFAgEGB//EAC8RAQACAQMEAQMEAQQDAQAAAAABAgMEETEFEiEyQRNRYRQicZGxI0KBoVLR8BX/2gAMAwEAAhEDEQA/ALxQEBAQEBAQEBAQEBAQEBAQEBAQEBAQEBAQEBAQEBBw4ryZ2GFxDSmkiNi/O4fVYM3idyqZddhx+JlfwdN1GXzFdo/LE/8A7kONoqd8h6L7fBoKrf8A6fdO1KTK5PRprG+S8Q99Pj1U7fRSgdTm38DZTV1WWeccqt9HhrxlhkIcXaf5jJIT/wCxhy/jFx8VZrmieYmFW2CY9Zif4lkGOBFxt6xuUyB9ICAgICAgICAgICAgICAgICAgICAgICAgICAgICAgICDx4piUVOwvlNhwHEnoA4lRZs1cVe6ybBp7579lIVvjmkk1QSLmOPgxp3+8ePkvntRrcmado8Q+s0nTcWnje3mfuyejmh5kAfUXYw7WxjY4j7XQOrerOl6dN47snH2U9d1eKT2YefunNHRRxDLExrAOAFvHpWzTHSkbVjZ87ky3yTved3oUiNwUBrQN2xBygICAgICAgICAgICAgICAgICAgICAgICAgICAgICAg6qqobGxz3mzWgknqC5veKV7pdY6Te0VrzKqMcxZ9TKXu2NFxG3g1v8Az0r5fVaic1954+H22h0ddNj2jn5lmdCMDEruWkF2MNmA7nOHE9Q8+xXOnaXvn6luPhndX100j6VOZ5WFZbz5hygIPLX1zIW3ebdAG89gVbU6vHp6915S4cN8s7VYCbSh9+YxoH2iSfgvn8nX77/sr4alOlxt+6XbSaT7bSst9pu34FTafr0TO2Wu38I8vTJiN6TukMMrXAOaQQdxC+gx5K5K91Z3hl2rNZ2l9rt4ICAgICAgICAgICAgICAgICAgICAgICAgICAgIITrCxI8yBp38+Ts+qPHb3LH6pn2iMcf8t/ommi1py2+PEIUxhcQ1u9xAHaTYLFrXumIh9Je0UrNp+Fw4XRthiZG3cxoHaeJ8V9bhxxjpFYfA58s5ck3n5epSohBw51tpXNrdsbyRG6BYlWGWRzju3NHQ3gvg9dqrajLNp4+H02mwxipEf28qprAgzei9cWv5Mnmvvl6nBb3RNXNcn0rcTwy+o4Imv1I5hLV9YxRAQEBAQEBAQEBAQEBAQEBAQEBAQEBAQEBAQEBBUekVTylTM77RaOxvNHkvldXfvzWl9x0/F9PT1j/AJfWjMQdVwA+3f8ACC79l7oq75qvOpW7dNefwtpfUviBAQefEL8lJbfkdbwKg1W/0bbfaUmL3j+VfBfnb6pyvQQccvyfPH1CHeBup9Laa5qz+XN6d9Zr91jsdcA9K/QoneN3ykxtOz6XrwQEBAQEBAQEBAQEBAQEBAQEBAQEBAQEBAQEHy87D2Ly3D2OVLSOuSekk+Juvj7zvaX6DijakR+GT0Wky1cBPtW/ECP3VjRW2z1U+p17tLdbC+pfEiAg4cLry0bxtIgWJ0Zhkc07t7D0t4L4LXaW2nyzWePh9Npc0ZaRPz8vKqawIOyemPzaeU+iG5G9bnEDZ4rU0OmnstmtxHCD6u+emOPv5TnCnXhhJ4xsP+0L7HDO+OP4fO542y2j8y9alRCAgICAgICAgICAgICAgICAgICAgICAgICAg+XheTw9jlTFQzK97fZc4eBIXyGSNrzH5foGG3djrP4hxDKWOa5u9hDh2tNx5Lylu20W+z3LSL0ms/MLjoqlskbHt2h7Q4d6+ux3i9YtHy+AyUnHeaz8O9duBAQeWuoWStyvF+g8R2FVtTpceor23hLizWxTvVgZtF335jwR9obfgsDJ0C2/7LePy06dUjb90O2k0YAN5XZvst2DvKm0/Qa1nfJO/wCEeXqdpjakbMdrAqWsijgZYZjmIHst3fHyVrqE1x44xUWejY5vktmt8JZh8eWKNvssaPAALUxRtSI/DGy23yWn8y9CkRiAgICAgICAgICAgICAgICAgICAgICAgICAgIKr0uozFVSdD+e3/Nv+IK+Z1+OaZp/Pl9n0rNGTTxHzHhhlSaaZ6B42G/8AjyG19sRPTvLP3Hetnpuq2/07f8Pm+s6Kd/rUj+f/AGnS2nzogICAg6K2qZExz3nK1ouSuMl4pWbS7x47ZLRWvMqzjldW1rC7c942ezGzbbwHiV89W06nUxP/ANs+ttSui0cx87f9ytIL6R8e5QEBAQEBAQEBAQEBAQEBAQEBAQEBAQEBAQEBAQRjTnCTLCJGC74bmw3lh9Ifv3LO6jp/qU7o5hrdI1X0cvbbif8AKuV86+vcgkWI2EbQRvBG4hexMx5h5asWjaU40c0waQI6o5SNgl+qff6D17lt6TqMTHbk/t8zrukWrM3w+Y+yYskDgC0gg7iNoWtFomN4YUxMTtL7XrxxdB4sTxaGnbeVwb0N3uPUGqHNqMeKN7SnwabLnttSFcaQ4/JVOttZG081nX0u6T5L57Vay2efx9n1mh6fTTRvPm33SPV/hWVrp3ja/mx+7xPefJaHTNP2x9Sfnhk9a1ffaMVeI5/lMlrsIQEBAQEBAQEBAQEBAQEBAQEBAQEBAQEBAQEBAQcEJIrjS7R0wOMsQvE43IH1Cf8A58l8/rtHOOe+vH+H1fS+oxlr9PJP7v8AKNLMbQg9VFiM0P8AKkczqB5v4TsU2PPkx+sq+bSYcvvWJZZmmNaB6THdZYL/AAVqOpZoUZ6Lpp+/9ump0qrH7OUyj7AA+O9cX6hnt8pMfSdNSd9t/wCWHke5xJcS4neSST4lU7Wm07zLQpStI2rGzM6M4A6pfdwIiaec72rfVb+5V3R6Sc1t54ZvUeoV09e2vtP/AEs+KMNADRYAAADcAF9JEREbQ+PmZtO8vtevBAQEBAQEBAQEBAQEBAQEBAQEBAQEBAQEBAQEBAQfL2AgggEHYQdy8mImNpexMxO8IXjuhW0vpbDpiO7/ACnh2FZGp6Zv+7H/AE3tH1ma/tzf2h1XSSRG0rHMP2hbwO4rIvivSdrQ+gxajHljekxLpUaYQdlPA+Q2ja556GgnyXdMdrztWN0eTNjxxvadkswTQp7iHVRyj+7B5x948O5aum6bM+cn9MLWdaj1w/2nNPA1jQ1gDWjYANgC2a1isbQ+dte157rTvLsXTkQEBAQEBAQEHzI6wJ6AT4IKq/ttp/8ACTfjYrP6afurfqIWFovjTa2liqWsMYlzEMcQSMrnM2ke7fvUFq9s7J627o3ZVcuhAQEBAQEBAQEHRX1IiikkIuI2OeQN5ygm3wXsRvOzyZ2jdV413U/+Em/HGrH6afur/qIWNo/igqqaGoa0sEzA8NJBIvwJCr2jadliJ3jdkV49EBBA9aWm8mHMijpw0zTZiHPF2sY2wLsvE3Nh3qbDi758ocuTshGdXes2qmqo6atLZBMS2ORrQ17X2JAcBsINrbr7lJlwREbwjxZptO0riVVaEBB8SwtcLOAcOggELmaxPMOq2ms7xLGy6OUbjcws7hbyUFtJhnmsLNddqK8XlxHo1Rg3ELO8X80jR4Y/2w9nqGpnm8sjDTsYLMa1g6GgAfBT1pWvEKtr2t5tO7tsunIgICAgICAg4BQcoCDrn9F3YfJIeTw1CC1fhlzy2T1TeqaTsk/VkWdm95aOL0hLlGkEHF0HKAgICAgICDH6Q/Ran7mX8jl1X2hzbiWpzdwWmzJ5bO6uPVlD9yzyWbl95adPWEjXDpygIIBrV0JlxBsUlMW8tDmbkcbB7HWJAdwcCLi+zaVNhy9k+UObH3wjGrjVtVxVUdRWtELYCXMjzNc9z7EAnKSA0XvvvuUuXNExtCLDhmJ3lcyqLYg4ugIOUBAQEBAQEBAQYbSvSKGgp3TzbbbGMHpPedzW/wDPABdUpNp2hxe8VjeWvukenWIVjiZJnRR8IYnFkYHQSNru0q9XFWqjfLa0vVgmheNTNE0DJYwdrXOl5Jx6CAXA968tkxx4l3XHknyzFZpxi9HBLSVnKRz2aYJyG8oAHDMC7a2RtrjNvHFcRipad4dTlvWNpYGDT7Fi5oNXLYuaDsZxI+ypJw024R1zXmeWyUp5h90+SofK/wDDUMLU+GXPLZPVN6ppOyT9WRZ2b3lo4vSHs040riw6nMrxne45YY72LndZ4NG8leY8c3nZ7e8VjdUjo9I8V/iDlWxO2tAfyEFvsi4Lh1m6tf6VFX/Uuw2NaJYvSNMkzJgxu0yRyF4b1uyuuB1rut8dvEObUyR5dujesbEaRzbyuqYx6UUxLrj7Mh5zT8OpL4a2h5TNavLYDR/GYqynjnhN2yC9jvaRsc13WDcKjas1naV6totG8IRrl0hq6NtKaWV0PKOkD7BpuGhtvSB6VNgpFpndFnvNY8IFo5rKrmVMbqyoklgbnMjA1l3cx2Vos0fWy8VPfBXbxCvTPbfzL11+kekGJ5n0sc8UH1WwAtFuuU2Lz2G3UuIpjpy7tbJbhE34ziVNIQ6eqhkaec18kgd3tcdqm7aWjhD3XrK19VusOSrf81rLGXKTFKABnDfSa4DZmttuN9iqubD2+YWsOXu8Sn+kP0Wp+5l/I5Q19oTW4lqc3cFpsueViUOleJ1FNTUOFRyDkIWNmkYByhdbbzzsjb17yq846xM2stfUtaNqsJjujmMU4MtUyoy73ScqZAOtzmuNu0rutsc+IcWrkh26Maw8Qo3N/iOqIvrRSuLtn2Hna0/DqS+GtoeUzWry2B0exmGsgjngN2SDcfSaRsc1w4EHYqNqzWdpXq27o3QbXNpFWUfzT5rKYeUM2ewab5eTy+kD0lTYKVtvuhz3mseEX1c6aYjUYjTxT1DpI38pmYWsANmOI3NB3hSZcVYrvEI8OS1rbSvJU1xUOmesKsnqHUeENc4tJa+WNuaRzhscI+DGg7Mx+HGzjxViO66tfLMz21RufQLSCTnyCR7jts+pBf2ekpIy44R/TyI5JVYlQS5XSVNLI3blL3C/Xa+Vw8QpdqXhHNr1nytTVnrJfVSNpa23Ku/kygBoeQLlr27g62242FVc2Ht8ws4s3d4laSrrAgICAgICAgofXnijpK2OC/MgjDrcM8m0n8Ib4lXdNXau6lqbedmH1U4IyrxCMSDNHC10z2nccpAYD1ZnA9y7z27auMFe6zY+yz2gguuajjfhsr3NBdE6Mxu4tLnta6x6wSFNgme9DmiJq1+p/TZ7zfMK/PCjXltvJ6B90+Sy/lp/DUMLU+GXPLZPVN6ppOyT9WRZ2b3lo4vSGRx3RSjq5YJqlhe6nvkBceTI32ezcRcA9y8reaxtDq1InzLpxLTfC6c5ZKmIObsysJeR1EMBskY7T8PJyVh5YNY2DyHL86YL7P4jXtab9Jc2y9nDePh5GWsqG0ypYYq2pZTFroc+aIsILMr2h9mkcBmI7lexzM1jdRyxEW8LT1B1LjTVTDtDJWub1Z2C/wAWqtqY/cs6af2vN8oD0KL3pfJi903Mmp4hXegGHxVGI0sUzc8b3uzNO45WOcAeq7RsVjLMxSZhWxRE3jds7HGGgBoDQNgAFgANwAWa0lT6/aFnJ0swAD87oy7iWlpcAemxHxKs6afMwramI23V3q8eRidERs/itHcQQfgVYy+kq2H3bH6Q/Ran7mX8jlQpzDQvxLU5u4LTZc8tldV9FHHhlIY2hpkjEkhG9z3b3E8VnZZmby0scRFfCUvjBBDgCCCCDuIO8EKNI1k1gYI2ir54WC0dxJEOhkguB3G47lo4rd1d2dmr22TbUHihEtTTE81zRMwdDmkMf4hzPwqHU14lNprfD0/KB3UPbP8A0l5peZe6niEM1TetaX/V/Teps/ohwezZCVgcC07iCDbYbHZvG5Z7QRrCsIw3CInlpZTteSXPleMx6G5nbSBwCkmbXRxFaPPJrLwgG3zkHrDJCPENSMN/s8nLX7ovrQxXDa+gc+nnilmp3NewA2lyucGvblNjaxv3KXDW1beUeaa2qqHCql0U8MjTYxyRuB91wKtWjesqlJ2tDbQLMajlAQEBAQEBBrrrjhLcUmJ+uyJw7MmXzaVf0/ooaiP3MlqJqGtrpWnfJA7L2tewkDu29y51MftdaafK+FSXUL1weqqjti/UYpcHvCLN6S13p/TZ7zfMLQnhQry23k9A+6fJZfy0/hqGFqfDLnlsnqm9U0nZJ+rIs7N7y0cXpCv9cGmkrpn0VO4xxxWE7mkhz3kXLLj6oBGzib9CsYMUbd0oM+Xz2whmhuiU+IymOHKxrADLK70Wg7hYb3HbYdRUuTJFIQ48c3lZB1JQ5fpcmbp5NmW/u3v8VX/Uz9lj9NCrNJsGdRVUtM5wkMRaMzQQDma142HdscrVLd1d1XJXtnZafyf/AOVWfeR/lKranmFnTcPj5QHoUXvS+TE03MvdTxCC6rPWtH70n6Uimzekq+H3hsss9oqu1+/RaX78/puVjTeytqfWFX6AesqL75n7q1l9JVsXs2R0h+i1P3Mv5HLPpzDQtxLU5u4LTZk8tndXHqyh+5Z5LNye8tOnrCSLh01+13uBxLZwgiB8Xn91e03oo6n2feo1pOJOI3Cnlv8AjisvNT6vdN7M/wDKB3UPbP8A0lxpeZd6niEM1TetaX/V/Teps/ohwey+NL8ebQ0ktQ4ZiwAMbuzPccrG36LnwuqNK91tl69u2N2s2M4vPVSumqZDK88T6LR7LG7mt6gtGtIrHhnWvNpWLo1qelmibJVzGnzgOETGh0gB2jO4mwPUAVBfUbTtCemn3jeXn001Viip5KmKoMjYgC5j2AON3BvNc0249CUz907TBfB2xvCuaf02e83zCsW4V6+zbsLLacOUeiAgICAgIKz1z6JvqYmVUDS+SnBEjGi7nRHbcDiWm5t0Eqxgyds7Sr58fdG8KXwfE5aaaKeA2fE7M07weBBHEEEg9quWiLRtKnWZrO678L1wYc+MGcSwSW5zMhe2/HI5u8dtlSnT238Lsaisx5Q/T7WA/EYZYaSF7aZmR08rwM5GcBgsDZgzW4knq2qXFiis7zPlFkyzaNohXFP6bPeb5hWZ4V68tuCLtt0j9ll/LT+GosjMrnA7MpII7CQtSOGXaNpbG6o5AcKperlQe0SvWfmj98tDD6QpDWBTujxKtD73Mz3C/Fr+c0+BCuYp3pCnmjayZ6jsfghdUU8zmxumLHxOcQA4tBDmXPHcQOO1RamkztMJdPaI8Llqq6KJpfLIyNo2lznNa3xJVTaVuZhrTrDxGKoxGpmgcJI3lmV4vY5Y2NJF+F2laGKJikRLOzTveZhYvyf/AOVWfeR/lKg1PMLGm4fHygPQovel8mJpuZe6niEF1WetaP3pP0pFNm9JV8PvDZZZ7RVdr9+i0v35/TcrGm9lbU+sKv0A9ZUX3zP3VrL6SrYvZsjpD9FqfuZfyOWfTmGhbiWpzdwWozJ5bFap8dp5qGCFjxytOwRyRmweC36wHFp6VnZqTFt2hivEwleK4nDTRulqHtiY0XLnG3cBxPUFHFZnxCSZiOWsOlWMmsq56gggSO5rTvDGgNYD12Av13Wljr212ZuS3dbdamojAnMimq3gjlrRw34sYSXOHUXbP8iq6i287LWnrtG7zfKB3UPbP/SXul5l5qeIQzVN61pf9X9N6mz+iHB7LU12Uz34a4tuRHLE99vZuW38XAqrp5/etZ4/a1/iflc11gcpBsdxsb2Pgr8xvChE7S2qwDHaeshbLA9rg4AkXGZp4tc3eCDsWZak1naWnW0TCKa28epW0E8BmYZpQ0Mjacz9j2kkgeiLA7SpMNJ7t0ea8duygqf02e83zCvW4Ua8tuwstpw5R6ICAgICAg889dExzGPkYx8htG1zgHOI22aDv3JtLyZhE9ItWeHVbjIWOp5HbXPhIaHHiXMILSeuylpmtVHbDWzD0epega68k1RKPZuxoPaWtv8AFdzqbfDmNPV861KWlocKNPTxshE0kbWtbvdlOdznHe42bvPSmGZtfeXmbatNoUrh0JfLExu0vkjaO1zgB5q5biVOnMNtwFltRVul+qMVEz5qSVsJkJdJE9pLMx2ucwjaLm5tY71Zx6jaNpV8mDed4duhGhGLUMsY+dx/Ng8ulhbmIdcEc0ObzTex2W3LzJlpb48vceO1flmtP9AIsRAe13I1DBlbJa7XN4NkHEdB3i64xZZo6yYouquo1T4s02EcUg9psrbHudY/BWf1FJVv09oZjA9TlVI4GulbEwb2RkySnqBPNb27VxbURHrDuuCfmXr0g1PzPne6kfDFBZgjY4vzDKxrXFxsbkuBN+tKaiIjyX0+8+Eu1Y6IT4ayobO+N5lcxzeTzbMoIN7gKLNki8+EuLHNIfOs/Q6fEm04gfGzki8u5TNtzBoFrA9CYckU5MuObwjmhuq+spK2Coklhc2IuLg0vzG7HN2XHS5SZM8Wrsjx4JrbdbiqrSG6zdFJsRhhjgcxhjkzkvvYjKW2FgelS4skUneUWWnfGyHaM6qa2mq6ed8sDmxSNe4NL8xA6LtU188Wrshpgms7rZxSnMsM0bbAyRvYCd13NIF/FVaztK1aN4UkNS9f/fU/i/8A6q5+pqpzppZPFNUMwhgfSSNbUsY0TNzOax7xvfG/e0noOzsXEaiN/PCS2D/xRKs0Gxx7rSwTSkbA58rXjuLnqWMuOOEM4sk8pRopqelc4PxFwYwbeQjdd7up7xsaOy56wo76iP8Aakx6f5suSmgbG1rGAMawBrWgWAAFgAFUnytRGyE6z9DJ8S+bcg+NnI8pm5TNtz5LWsD7JU2HJFOUWXHN2A0J1Y1dHWw1EskLmR57hpfm5zHNFrjrXeTPFq7OMeGa23WpV0zJWOjkaHseC17XbQWuFiCFWidvMLExupfSTU5UMeXUD2yxk3Ecrssjfsh9rO7TY9quU1Ef7lW+n8+GGptVOLl1skcV97jKLf7LkrqdRRxGC6XQanWMpZgZGzVUjQGPcC2GPnAktAuSbAjMfgov1Hn8JfoeGEi1NV4LTy1PsIO9/A39ldzqImHEaeYndeYVNccoCAgICAgIK/1taLS1UUVRSgmopCXNDdj3MNiQw+0C0EdhU2G8VnaUOWkzG8I7o3rjLGiPEInOc3mmWIDMbbDykbrWPTbwUltPv5qjrqNvFmartcmHtaTEyeZ3BpaGC/W4nyBXEae3y7nUVhUel2lFRiE3KzkNDQRHG30GNO8C+89J4q3jxxSPCpkyTeU01RaESyTMrahpZFFzoGuFnSP4Pt7I334myhz5Y27YT4MXneV4KmtiAgIFkBAQEBAQEBAQECyAgICAgICAgICAgICAgICAgICAgII1pDoJh1a4vmhAkO+SMlkh94j0u+6krltXhHbHW3KOf2M4d/eVPZnZ/wBF3+os4/T1ZrBdW+F0zg9sPKvG0OmJfY9IaeaPBc2y2l3XFWEtAUSRygICAgICAgICAgICAgICAgICAgICAgICAgICAgICAgICAgICAgICAgICAgICAgICAgICAgICAgICAgICAgICAgICAgICAgI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2" name="Rectangle 4">
            <a:extLst>
              <a:ext uri="{FF2B5EF4-FFF2-40B4-BE49-F238E27FC236}">
                <a16:creationId xmlns:a16="http://schemas.microsoft.com/office/drawing/2014/main" id="{25B9DD10-AB73-814D-9D29-662A977B8146}"/>
              </a:ext>
            </a:extLst>
          </p:cNvPr>
          <p:cNvSpPr>
            <a:spLocks noChangeArrowheads="1"/>
          </p:cNvSpPr>
          <p:nvPr/>
        </p:nvSpPr>
        <p:spPr bwMode="auto">
          <a:xfrm>
            <a:off x="3640138"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392F2F91-FF2E-1549-9661-5D72DBCCADCB}"/>
              </a:ext>
            </a:extLst>
          </p:cNvPr>
          <p:cNvPicPr>
            <a:picLocks noChangeAspect="1"/>
          </p:cNvPicPr>
          <p:nvPr/>
        </p:nvPicPr>
        <p:blipFill rotWithShape="1">
          <a:blip r:embed="rId3"/>
          <a:srcRect l="8018" t="7703" r="2812" b="2987"/>
          <a:stretch/>
        </p:blipFill>
        <p:spPr>
          <a:xfrm>
            <a:off x="2482092" y="5338181"/>
            <a:ext cx="4140903" cy="442488"/>
          </a:xfrm>
          <a:prstGeom prst="rect">
            <a:avLst/>
          </a:prstGeom>
        </p:spPr>
      </p:pic>
      <p:sp>
        <p:nvSpPr>
          <p:cNvPr id="9" name="TextBox 8">
            <a:extLst>
              <a:ext uri="{FF2B5EF4-FFF2-40B4-BE49-F238E27FC236}">
                <a16:creationId xmlns:a16="http://schemas.microsoft.com/office/drawing/2014/main" id="{5BA46141-7648-8949-985D-F1FCD9447FDE}"/>
              </a:ext>
            </a:extLst>
          </p:cNvPr>
          <p:cNvSpPr txBox="1"/>
          <p:nvPr/>
        </p:nvSpPr>
        <p:spPr>
          <a:xfrm>
            <a:off x="5690681" y="6052022"/>
            <a:ext cx="184731" cy="369332"/>
          </a:xfrm>
          <a:prstGeom prst="rect">
            <a:avLst/>
          </a:prstGeom>
          <a:noFill/>
        </p:spPr>
        <p:txBody>
          <a:bodyPr wrap="none" rtlCol="0">
            <a:spAutoFit/>
          </a:bodyPr>
          <a:lstStyle/>
          <a:p>
            <a:endParaRPr lang="en-US" dirty="0"/>
          </a:p>
        </p:txBody>
      </p:sp>
      <p:pic>
        <p:nvPicPr>
          <p:cNvPr id="1026" name="Picture 2" descr="Renewd.net">
            <a:extLst>
              <a:ext uri="{FF2B5EF4-FFF2-40B4-BE49-F238E27FC236}">
                <a16:creationId xmlns:a16="http://schemas.microsoft.com/office/drawing/2014/main" id="{AFDF612C-6767-D842-88F5-7B656A8BD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5" y="553840"/>
            <a:ext cx="4041619" cy="10104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1A9591A-F156-3E46-918E-4BDA191BD12D}"/>
              </a:ext>
            </a:extLst>
          </p:cNvPr>
          <p:cNvSpPr/>
          <p:nvPr/>
        </p:nvSpPr>
        <p:spPr>
          <a:xfrm>
            <a:off x="826092" y="3586147"/>
            <a:ext cx="7457357" cy="1354217"/>
          </a:xfrm>
          <a:prstGeom prst="rect">
            <a:avLst/>
          </a:prstGeom>
        </p:spPr>
        <p:txBody>
          <a:bodyPr wrap="square">
            <a:spAutoFit/>
          </a:bodyPr>
          <a:lstStyle/>
          <a:p>
            <a:pPr marL="290513" lvl="1" algn="ctr">
              <a:spcBef>
                <a:spcPts val="600"/>
              </a:spcBef>
              <a:spcAft>
                <a:spcPts val="600"/>
              </a:spcAft>
              <a:tabLst>
                <a:tab pos="7483475" algn="l"/>
              </a:tabLst>
            </a:pPr>
            <a:r>
              <a:rPr lang="en-US" dirty="0">
                <a:latin typeface="+mj-lt"/>
              </a:rPr>
              <a:t>Specialized Subscription, Membership and Event Professionals are members of this class and entitled to claim a portion of the $6+ Billion Settlement.</a:t>
            </a:r>
          </a:p>
          <a:p>
            <a:pPr marL="290513" lvl="1" algn="ctr">
              <a:spcBef>
                <a:spcPts val="600"/>
              </a:spcBef>
              <a:spcAft>
                <a:spcPts val="600"/>
              </a:spcAft>
              <a:tabLst>
                <a:tab pos="7483475" algn="l"/>
              </a:tabLst>
            </a:pPr>
            <a:r>
              <a:rPr lang="en-US" dirty="0">
                <a:latin typeface="+mj-lt"/>
              </a:rPr>
              <a:t>This webinar will explain what you need to know in order to file a claim      and your options for filing.</a:t>
            </a:r>
            <a:endParaRPr lang="en-US" dirty="0">
              <a:solidFill>
                <a:srgbClr val="941100"/>
              </a:solidFill>
              <a:latin typeface="+mj-lt"/>
            </a:endParaRPr>
          </a:p>
        </p:txBody>
      </p:sp>
      <p:sp>
        <p:nvSpPr>
          <p:cNvPr id="13" name="Rectangle 12">
            <a:extLst>
              <a:ext uri="{FF2B5EF4-FFF2-40B4-BE49-F238E27FC236}">
                <a16:creationId xmlns:a16="http://schemas.microsoft.com/office/drawing/2014/main" id="{2048B094-BC76-B840-9635-C887CFDE42D0}"/>
              </a:ext>
            </a:extLst>
          </p:cNvPr>
          <p:cNvSpPr/>
          <p:nvPr/>
        </p:nvSpPr>
        <p:spPr>
          <a:xfrm>
            <a:off x="7587574" y="620855"/>
            <a:ext cx="1251001" cy="6230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endParaRPr>
          </a:p>
        </p:txBody>
      </p:sp>
      <p:sp>
        <p:nvSpPr>
          <p:cNvPr id="20" name="Rectangle 19">
            <a:extLst>
              <a:ext uri="{FF2B5EF4-FFF2-40B4-BE49-F238E27FC236}">
                <a16:creationId xmlns:a16="http://schemas.microsoft.com/office/drawing/2014/main" id="{82C7BFE7-09AA-9242-8F1C-51723FC31858}"/>
              </a:ext>
            </a:extLst>
          </p:cNvPr>
          <p:cNvSpPr/>
          <p:nvPr/>
        </p:nvSpPr>
        <p:spPr>
          <a:xfrm>
            <a:off x="747948" y="3069933"/>
            <a:ext cx="8764623" cy="430887"/>
          </a:xfrm>
          <a:prstGeom prst="rect">
            <a:avLst/>
          </a:prstGeom>
        </p:spPr>
        <p:txBody>
          <a:bodyPr wrap="square">
            <a:spAutoFit/>
          </a:bodyPr>
          <a:lstStyle/>
          <a:p>
            <a:pPr>
              <a:spcBef>
                <a:spcPts val="600"/>
              </a:spcBef>
              <a:spcAft>
                <a:spcPts val="600"/>
              </a:spcAft>
            </a:pPr>
            <a:r>
              <a:rPr lang="en-US" sz="2300" b="1" dirty="0">
                <a:solidFill>
                  <a:srgbClr val="941100"/>
                </a:solidFill>
                <a:latin typeface="+mj-lt"/>
              </a:rPr>
              <a:t>Claiming Your Portion of the $6+ Billion Visa/Mastercard Settlement</a:t>
            </a:r>
          </a:p>
        </p:txBody>
      </p:sp>
      <p:pic>
        <p:nvPicPr>
          <p:cNvPr id="1028" name="Picture 4" descr="Brownstone Recovery Group">
            <a:extLst>
              <a:ext uri="{FF2B5EF4-FFF2-40B4-BE49-F238E27FC236}">
                <a16:creationId xmlns:a16="http://schemas.microsoft.com/office/drawing/2014/main" id="{C224A8BA-DF07-A845-8E94-E18754CD603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60919" y="2238584"/>
            <a:ext cx="3187700" cy="6223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274C5562-C5E5-F34A-9FE9-FCB741EC1172}"/>
              </a:ext>
            </a:extLst>
          </p:cNvPr>
          <p:cNvSpPr/>
          <p:nvPr/>
        </p:nvSpPr>
        <p:spPr>
          <a:xfrm>
            <a:off x="3849924" y="848196"/>
            <a:ext cx="4501913" cy="400110"/>
          </a:xfrm>
          <a:prstGeom prst="rect">
            <a:avLst/>
          </a:prstGeom>
        </p:spPr>
        <p:txBody>
          <a:bodyPr wrap="square">
            <a:spAutoFit/>
          </a:bodyPr>
          <a:lstStyle/>
          <a:p>
            <a:pPr>
              <a:spcBef>
                <a:spcPts val="600"/>
              </a:spcBef>
              <a:spcAft>
                <a:spcPts val="600"/>
              </a:spcAft>
            </a:pPr>
            <a:r>
              <a:rPr lang="en-US" sz="2000" b="1" dirty="0">
                <a:solidFill>
                  <a:schemeClr val="accent5">
                    <a:lumMod val="50000"/>
                  </a:schemeClr>
                </a:solidFill>
                <a:latin typeface="+mj-lt"/>
              </a:rPr>
              <a:t>Webinar: February 24, 2021 02:00 PM EST</a:t>
            </a:r>
          </a:p>
        </p:txBody>
      </p:sp>
    </p:spTree>
    <p:extLst>
      <p:ext uri="{BB962C8B-B14F-4D97-AF65-F5344CB8AC3E}">
        <p14:creationId xmlns:p14="http://schemas.microsoft.com/office/powerpoint/2010/main" val="145407331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9970-1B39-2846-A953-0BB6502D9D34}"/>
              </a:ext>
            </a:extLst>
          </p:cNvPr>
          <p:cNvSpPr>
            <a:spLocks noGrp="1"/>
          </p:cNvSpPr>
          <p:nvPr>
            <p:ph type="dt" sz="half" idx="11"/>
          </p:nvPr>
        </p:nvSpPr>
        <p:spPr/>
        <p:txBody>
          <a:bodyPr/>
          <a:lstStyle/>
          <a:p>
            <a:fld id="{52683091-00B6-0847-99C3-6F3AEAD95D40}" type="datetime1">
              <a:rPr lang="en-US" smtClean="0"/>
              <a:t>2/24/2021</a:t>
            </a:fld>
            <a:endParaRPr lang="en-US" dirty="0"/>
          </a:p>
        </p:txBody>
      </p:sp>
      <p:sp>
        <p:nvSpPr>
          <p:cNvPr id="11" name="Rectangle 3">
            <a:extLst>
              <a:ext uri="{FF2B5EF4-FFF2-40B4-BE49-F238E27FC236}">
                <a16:creationId xmlns:a16="http://schemas.microsoft.com/office/drawing/2014/main" id="{2C08C161-686C-E446-984B-8EC77C20B765}"/>
              </a:ext>
            </a:extLst>
          </p:cNvPr>
          <p:cNvSpPr txBox="1">
            <a:spLocks noChangeArrowheads="1"/>
          </p:cNvSpPr>
          <p:nvPr/>
        </p:nvSpPr>
        <p:spPr bwMode="auto">
          <a:xfrm>
            <a:off x="385482" y="744607"/>
            <a:ext cx="6715919" cy="13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endParaRPr lang="en-US" sz="2000" dirty="0">
              <a:solidFill>
                <a:srgbClr val="284569"/>
              </a:solidFill>
              <a:latin typeface="+mn-lt"/>
              <a:cs typeface="Arial Narrow"/>
            </a:endParaRPr>
          </a:p>
          <a:p>
            <a:pPr>
              <a:defRPr/>
            </a:pPr>
            <a:r>
              <a:rPr lang="en-US" sz="1800" dirty="0">
                <a:latin typeface="+mn-lt"/>
                <a:cs typeface="Arial" panose="020B0604020202020204" pitchFamily="34" charset="0"/>
              </a:rPr>
              <a:t>VISA/MasterCard Interchange Fee Class Action Settlement</a:t>
            </a:r>
          </a:p>
          <a:p>
            <a:pPr>
              <a:defRPr/>
            </a:pPr>
            <a:r>
              <a:rPr lang="en-US" sz="1800" dirty="0">
                <a:solidFill>
                  <a:srgbClr val="941100"/>
                </a:solidFill>
                <a:latin typeface="+mn-lt"/>
                <a:cs typeface="Arial" panose="020B0604020202020204" pitchFamily="34" charset="0"/>
              </a:rPr>
              <a:t>Brownstone Recovery Group “Ballpark Estimates</a:t>
            </a:r>
          </a:p>
          <a:p>
            <a:pPr>
              <a:defRPr/>
            </a:pPr>
            <a:r>
              <a:rPr lang="en-US" sz="1200" b="1" dirty="0">
                <a:solidFill>
                  <a:srgbClr val="941100"/>
                </a:solidFill>
                <a:latin typeface="+mn-lt"/>
                <a:cs typeface="Arial" panose="020B0604020202020204" pitchFamily="34" charset="0"/>
              </a:rPr>
              <a:t>See Disclaimers on Estimates</a:t>
            </a:r>
          </a:p>
        </p:txBody>
      </p:sp>
      <p:pic>
        <p:nvPicPr>
          <p:cNvPr id="5" name="Picture 4" descr="Graphical user interface, table&#10;&#10;Description automatically generated with medium confidence">
            <a:extLst>
              <a:ext uri="{FF2B5EF4-FFF2-40B4-BE49-F238E27FC236}">
                <a16:creationId xmlns:a16="http://schemas.microsoft.com/office/drawing/2014/main" id="{7A2192A4-2576-4F45-923A-C64A1E3AA6A4}"/>
              </a:ext>
            </a:extLst>
          </p:cNvPr>
          <p:cNvPicPr>
            <a:picLocks noChangeAspect="1"/>
          </p:cNvPicPr>
          <p:nvPr/>
        </p:nvPicPr>
        <p:blipFill>
          <a:blip r:embed="rId2"/>
          <a:stretch>
            <a:fillRect/>
          </a:stretch>
        </p:blipFill>
        <p:spPr>
          <a:xfrm>
            <a:off x="269143" y="1576089"/>
            <a:ext cx="8605713" cy="4405611"/>
          </a:xfrm>
          <a:prstGeom prst="rect">
            <a:avLst/>
          </a:prstGeom>
        </p:spPr>
      </p:pic>
    </p:spTree>
    <p:extLst>
      <p:ext uri="{BB962C8B-B14F-4D97-AF65-F5344CB8AC3E}">
        <p14:creationId xmlns:p14="http://schemas.microsoft.com/office/powerpoint/2010/main" val="1615040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9970-1B39-2846-A953-0BB6502D9D34}"/>
              </a:ext>
            </a:extLst>
          </p:cNvPr>
          <p:cNvSpPr>
            <a:spLocks noGrp="1"/>
          </p:cNvSpPr>
          <p:nvPr>
            <p:ph type="dt" sz="half" idx="11"/>
          </p:nvPr>
        </p:nvSpPr>
        <p:spPr/>
        <p:txBody>
          <a:bodyPr/>
          <a:lstStyle/>
          <a:p>
            <a:fld id="{52683091-00B6-0847-99C3-6F3AEAD95D40}" type="datetime1">
              <a:rPr lang="en-US" smtClean="0"/>
              <a:t>2/24/2021</a:t>
            </a:fld>
            <a:endParaRPr lang="en-US" dirty="0"/>
          </a:p>
        </p:txBody>
      </p:sp>
      <p:sp>
        <p:nvSpPr>
          <p:cNvPr id="5" name="Rectangle 3">
            <a:extLst>
              <a:ext uri="{FF2B5EF4-FFF2-40B4-BE49-F238E27FC236}">
                <a16:creationId xmlns:a16="http://schemas.microsoft.com/office/drawing/2014/main" id="{30E2F9F7-C874-A142-812C-47726133E66F}"/>
              </a:ext>
            </a:extLst>
          </p:cNvPr>
          <p:cNvSpPr txBox="1">
            <a:spLocks noChangeArrowheads="1"/>
          </p:cNvSpPr>
          <p:nvPr/>
        </p:nvSpPr>
        <p:spPr bwMode="auto">
          <a:xfrm>
            <a:off x="385482" y="744607"/>
            <a:ext cx="6715919" cy="13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endParaRPr lang="en-US" sz="2000" dirty="0">
              <a:solidFill>
                <a:srgbClr val="284569"/>
              </a:solidFill>
              <a:latin typeface="+mn-lt"/>
              <a:cs typeface="Arial Narrow"/>
            </a:endParaRPr>
          </a:p>
          <a:p>
            <a:pPr>
              <a:defRPr/>
            </a:pPr>
            <a:r>
              <a:rPr lang="en-US" sz="1800" dirty="0">
                <a:latin typeface="+mn-lt"/>
                <a:cs typeface="Arial" panose="020B0604020202020204" pitchFamily="34" charset="0"/>
              </a:rPr>
              <a:t>VISA/MasterCard Interchange Fee Class Action Settlement</a:t>
            </a:r>
          </a:p>
          <a:p>
            <a:pPr>
              <a:defRPr/>
            </a:pPr>
            <a:r>
              <a:rPr lang="en-US" sz="1800" dirty="0">
                <a:solidFill>
                  <a:srgbClr val="941100"/>
                </a:solidFill>
                <a:latin typeface="+mn-lt"/>
                <a:cs typeface="Arial" panose="020B0604020202020204" pitchFamily="34" charset="0"/>
              </a:rPr>
              <a:t>Brownstone Recovery Group “Ballpark Estimates</a:t>
            </a:r>
          </a:p>
          <a:p>
            <a:pPr>
              <a:defRPr/>
            </a:pPr>
            <a:r>
              <a:rPr lang="en-US" sz="1200" b="1" dirty="0">
                <a:solidFill>
                  <a:srgbClr val="941100"/>
                </a:solidFill>
                <a:latin typeface="+mn-lt"/>
                <a:cs typeface="Arial" panose="020B0604020202020204" pitchFamily="34" charset="0"/>
              </a:rPr>
              <a:t>See Disclaimers on Estimates</a:t>
            </a:r>
          </a:p>
        </p:txBody>
      </p:sp>
      <p:pic>
        <p:nvPicPr>
          <p:cNvPr id="7" name="Picture 6" descr="Graphical user interface&#10;&#10;Description automatically generated">
            <a:extLst>
              <a:ext uri="{FF2B5EF4-FFF2-40B4-BE49-F238E27FC236}">
                <a16:creationId xmlns:a16="http://schemas.microsoft.com/office/drawing/2014/main" id="{7A03F360-4902-F144-BE1C-83310C877C03}"/>
              </a:ext>
            </a:extLst>
          </p:cNvPr>
          <p:cNvPicPr>
            <a:picLocks noChangeAspect="1"/>
          </p:cNvPicPr>
          <p:nvPr/>
        </p:nvPicPr>
        <p:blipFill>
          <a:blip r:embed="rId2"/>
          <a:stretch>
            <a:fillRect/>
          </a:stretch>
        </p:blipFill>
        <p:spPr>
          <a:xfrm>
            <a:off x="0" y="1722052"/>
            <a:ext cx="9144000" cy="3579521"/>
          </a:xfrm>
          <a:prstGeom prst="rect">
            <a:avLst/>
          </a:prstGeom>
        </p:spPr>
      </p:pic>
    </p:spTree>
    <p:extLst>
      <p:ext uri="{BB962C8B-B14F-4D97-AF65-F5344CB8AC3E}">
        <p14:creationId xmlns:p14="http://schemas.microsoft.com/office/powerpoint/2010/main" val="294606479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5" name="TextBox 18454">
            <a:extLst>
              <a:ext uri="{FF2B5EF4-FFF2-40B4-BE49-F238E27FC236}">
                <a16:creationId xmlns:a16="http://schemas.microsoft.com/office/drawing/2014/main" id="{D4BB8F43-75ED-424D-8135-E218F6843B35}"/>
              </a:ext>
            </a:extLst>
          </p:cNvPr>
          <p:cNvSpPr txBox="1"/>
          <p:nvPr/>
        </p:nvSpPr>
        <p:spPr>
          <a:xfrm>
            <a:off x="3002755" y="1460891"/>
            <a:ext cx="3376694" cy="369332"/>
          </a:xfrm>
          <a:prstGeom prst="rect">
            <a:avLst/>
          </a:prstGeom>
          <a:noFill/>
        </p:spPr>
        <p:txBody>
          <a:bodyPr wrap="none" rtlCol="0">
            <a:spAutoFit/>
          </a:bodyPr>
          <a:lstStyle/>
          <a:p>
            <a:pPr algn="ctr"/>
            <a:r>
              <a:rPr lang="en-US" b="1" dirty="0">
                <a:solidFill>
                  <a:schemeClr val="accent1">
                    <a:lumMod val="75000"/>
                  </a:schemeClr>
                </a:solidFill>
                <a:latin typeface="Calibri" panose="020F0502020204030204" pitchFamily="34" charset="0"/>
                <a:cs typeface="Calibri" panose="020F0502020204030204" pitchFamily="34" charset="0"/>
              </a:rPr>
              <a:t>TIMELINE &amp; SIGNIFICANT EVENTS</a:t>
            </a:r>
          </a:p>
        </p:txBody>
      </p:sp>
      <p:sp>
        <p:nvSpPr>
          <p:cNvPr id="46" name="Rectangle 3"/>
          <p:cNvSpPr txBox="1">
            <a:spLocks noChangeArrowheads="1"/>
          </p:cNvSpPr>
          <p:nvPr/>
        </p:nvSpPr>
        <p:spPr bwMode="auto">
          <a:xfrm>
            <a:off x="237903" y="681545"/>
            <a:ext cx="6715919" cy="13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endParaRPr lang="en-US" sz="2000" dirty="0">
              <a:solidFill>
                <a:srgbClr val="284569"/>
              </a:solidFill>
              <a:latin typeface="+mn-lt"/>
              <a:cs typeface="Arial Narrow"/>
            </a:endParaRPr>
          </a:p>
          <a:p>
            <a:pPr>
              <a:defRPr/>
            </a:pPr>
            <a:r>
              <a:rPr lang="en-US" sz="1800" dirty="0">
                <a:solidFill>
                  <a:srgbClr val="941100"/>
                </a:solidFill>
                <a:latin typeface="+mn-lt"/>
                <a:cs typeface="Arial" panose="020B0604020202020204" pitchFamily="34" charset="0"/>
              </a:rPr>
              <a:t>VISA/MasterCard Interchange Fee Class Action Settlement</a:t>
            </a:r>
          </a:p>
          <a:p>
            <a:pPr>
              <a:defRPr/>
            </a:pPr>
            <a:r>
              <a:rPr lang="en-US" sz="1300" i="1" dirty="0">
                <a:solidFill>
                  <a:srgbClr val="284569"/>
                </a:solidFill>
                <a:latin typeface="+mn-lt"/>
                <a:cs typeface="Arial" panose="020B0604020202020204" pitchFamily="34" charset="0"/>
              </a:rPr>
              <a:t>(</a:t>
            </a:r>
            <a:r>
              <a:rPr lang="en-US" sz="1300" i="1" dirty="0">
                <a:latin typeface="+mn-lt"/>
                <a:cs typeface="Arial" panose="020B0604020202020204" pitchFamily="34" charset="0"/>
              </a:rPr>
              <a:t>Payment Card Interchange Fee and Merchant Discount Antitrust Litigation (MDL No. 1720) </a:t>
            </a:r>
          </a:p>
        </p:txBody>
      </p:sp>
      <p:sp>
        <p:nvSpPr>
          <p:cNvPr id="65" name="Text Box 42">
            <a:extLst>
              <a:ext uri="{FF2B5EF4-FFF2-40B4-BE49-F238E27FC236}">
                <a16:creationId xmlns:a16="http://schemas.microsoft.com/office/drawing/2014/main" id="{880CA813-6039-6A46-9A67-462804F4C2EB}"/>
              </a:ext>
            </a:extLst>
          </p:cNvPr>
          <p:cNvSpPr txBox="1">
            <a:spLocks noChangeArrowheads="1"/>
          </p:cNvSpPr>
          <p:nvPr/>
        </p:nvSpPr>
        <p:spPr bwMode="auto">
          <a:xfrm>
            <a:off x="5950315" y="4899060"/>
            <a:ext cx="1225840" cy="752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650" b="1" dirty="0">
                <a:solidFill>
                  <a:srgbClr val="FF9300"/>
                </a:solidFill>
                <a:latin typeface="+mj-lt"/>
                <a:ea typeface="ＭＳ Ｐゴシック" charset="0"/>
                <a:cs typeface="Arial Narrow" panose="020B0604020202020204" pitchFamily="34" charset="0"/>
              </a:rPr>
              <a:t>Final amount impacted by           1) Interest earned in Trust            2) $700 million for Exclusions         3) $523 million for Attorney Fees  4) $40.0 million for Expenses        5) $950,000 incentives to Class Representatives</a:t>
            </a:r>
          </a:p>
        </p:txBody>
      </p:sp>
      <p:grpSp>
        <p:nvGrpSpPr>
          <p:cNvPr id="4" name="Group 3">
            <a:extLst>
              <a:ext uri="{FF2B5EF4-FFF2-40B4-BE49-F238E27FC236}">
                <a16:creationId xmlns:a16="http://schemas.microsoft.com/office/drawing/2014/main" id="{AC6B50BC-1A03-2340-B8F8-8BADF8D177D3}"/>
              </a:ext>
            </a:extLst>
          </p:cNvPr>
          <p:cNvGrpSpPr/>
          <p:nvPr/>
        </p:nvGrpSpPr>
        <p:grpSpPr>
          <a:xfrm>
            <a:off x="350536" y="2047757"/>
            <a:ext cx="8564864" cy="3757139"/>
            <a:chOff x="350536" y="1809080"/>
            <a:chExt cx="7888589" cy="3514954"/>
          </a:xfrm>
        </p:grpSpPr>
        <p:sp>
          <p:nvSpPr>
            <p:cNvPr id="18435" name="AutoShape 28"/>
            <p:cNvSpPr>
              <a:spLocks noChangeArrowheads="1"/>
            </p:cNvSpPr>
            <p:nvPr/>
          </p:nvSpPr>
          <p:spPr bwMode="auto">
            <a:xfrm>
              <a:off x="373610" y="2709775"/>
              <a:ext cx="7865515" cy="595459"/>
            </a:xfrm>
            <a:prstGeom prst="homePlate">
              <a:avLst>
                <a:gd name="adj" fmla="val 49414"/>
              </a:avLst>
            </a:prstGeom>
            <a:solidFill>
              <a:schemeClr val="accent5">
                <a:lumMod val="75000"/>
                <a:alpha val="5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p>
              <a:pPr>
                <a:defRPr/>
              </a:pPr>
              <a:endParaRPr lang="en-US" sz="650">
                <a:solidFill>
                  <a:schemeClr val="accent1">
                    <a:lumMod val="10000"/>
                  </a:schemeClr>
                </a:solidFill>
                <a:latin typeface="+mj-lt"/>
                <a:cs typeface="Arial Narrow" panose="020B0604020202020204" pitchFamily="34" charset="0"/>
              </a:endParaRPr>
            </a:p>
          </p:txBody>
        </p:sp>
        <p:cxnSp>
          <p:nvCxnSpPr>
            <p:cNvPr id="18459" name="AutoShape 52"/>
            <p:cNvCxnSpPr>
              <a:cxnSpLocks noChangeShapeType="1"/>
            </p:cNvCxnSpPr>
            <p:nvPr/>
          </p:nvCxnSpPr>
          <p:spPr bwMode="auto">
            <a:xfrm flipH="1" flipV="1">
              <a:off x="4880229" y="2452041"/>
              <a:ext cx="1763" cy="247744"/>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8470" name="AutoShape 63"/>
            <p:cNvCxnSpPr>
              <a:cxnSpLocks noChangeShapeType="1"/>
            </p:cNvCxnSpPr>
            <p:nvPr/>
          </p:nvCxnSpPr>
          <p:spPr bwMode="auto">
            <a:xfrm flipH="1" flipV="1">
              <a:off x="6491947" y="2485074"/>
              <a:ext cx="1" cy="206211"/>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8471" name="Oval 64"/>
            <p:cNvSpPr>
              <a:spLocks noChangeArrowheads="1"/>
            </p:cNvSpPr>
            <p:nvPr/>
          </p:nvSpPr>
          <p:spPr bwMode="auto">
            <a:xfrm>
              <a:off x="5189957" y="2781796"/>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November 7, </a:t>
              </a:r>
            </a:p>
            <a:p>
              <a:pPr lvl="0" algn="ctr" eaLnBrk="1" hangingPunct="1">
                <a:defRPr/>
              </a:pPr>
              <a:r>
                <a:rPr lang="en-US" sz="650" b="1" dirty="0">
                  <a:solidFill>
                    <a:srgbClr val="4F81BD">
                      <a:lumMod val="10000"/>
                    </a:srgbClr>
                  </a:solidFill>
                  <a:latin typeface="+mj-lt"/>
                  <a:cs typeface="Arial Narrow" panose="020B0604020202020204" pitchFamily="34" charset="0"/>
                </a:rPr>
                <a:t>2019</a:t>
              </a:r>
            </a:p>
          </p:txBody>
        </p:sp>
        <p:cxnSp>
          <p:nvCxnSpPr>
            <p:cNvPr id="58" name="Straight Connector 57"/>
            <p:cNvCxnSpPr>
              <a:cxnSpLocks/>
            </p:cNvCxnSpPr>
            <p:nvPr/>
          </p:nvCxnSpPr>
          <p:spPr>
            <a:xfrm>
              <a:off x="748575" y="3335469"/>
              <a:ext cx="0" cy="346227"/>
            </a:xfrm>
            <a:prstGeom prst="line">
              <a:avLst/>
            </a:prstGeom>
            <a:ln w="9525" cmpd="sng">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61" name="AutoShape 57"/>
            <p:cNvCxnSpPr>
              <a:cxnSpLocks noChangeShapeType="1"/>
            </p:cNvCxnSpPr>
            <p:nvPr/>
          </p:nvCxnSpPr>
          <p:spPr bwMode="auto">
            <a:xfrm flipV="1">
              <a:off x="1787298" y="2370539"/>
              <a:ext cx="0" cy="348851"/>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3" name="Straight Connector 62"/>
            <p:cNvCxnSpPr>
              <a:cxnSpLocks/>
            </p:cNvCxnSpPr>
            <p:nvPr/>
          </p:nvCxnSpPr>
          <p:spPr>
            <a:xfrm>
              <a:off x="1766998" y="3304158"/>
              <a:ext cx="0" cy="25404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 Box 43"/>
            <p:cNvSpPr txBox="1">
              <a:spLocks noChangeArrowheads="1"/>
            </p:cNvSpPr>
            <p:nvPr/>
          </p:nvSpPr>
          <p:spPr bwMode="auto">
            <a:xfrm>
              <a:off x="1506751" y="3586111"/>
              <a:ext cx="521908" cy="328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FF9300"/>
                  </a:solidFill>
                  <a:latin typeface="+mj-lt"/>
                  <a:ea typeface="ＭＳ Ｐゴシック" charset="0"/>
                  <a:cs typeface="Arial Narrow" panose="020B0604020202020204" pitchFamily="34" charset="0"/>
                </a:rPr>
                <a:t>Exclusions / Objections Deadline</a:t>
              </a:r>
            </a:p>
          </p:txBody>
        </p:sp>
        <p:sp>
          <p:nvSpPr>
            <p:cNvPr id="101" name="Text Box 43"/>
            <p:cNvSpPr txBox="1">
              <a:spLocks noChangeArrowheads="1"/>
            </p:cNvSpPr>
            <p:nvPr/>
          </p:nvSpPr>
          <p:spPr bwMode="auto">
            <a:xfrm>
              <a:off x="1378707" y="1870906"/>
              <a:ext cx="850135" cy="516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0070C0"/>
                  </a:solidFill>
                  <a:latin typeface="+mj-lt"/>
                  <a:ea typeface="ＭＳ Ｐゴシック" charset="0"/>
                  <a:cs typeface="Arial Narrow" panose="020B0604020202020204" pitchFamily="34" charset="0"/>
                </a:rPr>
                <a:t>Brownstone Recovery Group (BRG) Settlement Services is formed by combining talents and platform</a:t>
              </a:r>
            </a:p>
          </p:txBody>
        </p:sp>
        <p:sp>
          <p:nvSpPr>
            <p:cNvPr id="91" name="Oval 31">
              <a:extLst>
                <a:ext uri="{FF2B5EF4-FFF2-40B4-BE49-F238E27FC236}">
                  <a16:creationId xmlns:a16="http://schemas.microsoft.com/office/drawing/2014/main" id="{3BF8C0CD-4BE7-664C-8AC2-A968394B9C9A}"/>
                </a:ext>
              </a:extLst>
            </p:cNvPr>
            <p:cNvSpPr>
              <a:spLocks noChangeArrowheads="1"/>
            </p:cNvSpPr>
            <p:nvPr/>
          </p:nvSpPr>
          <p:spPr bwMode="auto">
            <a:xfrm>
              <a:off x="1020708" y="2781477"/>
              <a:ext cx="480573" cy="47781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p>
              <a:pPr algn="ctr">
                <a:defRPr/>
              </a:pPr>
              <a:r>
                <a:rPr lang="en-US" sz="650" b="1" dirty="0">
                  <a:solidFill>
                    <a:schemeClr val="accent1">
                      <a:lumMod val="10000"/>
                    </a:schemeClr>
                  </a:solidFill>
                  <a:latin typeface="+mj-lt"/>
                  <a:cs typeface="Arial Narrow" panose="020B0604020202020204" pitchFamily="34" charset="0"/>
                </a:rPr>
                <a:t>October</a:t>
              </a:r>
            </a:p>
            <a:p>
              <a:pPr algn="ctr">
                <a:defRPr/>
              </a:pPr>
              <a:r>
                <a:rPr lang="en-US" sz="650" b="1" dirty="0">
                  <a:solidFill>
                    <a:schemeClr val="accent1">
                      <a:lumMod val="10000"/>
                    </a:schemeClr>
                  </a:solidFill>
                  <a:latin typeface="+mj-lt"/>
                  <a:cs typeface="Arial Narrow" panose="020B0604020202020204" pitchFamily="34" charset="0"/>
                </a:rPr>
                <a:t>2012</a:t>
              </a:r>
            </a:p>
          </p:txBody>
        </p:sp>
        <p:sp>
          <p:nvSpPr>
            <p:cNvPr id="92" name="Text Box 43">
              <a:extLst>
                <a:ext uri="{FF2B5EF4-FFF2-40B4-BE49-F238E27FC236}">
                  <a16:creationId xmlns:a16="http://schemas.microsoft.com/office/drawing/2014/main" id="{77CBB88D-641A-BA4B-935E-8D7CA759FD79}"/>
                </a:ext>
              </a:extLst>
            </p:cNvPr>
            <p:cNvSpPr txBox="1">
              <a:spLocks noChangeArrowheads="1"/>
            </p:cNvSpPr>
            <p:nvPr/>
          </p:nvSpPr>
          <p:spPr bwMode="auto">
            <a:xfrm>
              <a:off x="1011590" y="3919058"/>
              <a:ext cx="521908" cy="328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FF9300"/>
                  </a:solidFill>
                  <a:latin typeface="+mj-lt"/>
                  <a:ea typeface="ＭＳ Ｐゴシック" charset="0"/>
                  <a:cs typeface="Arial Narrow" panose="020B0604020202020204" pitchFamily="34" charset="0"/>
                </a:rPr>
                <a:t>Settlement Agreement Reached </a:t>
              </a:r>
            </a:p>
          </p:txBody>
        </p:sp>
        <p:cxnSp>
          <p:nvCxnSpPr>
            <p:cNvPr id="94" name="AutoShape 57">
              <a:extLst>
                <a:ext uri="{FF2B5EF4-FFF2-40B4-BE49-F238E27FC236}">
                  <a16:creationId xmlns:a16="http://schemas.microsoft.com/office/drawing/2014/main" id="{7D1B3164-6827-FF4B-96B2-09EF27F963FE}"/>
                </a:ext>
              </a:extLst>
            </p:cNvPr>
            <p:cNvCxnSpPr>
              <a:cxnSpLocks noChangeShapeType="1"/>
            </p:cNvCxnSpPr>
            <p:nvPr/>
          </p:nvCxnSpPr>
          <p:spPr bwMode="auto">
            <a:xfrm flipV="1">
              <a:off x="1257578" y="3328903"/>
              <a:ext cx="0" cy="552088"/>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96" name="Oval 31">
              <a:extLst>
                <a:ext uri="{FF2B5EF4-FFF2-40B4-BE49-F238E27FC236}">
                  <a16:creationId xmlns:a16="http://schemas.microsoft.com/office/drawing/2014/main" id="{7292C5E2-974E-AC40-A44D-79B1D3CB89AA}"/>
                </a:ext>
              </a:extLst>
            </p:cNvPr>
            <p:cNvSpPr>
              <a:spLocks noChangeArrowheads="1"/>
            </p:cNvSpPr>
            <p:nvPr/>
          </p:nvSpPr>
          <p:spPr bwMode="auto">
            <a:xfrm>
              <a:off x="1531697" y="2774957"/>
              <a:ext cx="481721"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p>
              <a:pPr algn="ctr">
                <a:defRPr/>
              </a:pPr>
              <a:r>
                <a:rPr lang="en-US" sz="650" b="1" dirty="0">
                  <a:solidFill>
                    <a:schemeClr val="accent1">
                      <a:lumMod val="10000"/>
                    </a:schemeClr>
                  </a:solidFill>
                  <a:latin typeface="+mj-lt"/>
                  <a:cs typeface="Arial Narrow" panose="020B0604020202020204" pitchFamily="34" charset="0"/>
                </a:rPr>
                <a:t>2013</a:t>
              </a:r>
            </a:p>
          </p:txBody>
        </p:sp>
        <p:sp>
          <p:nvSpPr>
            <p:cNvPr id="97" name="Oval 64">
              <a:extLst>
                <a:ext uri="{FF2B5EF4-FFF2-40B4-BE49-F238E27FC236}">
                  <a16:creationId xmlns:a16="http://schemas.microsoft.com/office/drawing/2014/main" id="{50FC986F-31FD-9944-8DC4-C09B0E2557AF}"/>
                </a:ext>
              </a:extLst>
            </p:cNvPr>
            <p:cNvSpPr>
              <a:spLocks noChangeArrowheads="1"/>
            </p:cNvSpPr>
            <p:nvPr/>
          </p:nvSpPr>
          <p:spPr bwMode="auto">
            <a:xfrm>
              <a:off x="2043835" y="2774122"/>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2015 - 2016</a:t>
              </a:r>
            </a:p>
          </p:txBody>
        </p:sp>
        <p:sp>
          <p:nvSpPr>
            <p:cNvPr id="99" name="Oval 64">
              <a:extLst>
                <a:ext uri="{FF2B5EF4-FFF2-40B4-BE49-F238E27FC236}">
                  <a16:creationId xmlns:a16="http://schemas.microsoft.com/office/drawing/2014/main" id="{6CEA945B-F5E0-3A47-A9D2-8A73415A40EA}"/>
                </a:ext>
              </a:extLst>
            </p:cNvPr>
            <p:cNvSpPr>
              <a:spLocks noChangeArrowheads="1"/>
            </p:cNvSpPr>
            <p:nvPr/>
          </p:nvSpPr>
          <p:spPr bwMode="auto">
            <a:xfrm>
              <a:off x="3064996" y="2769899"/>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November</a:t>
              </a:r>
            </a:p>
            <a:p>
              <a:pPr lvl="0" algn="ctr" eaLnBrk="1" hangingPunct="1">
                <a:defRPr/>
              </a:pPr>
              <a:r>
                <a:rPr lang="en-US" sz="650" b="1" dirty="0">
                  <a:solidFill>
                    <a:srgbClr val="4F81BD">
                      <a:lumMod val="10000"/>
                    </a:srgbClr>
                  </a:solidFill>
                  <a:latin typeface="+mj-lt"/>
                  <a:cs typeface="Arial Narrow" panose="020B0604020202020204" pitchFamily="34" charset="0"/>
                </a:rPr>
                <a:t>2016</a:t>
              </a:r>
            </a:p>
          </p:txBody>
        </p:sp>
        <p:sp>
          <p:nvSpPr>
            <p:cNvPr id="103" name="Oval 64">
              <a:extLst>
                <a:ext uri="{FF2B5EF4-FFF2-40B4-BE49-F238E27FC236}">
                  <a16:creationId xmlns:a16="http://schemas.microsoft.com/office/drawing/2014/main" id="{EB581A86-4BF9-A444-B409-DA42C5AF87F2}"/>
                </a:ext>
              </a:extLst>
            </p:cNvPr>
            <p:cNvSpPr>
              <a:spLocks noChangeArrowheads="1"/>
            </p:cNvSpPr>
            <p:nvPr/>
          </p:nvSpPr>
          <p:spPr bwMode="auto">
            <a:xfrm>
              <a:off x="3586841" y="2776597"/>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November </a:t>
              </a:r>
            </a:p>
            <a:p>
              <a:pPr lvl="0" algn="ctr" eaLnBrk="1" hangingPunct="1">
                <a:defRPr/>
              </a:pPr>
              <a:r>
                <a:rPr lang="en-US" sz="650" b="1" dirty="0">
                  <a:solidFill>
                    <a:srgbClr val="4F81BD">
                      <a:lumMod val="10000"/>
                    </a:srgbClr>
                  </a:solidFill>
                  <a:latin typeface="+mj-lt"/>
                  <a:cs typeface="Arial Narrow" panose="020B0604020202020204" pitchFamily="34" charset="0"/>
                </a:rPr>
                <a:t>2016</a:t>
              </a:r>
            </a:p>
          </p:txBody>
        </p:sp>
        <p:sp>
          <p:nvSpPr>
            <p:cNvPr id="106" name="Oval 64">
              <a:extLst>
                <a:ext uri="{FF2B5EF4-FFF2-40B4-BE49-F238E27FC236}">
                  <a16:creationId xmlns:a16="http://schemas.microsoft.com/office/drawing/2014/main" id="{4C9A98CC-BFFE-524D-A21B-4A66F8CDC214}"/>
                </a:ext>
              </a:extLst>
            </p:cNvPr>
            <p:cNvSpPr>
              <a:spLocks noChangeArrowheads="1"/>
            </p:cNvSpPr>
            <p:nvPr/>
          </p:nvSpPr>
          <p:spPr bwMode="auto">
            <a:xfrm>
              <a:off x="4117344" y="2777060"/>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September</a:t>
              </a:r>
            </a:p>
            <a:p>
              <a:pPr lvl="0" algn="ctr" eaLnBrk="1" hangingPunct="1">
                <a:defRPr/>
              </a:pPr>
              <a:r>
                <a:rPr lang="en-US" sz="650" b="1" dirty="0">
                  <a:solidFill>
                    <a:srgbClr val="4F81BD">
                      <a:lumMod val="10000"/>
                    </a:srgbClr>
                  </a:solidFill>
                  <a:latin typeface="+mj-lt"/>
                  <a:cs typeface="Arial Narrow" panose="020B0604020202020204" pitchFamily="34" charset="0"/>
                </a:rPr>
                <a:t>2018</a:t>
              </a:r>
            </a:p>
          </p:txBody>
        </p:sp>
        <p:sp>
          <p:nvSpPr>
            <p:cNvPr id="107" name="Oval 64">
              <a:extLst>
                <a:ext uri="{FF2B5EF4-FFF2-40B4-BE49-F238E27FC236}">
                  <a16:creationId xmlns:a16="http://schemas.microsoft.com/office/drawing/2014/main" id="{4F3211DD-3E51-C64F-A35A-FF17AC60CB02}"/>
                </a:ext>
              </a:extLst>
            </p:cNvPr>
            <p:cNvSpPr>
              <a:spLocks noChangeArrowheads="1"/>
            </p:cNvSpPr>
            <p:nvPr/>
          </p:nvSpPr>
          <p:spPr bwMode="auto">
            <a:xfrm>
              <a:off x="4649569" y="2769899"/>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July 23, </a:t>
              </a:r>
            </a:p>
            <a:p>
              <a:pPr lvl="0" algn="ctr" eaLnBrk="1" hangingPunct="1">
                <a:defRPr/>
              </a:pPr>
              <a:r>
                <a:rPr lang="en-US" sz="650" b="1" dirty="0">
                  <a:solidFill>
                    <a:srgbClr val="4F81BD">
                      <a:lumMod val="10000"/>
                    </a:srgbClr>
                  </a:solidFill>
                  <a:latin typeface="+mj-lt"/>
                  <a:cs typeface="Arial Narrow" panose="020B0604020202020204" pitchFamily="34" charset="0"/>
                </a:rPr>
                <a:t>2019</a:t>
              </a:r>
            </a:p>
          </p:txBody>
        </p:sp>
        <p:sp>
          <p:nvSpPr>
            <p:cNvPr id="108" name="Oval 64">
              <a:extLst>
                <a:ext uri="{FF2B5EF4-FFF2-40B4-BE49-F238E27FC236}">
                  <a16:creationId xmlns:a16="http://schemas.microsoft.com/office/drawing/2014/main" id="{D1B8E7BC-B524-8242-8308-305D6034EFA6}"/>
                </a:ext>
              </a:extLst>
            </p:cNvPr>
            <p:cNvSpPr>
              <a:spLocks noChangeArrowheads="1"/>
            </p:cNvSpPr>
            <p:nvPr/>
          </p:nvSpPr>
          <p:spPr bwMode="auto">
            <a:xfrm>
              <a:off x="5714153" y="2761922"/>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December 13,</a:t>
              </a:r>
            </a:p>
            <a:p>
              <a:pPr lvl="0" algn="ctr" eaLnBrk="1" hangingPunct="1">
                <a:defRPr/>
              </a:pPr>
              <a:r>
                <a:rPr lang="en-US" sz="650" b="1" dirty="0">
                  <a:solidFill>
                    <a:srgbClr val="4F81BD">
                      <a:lumMod val="10000"/>
                    </a:srgbClr>
                  </a:solidFill>
                  <a:latin typeface="+mj-lt"/>
                  <a:cs typeface="Arial Narrow" panose="020B0604020202020204" pitchFamily="34" charset="0"/>
                </a:rPr>
                <a:t>2019</a:t>
              </a:r>
            </a:p>
          </p:txBody>
        </p:sp>
        <p:sp>
          <p:nvSpPr>
            <p:cNvPr id="109" name="Oval 64">
              <a:extLst>
                <a:ext uri="{FF2B5EF4-FFF2-40B4-BE49-F238E27FC236}">
                  <a16:creationId xmlns:a16="http://schemas.microsoft.com/office/drawing/2014/main" id="{8040E4D2-9269-EB4A-BB42-A8ED711235EA}"/>
                </a:ext>
              </a:extLst>
            </p:cNvPr>
            <p:cNvSpPr>
              <a:spLocks noChangeArrowheads="1"/>
            </p:cNvSpPr>
            <p:nvPr/>
          </p:nvSpPr>
          <p:spPr bwMode="auto">
            <a:xfrm>
              <a:off x="6760384" y="2773169"/>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TBD</a:t>
              </a:r>
            </a:p>
          </p:txBody>
        </p:sp>
        <p:sp>
          <p:nvSpPr>
            <p:cNvPr id="110" name="Text Box 42">
              <a:extLst>
                <a:ext uri="{FF2B5EF4-FFF2-40B4-BE49-F238E27FC236}">
                  <a16:creationId xmlns:a16="http://schemas.microsoft.com/office/drawing/2014/main" id="{8C3F6D25-8B83-BC4A-B4FB-AC88643140C5}"/>
                </a:ext>
              </a:extLst>
            </p:cNvPr>
            <p:cNvSpPr txBox="1">
              <a:spLocks noChangeArrowheads="1"/>
            </p:cNvSpPr>
            <p:nvPr/>
          </p:nvSpPr>
          <p:spPr bwMode="auto">
            <a:xfrm>
              <a:off x="5513692" y="4154538"/>
              <a:ext cx="927117" cy="329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FF9300"/>
                  </a:solidFill>
                  <a:latin typeface="+mj-lt"/>
                  <a:ea typeface="ＭＳ Ｐゴシック" charset="0"/>
                  <a:cs typeface="Arial Narrow" panose="020B0604020202020204" pitchFamily="34" charset="0"/>
                </a:rPr>
                <a:t>Court grants final approval of Settlement: Declared “Fair &amp; Adequate”</a:t>
              </a:r>
            </a:p>
          </p:txBody>
        </p:sp>
        <p:cxnSp>
          <p:nvCxnSpPr>
            <p:cNvPr id="111" name="AutoShape 52">
              <a:extLst>
                <a:ext uri="{FF2B5EF4-FFF2-40B4-BE49-F238E27FC236}">
                  <a16:creationId xmlns:a16="http://schemas.microsoft.com/office/drawing/2014/main" id="{E09C472E-73BE-0E44-9F55-C28B50E1472B}"/>
                </a:ext>
              </a:extLst>
            </p:cNvPr>
            <p:cNvCxnSpPr>
              <a:cxnSpLocks noChangeShapeType="1"/>
            </p:cNvCxnSpPr>
            <p:nvPr/>
          </p:nvCxnSpPr>
          <p:spPr bwMode="auto">
            <a:xfrm flipV="1">
              <a:off x="5977251" y="3333738"/>
              <a:ext cx="2" cy="785155"/>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 name="Right Brace 13">
              <a:extLst>
                <a:ext uri="{FF2B5EF4-FFF2-40B4-BE49-F238E27FC236}">
                  <a16:creationId xmlns:a16="http://schemas.microsoft.com/office/drawing/2014/main" id="{4CD215E0-01ED-7A4C-90C9-D75DC832B36E}"/>
                </a:ext>
              </a:extLst>
            </p:cNvPr>
            <p:cNvSpPr/>
            <p:nvPr/>
          </p:nvSpPr>
          <p:spPr>
            <a:xfrm rot="16200000">
              <a:off x="2449159" y="527223"/>
              <a:ext cx="169135" cy="408483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50" b="1">
                <a:latin typeface="+mj-lt"/>
                <a:cs typeface="Arial Narrow" panose="020B0604020202020204" pitchFamily="34" charset="0"/>
              </a:endParaRPr>
            </a:p>
          </p:txBody>
        </p:sp>
        <p:sp>
          <p:nvSpPr>
            <p:cNvPr id="112" name="Oval 31">
              <a:extLst>
                <a:ext uri="{FF2B5EF4-FFF2-40B4-BE49-F238E27FC236}">
                  <a16:creationId xmlns:a16="http://schemas.microsoft.com/office/drawing/2014/main" id="{60101074-46AD-A945-8E2B-546E9B735B1F}"/>
                </a:ext>
              </a:extLst>
            </p:cNvPr>
            <p:cNvSpPr>
              <a:spLocks noChangeArrowheads="1"/>
            </p:cNvSpPr>
            <p:nvPr/>
          </p:nvSpPr>
          <p:spPr bwMode="auto">
            <a:xfrm>
              <a:off x="506281" y="2781476"/>
              <a:ext cx="481721"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p>
              <a:pPr algn="ctr">
                <a:defRPr/>
              </a:pPr>
              <a:r>
                <a:rPr lang="en-US" sz="650" b="1" dirty="0">
                  <a:solidFill>
                    <a:schemeClr val="accent1">
                      <a:lumMod val="10000"/>
                    </a:schemeClr>
                  </a:solidFill>
                  <a:latin typeface="+mj-lt"/>
                  <a:cs typeface="Arial Narrow" panose="020B0604020202020204" pitchFamily="34" charset="0"/>
                </a:rPr>
                <a:t>January 1, </a:t>
              </a:r>
            </a:p>
            <a:p>
              <a:pPr algn="ctr">
                <a:defRPr/>
              </a:pPr>
              <a:r>
                <a:rPr lang="en-US" sz="650" b="1" dirty="0">
                  <a:solidFill>
                    <a:schemeClr val="accent1">
                      <a:lumMod val="10000"/>
                    </a:schemeClr>
                  </a:solidFill>
                  <a:latin typeface="+mj-lt"/>
                  <a:cs typeface="Arial Narrow" panose="020B0604020202020204" pitchFamily="34" charset="0"/>
                </a:rPr>
                <a:t>2005</a:t>
              </a:r>
            </a:p>
          </p:txBody>
        </p:sp>
        <p:sp>
          <p:nvSpPr>
            <p:cNvPr id="114" name="Text Box 42">
              <a:extLst>
                <a:ext uri="{FF2B5EF4-FFF2-40B4-BE49-F238E27FC236}">
                  <a16:creationId xmlns:a16="http://schemas.microsoft.com/office/drawing/2014/main" id="{70CA2468-BB10-DC41-8762-22F1C60BC89C}"/>
                </a:ext>
              </a:extLst>
            </p:cNvPr>
            <p:cNvSpPr txBox="1">
              <a:spLocks noChangeArrowheads="1"/>
            </p:cNvSpPr>
            <p:nvPr/>
          </p:nvSpPr>
          <p:spPr bwMode="auto">
            <a:xfrm>
              <a:off x="4599302" y="3686127"/>
              <a:ext cx="639306" cy="516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chemeClr val="accent6">
                      <a:lumMod val="75000"/>
                    </a:schemeClr>
                  </a:solidFill>
                  <a:latin typeface="+mj-lt"/>
                  <a:ea typeface="ＭＳ Ｐゴシック" charset="0"/>
                  <a:cs typeface="Arial Narrow" panose="020B0604020202020204" pitchFamily="34" charset="0"/>
                </a:rPr>
                <a:t>Deadline to Object/Excluded from Settlement;  &gt; 900 Merchants Opt-out</a:t>
              </a:r>
            </a:p>
          </p:txBody>
        </p:sp>
        <p:cxnSp>
          <p:nvCxnSpPr>
            <p:cNvPr id="115" name="AutoShape 63">
              <a:extLst>
                <a:ext uri="{FF2B5EF4-FFF2-40B4-BE49-F238E27FC236}">
                  <a16:creationId xmlns:a16="http://schemas.microsoft.com/office/drawing/2014/main" id="{394DF05F-960E-FC4D-A98A-30608719FF23}"/>
                </a:ext>
              </a:extLst>
            </p:cNvPr>
            <p:cNvCxnSpPr>
              <a:cxnSpLocks noChangeShapeType="1"/>
            </p:cNvCxnSpPr>
            <p:nvPr/>
          </p:nvCxnSpPr>
          <p:spPr bwMode="auto">
            <a:xfrm flipH="1" flipV="1">
              <a:off x="4876430" y="3312981"/>
              <a:ext cx="2988" cy="340328"/>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6" name="Text Box 42">
              <a:extLst>
                <a:ext uri="{FF2B5EF4-FFF2-40B4-BE49-F238E27FC236}">
                  <a16:creationId xmlns:a16="http://schemas.microsoft.com/office/drawing/2014/main" id="{3CCD5CF3-D17D-914D-BAFA-5476FE9D48A5}"/>
                </a:ext>
              </a:extLst>
            </p:cNvPr>
            <p:cNvSpPr txBox="1">
              <a:spLocks noChangeArrowheads="1"/>
            </p:cNvSpPr>
            <p:nvPr/>
          </p:nvSpPr>
          <p:spPr bwMode="auto">
            <a:xfrm>
              <a:off x="4028722" y="4090994"/>
              <a:ext cx="639305" cy="421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FF9300"/>
                  </a:solidFill>
                  <a:latin typeface="+mj-lt"/>
                  <a:ea typeface="ＭＳ Ｐゴシック" charset="0"/>
                  <a:cs typeface="Arial Narrow" panose="020B0604020202020204" pitchFamily="34" charset="0"/>
                </a:rPr>
                <a:t>New Settlement approved between $5.56 and $6.26 billion. </a:t>
              </a:r>
            </a:p>
          </p:txBody>
        </p:sp>
        <p:cxnSp>
          <p:nvCxnSpPr>
            <p:cNvPr id="117" name="AutoShape 52">
              <a:extLst>
                <a:ext uri="{FF2B5EF4-FFF2-40B4-BE49-F238E27FC236}">
                  <a16:creationId xmlns:a16="http://schemas.microsoft.com/office/drawing/2014/main" id="{C7F79F1E-ED39-CB45-A4CD-08241CF263B1}"/>
                </a:ext>
              </a:extLst>
            </p:cNvPr>
            <p:cNvCxnSpPr>
              <a:cxnSpLocks noChangeShapeType="1"/>
            </p:cNvCxnSpPr>
            <p:nvPr/>
          </p:nvCxnSpPr>
          <p:spPr bwMode="auto">
            <a:xfrm flipH="1" flipV="1">
              <a:off x="4350196" y="3304158"/>
              <a:ext cx="4389" cy="693480"/>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8" name="Text Box 42">
              <a:extLst>
                <a:ext uri="{FF2B5EF4-FFF2-40B4-BE49-F238E27FC236}">
                  <a16:creationId xmlns:a16="http://schemas.microsoft.com/office/drawing/2014/main" id="{796590E5-5455-8B41-BD86-786354419C07}"/>
                </a:ext>
              </a:extLst>
            </p:cNvPr>
            <p:cNvSpPr txBox="1">
              <a:spLocks noChangeArrowheads="1"/>
            </p:cNvSpPr>
            <p:nvPr/>
          </p:nvSpPr>
          <p:spPr bwMode="auto">
            <a:xfrm>
              <a:off x="2295151" y="4150522"/>
              <a:ext cx="1032316" cy="516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FF9300"/>
                  </a:solidFill>
                  <a:latin typeface="+mj-lt"/>
                  <a:ea typeface="ＭＳ Ｐゴシック" charset="0"/>
                  <a:cs typeface="Arial Narrow" panose="020B0604020202020204" pitchFamily="34" charset="0"/>
                </a:rPr>
                <a:t>New Settlement: Second Circuit Court reverses Class Certification, vacates Settlement, remands litigation back to District Court </a:t>
              </a:r>
            </a:p>
          </p:txBody>
        </p:sp>
        <p:sp>
          <p:nvSpPr>
            <p:cNvPr id="119" name="Oval 64">
              <a:extLst>
                <a:ext uri="{FF2B5EF4-FFF2-40B4-BE49-F238E27FC236}">
                  <a16:creationId xmlns:a16="http://schemas.microsoft.com/office/drawing/2014/main" id="{6469FAD1-32F5-BF4E-A697-BD613F6401EE}"/>
                </a:ext>
              </a:extLst>
            </p:cNvPr>
            <p:cNvSpPr>
              <a:spLocks noChangeArrowheads="1"/>
            </p:cNvSpPr>
            <p:nvPr/>
          </p:nvSpPr>
          <p:spPr bwMode="auto">
            <a:xfrm>
              <a:off x="2552860" y="2775053"/>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June 30,</a:t>
              </a:r>
            </a:p>
            <a:p>
              <a:pPr lvl="0" algn="ctr" eaLnBrk="1" hangingPunct="1">
                <a:defRPr/>
              </a:pPr>
              <a:r>
                <a:rPr lang="en-US" sz="650" b="1" dirty="0">
                  <a:solidFill>
                    <a:srgbClr val="4F81BD">
                      <a:lumMod val="10000"/>
                    </a:srgbClr>
                  </a:solidFill>
                  <a:latin typeface="+mj-lt"/>
                  <a:cs typeface="Arial Narrow" panose="020B0604020202020204" pitchFamily="34" charset="0"/>
                </a:rPr>
                <a:t>2016</a:t>
              </a:r>
            </a:p>
          </p:txBody>
        </p:sp>
        <p:cxnSp>
          <p:nvCxnSpPr>
            <p:cNvPr id="120" name="AutoShape 52">
              <a:extLst>
                <a:ext uri="{FF2B5EF4-FFF2-40B4-BE49-F238E27FC236}">
                  <a16:creationId xmlns:a16="http://schemas.microsoft.com/office/drawing/2014/main" id="{172862D2-DCAC-AE48-9A7F-B19A290ABEE1}"/>
                </a:ext>
              </a:extLst>
            </p:cNvPr>
            <p:cNvCxnSpPr>
              <a:cxnSpLocks noChangeShapeType="1"/>
            </p:cNvCxnSpPr>
            <p:nvPr/>
          </p:nvCxnSpPr>
          <p:spPr bwMode="auto">
            <a:xfrm flipV="1">
              <a:off x="2789140" y="3316677"/>
              <a:ext cx="0" cy="758507"/>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2" name="TextBox 31">
              <a:extLst>
                <a:ext uri="{FF2B5EF4-FFF2-40B4-BE49-F238E27FC236}">
                  <a16:creationId xmlns:a16="http://schemas.microsoft.com/office/drawing/2014/main" id="{FF134D75-BFA3-8942-8129-4BD73A41B540}"/>
                </a:ext>
              </a:extLst>
            </p:cNvPr>
            <p:cNvSpPr txBox="1"/>
            <p:nvPr/>
          </p:nvSpPr>
          <p:spPr>
            <a:xfrm>
              <a:off x="1952946" y="3558199"/>
              <a:ext cx="663497" cy="553998"/>
            </a:xfrm>
            <a:prstGeom prst="rect">
              <a:avLst/>
            </a:prstGeom>
            <a:noFill/>
          </p:spPr>
          <p:txBody>
            <a:bodyPr wrap="square" rtlCol="0">
              <a:spAutoFit/>
            </a:bodyPr>
            <a:lstStyle/>
            <a:p>
              <a:pPr algn="ctr"/>
              <a:r>
                <a:rPr lang="en-US" sz="650" b="1" dirty="0">
                  <a:solidFill>
                    <a:srgbClr val="FF0000"/>
                  </a:solidFill>
                  <a:latin typeface="+mj-lt"/>
                  <a:cs typeface="Arial Narrow" panose="020B0604020202020204" pitchFamily="34" charset="0"/>
                </a:rPr>
                <a:t>SQL-AIM Database (aka Visa Transactional Database)</a:t>
              </a:r>
            </a:p>
          </p:txBody>
        </p:sp>
        <p:sp>
          <p:nvSpPr>
            <p:cNvPr id="33" name="TextBox 32">
              <a:extLst>
                <a:ext uri="{FF2B5EF4-FFF2-40B4-BE49-F238E27FC236}">
                  <a16:creationId xmlns:a16="http://schemas.microsoft.com/office/drawing/2014/main" id="{B8138F41-46FD-FC4C-B65F-C14EE4FC12A6}"/>
                </a:ext>
              </a:extLst>
            </p:cNvPr>
            <p:cNvSpPr txBox="1"/>
            <p:nvPr/>
          </p:nvSpPr>
          <p:spPr>
            <a:xfrm>
              <a:off x="6600002" y="3468170"/>
              <a:ext cx="821940" cy="1015663"/>
            </a:xfrm>
            <a:prstGeom prst="rect">
              <a:avLst/>
            </a:prstGeom>
            <a:noFill/>
          </p:spPr>
          <p:txBody>
            <a:bodyPr wrap="square" rtlCol="0">
              <a:spAutoFit/>
            </a:bodyPr>
            <a:lstStyle/>
            <a:p>
              <a:pPr algn="ctr"/>
              <a:r>
                <a:rPr lang="en-US" sz="650" b="1" dirty="0">
                  <a:latin typeface="+mj-lt"/>
                  <a:cs typeface="Arial Narrow" panose="020B0604020202020204" pitchFamily="34" charset="0"/>
                </a:rPr>
                <a:t>Courts to set deadline for enrollment &amp; final payment formula.</a:t>
              </a:r>
            </a:p>
            <a:p>
              <a:pPr algn="ctr"/>
              <a:endParaRPr lang="en-US" sz="650" b="1" dirty="0">
                <a:latin typeface="+mj-lt"/>
                <a:cs typeface="Arial Narrow" panose="020B0604020202020204" pitchFamily="34" charset="0"/>
              </a:endParaRPr>
            </a:p>
            <a:p>
              <a:pPr algn="ctr"/>
              <a:r>
                <a:rPr lang="en-US" sz="650" b="1" dirty="0">
                  <a:latin typeface="+mj-lt"/>
                  <a:cs typeface="Arial Narrow" panose="020B0604020202020204" pitchFamily="34" charset="0"/>
                </a:rPr>
                <a:t> </a:t>
              </a:r>
              <a:r>
                <a:rPr lang="en-US" sz="650" b="1" dirty="0">
                  <a:solidFill>
                    <a:schemeClr val="accent6">
                      <a:lumMod val="75000"/>
                    </a:schemeClr>
                  </a:solidFill>
                  <a:latin typeface="+mj-lt"/>
                  <a:cs typeface="Arial Narrow" panose="020B0604020202020204" pitchFamily="34" charset="0"/>
                </a:rPr>
                <a:t>Court is expected to limit </a:t>
              </a:r>
            </a:p>
            <a:p>
              <a:pPr algn="ctr"/>
              <a:r>
                <a:rPr lang="en-US" sz="650" b="1" dirty="0">
                  <a:solidFill>
                    <a:schemeClr val="accent6">
                      <a:lumMod val="75000"/>
                    </a:schemeClr>
                  </a:solidFill>
                  <a:latin typeface="+mj-lt"/>
                  <a:cs typeface="Arial Narrow" panose="020B0604020202020204" pitchFamily="34" charset="0"/>
                </a:rPr>
                <a:t>the processing time before payments</a:t>
              </a:r>
              <a:r>
                <a:rPr lang="en-US" sz="650" b="1" dirty="0">
                  <a:latin typeface="+mj-lt"/>
                  <a:cs typeface="Arial Narrow" panose="020B0604020202020204" pitchFamily="34" charset="0"/>
                </a:rPr>
                <a:t>.</a:t>
              </a:r>
            </a:p>
            <a:p>
              <a:pPr algn="ctr"/>
              <a:endParaRPr lang="en-US" sz="650" b="1" dirty="0">
                <a:latin typeface="+mj-lt"/>
                <a:cs typeface="Arial Narrow" panose="020B0604020202020204" pitchFamily="34" charset="0"/>
              </a:endParaRPr>
            </a:p>
          </p:txBody>
        </p:sp>
        <p:cxnSp>
          <p:nvCxnSpPr>
            <p:cNvPr id="123" name="Straight Connector 122">
              <a:extLst>
                <a:ext uri="{FF2B5EF4-FFF2-40B4-BE49-F238E27FC236}">
                  <a16:creationId xmlns:a16="http://schemas.microsoft.com/office/drawing/2014/main" id="{7C0D6876-3DAE-E44E-B985-B58C758F7FF7}"/>
                </a:ext>
              </a:extLst>
            </p:cNvPr>
            <p:cNvCxnSpPr>
              <a:cxnSpLocks/>
            </p:cNvCxnSpPr>
            <p:nvPr/>
          </p:nvCxnSpPr>
          <p:spPr>
            <a:xfrm>
              <a:off x="6998033" y="3312250"/>
              <a:ext cx="0" cy="160658"/>
            </a:xfrm>
            <a:prstGeom prst="line">
              <a:avLst/>
            </a:prstGeom>
            <a:ln w="9525" cmpd="sng">
              <a:solidFill>
                <a:srgbClr val="80000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3F9EE535-D4BA-BB45-AB00-0B202335C476}"/>
                </a:ext>
              </a:extLst>
            </p:cNvPr>
            <p:cNvSpPr txBox="1"/>
            <p:nvPr/>
          </p:nvSpPr>
          <p:spPr>
            <a:xfrm>
              <a:off x="7030820" y="4489016"/>
              <a:ext cx="1120581" cy="835018"/>
            </a:xfrm>
            <a:prstGeom prst="rect">
              <a:avLst/>
            </a:prstGeom>
            <a:noFill/>
          </p:spPr>
          <p:txBody>
            <a:bodyPr wrap="square" rtlCol="0">
              <a:spAutoFit/>
            </a:bodyPr>
            <a:lstStyle/>
            <a:p>
              <a:pPr algn="ctr"/>
              <a:r>
                <a:rPr lang="en-US" sz="650" b="1" dirty="0">
                  <a:solidFill>
                    <a:srgbClr val="FF9300"/>
                  </a:solidFill>
                  <a:latin typeface="+mj-lt"/>
                  <a:cs typeface="Arial Narrow" panose="020B0604020202020204" pitchFamily="34" charset="0"/>
                </a:rPr>
                <a:t>Epiq to send sales volumes and interchange fee estimates to  registered Merchants (Agents). 30-day response window to challenge estimates. Confirmation numbers to be sent for each accepted filing. </a:t>
              </a:r>
            </a:p>
          </p:txBody>
        </p:sp>
        <p:sp>
          <p:nvSpPr>
            <p:cNvPr id="125" name="Text Box 42">
              <a:extLst>
                <a:ext uri="{FF2B5EF4-FFF2-40B4-BE49-F238E27FC236}">
                  <a16:creationId xmlns:a16="http://schemas.microsoft.com/office/drawing/2014/main" id="{02FF14E6-9086-954D-A14A-F7DB0E69D1C8}"/>
                </a:ext>
              </a:extLst>
            </p:cNvPr>
            <p:cNvSpPr txBox="1">
              <a:spLocks noChangeArrowheads="1"/>
            </p:cNvSpPr>
            <p:nvPr/>
          </p:nvSpPr>
          <p:spPr bwMode="auto">
            <a:xfrm>
              <a:off x="5225026" y="3668737"/>
              <a:ext cx="415831" cy="328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chemeClr val="accent6">
                      <a:lumMod val="75000"/>
                    </a:schemeClr>
                  </a:solidFill>
                  <a:latin typeface="+mj-lt"/>
                  <a:ea typeface="ＭＳ Ｐゴシック" charset="0"/>
                  <a:cs typeface="Arial Narrow" panose="020B0604020202020204" pitchFamily="34" charset="0"/>
                </a:rPr>
                <a:t>Final Fairness Hearing </a:t>
              </a:r>
            </a:p>
          </p:txBody>
        </p:sp>
        <p:sp>
          <p:nvSpPr>
            <p:cNvPr id="127" name="Oval 64">
              <a:extLst>
                <a:ext uri="{FF2B5EF4-FFF2-40B4-BE49-F238E27FC236}">
                  <a16:creationId xmlns:a16="http://schemas.microsoft.com/office/drawing/2014/main" id="{37FD2483-971E-1343-9524-9FA106A36B7A}"/>
                </a:ext>
              </a:extLst>
            </p:cNvPr>
            <p:cNvSpPr>
              <a:spLocks noChangeArrowheads="1"/>
            </p:cNvSpPr>
            <p:nvPr/>
          </p:nvSpPr>
          <p:spPr bwMode="auto">
            <a:xfrm>
              <a:off x="6241171" y="2761922"/>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650" b="1" dirty="0">
                  <a:solidFill>
                    <a:srgbClr val="4F81BD">
                      <a:lumMod val="10000"/>
                    </a:srgbClr>
                  </a:solidFill>
                  <a:latin typeface="+mj-lt"/>
                  <a:cs typeface="Arial Narrow" panose="020B0604020202020204" pitchFamily="34" charset="0"/>
                </a:rPr>
                <a:t>January </a:t>
              </a:r>
            </a:p>
            <a:p>
              <a:pPr lvl="0" algn="ctr" eaLnBrk="1" hangingPunct="1">
                <a:defRPr/>
              </a:pPr>
              <a:r>
                <a:rPr lang="en-US" sz="650" b="1" dirty="0">
                  <a:solidFill>
                    <a:srgbClr val="4F81BD">
                      <a:lumMod val="10000"/>
                    </a:srgbClr>
                  </a:solidFill>
                  <a:latin typeface="+mj-lt"/>
                  <a:cs typeface="Arial Narrow" panose="020B0604020202020204" pitchFamily="34" charset="0"/>
                </a:rPr>
                <a:t>2020</a:t>
              </a:r>
            </a:p>
          </p:txBody>
        </p:sp>
        <p:cxnSp>
          <p:nvCxnSpPr>
            <p:cNvPr id="145" name="AutoShape 63">
              <a:extLst>
                <a:ext uri="{FF2B5EF4-FFF2-40B4-BE49-F238E27FC236}">
                  <a16:creationId xmlns:a16="http://schemas.microsoft.com/office/drawing/2014/main" id="{D088E398-D6FE-084A-80C8-1F2455028D93}"/>
                </a:ext>
              </a:extLst>
            </p:cNvPr>
            <p:cNvCxnSpPr>
              <a:cxnSpLocks noChangeShapeType="1"/>
            </p:cNvCxnSpPr>
            <p:nvPr/>
          </p:nvCxnSpPr>
          <p:spPr bwMode="auto">
            <a:xfrm flipH="1" flipV="1">
              <a:off x="5426840" y="3318150"/>
              <a:ext cx="2988" cy="340328"/>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6" name="Text Box 43">
              <a:extLst>
                <a:ext uri="{FF2B5EF4-FFF2-40B4-BE49-F238E27FC236}">
                  <a16:creationId xmlns:a16="http://schemas.microsoft.com/office/drawing/2014/main" id="{65C01E61-3AB1-EC43-BC0F-CC5D61F07FC9}"/>
                </a:ext>
              </a:extLst>
            </p:cNvPr>
            <p:cNvSpPr txBox="1">
              <a:spLocks noChangeArrowheads="1"/>
            </p:cNvSpPr>
            <p:nvPr/>
          </p:nvSpPr>
          <p:spPr bwMode="auto">
            <a:xfrm>
              <a:off x="2398891" y="1887204"/>
              <a:ext cx="820836" cy="329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0070C0"/>
                  </a:solidFill>
                  <a:latin typeface="+mj-lt"/>
                  <a:ea typeface="ＭＳ Ｐゴシック" charset="0"/>
                  <a:cs typeface="Arial Narrow" panose="020B0604020202020204" pitchFamily="34" charset="0"/>
                </a:rPr>
                <a:t>BRG upgrades enrollment &amp; customer service systems </a:t>
              </a:r>
            </a:p>
          </p:txBody>
        </p:sp>
        <p:cxnSp>
          <p:nvCxnSpPr>
            <p:cNvPr id="156" name="AutoShape 63">
              <a:extLst>
                <a:ext uri="{FF2B5EF4-FFF2-40B4-BE49-F238E27FC236}">
                  <a16:creationId xmlns:a16="http://schemas.microsoft.com/office/drawing/2014/main" id="{67652AEA-C7AD-1E4C-BEDB-6BB9ACBC4AE8}"/>
                </a:ext>
              </a:extLst>
            </p:cNvPr>
            <p:cNvCxnSpPr>
              <a:cxnSpLocks noChangeShapeType="1"/>
            </p:cNvCxnSpPr>
            <p:nvPr/>
          </p:nvCxnSpPr>
          <p:spPr bwMode="auto">
            <a:xfrm flipH="1" flipV="1">
              <a:off x="2793720" y="2217295"/>
              <a:ext cx="254" cy="442835"/>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3" name="Text Box 42">
              <a:extLst>
                <a:ext uri="{FF2B5EF4-FFF2-40B4-BE49-F238E27FC236}">
                  <a16:creationId xmlns:a16="http://schemas.microsoft.com/office/drawing/2014/main" id="{B682A608-AC6E-0245-8D77-8C2EC56BA335}"/>
                </a:ext>
              </a:extLst>
            </p:cNvPr>
            <p:cNvSpPr txBox="1">
              <a:spLocks noChangeArrowheads="1"/>
            </p:cNvSpPr>
            <p:nvPr/>
          </p:nvSpPr>
          <p:spPr bwMode="auto">
            <a:xfrm>
              <a:off x="2213848" y="2436045"/>
              <a:ext cx="1342645" cy="235716"/>
            </a:xfrm>
            <a:prstGeom prst="rect">
              <a:avLst/>
            </a:prstGeom>
            <a:solidFill>
              <a:schemeClr val="bg1">
                <a:lumMod val="95000"/>
              </a:schemeClr>
            </a:solid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650" b="1" dirty="0">
                  <a:latin typeface="+mj-lt"/>
                  <a:ea typeface="ＭＳ Ｐゴシック" charset="0"/>
                  <a:cs typeface="Arial Narrow" panose="020B0604020202020204" pitchFamily="34" charset="0"/>
                </a:rPr>
                <a:t>15 Year Settlement Period</a:t>
              </a:r>
            </a:p>
            <a:p>
              <a:pPr algn="ctr" eaLnBrk="1" hangingPunct="1"/>
              <a:r>
                <a:rPr lang="en-US" sz="650" dirty="0">
                  <a:latin typeface="+mj-lt"/>
                  <a:ea typeface="ＭＳ Ｐゴシック" charset="0"/>
                  <a:cs typeface="Arial Narrow" panose="020B0604020202020204" pitchFamily="34" charset="0"/>
                </a:rPr>
                <a:t>January 1, 2004 – January 25, 2019</a:t>
              </a:r>
            </a:p>
          </p:txBody>
        </p:sp>
        <p:sp>
          <p:nvSpPr>
            <p:cNvPr id="161" name="Text Box 42">
              <a:extLst>
                <a:ext uri="{FF2B5EF4-FFF2-40B4-BE49-F238E27FC236}">
                  <a16:creationId xmlns:a16="http://schemas.microsoft.com/office/drawing/2014/main" id="{3D4F435B-1CCA-744A-A63E-5041F61933B1}"/>
                </a:ext>
              </a:extLst>
            </p:cNvPr>
            <p:cNvSpPr txBox="1">
              <a:spLocks noChangeArrowheads="1"/>
            </p:cNvSpPr>
            <p:nvPr/>
          </p:nvSpPr>
          <p:spPr bwMode="auto">
            <a:xfrm>
              <a:off x="4465326" y="1845389"/>
              <a:ext cx="783588" cy="610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chemeClr val="accent6">
                      <a:lumMod val="75000"/>
                    </a:schemeClr>
                  </a:solidFill>
                  <a:latin typeface="+mj-lt"/>
                  <a:ea typeface="ＭＳ Ｐゴシック" charset="0"/>
                  <a:cs typeface="Arial Narrow" panose="020B0604020202020204" pitchFamily="34" charset="0"/>
                </a:rPr>
                <a:t>Over 150 of largest Merchants Opt-out of Settlement for private compensation (no impact on Settlement funds)</a:t>
              </a:r>
            </a:p>
          </p:txBody>
        </p:sp>
        <p:sp>
          <p:nvSpPr>
            <p:cNvPr id="165" name="Text Box 43">
              <a:extLst>
                <a:ext uri="{FF2B5EF4-FFF2-40B4-BE49-F238E27FC236}">
                  <a16:creationId xmlns:a16="http://schemas.microsoft.com/office/drawing/2014/main" id="{E80A757E-6EC3-C849-A7C0-497F6FA897BA}"/>
                </a:ext>
              </a:extLst>
            </p:cNvPr>
            <p:cNvSpPr txBox="1">
              <a:spLocks noChangeArrowheads="1"/>
            </p:cNvSpPr>
            <p:nvPr/>
          </p:nvSpPr>
          <p:spPr bwMode="auto">
            <a:xfrm>
              <a:off x="6152749" y="2243014"/>
              <a:ext cx="658560" cy="23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650" b="1" dirty="0">
                  <a:solidFill>
                    <a:srgbClr val="0070C0"/>
                  </a:solidFill>
                  <a:latin typeface="+mj-lt"/>
                  <a:ea typeface="ＭＳ Ｐゴシック" charset="0"/>
                  <a:cs typeface="Arial Narrow" panose="020B0604020202020204" pitchFamily="34" charset="0"/>
                </a:rPr>
                <a:t>Start of </a:t>
              </a:r>
            </a:p>
            <a:p>
              <a:pPr algn="ctr" eaLnBrk="1" hangingPunct="1"/>
              <a:r>
                <a:rPr lang="en-US" sz="650" b="1" dirty="0">
                  <a:solidFill>
                    <a:srgbClr val="0070C0"/>
                  </a:solidFill>
                  <a:latin typeface="+mj-lt"/>
                  <a:ea typeface="ＭＳ Ｐゴシック" charset="0"/>
                  <a:cs typeface="Arial Narrow" panose="020B0604020202020204" pitchFamily="34" charset="0"/>
                </a:rPr>
                <a:t>“Payment Phase”</a:t>
              </a:r>
            </a:p>
          </p:txBody>
        </p:sp>
        <p:sp>
          <p:nvSpPr>
            <p:cNvPr id="55" name="TextBox 54">
              <a:extLst>
                <a:ext uri="{FF2B5EF4-FFF2-40B4-BE49-F238E27FC236}">
                  <a16:creationId xmlns:a16="http://schemas.microsoft.com/office/drawing/2014/main" id="{83798367-77B7-784D-A432-02401BC8956E}"/>
                </a:ext>
              </a:extLst>
            </p:cNvPr>
            <p:cNvSpPr txBox="1"/>
            <p:nvPr/>
          </p:nvSpPr>
          <p:spPr>
            <a:xfrm>
              <a:off x="2980219" y="3537790"/>
              <a:ext cx="655979" cy="553998"/>
            </a:xfrm>
            <a:prstGeom prst="rect">
              <a:avLst/>
            </a:prstGeom>
            <a:noFill/>
          </p:spPr>
          <p:txBody>
            <a:bodyPr wrap="square" rtlCol="0">
              <a:spAutoFit/>
            </a:bodyPr>
            <a:lstStyle/>
            <a:p>
              <a:pPr algn="ctr"/>
              <a:r>
                <a:rPr lang="en-US" sz="650" b="1" dirty="0">
                  <a:solidFill>
                    <a:srgbClr val="FF9300"/>
                  </a:solidFill>
                  <a:latin typeface="+mj-lt"/>
                  <a:cs typeface="Arial Narrow" panose="020B0604020202020204" pitchFamily="34" charset="0"/>
                </a:rPr>
                <a:t>Court appoints </a:t>
              </a:r>
            </a:p>
            <a:p>
              <a:pPr algn="ctr"/>
              <a:r>
                <a:rPr lang="en-US" sz="650" b="1" dirty="0">
                  <a:solidFill>
                    <a:srgbClr val="FF9300"/>
                  </a:solidFill>
                  <a:latin typeface="+mj-lt"/>
                  <a:cs typeface="Arial Narrow" panose="020B0604020202020204" pitchFamily="34" charset="0"/>
                </a:rPr>
                <a:t>Separate Counsel for Merchants (Rule 23(b)(2)</a:t>
              </a:r>
            </a:p>
          </p:txBody>
        </p:sp>
        <p:cxnSp>
          <p:nvCxnSpPr>
            <p:cNvPr id="56" name="Straight Connector 55">
              <a:extLst>
                <a:ext uri="{FF2B5EF4-FFF2-40B4-BE49-F238E27FC236}">
                  <a16:creationId xmlns:a16="http://schemas.microsoft.com/office/drawing/2014/main" id="{8671880E-2B44-DD41-BD23-4FC1D8F4A014}"/>
                </a:ext>
              </a:extLst>
            </p:cNvPr>
            <p:cNvCxnSpPr>
              <a:cxnSpLocks/>
            </p:cNvCxnSpPr>
            <p:nvPr/>
          </p:nvCxnSpPr>
          <p:spPr>
            <a:xfrm>
              <a:off x="2273325" y="3316676"/>
              <a:ext cx="0" cy="25404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B97A868-E101-C946-BC05-9BEF1A55FDFA}"/>
                </a:ext>
              </a:extLst>
            </p:cNvPr>
            <p:cNvCxnSpPr>
              <a:cxnSpLocks/>
            </p:cNvCxnSpPr>
            <p:nvPr/>
          </p:nvCxnSpPr>
          <p:spPr>
            <a:xfrm>
              <a:off x="3305852" y="3320498"/>
              <a:ext cx="0" cy="254040"/>
            </a:xfrm>
            <a:prstGeom prst="line">
              <a:avLst/>
            </a:prstGeom>
            <a:ln w="9525" cmpd="sng">
              <a:solidFill>
                <a:srgbClr val="800000"/>
              </a:solidFill>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3A0E0F95-E970-784C-990B-7944E3ABD186}"/>
                </a:ext>
              </a:extLst>
            </p:cNvPr>
            <p:cNvSpPr txBox="1"/>
            <p:nvPr/>
          </p:nvSpPr>
          <p:spPr>
            <a:xfrm>
              <a:off x="3513492" y="3537790"/>
              <a:ext cx="688804" cy="647859"/>
            </a:xfrm>
            <a:prstGeom prst="rect">
              <a:avLst/>
            </a:prstGeom>
            <a:noFill/>
          </p:spPr>
          <p:txBody>
            <a:bodyPr wrap="square" rtlCol="0">
              <a:spAutoFit/>
            </a:bodyPr>
            <a:lstStyle/>
            <a:p>
              <a:pPr algn="ctr"/>
              <a:r>
                <a:rPr lang="en-US" sz="650" b="1" dirty="0">
                  <a:solidFill>
                    <a:srgbClr val="FF9300"/>
                  </a:solidFill>
                  <a:latin typeface="+mj-lt"/>
                  <a:cs typeface="Arial Narrow" panose="020B0604020202020204" pitchFamily="34" charset="0"/>
                </a:rPr>
                <a:t>Court appoints </a:t>
              </a:r>
            </a:p>
            <a:p>
              <a:pPr algn="ctr"/>
              <a:r>
                <a:rPr lang="en-US" sz="650" b="1" dirty="0">
                  <a:solidFill>
                    <a:srgbClr val="FF9300"/>
                  </a:solidFill>
                  <a:latin typeface="+mj-lt"/>
                  <a:cs typeface="Arial Narrow" panose="020B0604020202020204" pitchFamily="34" charset="0"/>
                </a:rPr>
                <a:t>Administrator: </a:t>
              </a:r>
            </a:p>
            <a:p>
              <a:pPr algn="ctr"/>
              <a:r>
                <a:rPr lang="en-US" sz="650" b="1" dirty="0">
                  <a:solidFill>
                    <a:srgbClr val="FF9300"/>
                  </a:solidFill>
                  <a:latin typeface="+mj-lt"/>
                  <a:cs typeface="Arial Narrow" panose="020B0604020202020204" pitchFamily="34" charset="0"/>
                </a:rPr>
                <a:t>Epiq Class Action and Claims Solutions</a:t>
              </a:r>
            </a:p>
            <a:p>
              <a:pPr algn="ctr"/>
              <a:endParaRPr lang="en-US" sz="650" b="1" dirty="0">
                <a:solidFill>
                  <a:srgbClr val="FF9300"/>
                </a:solidFill>
                <a:latin typeface="+mj-lt"/>
                <a:cs typeface="Arial Narrow" panose="020B0604020202020204" pitchFamily="34" charset="0"/>
              </a:endParaRPr>
            </a:p>
          </p:txBody>
        </p:sp>
        <p:cxnSp>
          <p:nvCxnSpPr>
            <p:cNvPr id="62" name="Straight Connector 61">
              <a:extLst>
                <a:ext uri="{FF2B5EF4-FFF2-40B4-BE49-F238E27FC236}">
                  <a16:creationId xmlns:a16="http://schemas.microsoft.com/office/drawing/2014/main" id="{CF91AA2C-4CE0-CC46-A6DE-5A089F9BF6FA}"/>
                </a:ext>
              </a:extLst>
            </p:cNvPr>
            <p:cNvCxnSpPr>
              <a:cxnSpLocks/>
            </p:cNvCxnSpPr>
            <p:nvPr/>
          </p:nvCxnSpPr>
          <p:spPr>
            <a:xfrm>
              <a:off x="3827697" y="3311799"/>
              <a:ext cx="0" cy="254040"/>
            </a:xfrm>
            <a:prstGeom prst="line">
              <a:avLst/>
            </a:prstGeom>
            <a:ln w="9525" cmpd="sng">
              <a:solidFill>
                <a:srgbClr val="800000"/>
              </a:solidFill>
            </a:ln>
          </p:spPr>
          <p:style>
            <a:lnRef idx="2">
              <a:schemeClr val="accent1"/>
            </a:lnRef>
            <a:fillRef idx="0">
              <a:schemeClr val="accent1"/>
            </a:fillRef>
            <a:effectRef idx="1">
              <a:schemeClr val="accent1"/>
            </a:effectRef>
            <a:fontRef idx="minor">
              <a:schemeClr val="tx1"/>
            </a:fontRef>
          </p:style>
        </p:cxnSp>
        <p:sp>
          <p:nvSpPr>
            <p:cNvPr id="66" name="Text Box 43">
              <a:extLst>
                <a:ext uri="{FF2B5EF4-FFF2-40B4-BE49-F238E27FC236}">
                  <a16:creationId xmlns:a16="http://schemas.microsoft.com/office/drawing/2014/main" id="{F35538B8-A250-9849-8724-FE91273C1970}"/>
                </a:ext>
              </a:extLst>
            </p:cNvPr>
            <p:cNvSpPr txBox="1">
              <a:spLocks noChangeArrowheads="1"/>
            </p:cNvSpPr>
            <p:nvPr/>
          </p:nvSpPr>
          <p:spPr bwMode="auto">
            <a:xfrm>
              <a:off x="3386340" y="1887018"/>
              <a:ext cx="848864" cy="329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0070C0"/>
                  </a:solidFill>
                  <a:latin typeface="+mj-lt"/>
                  <a:ea typeface="ＭＳ Ｐゴシック" charset="0"/>
                  <a:cs typeface="Arial Narrow" panose="020B0604020202020204" pitchFamily="34" charset="0"/>
                </a:rPr>
                <a:t>BRG expands ISO Programs with industry-leading revenue sharing </a:t>
              </a:r>
            </a:p>
          </p:txBody>
        </p:sp>
        <p:cxnSp>
          <p:nvCxnSpPr>
            <p:cNvPr id="67" name="AutoShape 63">
              <a:extLst>
                <a:ext uri="{FF2B5EF4-FFF2-40B4-BE49-F238E27FC236}">
                  <a16:creationId xmlns:a16="http://schemas.microsoft.com/office/drawing/2014/main" id="{FB55CDEC-1AD3-FA47-912F-8249A648FC40}"/>
                </a:ext>
              </a:extLst>
            </p:cNvPr>
            <p:cNvCxnSpPr>
              <a:cxnSpLocks noChangeShapeType="1"/>
            </p:cNvCxnSpPr>
            <p:nvPr/>
          </p:nvCxnSpPr>
          <p:spPr bwMode="auto">
            <a:xfrm flipH="1" flipV="1">
              <a:off x="3819863" y="2248067"/>
              <a:ext cx="1" cy="458422"/>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2" name="Oval 64">
              <a:extLst>
                <a:ext uri="{FF2B5EF4-FFF2-40B4-BE49-F238E27FC236}">
                  <a16:creationId xmlns:a16="http://schemas.microsoft.com/office/drawing/2014/main" id="{AFE0971D-BC28-7E47-8D4F-FA6DCE6A477B}"/>
                </a:ext>
              </a:extLst>
            </p:cNvPr>
            <p:cNvSpPr>
              <a:spLocks noChangeArrowheads="1"/>
            </p:cNvSpPr>
            <p:nvPr/>
          </p:nvSpPr>
          <p:spPr bwMode="auto">
            <a:xfrm>
              <a:off x="7284384" y="2775521"/>
              <a:ext cx="481720" cy="482696"/>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399" tIns="25700" rIns="51399" bIns="25700"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80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80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80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8063" eaLnBrk="0" fontAlgn="base" hangingPunct="0">
                <a:spcBef>
                  <a:spcPct val="0"/>
                </a:spcBef>
                <a:spcAft>
                  <a:spcPct val="0"/>
                </a:spcAft>
                <a:defRPr sz="2000">
                  <a:solidFill>
                    <a:schemeClr val="tx1"/>
                  </a:solidFill>
                  <a:latin typeface="Arial" charset="0"/>
                  <a:ea typeface="ＭＳ Ｐゴシック" charset="0"/>
                </a:defRPr>
              </a:lvl9pPr>
            </a:lstStyle>
            <a:p>
              <a:pPr lvl="0" algn="ctr" eaLnBrk="1" hangingPunct="1">
                <a:defRPr/>
              </a:pPr>
              <a:r>
                <a:rPr lang="en-US" sz="700" b="1" dirty="0">
                  <a:solidFill>
                    <a:srgbClr val="4F81BD">
                      <a:lumMod val="10000"/>
                    </a:srgbClr>
                  </a:solidFill>
                  <a:latin typeface="+mj-lt"/>
                  <a:cs typeface="Arial Narrow" panose="020B0604020202020204" pitchFamily="34" charset="0"/>
                </a:rPr>
                <a:t>TBD</a:t>
              </a:r>
            </a:p>
          </p:txBody>
        </p:sp>
        <p:sp>
          <p:nvSpPr>
            <p:cNvPr id="73" name="Text Box 43">
              <a:extLst>
                <a:ext uri="{FF2B5EF4-FFF2-40B4-BE49-F238E27FC236}">
                  <a16:creationId xmlns:a16="http://schemas.microsoft.com/office/drawing/2014/main" id="{EBF91705-9B88-CA4E-8D61-200999A106B6}"/>
                </a:ext>
              </a:extLst>
            </p:cNvPr>
            <p:cNvSpPr txBox="1">
              <a:spLocks noChangeArrowheads="1"/>
            </p:cNvSpPr>
            <p:nvPr/>
          </p:nvSpPr>
          <p:spPr bwMode="auto">
            <a:xfrm>
              <a:off x="6998033" y="1809080"/>
              <a:ext cx="1103131" cy="516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rgbClr val="0070C0"/>
                  </a:solidFill>
                  <a:latin typeface="+mj-lt"/>
                  <a:ea typeface="ＭＳ Ｐゴシック" charset="0"/>
                  <a:cs typeface="Arial Narrow" panose="020B0604020202020204" pitchFamily="34" charset="0"/>
                </a:rPr>
                <a:t>BRG provides case status/customer service support for enrolled Merchants; serving as conduit for details and recovery of funds </a:t>
              </a:r>
            </a:p>
          </p:txBody>
        </p:sp>
        <p:pic>
          <p:nvPicPr>
            <p:cNvPr id="76" name="Picture 75">
              <a:extLst>
                <a:ext uri="{FF2B5EF4-FFF2-40B4-BE49-F238E27FC236}">
                  <a16:creationId xmlns:a16="http://schemas.microsoft.com/office/drawing/2014/main" id="{C943901A-D958-DB46-BAB2-3BD905CB37F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6886133" y="2242602"/>
              <a:ext cx="224891" cy="230833"/>
            </a:xfrm>
            <a:prstGeom prst="rect">
              <a:avLst/>
            </a:prstGeom>
          </p:spPr>
        </p:pic>
        <p:cxnSp>
          <p:nvCxnSpPr>
            <p:cNvPr id="78" name="AutoShape 63">
              <a:extLst>
                <a:ext uri="{FF2B5EF4-FFF2-40B4-BE49-F238E27FC236}">
                  <a16:creationId xmlns:a16="http://schemas.microsoft.com/office/drawing/2014/main" id="{E96647AA-2DE9-3D43-BACF-E1682ED7CB86}"/>
                </a:ext>
              </a:extLst>
            </p:cNvPr>
            <p:cNvCxnSpPr>
              <a:cxnSpLocks noChangeShapeType="1"/>
              <a:endCxn id="73" idx="2"/>
            </p:cNvCxnSpPr>
            <p:nvPr/>
          </p:nvCxnSpPr>
          <p:spPr bwMode="auto">
            <a:xfrm flipV="1">
              <a:off x="7549598" y="2325535"/>
              <a:ext cx="0" cy="368976"/>
            </a:xfrm>
            <a:prstGeom prst="straightConnector1">
              <a:avLst/>
            </a:prstGeom>
            <a:noFill/>
            <a:ln w="12700">
              <a:solidFill>
                <a:srgbClr val="800000"/>
              </a:solidFill>
              <a:prstDash val="dash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13" name="Group 12">
              <a:extLst>
                <a:ext uri="{FF2B5EF4-FFF2-40B4-BE49-F238E27FC236}">
                  <a16:creationId xmlns:a16="http://schemas.microsoft.com/office/drawing/2014/main" id="{C44B007E-4398-3D44-ADD6-B95E3F938C5C}"/>
                </a:ext>
              </a:extLst>
            </p:cNvPr>
            <p:cNvGrpSpPr/>
            <p:nvPr/>
          </p:nvGrpSpPr>
          <p:grpSpPr>
            <a:xfrm>
              <a:off x="6722491" y="2403563"/>
              <a:ext cx="1366732" cy="362006"/>
              <a:chOff x="7284414" y="1800302"/>
              <a:chExt cx="1058251" cy="398132"/>
            </a:xfrm>
          </p:grpSpPr>
          <p:sp>
            <p:nvSpPr>
              <p:cNvPr id="11" name="Right Arrow 10">
                <a:extLst>
                  <a:ext uri="{FF2B5EF4-FFF2-40B4-BE49-F238E27FC236}">
                    <a16:creationId xmlns:a16="http://schemas.microsoft.com/office/drawing/2014/main" id="{3248B787-DB90-3A48-8053-3E21AB81C199}"/>
                  </a:ext>
                </a:extLst>
              </p:cNvPr>
              <p:cNvSpPr/>
              <p:nvPr/>
            </p:nvSpPr>
            <p:spPr>
              <a:xfrm>
                <a:off x="7318379" y="1800302"/>
                <a:ext cx="1024286" cy="398132"/>
              </a:xfrm>
              <a:prstGeom prst="rightArrow">
                <a:avLst>
                  <a:gd name="adj1" fmla="val 50000"/>
                  <a:gd name="adj2" fmla="val 78084"/>
                </a:avLst>
              </a:prstGeom>
              <a:gradFill flip="none" rotWithShape="1">
                <a:gsLst>
                  <a:gs pos="0">
                    <a:srgbClr val="941100">
                      <a:tint val="66000"/>
                      <a:satMod val="160000"/>
                    </a:srgbClr>
                  </a:gs>
                  <a:gs pos="50000">
                    <a:srgbClr val="941100">
                      <a:tint val="44500"/>
                      <a:satMod val="160000"/>
                    </a:srgbClr>
                  </a:gs>
                  <a:gs pos="100000">
                    <a:srgbClr val="9411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latin typeface="+mj-lt"/>
                </a:endParaRPr>
              </a:p>
            </p:txBody>
          </p:sp>
          <p:sp>
            <p:nvSpPr>
              <p:cNvPr id="77" name="Text Box 43">
                <a:extLst>
                  <a:ext uri="{FF2B5EF4-FFF2-40B4-BE49-F238E27FC236}">
                    <a16:creationId xmlns:a16="http://schemas.microsoft.com/office/drawing/2014/main" id="{EED179F0-8C6D-3141-A8B6-065011E8F83E}"/>
                  </a:ext>
                </a:extLst>
              </p:cNvPr>
              <p:cNvSpPr txBox="1">
                <a:spLocks noChangeArrowheads="1"/>
              </p:cNvSpPr>
              <p:nvPr/>
            </p:nvSpPr>
            <p:spPr bwMode="auto">
              <a:xfrm>
                <a:off x="7284414" y="1932832"/>
                <a:ext cx="917529" cy="15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650" b="1" dirty="0">
                    <a:latin typeface="+mj-lt"/>
                    <a:ea typeface="ＭＳ Ｐゴシック" charset="0"/>
                    <a:cs typeface="Arial Narrow" panose="020B0604020202020204" pitchFamily="34" charset="0"/>
                  </a:rPr>
                  <a:t>COVID-19 Lockdown Begins in US</a:t>
                </a:r>
              </a:p>
            </p:txBody>
          </p:sp>
        </p:grpSp>
        <p:cxnSp>
          <p:nvCxnSpPr>
            <p:cNvPr id="80" name="AutoShape 63">
              <a:extLst>
                <a:ext uri="{FF2B5EF4-FFF2-40B4-BE49-F238E27FC236}">
                  <a16:creationId xmlns:a16="http://schemas.microsoft.com/office/drawing/2014/main" id="{B9EDDC0F-D5B5-F14C-A1BE-2CC674B12E5E}"/>
                </a:ext>
              </a:extLst>
            </p:cNvPr>
            <p:cNvCxnSpPr>
              <a:cxnSpLocks noChangeShapeType="1"/>
            </p:cNvCxnSpPr>
            <p:nvPr/>
          </p:nvCxnSpPr>
          <p:spPr bwMode="auto">
            <a:xfrm flipH="1" flipV="1">
              <a:off x="7529966" y="3328904"/>
              <a:ext cx="15491" cy="1113095"/>
            </a:xfrm>
            <a:prstGeom prst="straightConnector1">
              <a:avLst/>
            </a:prstGeom>
            <a:noFill/>
            <a:ln w="12700">
              <a:solidFill>
                <a:srgbClr val="800000"/>
              </a:solidFill>
              <a:prstDash val="dash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89" name="Text Box 42">
              <a:extLst>
                <a:ext uri="{FF2B5EF4-FFF2-40B4-BE49-F238E27FC236}">
                  <a16:creationId xmlns:a16="http://schemas.microsoft.com/office/drawing/2014/main" id="{E152F835-4A05-3048-ADEB-A855E23753C7}"/>
                </a:ext>
              </a:extLst>
            </p:cNvPr>
            <p:cNvSpPr txBox="1">
              <a:spLocks noChangeArrowheads="1"/>
            </p:cNvSpPr>
            <p:nvPr/>
          </p:nvSpPr>
          <p:spPr bwMode="auto">
            <a:xfrm>
              <a:off x="4708414" y="4253134"/>
              <a:ext cx="461487" cy="516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chemeClr val="accent6">
                      <a:lumMod val="75000"/>
                    </a:schemeClr>
                  </a:solidFill>
                  <a:latin typeface="+mj-lt"/>
                  <a:ea typeface="ＭＳ Ｐゴシック" charset="0"/>
                  <a:cs typeface="Arial Narrow" panose="020B0604020202020204" pitchFamily="34" charset="0"/>
                </a:rPr>
                <a:t>Epiq mails 26-page outline to 16 million Merchants</a:t>
              </a:r>
            </a:p>
          </p:txBody>
        </p:sp>
        <p:sp>
          <p:nvSpPr>
            <p:cNvPr id="102" name="Text Box 42">
              <a:extLst>
                <a:ext uri="{FF2B5EF4-FFF2-40B4-BE49-F238E27FC236}">
                  <a16:creationId xmlns:a16="http://schemas.microsoft.com/office/drawing/2014/main" id="{8CBAFA50-575D-B346-9F42-1F4790042B1E}"/>
                </a:ext>
              </a:extLst>
            </p:cNvPr>
            <p:cNvSpPr txBox="1">
              <a:spLocks noChangeArrowheads="1"/>
            </p:cNvSpPr>
            <p:nvPr/>
          </p:nvSpPr>
          <p:spPr bwMode="auto">
            <a:xfrm>
              <a:off x="5154813" y="2231775"/>
              <a:ext cx="585655" cy="329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chemeClr val="accent6">
                      <a:lumMod val="75000"/>
                    </a:schemeClr>
                  </a:solidFill>
                  <a:latin typeface="+mj-lt"/>
                  <a:ea typeface="ＭＳ Ｐゴシック" charset="0"/>
                  <a:cs typeface="Arial Narrow" panose="020B0604020202020204" pitchFamily="34" charset="0"/>
                </a:rPr>
                <a:t>Walmart and Home Depot lose appeal</a:t>
              </a:r>
            </a:p>
          </p:txBody>
        </p:sp>
        <p:cxnSp>
          <p:nvCxnSpPr>
            <p:cNvPr id="105" name="AutoShape 52">
              <a:extLst>
                <a:ext uri="{FF2B5EF4-FFF2-40B4-BE49-F238E27FC236}">
                  <a16:creationId xmlns:a16="http://schemas.microsoft.com/office/drawing/2014/main" id="{9FF52AD5-4EBC-D14B-BD75-BED53D8CA19B}"/>
                </a:ext>
              </a:extLst>
            </p:cNvPr>
            <p:cNvCxnSpPr>
              <a:cxnSpLocks noChangeShapeType="1"/>
            </p:cNvCxnSpPr>
            <p:nvPr/>
          </p:nvCxnSpPr>
          <p:spPr bwMode="auto">
            <a:xfrm flipV="1">
              <a:off x="5421321" y="2552160"/>
              <a:ext cx="0" cy="158320"/>
            </a:xfrm>
            <a:prstGeom prst="straightConnector1">
              <a:avLst/>
            </a:prstGeom>
            <a:noFill/>
            <a:ln w="952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4" name="Text Box 42">
              <a:extLst>
                <a:ext uri="{FF2B5EF4-FFF2-40B4-BE49-F238E27FC236}">
                  <a16:creationId xmlns:a16="http://schemas.microsoft.com/office/drawing/2014/main" id="{739BA93C-750F-B545-B29E-5A34D345D2F0}"/>
                </a:ext>
              </a:extLst>
            </p:cNvPr>
            <p:cNvSpPr txBox="1">
              <a:spLocks noChangeArrowheads="1"/>
            </p:cNvSpPr>
            <p:nvPr/>
          </p:nvSpPr>
          <p:spPr bwMode="auto">
            <a:xfrm>
              <a:off x="381762" y="1935025"/>
              <a:ext cx="766823" cy="42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1399" tIns="25700" rIns="51399" bIns="2570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50000"/>
                </a:spcBef>
              </a:pPr>
              <a:r>
                <a:rPr lang="en-US" sz="650" b="1" dirty="0">
                  <a:solidFill>
                    <a:schemeClr val="accent6">
                      <a:lumMod val="75000"/>
                    </a:schemeClr>
                  </a:solidFill>
                  <a:latin typeface="+mj-lt"/>
                  <a:ea typeface="ＭＳ Ｐゴシック" charset="0"/>
                  <a:cs typeface="Arial Narrow" panose="020B0604020202020204" pitchFamily="34" charset="0"/>
                </a:rPr>
                <a:t>Original Lawsuit filed by Merchants against VISA &amp; MasterCard (and over 30 Banks) </a:t>
              </a:r>
            </a:p>
          </p:txBody>
        </p:sp>
        <p:sp>
          <p:nvSpPr>
            <p:cNvPr id="75" name="TextBox 74">
              <a:extLst>
                <a:ext uri="{FF2B5EF4-FFF2-40B4-BE49-F238E27FC236}">
                  <a16:creationId xmlns:a16="http://schemas.microsoft.com/office/drawing/2014/main" id="{6A53CFBC-3241-CE46-929D-741BBBBC6BBC}"/>
                </a:ext>
              </a:extLst>
            </p:cNvPr>
            <p:cNvSpPr txBox="1"/>
            <p:nvPr/>
          </p:nvSpPr>
          <p:spPr>
            <a:xfrm>
              <a:off x="350536" y="3712185"/>
              <a:ext cx="767546" cy="647859"/>
            </a:xfrm>
            <a:prstGeom prst="rect">
              <a:avLst/>
            </a:prstGeom>
            <a:noFill/>
          </p:spPr>
          <p:txBody>
            <a:bodyPr wrap="square" rtlCol="0">
              <a:spAutoFit/>
            </a:bodyPr>
            <a:lstStyle/>
            <a:p>
              <a:pPr algn="ctr"/>
              <a:r>
                <a:rPr lang="en-US" sz="650" b="1" dirty="0">
                  <a:solidFill>
                    <a:schemeClr val="accent6">
                      <a:lumMod val="75000"/>
                    </a:schemeClr>
                  </a:solidFill>
                  <a:latin typeface="+mj-lt"/>
                </a:rPr>
                <a:t>At start, &gt; 16 million Eligible Merchants </a:t>
              </a:r>
            </a:p>
            <a:p>
              <a:pPr algn="ctr"/>
              <a:r>
                <a:rPr lang="en-US" sz="650" b="1" dirty="0">
                  <a:solidFill>
                    <a:schemeClr val="accent6">
                      <a:lumMod val="75000"/>
                    </a:schemeClr>
                  </a:solidFill>
                  <a:latin typeface="+mj-lt"/>
                </a:rPr>
                <a:t>in Class;                        US Government &amp; Banks are Excluded</a:t>
              </a:r>
            </a:p>
          </p:txBody>
        </p:sp>
        <p:cxnSp>
          <p:nvCxnSpPr>
            <p:cNvPr id="79" name="Straight Connector 78">
              <a:extLst>
                <a:ext uri="{FF2B5EF4-FFF2-40B4-BE49-F238E27FC236}">
                  <a16:creationId xmlns:a16="http://schemas.microsoft.com/office/drawing/2014/main" id="{64DBF8E3-295E-F946-98A4-FC68AD83C972}"/>
                </a:ext>
              </a:extLst>
            </p:cNvPr>
            <p:cNvCxnSpPr>
              <a:cxnSpLocks/>
            </p:cNvCxnSpPr>
            <p:nvPr/>
          </p:nvCxnSpPr>
          <p:spPr>
            <a:xfrm>
              <a:off x="747141" y="2350537"/>
              <a:ext cx="0" cy="346227"/>
            </a:xfrm>
            <a:prstGeom prst="line">
              <a:avLst/>
            </a:prstGeom>
            <a:ln w="9525" cmpd="sng">
              <a:solidFill>
                <a:srgbClr val="800000"/>
              </a:solidFill>
            </a:ln>
          </p:spPr>
          <p:style>
            <a:lnRef idx="2">
              <a:schemeClr val="accent1"/>
            </a:lnRef>
            <a:fillRef idx="0">
              <a:schemeClr val="accent1"/>
            </a:fillRef>
            <a:effectRef idx="1">
              <a:schemeClr val="accent1"/>
            </a:effectRef>
            <a:fontRef idx="minor">
              <a:schemeClr val="tx1"/>
            </a:fontRef>
          </p:style>
        </p:cxnSp>
      </p:grpSp>
      <p:pic>
        <p:nvPicPr>
          <p:cNvPr id="82" name="Picture 81" descr="A close up of a sign&#10;&#10;Description automatically generated">
            <a:extLst>
              <a:ext uri="{FF2B5EF4-FFF2-40B4-BE49-F238E27FC236}">
                <a16:creationId xmlns:a16="http://schemas.microsoft.com/office/drawing/2014/main" id="{A6B0B5D2-15B2-3D49-92E8-DA3F7FB10CD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4304" y="5148714"/>
            <a:ext cx="1173472" cy="1130618"/>
          </a:xfrm>
          <a:prstGeom prst="rect">
            <a:avLst/>
          </a:prstGeom>
        </p:spPr>
      </p:pic>
    </p:spTree>
    <p:extLst>
      <p:ext uri="{BB962C8B-B14F-4D97-AF65-F5344CB8AC3E}">
        <p14:creationId xmlns:p14="http://schemas.microsoft.com/office/powerpoint/2010/main" val="3850337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E7689F-A301-9B4D-A865-80AF829E2414}"/>
              </a:ext>
            </a:extLst>
          </p:cNvPr>
          <p:cNvGrpSpPr/>
          <p:nvPr/>
        </p:nvGrpSpPr>
        <p:grpSpPr>
          <a:xfrm>
            <a:off x="1887435" y="1334346"/>
            <a:ext cx="5042982" cy="4989745"/>
            <a:chOff x="1985409" y="1443206"/>
            <a:chExt cx="5042982" cy="4989745"/>
          </a:xfrm>
        </p:grpSpPr>
        <p:sp>
          <p:nvSpPr>
            <p:cNvPr id="10" name="Freeform 9">
              <a:extLst>
                <a:ext uri="{FF2B5EF4-FFF2-40B4-BE49-F238E27FC236}">
                  <a16:creationId xmlns:a16="http://schemas.microsoft.com/office/drawing/2014/main" id="{A41347C2-2A6C-A949-A34B-D8FF0189321C}"/>
                </a:ext>
              </a:extLst>
            </p:cNvPr>
            <p:cNvSpPr/>
            <p:nvPr/>
          </p:nvSpPr>
          <p:spPr>
            <a:xfrm>
              <a:off x="3816274" y="1443206"/>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chemeClr val="accent1"/>
            </a:solidFill>
            <a:scene3d>
              <a:camera prst="orthographicFront"/>
              <a:lightRig rig="chilly" dir="t"/>
            </a:scene3d>
            <a:sp3d prstMaterial="translucentPowder">
              <a:bevelT w="127000" h="25400" prst="softRound"/>
            </a:sp3d>
          </p:spPr>
          <p:style>
            <a:lnRef idx="0">
              <a:schemeClr val="dk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"Not aware of the opportunity"</a:t>
              </a:r>
            </a:p>
          </p:txBody>
        </p:sp>
        <p:sp>
          <p:nvSpPr>
            <p:cNvPr id="11" name="Freeform 10">
              <a:extLst>
                <a:ext uri="{FF2B5EF4-FFF2-40B4-BE49-F238E27FC236}">
                  <a16:creationId xmlns:a16="http://schemas.microsoft.com/office/drawing/2014/main" id="{366AF13C-8097-7643-B1EE-FD3926F18748}"/>
                </a:ext>
              </a:extLst>
            </p:cNvPr>
            <p:cNvSpPr/>
            <p:nvPr/>
          </p:nvSpPr>
          <p:spPr>
            <a:xfrm>
              <a:off x="5347806" y="2107141"/>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rgbClr val="4E8F00"/>
            </a:solidFill>
            <a:ln>
              <a:solidFill>
                <a:schemeClr val="bg2">
                  <a:lumMod val="25000"/>
                </a:schemeClr>
              </a:solidFill>
            </a:ln>
            <a:scene3d>
              <a:camera prst="orthographicFront"/>
              <a:lightRig rig="chilly" dir="t"/>
            </a:scene3d>
            <a:sp3d prstMaterial="translucentPowder">
              <a:bevelT w="127000" h="25400" prst="softRound"/>
            </a:sp3d>
          </p:spPr>
          <p:style>
            <a:lnRef idx="0">
              <a:scrgbClr r="0" g="0" b="0"/>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"The process is complicated,  and I do not have time to file the claim"</a:t>
              </a:r>
            </a:p>
          </p:txBody>
        </p:sp>
        <p:sp>
          <p:nvSpPr>
            <p:cNvPr id="12" name="Freeform 11">
              <a:extLst>
                <a:ext uri="{FF2B5EF4-FFF2-40B4-BE49-F238E27FC236}">
                  <a16:creationId xmlns:a16="http://schemas.microsoft.com/office/drawing/2014/main" id="{71F190F9-F837-A644-822E-0BC3DC3CFBEF}"/>
                </a:ext>
              </a:extLst>
            </p:cNvPr>
            <p:cNvSpPr/>
            <p:nvPr/>
          </p:nvSpPr>
          <p:spPr>
            <a:xfrm>
              <a:off x="5567471" y="3653331"/>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chemeClr val="accent1">
                <a:lumMod val="75000"/>
                <a:alpha val="50000"/>
              </a:schemeClr>
            </a:solidFill>
            <a:scene3d>
              <a:camera prst="orthographicFront"/>
              <a:lightRig rig="chilly" dir="t"/>
            </a:scene3d>
            <a:sp3d prstMaterial="translucentPowder">
              <a:bevelT w="127000" h="25400" prst="softRound"/>
            </a:sp3d>
          </p:spPr>
          <p:style>
            <a:lnRef idx="0">
              <a:schemeClr val="dk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"I think I can do it myself and save the fee” </a:t>
              </a:r>
            </a:p>
          </p:txBody>
        </p:sp>
        <p:sp>
          <p:nvSpPr>
            <p:cNvPr id="13" name="Freeform 12">
              <a:extLst>
                <a:ext uri="{FF2B5EF4-FFF2-40B4-BE49-F238E27FC236}">
                  <a16:creationId xmlns:a16="http://schemas.microsoft.com/office/drawing/2014/main" id="{C6EE80F7-F26E-4F43-ACD4-C47B2AC486D6}"/>
                </a:ext>
              </a:extLst>
            </p:cNvPr>
            <p:cNvSpPr/>
            <p:nvPr/>
          </p:nvSpPr>
          <p:spPr>
            <a:xfrm>
              <a:off x="4667595" y="4972031"/>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rgbClr val="66A7B9">
                <a:alpha val="50000"/>
              </a:srgbClr>
            </a:solidFill>
            <a:scene3d>
              <a:camera prst="orthographicFront"/>
              <a:lightRig rig="chilly" dir="t"/>
            </a:scene3d>
            <a:sp3d prstMaterial="translucentPowder">
              <a:bevelT w="127000" h="25400" prst="softRound"/>
            </a:sp3d>
          </p:spPr>
          <p:style>
            <a:lnRef idx="0">
              <a:schemeClr val="dk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"I am concerned about personal and business data exposure"</a:t>
              </a:r>
            </a:p>
          </p:txBody>
        </p:sp>
        <p:sp>
          <p:nvSpPr>
            <p:cNvPr id="14" name="Freeform 13">
              <a:extLst>
                <a:ext uri="{FF2B5EF4-FFF2-40B4-BE49-F238E27FC236}">
                  <a16:creationId xmlns:a16="http://schemas.microsoft.com/office/drawing/2014/main" id="{FCA987A6-AB43-5842-9F9E-2C5B0390F37C}"/>
                </a:ext>
              </a:extLst>
            </p:cNvPr>
            <p:cNvSpPr/>
            <p:nvPr/>
          </p:nvSpPr>
          <p:spPr>
            <a:xfrm>
              <a:off x="3015483" y="4972031"/>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chemeClr val="accent1">
                <a:lumMod val="50000"/>
                <a:alpha val="50000"/>
              </a:schemeClr>
            </a:solidFill>
            <a:scene3d>
              <a:camera prst="orthographicFront"/>
              <a:lightRig rig="chilly" dir="t"/>
            </a:scene3d>
            <a:sp3d prstMaterial="translucentPowder">
              <a:bevelT w="127000" h="25400" prst="softRound"/>
            </a:sp3d>
          </p:spPr>
          <p:style>
            <a:lnRef idx="0">
              <a:schemeClr val="dk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"I don't have to do anything - they will just send me a check"</a:t>
              </a:r>
            </a:p>
          </p:txBody>
        </p:sp>
        <p:sp>
          <p:nvSpPr>
            <p:cNvPr id="15" name="Freeform 14">
              <a:extLst>
                <a:ext uri="{FF2B5EF4-FFF2-40B4-BE49-F238E27FC236}">
                  <a16:creationId xmlns:a16="http://schemas.microsoft.com/office/drawing/2014/main" id="{9F0D18D2-C38F-C44D-8178-800B37E6A328}"/>
                </a:ext>
              </a:extLst>
            </p:cNvPr>
            <p:cNvSpPr/>
            <p:nvPr/>
          </p:nvSpPr>
          <p:spPr>
            <a:xfrm>
              <a:off x="1985409" y="3680358"/>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chemeClr val="accent6">
                <a:lumMod val="75000"/>
                <a:alpha val="50000"/>
              </a:schemeClr>
            </a:solidFill>
            <a:scene3d>
              <a:camera prst="orthographicFront"/>
              <a:lightRig rig="chilly" dir="t"/>
            </a:scene3d>
            <a:sp3d prstMaterial="translucentPowder">
              <a:bevelT w="127000" h="25400" prst="softRound"/>
            </a:sp3d>
          </p:spPr>
          <p:style>
            <a:lnRef idx="0">
              <a:schemeClr val="dk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"These things never pay out. Only big banks and law firms get paid"</a:t>
              </a:r>
            </a:p>
          </p:txBody>
        </p:sp>
        <p:sp>
          <p:nvSpPr>
            <p:cNvPr id="16" name="Freeform 15">
              <a:extLst>
                <a:ext uri="{FF2B5EF4-FFF2-40B4-BE49-F238E27FC236}">
                  <a16:creationId xmlns:a16="http://schemas.microsoft.com/office/drawing/2014/main" id="{C92E3FF6-5E3C-6D4F-88EF-7A4F7944EAF2}"/>
                </a:ext>
              </a:extLst>
            </p:cNvPr>
            <p:cNvSpPr/>
            <p:nvPr/>
          </p:nvSpPr>
          <p:spPr>
            <a:xfrm>
              <a:off x="2353038" y="2069669"/>
              <a:ext cx="1460920" cy="1460920"/>
            </a:xfrm>
            <a:custGeom>
              <a:avLst/>
              <a:gdLst>
                <a:gd name="connsiteX0" fmla="*/ 0 w 1460920"/>
                <a:gd name="connsiteY0" fmla="*/ 730460 h 1460920"/>
                <a:gd name="connsiteX1" fmla="*/ 730460 w 1460920"/>
                <a:gd name="connsiteY1" fmla="*/ 0 h 1460920"/>
                <a:gd name="connsiteX2" fmla="*/ 1460920 w 1460920"/>
                <a:gd name="connsiteY2" fmla="*/ 730460 h 1460920"/>
                <a:gd name="connsiteX3" fmla="*/ 730460 w 1460920"/>
                <a:gd name="connsiteY3" fmla="*/ 1460920 h 1460920"/>
                <a:gd name="connsiteX4" fmla="*/ 0 w 1460920"/>
                <a:gd name="connsiteY4" fmla="*/ 730460 h 146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20" h="1460920">
                  <a:moveTo>
                    <a:pt x="0" y="730460"/>
                  </a:moveTo>
                  <a:cubicBezTo>
                    <a:pt x="0" y="327038"/>
                    <a:pt x="327038" y="0"/>
                    <a:pt x="730460" y="0"/>
                  </a:cubicBezTo>
                  <a:cubicBezTo>
                    <a:pt x="1133882" y="0"/>
                    <a:pt x="1460920" y="327038"/>
                    <a:pt x="1460920" y="730460"/>
                  </a:cubicBezTo>
                  <a:cubicBezTo>
                    <a:pt x="1460920" y="1133882"/>
                    <a:pt x="1133882" y="1460920"/>
                    <a:pt x="730460" y="1460920"/>
                  </a:cubicBezTo>
                  <a:cubicBezTo>
                    <a:pt x="327038" y="1460920"/>
                    <a:pt x="0" y="1133882"/>
                    <a:pt x="0" y="730460"/>
                  </a:cubicBezTo>
                  <a:close/>
                </a:path>
              </a:pathLst>
            </a:custGeom>
            <a:solidFill>
              <a:schemeClr val="tx2">
                <a:lumMod val="60000"/>
                <a:lumOff val="40000"/>
                <a:alpha val="50000"/>
              </a:schemeClr>
            </a:solidFill>
            <a:scene3d>
              <a:camera prst="orthographicFront"/>
              <a:lightRig rig="chilly" dir="t"/>
            </a:scene3d>
            <a:sp3d prstMaterial="translucentPowder">
              <a:bevelT w="127000" h="25400" prst="softRound"/>
            </a:sp3d>
          </p:spPr>
          <p:style>
            <a:lnRef idx="0">
              <a:schemeClr val="dk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227917" tIns="227917" rIns="227917" bIns="227917"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j-lt"/>
                </a:rPr>
                <a:t>“I may have signed up with another 3</a:t>
              </a:r>
              <a:r>
                <a:rPr lang="en-US" sz="1100" b="1" kern="1200" baseline="30000" dirty="0">
                  <a:solidFill>
                    <a:schemeClr val="bg1"/>
                  </a:solidFill>
                  <a:latin typeface="+mj-lt"/>
                </a:rPr>
                <a:t>rd</a:t>
              </a:r>
              <a:r>
                <a:rPr lang="en-US" sz="1100" b="1" kern="1200" dirty="0">
                  <a:solidFill>
                    <a:schemeClr val="bg1"/>
                  </a:solidFill>
                  <a:latin typeface="+mj-lt"/>
                </a:rPr>
                <a:t> party but have not heard from them”</a:t>
              </a:r>
            </a:p>
          </p:txBody>
        </p:sp>
      </p:grpSp>
      <p:grpSp>
        <p:nvGrpSpPr>
          <p:cNvPr id="41" name="Group 40">
            <a:extLst>
              <a:ext uri="{FF2B5EF4-FFF2-40B4-BE49-F238E27FC236}">
                <a16:creationId xmlns:a16="http://schemas.microsoft.com/office/drawing/2014/main" id="{DD6AD041-4A96-4D49-9EE5-021799A5C0DF}"/>
              </a:ext>
            </a:extLst>
          </p:cNvPr>
          <p:cNvGrpSpPr/>
          <p:nvPr/>
        </p:nvGrpSpPr>
        <p:grpSpPr>
          <a:xfrm>
            <a:off x="3524439" y="3457451"/>
            <a:ext cx="1805695" cy="817476"/>
            <a:chOff x="3669151" y="3429000"/>
            <a:chExt cx="1805695" cy="817476"/>
          </a:xfrm>
        </p:grpSpPr>
        <p:pic>
          <p:nvPicPr>
            <p:cNvPr id="7" name="image1.png">
              <a:extLst>
                <a:ext uri="{FF2B5EF4-FFF2-40B4-BE49-F238E27FC236}">
                  <a16:creationId xmlns:a16="http://schemas.microsoft.com/office/drawing/2014/main" id="{46711FE1-B5FD-1F4E-8320-C7A924F5159E}"/>
                </a:ext>
              </a:extLst>
            </p:cNvPr>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3669151" y="3429000"/>
              <a:ext cx="1805695" cy="541337"/>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C7F3C3F-AF9E-EE48-8CA0-A930244FE833}"/>
                </a:ext>
              </a:extLst>
            </p:cNvPr>
            <p:cNvSpPr txBox="1"/>
            <p:nvPr/>
          </p:nvSpPr>
          <p:spPr>
            <a:xfrm>
              <a:off x="3816956" y="3938699"/>
              <a:ext cx="1657890" cy="307777"/>
            </a:xfrm>
            <a:prstGeom prst="rect">
              <a:avLst/>
            </a:prstGeom>
            <a:noFill/>
          </p:spPr>
          <p:txBody>
            <a:bodyPr wrap="none" rtlCol="0">
              <a:spAutoFit/>
            </a:bodyPr>
            <a:lstStyle/>
            <a:p>
              <a:pPr algn="ctr"/>
              <a:r>
                <a:rPr lang="en-US" sz="1400" b="1" dirty="0">
                  <a:solidFill>
                    <a:srgbClr val="C71500"/>
                  </a:solidFill>
                  <a:latin typeface="+mj-lt"/>
                </a:rPr>
                <a:t>ISO Partner Program</a:t>
              </a:r>
            </a:p>
          </p:txBody>
        </p:sp>
      </p:grpSp>
      <p:sp>
        <p:nvSpPr>
          <p:cNvPr id="4" name="TextBox 3">
            <a:extLst>
              <a:ext uri="{FF2B5EF4-FFF2-40B4-BE49-F238E27FC236}">
                <a16:creationId xmlns:a16="http://schemas.microsoft.com/office/drawing/2014/main" id="{EDF6DBED-DF83-AE4B-951E-DCA31F204D42}"/>
              </a:ext>
            </a:extLst>
          </p:cNvPr>
          <p:cNvSpPr txBox="1"/>
          <p:nvPr/>
        </p:nvSpPr>
        <p:spPr>
          <a:xfrm>
            <a:off x="93591" y="1420185"/>
            <a:ext cx="2075698" cy="1015663"/>
          </a:xfrm>
          <a:prstGeom prst="rect">
            <a:avLst/>
          </a:prstGeom>
          <a:noFill/>
        </p:spPr>
        <p:txBody>
          <a:bodyPr wrap="square" rtlCol="0">
            <a:spAutoFit/>
          </a:bodyPr>
          <a:lstStyle/>
          <a:p>
            <a:r>
              <a:rPr lang="en-US" sz="1000" dirty="0">
                <a:latin typeface="+mj-lt"/>
              </a:rPr>
              <a:t>Confirm that they are still in business. Many recovery firms have gone out of business or ordered by the court to cease representing class members due to false or misleading communications.</a:t>
            </a:r>
          </a:p>
        </p:txBody>
      </p:sp>
      <p:cxnSp>
        <p:nvCxnSpPr>
          <p:cNvPr id="6" name="Elbow Connector 5">
            <a:extLst>
              <a:ext uri="{FF2B5EF4-FFF2-40B4-BE49-F238E27FC236}">
                <a16:creationId xmlns:a16="http://schemas.microsoft.com/office/drawing/2014/main" id="{E8FCBE01-5312-2045-8DB2-44603FE25464}"/>
              </a:ext>
            </a:extLst>
          </p:cNvPr>
          <p:cNvCxnSpPr>
            <a:cxnSpLocks/>
          </p:cNvCxnSpPr>
          <p:nvPr/>
        </p:nvCxnSpPr>
        <p:spPr>
          <a:xfrm>
            <a:off x="777925" y="2446394"/>
            <a:ext cx="1391364" cy="261980"/>
          </a:xfrm>
          <a:prstGeom prst="bentConnector3">
            <a:avLst>
              <a:gd name="adj1" fmla="val -500"/>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082969-8CB8-7E4B-B24D-DFC5A8404C38}"/>
              </a:ext>
            </a:extLst>
          </p:cNvPr>
          <p:cNvSpPr txBox="1"/>
          <p:nvPr/>
        </p:nvSpPr>
        <p:spPr>
          <a:xfrm>
            <a:off x="7127075" y="3177433"/>
            <a:ext cx="1973098" cy="1985159"/>
          </a:xfrm>
          <a:prstGeom prst="rect">
            <a:avLst/>
          </a:prstGeom>
          <a:solidFill>
            <a:schemeClr val="bg1"/>
          </a:solidFill>
        </p:spPr>
        <p:txBody>
          <a:bodyPr wrap="square" rtlCol="0">
            <a:spAutoFit/>
          </a:bodyPr>
          <a:lstStyle/>
          <a:p>
            <a:r>
              <a:rPr lang="en-US" sz="1000" dirty="0">
                <a:latin typeface="+mj-lt"/>
              </a:rPr>
              <a:t>Class Members can file themselves when form is available </a:t>
            </a:r>
            <a:r>
              <a:rPr lang="en-US" sz="900" u="sng" dirty="0">
                <a:latin typeface="+mj-lt"/>
                <a:hlinkClick r:id="rId4"/>
              </a:rPr>
              <a:t>www.paymentcardsettlement.com</a:t>
            </a:r>
            <a:r>
              <a:rPr lang="en-US" sz="900" dirty="0">
                <a:latin typeface="+mj-lt"/>
              </a:rPr>
              <a:t>     </a:t>
            </a:r>
            <a:r>
              <a:rPr lang="en-US" sz="1000" dirty="0">
                <a:latin typeface="+mj-lt"/>
              </a:rPr>
              <a:t>or by calling 1-800-625-6640. </a:t>
            </a:r>
          </a:p>
          <a:p>
            <a:endParaRPr lang="en-US" sz="400" dirty="0">
              <a:latin typeface="+mj-lt"/>
            </a:endParaRPr>
          </a:p>
          <a:p>
            <a:r>
              <a:rPr lang="en-US" sz="1000" dirty="0">
                <a:latin typeface="+mj-lt"/>
              </a:rPr>
              <a:t>The forms can be complicated and rejected for errors . </a:t>
            </a:r>
            <a:r>
              <a:rPr lang="en-US" sz="1000" b="1" dirty="0">
                <a:latin typeface="+mj-lt"/>
              </a:rPr>
              <a:t>Brownstone provides a turnkey solution</a:t>
            </a:r>
            <a:r>
              <a:rPr lang="en-US" sz="1000" dirty="0">
                <a:latin typeface="+mj-lt"/>
              </a:rPr>
              <a:t>: </a:t>
            </a:r>
          </a:p>
          <a:p>
            <a:pPr marL="114300" lvl="0" indent="-114300">
              <a:buFont typeface="Arial" panose="020B0604020202020204" pitchFamily="34" charset="0"/>
              <a:buChar char="•"/>
            </a:pPr>
            <a:r>
              <a:rPr lang="en-US" sz="1000" dirty="0">
                <a:latin typeface="+mj-lt"/>
              </a:rPr>
              <a:t>Experience that ensures  proper enrollment and fair settlement.</a:t>
            </a:r>
          </a:p>
          <a:p>
            <a:pPr marL="114300" lvl="0" indent="-114300">
              <a:buFont typeface="Arial" panose="020B0604020202020204" pitchFamily="34" charset="0"/>
              <a:buChar char="•"/>
            </a:pPr>
            <a:r>
              <a:rPr lang="en-US" sz="1000" dirty="0">
                <a:latin typeface="+mj-lt"/>
              </a:rPr>
              <a:t>Best-in-class data controls and security</a:t>
            </a:r>
          </a:p>
          <a:p>
            <a:pPr marL="114300" lvl="0" indent="-114300">
              <a:buFont typeface="Arial" panose="020B0604020202020204" pitchFamily="34" charset="0"/>
              <a:buChar char="•"/>
            </a:pPr>
            <a:r>
              <a:rPr lang="en-US" sz="1000" dirty="0">
                <a:latin typeface="+mj-lt"/>
              </a:rPr>
              <a:t>Simplified enrollment process. </a:t>
            </a:r>
          </a:p>
        </p:txBody>
      </p:sp>
      <p:cxnSp>
        <p:nvCxnSpPr>
          <p:cNvPr id="29" name="Straight Arrow Connector 28">
            <a:extLst>
              <a:ext uri="{FF2B5EF4-FFF2-40B4-BE49-F238E27FC236}">
                <a16:creationId xmlns:a16="http://schemas.microsoft.com/office/drawing/2014/main" id="{8DACCF8C-EC31-684C-9ABD-95892D462BCE}"/>
              </a:ext>
            </a:extLst>
          </p:cNvPr>
          <p:cNvCxnSpPr>
            <a:cxnSpLocks/>
          </p:cNvCxnSpPr>
          <p:nvPr/>
        </p:nvCxnSpPr>
        <p:spPr>
          <a:xfrm flipH="1">
            <a:off x="6922577" y="4274927"/>
            <a:ext cx="216356" cy="0"/>
          </a:xfrm>
          <a:prstGeom prst="straightConnector1">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2972640-2B01-3B40-A2DB-84822311C3A3}"/>
              </a:ext>
            </a:extLst>
          </p:cNvPr>
          <p:cNvCxnSpPr>
            <a:cxnSpLocks/>
          </p:cNvCxnSpPr>
          <p:nvPr/>
        </p:nvCxnSpPr>
        <p:spPr>
          <a:xfrm flipH="1">
            <a:off x="6040307" y="5591983"/>
            <a:ext cx="1174139" cy="0"/>
          </a:xfrm>
          <a:prstGeom prst="straightConnector1">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3216B07-C93A-0C44-9FD2-1E45F5622821}"/>
              </a:ext>
            </a:extLst>
          </p:cNvPr>
          <p:cNvSpPr txBox="1"/>
          <p:nvPr/>
        </p:nvSpPr>
        <p:spPr>
          <a:xfrm>
            <a:off x="7160016" y="2229957"/>
            <a:ext cx="1929554" cy="727915"/>
          </a:xfrm>
          <a:prstGeom prst="rect">
            <a:avLst/>
          </a:prstGeom>
          <a:solidFill>
            <a:schemeClr val="bg1"/>
          </a:solidFill>
        </p:spPr>
        <p:txBody>
          <a:bodyPr wrap="square" rtlCol="0">
            <a:spAutoFit/>
          </a:bodyPr>
          <a:lstStyle/>
          <a:p>
            <a:r>
              <a:rPr lang="en-US" sz="1000" dirty="0">
                <a:latin typeface="+mj-lt"/>
              </a:rPr>
              <a:t>Exactly why working with Brownstone makes sense! They do the work and you focus on your business. </a:t>
            </a:r>
          </a:p>
        </p:txBody>
      </p:sp>
      <p:cxnSp>
        <p:nvCxnSpPr>
          <p:cNvPr id="36" name="Straight Arrow Connector 35">
            <a:extLst>
              <a:ext uri="{FF2B5EF4-FFF2-40B4-BE49-F238E27FC236}">
                <a16:creationId xmlns:a16="http://schemas.microsoft.com/office/drawing/2014/main" id="{EA95D65F-1D3E-5E4E-83B7-E4CBE3F0E855}"/>
              </a:ext>
            </a:extLst>
          </p:cNvPr>
          <p:cNvCxnSpPr>
            <a:cxnSpLocks/>
          </p:cNvCxnSpPr>
          <p:nvPr/>
        </p:nvCxnSpPr>
        <p:spPr>
          <a:xfrm flipH="1">
            <a:off x="6717345" y="2652539"/>
            <a:ext cx="478063" cy="6710"/>
          </a:xfrm>
          <a:prstGeom prst="straightConnector1">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44ED18D-547B-0D40-BBF0-02F154D692DF}"/>
              </a:ext>
            </a:extLst>
          </p:cNvPr>
          <p:cNvSpPr txBox="1"/>
          <p:nvPr/>
        </p:nvSpPr>
        <p:spPr>
          <a:xfrm>
            <a:off x="119510" y="3199093"/>
            <a:ext cx="1640012" cy="1015663"/>
          </a:xfrm>
          <a:prstGeom prst="rect">
            <a:avLst/>
          </a:prstGeom>
          <a:noFill/>
        </p:spPr>
        <p:txBody>
          <a:bodyPr wrap="square" rtlCol="0">
            <a:spAutoFit/>
          </a:bodyPr>
          <a:lstStyle/>
          <a:p>
            <a:r>
              <a:rPr lang="en-US" sz="1000" dirty="0">
                <a:latin typeface="+mj-lt"/>
              </a:rPr>
              <a:t>Not true for this Settlement: the case is  </a:t>
            </a:r>
            <a:r>
              <a:rPr lang="en-US" sz="1000" b="1" dirty="0">
                <a:latin typeface="+mj-lt"/>
              </a:rPr>
              <a:t>approved and in the “Payment Phase”.  </a:t>
            </a:r>
            <a:r>
              <a:rPr lang="en-US" sz="1000" dirty="0">
                <a:latin typeface="+mj-lt"/>
              </a:rPr>
              <a:t>Deadline for filing and final formula for payout are pending. </a:t>
            </a:r>
          </a:p>
        </p:txBody>
      </p:sp>
      <p:cxnSp>
        <p:nvCxnSpPr>
          <p:cNvPr id="50" name="Elbow Connector 49">
            <a:extLst>
              <a:ext uri="{FF2B5EF4-FFF2-40B4-BE49-F238E27FC236}">
                <a16:creationId xmlns:a16="http://schemas.microsoft.com/office/drawing/2014/main" id="{FD219DA6-6564-1348-80FA-0F9DB51284AF}"/>
              </a:ext>
            </a:extLst>
          </p:cNvPr>
          <p:cNvCxnSpPr>
            <a:cxnSpLocks/>
          </p:cNvCxnSpPr>
          <p:nvPr/>
        </p:nvCxnSpPr>
        <p:spPr>
          <a:xfrm>
            <a:off x="777925" y="4137616"/>
            <a:ext cx="1049154" cy="137311"/>
          </a:xfrm>
          <a:prstGeom prst="bentConnector3">
            <a:avLst>
              <a:gd name="adj1" fmla="val -1376"/>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18298A-259B-FB40-A284-13B3ACA9A5B5}"/>
              </a:ext>
            </a:extLst>
          </p:cNvPr>
          <p:cNvSpPr txBox="1"/>
          <p:nvPr/>
        </p:nvSpPr>
        <p:spPr>
          <a:xfrm>
            <a:off x="193910" y="5161096"/>
            <a:ext cx="1640012" cy="861774"/>
          </a:xfrm>
          <a:prstGeom prst="rect">
            <a:avLst/>
          </a:prstGeom>
          <a:noFill/>
        </p:spPr>
        <p:txBody>
          <a:bodyPr wrap="square" rtlCol="0">
            <a:spAutoFit/>
          </a:bodyPr>
          <a:lstStyle/>
          <a:p>
            <a:r>
              <a:rPr lang="en-US" sz="1000" dirty="0">
                <a:latin typeface="+mj-lt"/>
              </a:rPr>
              <a:t>Not true – Do nothing – get nothing. </a:t>
            </a:r>
            <a:r>
              <a:rPr lang="en-US" sz="1000" b="1" dirty="0">
                <a:latin typeface="+mj-lt"/>
              </a:rPr>
              <a:t>To participate, you must register </a:t>
            </a:r>
            <a:r>
              <a:rPr lang="en-US" sz="1000" dirty="0">
                <a:latin typeface="+mj-lt"/>
              </a:rPr>
              <a:t>with the Administrator or through a 3</a:t>
            </a:r>
            <a:r>
              <a:rPr lang="en-US" sz="1000" baseline="30000" dirty="0">
                <a:latin typeface="+mj-lt"/>
              </a:rPr>
              <a:t>rd</a:t>
            </a:r>
            <a:r>
              <a:rPr lang="en-US" sz="1000" dirty="0">
                <a:latin typeface="+mj-lt"/>
              </a:rPr>
              <a:t> Party. </a:t>
            </a:r>
          </a:p>
        </p:txBody>
      </p:sp>
      <p:cxnSp>
        <p:nvCxnSpPr>
          <p:cNvPr id="54" name="Straight Arrow Connector 53">
            <a:extLst>
              <a:ext uri="{FF2B5EF4-FFF2-40B4-BE49-F238E27FC236}">
                <a16:creationId xmlns:a16="http://schemas.microsoft.com/office/drawing/2014/main" id="{BFD23C23-370D-AF41-8159-D6D8A69EB7E2}"/>
              </a:ext>
            </a:extLst>
          </p:cNvPr>
          <p:cNvCxnSpPr>
            <a:cxnSpLocks/>
          </p:cNvCxnSpPr>
          <p:nvPr/>
        </p:nvCxnSpPr>
        <p:spPr>
          <a:xfrm>
            <a:off x="1827079" y="5613921"/>
            <a:ext cx="1001027" cy="0"/>
          </a:xfrm>
          <a:prstGeom prst="straightConnector1">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6665892-5EA4-5D42-9A78-2C036E903E2B}"/>
              </a:ext>
            </a:extLst>
          </p:cNvPr>
          <p:cNvSpPr txBox="1"/>
          <p:nvPr/>
        </p:nvSpPr>
        <p:spPr>
          <a:xfrm>
            <a:off x="5436250" y="1589944"/>
            <a:ext cx="3556391" cy="246221"/>
          </a:xfrm>
          <a:prstGeom prst="rect">
            <a:avLst/>
          </a:prstGeom>
          <a:noFill/>
        </p:spPr>
        <p:txBody>
          <a:bodyPr wrap="square" rtlCol="0">
            <a:spAutoFit/>
          </a:bodyPr>
          <a:lstStyle/>
          <a:p>
            <a:r>
              <a:rPr lang="en-US" sz="1000" dirty="0">
                <a:latin typeface="+mj-lt"/>
              </a:rPr>
              <a:t>Most Merchants aren’t – </a:t>
            </a:r>
            <a:r>
              <a:rPr lang="en-US" sz="1000" b="1" dirty="0">
                <a:latin typeface="+mj-lt"/>
              </a:rPr>
              <a:t>that is why we reached out</a:t>
            </a:r>
            <a:r>
              <a:rPr lang="en-US" sz="1000" dirty="0">
                <a:latin typeface="+mj-lt"/>
              </a:rPr>
              <a:t>. </a:t>
            </a:r>
          </a:p>
        </p:txBody>
      </p:sp>
      <p:cxnSp>
        <p:nvCxnSpPr>
          <p:cNvPr id="62" name="Straight Arrow Connector 61">
            <a:extLst>
              <a:ext uri="{FF2B5EF4-FFF2-40B4-BE49-F238E27FC236}">
                <a16:creationId xmlns:a16="http://schemas.microsoft.com/office/drawing/2014/main" id="{F13C89FA-212C-B14F-83EC-A9E1E208CEA3}"/>
              </a:ext>
            </a:extLst>
          </p:cNvPr>
          <p:cNvCxnSpPr>
            <a:cxnSpLocks/>
            <a:stCxn id="61" idx="1"/>
          </p:cNvCxnSpPr>
          <p:nvPr/>
        </p:nvCxnSpPr>
        <p:spPr>
          <a:xfrm flipH="1">
            <a:off x="5128006" y="1713055"/>
            <a:ext cx="308244" cy="123110"/>
          </a:xfrm>
          <a:prstGeom prst="straightConnector1">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3">
            <a:extLst>
              <a:ext uri="{FF2B5EF4-FFF2-40B4-BE49-F238E27FC236}">
                <a16:creationId xmlns:a16="http://schemas.microsoft.com/office/drawing/2014/main" id="{DEB04446-8652-C94C-B419-6D7C404C77DD}"/>
              </a:ext>
            </a:extLst>
          </p:cNvPr>
          <p:cNvSpPr txBox="1">
            <a:spLocks noChangeArrowheads="1"/>
          </p:cNvSpPr>
          <p:nvPr/>
        </p:nvSpPr>
        <p:spPr bwMode="auto">
          <a:xfrm>
            <a:off x="93591" y="555376"/>
            <a:ext cx="6715919" cy="13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endParaRPr lang="en-US" sz="2000" dirty="0">
              <a:solidFill>
                <a:srgbClr val="284569"/>
              </a:solidFill>
              <a:latin typeface="+mj-lt"/>
              <a:cs typeface="Arial Narrow"/>
            </a:endParaRPr>
          </a:p>
          <a:p>
            <a:pPr>
              <a:defRPr/>
            </a:pPr>
            <a:r>
              <a:rPr lang="en-US" sz="1800" b="1" dirty="0">
                <a:solidFill>
                  <a:srgbClr val="941100"/>
                </a:solidFill>
                <a:latin typeface="+mj-lt"/>
                <a:cs typeface="Arial" panose="020B0604020202020204" pitchFamily="34" charset="0"/>
              </a:rPr>
              <a:t>PRIMARY REASONS FOR NOT FILING FOR SETTLEMENT SHARE</a:t>
            </a:r>
          </a:p>
          <a:p>
            <a:pPr>
              <a:defRPr/>
            </a:pPr>
            <a:r>
              <a:rPr lang="en-US" sz="1300" i="1" dirty="0">
                <a:solidFill>
                  <a:srgbClr val="284569"/>
                </a:solidFill>
                <a:latin typeface="+mj-lt"/>
                <a:cs typeface="Arial" panose="020B0604020202020204" pitchFamily="34" charset="0"/>
              </a:rPr>
              <a:t>(</a:t>
            </a:r>
            <a:r>
              <a:rPr lang="en-US" sz="1300" i="1" dirty="0">
                <a:latin typeface="+mj-lt"/>
                <a:cs typeface="Arial" panose="020B0604020202020204" pitchFamily="34" charset="0"/>
              </a:rPr>
              <a:t>Payment Card Interchange Fee and Merchant Discount Antitrust Litigation (MDL No. 1720) </a:t>
            </a:r>
          </a:p>
        </p:txBody>
      </p:sp>
      <p:sp>
        <p:nvSpPr>
          <p:cNvPr id="37" name="TextBox 36">
            <a:extLst>
              <a:ext uri="{FF2B5EF4-FFF2-40B4-BE49-F238E27FC236}">
                <a16:creationId xmlns:a16="http://schemas.microsoft.com/office/drawing/2014/main" id="{DFF80B13-46AF-EA45-A29D-76B9002C4A3C}"/>
              </a:ext>
            </a:extLst>
          </p:cNvPr>
          <p:cNvSpPr txBox="1"/>
          <p:nvPr/>
        </p:nvSpPr>
        <p:spPr>
          <a:xfrm>
            <a:off x="7149130" y="5238040"/>
            <a:ext cx="1973098" cy="707886"/>
          </a:xfrm>
          <a:prstGeom prst="rect">
            <a:avLst/>
          </a:prstGeom>
          <a:solidFill>
            <a:schemeClr val="bg1"/>
          </a:solidFill>
        </p:spPr>
        <p:txBody>
          <a:bodyPr wrap="square" rtlCol="0">
            <a:spAutoFit/>
          </a:bodyPr>
          <a:lstStyle/>
          <a:p>
            <a:pPr marL="114300" lvl="0" indent="-114300">
              <a:buFont typeface="Arial" panose="020B0604020202020204" pitchFamily="34" charset="0"/>
              <a:buChar char="•"/>
            </a:pPr>
            <a:r>
              <a:rPr lang="en-US" sz="1000" b="1" dirty="0">
                <a:latin typeface="+mj-lt"/>
              </a:rPr>
              <a:t>No upfront fees (100% contingent on recovery) </a:t>
            </a:r>
          </a:p>
          <a:p>
            <a:pPr marL="114300" lvl="0" indent="-114300">
              <a:buFont typeface="Arial" panose="020B0604020202020204" pitchFamily="34" charset="0"/>
              <a:buChar char="•"/>
            </a:pPr>
            <a:r>
              <a:rPr lang="en-US" sz="1000" dirty="0">
                <a:latin typeface="+mj-lt"/>
              </a:rPr>
              <a:t>No requirements  to submit statements or financial history.</a:t>
            </a:r>
          </a:p>
        </p:txBody>
      </p:sp>
    </p:spTree>
    <p:extLst>
      <p:ext uri="{BB962C8B-B14F-4D97-AF65-F5344CB8AC3E}">
        <p14:creationId xmlns:p14="http://schemas.microsoft.com/office/powerpoint/2010/main" val="177891293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7BD42-871C-8F44-B24A-E0274FEDB04A}"/>
              </a:ext>
            </a:extLst>
          </p:cNvPr>
          <p:cNvSpPr>
            <a:spLocks noChangeArrowheads="1"/>
          </p:cNvSpPr>
          <p:nvPr/>
        </p:nvSpPr>
        <p:spPr bwMode="auto">
          <a:xfrm flipH="1">
            <a:off x="289228" y="684155"/>
            <a:ext cx="8258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mj-lt"/>
                <a:ea typeface="Times New Roman" panose="02020603050405020304" pitchFamily="18" charset="0"/>
              </a:rPr>
              <a:t>SITUATION: Previous Enrollment but Agent Has Disappeared</a:t>
            </a:r>
          </a:p>
        </p:txBody>
      </p:sp>
      <p:pic>
        <p:nvPicPr>
          <p:cNvPr id="1025" name="Picture 2" descr="Brownstone Recovery Group">
            <a:extLst>
              <a:ext uri="{FF2B5EF4-FFF2-40B4-BE49-F238E27FC236}">
                <a16:creationId xmlns:a16="http://schemas.microsoft.com/office/drawing/2014/main" id="{2EED79D7-782F-0D45-89EA-5F76A1A44E8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92892" y="10212454"/>
            <a:ext cx="632214" cy="8637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AF4C02-11BC-9C47-BE50-0AC367D26207}"/>
              </a:ext>
            </a:extLst>
          </p:cNvPr>
          <p:cNvSpPr>
            <a:spLocks noChangeArrowheads="1"/>
          </p:cNvSpPr>
          <p:nvPr/>
        </p:nvSpPr>
        <p:spPr bwMode="auto">
          <a:xfrm flipH="1">
            <a:off x="360945" y="5835291"/>
            <a:ext cx="8186287"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Be safe by being certain</a:t>
            </a:r>
            <a:r>
              <a:rPr kumimoji="0" lang="en-US" altLang="en-US" sz="1600" b="1"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 that you are enrolled with a qualified, experienced firm.</a:t>
            </a:r>
            <a:endParaRPr kumimoji="0" lang="en-US" altLang="en-US" sz="2400" b="1" i="0" u="none" strike="noStrike" cap="none" normalizeH="0" baseline="0" dirty="0">
              <a:ln>
                <a:noFill/>
              </a:ln>
              <a:solidFill>
                <a:schemeClr val="accent1">
                  <a:lumMod val="75000"/>
                </a:schemeClr>
              </a:solidFill>
              <a:effectLst/>
              <a:latin typeface="+mj-lt"/>
            </a:endParaRPr>
          </a:p>
        </p:txBody>
      </p:sp>
      <p:sp>
        <p:nvSpPr>
          <p:cNvPr id="6" name="Rectangle 5">
            <a:extLst>
              <a:ext uri="{FF2B5EF4-FFF2-40B4-BE49-F238E27FC236}">
                <a16:creationId xmlns:a16="http://schemas.microsoft.com/office/drawing/2014/main" id="{D9880F52-6D86-4C4A-BB13-8E924BB8DE50}"/>
              </a:ext>
            </a:extLst>
          </p:cNvPr>
          <p:cNvSpPr>
            <a:spLocks noChangeArrowheads="1"/>
          </p:cNvSpPr>
          <p:nvPr/>
        </p:nvSpPr>
        <p:spPr bwMode="auto">
          <a:xfrm flipH="1">
            <a:off x="396310" y="1349402"/>
            <a:ext cx="835137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mj-lt"/>
                <a:ea typeface="Times New Roman" panose="02020603050405020304" pitchFamily="18" charset="0"/>
              </a:rPr>
              <a:t>Merchants may have signed up with an agent years ago but have not heard from them in some time, c</a:t>
            </a:r>
            <a:r>
              <a:rPr lang="en-US" altLang="en-US" sz="1600" dirty="0">
                <a:solidFill>
                  <a:srgbClr val="222222"/>
                </a:solidFill>
                <a:latin typeface="+mj-lt"/>
                <a:ea typeface="Times New Roman" panose="02020603050405020304" pitchFamily="18" charset="0"/>
              </a:rPr>
              <a:t>annot remember their name/contact information, or </a:t>
            </a:r>
            <a:r>
              <a:rPr kumimoji="0" lang="en-US" altLang="en-US" sz="1600" b="0" i="0" u="none" strike="noStrike" cap="none" normalizeH="0" baseline="0" dirty="0">
                <a:ln>
                  <a:noFill/>
                </a:ln>
                <a:solidFill>
                  <a:srgbClr val="222222"/>
                </a:solidFill>
                <a:effectLst/>
                <a:latin typeface="+mj-lt"/>
                <a:ea typeface="Times New Roman" panose="02020603050405020304" pitchFamily="18" charset="0"/>
              </a:rPr>
              <a:t>find an active website.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Several boutique firms initially offered similar services but with limited experience/details: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Many were service companies gathering Merchant data as the basis for temporarily lowering credit card fees;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latin typeface="+mj-lt"/>
                <a:ea typeface="Times New Roman" panose="02020603050405020304" pitchFamily="18" charset="0"/>
              </a:rPr>
              <a:t>S</a:t>
            </a: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ome were small departments inside law or accounting firms (little to no direct experience);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Most dropped  settlement products as the Case dragged on and the filings became more complicated than originally thought. </a:t>
            </a:r>
          </a:p>
          <a:p>
            <a:pPr marR="0" lvl="0" algn="l" defTabSz="914400" rtl="0" eaLnBrk="0" fontAlgn="base" latinLnBrk="0" hangingPunct="0">
              <a:lnSpc>
                <a:spcPct val="100000"/>
              </a:lnSpc>
              <a:spcBef>
                <a:spcPct val="0"/>
              </a:spcBef>
              <a:spcAft>
                <a:spcPct val="0"/>
              </a:spcAft>
              <a:buClrTx/>
              <a:buSzTx/>
              <a:tabLst/>
            </a:pPr>
            <a:endParaRPr lang="en-US" altLang="en-US" sz="1600" dirty="0">
              <a:solidFill>
                <a:srgbClr val="000000"/>
              </a:solidFill>
              <a:latin typeface="+mj-lt"/>
              <a:ea typeface="Times New Roman" panose="02020603050405020304" pitchFamily="18" charset="0"/>
            </a:endParaRPr>
          </a:p>
          <a:p>
            <a:pPr defTabSz="914400" eaLnBrk="0" fontAlgn="base" hangingPunct="0">
              <a:spcBef>
                <a:spcPct val="0"/>
              </a:spcBef>
              <a:spcAft>
                <a:spcPct val="0"/>
              </a:spcAft>
            </a:pPr>
            <a:r>
              <a:rPr lang="en-US" altLang="en-US" sz="1600" b="1" dirty="0">
                <a:solidFill>
                  <a:srgbClr val="000000"/>
                </a:solidFill>
                <a:ea typeface="Times New Roman" panose="02020603050405020304" pitchFamily="18" charset="0"/>
              </a:rPr>
              <a:t>It is very important that the Merchants determine if their early appointment is with a company that is still in business and able to properly submit their claims.  </a:t>
            </a: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If you cannot confirm your status, please enroll with Brownstone Recovery to make certain you are registered ahead of any cutoffs and assured of steady communications on the Case proceedings. </a:t>
            </a:r>
          </a:p>
          <a:p>
            <a:pPr defTabSz="914400" eaLnBrk="0" fontAlgn="base" hangingPunct="0">
              <a:spcBef>
                <a:spcPct val="0"/>
              </a:spcBef>
              <a:spcAft>
                <a:spcPct val="0"/>
              </a:spcAft>
            </a:pPr>
            <a:endParaRPr lang="en-US" altLang="en-US" sz="1600" dirty="0">
              <a:solidFill>
                <a:srgbClr val="000000"/>
              </a:solidFill>
              <a:latin typeface="+mj-lt"/>
              <a:ea typeface="Times New Roman" panose="02020603050405020304" pitchFamily="18" charset="0"/>
            </a:endParaRPr>
          </a:p>
          <a:p>
            <a:pPr defTabSz="914400" eaLnBrk="0" fontAlgn="base" hangingPunct="0">
              <a:spcBef>
                <a:spcPct val="0"/>
              </a:spcBef>
              <a:spcAft>
                <a:spcPct val="0"/>
              </a:spcAf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If the Claims Administrator receives multiple applications with the same EIN or MIDs, they will contact the Merchant to decide which one to honor. </a:t>
            </a:r>
            <a:r>
              <a:rPr kumimoji="0" lang="en-US" altLang="en-US" sz="1600" i="0" u="none" strike="noStrike" cap="none" normalizeH="0" baseline="0" dirty="0">
                <a:ln>
                  <a:noFill/>
                </a:ln>
                <a:solidFill>
                  <a:srgbClr val="000000"/>
                </a:solidFill>
                <a:effectLst/>
                <a:latin typeface="+mj-lt"/>
                <a:ea typeface="Times New Roman" panose="02020603050405020304" pitchFamily="18" charset="0"/>
              </a:rPr>
              <a:t>The claim(s) will not be paid twice, and duplicate submissions will not invalidate your entitlement to recovery.</a:t>
            </a:r>
            <a:endParaRPr kumimoji="0" lang="en-US" altLang="en-US" sz="80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07557489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AE7C1-D123-1343-A2F6-792AC301D319}"/>
              </a:ext>
            </a:extLst>
          </p:cNvPr>
          <p:cNvSpPr>
            <a:spLocks noGrp="1"/>
          </p:cNvSpPr>
          <p:nvPr>
            <p:ph type="dt" sz="half" idx="11"/>
          </p:nvPr>
        </p:nvSpPr>
        <p:spPr/>
        <p:txBody>
          <a:bodyPr/>
          <a:lstStyle/>
          <a:p>
            <a:fld id="{52683091-00B6-0847-99C3-6F3AEAD95D40}" type="datetime1">
              <a:rPr lang="en-US" smtClean="0"/>
              <a:t>2/24/2021</a:t>
            </a:fld>
            <a:endParaRPr lang="en-US" dirty="0"/>
          </a:p>
        </p:txBody>
      </p:sp>
      <p:pic>
        <p:nvPicPr>
          <p:cNvPr id="4" name="Picture 3">
            <a:extLst>
              <a:ext uri="{FF2B5EF4-FFF2-40B4-BE49-F238E27FC236}">
                <a16:creationId xmlns:a16="http://schemas.microsoft.com/office/drawing/2014/main" id="{40328EC2-ABC3-43E4-B712-8545274F853B}"/>
              </a:ext>
            </a:extLst>
          </p:cNvPr>
          <p:cNvPicPr>
            <a:picLocks noChangeAspect="1"/>
          </p:cNvPicPr>
          <p:nvPr/>
        </p:nvPicPr>
        <p:blipFill>
          <a:blip r:embed="rId2"/>
          <a:stretch>
            <a:fillRect/>
          </a:stretch>
        </p:blipFill>
        <p:spPr>
          <a:xfrm>
            <a:off x="1071034" y="1501141"/>
            <a:ext cx="7166450" cy="4031128"/>
          </a:xfrm>
          <a:prstGeom prst="rect">
            <a:avLst/>
          </a:prstGeom>
        </p:spPr>
      </p:pic>
    </p:spTree>
    <p:extLst>
      <p:ext uri="{BB962C8B-B14F-4D97-AF65-F5344CB8AC3E}">
        <p14:creationId xmlns:p14="http://schemas.microsoft.com/office/powerpoint/2010/main" val="400311877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670727-8E37-1340-8A41-727BA371BB78}"/>
              </a:ext>
            </a:extLst>
          </p:cNvPr>
          <p:cNvSpPr>
            <a:spLocks noGrp="1"/>
          </p:cNvSpPr>
          <p:nvPr>
            <p:ph type="ftr" sz="quarter" idx="10"/>
          </p:nvPr>
        </p:nvSpPr>
        <p:spPr/>
        <p:txBody>
          <a:bodyPr/>
          <a:lstStyle/>
          <a:p>
            <a:pPr>
              <a:defRPr/>
            </a:pPr>
            <a:r>
              <a:rPr lang="en-GB" dirty="0"/>
              <a:t>Private and Confidential</a:t>
            </a:r>
            <a:endParaRPr lang="en-IE" dirty="0"/>
          </a:p>
        </p:txBody>
      </p:sp>
      <p:sp>
        <p:nvSpPr>
          <p:cNvPr id="5" name="Slide Number Placeholder 4">
            <a:extLst>
              <a:ext uri="{FF2B5EF4-FFF2-40B4-BE49-F238E27FC236}">
                <a16:creationId xmlns:a16="http://schemas.microsoft.com/office/drawing/2014/main" id="{1C49C84E-19F8-3D4D-A9A4-DEFB710D2B5C}"/>
              </a:ext>
            </a:extLst>
          </p:cNvPr>
          <p:cNvSpPr>
            <a:spLocks noGrp="1"/>
          </p:cNvSpPr>
          <p:nvPr>
            <p:ph type="sldNum" sz="quarter" idx="4294967295"/>
          </p:nvPr>
        </p:nvSpPr>
        <p:spPr>
          <a:xfrm>
            <a:off x="8382000" y="6354763"/>
            <a:ext cx="762000" cy="365125"/>
          </a:xfrm>
        </p:spPr>
        <p:txBody>
          <a:bodyPr/>
          <a:lstStyle/>
          <a:p>
            <a:pPr>
              <a:defRPr/>
            </a:pPr>
            <a:fld id="{FB18715A-88C9-2943-A02D-AE48EA4CBE79}" type="slidenum">
              <a:rPr lang="en-IE" smtClean="0"/>
              <a:pPr>
                <a:defRPr/>
              </a:pPr>
              <a:t>2</a:t>
            </a:fld>
            <a:endParaRPr lang="en-IE" dirty="0"/>
          </a:p>
        </p:txBody>
      </p:sp>
      <p:sp>
        <p:nvSpPr>
          <p:cNvPr id="9" name="TextBox 8">
            <a:extLst>
              <a:ext uri="{FF2B5EF4-FFF2-40B4-BE49-F238E27FC236}">
                <a16:creationId xmlns:a16="http://schemas.microsoft.com/office/drawing/2014/main" id="{A791EB71-AA3E-BB4A-930A-BB2525EBD73C}"/>
              </a:ext>
            </a:extLst>
          </p:cNvPr>
          <p:cNvSpPr txBox="1"/>
          <p:nvPr/>
        </p:nvSpPr>
        <p:spPr>
          <a:xfrm>
            <a:off x="855787" y="1460651"/>
            <a:ext cx="6944467" cy="4893647"/>
          </a:xfrm>
          <a:prstGeom prst="rect">
            <a:avLst/>
          </a:prstGeom>
          <a:noFill/>
        </p:spPr>
        <p:txBody>
          <a:bodyPr wrap="square" rtlCol="0">
            <a:spAutoFit/>
          </a:bodyPr>
          <a:lstStyle/>
          <a:p>
            <a:pPr marL="285750" indent="-285750">
              <a:spcBef>
                <a:spcPts val="400"/>
              </a:spcBef>
              <a:spcAft>
                <a:spcPts val="400"/>
              </a:spcAft>
              <a:buFont typeface="Wingdings" pitchFamily="2" charset="2"/>
              <a:buChar char="§"/>
            </a:pPr>
            <a:r>
              <a:rPr lang="en-US" b="1" dirty="0">
                <a:latin typeface="+mj-lt"/>
              </a:rPr>
              <a:t>Background and Current Status of Settlement</a:t>
            </a:r>
          </a:p>
          <a:p>
            <a:pPr marL="285750" indent="-285750">
              <a:spcBef>
                <a:spcPts val="400"/>
              </a:spcBef>
              <a:spcAft>
                <a:spcPts val="400"/>
              </a:spcAft>
              <a:buFont typeface="Wingdings" pitchFamily="2" charset="2"/>
              <a:buChar char="§"/>
            </a:pPr>
            <a:r>
              <a:rPr lang="en-US" b="1" dirty="0">
                <a:latin typeface="+mj-lt"/>
                <a:cs typeface="Calibri Light" panose="020F0302020204030204" pitchFamily="34" charset="0"/>
              </a:rPr>
              <a:t>What does this mean for Merchants? Who is eligible?</a:t>
            </a:r>
          </a:p>
          <a:p>
            <a:pPr marL="285750" indent="-285750">
              <a:spcBef>
                <a:spcPts val="400"/>
              </a:spcBef>
              <a:spcAft>
                <a:spcPts val="400"/>
              </a:spcAft>
              <a:buFont typeface="Wingdings" pitchFamily="2" charset="2"/>
              <a:buChar char="§"/>
            </a:pPr>
            <a:r>
              <a:rPr lang="en-US" b="1" dirty="0">
                <a:latin typeface="+mj-lt"/>
                <a:cs typeface="Calibri Light" panose="020F0302020204030204" pitchFamily="34" charset="0"/>
              </a:rPr>
              <a:t>Brownstone Recovery Group’s Advantages</a:t>
            </a:r>
          </a:p>
          <a:p>
            <a:pPr marL="742950" lvl="1" indent="-285750">
              <a:spcBef>
                <a:spcPts val="400"/>
              </a:spcBef>
              <a:spcAft>
                <a:spcPts val="400"/>
              </a:spcAft>
              <a:buFont typeface="Arial" panose="020B0604020202020204" pitchFamily="34" charset="0"/>
              <a:buChar char="•"/>
            </a:pPr>
            <a:r>
              <a:rPr lang="en-US" dirty="0">
                <a:latin typeface="+mj-lt"/>
                <a:cs typeface="Calibri Light" panose="020F0302020204030204" pitchFamily="34" charset="0"/>
              </a:rPr>
              <a:t>History and Experience</a:t>
            </a:r>
          </a:p>
          <a:p>
            <a:pPr marL="742950" lvl="1" indent="-285750">
              <a:spcBef>
                <a:spcPts val="400"/>
              </a:spcBef>
              <a:spcAft>
                <a:spcPts val="400"/>
              </a:spcAft>
              <a:buFont typeface="Arial" panose="020B0604020202020204" pitchFamily="34" charset="0"/>
              <a:buChar char="•"/>
            </a:pPr>
            <a:r>
              <a:rPr lang="en-US" dirty="0">
                <a:latin typeface="+mj-lt"/>
                <a:cs typeface="Calibri Light" panose="020F0302020204030204" pitchFamily="34" charset="0"/>
              </a:rPr>
              <a:t>No Up-front Fees</a:t>
            </a:r>
          </a:p>
          <a:p>
            <a:pPr marL="742950" lvl="1" indent="-285750">
              <a:spcBef>
                <a:spcPts val="400"/>
              </a:spcBef>
              <a:spcAft>
                <a:spcPts val="400"/>
              </a:spcAft>
              <a:buFont typeface="Arial" panose="020B0604020202020204" pitchFamily="34" charset="0"/>
              <a:buChar char="•"/>
            </a:pPr>
            <a:r>
              <a:rPr lang="en-US" dirty="0">
                <a:latin typeface="+mj-lt"/>
                <a:cs typeface="Calibri Light" panose="020F0302020204030204" pitchFamily="34" charset="0"/>
              </a:rPr>
              <a:t>No Statement or Data Requirements</a:t>
            </a:r>
          </a:p>
          <a:p>
            <a:pPr marL="742950" lvl="1" indent="-285750">
              <a:spcBef>
                <a:spcPts val="400"/>
              </a:spcBef>
              <a:spcAft>
                <a:spcPts val="400"/>
              </a:spcAft>
              <a:buFont typeface="Arial" panose="020B0604020202020204" pitchFamily="34" charset="0"/>
              <a:buChar char="•"/>
            </a:pPr>
            <a:r>
              <a:rPr lang="en-US" dirty="0">
                <a:latin typeface="+mj-lt"/>
                <a:cs typeface="Calibri Light" panose="020F0302020204030204" pitchFamily="34" charset="0"/>
              </a:rPr>
              <a:t>Services cover ALL MIDs for eligible businesses - open or closed. </a:t>
            </a:r>
          </a:p>
          <a:p>
            <a:pPr marL="285750" indent="-285750">
              <a:spcBef>
                <a:spcPts val="400"/>
              </a:spcBef>
              <a:spcAft>
                <a:spcPts val="400"/>
              </a:spcAft>
              <a:buFont typeface="Arial" panose="020B0604020202020204" pitchFamily="34" charset="0"/>
              <a:buChar char="•"/>
            </a:pPr>
            <a:r>
              <a:rPr lang="en-US" b="1" dirty="0">
                <a:latin typeface="+mj-lt"/>
                <a:cs typeface="Calibri Light" panose="020F0302020204030204" pitchFamily="34" charset="0"/>
              </a:rPr>
              <a:t>Merchant Enrollment Process:</a:t>
            </a:r>
          </a:p>
          <a:p>
            <a:pPr marL="742950" lvl="1" indent="-285750">
              <a:spcBef>
                <a:spcPts val="400"/>
              </a:spcBef>
              <a:spcAft>
                <a:spcPts val="400"/>
              </a:spcAft>
              <a:buFont typeface="Arial" panose="020B0604020202020204" pitchFamily="34" charset="0"/>
              <a:buChar char="•"/>
            </a:pPr>
            <a:r>
              <a:rPr lang="en-US" dirty="0">
                <a:latin typeface="+mj-lt"/>
                <a:cs typeface="Calibri Light" panose="020F0302020204030204" pitchFamily="34" charset="0"/>
              </a:rPr>
              <a:t>On-line, easy to complete, non-obtrusive</a:t>
            </a:r>
          </a:p>
          <a:p>
            <a:pPr marL="285750" indent="-285750">
              <a:spcBef>
                <a:spcPts val="400"/>
              </a:spcBef>
              <a:spcAft>
                <a:spcPts val="400"/>
              </a:spcAft>
              <a:buFont typeface="Wingdings" pitchFamily="2" charset="2"/>
              <a:buChar char="§"/>
            </a:pPr>
            <a:r>
              <a:rPr lang="en-US" b="1" dirty="0">
                <a:latin typeface="+mj-lt"/>
                <a:cs typeface="Calibri Light" panose="020F0302020204030204" pitchFamily="34" charset="0"/>
              </a:rPr>
              <a:t>Recovery Estimates and Realities</a:t>
            </a:r>
          </a:p>
          <a:p>
            <a:pPr marL="285750" indent="-285750">
              <a:spcBef>
                <a:spcPts val="400"/>
              </a:spcBef>
              <a:spcAft>
                <a:spcPts val="400"/>
              </a:spcAft>
              <a:buFont typeface="Wingdings" pitchFamily="2" charset="2"/>
              <a:buChar char="§"/>
            </a:pPr>
            <a:r>
              <a:rPr lang="en-US" b="1" dirty="0">
                <a:latin typeface="+mj-lt"/>
                <a:cs typeface="Calibri Light" panose="020F0302020204030204" pitchFamily="34" charset="0"/>
              </a:rPr>
              <a:t>Timing</a:t>
            </a:r>
          </a:p>
          <a:p>
            <a:pPr marL="285750" indent="-285750">
              <a:spcBef>
                <a:spcPts val="400"/>
              </a:spcBef>
              <a:spcAft>
                <a:spcPts val="400"/>
              </a:spcAft>
              <a:buFont typeface="Wingdings" pitchFamily="2" charset="2"/>
              <a:buChar char="§"/>
            </a:pPr>
            <a:r>
              <a:rPr lang="en-US" b="1" dirty="0">
                <a:latin typeface="+mj-lt"/>
                <a:cs typeface="Calibri Light" panose="020F0302020204030204" pitchFamily="34" charset="0"/>
              </a:rPr>
              <a:t>Questions &amp; Answers </a:t>
            </a:r>
          </a:p>
          <a:p>
            <a:pPr>
              <a:spcBef>
                <a:spcPts val="400"/>
              </a:spcBef>
              <a:spcAft>
                <a:spcPts val="400"/>
              </a:spcAft>
            </a:pPr>
            <a:endParaRPr lang="en-US" sz="1600" dirty="0">
              <a:latin typeface="+mj-lt"/>
            </a:endParaRPr>
          </a:p>
        </p:txBody>
      </p:sp>
      <p:sp>
        <p:nvSpPr>
          <p:cNvPr id="10" name="Rectangle 2">
            <a:extLst>
              <a:ext uri="{FF2B5EF4-FFF2-40B4-BE49-F238E27FC236}">
                <a16:creationId xmlns:a16="http://schemas.microsoft.com/office/drawing/2014/main" id="{1244DE3C-BCC1-7A49-88AF-3123D5FC8B31}"/>
              </a:ext>
            </a:extLst>
          </p:cNvPr>
          <p:cNvSpPr txBox="1">
            <a:spLocks noChangeArrowheads="1"/>
          </p:cNvSpPr>
          <p:nvPr/>
        </p:nvSpPr>
        <p:spPr bwMode="auto">
          <a:xfrm>
            <a:off x="294723" y="501570"/>
            <a:ext cx="6825580" cy="7745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mj-lt"/>
                <a:cs typeface="Calibri Light" panose="020F0302020204030204" pitchFamily="34" charset="0"/>
              </a:rPr>
              <a:t>Visa/MasterCard Class Action Settlement &amp; Recovery</a:t>
            </a:r>
          </a:p>
          <a:p>
            <a:pPr eaLnBrk="1" hangingPunct="1"/>
            <a:r>
              <a:rPr lang="en-US" sz="2000" b="1" dirty="0">
                <a:solidFill>
                  <a:srgbClr val="941100"/>
                </a:solidFill>
                <a:latin typeface="+mj-lt"/>
                <a:cs typeface="Calibri Light" panose="020F0302020204030204" pitchFamily="34" charset="0"/>
              </a:rPr>
              <a:t>Workshop: What You Need To Know </a:t>
            </a:r>
            <a:r>
              <a:rPr lang="en-US" sz="2000" b="1" dirty="0">
                <a:solidFill>
                  <a:srgbClr val="941100"/>
                </a:solidFill>
                <a:latin typeface="+mj-lt"/>
              </a:rPr>
              <a:t> </a:t>
            </a:r>
            <a:endParaRPr lang="en-US" sz="2000" b="1" dirty="0">
              <a:solidFill>
                <a:srgbClr val="941100"/>
              </a:solidFill>
              <a:latin typeface="+mj-lt"/>
              <a:cs typeface="Calibri Light" panose="020F0302020204030204" pitchFamily="34" charset="0"/>
            </a:endParaRPr>
          </a:p>
        </p:txBody>
      </p:sp>
    </p:spTree>
    <p:extLst>
      <p:ext uri="{BB962C8B-B14F-4D97-AF65-F5344CB8AC3E}">
        <p14:creationId xmlns:p14="http://schemas.microsoft.com/office/powerpoint/2010/main" val="30817382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5B17CE-6B9C-FF43-A12D-916A4B441B4F}"/>
              </a:ext>
            </a:extLst>
          </p:cNvPr>
          <p:cNvSpPr txBox="1">
            <a:spLocks noChangeArrowheads="1"/>
          </p:cNvSpPr>
          <p:nvPr/>
        </p:nvSpPr>
        <p:spPr bwMode="auto">
          <a:xfrm>
            <a:off x="313974" y="617074"/>
            <a:ext cx="6818346" cy="39357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941100"/>
                </a:solidFill>
                <a:latin typeface="+mj-lt"/>
                <a:cs typeface="Calibri Light" panose="020F0302020204030204" pitchFamily="34" charset="0"/>
              </a:rPr>
              <a:t>Quick Summary - </a:t>
            </a:r>
            <a:r>
              <a:rPr lang="en-US" sz="2000" b="1" dirty="0">
                <a:solidFill>
                  <a:srgbClr val="941100"/>
                </a:solidFill>
                <a:latin typeface="+mj-lt"/>
              </a:rPr>
              <a:t>VISA/MasterCard Class Action Settlement </a:t>
            </a:r>
            <a:endParaRPr lang="en-US" sz="2000" b="1" dirty="0">
              <a:solidFill>
                <a:srgbClr val="941100"/>
              </a:solidFill>
              <a:latin typeface="+mj-lt"/>
              <a:cs typeface="Calibri Light" panose="020F0302020204030204" pitchFamily="34" charset="0"/>
            </a:endParaRPr>
          </a:p>
        </p:txBody>
      </p:sp>
      <p:sp>
        <p:nvSpPr>
          <p:cNvPr id="9" name="TextBox 8">
            <a:extLst>
              <a:ext uri="{FF2B5EF4-FFF2-40B4-BE49-F238E27FC236}">
                <a16:creationId xmlns:a16="http://schemas.microsoft.com/office/drawing/2014/main" id="{F567DE09-8F20-BB41-832A-80E3127EA713}"/>
              </a:ext>
            </a:extLst>
          </p:cNvPr>
          <p:cNvSpPr txBox="1"/>
          <p:nvPr/>
        </p:nvSpPr>
        <p:spPr>
          <a:xfrm>
            <a:off x="458352" y="1293249"/>
            <a:ext cx="8227295" cy="5047536"/>
          </a:xfrm>
          <a:prstGeom prst="rect">
            <a:avLst/>
          </a:prstGeom>
          <a:noFill/>
        </p:spPr>
        <p:txBody>
          <a:bodyPr wrap="square" rtlCol="0">
            <a:spAutoFit/>
          </a:bodyPr>
          <a:lstStyle/>
          <a:p>
            <a:pPr>
              <a:spcBef>
                <a:spcPts val="200"/>
              </a:spcBef>
              <a:spcAft>
                <a:spcPts val="200"/>
              </a:spcAft>
            </a:pPr>
            <a:r>
              <a:rPr lang="en-US" sz="1600" b="1" dirty="0">
                <a:solidFill>
                  <a:srgbClr val="941100"/>
                </a:solidFill>
                <a:latin typeface="+mj-lt"/>
              </a:rPr>
              <a:t>BACKGROUND</a:t>
            </a:r>
            <a:r>
              <a:rPr lang="en-US" sz="1600" dirty="0">
                <a:solidFill>
                  <a:srgbClr val="941100"/>
                </a:solidFill>
                <a:latin typeface="+mj-lt"/>
              </a:rPr>
              <a:t>: </a:t>
            </a:r>
            <a:r>
              <a:rPr lang="en-US" sz="1600" dirty="0">
                <a:latin typeface="+mj-lt"/>
              </a:rPr>
              <a:t>	</a:t>
            </a:r>
          </a:p>
          <a:p>
            <a:pPr>
              <a:spcBef>
                <a:spcPts val="200"/>
              </a:spcBef>
              <a:spcAft>
                <a:spcPts val="200"/>
              </a:spcAft>
            </a:pPr>
            <a:endParaRPr lang="en-US" sz="400" dirty="0">
              <a:latin typeface="+mj-lt"/>
            </a:endParaRPr>
          </a:p>
          <a:p>
            <a:pPr>
              <a:spcBef>
                <a:spcPts val="200"/>
              </a:spcBef>
              <a:spcAft>
                <a:spcPts val="200"/>
              </a:spcAft>
            </a:pPr>
            <a:r>
              <a:rPr lang="en-US" sz="1600" dirty="0">
                <a:latin typeface="+mj-lt"/>
              </a:rPr>
              <a:t>The original case was about unfair practices related to interchange fees. [</a:t>
            </a:r>
            <a:r>
              <a:rPr lang="en-US" sz="1600" i="1" dirty="0">
                <a:latin typeface="+mj-lt"/>
              </a:rPr>
              <a:t>Payment Card Interchange Fee and Merchant Discount Antitrust Litigation - MDL No. 1720].</a:t>
            </a:r>
            <a:endParaRPr lang="en-US" sz="1600" dirty="0">
              <a:latin typeface="+mj-lt"/>
            </a:endParaRPr>
          </a:p>
          <a:p>
            <a:pPr marL="285750" indent="-228600">
              <a:spcBef>
                <a:spcPts val="200"/>
              </a:spcBef>
              <a:spcAft>
                <a:spcPts val="200"/>
              </a:spcAft>
              <a:buFont typeface="Arial" panose="020B0604020202020204" pitchFamily="34" charset="0"/>
              <a:buChar char="•"/>
              <a:tabLst>
                <a:tab pos="7762875" algn="l"/>
                <a:tab pos="7820025" algn="l"/>
              </a:tabLst>
            </a:pPr>
            <a:r>
              <a:rPr lang="en-US" sz="1600" dirty="0">
                <a:latin typeface="+mj-lt"/>
              </a:rPr>
              <a:t>The lack of competition meant steadily rising fees and no competitive alternatives. </a:t>
            </a:r>
          </a:p>
          <a:p>
            <a:pPr marL="285750" indent="-228600">
              <a:spcBef>
                <a:spcPts val="200"/>
              </a:spcBef>
              <a:spcAft>
                <a:spcPts val="200"/>
              </a:spcAft>
              <a:buFont typeface="Arial" panose="020B0604020202020204" pitchFamily="34" charset="0"/>
              <a:buChar char="•"/>
              <a:tabLst>
                <a:tab pos="7762875" algn="l"/>
                <a:tab pos="7820025" algn="l"/>
              </a:tabLst>
            </a:pPr>
            <a:r>
              <a:rPr lang="en-US" sz="1600" dirty="0">
                <a:latin typeface="+mj-lt"/>
              </a:rPr>
              <a:t>Both parties originally agreed to settle for more than $7 billion dollars. After lengthy discussions and dozens of separate agreements, the Judge has approved the Settlement. </a:t>
            </a:r>
            <a:endParaRPr lang="en-US" sz="1600" dirty="0">
              <a:solidFill>
                <a:srgbClr val="AC1300"/>
              </a:solidFill>
              <a:latin typeface="+mj-lt"/>
            </a:endParaRPr>
          </a:p>
          <a:p>
            <a:pPr lvl="0">
              <a:spcBef>
                <a:spcPts val="200"/>
              </a:spcBef>
              <a:spcAft>
                <a:spcPts val="200"/>
              </a:spcAft>
            </a:pPr>
            <a:endParaRPr lang="en-US" sz="600" dirty="0">
              <a:solidFill>
                <a:srgbClr val="AC1300"/>
              </a:solidFill>
              <a:latin typeface="+mj-lt"/>
            </a:endParaRPr>
          </a:p>
          <a:p>
            <a:pPr lvl="0">
              <a:spcBef>
                <a:spcPts val="200"/>
              </a:spcBef>
              <a:spcAft>
                <a:spcPts val="200"/>
              </a:spcAft>
            </a:pPr>
            <a:r>
              <a:rPr lang="en-US" sz="1600" b="1" dirty="0">
                <a:solidFill>
                  <a:srgbClr val="941100"/>
                </a:solidFill>
                <a:latin typeface="+mj-lt"/>
              </a:rPr>
              <a:t>ELEGIBILITY:  </a:t>
            </a:r>
            <a:endParaRPr lang="en-US" sz="400" b="1" dirty="0">
              <a:solidFill>
                <a:srgbClr val="941100"/>
              </a:solidFill>
              <a:latin typeface="+mj-lt"/>
            </a:endParaRPr>
          </a:p>
          <a:p>
            <a:pPr lvl="0">
              <a:spcBef>
                <a:spcPts val="200"/>
              </a:spcBef>
              <a:spcAft>
                <a:spcPts val="200"/>
              </a:spcAft>
            </a:pPr>
            <a:r>
              <a:rPr lang="en-US" sz="1600" dirty="0">
                <a:latin typeface="+mj-lt"/>
              </a:rPr>
              <a:t>Any Merchant that accepted Visa or MasterCard between January 1, 2004, and January 24, 2019 is eligible to participate in the Settlement but must register to be included.</a:t>
            </a:r>
            <a:endParaRPr lang="en-US" sz="1600" i="1" dirty="0">
              <a:latin typeface="+mj-lt"/>
            </a:endParaRPr>
          </a:p>
          <a:p>
            <a:pPr lvl="0">
              <a:spcBef>
                <a:spcPts val="200"/>
              </a:spcBef>
              <a:spcAft>
                <a:spcPts val="200"/>
              </a:spcAft>
            </a:pPr>
            <a:endParaRPr lang="en-US" sz="600" dirty="0">
              <a:latin typeface="+mj-lt"/>
            </a:endParaRPr>
          </a:p>
          <a:p>
            <a:pPr lvl="0">
              <a:spcBef>
                <a:spcPts val="200"/>
              </a:spcBef>
              <a:spcAft>
                <a:spcPts val="200"/>
              </a:spcAft>
            </a:pPr>
            <a:r>
              <a:rPr lang="en-US" sz="1600" b="1" dirty="0">
                <a:solidFill>
                  <a:srgbClr val="AC1300"/>
                </a:solidFill>
                <a:latin typeface="+mj-lt"/>
              </a:rPr>
              <a:t>UPDATE:</a:t>
            </a:r>
            <a:r>
              <a:rPr lang="en-US" sz="1600" dirty="0">
                <a:solidFill>
                  <a:srgbClr val="AC1300"/>
                </a:solidFill>
                <a:latin typeface="+mj-lt"/>
              </a:rPr>
              <a:t> </a:t>
            </a:r>
            <a:endParaRPr lang="en-US" sz="400" dirty="0">
              <a:solidFill>
                <a:srgbClr val="AC1300"/>
              </a:solidFill>
              <a:latin typeface="+mj-lt"/>
            </a:endParaRPr>
          </a:p>
          <a:p>
            <a:pPr lvl="0">
              <a:spcBef>
                <a:spcPts val="200"/>
              </a:spcBef>
              <a:spcAft>
                <a:spcPts val="200"/>
              </a:spcAft>
            </a:pPr>
            <a:r>
              <a:rPr lang="en-US" sz="1600" dirty="0">
                <a:latin typeface="+mj-lt"/>
              </a:rPr>
              <a:t>On December 13, 2019, the Court agreed that despite any reservations expressed during the last Fairness Hearing (November 7, 2019), the proposed settlement is "Fair and Adequate".  By clearing the remaining administrative issues from the case, the Judge/Court can move forward with declaring a claim form (enrollment) deadline and publishing the official claim form details. We were prepared to move forward in early 2020 when COVID-19 impacted the process. </a:t>
            </a:r>
          </a:p>
          <a:p>
            <a:pPr lvl="0">
              <a:spcBef>
                <a:spcPts val="200"/>
              </a:spcBef>
              <a:spcAft>
                <a:spcPts val="200"/>
              </a:spcAft>
            </a:pPr>
            <a:endParaRPr lang="en-US" sz="1000" dirty="0">
              <a:latin typeface="+mj-lt"/>
            </a:endParaRPr>
          </a:p>
          <a:p>
            <a:pPr>
              <a:spcBef>
                <a:spcPts val="200"/>
              </a:spcBef>
              <a:spcAft>
                <a:spcPts val="200"/>
              </a:spcAft>
            </a:pPr>
            <a:r>
              <a:rPr lang="en-US" sz="1600" b="1" dirty="0">
                <a:latin typeface="+mj-lt"/>
              </a:rPr>
              <a:t>We see these announcements as confirmation that the Case is now firmly in the "</a:t>
            </a:r>
            <a:r>
              <a:rPr lang="en-US" sz="1600" b="1" dirty="0">
                <a:solidFill>
                  <a:srgbClr val="941100"/>
                </a:solidFill>
                <a:latin typeface="+mj-lt"/>
              </a:rPr>
              <a:t>Payment Phase</a:t>
            </a:r>
            <a:r>
              <a:rPr lang="en-US" sz="1600" b="1" dirty="0">
                <a:latin typeface="+mj-lt"/>
              </a:rPr>
              <a:t>" </a:t>
            </a:r>
          </a:p>
        </p:txBody>
      </p:sp>
    </p:spTree>
    <p:extLst>
      <p:ext uri="{BB962C8B-B14F-4D97-AF65-F5344CB8AC3E}">
        <p14:creationId xmlns:p14="http://schemas.microsoft.com/office/powerpoint/2010/main" val="374068673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4339" y="313686"/>
            <a:ext cx="8229600" cy="990600"/>
          </a:xfrm>
        </p:spPr>
        <p:txBody>
          <a:bodyPr>
            <a:normAutofit/>
          </a:bodyPr>
          <a:lstStyle/>
          <a:p>
            <a:r>
              <a:rPr lang="en-US" sz="2000" b="1" dirty="0">
                <a:solidFill>
                  <a:srgbClr val="800000"/>
                </a:solidFill>
                <a:cs typeface="Calibri Light" panose="020F0302020204030204" pitchFamily="34" charset="0"/>
              </a:rPr>
              <a:t>WHY IS THIS GREAT FOR THE MERCHANTS?</a:t>
            </a:r>
          </a:p>
        </p:txBody>
      </p:sp>
      <p:sp>
        <p:nvSpPr>
          <p:cNvPr id="3" name="Content Placeholder 2"/>
          <p:cNvSpPr>
            <a:spLocks noGrp="1"/>
          </p:cNvSpPr>
          <p:nvPr>
            <p:ph idx="4294967295"/>
          </p:nvPr>
        </p:nvSpPr>
        <p:spPr>
          <a:xfrm>
            <a:off x="579829" y="1390272"/>
            <a:ext cx="7907846" cy="4705428"/>
          </a:xfrm>
        </p:spPr>
        <p:txBody>
          <a:bodyPr>
            <a:noAutofit/>
          </a:bodyPr>
          <a:lstStyle/>
          <a:p>
            <a:pPr>
              <a:lnSpc>
                <a:spcPts val="2400"/>
              </a:lnSpc>
              <a:buSzPct val="85000"/>
              <a:buFont typeface="Wingdings" pitchFamily="2" charset="2"/>
              <a:buChar char="§"/>
            </a:pPr>
            <a:r>
              <a:rPr lang="en-US" sz="1600" dirty="0">
                <a:latin typeface="+mj-lt"/>
                <a:cs typeface="Calibri Light" panose="020F0302020204030204" pitchFamily="34" charset="0"/>
              </a:rPr>
              <a:t>It is their money – they were overcharged</a:t>
            </a:r>
          </a:p>
          <a:p>
            <a:pPr>
              <a:lnSpc>
                <a:spcPts val="2400"/>
              </a:lnSpc>
              <a:buSzPct val="85000"/>
              <a:buFont typeface="Wingdings" pitchFamily="2" charset="2"/>
              <a:buChar char="§"/>
            </a:pPr>
            <a:r>
              <a:rPr lang="en-US" sz="1600" dirty="0">
                <a:cs typeface="Calibri Light" panose="020F0302020204030204" pitchFamily="34" charset="0"/>
              </a:rPr>
              <a:t>“Found Money” – payouts only to those who apply</a:t>
            </a:r>
          </a:p>
          <a:p>
            <a:pPr>
              <a:lnSpc>
                <a:spcPts val="2400"/>
              </a:lnSpc>
              <a:buSzPct val="85000"/>
              <a:buFont typeface="Wingdings" pitchFamily="2" charset="2"/>
              <a:buChar char="§"/>
            </a:pPr>
            <a:r>
              <a:rPr lang="en-US" sz="1600" dirty="0">
                <a:latin typeface="+mj-lt"/>
                <a:cs typeface="Calibri Light" panose="020F0302020204030204" pitchFamily="34" charset="0"/>
              </a:rPr>
              <a:t>Brownstone makes it easy to understand payments </a:t>
            </a:r>
          </a:p>
          <a:p>
            <a:pPr>
              <a:lnSpc>
                <a:spcPts val="2400"/>
              </a:lnSpc>
              <a:buSzPct val="85000"/>
              <a:buFont typeface="Wingdings" pitchFamily="2" charset="2"/>
              <a:buChar char="§"/>
            </a:pPr>
            <a:r>
              <a:rPr lang="en-US" sz="1600" dirty="0">
                <a:latin typeface="+mj-lt"/>
                <a:cs typeface="Calibri Light" panose="020F0302020204030204" pitchFamily="34" charset="0"/>
              </a:rPr>
              <a:t>Uncomplicated enrollment – elegant process </a:t>
            </a:r>
          </a:p>
          <a:p>
            <a:pPr>
              <a:lnSpc>
                <a:spcPts val="2400"/>
              </a:lnSpc>
              <a:buSzPct val="85000"/>
              <a:buFont typeface="Wingdings" pitchFamily="2" charset="2"/>
              <a:buChar char="§"/>
            </a:pPr>
            <a:r>
              <a:rPr lang="en-US" sz="1600" dirty="0">
                <a:latin typeface="+mj-lt"/>
                <a:cs typeface="Calibri Light" panose="020F0302020204030204" pitchFamily="34" charset="0"/>
              </a:rPr>
              <a:t>No fear of data loss or exposure </a:t>
            </a:r>
          </a:p>
          <a:p>
            <a:pPr>
              <a:lnSpc>
                <a:spcPts val="2400"/>
              </a:lnSpc>
              <a:buSzPct val="85000"/>
              <a:buFont typeface="Wingdings" pitchFamily="2" charset="2"/>
              <a:buChar char="§"/>
            </a:pPr>
            <a:r>
              <a:rPr lang="en-US" sz="1600" dirty="0">
                <a:latin typeface="+mj-lt"/>
                <a:cs typeface="Calibri Light" panose="020F0302020204030204" pitchFamily="34" charset="0"/>
              </a:rPr>
              <a:t>No fees upfront – 100% contingency based</a:t>
            </a:r>
          </a:p>
          <a:p>
            <a:pPr>
              <a:lnSpc>
                <a:spcPts val="2400"/>
              </a:lnSpc>
              <a:buSzPct val="85000"/>
              <a:buFont typeface="Wingdings" pitchFamily="2" charset="2"/>
              <a:buChar char="§"/>
            </a:pPr>
            <a:r>
              <a:rPr lang="en-US" sz="1600" dirty="0">
                <a:latin typeface="+mj-lt"/>
                <a:cs typeface="Calibri Light" panose="020F0302020204030204" pitchFamily="34" charset="0"/>
              </a:rPr>
              <a:t>Once enrolled, no need for additional data or work</a:t>
            </a:r>
          </a:p>
          <a:p>
            <a:pPr>
              <a:lnSpc>
                <a:spcPts val="2400"/>
              </a:lnSpc>
              <a:buSzPct val="85000"/>
              <a:buFont typeface="Wingdings" pitchFamily="2" charset="2"/>
              <a:buChar char="§"/>
            </a:pPr>
            <a:r>
              <a:rPr lang="en-US" sz="1600" dirty="0">
                <a:latin typeface="+mj-lt"/>
                <a:cs typeface="Calibri Light" panose="020F0302020204030204" pitchFamily="34" charset="0"/>
              </a:rPr>
              <a:t>Brownstone covers all the EIN and related Merchant ID (MID) numbers for each client regardless of volume.</a:t>
            </a:r>
          </a:p>
          <a:p>
            <a:pPr>
              <a:lnSpc>
                <a:spcPts val="2400"/>
              </a:lnSpc>
              <a:buSzPct val="85000"/>
              <a:buFont typeface="Wingdings" pitchFamily="2" charset="2"/>
              <a:buChar char="§"/>
            </a:pPr>
            <a:r>
              <a:rPr lang="en-US" sz="1600" dirty="0">
                <a:latin typeface="+mj-lt"/>
                <a:cs typeface="Calibri Light" panose="020F0302020204030204" pitchFamily="34" charset="0"/>
              </a:rPr>
              <a:t>All funds to be disbursed but only to enrolled Merchants. Strong potential for “Second Checks” issued to Merchants that participate in the Settlement.</a:t>
            </a:r>
          </a:p>
          <a:p>
            <a:pPr>
              <a:lnSpc>
                <a:spcPts val="2400"/>
              </a:lnSpc>
              <a:buSzPct val="85000"/>
              <a:buFont typeface="Wingdings" pitchFamily="2" charset="2"/>
              <a:buChar char="§"/>
            </a:pPr>
            <a:endParaRPr lang="en-US" sz="1600" dirty="0">
              <a:latin typeface="+mj-lt"/>
              <a:cs typeface="Calibri Light" panose="020F0302020204030204" pitchFamily="34" charset="0"/>
            </a:endParaRPr>
          </a:p>
          <a:p>
            <a:pPr marL="0" indent="0">
              <a:lnSpc>
                <a:spcPts val="2400"/>
              </a:lnSpc>
              <a:buSzPct val="85000"/>
              <a:buNone/>
            </a:pPr>
            <a:endParaRPr lang="en-US" sz="1600" dirty="0">
              <a:latin typeface="+mj-lt"/>
              <a:cs typeface="Calibri Light" panose="020F0302020204030204" pitchFamily="34" charset="0"/>
            </a:endParaRPr>
          </a:p>
          <a:p>
            <a:pPr>
              <a:lnSpc>
                <a:spcPts val="2400"/>
              </a:lnSpc>
              <a:buSzPct val="85000"/>
              <a:buFont typeface="Wingdings" pitchFamily="2" charset="2"/>
              <a:buChar char="§"/>
            </a:pPr>
            <a:endParaRPr lang="en-US" sz="1600" dirty="0">
              <a:latin typeface="+mj-lt"/>
              <a:cs typeface="Calibri Light" panose="020F0302020204030204" pitchFamily="34" charset="0"/>
            </a:endParaRPr>
          </a:p>
        </p:txBody>
      </p:sp>
      <p:sp>
        <p:nvSpPr>
          <p:cNvPr id="4" name="Footer Placeholder 3">
            <a:extLst>
              <a:ext uri="{FF2B5EF4-FFF2-40B4-BE49-F238E27FC236}">
                <a16:creationId xmlns:a16="http://schemas.microsoft.com/office/drawing/2014/main" id="{E0670727-8E37-1340-8A41-727BA371BB78}"/>
              </a:ext>
            </a:extLst>
          </p:cNvPr>
          <p:cNvSpPr>
            <a:spLocks noGrp="1"/>
          </p:cNvSpPr>
          <p:nvPr>
            <p:ph type="ftr" sz="quarter" idx="10"/>
          </p:nvPr>
        </p:nvSpPr>
        <p:spPr/>
        <p:txBody>
          <a:bodyPr/>
          <a:lstStyle/>
          <a:p>
            <a:pPr>
              <a:defRPr/>
            </a:pPr>
            <a:r>
              <a:rPr lang="en-GB" dirty="0"/>
              <a:t>Private and Confidential</a:t>
            </a:r>
            <a:endParaRPr lang="en-IE" dirty="0"/>
          </a:p>
        </p:txBody>
      </p:sp>
      <p:sp>
        <p:nvSpPr>
          <p:cNvPr id="5" name="Slide Number Placeholder 4">
            <a:extLst>
              <a:ext uri="{FF2B5EF4-FFF2-40B4-BE49-F238E27FC236}">
                <a16:creationId xmlns:a16="http://schemas.microsoft.com/office/drawing/2014/main" id="{1C49C84E-19F8-3D4D-A9A4-DEFB710D2B5C}"/>
              </a:ext>
            </a:extLst>
          </p:cNvPr>
          <p:cNvSpPr>
            <a:spLocks noGrp="1"/>
          </p:cNvSpPr>
          <p:nvPr>
            <p:ph type="sldNum" sz="quarter" idx="11"/>
          </p:nvPr>
        </p:nvSpPr>
        <p:spPr/>
        <p:txBody>
          <a:bodyPr/>
          <a:lstStyle/>
          <a:p>
            <a:pPr>
              <a:defRPr/>
            </a:pPr>
            <a:fld id="{FB18715A-88C9-2943-A02D-AE48EA4CBE79}" type="slidenum">
              <a:rPr lang="en-IE" smtClean="0"/>
              <a:pPr>
                <a:defRPr/>
              </a:pPr>
              <a:t>4</a:t>
            </a:fld>
            <a:endParaRPr lang="en-IE" dirty="0"/>
          </a:p>
        </p:txBody>
      </p:sp>
    </p:spTree>
    <p:extLst>
      <p:ext uri="{BB962C8B-B14F-4D97-AF65-F5344CB8AC3E}">
        <p14:creationId xmlns:p14="http://schemas.microsoft.com/office/powerpoint/2010/main" val="353012798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3207" y="1651708"/>
            <a:ext cx="8453718" cy="4345082"/>
          </a:xfrm>
        </p:spPr>
        <p:txBody>
          <a:bodyPr>
            <a:normAutofit/>
          </a:bodyPr>
          <a:lstStyle/>
          <a:p>
            <a:pPr>
              <a:lnSpc>
                <a:spcPts val="2260"/>
              </a:lnSpc>
              <a:spcBef>
                <a:spcPts val="0"/>
              </a:spcBef>
              <a:buSzPct val="85000"/>
              <a:buFont typeface="Wingdings" pitchFamily="2" charset="2"/>
              <a:buChar char="§"/>
              <a:tabLst>
                <a:tab pos="1365250" algn="l"/>
              </a:tabLst>
            </a:pPr>
            <a:r>
              <a:rPr lang="en-US" sz="1600" b="1" dirty="0">
                <a:solidFill>
                  <a:srgbClr val="941100"/>
                </a:solidFill>
                <a:latin typeface="+mj-lt"/>
                <a:cs typeface="Calibri Light" panose="020F0302020204030204" pitchFamily="34" charset="0"/>
              </a:rPr>
              <a:t>OPTION 1: 	</a:t>
            </a:r>
            <a:r>
              <a:rPr lang="en-US" sz="1600" dirty="0">
                <a:latin typeface="+mj-lt"/>
                <a:cs typeface="Calibri Light" panose="020F0302020204030204" pitchFamily="34" charset="0"/>
              </a:rPr>
              <a:t>Do nothing and not receive their share of the Settlement. Merchants must  	register to participate in this class action and receive compensation.</a:t>
            </a:r>
          </a:p>
          <a:p>
            <a:pPr marL="236538" indent="-236538">
              <a:lnSpc>
                <a:spcPts val="2260"/>
              </a:lnSpc>
              <a:spcBef>
                <a:spcPts val="0"/>
              </a:spcBef>
              <a:buSzPct val="85000"/>
              <a:buFont typeface="Wingdings" pitchFamily="2" charset="2"/>
              <a:buChar char="§"/>
              <a:tabLst>
                <a:tab pos="1363663" algn="l"/>
              </a:tabLst>
            </a:pPr>
            <a:endParaRPr lang="en-US" sz="1600" b="1" dirty="0">
              <a:solidFill>
                <a:srgbClr val="941100"/>
              </a:solidFill>
              <a:latin typeface="+mj-lt"/>
              <a:cs typeface="Calibri Light" panose="020F0302020204030204" pitchFamily="34" charset="0"/>
            </a:endParaRPr>
          </a:p>
          <a:p>
            <a:pPr marL="236538" indent="-236538">
              <a:lnSpc>
                <a:spcPts val="2260"/>
              </a:lnSpc>
              <a:spcBef>
                <a:spcPts val="0"/>
              </a:spcBef>
              <a:buSzPct val="85000"/>
              <a:buFont typeface="Wingdings" pitchFamily="2" charset="2"/>
              <a:buChar char="§"/>
              <a:tabLst>
                <a:tab pos="1363663" algn="l"/>
              </a:tabLst>
            </a:pPr>
            <a:r>
              <a:rPr lang="en-US" sz="1600" b="1" dirty="0">
                <a:solidFill>
                  <a:srgbClr val="941100"/>
                </a:solidFill>
                <a:latin typeface="+mj-lt"/>
                <a:cs typeface="Calibri Light" panose="020F0302020204030204" pitchFamily="34" charset="0"/>
              </a:rPr>
              <a:t>OPTION 2: </a:t>
            </a:r>
            <a:r>
              <a:rPr lang="en-US" sz="1600" dirty="0">
                <a:latin typeface="+mj-lt"/>
                <a:cs typeface="Calibri Light" panose="020F0302020204030204" pitchFamily="34" charset="0"/>
              </a:rPr>
              <a:t>	File and calculate their own claim(s) by working with the appointed Settlement 	Administrator. Contact detail and additional information regarding the no-cost 	assistance, Merchants can visit </a:t>
            </a:r>
            <a:r>
              <a:rPr lang="en-US" sz="1600" dirty="0">
                <a:latin typeface="+mj-lt"/>
                <a:cs typeface="Calibri Light" panose="020F0302020204030204" pitchFamily="34" charset="0"/>
                <a:hlinkClick r:id="rId3"/>
              </a:rPr>
              <a:t>www.paymentcardsettlement.com</a:t>
            </a:r>
            <a:r>
              <a:rPr lang="en-US" sz="1600" dirty="0">
                <a:latin typeface="+mj-lt"/>
                <a:cs typeface="Calibri Light" panose="020F0302020204030204" pitchFamily="34" charset="0"/>
              </a:rPr>
              <a:t>. Claim Forms 	are not yet available. Note: There is no requirement to file with a third-party 	provider – it is 100% their choice. </a:t>
            </a:r>
          </a:p>
          <a:p>
            <a:pPr marL="236538" indent="-236538">
              <a:lnSpc>
                <a:spcPts val="2260"/>
              </a:lnSpc>
              <a:spcBef>
                <a:spcPts val="0"/>
              </a:spcBef>
              <a:buSzPct val="85000"/>
              <a:buFont typeface="Wingdings" pitchFamily="2" charset="2"/>
              <a:buChar char="§"/>
              <a:tabLst>
                <a:tab pos="1363663" algn="l"/>
              </a:tabLst>
            </a:pPr>
            <a:endParaRPr lang="en-US" sz="1600" b="1" dirty="0">
              <a:solidFill>
                <a:srgbClr val="941100"/>
              </a:solidFill>
              <a:latin typeface="+mj-lt"/>
              <a:cs typeface="Calibri Light" panose="020F0302020204030204" pitchFamily="34" charset="0"/>
            </a:endParaRPr>
          </a:p>
          <a:p>
            <a:pPr marL="285750" indent="-276225">
              <a:lnSpc>
                <a:spcPts val="2260"/>
              </a:lnSpc>
              <a:spcBef>
                <a:spcPts val="0"/>
              </a:spcBef>
              <a:buSzPct val="85000"/>
              <a:buFont typeface="Wingdings" pitchFamily="2" charset="2"/>
              <a:buChar char="§"/>
              <a:tabLst>
                <a:tab pos="219075" algn="l"/>
                <a:tab pos="1308100" algn="l"/>
              </a:tabLst>
            </a:pPr>
            <a:r>
              <a:rPr lang="en-US" sz="1600" b="1" dirty="0">
                <a:solidFill>
                  <a:srgbClr val="941100"/>
                </a:solidFill>
                <a:latin typeface="+mj-lt"/>
                <a:cs typeface="Calibri Light" panose="020F0302020204030204" pitchFamily="34" charset="0"/>
              </a:rPr>
              <a:t>OPTION 3: 	</a:t>
            </a:r>
            <a:r>
              <a:rPr lang="en-US" sz="1600" dirty="0">
                <a:latin typeface="+mj-lt"/>
                <a:cs typeface="Calibri Light" panose="020F0302020204030204" pitchFamily="34" charset="0"/>
              </a:rPr>
              <a:t>Retain Brownstone Recovery Group to work on their behalf to help them recover 	their share of the Settlement. Brownstone’s areas of expertise are interchange fees 	and Class Action settlements and we focus on the Merchants’ claims (including all 	EIN and MID numbers) while they focus on their business. </a:t>
            </a:r>
          </a:p>
        </p:txBody>
      </p:sp>
      <p:sp>
        <p:nvSpPr>
          <p:cNvPr id="4" name="Footer Placeholder 3">
            <a:extLst>
              <a:ext uri="{FF2B5EF4-FFF2-40B4-BE49-F238E27FC236}">
                <a16:creationId xmlns:a16="http://schemas.microsoft.com/office/drawing/2014/main" id="{E0670727-8E37-1340-8A41-727BA371BB78}"/>
              </a:ext>
            </a:extLst>
          </p:cNvPr>
          <p:cNvSpPr>
            <a:spLocks noGrp="1"/>
          </p:cNvSpPr>
          <p:nvPr>
            <p:ph type="ftr" sz="quarter" idx="10"/>
          </p:nvPr>
        </p:nvSpPr>
        <p:spPr/>
        <p:txBody>
          <a:bodyPr/>
          <a:lstStyle/>
          <a:p>
            <a:pPr>
              <a:defRPr/>
            </a:pPr>
            <a:r>
              <a:rPr lang="en-GB" dirty="0"/>
              <a:t>Private and Confidential</a:t>
            </a:r>
            <a:endParaRPr lang="en-IE" dirty="0"/>
          </a:p>
        </p:txBody>
      </p:sp>
      <p:sp>
        <p:nvSpPr>
          <p:cNvPr id="5" name="Slide Number Placeholder 4">
            <a:extLst>
              <a:ext uri="{FF2B5EF4-FFF2-40B4-BE49-F238E27FC236}">
                <a16:creationId xmlns:a16="http://schemas.microsoft.com/office/drawing/2014/main" id="{1C49C84E-19F8-3D4D-A9A4-DEFB710D2B5C}"/>
              </a:ext>
            </a:extLst>
          </p:cNvPr>
          <p:cNvSpPr>
            <a:spLocks noGrp="1"/>
          </p:cNvSpPr>
          <p:nvPr>
            <p:ph type="sldNum" sz="quarter" idx="11"/>
          </p:nvPr>
        </p:nvSpPr>
        <p:spPr/>
        <p:txBody>
          <a:bodyPr/>
          <a:lstStyle/>
          <a:p>
            <a:pPr>
              <a:defRPr/>
            </a:pPr>
            <a:fld id="{FB18715A-88C9-2943-A02D-AE48EA4CBE79}" type="slidenum">
              <a:rPr lang="en-IE" smtClean="0"/>
              <a:pPr>
                <a:defRPr/>
              </a:pPr>
              <a:t>5</a:t>
            </a:fld>
            <a:endParaRPr lang="en-IE" dirty="0"/>
          </a:p>
        </p:txBody>
      </p:sp>
      <p:sp>
        <p:nvSpPr>
          <p:cNvPr id="6" name="Title 1">
            <a:extLst>
              <a:ext uri="{FF2B5EF4-FFF2-40B4-BE49-F238E27FC236}">
                <a16:creationId xmlns:a16="http://schemas.microsoft.com/office/drawing/2014/main" id="{A311275D-CC3B-5649-AA13-921887F0098C}"/>
              </a:ext>
            </a:extLst>
          </p:cNvPr>
          <p:cNvSpPr txBox="1">
            <a:spLocks/>
          </p:cNvSpPr>
          <p:nvPr/>
        </p:nvSpPr>
        <p:spPr>
          <a:xfrm>
            <a:off x="331415" y="659951"/>
            <a:ext cx="5976381" cy="634249"/>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rgbClr val="8D0C18"/>
                </a:solidFill>
                <a:latin typeface="Calibri Light" panose="020F0302020204030204" pitchFamily="34" charset="0"/>
                <a:cs typeface="Calibri Light" panose="020F0302020204030204" pitchFamily="34" charset="0"/>
              </a:rPr>
              <a:t>WHAT ARE THE MERCHANTS’ OPTIONS? </a:t>
            </a:r>
          </a:p>
        </p:txBody>
      </p:sp>
    </p:spTree>
    <p:extLst>
      <p:ext uri="{BB962C8B-B14F-4D97-AF65-F5344CB8AC3E}">
        <p14:creationId xmlns:p14="http://schemas.microsoft.com/office/powerpoint/2010/main" val="108703719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44B4FA19-1921-D844-B197-21138885FFE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5598" t="4506" r="4600" b="11011"/>
          <a:stretch/>
        </p:blipFill>
        <p:spPr>
          <a:xfrm>
            <a:off x="398833" y="4859213"/>
            <a:ext cx="7130199" cy="1322040"/>
          </a:xfrm>
          <a:prstGeom prst="rect">
            <a:avLst/>
          </a:prstGeom>
          <a:ln>
            <a:solidFill>
              <a:schemeClr val="tx1"/>
            </a:solidFill>
          </a:ln>
        </p:spPr>
      </p:pic>
      <p:pic>
        <p:nvPicPr>
          <p:cNvPr id="10" name="Picture 9" descr="Graphical user interface, website&#10;&#10;Description automatically generated">
            <a:extLst>
              <a:ext uri="{FF2B5EF4-FFF2-40B4-BE49-F238E27FC236}">
                <a16:creationId xmlns:a16="http://schemas.microsoft.com/office/drawing/2014/main" id="{EBB69B08-B8CE-CC4C-9665-19C3E0454698}"/>
              </a:ext>
            </a:extLst>
          </p:cNvPr>
          <p:cNvPicPr>
            <a:picLocks noChangeAspect="1"/>
          </p:cNvPicPr>
          <p:nvPr/>
        </p:nvPicPr>
        <p:blipFill>
          <a:blip r:embed="rId4"/>
          <a:stretch>
            <a:fillRect/>
          </a:stretch>
        </p:blipFill>
        <p:spPr>
          <a:xfrm>
            <a:off x="398832" y="1532270"/>
            <a:ext cx="8478763" cy="2903975"/>
          </a:xfrm>
          <a:prstGeom prst="rect">
            <a:avLst/>
          </a:prstGeom>
          <a:ln>
            <a:noFill/>
          </a:ln>
          <a:effectLst>
            <a:outerShdw blurRad="190500" algn="tl" rotWithShape="0">
              <a:srgbClr val="000000">
                <a:alpha val="70000"/>
              </a:srgbClr>
            </a:outerShdw>
          </a:effectLst>
        </p:spPr>
      </p:pic>
      <p:sp>
        <p:nvSpPr>
          <p:cNvPr id="2" name="Date Placeholder 1">
            <a:extLst>
              <a:ext uri="{FF2B5EF4-FFF2-40B4-BE49-F238E27FC236}">
                <a16:creationId xmlns:a16="http://schemas.microsoft.com/office/drawing/2014/main" id="{EF6128C0-87E3-BD4F-85F7-CCD26B720F65}"/>
              </a:ext>
            </a:extLst>
          </p:cNvPr>
          <p:cNvSpPr>
            <a:spLocks noGrp="1"/>
          </p:cNvSpPr>
          <p:nvPr>
            <p:ph type="dt" sz="half" idx="11"/>
          </p:nvPr>
        </p:nvSpPr>
        <p:spPr>
          <a:xfrm>
            <a:off x="628650" y="6356350"/>
            <a:ext cx="2057400" cy="365125"/>
          </a:xfrm>
        </p:spPr>
        <p:txBody>
          <a:bodyPr vert="horz" lIns="91440" tIns="45720" rIns="91440" bIns="45720" rtlCol="0" anchor="ctr">
            <a:normAutofit/>
          </a:bodyPr>
          <a:lstStyle/>
          <a:p>
            <a:pPr defTabSz="914400">
              <a:spcAft>
                <a:spcPts val="600"/>
              </a:spcAft>
            </a:pPr>
            <a:fld id="{52683091-00B6-0847-99C3-6F3AEAD95D40}" type="datetime1">
              <a:rPr lang="en-US" smtClean="0"/>
              <a:pPr defTabSz="914400">
                <a:spcAft>
                  <a:spcPts val="600"/>
                </a:spcAft>
              </a:pPr>
              <a:t>2/24/2021</a:t>
            </a:fld>
            <a:endParaRPr lang="en-US"/>
          </a:p>
        </p:txBody>
      </p:sp>
      <p:pic>
        <p:nvPicPr>
          <p:cNvPr id="11" name="Picture 10" descr="Chart&#10;&#10;Description automatically generated">
            <a:extLst>
              <a:ext uri="{FF2B5EF4-FFF2-40B4-BE49-F238E27FC236}">
                <a16:creationId xmlns:a16="http://schemas.microsoft.com/office/drawing/2014/main" id="{C714D21A-19DA-4343-9E94-D0B1C60FFB99}"/>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4387" t="10441" r="12904" b="9366"/>
          <a:stretch/>
        </p:blipFill>
        <p:spPr>
          <a:xfrm>
            <a:off x="6245158" y="3146223"/>
            <a:ext cx="2500009" cy="2081719"/>
          </a:xfrm>
          <a:prstGeom prst="rect">
            <a:avLst/>
          </a:prstGeom>
        </p:spPr>
      </p:pic>
      <p:sp>
        <p:nvSpPr>
          <p:cNvPr id="13" name="Title 1">
            <a:extLst>
              <a:ext uri="{FF2B5EF4-FFF2-40B4-BE49-F238E27FC236}">
                <a16:creationId xmlns:a16="http://schemas.microsoft.com/office/drawing/2014/main" id="{A9AF6E50-0EB2-004A-9AC6-CD9E8D1A46C1}"/>
              </a:ext>
            </a:extLst>
          </p:cNvPr>
          <p:cNvSpPr txBox="1">
            <a:spLocks/>
          </p:cNvSpPr>
          <p:nvPr/>
        </p:nvSpPr>
        <p:spPr>
          <a:xfrm>
            <a:off x="251520" y="625102"/>
            <a:ext cx="5768280" cy="751311"/>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200" b="1" dirty="0">
                <a:solidFill>
                  <a:srgbClr val="8D0C18"/>
                </a:solidFill>
                <a:cs typeface="Calibri Light" panose="020F0302020204030204" pitchFamily="34" charset="0"/>
              </a:rPr>
              <a:t>Brownstone Recovery Group Web Site</a:t>
            </a:r>
          </a:p>
          <a:p>
            <a:pPr algn="l"/>
            <a:r>
              <a:rPr lang="en-US" sz="1800" u="sng" dirty="0">
                <a:hlinkClick r:id="rId7"/>
              </a:rPr>
              <a:t>https://brownstonerecovery.com</a:t>
            </a:r>
            <a:endParaRPr lang="en-US" sz="1800" b="1" dirty="0">
              <a:solidFill>
                <a:srgbClr val="8D0C18"/>
              </a:solidFill>
              <a:cs typeface="Calibri Light" panose="020F0302020204030204" pitchFamily="34" charset="0"/>
            </a:endParaRPr>
          </a:p>
        </p:txBody>
      </p:sp>
    </p:spTree>
    <p:extLst>
      <p:ext uri="{BB962C8B-B14F-4D97-AF65-F5344CB8AC3E}">
        <p14:creationId xmlns:p14="http://schemas.microsoft.com/office/powerpoint/2010/main" val="399141962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DE1FD5-FD51-A640-8176-DD420521BD65}"/>
              </a:ext>
            </a:extLst>
          </p:cNvPr>
          <p:cNvSpPr>
            <a:spLocks noGrp="1"/>
          </p:cNvSpPr>
          <p:nvPr>
            <p:ph type="ftr" sz="quarter" idx="10"/>
          </p:nvPr>
        </p:nvSpPr>
        <p:spPr/>
        <p:txBody>
          <a:bodyPr/>
          <a:lstStyle/>
          <a:p>
            <a:pPr>
              <a:defRPr/>
            </a:pPr>
            <a:r>
              <a:rPr lang="en-GB" dirty="0"/>
              <a:t>Private and Confidential</a:t>
            </a:r>
            <a:endParaRPr lang="en-IE" dirty="0"/>
          </a:p>
        </p:txBody>
      </p:sp>
      <p:sp>
        <p:nvSpPr>
          <p:cNvPr id="3" name="Slide Number Placeholder 2">
            <a:extLst>
              <a:ext uri="{FF2B5EF4-FFF2-40B4-BE49-F238E27FC236}">
                <a16:creationId xmlns:a16="http://schemas.microsoft.com/office/drawing/2014/main" id="{70BEE687-53C4-8F45-8C08-2361E9EB0ED1}"/>
              </a:ext>
            </a:extLst>
          </p:cNvPr>
          <p:cNvSpPr>
            <a:spLocks noGrp="1"/>
          </p:cNvSpPr>
          <p:nvPr>
            <p:ph type="sldNum" sz="quarter" idx="4294967295"/>
          </p:nvPr>
        </p:nvSpPr>
        <p:spPr>
          <a:xfrm>
            <a:off x="8382000" y="6354763"/>
            <a:ext cx="762000" cy="365125"/>
          </a:xfrm>
        </p:spPr>
        <p:txBody>
          <a:bodyPr/>
          <a:lstStyle/>
          <a:p>
            <a:pPr>
              <a:defRPr/>
            </a:pPr>
            <a:fld id="{FB18715A-88C9-2943-A02D-AE48EA4CBE79}" type="slidenum">
              <a:rPr lang="en-IE" smtClean="0"/>
              <a:pPr>
                <a:defRPr/>
              </a:pPr>
              <a:t>7</a:t>
            </a:fld>
            <a:endParaRPr lang="en-IE" dirty="0"/>
          </a:p>
        </p:txBody>
      </p:sp>
      <p:sp>
        <p:nvSpPr>
          <p:cNvPr id="6" name="Title 1">
            <a:extLst>
              <a:ext uri="{FF2B5EF4-FFF2-40B4-BE49-F238E27FC236}">
                <a16:creationId xmlns:a16="http://schemas.microsoft.com/office/drawing/2014/main" id="{967F2B4F-03FD-9F4F-ADAA-0261D039FBB8}"/>
              </a:ext>
            </a:extLst>
          </p:cNvPr>
          <p:cNvSpPr txBox="1">
            <a:spLocks/>
          </p:cNvSpPr>
          <p:nvPr/>
        </p:nvSpPr>
        <p:spPr>
          <a:xfrm>
            <a:off x="251520" y="625102"/>
            <a:ext cx="5768280" cy="751311"/>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200" b="1" dirty="0">
                <a:solidFill>
                  <a:srgbClr val="8D0C18"/>
                </a:solidFill>
                <a:cs typeface="Calibri Light" panose="020F0302020204030204" pitchFamily="34" charset="0"/>
              </a:rPr>
              <a:t>Brownstone Recovery Group Web Site</a:t>
            </a:r>
          </a:p>
          <a:p>
            <a:pPr algn="l"/>
            <a:r>
              <a:rPr lang="en-US" sz="1800" u="sng" dirty="0">
                <a:hlinkClick r:id="rId2"/>
              </a:rPr>
              <a:t>https://brownstonerecovery.com</a:t>
            </a:r>
            <a:endParaRPr lang="en-US" sz="1800" b="1" dirty="0">
              <a:solidFill>
                <a:srgbClr val="8D0C18"/>
              </a:solidFill>
              <a:cs typeface="Calibri Light" panose="020F0302020204030204" pitchFamily="34" charset="0"/>
            </a:endParaRPr>
          </a:p>
        </p:txBody>
      </p:sp>
      <p:grpSp>
        <p:nvGrpSpPr>
          <p:cNvPr id="14" name="Group 13">
            <a:extLst>
              <a:ext uri="{FF2B5EF4-FFF2-40B4-BE49-F238E27FC236}">
                <a16:creationId xmlns:a16="http://schemas.microsoft.com/office/drawing/2014/main" id="{F2F7ADBC-09F1-BB45-A034-B842E6F21FAA}"/>
              </a:ext>
            </a:extLst>
          </p:cNvPr>
          <p:cNvGrpSpPr/>
          <p:nvPr/>
        </p:nvGrpSpPr>
        <p:grpSpPr>
          <a:xfrm>
            <a:off x="405525" y="1650461"/>
            <a:ext cx="8379909" cy="4665886"/>
            <a:chOff x="405525" y="1650461"/>
            <a:chExt cx="8379909" cy="4665886"/>
          </a:xfrm>
        </p:grpSpPr>
        <p:grpSp>
          <p:nvGrpSpPr>
            <p:cNvPr id="9" name="Group 8">
              <a:extLst>
                <a:ext uri="{FF2B5EF4-FFF2-40B4-BE49-F238E27FC236}">
                  <a16:creationId xmlns:a16="http://schemas.microsoft.com/office/drawing/2014/main" id="{86541B15-50E9-7645-885F-2A4C3EFC1489}"/>
                </a:ext>
              </a:extLst>
            </p:cNvPr>
            <p:cNvGrpSpPr/>
            <p:nvPr/>
          </p:nvGrpSpPr>
          <p:grpSpPr>
            <a:xfrm>
              <a:off x="405525" y="1650461"/>
              <a:ext cx="6506867" cy="4111195"/>
              <a:chOff x="405525" y="1621586"/>
              <a:chExt cx="6506867" cy="4111195"/>
            </a:xfrm>
          </p:grpSpPr>
          <p:pic>
            <p:nvPicPr>
              <p:cNvPr id="7" name="Picture 6" descr="Graphical user interface, website&#10;&#10;Description automatically generated">
                <a:extLst>
                  <a:ext uri="{FF2B5EF4-FFF2-40B4-BE49-F238E27FC236}">
                    <a16:creationId xmlns:a16="http://schemas.microsoft.com/office/drawing/2014/main" id="{FE9361F0-EBA9-1D42-98D7-8CD01CE6A2A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5525" y="1621586"/>
                <a:ext cx="6506867" cy="2663940"/>
              </a:xfrm>
              <a:prstGeom prst="rect">
                <a:avLst/>
              </a:prstGeom>
              <a:ln>
                <a:solidFill>
                  <a:schemeClr val="tx1"/>
                </a:solidFill>
              </a:ln>
            </p:spPr>
          </p:pic>
          <p:pic>
            <p:nvPicPr>
              <p:cNvPr id="8" name="Picture 7" descr="A close up of a piece of paper&#10;&#10;Description automatically generated">
                <a:extLst>
                  <a:ext uri="{FF2B5EF4-FFF2-40B4-BE49-F238E27FC236}">
                    <a16:creationId xmlns:a16="http://schemas.microsoft.com/office/drawing/2014/main" id="{94D9A837-EC2E-D44F-9C17-CC682F40AAF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l="4912" t="969" r="4322" b="1340"/>
              <a:stretch/>
            </p:blipFill>
            <p:spPr>
              <a:xfrm>
                <a:off x="405525" y="4208524"/>
                <a:ext cx="6506867" cy="1524257"/>
              </a:xfrm>
              <a:prstGeom prst="rect">
                <a:avLst/>
              </a:prstGeom>
              <a:ln/>
            </p:spPr>
            <p:style>
              <a:lnRef idx="1">
                <a:schemeClr val="dk1"/>
              </a:lnRef>
              <a:fillRef idx="1003">
                <a:schemeClr val="lt1"/>
              </a:fillRef>
              <a:effectRef idx="1">
                <a:schemeClr val="dk1"/>
              </a:effectRef>
              <a:fontRef idx="minor">
                <a:schemeClr val="dk1"/>
              </a:fontRef>
            </p:style>
          </p:pic>
        </p:grpSp>
        <p:pic>
          <p:nvPicPr>
            <p:cNvPr id="13" name="Picture 12" descr="Text&#10;&#10;Description automatically generated with medium confidence">
              <a:extLst>
                <a:ext uri="{FF2B5EF4-FFF2-40B4-BE49-F238E27FC236}">
                  <a16:creationId xmlns:a16="http://schemas.microsoft.com/office/drawing/2014/main" id="{247AE4C3-6478-3D45-8158-1D68928D812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811196" y="3317253"/>
              <a:ext cx="1974238" cy="2999094"/>
            </a:xfrm>
            <a:prstGeom prst="rect">
              <a:avLst/>
            </a:prstGeom>
            <a:ln>
              <a:solidFill>
                <a:schemeClr val="tx1"/>
              </a:solidFill>
            </a:ln>
          </p:spPr>
        </p:pic>
        <p:pic>
          <p:nvPicPr>
            <p:cNvPr id="11" name="Picture 10" descr="Timeline&#10;&#10;Description automatically generated">
              <a:extLst>
                <a:ext uri="{FF2B5EF4-FFF2-40B4-BE49-F238E27FC236}">
                  <a16:creationId xmlns:a16="http://schemas.microsoft.com/office/drawing/2014/main" id="{65B8CA70-3961-F34A-B185-7EF2A2310F21}"/>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6007243" y="2296321"/>
              <a:ext cx="1791072" cy="3022877"/>
            </a:xfrm>
            <a:prstGeom prst="rect">
              <a:avLst/>
            </a:prstGeom>
            <a:ln>
              <a:solidFill>
                <a:schemeClr val="tx1"/>
              </a:solidFill>
            </a:ln>
          </p:spPr>
        </p:pic>
      </p:grpSp>
    </p:spTree>
    <p:extLst>
      <p:ext uri="{BB962C8B-B14F-4D97-AF65-F5344CB8AC3E}">
        <p14:creationId xmlns:p14="http://schemas.microsoft.com/office/powerpoint/2010/main" val="19682728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66075-C7D0-5C48-99CB-9AE1C7D325B0}"/>
              </a:ext>
            </a:extLst>
          </p:cNvPr>
          <p:cNvSpPr/>
          <p:nvPr/>
        </p:nvSpPr>
        <p:spPr>
          <a:xfrm>
            <a:off x="315157" y="4295628"/>
            <a:ext cx="1494384" cy="1323439"/>
          </a:xfrm>
          <a:prstGeom prst="rect">
            <a:avLst/>
          </a:prstGeom>
        </p:spPr>
        <p:txBody>
          <a:bodyPr wrap="square">
            <a:spAutoFit/>
          </a:bodyPr>
          <a:lstStyle/>
          <a:p>
            <a:pPr algn="ctr"/>
            <a:r>
              <a:rPr lang="en-US" sz="1400" b="1" dirty="0">
                <a:solidFill>
                  <a:srgbClr val="941651"/>
                </a:solidFill>
                <a:latin typeface="+mj-lt"/>
                <a:cs typeface="Calibri Light" panose="020F0302020204030204" pitchFamily="34" charset="0"/>
              </a:rPr>
              <a:t>ENROLLMENT:</a:t>
            </a:r>
          </a:p>
          <a:p>
            <a:pPr algn="ctr"/>
            <a:r>
              <a:rPr lang="en-US" sz="1100" b="1" dirty="0">
                <a:solidFill>
                  <a:schemeClr val="accent1">
                    <a:lumMod val="50000"/>
                  </a:schemeClr>
                </a:solidFill>
                <a:latin typeface="+mj-lt"/>
                <a:cs typeface="Calibri Light" panose="020F0302020204030204" pitchFamily="34" charset="0"/>
              </a:rPr>
              <a:t>Complete Simple Form </a:t>
            </a:r>
            <a:r>
              <a:rPr lang="en-US" sz="1100" dirty="0">
                <a:solidFill>
                  <a:schemeClr val="accent1">
                    <a:lumMod val="50000"/>
                  </a:schemeClr>
                </a:solidFill>
                <a:latin typeface="+mj-lt"/>
                <a:cs typeface="Calibri Light" panose="020F0302020204030204" pitchFamily="34" charset="0"/>
              </a:rPr>
              <a:t>by clicking on URL sent by DealersEdge:</a:t>
            </a:r>
          </a:p>
          <a:p>
            <a:pPr algn="ctr"/>
            <a:endParaRPr lang="en-US" sz="1100" dirty="0">
              <a:solidFill>
                <a:schemeClr val="accent1">
                  <a:lumMod val="50000"/>
                </a:schemeClr>
              </a:solidFill>
              <a:latin typeface="+mj-lt"/>
              <a:cs typeface="Calibri Light" panose="020F0302020204030204" pitchFamily="34" charset="0"/>
            </a:endParaRPr>
          </a:p>
          <a:p>
            <a:pPr algn="ctr"/>
            <a:r>
              <a:rPr lang="en-US" sz="1100" b="1" i="1" dirty="0">
                <a:solidFill>
                  <a:srgbClr val="941100"/>
                </a:solidFill>
                <a:latin typeface="+mj-lt"/>
                <a:cs typeface="Calibri Light" panose="020F0302020204030204" pitchFamily="34" charset="0"/>
              </a:rPr>
              <a:t>www.dealersedge.com/brownstone</a:t>
            </a:r>
          </a:p>
        </p:txBody>
      </p:sp>
      <p:sp>
        <p:nvSpPr>
          <p:cNvPr id="3" name="Oval 2">
            <a:extLst>
              <a:ext uri="{FF2B5EF4-FFF2-40B4-BE49-F238E27FC236}">
                <a16:creationId xmlns:a16="http://schemas.microsoft.com/office/drawing/2014/main" id="{A5F6F263-9629-2742-A96A-4151B4772C97}"/>
              </a:ext>
            </a:extLst>
          </p:cNvPr>
          <p:cNvSpPr/>
          <p:nvPr/>
        </p:nvSpPr>
        <p:spPr>
          <a:xfrm>
            <a:off x="903880" y="1669633"/>
            <a:ext cx="656303"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STEP 1</a:t>
            </a:r>
          </a:p>
        </p:txBody>
      </p:sp>
      <p:sp>
        <p:nvSpPr>
          <p:cNvPr id="14" name="Oval 13">
            <a:extLst>
              <a:ext uri="{FF2B5EF4-FFF2-40B4-BE49-F238E27FC236}">
                <a16:creationId xmlns:a16="http://schemas.microsoft.com/office/drawing/2014/main" id="{C27A1A13-037C-7A47-96FD-0D096F0FCD8B}"/>
              </a:ext>
            </a:extLst>
          </p:cNvPr>
          <p:cNvSpPr/>
          <p:nvPr/>
        </p:nvSpPr>
        <p:spPr>
          <a:xfrm>
            <a:off x="2456403" y="1669634"/>
            <a:ext cx="656303"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STEP</a:t>
            </a:r>
          </a:p>
          <a:p>
            <a:pPr algn="ctr"/>
            <a:r>
              <a:rPr lang="en-US" sz="1100" b="1" dirty="0">
                <a:latin typeface="+mj-lt"/>
              </a:rPr>
              <a:t>2</a:t>
            </a:r>
          </a:p>
        </p:txBody>
      </p:sp>
      <p:sp>
        <p:nvSpPr>
          <p:cNvPr id="15" name="Oval 14">
            <a:extLst>
              <a:ext uri="{FF2B5EF4-FFF2-40B4-BE49-F238E27FC236}">
                <a16:creationId xmlns:a16="http://schemas.microsoft.com/office/drawing/2014/main" id="{8AE90459-BBDC-294D-998A-D57F6F06B580}"/>
              </a:ext>
            </a:extLst>
          </p:cNvPr>
          <p:cNvSpPr/>
          <p:nvPr/>
        </p:nvSpPr>
        <p:spPr>
          <a:xfrm>
            <a:off x="5931147" y="1664121"/>
            <a:ext cx="656303"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STEP 4</a:t>
            </a:r>
          </a:p>
        </p:txBody>
      </p:sp>
      <p:sp>
        <p:nvSpPr>
          <p:cNvPr id="16" name="Rectangle 15">
            <a:extLst>
              <a:ext uri="{FF2B5EF4-FFF2-40B4-BE49-F238E27FC236}">
                <a16:creationId xmlns:a16="http://schemas.microsoft.com/office/drawing/2014/main" id="{5084CA25-E25F-724F-993C-45FB12C9BCA6}"/>
              </a:ext>
            </a:extLst>
          </p:cNvPr>
          <p:cNvSpPr/>
          <p:nvPr/>
        </p:nvSpPr>
        <p:spPr>
          <a:xfrm>
            <a:off x="3630026" y="4299600"/>
            <a:ext cx="1669745" cy="1492716"/>
          </a:xfrm>
          <a:prstGeom prst="rect">
            <a:avLst/>
          </a:prstGeom>
        </p:spPr>
        <p:txBody>
          <a:bodyPr wrap="square">
            <a:spAutoFit/>
          </a:bodyPr>
          <a:lstStyle/>
          <a:p>
            <a:pPr algn="ctr"/>
            <a:r>
              <a:rPr lang="en-US" sz="1400" b="1" dirty="0">
                <a:solidFill>
                  <a:srgbClr val="941651"/>
                </a:solidFill>
                <a:latin typeface="+mj-lt"/>
                <a:cs typeface="Calibri Light" panose="020F0302020204030204" pitchFamily="34" charset="0"/>
              </a:rPr>
              <a:t>CONFIRMATION</a:t>
            </a:r>
            <a:r>
              <a:rPr lang="en-US" sz="1200" b="1" dirty="0">
                <a:solidFill>
                  <a:schemeClr val="accent1">
                    <a:lumMod val="50000"/>
                  </a:schemeClr>
                </a:solidFill>
                <a:latin typeface="+mj-lt"/>
                <a:cs typeface="Calibri Light" panose="020F0302020204030204" pitchFamily="34" charset="0"/>
              </a:rPr>
              <a:t>: </a:t>
            </a:r>
            <a:r>
              <a:rPr lang="en-US" sz="1100" dirty="0">
                <a:latin typeface="+mj-lt"/>
                <a:cs typeface="Calibri Light" panose="020F0302020204030204" pitchFamily="34" charset="0"/>
              </a:rPr>
              <a:t>Brownstone will send you a copy of the Agreement </a:t>
            </a:r>
            <a:r>
              <a:rPr lang="en-US" sz="1100" dirty="0">
                <a:latin typeface="+mj-lt"/>
              </a:rPr>
              <a:t>that confirms Claim participation, EIN(s) &amp; MID(s) for maximum recoveries. </a:t>
            </a:r>
          </a:p>
          <a:p>
            <a:pPr algn="ctr"/>
            <a:endParaRPr lang="en-US" sz="1100" dirty="0">
              <a:latin typeface="+mj-lt"/>
              <a:cs typeface="Calibri Light" panose="020F0302020204030204" pitchFamily="34" charset="0"/>
            </a:endParaRPr>
          </a:p>
        </p:txBody>
      </p:sp>
      <p:sp>
        <p:nvSpPr>
          <p:cNvPr id="17" name="Rectangle 16">
            <a:extLst>
              <a:ext uri="{FF2B5EF4-FFF2-40B4-BE49-F238E27FC236}">
                <a16:creationId xmlns:a16="http://schemas.microsoft.com/office/drawing/2014/main" id="{36351656-1E53-E241-BA85-91C672C92D1E}"/>
              </a:ext>
            </a:extLst>
          </p:cNvPr>
          <p:cNvSpPr/>
          <p:nvPr/>
        </p:nvSpPr>
        <p:spPr>
          <a:xfrm>
            <a:off x="5537925" y="4295628"/>
            <a:ext cx="1632289" cy="2162130"/>
          </a:xfrm>
          <a:prstGeom prst="rect">
            <a:avLst/>
          </a:prstGeom>
        </p:spPr>
        <p:txBody>
          <a:bodyPr wrap="square">
            <a:spAutoFit/>
          </a:bodyPr>
          <a:lstStyle/>
          <a:p>
            <a:pPr algn="ctr"/>
            <a:r>
              <a:rPr lang="en-US" sz="1400" b="1" dirty="0">
                <a:solidFill>
                  <a:srgbClr val="941651"/>
                </a:solidFill>
                <a:latin typeface="+mj-lt"/>
                <a:cs typeface="Calibri Light" panose="020F0302020204030204" pitchFamily="34" charset="0"/>
              </a:rPr>
              <a:t>CONFIDENCE:</a:t>
            </a:r>
          </a:p>
          <a:p>
            <a:pPr algn="ctr"/>
            <a:r>
              <a:rPr lang="en-US" sz="1100" dirty="0">
                <a:latin typeface="+mj-lt"/>
                <a:cs typeface="Calibri Light" panose="020F0302020204030204" pitchFamily="34" charset="0"/>
              </a:rPr>
              <a:t>Continue running your business as usual with the comfort of knowing you are  participating, and that Brownstone is monitoring the Case and will</a:t>
            </a:r>
            <a:r>
              <a:rPr lang="en-US" sz="1100" dirty="0">
                <a:latin typeface="+mj-lt"/>
              </a:rPr>
              <a:t> deliver formatted files (Claims) and review data with Claims Administrator ASAP.</a:t>
            </a:r>
          </a:p>
          <a:p>
            <a:pPr algn="ctr"/>
            <a:endParaRPr lang="en-US" sz="1050" dirty="0">
              <a:latin typeface="+mj-lt"/>
              <a:cs typeface="Calibri Light" panose="020F0302020204030204" pitchFamily="34" charset="0"/>
            </a:endParaRPr>
          </a:p>
        </p:txBody>
      </p:sp>
      <p:pic>
        <p:nvPicPr>
          <p:cNvPr id="18" name="Picture 17" descr="Graphical user interface, application&#10;&#10;Description automatically generated">
            <a:extLst>
              <a:ext uri="{FF2B5EF4-FFF2-40B4-BE49-F238E27FC236}">
                <a16:creationId xmlns:a16="http://schemas.microsoft.com/office/drawing/2014/main" id="{B7992EF6-1F9E-B842-AEA4-703F76842F12}"/>
              </a:ext>
            </a:extLst>
          </p:cNvPr>
          <p:cNvPicPr>
            <a:picLocks noChangeAspect="1"/>
          </p:cNvPicPr>
          <p:nvPr/>
        </p:nvPicPr>
        <p:blipFill>
          <a:blip r:embed="rId2"/>
          <a:stretch>
            <a:fillRect/>
          </a:stretch>
        </p:blipFill>
        <p:spPr>
          <a:xfrm>
            <a:off x="5550548" y="2271590"/>
            <a:ext cx="1420465" cy="827734"/>
          </a:xfrm>
          <a:prstGeom prst="rect">
            <a:avLst/>
          </a:prstGeom>
        </p:spPr>
      </p:pic>
      <p:sp>
        <p:nvSpPr>
          <p:cNvPr id="19" name="Oval 18">
            <a:extLst>
              <a:ext uri="{FF2B5EF4-FFF2-40B4-BE49-F238E27FC236}">
                <a16:creationId xmlns:a16="http://schemas.microsoft.com/office/drawing/2014/main" id="{4C74D3EE-1594-0449-875B-3A341826F13B}"/>
              </a:ext>
            </a:extLst>
          </p:cNvPr>
          <p:cNvSpPr/>
          <p:nvPr/>
        </p:nvSpPr>
        <p:spPr>
          <a:xfrm>
            <a:off x="4243848" y="1669632"/>
            <a:ext cx="656303"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STEP</a:t>
            </a:r>
          </a:p>
          <a:p>
            <a:pPr algn="ctr"/>
            <a:r>
              <a:rPr lang="en-US" sz="1100" b="1" dirty="0">
                <a:latin typeface="+mj-lt"/>
              </a:rPr>
              <a:t>3</a:t>
            </a:r>
          </a:p>
        </p:txBody>
      </p:sp>
      <p:sp>
        <p:nvSpPr>
          <p:cNvPr id="20" name="Rectangle 19">
            <a:extLst>
              <a:ext uri="{FF2B5EF4-FFF2-40B4-BE49-F238E27FC236}">
                <a16:creationId xmlns:a16="http://schemas.microsoft.com/office/drawing/2014/main" id="{67705FD8-2FFD-2D42-B76B-6A04454ECB48}"/>
              </a:ext>
            </a:extLst>
          </p:cNvPr>
          <p:cNvSpPr/>
          <p:nvPr/>
        </p:nvSpPr>
        <p:spPr>
          <a:xfrm>
            <a:off x="1966031" y="4295628"/>
            <a:ext cx="1580948" cy="2000548"/>
          </a:xfrm>
          <a:prstGeom prst="rect">
            <a:avLst/>
          </a:prstGeom>
        </p:spPr>
        <p:txBody>
          <a:bodyPr wrap="square">
            <a:spAutoFit/>
          </a:bodyPr>
          <a:lstStyle/>
          <a:p>
            <a:pPr algn="ctr"/>
            <a:r>
              <a:rPr lang="en-US" sz="1400" b="1" dirty="0">
                <a:solidFill>
                  <a:srgbClr val="941651"/>
                </a:solidFill>
                <a:latin typeface="+mj-lt"/>
                <a:cs typeface="Calibri Light" panose="020F0302020204030204" pitchFamily="34" charset="0"/>
              </a:rPr>
              <a:t>EIN &amp; SIGNATURE</a:t>
            </a:r>
          </a:p>
          <a:p>
            <a:pPr algn="ctr"/>
            <a:r>
              <a:rPr lang="en-US" sz="1100" dirty="0">
                <a:latin typeface="+mj-lt"/>
                <a:cs typeface="Calibri Light" panose="020F0302020204030204" pitchFamily="34" charset="0"/>
              </a:rPr>
              <a:t>Based on your form, Brownstone will return an Agreement for you to input your EIN (Tax ID Number) and sign electronically. </a:t>
            </a:r>
          </a:p>
          <a:p>
            <a:pPr algn="ctr"/>
            <a:endParaRPr lang="en-US" sz="1100" dirty="0">
              <a:latin typeface="+mj-lt"/>
              <a:cs typeface="Calibri Light" panose="020F0302020204030204" pitchFamily="34" charset="0"/>
            </a:endParaRPr>
          </a:p>
          <a:p>
            <a:pPr algn="ctr"/>
            <a:r>
              <a:rPr lang="en-US" sz="1100" dirty="0">
                <a:latin typeface="+mj-lt"/>
                <a:cs typeface="Calibri Light" panose="020F0302020204030204" pitchFamily="34" charset="0"/>
              </a:rPr>
              <a:t>No statements/data </a:t>
            </a:r>
          </a:p>
          <a:p>
            <a:pPr algn="ctr"/>
            <a:r>
              <a:rPr lang="en-US" sz="1100" dirty="0">
                <a:latin typeface="+mj-lt"/>
                <a:cs typeface="Calibri Light" panose="020F0302020204030204" pitchFamily="34" charset="0"/>
              </a:rPr>
              <a:t>or fees needed.</a:t>
            </a:r>
          </a:p>
          <a:p>
            <a:pPr algn="ctr"/>
            <a:endParaRPr lang="en-US" sz="1100" dirty="0">
              <a:latin typeface="+mj-lt"/>
              <a:cs typeface="Calibri Light" panose="020F0302020204030204" pitchFamily="34" charset="0"/>
            </a:endParaRPr>
          </a:p>
        </p:txBody>
      </p:sp>
      <p:sp>
        <p:nvSpPr>
          <p:cNvPr id="22" name="Oval 21">
            <a:extLst>
              <a:ext uri="{FF2B5EF4-FFF2-40B4-BE49-F238E27FC236}">
                <a16:creationId xmlns:a16="http://schemas.microsoft.com/office/drawing/2014/main" id="{72061571-4682-554F-8284-49012535B24E}"/>
              </a:ext>
            </a:extLst>
          </p:cNvPr>
          <p:cNvSpPr/>
          <p:nvPr/>
        </p:nvSpPr>
        <p:spPr>
          <a:xfrm>
            <a:off x="7483670" y="1662724"/>
            <a:ext cx="656303"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STEP 5</a:t>
            </a:r>
          </a:p>
        </p:txBody>
      </p:sp>
      <p:sp>
        <p:nvSpPr>
          <p:cNvPr id="23" name="Rectangle 22">
            <a:extLst>
              <a:ext uri="{FF2B5EF4-FFF2-40B4-BE49-F238E27FC236}">
                <a16:creationId xmlns:a16="http://schemas.microsoft.com/office/drawing/2014/main" id="{0F8C272A-05C9-EC40-9454-B8A756685CF1}"/>
              </a:ext>
            </a:extLst>
          </p:cNvPr>
          <p:cNvSpPr/>
          <p:nvPr/>
        </p:nvSpPr>
        <p:spPr>
          <a:xfrm>
            <a:off x="6932060" y="4295628"/>
            <a:ext cx="1677004" cy="1339334"/>
          </a:xfrm>
          <a:prstGeom prst="rect">
            <a:avLst/>
          </a:prstGeom>
        </p:spPr>
        <p:txBody>
          <a:bodyPr wrap="square">
            <a:spAutoFit/>
          </a:bodyPr>
          <a:lstStyle/>
          <a:p>
            <a:pPr algn="ctr"/>
            <a:r>
              <a:rPr lang="en-US" sz="1400" b="1" dirty="0">
                <a:solidFill>
                  <a:srgbClr val="941651"/>
                </a:solidFill>
                <a:latin typeface="+mj-lt"/>
                <a:cs typeface="Calibri Light" panose="020F0302020204030204" pitchFamily="34" charset="0"/>
              </a:rPr>
              <a:t>PAYMENT</a:t>
            </a:r>
          </a:p>
          <a:p>
            <a:pPr algn="ctr"/>
            <a:r>
              <a:rPr lang="en-US" sz="1100" dirty="0">
                <a:latin typeface="+mj-lt"/>
              </a:rPr>
              <a:t>Claims Administrator disburses funds for approved claims to Brownstone for confirmation and Merchant payment. </a:t>
            </a:r>
          </a:p>
        </p:txBody>
      </p:sp>
      <p:pic>
        <p:nvPicPr>
          <p:cNvPr id="21" name="Picture 20" descr="Graphical user interface, text, application&#10;&#10;Description automatically generated">
            <a:extLst>
              <a:ext uri="{FF2B5EF4-FFF2-40B4-BE49-F238E27FC236}">
                <a16:creationId xmlns:a16="http://schemas.microsoft.com/office/drawing/2014/main" id="{8A514210-F78B-DE46-A1DE-3DEBE1CC1DE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991" t="18489" r="65477" b="260"/>
          <a:stretch/>
        </p:blipFill>
        <p:spPr>
          <a:xfrm>
            <a:off x="712269" y="2266324"/>
            <a:ext cx="1039527" cy="1475040"/>
          </a:xfrm>
          <a:prstGeom prst="rect">
            <a:avLst/>
          </a:prstGeom>
          <a:ln>
            <a:solidFill>
              <a:schemeClr val="tx1"/>
            </a:solidFill>
          </a:ln>
        </p:spPr>
      </p:pic>
      <p:pic>
        <p:nvPicPr>
          <p:cNvPr id="24" name="Picture 23" descr="A screenshot of a cell phone&#10;&#10;Description automatically generated">
            <a:extLst>
              <a:ext uri="{FF2B5EF4-FFF2-40B4-BE49-F238E27FC236}">
                <a16:creationId xmlns:a16="http://schemas.microsoft.com/office/drawing/2014/main" id="{FD9EFEB9-9457-CC41-8069-86AE00ED65B2}"/>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843" t="1190" r="3031" b="77676"/>
          <a:stretch/>
        </p:blipFill>
        <p:spPr>
          <a:xfrm>
            <a:off x="1966031" y="2293992"/>
            <a:ext cx="1637049" cy="594301"/>
          </a:xfrm>
          <a:prstGeom prst="rect">
            <a:avLst/>
          </a:prstGeom>
          <a:ln w="28575">
            <a:solidFill>
              <a:schemeClr val="tx1"/>
            </a:solidFill>
          </a:ln>
        </p:spPr>
      </p:pic>
      <p:grpSp>
        <p:nvGrpSpPr>
          <p:cNvPr id="25" name="Group 24">
            <a:extLst>
              <a:ext uri="{FF2B5EF4-FFF2-40B4-BE49-F238E27FC236}">
                <a16:creationId xmlns:a16="http://schemas.microsoft.com/office/drawing/2014/main" id="{F58A1517-2351-6B48-9007-6E4BFB449649}"/>
              </a:ext>
            </a:extLst>
          </p:cNvPr>
          <p:cNvGrpSpPr/>
          <p:nvPr/>
        </p:nvGrpSpPr>
        <p:grpSpPr>
          <a:xfrm>
            <a:off x="3817316" y="2266324"/>
            <a:ext cx="1632289" cy="827735"/>
            <a:chOff x="1010653" y="2216600"/>
            <a:chExt cx="5606102" cy="2413152"/>
          </a:xfrm>
        </p:grpSpPr>
        <p:grpSp>
          <p:nvGrpSpPr>
            <p:cNvPr id="26" name="Group 25">
              <a:extLst>
                <a:ext uri="{FF2B5EF4-FFF2-40B4-BE49-F238E27FC236}">
                  <a16:creationId xmlns:a16="http://schemas.microsoft.com/office/drawing/2014/main" id="{C97F6603-2949-B84A-A4DB-0BEF2EEE3E0B}"/>
                </a:ext>
              </a:extLst>
            </p:cNvPr>
            <p:cNvGrpSpPr/>
            <p:nvPr/>
          </p:nvGrpSpPr>
          <p:grpSpPr>
            <a:xfrm>
              <a:off x="1119125" y="2297262"/>
              <a:ext cx="5486400" cy="2256256"/>
              <a:chOff x="1119125" y="2297262"/>
              <a:chExt cx="5486400" cy="2256256"/>
            </a:xfrm>
          </p:grpSpPr>
          <p:pic>
            <p:nvPicPr>
              <p:cNvPr id="28" name="Picture 27" descr="A screenshot of a cell phone&#10;&#10;Description automatically generated">
                <a:extLst>
                  <a:ext uri="{FF2B5EF4-FFF2-40B4-BE49-F238E27FC236}">
                    <a16:creationId xmlns:a16="http://schemas.microsoft.com/office/drawing/2014/main" id="{5F86C336-125F-E145-9044-E7FE40ECB25C}"/>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l="29520" t="4108" r="579" b="50734"/>
              <a:stretch/>
            </p:blipFill>
            <p:spPr>
              <a:xfrm>
                <a:off x="1119125" y="2304481"/>
                <a:ext cx="5486400" cy="2249037"/>
              </a:xfrm>
              <a:prstGeom prst="rect">
                <a:avLst/>
              </a:prstGeom>
            </p:spPr>
          </p:pic>
          <p:grpSp>
            <p:nvGrpSpPr>
              <p:cNvPr id="29" name="Group 28">
                <a:extLst>
                  <a:ext uri="{FF2B5EF4-FFF2-40B4-BE49-F238E27FC236}">
                    <a16:creationId xmlns:a16="http://schemas.microsoft.com/office/drawing/2014/main" id="{0B61DCE1-E11F-3941-BB57-102757C824FD}"/>
                  </a:ext>
                </a:extLst>
              </p:cNvPr>
              <p:cNvGrpSpPr/>
              <p:nvPr/>
            </p:nvGrpSpPr>
            <p:grpSpPr>
              <a:xfrm>
                <a:off x="5539411" y="2297262"/>
                <a:ext cx="960777" cy="481263"/>
                <a:chOff x="7036067" y="2781701"/>
                <a:chExt cx="1087655" cy="462013"/>
              </a:xfrm>
            </p:grpSpPr>
            <p:sp>
              <p:nvSpPr>
                <p:cNvPr id="30" name="Rounded Rectangle 29">
                  <a:extLst>
                    <a:ext uri="{FF2B5EF4-FFF2-40B4-BE49-F238E27FC236}">
                      <a16:creationId xmlns:a16="http://schemas.microsoft.com/office/drawing/2014/main" id="{74D5EEBB-5C9E-AE41-8000-B00908CF341D}"/>
                    </a:ext>
                  </a:extLst>
                </p:cNvPr>
                <p:cNvSpPr/>
                <p:nvPr/>
              </p:nvSpPr>
              <p:spPr>
                <a:xfrm>
                  <a:off x="7036067" y="2781701"/>
                  <a:ext cx="1087655" cy="462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A picture containing drawing, food&#10;&#10;Description automatically generated">
                  <a:extLst>
                    <a:ext uri="{FF2B5EF4-FFF2-40B4-BE49-F238E27FC236}">
                      <a16:creationId xmlns:a16="http://schemas.microsoft.com/office/drawing/2014/main" id="{094A65BD-943A-CA41-8C2A-A50316FAD8CB}"/>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Lst>
                </a:blip>
                <a:srcRect t="1988" r="931"/>
                <a:stretch/>
              </p:blipFill>
              <p:spPr>
                <a:xfrm>
                  <a:off x="7126360" y="2903237"/>
                  <a:ext cx="898515" cy="239941"/>
                </a:xfrm>
                <a:prstGeom prst="rect">
                  <a:avLst/>
                </a:prstGeom>
              </p:spPr>
            </p:pic>
          </p:grpSp>
        </p:grpSp>
        <p:sp>
          <p:nvSpPr>
            <p:cNvPr id="27" name="Rectangle 26">
              <a:extLst>
                <a:ext uri="{FF2B5EF4-FFF2-40B4-BE49-F238E27FC236}">
                  <a16:creationId xmlns:a16="http://schemas.microsoft.com/office/drawing/2014/main" id="{8629D90A-B8E6-A34F-AE1C-E1AB1BCA1527}"/>
                </a:ext>
              </a:extLst>
            </p:cNvPr>
            <p:cNvSpPr/>
            <p:nvPr/>
          </p:nvSpPr>
          <p:spPr>
            <a:xfrm>
              <a:off x="1010653" y="2216600"/>
              <a:ext cx="5606102" cy="2413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Up Arrow 31">
            <a:extLst>
              <a:ext uri="{FF2B5EF4-FFF2-40B4-BE49-F238E27FC236}">
                <a16:creationId xmlns:a16="http://schemas.microsoft.com/office/drawing/2014/main" id="{284A1AB2-BE81-2F44-AFA3-F229073B1D4D}"/>
              </a:ext>
            </a:extLst>
          </p:cNvPr>
          <p:cNvSpPr/>
          <p:nvPr/>
        </p:nvSpPr>
        <p:spPr>
          <a:xfrm>
            <a:off x="1062349" y="3780370"/>
            <a:ext cx="275563" cy="435495"/>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Up Arrow 32">
            <a:extLst>
              <a:ext uri="{FF2B5EF4-FFF2-40B4-BE49-F238E27FC236}">
                <a16:creationId xmlns:a16="http://schemas.microsoft.com/office/drawing/2014/main" id="{D1A9A5AE-987D-3041-B19D-8077A272A6E3}"/>
              </a:ext>
            </a:extLst>
          </p:cNvPr>
          <p:cNvSpPr/>
          <p:nvPr/>
        </p:nvSpPr>
        <p:spPr>
          <a:xfrm>
            <a:off x="2614245" y="2956295"/>
            <a:ext cx="275563" cy="1339333"/>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Up Arrow 33">
            <a:extLst>
              <a:ext uri="{FF2B5EF4-FFF2-40B4-BE49-F238E27FC236}">
                <a16:creationId xmlns:a16="http://schemas.microsoft.com/office/drawing/2014/main" id="{8BA826E5-7069-234E-84F9-07357D767890}"/>
              </a:ext>
            </a:extLst>
          </p:cNvPr>
          <p:cNvSpPr/>
          <p:nvPr/>
        </p:nvSpPr>
        <p:spPr>
          <a:xfrm>
            <a:off x="4317762" y="3124203"/>
            <a:ext cx="275563" cy="1173411"/>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Up Arrow 34">
            <a:extLst>
              <a:ext uri="{FF2B5EF4-FFF2-40B4-BE49-F238E27FC236}">
                <a16:creationId xmlns:a16="http://schemas.microsoft.com/office/drawing/2014/main" id="{6D1FAF6B-CE6E-4B4E-A683-C57DBEEE6983}"/>
              </a:ext>
            </a:extLst>
          </p:cNvPr>
          <p:cNvSpPr/>
          <p:nvPr/>
        </p:nvSpPr>
        <p:spPr>
          <a:xfrm>
            <a:off x="6122998" y="3171972"/>
            <a:ext cx="275563" cy="1091662"/>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Up Arrow 35">
            <a:extLst>
              <a:ext uri="{FF2B5EF4-FFF2-40B4-BE49-F238E27FC236}">
                <a16:creationId xmlns:a16="http://schemas.microsoft.com/office/drawing/2014/main" id="{850141F0-A0D7-624D-95E3-FDB4EBE06351}"/>
              </a:ext>
            </a:extLst>
          </p:cNvPr>
          <p:cNvSpPr/>
          <p:nvPr/>
        </p:nvSpPr>
        <p:spPr>
          <a:xfrm>
            <a:off x="7676280" y="3124204"/>
            <a:ext cx="275563" cy="1091662"/>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01B83200-9DF3-AC40-BC87-4BC2F30351DC}"/>
              </a:ext>
            </a:extLst>
          </p:cNvPr>
          <p:cNvSpPr txBox="1">
            <a:spLocks/>
          </p:cNvSpPr>
          <p:nvPr/>
        </p:nvSpPr>
        <p:spPr>
          <a:xfrm>
            <a:off x="276952" y="779117"/>
            <a:ext cx="6990121" cy="394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941100"/>
                </a:solidFill>
              </a:rPr>
              <a:t>BROWNSTONE’S DIFFERENTIATORS</a:t>
            </a:r>
            <a:br>
              <a:rPr lang="en-US" sz="1800" b="1" dirty="0">
                <a:solidFill>
                  <a:srgbClr val="941100"/>
                </a:solidFill>
              </a:rPr>
            </a:br>
            <a:r>
              <a:rPr lang="en-US" altLang="en-US" sz="1800" dirty="0">
                <a:ea typeface="ＭＳ Ｐゴシック" panose="020B0600070205080204" pitchFamily="34" charset="-128"/>
                <a:cs typeface="Calibri Light" panose="020F0302020204030204" pitchFamily="34" charset="0"/>
                <a:sym typeface="Gill Sans" panose="020B0502020104020203" pitchFamily="34" charset="-79"/>
              </a:rPr>
              <a:t>Focus on the Merchants: </a:t>
            </a:r>
            <a:r>
              <a:rPr lang="en-US" altLang="en-US" sz="1800" dirty="0">
                <a:ea typeface="ＭＳ Ｐゴシック" panose="020B0600070205080204" pitchFamily="34" charset="-128"/>
                <a:cs typeface="Calibri Light" panose="020F0302020204030204" pitchFamily="34" charset="0"/>
              </a:rPr>
              <a:t>Education, Options, and Streamlined Process</a:t>
            </a:r>
            <a:br>
              <a:rPr lang="en-US" altLang="en-US" sz="1800" dirty="0">
                <a:ea typeface="ＭＳ Ｐゴシック" panose="020B0600070205080204" pitchFamily="34" charset="-128"/>
                <a:cs typeface="Calibri Light" panose="020F0302020204030204" pitchFamily="34" charset="0"/>
              </a:rPr>
            </a:br>
            <a:endParaRPr lang="en-US" sz="1800" b="1" dirty="0">
              <a:solidFill>
                <a:srgbClr val="941100"/>
              </a:solidFill>
            </a:endParaRPr>
          </a:p>
        </p:txBody>
      </p:sp>
      <p:pic>
        <p:nvPicPr>
          <p:cNvPr id="38" name="Picture 37">
            <a:extLst>
              <a:ext uri="{FF2B5EF4-FFF2-40B4-BE49-F238E27FC236}">
                <a16:creationId xmlns:a16="http://schemas.microsoft.com/office/drawing/2014/main" id="{4317E5BA-D276-2546-9B3F-11EB8545BD20}"/>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7325612" y="2240175"/>
            <a:ext cx="889900" cy="827735"/>
          </a:xfrm>
          <a:prstGeom prst="rect">
            <a:avLst/>
          </a:prstGeom>
          <a:ln w="3175" cap="sq">
            <a:solidFill>
              <a:schemeClr val="accent1">
                <a:lumMod val="50000"/>
              </a:schemeClr>
            </a:solidFill>
            <a:prstDash val="solid"/>
            <a:miter lim="800000"/>
          </a:ln>
          <a:effectLst/>
        </p:spPr>
      </p:pic>
    </p:spTree>
    <p:extLst>
      <p:ext uri="{BB962C8B-B14F-4D97-AF65-F5344CB8AC3E}">
        <p14:creationId xmlns:p14="http://schemas.microsoft.com/office/powerpoint/2010/main" val="48465254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E7AEB-8577-4A41-AEEA-5AA750FFFDF0}"/>
              </a:ext>
            </a:extLst>
          </p:cNvPr>
          <p:cNvSpPr>
            <a:spLocks noGrp="1"/>
          </p:cNvSpPr>
          <p:nvPr>
            <p:ph type="dt" sz="half" idx="11"/>
          </p:nvPr>
        </p:nvSpPr>
        <p:spPr/>
        <p:txBody>
          <a:bodyPr/>
          <a:lstStyle/>
          <a:p>
            <a:fld id="{52683091-00B6-0847-99C3-6F3AEAD95D40}" type="datetime1">
              <a:rPr lang="en-US" smtClean="0"/>
              <a:t>2/24/2021</a:t>
            </a:fld>
            <a:endParaRPr lang="en-US" dirty="0"/>
          </a:p>
        </p:txBody>
      </p:sp>
      <p:sp>
        <p:nvSpPr>
          <p:cNvPr id="3" name="Rectangle 3">
            <a:extLst>
              <a:ext uri="{FF2B5EF4-FFF2-40B4-BE49-F238E27FC236}">
                <a16:creationId xmlns:a16="http://schemas.microsoft.com/office/drawing/2014/main" id="{8739F276-6CF7-C446-B015-14065A94EBE5}"/>
              </a:ext>
            </a:extLst>
          </p:cNvPr>
          <p:cNvSpPr txBox="1">
            <a:spLocks noChangeArrowheads="1"/>
          </p:cNvSpPr>
          <p:nvPr/>
        </p:nvSpPr>
        <p:spPr bwMode="auto">
          <a:xfrm>
            <a:off x="385482" y="744607"/>
            <a:ext cx="6715919" cy="13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endParaRPr lang="en-US" sz="2000" dirty="0">
              <a:solidFill>
                <a:srgbClr val="284569"/>
              </a:solidFill>
              <a:latin typeface="+mn-lt"/>
              <a:cs typeface="Arial Narrow"/>
            </a:endParaRPr>
          </a:p>
          <a:p>
            <a:pPr>
              <a:defRPr/>
            </a:pPr>
            <a:r>
              <a:rPr lang="en-US" sz="1800" dirty="0">
                <a:latin typeface="+mn-lt"/>
                <a:cs typeface="Arial" panose="020B0604020202020204" pitchFamily="34" charset="0"/>
              </a:rPr>
              <a:t>VISA/MasterCard Interchange Fee Class Action Settlement</a:t>
            </a:r>
          </a:p>
          <a:p>
            <a:pPr>
              <a:defRPr/>
            </a:pPr>
            <a:r>
              <a:rPr lang="en-US" sz="1800" dirty="0">
                <a:solidFill>
                  <a:srgbClr val="941100"/>
                </a:solidFill>
                <a:latin typeface="+mn-lt"/>
                <a:cs typeface="Arial" panose="020B0604020202020204" pitchFamily="34" charset="0"/>
              </a:rPr>
              <a:t>Brownstone Recovery Group - Disclaimers on Estimates</a:t>
            </a:r>
          </a:p>
        </p:txBody>
      </p:sp>
      <p:sp>
        <p:nvSpPr>
          <p:cNvPr id="5" name="TextBox 4">
            <a:extLst>
              <a:ext uri="{FF2B5EF4-FFF2-40B4-BE49-F238E27FC236}">
                <a16:creationId xmlns:a16="http://schemas.microsoft.com/office/drawing/2014/main" id="{7BBBEA40-77D6-054B-8097-7C6CD805718A}"/>
              </a:ext>
            </a:extLst>
          </p:cNvPr>
          <p:cNvSpPr txBox="1"/>
          <p:nvPr/>
        </p:nvSpPr>
        <p:spPr>
          <a:xfrm>
            <a:off x="600403" y="1597729"/>
            <a:ext cx="7943194" cy="3662541"/>
          </a:xfrm>
          <a:prstGeom prst="rect">
            <a:avLst/>
          </a:prstGeom>
          <a:noFill/>
        </p:spPr>
        <p:txBody>
          <a:bodyPr wrap="square" rtlCol="0">
            <a:spAutoFit/>
          </a:bodyPr>
          <a:lstStyle/>
          <a:p>
            <a:pPr fontAlgn="ctr">
              <a:spcBef>
                <a:spcPts val="300"/>
              </a:spcBef>
              <a:spcAft>
                <a:spcPts val="300"/>
              </a:spcAft>
            </a:pPr>
            <a:r>
              <a:rPr lang="en-US" sz="1500" b="1" dirty="0">
                <a:latin typeface="+mj-lt"/>
              </a:rPr>
              <a:t>Assumptions: </a:t>
            </a:r>
            <a:endParaRPr lang="en-US" sz="400" dirty="0">
              <a:latin typeface="+mj-lt"/>
            </a:endParaRPr>
          </a:p>
          <a:p>
            <a:pPr marL="519113" lvl="1" indent="-342900" fontAlgn="ctr">
              <a:spcBef>
                <a:spcPts val="300"/>
              </a:spcBef>
              <a:spcAft>
                <a:spcPts val="300"/>
              </a:spcAft>
              <a:buFont typeface="+mj-lt"/>
              <a:buAutoNum type="arabicPeriod"/>
            </a:pPr>
            <a:r>
              <a:rPr lang="en-US" sz="1300" dirty="0">
                <a:latin typeface="+mj-lt"/>
              </a:rPr>
              <a:t>Merchant has been processing this estimated amount as an annual average for recent portion of the Settlement Period (1/2004 – 1/2019).   </a:t>
            </a:r>
          </a:p>
          <a:p>
            <a:pPr marL="519113" lvl="1" indent="-342900" fontAlgn="ctr">
              <a:spcBef>
                <a:spcPts val="300"/>
              </a:spcBef>
              <a:spcAft>
                <a:spcPts val="300"/>
              </a:spcAft>
              <a:buFont typeface="+mj-lt"/>
              <a:buAutoNum type="arabicPeriod"/>
            </a:pPr>
            <a:r>
              <a:rPr lang="en-US" sz="1300" dirty="0">
                <a:latin typeface="+mj-lt"/>
              </a:rPr>
              <a:t>There is not a factor applied for the number of years the Merchant processed during the Settlement Period.  </a:t>
            </a:r>
          </a:p>
          <a:p>
            <a:pPr marL="519113" lvl="1" indent="-342900" fontAlgn="ctr">
              <a:spcBef>
                <a:spcPts val="300"/>
              </a:spcBef>
              <a:spcAft>
                <a:spcPts val="300"/>
              </a:spcAft>
              <a:buFont typeface="+mj-lt"/>
              <a:buAutoNum type="arabicPeriod"/>
            </a:pPr>
            <a:r>
              <a:rPr lang="en-US" sz="1300" dirty="0">
                <a:latin typeface="+mj-lt"/>
              </a:rPr>
              <a:t>The Merchant paid the Interchange Fees directly and/or was billed monthly specifically for interchange fees</a:t>
            </a:r>
            <a:endParaRPr lang="en-US" sz="1300" dirty="0">
              <a:solidFill>
                <a:srgbClr val="000000"/>
              </a:solidFill>
              <a:latin typeface="+mj-lt"/>
            </a:endParaRPr>
          </a:p>
          <a:p>
            <a:pPr marL="519113" lvl="1" indent="-342900" fontAlgn="ctr">
              <a:spcBef>
                <a:spcPts val="300"/>
              </a:spcBef>
              <a:spcAft>
                <a:spcPts val="300"/>
              </a:spcAft>
              <a:buFont typeface="+mj-lt"/>
              <a:buAutoNum type="arabicPeriod"/>
            </a:pPr>
            <a:r>
              <a:rPr lang="en-US" sz="1300" dirty="0">
                <a:latin typeface="+mj-lt"/>
              </a:rPr>
              <a:t>The amount paid from the settlement to each claimant will be based on their actual or estimated interchange fees attributable to Visa and Mastercard between January 1, 2004 and January 25, 2019.  </a:t>
            </a:r>
          </a:p>
          <a:p>
            <a:pPr marL="519113" lvl="1" indent="-342900" fontAlgn="ctr">
              <a:spcBef>
                <a:spcPts val="300"/>
              </a:spcBef>
              <a:spcAft>
                <a:spcPts val="300"/>
              </a:spcAft>
              <a:buFont typeface="+mj-lt"/>
              <a:buAutoNum type="arabicPeriod"/>
            </a:pPr>
            <a:r>
              <a:rPr lang="en-US" sz="1300" dirty="0">
                <a:latin typeface="+mj-lt"/>
              </a:rPr>
              <a:t>Estimates are gross and do not include third-party fees. </a:t>
            </a:r>
          </a:p>
          <a:p>
            <a:pPr marL="519113" lvl="1" indent="-342900" fontAlgn="ctr">
              <a:spcBef>
                <a:spcPts val="300"/>
              </a:spcBef>
              <a:spcAft>
                <a:spcPts val="300"/>
              </a:spcAft>
              <a:buFont typeface="+mj-lt"/>
              <a:buAutoNum type="arabicPeriod"/>
            </a:pPr>
            <a:r>
              <a:rPr lang="en-US" sz="1300" dirty="0">
                <a:latin typeface="+mj-lt"/>
              </a:rPr>
              <a:t>The amount of money each Authorized Claimant will receive from the settlement fund depends on the money available to pay all claims, the total dollar value of all valid claims filed, the cost of class administration and notice, applicable taxes on the settlement fund and any other related tax expenses, attorneys’ fees and expenses, and money awards to the Rule 23(b)(3) Class Plaintiffs for their representation of merchants in MDL 1720, which culminated in the Class Settlement Agreement, all as approved by the Court.</a:t>
            </a:r>
          </a:p>
          <a:p>
            <a:pPr marL="519113" lvl="1" indent="-342900" fontAlgn="ctr">
              <a:spcBef>
                <a:spcPts val="300"/>
              </a:spcBef>
              <a:spcAft>
                <a:spcPts val="300"/>
              </a:spcAft>
              <a:buFont typeface="+mj-lt"/>
              <a:buAutoNum type="arabicPeriod"/>
            </a:pPr>
            <a:r>
              <a:rPr lang="en-US" sz="1300" dirty="0">
                <a:latin typeface="+mj-lt"/>
              </a:rPr>
              <a:t>Class members will have the opportunity to challenge the data used to calculate their settlement figure if they disagree with the data.  </a:t>
            </a:r>
            <a:endParaRPr lang="en-US" sz="1300" dirty="0">
              <a:solidFill>
                <a:srgbClr val="000000"/>
              </a:solidFill>
              <a:latin typeface="+mj-lt"/>
            </a:endParaRPr>
          </a:p>
        </p:txBody>
      </p:sp>
    </p:spTree>
    <p:extLst>
      <p:ext uri="{BB962C8B-B14F-4D97-AF65-F5344CB8AC3E}">
        <p14:creationId xmlns:p14="http://schemas.microsoft.com/office/powerpoint/2010/main" val="196345479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TotalTime>
  <Words>2079</Words>
  <Application>Microsoft Office PowerPoint</Application>
  <PresentationFormat>On-screen Show (4:3)</PresentationFormat>
  <Paragraphs>212</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WHY IS THIS GREAT FOR THE MERCHANTS?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Staab</dc:creator>
  <cp:lastModifiedBy>Stephanie Williford</cp:lastModifiedBy>
  <cp:revision>102</cp:revision>
  <dcterms:created xsi:type="dcterms:W3CDTF">2020-08-05T16:16:43Z</dcterms:created>
  <dcterms:modified xsi:type="dcterms:W3CDTF">2021-02-24T20:17:26Z</dcterms:modified>
</cp:coreProperties>
</file>