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40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8401D-F6AB-4B31-B406-AF63CA54F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939C33-26F0-4311-A140-C90CC6BBC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EA5B8-E925-4FD3-8E67-E2A283C2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3BF552-A913-44B5-828A-69605187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8E2AFB-2425-4315-BC14-269327D2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7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F4F87-F330-4DF2-856B-7C99005A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5ADFA4-7648-4768-BF47-FAE9ABB5D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8ED96E-F116-4B16-8BE2-639A0A74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9F3F8-585D-448F-B93E-814BEF2E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54299A-6F54-4137-91B8-CE252649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81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D17816-4AF6-42DB-824D-9394ADFCA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E099DA-24DA-4057-8DB9-5134703DA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D38D65-7197-4E21-A811-5407104A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6581D9-D5D4-4239-B008-0DC71475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DC21FE-BBBD-482E-AC24-E536591A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20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BD227-7DD7-45AB-85F2-03FDC0BE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C5C44-0C9D-452F-9C36-DEC9313F9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C74B7A-3623-41A2-A64F-56223506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F69D69-FF7C-4F6D-996A-C191E9C9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A2748-B8DB-4C99-880A-EFA76898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8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46EC8-B3AF-4209-BC8E-67994ED5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1398CF-6CF1-4BF2-B3A6-6BACC3028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EDBC92-260C-4288-8CF3-74FB92FB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443875-1CD3-45FC-ACC2-7CC86D1C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C764F8-F475-4B8A-B416-DE33DE2D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9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DDE1E-956F-433D-9910-AD46AF31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6D69E-213C-4C9F-9611-BC921ED96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E62BCE-D602-4B8C-B45C-B11138FCD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89855-5FF4-4128-B215-35C6B5CD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FD6054-689D-4E23-95B6-FA0F78EB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3C4CCA-79CC-4929-897C-ADC67849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14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0D995-1494-406C-B095-4A126B8F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2560E6-0E7A-4676-A98A-C3843F3E4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35BE5F-65AF-4799-B71E-FF185C5B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093D8F-535B-43C5-9F0F-AC5ED1DC0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5C05BC-7606-4660-83BD-D755720D2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947D53-C5F7-4F52-BF77-A4221FA3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BBFCAF-5B62-4399-8A27-2FC647C6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264FA1-681D-4B1D-ACA0-2924E6F0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23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3FF11-CEA5-41AB-A636-53957879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D17D75-03F3-42FA-A930-4C08CE5B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136F48-DF13-481C-B85E-AF1C8187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FD1FDF-AA72-4037-ABBF-62C35655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22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DF9340E-D2DE-4FA7-BBD5-44511EC8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8175BA-5839-4818-B57C-19D62907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762F36-BC0C-4356-87E3-E346CF7B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96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2E8CD-5F44-4E23-A3E2-ACF56C82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C9B83F-9EA4-403B-B4E1-529DD1365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BA5D42D-7914-465B-BB75-D7719944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BC6AA-7E36-4515-89BA-E1DCA69D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ADC69B-9521-4410-B345-A18E4DEC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FE5BD9-9D70-427C-9156-32C2B8AE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30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206EF-BDEB-4687-AB99-2CC61A66B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677BC6-6C85-46E7-8D4D-B66EB327B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E3426F-7BE1-415B-9B43-72E613699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A87B23-1092-4E7D-AB2F-6271E2FC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FEECC9-2188-4AB4-BC3B-0191188D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0D9650-72FC-48F7-A2EE-F7030217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07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6DA4B54-A385-473B-AE21-10ABBA18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CC900D-368E-42FE-AD79-CF7618904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DE503-E15E-4E4C-BD1D-FAC4D4342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7781-EE27-4702-8CA6-CFF688BC6D56}" type="datetimeFigureOut">
              <a:rPr lang="cs-CZ" smtClean="0"/>
              <a:t>03.09.2020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DBB5FB-648B-49F8-8855-A4B806FC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864715-EB9F-4733-878F-2042BCE4F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B8B7-78F9-44FA-9992-C754DA15E1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C1C59-2694-4034-BE5E-3A7C2AE5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PMCF study in Czech Republic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D0856-658A-4D62-9E32-CDF52920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57" y="2223958"/>
            <a:ext cx="10515600" cy="3810515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/>
              <a:t>Ongoing</a:t>
            </a:r>
            <a:r>
              <a:rPr lang="cs-CZ" sz="2400" dirty="0"/>
              <a:t> study </a:t>
            </a:r>
            <a:r>
              <a:rPr lang="cs-CZ" sz="2400" dirty="0" err="1"/>
              <a:t>using</a:t>
            </a:r>
            <a:r>
              <a:rPr lang="cs-CZ" sz="2400" dirty="0"/>
              <a:t> JETT PLASMA LIFT MEDICAL (</a:t>
            </a:r>
            <a:r>
              <a:rPr lang="cs-CZ" sz="2400" dirty="0" err="1"/>
              <a:t>with</a:t>
            </a:r>
            <a:r>
              <a:rPr lang="cs-CZ" sz="2400" dirty="0"/>
              <a:t> Plasma </a:t>
            </a:r>
            <a:r>
              <a:rPr lang="cs-CZ" sz="2400" dirty="0" err="1"/>
              <a:t>Pen</a:t>
            </a:r>
            <a:r>
              <a:rPr lang="cs-CZ" sz="2400" dirty="0"/>
              <a:t>)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silver</a:t>
            </a:r>
            <a:r>
              <a:rPr lang="cs-CZ" sz="2400" dirty="0"/>
              <a:t> </a:t>
            </a:r>
            <a:r>
              <a:rPr lang="cs-CZ" sz="2400" dirty="0" err="1"/>
              <a:t>applicator</a:t>
            </a:r>
            <a:r>
              <a:rPr lang="cs-CZ" sz="2400" dirty="0"/>
              <a:t> </a:t>
            </a:r>
            <a:r>
              <a:rPr lang="cs-CZ" sz="2400" dirty="0" err="1"/>
              <a:t>diameter</a:t>
            </a:r>
            <a:r>
              <a:rPr lang="cs-CZ" sz="2400" dirty="0"/>
              <a:t> 3 mm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err="1"/>
              <a:t>Intended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mild</a:t>
            </a:r>
            <a:r>
              <a:rPr lang="cs-CZ" sz="2400" dirty="0"/>
              <a:t> to </a:t>
            </a:r>
            <a:r>
              <a:rPr lang="cs-CZ" sz="2400" dirty="0" err="1"/>
              <a:t>moderate</a:t>
            </a:r>
            <a:r>
              <a:rPr lang="cs-CZ" sz="2400" dirty="0"/>
              <a:t> dry </a:t>
            </a:r>
            <a:r>
              <a:rPr lang="cs-CZ" sz="2400" dirty="0" err="1"/>
              <a:t>eye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OSDI index </a:t>
            </a:r>
            <a:r>
              <a:rPr lang="cs-CZ" sz="2400" dirty="0" err="1"/>
              <a:t>before</a:t>
            </a:r>
            <a:r>
              <a:rPr lang="cs-CZ" sz="2400" dirty="0"/>
              <a:t> and </a:t>
            </a:r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treatment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measured</a:t>
            </a:r>
            <a:r>
              <a:rPr lang="cs-CZ" sz="2400" dirty="0"/>
              <a:t> as </a:t>
            </a:r>
            <a:r>
              <a:rPr lang="cs-CZ" sz="2400" dirty="0" err="1"/>
              <a:t>an</a:t>
            </a:r>
            <a:r>
              <a:rPr lang="cs-CZ" sz="2400" dirty="0"/>
              <a:t> end-point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2400" dirty="0" err="1"/>
              <a:t>Follow</a:t>
            </a:r>
            <a:r>
              <a:rPr lang="cs-CZ" sz="2400" dirty="0"/>
              <a:t> up: </a:t>
            </a:r>
            <a:r>
              <a:rPr lang="en-US" sz="2400" dirty="0"/>
              <a:t>4 treatments once a week, and check-ups 1 week, 4 weeks and 12 weeks after the last treatment</a:t>
            </a:r>
            <a:endParaRPr lang="cs-CZ" sz="24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D23D0C4-1AC6-43CB-9374-5B28BA47D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3" t="36551" r="46563" b="8828"/>
          <a:stretch/>
        </p:blipFill>
        <p:spPr>
          <a:xfrm rot="16200000">
            <a:off x="4950942" y="1127704"/>
            <a:ext cx="856735" cy="37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7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88AEF-5AA1-4CA5-8AFA-2913E0F0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–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8C689CE-689B-4F8C-AD5C-337BCFB8B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712841"/>
              </p:ext>
            </p:extLst>
          </p:nvPr>
        </p:nvGraphicFramePr>
        <p:xfrm>
          <a:off x="838200" y="1690688"/>
          <a:ext cx="10414000" cy="4710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456">
                  <a:extLst>
                    <a:ext uri="{9D8B030D-6E8A-4147-A177-3AD203B41FA5}">
                      <a16:colId xmlns:a16="http://schemas.microsoft.com/office/drawing/2014/main" val="3588136207"/>
                    </a:ext>
                  </a:extLst>
                </a:gridCol>
                <a:gridCol w="1111456">
                  <a:extLst>
                    <a:ext uri="{9D8B030D-6E8A-4147-A177-3AD203B41FA5}">
                      <a16:colId xmlns:a16="http://schemas.microsoft.com/office/drawing/2014/main" val="112852880"/>
                    </a:ext>
                  </a:extLst>
                </a:gridCol>
                <a:gridCol w="1111456">
                  <a:extLst>
                    <a:ext uri="{9D8B030D-6E8A-4147-A177-3AD203B41FA5}">
                      <a16:colId xmlns:a16="http://schemas.microsoft.com/office/drawing/2014/main" val="2177628231"/>
                    </a:ext>
                  </a:extLst>
                </a:gridCol>
                <a:gridCol w="1769908">
                  <a:extLst>
                    <a:ext uri="{9D8B030D-6E8A-4147-A177-3AD203B41FA5}">
                      <a16:colId xmlns:a16="http://schemas.microsoft.com/office/drawing/2014/main" val="1496293568"/>
                    </a:ext>
                  </a:extLst>
                </a:gridCol>
                <a:gridCol w="1769908">
                  <a:extLst>
                    <a:ext uri="{9D8B030D-6E8A-4147-A177-3AD203B41FA5}">
                      <a16:colId xmlns:a16="http://schemas.microsoft.com/office/drawing/2014/main" val="958561677"/>
                    </a:ext>
                  </a:extLst>
                </a:gridCol>
                <a:gridCol w="1769908">
                  <a:extLst>
                    <a:ext uri="{9D8B030D-6E8A-4147-A177-3AD203B41FA5}">
                      <a16:colId xmlns:a16="http://schemas.microsoft.com/office/drawing/2014/main" val="2382236099"/>
                    </a:ext>
                  </a:extLst>
                </a:gridCol>
                <a:gridCol w="1769908">
                  <a:extLst>
                    <a:ext uri="{9D8B030D-6E8A-4147-A177-3AD203B41FA5}">
                      <a16:colId xmlns:a16="http://schemas.microsoft.com/office/drawing/2014/main" val="192218863"/>
                    </a:ext>
                  </a:extLst>
                </a:gridCol>
              </a:tblGrid>
              <a:tr h="965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Patient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number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Age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Sex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OSDI index </a:t>
                      </a:r>
                      <a:r>
                        <a:rPr lang="cs-CZ" sz="1800" dirty="0" err="1">
                          <a:effectLst/>
                        </a:rPr>
                        <a:t>before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treatment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OSDI index </a:t>
                      </a:r>
                      <a:r>
                        <a:rPr lang="cs-CZ" sz="1800" dirty="0" err="1">
                          <a:effectLst/>
                        </a:rPr>
                        <a:t>after</a:t>
                      </a:r>
                      <a:r>
                        <a:rPr lang="cs-CZ" sz="1800" dirty="0">
                          <a:effectLst/>
                        </a:rPr>
                        <a:t> 2</a:t>
                      </a:r>
                      <a:r>
                        <a:rPr lang="cs-CZ" sz="1800" baseline="30000" dirty="0">
                          <a:effectLst/>
                        </a:rPr>
                        <a:t>nd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treatment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OSDI index 1 </a:t>
                      </a:r>
                      <a:r>
                        <a:rPr lang="cs-CZ" sz="1800" dirty="0" err="1">
                          <a:effectLst/>
                        </a:rPr>
                        <a:t>week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after</a:t>
                      </a:r>
                      <a:r>
                        <a:rPr lang="cs-CZ" sz="1800" dirty="0">
                          <a:effectLst/>
                        </a:rPr>
                        <a:t> last </a:t>
                      </a:r>
                      <a:r>
                        <a:rPr lang="cs-CZ" sz="1800" dirty="0" err="1">
                          <a:effectLst/>
                        </a:rPr>
                        <a:t>treatment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Pain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score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of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treatment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9703784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 pain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0202546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47675" algn="l"/>
                        </a:tabLst>
                      </a:pPr>
                      <a:r>
                        <a:rPr lang="cs-CZ" sz="1800">
                          <a:effectLst/>
                        </a:rPr>
                        <a:t>71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 pain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7851641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Little pain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684027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 pain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9056866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 pain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004928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Little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pain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058108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88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 pain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0980648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71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No </a:t>
                      </a:r>
                      <a:r>
                        <a:rPr lang="cs-CZ" sz="1800" dirty="0" err="1">
                          <a:effectLst/>
                        </a:rPr>
                        <a:t>pain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9555415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62 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28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20 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effectLst/>
                        </a:rPr>
                        <a:t>Little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pain</a:t>
                      </a: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8658140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73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18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16 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effectLst/>
                        </a:rPr>
                        <a:t>Little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pain</a:t>
                      </a: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0219660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77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20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18 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No </a:t>
                      </a:r>
                      <a:r>
                        <a:rPr lang="cs-CZ" sz="1800" dirty="0" err="1">
                          <a:effectLst/>
                        </a:rPr>
                        <a:t>pain</a:t>
                      </a: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253136"/>
                  </a:ext>
                </a:extLst>
              </a:tr>
              <a:tr h="312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64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12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No </a:t>
                      </a:r>
                      <a:r>
                        <a:rPr lang="cs-CZ" sz="1800" dirty="0" err="1">
                          <a:effectLst/>
                        </a:rPr>
                        <a:t>pain</a:t>
                      </a:r>
                      <a:endParaRPr lang="cs-CZ" sz="18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764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26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B9D8E-86E2-447D-BA0E-789E4AB3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Photos</a:t>
            </a:r>
            <a:r>
              <a:rPr lang="cs-CZ" dirty="0"/>
              <a:t> – </a:t>
            </a:r>
            <a:r>
              <a:rPr lang="cs-CZ" dirty="0" err="1"/>
              <a:t>Patient</a:t>
            </a:r>
            <a:r>
              <a:rPr lang="cs-CZ" dirty="0"/>
              <a:t> no. 6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A7CF553-5A41-4372-940B-0892FA2AC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8087"/>
            <a:ext cx="4127269" cy="310051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3FE1FE2-4BDB-439C-90FD-35551BE90480}"/>
              </a:ext>
            </a:extLst>
          </p:cNvPr>
          <p:cNvSpPr txBox="1"/>
          <p:nvPr/>
        </p:nvSpPr>
        <p:spPr>
          <a:xfrm>
            <a:off x="1883006" y="1954721"/>
            <a:ext cx="929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                                                                                     1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last </a:t>
            </a:r>
            <a:r>
              <a:rPr lang="cs-CZ" dirty="0" err="1"/>
              <a:t>treatment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2C54EBC-E6DE-4F10-A968-82197BEBC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626" y="2588087"/>
            <a:ext cx="3847724" cy="31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C1C59-2694-4034-BE5E-3A7C2AE5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golden</a:t>
            </a:r>
            <a:r>
              <a:rPr lang="cs-CZ" dirty="0"/>
              <a:t> </a:t>
            </a:r>
            <a:r>
              <a:rPr lang="cs-CZ" dirty="0" err="1"/>
              <a:t>applicators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D0856-658A-4D62-9E32-CDF52920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28" y="1904230"/>
            <a:ext cx="10998543" cy="4233520"/>
          </a:xfrm>
        </p:spPr>
        <p:txBody>
          <a:bodyPr>
            <a:normAutofit/>
          </a:bodyPr>
          <a:lstStyle/>
          <a:p>
            <a:r>
              <a:rPr lang="cs-CZ" sz="2400" dirty="0" err="1"/>
              <a:t>Intended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moderate</a:t>
            </a:r>
            <a:r>
              <a:rPr lang="cs-CZ" sz="2400" dirty="0"/>
              <a:t> to severe dry </a:t>
            </a:r>
            <a:r>
              <a:rPr lang="cs-CZ" sz="2400" dirty="0" err="1"/>
              <a:t>eye</a:t>
            </a:r>
            <a:r>
              <a:rPr lang="cs-CZ" sz="2400" dirty="0"/>
              <a:t> </a:t>
            </a:r>
            <a:r>
              <a:rPr lang="cs-CZ" sz="2400" dirty="0" err="1"/>
              <a:t>disease</a:t>
            </a:r>
            <a:endParaRPr lang="cs-CZ" sz="3200" dirty="0"/>
          </a:p>
          <a:p>
            <a:r>
              <a:rPr lang="cs-CZ" sz="2400" dirty="0"/>
              <a:t>A case report </a:t>
            </a:r>
            <a:r>
              <a:rPr lang="cs-CZ" sz="2400" dirty="0" err="1"/>
              <a:t>results</a:t>
            </a:r>
            <a:r>
              <a:rPr lang="cs-CZ" sz="2400" dirty="0"/>
              <a:t> </a:t>
            </a:r>
            <a:r>
              <a:rPr lang="cs-CZ" sz="2400" dirty="0" err="1"/>
              <a:t>measured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OCULUS </a:t>
            </a:r>
            <a:r>
              <a:rPr lang="cs-CZ" sz="2400" dirty="0" err="1"/>
              <a:t>Keratograph</a:t>
            </a:r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BF27EC-7C63-4CE8-9ED3-ABE1E5B7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81" b="18474"/>
          <a:stretch/>
        </p:blipFill>
        <p:spPr>
          <a:xfrm>
            <a:off x="10531134" y="151583"/>
            <a:ext cx="902212" cy="16353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FCA386-F2E6-4045-956B-474FB232E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" b="33663"/>
          <a:stretch/>
        </p:blipFill>
        <p:spPr>
          <a:xfrm>
            <a:off x="10269211" y="-41879"/>
            <a:ext cx="562773" cy="1828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085DB24-0F8C-40C9-8AE4-2F7FA908EF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0" b="32551"/>
          <a:stretch/>
        </p:blipFill>
        <p:spPr>
          <a:xfrm>
            <a:off x="9867921" y="-33640"/>
            <a:ext cx="562773" cy="18205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C7820A-79AD-4A08-B317-3304574E5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2" b="27601"/>
          <a:stretch/>
        </p:blipFill>
        <p:spPr>
          <a:xfrm>
            <a:off x="9245888" y="-1562790"/>
            <a:ext cx="682406" cy="3357951"/>
          </a:xfrm>
          <a:prstGeom prst="rect">
            <a:avLst/>
          </a:prstGeom>
        </p:spPr>
      </p:pic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DAA3C832-F26A-4471-BCB2-346CD86C0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62699"/>
              </p:ext>
            </p:extLst>
          </p:nvPr>
        </p:nvGraphicFramePr>
        <p:xfrm>
          <a:off x="838201" y="3892074"/>
          <a:ext cx="811804" cy="21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804">
                  <a:extLst>
                    <a:ext uri="{9D8B030D-6E8A-4147-A177-3AD203B41FA5}">
                      <a16:colId xmlns:a16="http://schemas.microsoft.com/office/drawing/2014/main" val="1947588254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1826788"/>
                  </a:ext>
                </a:extLst>
              </a:tr>
            </a:tbl>
          </a:graphicData>
        </a:graphic>
      </p:graphicFrame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F6C56464-C350-4715-B4A1-F3E732067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71963"/>
              </p:ext>
            </p:extLst>
          </p:nvPr>
        </p:nvGraphicFramePr>
        <p:xfrm>
          <a:off x="838201" y="3165788"/>
          <a:ext cx="10515598" cy="335566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811804">
                  <a:extLst>
                    <a:ext uri="{9D8B030D-6E8A-4147-A177-3AD203B41FA5}">
                      <a16:colId xmlns:a16="http://schemas.microsoft.com/office/drawing/2014/main" val="2447810775"/>
                    </a:ext>
                  </a:extLst>
                </a:gridCol>
                <a:gridCol w="416921">
                  <a:extLst>
                    <a:ext uri="{9D8B030D-6E8A-4147-A177-3AD203B41FA5}">
                      <a16:colId xmlns:a16="http://schemas.microsoft.com/office/drawing/2014/main" val="1703892775"/>
                    </a:ext>
                  </a:extLst>
                </a:gridCol>
                <a:gridCol w="2010079">
                  <a:extLst>
                    <a:ext uri="{9D8B030D-6E8A-4147-A177-3AD203B41FA5}">
                      <a16:colId xmlns:a16="http://schemas.microsoft.com/office/drawing/2014/main" val="1698056367"/>
                    </a:ext>
                  </a:extLst>
                </a:gridCol>
                <a:gridCol w="2427000">
                  <a:extLst>
                    <a:ext uri="{9D8B030D-6E8A-4147-A177-3AD203B41FA5}">
                      <a16:colId xmlns:a16="http://schemas.microsoft.com/office/drawing/2014/main" val="3064642839"/>
                    </a:ext>
                  </a:extLst>
                </a:gridCol>
                <a:gridCol w="2427000">
                  <a:extLst>
                    <a:ext uri="{9D8B030D-6E8A-4147-A177-3AD203B41FA5}">
                      <a16:colId xmlns:a16="http://schemas.microsoft.com/office/drawing/2014/main" val="76410982"/>
                    </a:ext>
                  </a:extLst>
                </a:gridCol>
                <a:gridCol w="2422794">
                  <a:extLst>
                    <a:ext uri="{9D8B030D-6E8A-4147-A177-3AD203B41FA5}">
                      <a16:colId xmlns:a16="http://schemas.microsoft.com/office/drawing/2014/main" val="2034911955"/>
                    </a:ext>
                  </a:extLst>
                </a:gridCol>
              </a:tblGrid>
              <a:tr h="2184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 EYE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</a:t>
                      </a: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cs-CZ" sz="18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PRE-EXAMINATION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PRE-EXAMINATION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7 DAYS AFTER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14 DAYS AFTER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</a:rPr>
                        <a:t>MONTH AFTER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003893"/>
                  </a:ext>
                </a:extLst>
              </a:tr>
              <a:tr h="2292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BUT- tear film decay, total average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311461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12,55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17,96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14,79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18,11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9248180"/>
                  </a:ext>
                </a:extLst>
              </a:tr>
              <a:tr h="229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13,38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10,33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16,55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15,31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2375874"/>
                  </a:ext>
                </a:extLst>
              </a:tr>
              <a:tr h="21844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BUT - tear film decay, average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61129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5,71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7,98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6,73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8,94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2921336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5,27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2,84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8,76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8,41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8927780"/>
                  </a:ext>
                </a:extLst>
              </a:tr>
              <a:tr h="35052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Lipid layer - thickness (the higher the better)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750083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R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13-15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30-50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30-50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50-80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3341409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L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13-15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30-50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30-50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30-50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3584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9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300</Words>
  <Application>Microsoft Office PowerPoint</Application>
  <PresentationFormat>Širokoúhlá obrazovka</PresentationFormat>
  <Paragraphs>146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PMCF study in Czech Republic</vt:lpstr>
      <vt:lpstr>Initial results – active treatment</vt:lpstr>
      <vt:lpstr>Photos – Patient no. 6</vt:lpstr>
      <vt:lpstr>Treatment using golden applicators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PMCF study in Czech Republic</dc:title>
  <dc:creator>Žaneta Svobodová</dc:creator>
  <cp:lastModifiedBy>Žaneta Svobodová</cp:lastModifiedBy>
  <cp:revision>20</cp:revision>
  <dcterms:created xsi:type="dcterms:W3CDTF">2020-09-01T07:44:56Z</dcterms:created>
  <dcterms:modified xsi:type="dcterms:W3CDTF">2020-09-03T08:39:52Z</dcterms:modified>
</cp:coreProperties>
</file>