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</p:sldIdLst>
  <p:sldSz cx="7556500" cy="10693400"/>
  <p:notesSz cx="6858000" cy="9144000"/>
  <p:embeddedFontLst>
    <p:embeddedFont>
      <p:font typeface="Agrandir Grand Medium" pitchFamily="2" charset="77"/>
      <p:regular r:id="rId7"/>
    </p:embeddedFont>
    <p:embeddedFont>
      <p:font typeface="Montserrat" pitchFamily="2" charset="77"/>
      <p:regular r:id="rId8"/>
      <p:bold r:id="rId9"/>
      <p:italic r:id="rId10"/>
      <p:boldItalic r:id="rId11"/>
    </p:embeddedFont>
    <p:embeddedFont>
      <p:font typeface="Montserrat Bold" pitchFamily="2" charset="77"/>
      <p:regular r:id="rId12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E5D2A7-1E3B-504A-BF46-BBC0FB0B34F5}" v="2" dt="2024-02-25T05:26:29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26" autoAdjust="0"/>
  </p:normalViewPr>
  <p:slideViewPr>
    <p:cSldViewPr>
      <p:cViewPr varScale="1">
        <p:scale>
          <a:sx n="77" d="100"/>
          <a:sy n="77" d="100"/>
        </p:scale>
        <p:origin x="356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22" y="-12855"/>
            <a:ext cx="7560000" cy="847692"/>
            <a:chOff x="0" y="0"/>
            <a:chExt cx="2709333" cy="30379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09333" cy="303794"/>
            </a:xfrm>
            <a:custGeom>
              <a:avLst/>
              <a:gdLst/>
              <a:ahLst/>
              <a:cxnLst/>
              <a:rect l="l" t="t" r="r" b="b"/>
              <a:pathLst>
                <a:path w="2709333" h="303794">
                  <a:moveTo>
                    <a:pt x="0" y="0"/>
                  </a:moveTo>
                  <a:lnTo>
                    <a:pt x="2709333" y="0"/>
                  </a:lnTo>
                  <a:lnTo>
                    <a:pt x="2709333" y="303794"/>
                  </a:lnTo>
                  <a:lnTo>
                    <a:pt x="0" y="303794"/>
                  </a:lnTo>
                  <a:close/>
                </a:path>
              </a:pathLst>
            </a:custGeom>
            <a:solidFill>
              <a:srgbClr val="021D2F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42875"/>
              <a:ext cx="2709333" cy="44666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9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74401" y="1078788"/>
            <a:ext cx="6887787" cy="876825"/>
            <a:chOff x="0" y="0"/>
            <a:chExt cx="2468427" cy="314234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468427" cy="314234"/>
            </a:xfrm>
            <a:custGeom>
              <a:avLst/>
              <a:gdLst/>
              <a:ahLst/>
              <a:cxnLst/>
              <a:rect l="l" t="t" r="r" b="b"/>
              <a:pathLst>
                <a:path w="2468427" h="314234">
                  <a:moveTo>
                    <a:pt x="0" y="0"/>
                  </a:moveTo>
                  <a:lnTo>
                    <a:pt x="2468427" y="0"/>
                  </a:lnTo>
                  <a:lnTo>
                    <a:pt x="2468427" y="314234"/>
                  </a:lnTo>
                  <a:lnTo>
                    <a:pt x="0" y="314234"/>
                  </a:lnTo>
                  <a:close/>
                </a:path>
              </a:pathLst>
            </a:custGeom>
            <a:solidFill>
              <a:srgbClr val="EFEFE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142875"/>
              <a:ext cx="2468427" cy="45710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9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74401" y="2016179"/>
            <a:ext cx="6887787" cy="876825"/>
            <a:chOff x="0" y="0"/>
            <a:chExt cx="2468427" cy="314234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468427" cy="314234"/>
            </a:xfrm>
            <a:custGeom>
              <a:avLst/>
              <a:gdLst/>
              <a:ahLst/>
              <a:cxnLst/>
              <a:rect l="l" t="t" r="r" b="b"/>
              <a:pathLst>
                <a:path w="2468427" h="314234">
                  <a:moveTo>
                    <a:pt x="0" y="0"/>
                  </a:moveTo>
                  <a:lnTo>
                    <a:pt x="2468427" y="0"/>
                  </a:lnTo>
                  <a:lnTo>
                    <a:pt x="2468427" y="314234"/>
                  </a:lnTo>
                  <a:lnTo>
                    <a:pt x="0" y="314234"/>
                  </a:lnTo>
                  <a:close/>
                </a:path>
              </a:pathLst>
            </a:custGeom>
            <a:solidFill>
              <a:srgbClr val="EFEFE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142875"/>
              <a:ext cx="2468427" cy="45710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9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354034" y="3865672"/>
            <a:ext cx="6887787" cy="6593412"/>
            <a:chOff x="0" y="-142875"/>
            <a:chExt cx="2468427" cy="236293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468427" cy="2220055"/>
            </a:xfrm>
            <a:custGeom>
              <a:avLst/>
              <a:gdLst/>
              <a:ahLst/>
              <a:cxnLst/>
              <a:rect l="l" t="t" r="r" b="b"/>
              <a:pathLst>
                <a:path w="2468427" h="2220055">
                  <a:moveTo>
                    <a:pt x="0" y="0"/>
                  </a:moveTo>
                  <a:lnTo>
                    <a:pt x="2468427" y="0"/>
                  </a:lnTo>
                  <a:lnTo>
                    <a:pt x="2468427" y="2220055"/>
                  </a:lnTo>
                  <a:lnTo>
                    <a:pt x="0" y="2220055"/>
                  </a:lnTo>
                  <a:close/>
                </a:path>
              </a:pathLst>
            </a:custGeom>
            <a:solidFill>
              <a:srgbClr val="EFEFE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142875"/>
              <a:ext cx="2468427" cy="236293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9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464778" y="4260657"/>
            <a:ext cx="6707031" cy="52881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732"/>
              </a:lnSpc>
            </a:pPr>
            <a:endParaRPr dirty="0"/>
          </a:p>
          <a:p>
            <a:pPr>
              <a:lnSpc>
                <a:spcPts val="1732"/>
              </a:lnSpc>
            </a:pPr>
            <a:r>
              <a:rPr lang="en-US" sz="1155" dirty="0">
                <a:solidFill>
                  <a:srgbClr val="000000"/>
                </a:solidFill>
                <a:latin typeface="Montserrat Bold"/>
              </a:rPr>
              <a:t>ACCOUNTABILITIES AND RESPONSIBILITIES</a:t>
            </a:r>
          </a:p>
          <a:p>
            <a:pPr>
              <a:lnSpc>
                <a:spcPts val="1890"/>
              </a:lnSpc>
            </a:pPr>
            <a:endParaRPr lang="en-US" sz="1155" dirty="0">
              <a:solidFill>
                <a:srgbClr val="000000"/>
              </a:solidFill>
              <a:latin typeface="Montserrat Bold"/>
            </a:endParaRPr>
          </a:p>
          <a:p>
            <a:pPr>
              <a:lnSpc>
                <a:spcPts val="1890"/>
              </a:lnSpc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The purpose of the role is to xxxx</a:t>
            </a:r>
          </a:p>
          <a:p>
            <a:pPr>
              <a:lnSpc>
                <a:spcPts val="1890"/>
              </a:lnSpc>
            </a:pPr>
            <a:endParaRPr lang="en-US" sz="1260" dirty="0">
              <a:solidFill>
                <a:srgbClr val="000000"/>
              </a:solidFill>
              <a:latin typeface="Montserrat"/>
            </a:endParaRPr>
          </a:p>
          <a:p>
            <a:pPr>
              <a:lnSpc>
                <a:spcPts val="1890"/>
              </a:lnSpc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Accountability: Lead a team of production technicians to deliver outcomes</a:t>
            </a:r>
          </a:p>
          <a:p>
            <a:pPr>
              <a:lnSpc>
                <a:spcPts val="1890"/>
              </a:lnSpc>
            </a:pPr>
            <a:endParaRPr lang="en-US" sz="1260" dirty="0">
              <a:solidFill>
                <a:srgbClr val="000000"/>
              </a:solidFill>
              <a:latin typeface="Montserrat"/>
            </a:endParaRPr>
          </a:p>
          <a:p>
            <a:pPr>
              <a:lnSpc>
                <a:spcPts val="1890"/>
              </a:lnSpc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Responsibilities include are:</a:t>
            </a:r>
          </a:p>
          <a:p>
            <a:pPr marL="272106" lvl="1" indent="-136053">
              <a:lnSpc>
                <a:spcPts val="1890"/>
              </a:lnSpc>
              <a:buFont typeface="Arial"/>
              <a:buChar char="•"/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xxxxxxxxxxxxxxxxx</a:t>
            </a:r>
          </a:p>
          <a:p>
            <a:pPr marL="272106" lvl="1" indent="-136053">
              <a:lnSpc>
                <a:spcPts val="1890"/>
              </a:lnSpc>
              <a:buFont typeface="Arial"/>
              <a:buChar char="•"/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xxxxxxxxxxxxxxxxx</a:t>
            </a:r>
          </a:p>
          <a:p>
            <a:pPr marL="272106" lvl="1" indent="-136053">
              <a:lnSpc>
                <a:spcPts val="1890"/>
              </a:lnSpc>
              <a:buFont typeface="Arial"/>
              <a:buChar char="•"/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xxxxxxxxxxxxxxxxx</a:t>
            </a:r>
          </a:p>
          <a:p>
            <a:pPr marL="272106" lvl="1" indent="-136053">
              <a:lnSpc>
                <a:spcPts val="1890"/>
              </a:lnSpc>
              <a:buFont typeface="Arial"/>
              <a:buChar char="•"/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xxxxxxxxxxxxxxxxx</a:t>
            </a:r>
          </a:p>
          <a:p>
            <a:pPr>
              <a:lnSpc>
                <a:spcPts val="1890"/>
              </a:lnSpc>
            </a:pPr>
            <a:endParaRPr lang="en-US" sz="1260" dirty="0">
              <a:solidFill>
                <a:srgbClr val="000000"/>
              </a:solidFill>
              <a:latin typeface="Montserrat"/>
            </a:endParaRPr>
          </a:p>
          <a:p>
            <a:pPr>
              <a:lnSpc>
                <a:spcPts val="1890"/>
              </a:lnSpc>
            </a:pPr>
            <a:endParaRPr lang="en-US" sz="1260" dirty="0">
              <a:solidFill>
                <a:srgbClr val="000000"/>
              </a:solidFill>
              <a:latin typeface="Montserrat"/>
            </a:endParaRPr>
          </a:p>
          <a:p>
            <a:pPr>
              <a:lnSpc>
                <a:spcPts val="1890"/>
              </a:lnSpc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Accountability: Oversee the reporting, governance and systems for the department</a:t>
            </a:r>
          </a:p>
          <a:p>
            <a:pPr>
              <a:lnSpc>
                <a:spcPts val="1890"/>
              </a:lnSpc>
            </a:pPr>
            <a:endParaRPr lang="en-US" sz="1260" dirty="0">
              <a:solidFill>
                <a:srgbClr val="000000"/>
              </a:solidFill>
              <a:latin typeface="Montserrat"/>
            </a:endParaRPr>
          </a:p>
          <a:p>
            <a:pPr>
              <a:lnSpc>
                <a:spcPts val="1890"/>
              </a:lnSpc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Responsibilities included are:</a:t>
            </a:r>
          </a:p>
          <a:p>
            <a:pPr marL="272106" lvl="1" indent="-136053">
              <a:lnSpc>
                <a:spcPts val="1890"/>
              </a:lnSpc>
              <a:buFont typeface="Arial"/>
              <a:buChar char="•"/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xxxxxxxxxxxxxxxx</a:t>
            </a:r>
          </a:p>
          <a:p>
            <a:pPr marL="272106" lvl="1" indent="-136053">
              <a:lnSpc>
                <a:spcPts val="1890"/>
              </a:lnSpc>
              <a:buFont typeface="Arial"/>
              <a:buChar char="•"/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xxxxxxxxxxxxxxxx</a:t>
            </a:r>
          </a:p>
          <a:p>
            <a:pPr marL="272106" lvl="1" indent="-136053">
              <a:lnSpc>
                <a:spcPts val="1890"/>
              </a:lnSpc>
              <a:buFont typeface="Arial"/>
              <a:buChar char="•"/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xxxxxxxxxxxxxxxx</a:t>
            </a:r>
          </a:p>
          <a:p>
            <a:pPr marL="272106" lvl="1" indent="-136053">
              <a:lnSpc>
                <a:spcPts val="1890"/>
              </a:lnSpc>
              <a:buFont typeface="Arial"/>
              <a:buChar char="•"/>
            </a:pPr>
            <a:r>
              <a:rPr lang="en-US" sz="1260" dirty="0">
                <a:solidFill>
                  <a:srgbClr val="000000"/>
                </a:solidFill>
                <a:latin typeface="Montserrat"/>
              </a:rPr>
              <a:t>xxxxxxxxxxxxxxxx</a:t>
            </a:r>
          </a:p>
          <a:p>
            <a:pPr>
              <a:lnSpc>
                <a:spcPts val="1890"/>
              </a:lnSpc>
            </a:pPr>
            <a:endParaRPr lang="en-US" sz="1260" dirty="0">
              <a:solidFill>
                <a:srgbClr val="000000"/>
              </a:solidFill>
              <a:latin typeface="Montserrat"/>
            </a:endParaRPr>
          </a:p>
        </p:txBody>
      </p:sp>
      <p:sp>
        <p:nvSpPr>
          <p:cNvPr id="15" name="Freeform 15"/>
          <p:cNvSpPr/>
          <p:nvPr/>
        </p:nvSpPr>
        <p:spPr>
          <a:xfrm>
            <a:off x="6708650" y="9936000"/>
            <a:ext cx="448535" cy="431531"/>
          </a:xfrm>
          <a:custGeom>
            <a:avLst/>
            <a:gdLst/>
            <a:ahLst/>
            <a:cxnLst/>
            <a:rect l="l" t="t" r="r" b="b"/>
            <a:pathLst>
              <a:path w="448535" h="431531">
                <a:moveTo>
                  <a:pt x="0" y="0"/>
                </a:moveTo>
                <a:lnTo>
                  <a:pt x="448535" y="0"/>
                </a:lnTo>
                <a:lnTo>
                  <a:pt x="448535" y="431531"/>
                </a:lnTo>
                <a:lnTo>
                  <a:pt x="0" y="43153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1970" b="-1970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6" name="TextBox 16"/>
          <p:cNvSpPr txBox="1"/>
          <p:nvPr/>
        </p:nvSpPr>
        <p:spPr>
          <a:xfrm>
            <a:off x="450155" y="1063810"/>
            <a:ext cx="6258495" cy="8515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49"/>
              </a:lnSpc>
            </a:pPr>
            <a:r>
              <a:rPr lang="en-US" sz="1099">
                <a:solidFill>
                  <a:srgbClr val="000000"/>
                </a:solidFill>
                <a:latin typeface="Montserrat Bold"/>
              </a:rPr>
              <a:t>COMPANY OVERVIEW</a:t>
            </a:r>
          </a:p>
          <a:p>
            <a:pPr>
              <a:lnSpc>
                <a:spcPts val="1799"/>
              </a:lnSpc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The sample company purposes is to serve the community in xxxxx</a:t>
            </a:r>
          </a:p>
          <a:p>
            <a:pPr>
              <a:lnSpc>
                <a:spcPts val="1799"/>
              </a:lnSpc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Our vision is to ….</a:t>
            </a:r>
          </a:p>
          <a:p>
            <a:pPr>
              <a:lnSpc>
                <a:spcPts val="1799"/>
              </a:lnSpc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Our values are to…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47034" y="2109031"/>
            <a:ext cx="6485884" cy="6324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49"/>
              </a:lnSpc>
            </a:pPr>
            <a:r>
              <a:rPr lang="en-US" sz="1099">
                <a:solidFill>
                  <a:srgbClr val="000000"/>
                </a:solidFill>
                <a:latin typeface="Montserrat Bold"/>
              </a:rPr>
              <a:t>FUNCTIONAL OVERVIEW</a:t>
            </a:r>
          </a:p>
          <a:p>
            <a:pPr>
              <a:lnSpc>
                <a:spcPts val="1799"/>
              </a:lnSpc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The functional team is accountable for delivering xxxx or producing xxxx</a:t>
            </a:r>
          </a:p>
          <a:p>
            <a:pPr>
              <a:lnSpc>
                <a:spcPts val="1799"/>
              </a:lnSpc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The role is a leader / or individual contributor within the team</a:t>
            </a:r>
          </a:p>
        </p:txBody>
      </p:sp>
      <p:grpSp>
        <p:nvGrpSpPr>
          <p:cNvPr id="18" name="Group 18"/>
          <p:cNvGrpSpPr/>
          <p:nvPr/>
        </p:nvGrpSpPr>
        <p:grpSpPr>
          <a:xfrm>
            <a:off x="374401" y="2997779"/>
            <a:ext cx="6887787" cy="1154604"/>
            <a:chOff x="0" y="0"/>
            <a:chExt cx="2468427" cy="41378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2468427" cy="413784"/>
            </a:xfrm>
            <a:custGeom>
              <a:avLst/>
              <a:gdLst/>
              <a:ahLst/>
              <a:cxnLst/>
              <a:rect l="l" t="t" r="r" b="b"/>
              <a:pathLst>
                <a:path w="2468427" h="413784">
                  <a:moveTo>
                    <a:pt x="0" y="0"/>
                  </a:moveTo>
                  <a:lnTo>
                    <a:pt x="2468427" y="0"/>
                  </a:lnTo>
                  <a:lnTo>
                    <a:pt x="2468427" y="413784"/>
                  </a:lnTo>
                  <a:lnTo>
                    <a:pt x="0" y="413784"/>
                  </a:lnTo>
                  <a:close/>
                </a:path>
              </a:pathLst>
            </a:custGeom>
            <a:solidFill>
              <a:srgbClr val="EFEFE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-142875"/>
              <a:ext cx="2468427" cy="55665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>
                <a:lnSpc>
                  <a:spcPts val="2999"/>
                </a:lnSpc>
              </a:pPr>
              <a:endParaRPr/>
            </a:p>
          </p:txBody>
        </p:sp>
      </p:grpSp>
      <p:sp>
        <p:nvSpPr>
          <p:cNvPr id="21" name="TextBox 21"/>
          <p:cNvSpPr txBox="1"/>
          <p:nvPr/>
        </p:nvSpPr>
        <p:spPr>
          <a:xfrm>
            <a:off x="450155" y="3093029"/>
            <a:ext cx="6485884" cy="8039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99"/>
              </a:lnSpc>
            </a:pPr>
            <a:r>
              <a:rPr lang="en-US" sz="1199" dirty="0">
                <a:solidFill>
                  <a:srgbClr val="000000"/>
                </a:solidFill>
                <a:latin typeface="Montserrat Bold"/>
              </a:rPr>
              <a:t>ROLE PURPOSE</a:t>
            </a:r>
          </a:p>
          <a:p>
            <a:pPr>
              <a:lnSpc>
                <a:spcPts val="1649"/>
              </a:lnSpc>
            </a:pPr>
            <a:r>
              <a:rPr lang="en-US" sz="1099" dirty="0">
                <a:solidFill>
                  <a:srgbClr val="000000"/>
                </a:solidFill>
                <a:latin typeface="Montserrat"/>
              </a:rPr>
              <a:t>The role is primarily accountable for delivering xxxx services to customers and demonstrating leadership in the areas of team management, technical expertise and community engagement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636471" y="197631"/>
            <a:ext cx="1259235" cy="4076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80"/>
              </a:lnSpc>
            </a:pPr>
            <a:r>
              <a:rPr lang="en-US" sz="1200">
                <a:solidFill>
                  <a:srgbClr val="FFFFFF"/>
                </a:solidFill>
                <a:latin typeface="Montserrat Bold"/>
              </a:rPr>
              <a:t>POSITION TITLE</a:t>
            </a:r>
          </a:p>
          <a:p>
            <a:pPr>
              <a:lnSpc>
                <a:spcPts val="1680"/>
              </a:lnSpc>
            </a:pPr>
            <a:r>
              <a:rPr lang="en-US" sz="1200">
                <a:solidFill>
                  <a:srgbClr val="FFFFFF"/>
                </a:solidFill>
                <a:latin typeface="Montserrat Bold"/>
              </a:rPr>
              <a:t>REPORTS 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22" y="-12855"/>
            <a:ext cx="7560000" cy="847692"/>
            <a:chOff x="0" y="0"/>
            <a:chExt cx="2709333" cy="30379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09333" cy="303794"/>
            </a:xfrm>
            <a:custGeom>
              <a:avLst/>
              <a:gdLst/>
              <a:ahLst/>
              <a:cxnLst/>
              <a:rect l="l" t="t" r="r" b="b"/>
              <a:pathLst>
                <a:path w="2709333" h="303794">
                  <a:moveTo>
                    <a:pt x="0" y="0"/>
                  </a:moveTo>
                  <a:lnTo>
                    <a:pt x="2709333" y="0"/>
                  </a:lnTo>
                  <a:lnTo>
                    <a:pt x="2709333" y="303794"/>
                  </a:lnTo>
                  <a:lnTo>
                    <a:pt x="0" y="303794"/>
                  </a:lnTo>
                  <a:close/>
                </a:path>
              </a:pathLst>
            </a:custGeom>
            <a:solidFill>
              <a:srgbClr val="021D2F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42875"/>
              <a:ext cx="2709333" cy="44666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9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47034" y="219165"/>
            <a:ext cx="2122735" cy="396598"/>
            <a:chOff x="0" y="0"/>
            <a:chExt cx="760740" cy="142132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760740" cy="142132"/>
            </a:xfrm>
            <a:custGeom>
              <a:avLst/>
              <a:gdLst/>
              <a:ahLst/>
              <a:cxnLst/>
              <a:rect l="l" t="t" r="r" b="b"/>
              <a:pathLst>
                <a:path w="760740" h="142132">
                  <a:moveTo>
                    <a:pt x="71066" y="0"/>
                  </a:moveTo>
                  <a:lnTo>
                    <a:pt x="689674" y="0"/>
                  </a:lnTo>
                  <a:cubicBezTo>
                    <a:pt x="728923" y="0"/>
                    <a:pt x="760740" y="31817"/>
                    <a:pt x="760740" y="71066"/>
                  </a:cubicBezTo>
                  <a:lnTo>
                    <a:pt x="760740" y="71066"/>
                  </a:lnTo>
                  <a:cubicBezTo>
                    <a:pt x="760740" y="110314"/>
                    <a:pt x="728923" y="142132"/>
                    <a:pt x="689674" y="142132"/>
                  </a:cubicBezTo>
                  <a:lnTo>
                    <a:pt x="71066" y="142132"/>
                  </a:lnTo>
                  <a:cubicBezTo>
                    <a:pt x="31817" y="142132"/>
                    <a:pt x="0" y="110314"/>
                    <a:pt x="0" y="71066"/>
                  </a:cubicBezTo>
                  <a:lnTo>
                    <a:pt x="0" y="71066"/>
                  </a:lnTo>
                  <a:cubicBezTo>
                    <a:pt x="0" y="31817"/>
                    <a:pt x="31817" y="0"/>
                    <a:pt x="71066" y="0"/>
                  </a:cubicBezTo>
                  <a:close/>
                </a:path>
              </a:pathLst>
            </a:custGeom>
            <a:solidFill>
              <a:srgbClr val="FFFFFF"/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133350"/>
              <a:ext cx="760740" cy="27548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7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03964" y="974910"/>
            <a:ext cx="6948571" cy="9452885"/>
            <a:chOff x="0" y="0"/>
            <a:chExt cx="2468427" cy="33877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468427" cy="3387701"/>
            </a:xfrm>
            <a:custGeom>
              <a:avLst/>
              <a:gdLst/>
              <a:ahLst/>
              <a:cxnLst/>
              <a:rect l="l" t="t" r="r" b="b"/>
              <a:pathLst>
                <a:path w="2468427" h="3387701">
                  <a:moveTo>
                    <a:pt x="0" y="0"/>
                  </a:moveTo>
                  <a:lnTo>
                    <a:pt x="2468427" y="0"/>
                  </a:lnTo>
                  <a:lnTo>
                    <a:pt x="2468427" y="3387701"/>
                  </a:lnTo>
                  <a:lnTo>
                    <a:pt x="0" y="3387701"/>
                  </a:lnTo>
                  <a:close/>
                </a:path>
              </a:pathLst>
            </a:custGeom>
            <a:solidFill>
              <a:srgbClr val="EFEFE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142875"/>
              <a:ext cx="2468427" cy="35305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99"/>
                </a:lnSpc>
              </a:pPr>
              <a:endParaRPr dirty="0"/>
            </a:p>
          </p:txBody>
        </p:sp>
      </p:grpSp>
      <p:sp>
        <p:nvSpPr>
          <p:cNvPr id="11" name="Freeform 11"/>
          <p:cNvSpPr/>
          <p:nvPr/>
        </p:nvSpPr>
        <p:spPr>
          <a:xfrm>
            <a:off x="6804000" y="10023126"/>
            <a:ext cx="448535" cy="431531"/>
          </a:xfrm>
          <a:custGeom>
            <a:avLst/>
            <a:gdLst/>
            <a:ahLst/>
            <a:cxnLst/>
            <a:rect l="l" t="t" r="r" b="b"/>
            <a:pathLst>
              <a:path w="448535" h="431531">
                <a:moveTo>
                  <a:pt x="0" y="0"/>
                </a:moveTo>
                <a:lnTo>
                  <a:pt x="448535" y="0"/>
                </a:lnTo>
                <a:lnTo>
                  <a:pt x="448535" y="431531"/>
                </a:lnTo>
                <a:lnTo>
                  <a:pt x="0" y="43153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1970" b="-1970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2" name="TextBox 12"/>
          <p:cNvSpPr txBox="1"/>
          <p:nvPr/>
        </p:nvSpPr>
        <p:spPr>
          <a:xfrm>
            <a:off x="823399" y="236489"/>
            <a:ext cx="1370005" cy="3238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11"/>
              </a:lnSpc>
            </a:pPr>
            <a:r>
              <a:rPr lang="en-US" sz="865">
                <a:solidFill>
                  <a:srgbClr val="000000"/>
                </a:solidFill>
                <a:latin typeface="Agrandir Grand Medium"/>
              </a:rPr>
              <a:t>POSITION </a:t>
            </a:r>
          </a:p>
          <a:p>
            <a:pPr algn="ctr">
              <a:lnSpc>
                <a:spcPts val="1211"/>
              </a:lnSpc>
            </a:pPr>
            <a:r>
              <a:rPr lang="en-US" sz="865">
                <a:solidFill>
                  <a:srgbClr val="000000"/>
                </a:solidFill>
                <a:latin typeface="Agrandir Grand Medium"/>
              </a:rPr>
              <a:t>DESCRIPTION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16367" y="3461061"/>
            <a:ext cx="6316770" cy="7212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19"/>
              </a:lnSpc>
            </a:pPr>
            <a:r>
              <a:rPr lang="en-US" sz="1213" dirty="0">
                <a:solidFill>
                  <a:srgbClr val="000000"/>
                </a:solidFill>
                <a:latin typeface="Montserrat Bold"/>
              </a:rPr>
              <a:t>LICENCE, QUALIFICATIONS, CERTIFICATES</a:t>
            </a:r>
          </a:p>
          <a:p>
            <a:pPr marL="283508" lvl="1" indent="-141754">
              <a:lnSpc>
                <a:spcPts val="1969"/>
              </a:lnSpc>
              <a:buFont typeface="Arial"/>
              <a:buChar char="•"/>
            </a:pPr>
            <a:r>
              <a:rPr lang="en-US" sz="1313" dirty="0">
                <a:solidFill>
                  <a:srgbClr val="000000"/>
                </a:solidFill>
                <a:latin typeface="Montserrat"/>
              </a:rPr>
              <a:t>xxxxxxxxx</a:t>
            </a:r>
          </a:p>
          <a:p>
            <a:pPr marL="283508" lvl="1" indent="-141754">
              <a:lnSpc>
                <a:spcPts val="1969"/>
              </a:lnSpc>
              <a:buFont typeface="Arial"/>
              <a:buChar char="•"/>
            </a:pPr>
            <a:r>
              <a:rPr lang="en-US" sz="1313" dirty="0">
                <a:solidFill>
                  <a:srgbClr val="000000"/>
                </a:solidFill>
                <a:latin typeface="Montserrat"/>
              </a:rPr>
              <a:t>xxxxxxxxxx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85759" y="6079081"/>
            <a:ext cx="6258495" cy="64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99"/>
              </a:lnSpc>
            </a:pPr>
            <a:r>
              <a:rPr lang="en-US" sz="1199">
                <a:solidFill>
                  <a:srgbClr val="000000"/>
                </a:solidFill>
                <a:latin typeface="Montserrat Bold"/>
              </a:rPr>
              <a:t>BEHAVIOURAL ATTRIBUTES</a:t>
            </a:r>
          </a:p>
          <a:p>
            <a:pPr marL="259078" lvl="1" indent="-129539">
              <a:lnSpc>
                <a:spcPts val="1799"/>
              </a:lnSpc>
              <a:buFont typeface="Arial"/>
              <a:buChar char="•"/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Customer service focus going above and beyond</a:t>
            </a:r>
          </a:p>
          <a:p>
            <a:pPr marL="259078" lvl="1" indent="-129539">
              <a:lnSpc>
                <a:spcPts val="1799"/>
              </a:lnSpc>
              <a:buFont typeface="Arial"/>
              <a:buChar char="•"/>
            </a:pPr>
            <a:endParaRPr lang="en-US" sz="1199">
              <a:solidFill>
                <a:srgbClr val="000000"/>
              </a:solidFill>
              <a:latin typeface="Montserrat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485759" y="1220256"/>
            <a:ext cx="6258495" cy="859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99"/>
              </a:lnSpc>
            </a:pPr>
            <a:r>
              <a:rPr lang="en-US" sz="1199">
                <a:solidFill>
                  <a:srgbClr val="000000"/>
                </a:solidFill>
                <a:latin typeface="Montserrat Bold"/>
              </a:rPr>
              <a:t>SKILLS AND EXPERIENCE</a:t>
            </a:r>
          </a:p>
          <a:p>
            <a:pPr marL="259078" lvl="1" indent="-129539">
              <a:lnSpc>
                <a:spcPts val="1799"/>
              </a:lnSpc>
              <a:buFont typeface="Arial"/>
              <a:buChar char="•"/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Demonstrated experience in project management</a:t>
            </a:r>
          </a:p>
          <a:p>
            <a:pPr marL="259078" lvl="1" indent="-129539">
              <a:lnSpc>
                <a:spcPts val="1799"/>
              </a:lnSpc>
              <a:buFont typeface="Arial"/>
              <a:buChar char="•"/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Experience in financial reporting,  monitor and analyse data</a:t>
            </a:r>
          </a:p>
          <a:p>
            <a:pPr marL="259078" lvl="1" indent="-129539">
              <a:lnSpc>
                <a:spcPts val="1799"/>
              </a:lnSpc>
              <a:buFont typeface="Arial"/>
              <a:buChar char="•"/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xxxxxxxxxxxxxxxx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45505" y="8088833"/>
            <a:ext cx="6258495" cy="859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99"/>
              </a:lnSpc>
            </a:pPr>
            <a:r>
              <a:rPr lang="en-US" sz="1199">
                <a:solidFill>
                  <a:srgbClr val="000000"/>
                </a:solidFill>
                <a:latin typeface="Montserrat Bold"/>
              </a:rPr>
              <a:t>KEY STAKEHOLDERS</a:t>
            </a:r>
          </a:p>
          <a:p>
            <a:pPr marL="259078" lvl="1" indent="-129539">
              <a:lnSpc>
                <a:spcPts val="1799"/>
              </a:lnSpc>
              <a:buFont typeface="Arial"/>
              <a:buChar char="•"/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xxxxxxxxxxxxx</a:t>
            </a:r>
          </a:p>
          <a:p>
            <a:pPr marL="259078" lvl="1" indent="-129539">
              <a:lnSpc>
                <a:spcPts val="1799"/>
              </a:lnSpc>
              <a:buFont typeface="Arial"/>
              <a:buChar char="•"/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xxxxxxxxxxxxx</a:t>
            </a:r>
          </a:p>
          <a:p>
            <a:pPr marL="259078" lvl="1" indent="-129539">
              <a:lnSpc>
                <a:spcPts val="1799"/>
              </a:lnSpc>
              <a:buFont typeface="Arial"/>
              <a:buChar char="•"/>
            </a:pPr>
            <a:r>
              <a:rPr lang="en-US" sz="1199">
                <a:solidFill>
                  <a:srgbClr val="000000"/>
                </a:solidFill>
                <a:latin typeface="Montserrat"/>
              </a:rPr>
              <a:t>xxxxxxxxxxxxx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F911F3609B9B4D965EC21A3D9241D3" ma:contentTypeVersion="6" ma:contentTypeDescription="Create a new document." ma:contentTypeScope="" ma:versionID="796d6e421463175917e2f893bdfcfe58">
  <xsd:schema xmlns:xsd="http://www.w3.org/2001/XMLSchema" xmlns:xs="http://www.w3.org/2001/XMLSchema" xmlns:p="http://schemas.microsoft.com/office/2006/metadata/properties" xmlns:ns2="8f96cc99-3364-4b48-8059-73f8b24ac37f" xmlns:ns3="cee24f3b-b74e-4e38-8283-3973c5f40939" targetNamespace="http://schemas.microsoft.com/office/2006/metadata/properties" ma:root="true" ma:fieldsID="5689fe3be705f84178af2d80e6174404" ns2:_="" ns3:_="">
    <xsd:import namespace="8f96cc99-3364-4b48-8059-73f8b24ac37f"/>
    <xsd:import namespace="cee24f3b-b74e-4e38-8283-3973c5f409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96cc99-3364-4b48-8059-73f8b24ac3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24f3b-b74e-4e38-8283-3973c5f409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B7A60D-A290-4381-9FE5-DC47F92B105B}">
  <ds:schemaRefs>
    <ds:schemaRef ds:uri="8f96cc99-3364-4b48-8059-73f8b24ac37f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cee24f3b-b74e-4e38-8283-3973c5f40939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EF93722-5EB4-469C-87A5-F7B7708428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8457D1-EBB8-406D-BB57-78C026EA0A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96cc99-3364-4b48-8059-73f8b24ac37f"/>
    <ds:schemaRef ds:uri="cee24f3b-b74e-4e38-8283-3973c5f409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171</Words>
  <Application>Microsoft Macintosh PowerPoint</Application>
  <PresentationFormat>Custom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Agrandir Grand Medium</vt:lpstr>
      <vt:lpstr>Calibri</vt:lpstr>
      <vt:lpstr>Montserrat Bold</vt:lpstr>
      <vt:lpstr>Montserrat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POSITION DESCRIPTION</dc:title>
  <cp:lastModifiedBy>Josette Moffatt</cp:lastModifiedBy>
  <cp:revision>3</cp:revision>
  <dcterms:created xsi:type="dcterms:W3CDTF">2006-08-16T00:00:00Z</dcterms:created>
  <dcterms:modified xsi:type="dcterms:W3CDTF">2024-02-25T05:33:55Z</dcterms:modified>
  <dc:identifier>DAF9nZ-Um90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0x010100D5F911F3609B9B4D965EC21A3D9241D3</vt:lpwstr>
  </property>
</Properties>
</file>