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2" r:id="rId4"/>
    <p:sldId id="263" r:id="rId5"/>
    <p:sldId id="268" r:id="rId6"/>
    <p:sldId id="269" r:id="rId7"/>
    <p:sldId id="270" r:id="rId8"/>
    <p:sldId id="272" r:id="rId9"/>
    <p:sldId id="273" r:id="rId10"/>
    <p:sldId id="271" r:id="rId11"/>
    <p:sldId id="264" r:id="rId12"/>
    <p:sldId id="265" r:id="rId13"/>
    <p:sldId id="257" r:id="rId14"/>
    <p:sldId id="259" r:id="rId15"/>
    <p:sldId id="258"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6305" autoAdjust="0"/>
  </p:normalViewPr>
  <p:slideViewPr>
    <p:cSldViewPr snapToGrid="0">
      <p:cViewPr varScale="1">
        <p:scale>
          <a:sx n="103" d="100"/>
          <a:sy n="103" d="100"/>
        </p:scale>
        <p:origin x="150" y="222"/>
      </p:cViewPr>
      <p:guideLst/>
    </p:cSldViewPr>
  </p:slideViewPr>
  <p:outlineViewPr>
    <p:cViewPr>
      <p:scale>
        <a:sx n="33" d="100"/>
        <a:sy n="33" d="100"/>
      </p:scale>
      <p:origin x="0" y="-1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5/5/2021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blehub.com/psalms/97-10.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blehub.com/james/1-3.htm" TargetMode="External"/><Relationship Id="rId2" Type="http://schemas.openxmlformats.org/officeDocument/2006/relationships/hyperlink" Target="https://biblehub.com/james/1-2.htm" TargetMode="External"/><Relationship Id="rId1" Type="http://schemas.openxmlformats.org/officeDocument/2006/relationships/slideLayout" Target="../slideLayouts/slideLayout2.xml"/><Relationship Id="rId5" Type="http://schemas.openxmlformats.org/officeDocument/2006/relationships/hyperlink" Target="https://biblehub.com/james/1-5.htm" TargetMode="External"/><Relationship Id="rId4" Type="http://schemas.openxmlformats.org/officeDocument/2006/relationships/hyperlink" Target="https://biblehub.com/james/1-4.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iblehub.com/james/1-2.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391887"/>
            <a:ext cx="9001462" cy="1129004"/>
          </a:xfrm>
        </p:spPr>
        <p:txBody>
          <a:bodyPr/>
          <a:lstStyle/>
          <a:p>
            <a:r>
              <a:rPr lang="en-US" dirty="0" smtClean="0"/>
              <a:t>Temptation </a:t>
            </a:r>
            <a:endParaRPr lang="en-US" dirty="0"/>
          </a:p>
        </p:txBody>
      </p:sp>
      <p:pic>
        <p:nvPicPr>
          <p:cNvPr id="3074" name="Picture 2" descr="Temptation of Jesus - Matthew 4 | Bible Story for Kids (Sharefaithkids.com)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16" y="1875453"/>
            <a:ext cx="8127457" cy="457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4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Both Kind of Temptations in scripture are use as tests intended to prove and improve one’s character.  </a:t>
            </a:r>
            <a:endParaRPr lang="en-US" dirty="0">
              <a:solidFill>
                <a:srgbClr val="FFFF00"/>
              </a:solidFill>
            </a:endParaRPr>
          </a:p>
        </p:txBody>
      </p:sp>
      <p:sp>
        <p:nvSpPr>
          <p:cNvPr id="3" name="Content Placeholder 2"/>
          <p:cNvSpPr>
            <a:spLocks noGrp="1"/>
          </p:cNvSpPr>
          <p:nvPr>
            <p:ph idx="1"/>
          </p:nvPr>
        </p:nvSpPr>
        <p:spPr>
          <a:xfrm>
            <a:off x="111966" y="2096063"/>
            <a:ext cx="11812555" cy="4659299"/>
          </a:xfrm>
        </p:spPr>
        <p:txBody>
          <a:bodyPr>
            <a:noAutofit/>
          </a:bodyPr>
          <a:lstStyle/>
          <a:p>
            <a:r>
              <a:rPr lang="en-US" sz="2800" dirty="0" smtClean="0"/>
              <a:t>Can you clearly differentiate between the two types of temptations? </a:t>
            </a:r>
          </a:p>
          <a:p>
            <a:r>
              <a:rPr lang="en-US" sz="2800" dirty="0" smtClean="0"/>
              <a:t>For centuries people have discussed a perplexing question: </a:t>
            </a:r>
          </a:p>
          <a:p>
            <a:r>
              <a:rPr lang="en-US" sz="2800" dirty="0" smtClean="0"/>
              <a:t>Why would God allow temptation? God could create people without sin. </a:t>
            </a:r>
          </a:p>
          <a:p>
            <a:r>
              <a:rPr lang="en-US" sz="2800" dirty="0" smtClean="0"/>
              <a:t>1. Temptations offers a test of love. </a:t>
            </a:r>
          </a:p>
          <a:p>
            <a:r>
              <a:rPr lang="en-US" sz="2800" dirty="0" smtClean="0"/>
              <a:t>2. There can be no genuine love without the freedom to choose. </a:t>
            </a:r>
          </a:p>
          <a:p>
            <a:r>
              <a:rPr lang="en-US" sz="2800" b="1" dirty="0" smtClean="0">
                <a:effectLst/>
                <a:hlinkClick r:id="rId2"/>
              </a:rPr>
              <a:t>Psalms 97:10</a:t>
            </a:r>
            <a:r>
              <a:rPr lang="en-US" sz="2800" dirty="0" smtClean="0">
                <a:effectLst/>
              </a:rPr>
              <a:t>Ye </a:t>
            </a:r>
            <a:r>
              <a:rPr lang="en-US" sz="2800" dirty="0">
                <a:effectLst/>
              </a:rPr>
              <a:t>that love the LORD, hate evil: he </a:t>
            </a:r>
            <a:r>
              <a:rPr lang="en-US" sz="2800" dirty="0" err="1">
                <a:effectLst/>
              </a:rPr>
              <a:t>preserveth</a:t>
            </a:r>
            <a:r>
              <a:rPr lang="en-US" sz="2800" dirty="0">
                <a:effectLst/>
              </a:rPr>
              <a:t> the souls of his saints; he </a:t>
            </a:r>
            <a:r>
              <a:rPr lang="en-US" sz="2800" dirty="0" err="1">
                <a:effectLst/>
              </a:rPr>
              <a:t>delivereth</a:t>
            </a:r>
            <a:r>
              <a:rPr lang="en-US" sz="2800" dirty="0">
                <a:effectLst/>
              </a:rPr>
              <a:t> them out of the hand of the </a:t>
            </a:r>
            <a:r>
              <a:rPr lang="en-US" sz="2800" dirty="0" smtClean="0">
                <a:effectLst/>
              </a:rPr>
              <a:t>wicked. </a:t>
            </a:r>
            <a:endParaRPr lang="en-US" sz="2800" dirty="0" smtClean="0"/>
          </a:p>
        </p:txBody>
      </p:sp>
    </p:spTree>
    <p:extLst>
      <p:ext uri="{BB962C8B-B14F-4D97-AF65-F5344CB8AC3E}">
        <p14:creationId xmlns:p14="http://schemas.microsoft.com/office/powerpoint/2010/main" val="281030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98" y="261258"/>
            <a:ext cx="11915192" cy="6475444"/>
          </a:xfrm>
        </p:spPr>
        <p:txBody>
          <a:bodyPr>
            <a:noAutofit/>
          </a:bodyPr>
          <a:lstStyle/>
          <a:p>
            <a:r>
              <a:rPr lang="en-US" sz="3200" b="1" dirty="0">
                <a:effectLst/>
              </a:rPr>
              <a:t>A recent survey of Discipleship Journal readers ranked areas of greatest spiritual challenge to them</a:t>
            </a:r>
            <a:r>
              <a:rPr lang="en-US" sz="3200" b="1" dirty="0" smtClean="0">
                <a:effectLst/>
              </a:rPr>
              <a:t>:</a:t>
            </a:r>
            <a:endParaRPr lang="en-US" sz="3200" b="1" dirty="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728093276"/>
              </p:ext>
            </p:extLst>
          </p:nvPr>
        </p:nvGraphicFramePr>
        <p:xfrm>
          <a:off x="121296" y="2230016"/>
          <a:ext cx="11448662" cy="4506684"/>
        </p:xfrm>
        <a:graphic>
          <a:graphicData uri="http://schemas.openxmlformats.org/drawingml/2006/table">
            <a:tbl>
              <a:tblPr firstRow="1" bandRow="1">
                <a:tableStyleId>{5C22544A-7EE6-4342-B048-85BDC9FD1C3A}</a:tableStyleId>
              </a:tblPr>
              <a:tblGrid>
                <a:gridCol w="5724331"/>
                <a:gridCol w="5724331"/>
              </a:tblGrid>
              <a:tr h="4506684">
                <a:tc>
                  <a:txBody>
                    <a:bodyPr/>
                    <a:lstStyle/>
                    <a:p>
                      <a:r>
                        <a:rPr lang="en-US" sz="4000" b="1" dirty="0" smtClean="0">
                          <a:effectLst/>
                        </a:rPr>
                        <a:t>1. Materialism.</a:t>
                      </a:r>
                    </a:p>
                    <a:p>
                      <a:r>
                        <a:rPr lang="en-US" sz="4000" b="1" dirty="0" smtClean="0">
                          <a:effectLst/>
                        </a:rPr>
                        <a:t>2. Pride.</a:t>
                      </a:r>
                    </a:p>
                    <a:p>
                      <a:r>
                        <a:rPr lang="en-US" sz="4000" b="1" dirty="0" smtClean="0">
                          <a:effectLst/>
                        </a:rPr>
                        <a:t>3. Self-centeredness.</a:t>
                      </a:r>
                    </a:p>
                    <a:p>
                      <a:r>
                        <a:rPr lang="en-US" sz="4000" b="1" dirty="0" smtClean="0">
                          <a:effectLst/>
                        </a:rPr>
                        <a:t>4. Laziness.</a:t>
                      </a:r>
                    </a:p>
                    <a:p>
                      <a:endParaRPr lang="en-US" sz="4000" dirty="0"/>
                    </a:p>
                  </a:txBody>
                  <a:tcPr/>
                </a:tc>
                <a:tc>
                  <a:txBody>
                    <a:bodyPr/>
                    <a:lstStyle/>
                    <a:p>
                      <a:r>
                        <a:rPr lang="en-US" sz="4000" b="1" dirty="0" smtClean="0">
                          <a:effectLst/>
                        </a:rPr>
                        <a:t>5. (Tie) Anger/Bitterness.</a:t>
                      </a:r>
                    </a:p>
                    <a:p>
                      <a:r>
                        <a:rPr lang="en-US" sz="4000" b="1" dirty="0" smtClean="0">
                          <a:effectLst/>
                        </a:rPr>
                        <a:t>5. (Tie) Sensual lust.</a:t>
                      </a:r>
                    </a:p>
                    <a:p>
                      <a:r>
                        <a:rPr lang="en-US" sz="4000" b="1" dirty="0" smtClean="0">
                          <a:effectLst/>
                        </a:rPr>
                        <a:t>7. Envy.</a:t>
                      </a:r>
                    </a:p>
                    <a:p>
                      <a:r>
                        <a:rPr lang="en-US" sz="4000" b="1" dirty="0" smtClean="0">
                          <a:effectLst/>
                        </a:rPr>
                        <a:t>8. Gluttony.</a:t>
                      </a:r>
                    </a:p>
                    <a:p>
                      <a:r>
                        <a:rPr lang="en-US" sz="4000" b="1" dirty="0" smtClean="0">
                          <a:effectLst/>
                        </a:rPr>
                        <a:t>9. Lying.</a:t>
                      </a:r>
                    </a:p>
                    <a:p>
                      <a:endParaRPr lang="en-US" sz="4000" dirty="0"/>
                    </a:p>
                  </a:txBody>
                  <a:tcPr/>
                </a:tc>
              </a:tr>
            </a:tbl>
          </a:graphicData>
        </a:graphic>
      </p:graphicFrame>
    </p:spTree>
    <p:extLst>
      <p:ext uri="{BB962C8B-B14F-4D97-AF65-F5344CB8AC3E}">
        <p14:creationId xmlns:p14="http://schemas.microsoft.com/office/powerpoint/2010/main" val="404157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960" y="401215"/>
            <a:ext cx="11127598" cy="6298165"/>
          </a:xfrm>
        </p:spPr>
        <p:txBody>
          <a:bodyPr>
            <a:noAutofit/>
          </a:bodyPr>
          <a:lstStyle/>
          <a:p>
            <a:pPr lvl="0"/>
            <a:r>
              <a:rPr lang="en-US" sz="3200" dirty="0">
                <a:effectLst/>
              </a:rPr>
              <a:t>Survey respondents noted temptations were more potent when </a:t>
            </a:r>
            <a:r>
              <a:rPr lang="en-US" sz="3200" u="sng" dirty="0">
                <a:solidFill>
                  <a:srgbClr val="FFFF00"/>
                </a:solidFill>
                <a:effectLst/>
              </a:rPr>
              <a:t>they had neglected their time with God </a:t>
            </a:r>
            <a:r>
              <a:rPr lang="en-US" sz="3200" dirty="0">
                <a:effectLst/>
              </a:rPr>
              <a:t>(81 percent) </a:t>
            </a:r>
            <a:endParaRPr lang="en-US" sz="3200" dirty="0" smtClean="0">
              <a:effectLst/>
            </a:endParaRPr>
          </a:p>
          <a:p>
            <a:pPr lvl="0"/>
            <a:r>
              <a:rPr lang="en-US" sz="3200" dirty="0" smtClean="0">
                <a:effectLst/>
              </a:rPr>
              <a:t>and </a:t>
            </a:r>
            <a:r>
              <a:rPr lang="en-US" sz="3200" dirty="0">
                <a:effectLst/>
              </a:rPr>
              <a:t>when </a:t>
            </a:r>
            <a:r>
              <a:rPr lang="en-US" sz="3200" dirty="0">
                <a:solidFill>
                  <a:srgbClr val="FFFF00"/>
                </a:solidFill>
                <a:effectLst/>
              </a:rPr>
              <a:t>they were physically tired </a:t>
            </a:r>
            <a:r>
              <a:rPr lang="en-US" sz="3200" dirty="0">
                <a:effectLst/>
              </a:rPr>
              <a:t>(57 percent). </a:t>
            </a:r>
            <a:r>
              <a:rPr lang="en-US" sz="3200" u="sng" dirty="0">
                <a:solidFill>
                  <a:srgbClr val="FFFF00"/>
                </a:solidFill>
                <a:effectLst/>
              </a:rPr>
              <a:t>Resisting temptation was accomplished by prayer </a:t>
            </a:r>
            <a:r>
              <a:rPr lang="en-US" sz="3200" dirty="0">
                <a:effectLst/>
              </a:rPr>
              <a:t>(84 percent), </a:t>
            </a:r>
            <a:endParaRPr lang="en-US" sz="3200" dirty="0" smtClean="0">
              <a:effectLst/>
            </a:endParaRPr>
          </a:p>
          <a:p>
            <a:pPr lvl="0"/>
            <a:r>
              <a:rPr lang="en-US" sz="3200" u="sng" dirty="0" smtClean="0">
                <a:solidFill>
                  <a:srgbClr val="FFFF00"/>
                </a:solidFill>
                <a:effectLst/>
              </a:rPr>
              <a:t>By avoiding </a:t>
            </a:r>
            <a:r>
              <a:rPr lang="en-US" sz="3200" u="sng" dirty="0">
                <a:solidFill>
                  <a:srgbClr val="FFFF00"/>
                </a:solidFill>
                <a:effectLst/>
              </a:rPr>
              <a:t>compromising situations </a:t>
            </a:r>
            <a:r>
              <a:rPr lang="en-US" sz="3200" dirty="0">
                <a:effectLst/>
              </a:rPr>
              <a:t>(76 percent), </a:t>
            </a:r>
            <a:endParaRPr lang="en-US" sz="3200" dirty="0" smtClean="0">
              <a:effectLst/>
            </a:endParaRPr>
          </a:p>
          <a:p>
            <a:pPr lvl="0"/>
            <a:r>
              <a:rPr lang="en-US" sz="3200" u="sng" dirty="0" smtClean="0">
                <a:solidFill>
                  <a:srgbClr val="FFFF00"/>
                </a:solidFill>
                <a:effectLst/>
              </a:rPr>
              <a:t>By Bible </a:t>
            </a:r>
            <a:r>
              <a:rPr lang="en-US" sz="3200" u="sng" dirty="0">
                <a:solidFill>
                  <a:srgbClr val="FFFF00"/>
                </a:solidFill>
                <a:effectLst/>
              </a:rPr>
              <a:t>study </a:t>
            </a:r>
            <a:r>
              <a:rPr lang="en-US" sz="3200" dirty="0">
                <a:effectLst/>
              </a:rPr>
              <a:t>(66 percent), and </a:t>
            </a:r>
            <a:r>
              <a:rPr lang="en-US" sz="3200" u="sng" dirty="0" smtClean="0">
                <a:solidFill>
                  <a:srgbClr val="FFFF00"/>
                </a:solidFill>
                <a:effectLst/>
              </a:rPr>
              <a:t>by being </a:t>
            </a:r>
            <a:r>
              <a:rPr lang="en-US" sz="3200" u="sng" dirty="0">
                <a:solidFill>
                  <a:srgbClr val="FFFF00"/>
                </a:solidFill>
                <a:effectLst/>
              </a:rPr>
              <a:t>accountable to someone </a:t>
            </a:r>
            <a:r>
              <a:rPr lang="en-US" sz="3200" dirty="0">
                <a:effectLst/>
              </a:rPr>
              <a:t>(52 percent).</a:t>
            </a:r>
            <a:endParaRPr lang="en-US" sz="3200" dirty="0">
              <a:effectLst/>
            </a:endParaRPr>
          </a:p>
        </p:txBody>
      </p:sp>
    </p:spTree>
    <p:extLst>
      <p:ext uri="{BB962C8B-B14F-4D97-AF65-F5344CB8AC3E}">
        <p14:creationId xmlns:p14="http://schemas.microsoft.com/office/powerpoint/2010/main" val="322910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3895"/>
            <a:ext cx="10353761" cy="1436914"/>
          </a:xfrm>
        </p:spPr>
        <p:txBody>
          <a:bodyPr>
            <a:normAutofit fontScale="90000"/>
          </a:bodyPr>
          <a:lstStyle/>
          <a:p>
            <a:r>
              <a:rPr lang="en-US" dirty="0"/>
              <a:t>In the Australian bush country grows a little plant called the "sundew."</a:t>
            </a:r>
          </a:p>
        </p:txBody>
      </p:sp>
      <p:pic>
        <p:nvPicPr>
          <p:cNvPr id="1026" name="Picture 2" descr="Sundew | San Diego Zoo Animals &amp; Pla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930" y="1721317"/>
            <a:ext cx="8462509" cy="476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14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0" y="279918"/>
            <a:ext cx="11383347" cy="6214188"/>
          </a:xfrm>
        </p:spPr>
        <p:txBody>
          <a:bodyPr>
            <a:noAutofit/>
          </a:bodyPr>
          <a:lstStyle/>
          <a:p>
            <a:r>
              <a:rPr lang="en-US" sz="3200" dirty="0">
                <a:latin typeface="Arial" panose="020B0604020202020204" pitchFamily="34" charset="0"/>
                <a:cs typeface="Arial" panose="020B0604020202020204" pitchFamily="34" charset="0"/>
              </a:rPr>
              <a:t> It has a slender stem and tiny, round leaves fringed with hairs that glisten with bright drops of liquid as delicate as fine dew.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Woe </a:t>
            </a:r>
            <a:r>
              <a:rPr lang="en-US" sz="3200" dirty="0">
                <a:latin typeface="Arial" panose="020B0604020202020204" pitchFamily="34" charset="0"/>
                <a:cs typeface="Arial" panose="020B0604020202020204" pitchFamily="34" charset="0"/>
              </a:rPr>
              <a:t>to the insect, however, that dares to dance on it. Although its attractive clusters of red, white, and pink blossoms are harmless, the leaves are deadly.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shiny moisture on each leaf is sticky and will imprison any bug that touches it.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As </a:t>
            </a:r>
            <a:r>
              <a:rPr lang="en-US" sz="3200" dirty="0">
                <a:latin typeface="Arial" panose="020B0604020202020204" pitchFamily="34" charset="0"/>
                <a:cs typeface="Arial" panose="020B0604020202020204" pitchFamily="34" charset="0"/>
              </a:rPr>
              <a:t>an insect struggles to free itself, the vibration causes the leaves to close tightly around it. This innocent-looking plant then feeds on its victim. </a:t>
            </a:r>
          </a:p>
        </p:txBody>
      </p:sp>
    </p:spTree>
    <p:extLst>
      <p:ext uri="{BB962C8B-B14F-4D97-AF65-F5344CB8AC3E}">
        <p14:creationId xmlns:p14="http://schemas.microsoft.com/office/powerpoint/2010/main" val="297708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49" y="569167"/>
            <a:ext cx="6770201" cy="5980923"/>
          </a:xfrm>
        </p:spPr>
        <p:txBody>
          <a:bodyPr>
            <a:noAutofit/>
          </a:bodyPr>
          <a:lstStyle/>
          <a:p>
            <a:r>
              <a:rPr lang="en-US" sz="4400" b="0" dirty="0" smtClean="0">
                <a:latin typeface="Arial" panose="020B0604020202020204" pitchFamily="34" charset="0"/>
                <a:cs typeface="Arial" panose="020B0604020202020204" pitchFamily="34" charset="0"/>
              </a:rPr>
              <a:t>As </a:t>
            </a:r>
            <a:r>
              <a:rPr lang="en-US" sz="4400" b="0" dirty="0">
                <a:latin typeface="Arial" panose="020B0604020202020204" pitchFamily="34" charset="0"/>
                <a:cs typeface="Arial" panose="020B0604020202020204" pitchFamily="34" charset="0"/>
              </a:rPr>
              <a:t>an insect struggles to free itself, the vibration causes the leaves to close tightly around it. </a:t>
            </a:r>
            <a:r>
              <a:rPr lang="en-US" sz="4400" b="0" dirty="0" smtClean="0">
                <a:latin typeface="Arial" panose="020B0604020202020204" pitchFamily="34" charset="0"/>
                <a:cs typeface="Arial" panose="020B0604020202020204" pitchFamily="34" charset="0"/>
              </a:rPr>
              <a:t/>
            </a:r>
            <a:br>
              <a:rPr lang="en-US" sz="4400" b="0" dirty="0" smtClean="0">
                <a:latin typeface="Arial" panose="020B0604020202020204" pitchFamily="34" charset="0"/>
                <a:cs typeface="Arial" panose="020B0604020202020204" pitchFamily="34" charset="0"/>
              </a:rPr>
            </a:br>
            <a:r>
              <a:rPr lang="en-US" sz="4400" b="0" dirty="0" smtClean="0">
                <a:latin typeface="Arial" panose="020B0604020202020204" pitchFamily="34" charset="0"/>
                <a:cs typeface="Arial" panose="020B0604020202020204" pitchFamily="34" charset="0"/>
              </a:rPr>
              <a:t>This </a:t>
            </a:r>
            <a:r>
              <a:rPr lang="en-US" sz="4400" b="0" dirty="0">
                <a:latin typeface="Arial" panose="020B0604020202020204" pitchFamily="34" charset="0"/>
                <a:cs typeface="Arial" panose="020B0604020202020204" pitchFamily="34" charset="0"/>
              </a:rPr>
              <a:t>innocent-looking plant then feeds on its victim. </a:t>
            </a:r>
          </a:p>
        </p:txBody>
      </p:sp>
      <p:pic>
        <p:nvPicPr>
          <p:cNvPr id="2054" name="Picture 6" descr="Drosera capensis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265" y="152842"/>
            <a:ext cx="4634601" cy="629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53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Holiness </a:t>
            </a:r>
            <a:endParaRPr lang="en-US" dirty="0"/>
          </a:p>
        </p:txBody>
      </p:sp>
      <p:pic>
        <p:nvPicPr>
          <p:cNvPr id="4098" name="Picture 2" descr="Satan tempts jesus in wilderness Royalty Free Vector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794" y="2324156"/>
            <a:ext cx="4670175" cy="36754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6 Bible verses about Temp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944" y="2324157"/>
            <a:ext cx="4788601" cy="359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5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902" y="317240"/>
            <a:ext cx="11290041" cy="6456783"/>
          </a:xfrm>
        </p:spPr>
        <p:txBody>
          <a:bodyPr>
            <a:noAutofit/>
          </a:bodyPr>
          <a:lstStyle/>
          <a:p>
            <a:r>
              <a:rPr lang="en-US" sz="2400" b="1" dirty="0">
                <a:effectLst/>
              </a:rPr>
              <a:t>Live to Please </a:t>
            </a:r>
            <a:r>
              <a:rPr lang="en-US" sz="2400" b="1" dirty="0" smtClean="0">
                <a:effectLst/>
              </a:rPr>
              <a:t>God</a:t>
            </a:r>
            <a:r>
              <a:rPr lang="en-US" sz="2400" dirty="0">
                <a:effectLst/>
              </a:rPr>
              <a:t> </a:t>
            </a:r>
            <a:r>
              <a:rPr lang="en-US" sz="2400" dirty="0" smtClean="0">
                <a:effectLst/>
              </a:rPr>
              <a:t>       1 Thessalonians </a:t>
            </a:r>
            <a:r>
              <a:rPr lang="en-US" sz="2400" dirty="0">
                <a:effectLst/>
              </a:rPr>
              <a:t>4:1-8 </a:t>
            </a:r>
          </a:p>
          <a:p>
            <a:r>
              <a:rPr lang="en-US" sz="2400" dirty="0">
                <a:effectLst/>
              </a:rPr>
              <a:t>1Furthermore then we beseech you, brethren, and exhort you by the Lord Jesus, that as ye have received of us how ye ought to walk and to please God, so ye would abound more and more. 2For ye know what commandments we gave you by the Lord Jesus. 3For this is the will of God, even your sanctification, that ye should abstain from fornication: 4That every one of you should know how to possess his vessel in sanctification and </a:t>
            </a:r>
            <a:r>
              <a:rPr lang="en-US" sz="2400" dirty="0" err="1">
                <a:effectLst/>
              </a:rPr>
              <a:t>honour</a:t>
            </a:r>
            <a:r>
              <a:rPr lang="en-US" sz="2400" dirty="0">
                <a:effectLst/>
              </a:rPr>
              <a:t>; 5Not in the lust of concupiscence, even as the Gentiles which know not God: 6That no man go beyond and defraud his brother in any matter: because that the Lord is the avenger of all such, as we also have forewarned you and testified. 7For God hath not called us unto uncleanness, but unto holiness. 8He therefore that </a:t>
            </a:r>
            <a:r>
              <a:rPr lang="en-US" sz="2400" dirty="0" err="1">
                <a:effectLst/>
              </a:rPr>
              <a:t>despiseth</a:t>
            </a:r>
            <a:r>
              <a:rPr lang="en-US" sz="2400" dirty="0">
                <a:effectLst/>
              </a:rPr>
              <a:t>, </a:t>
            </a:r>
            <a:r>
              <a:rPr lang="en-US" sz="2400" dirty="0" err="1">
                <a:effectLst/>
              </a:rPr>
              <a:t>despiseth</a:t>
            </a:r>
            <a:r>
              <a:rPr lang="en-US" sz="2400" dirty="0">
                <a:effectLst/>
              </a:rPr>
              <a:t> not man, but God, who hath also given unto us his holy Spirit.</a:t>
            </a:r>
          </a:p>
          <a:p>
            <a:endParaRPr lang="en-US" sz="2400" dirty="0"/>
          </a:p>
        </p:txBody>
      </p:sp>
    </p:spTree>
    <p:extLst>
      <p:ext uri="{BB962C8B-B14F-4D97-AF65-F5344CB8AC3E}">
        <p14:creationId xmlns:p14="http://schemas.microsoft.com/office/powerpoint/2010/main" val="379076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216" y="401215"/>
            <a:ext cx="10866341" cy="5990253"/>
          </a:xfrm>
        </p:spPr>
        <p:txBody>
          <a:bodyPr>
            <a:noAutofit/>
          </a:bodyPr>
          <a:lstStyle/>
          <a:p>
            <a:pPr lvl="0"/>
            <a:r>
              <a:rPr lang="en-US" sz="3200" dirty="0">
                <a:effectLst/>
              </a:rPr>
              <a:t>Life is filled with </a:t>
            </a:r>
            <a:r>
              <a:rPr lang="en-US" sz="3200" dirty="0" smtClean="0">
                <a:effectLst/>
              </a:rPr>
              <a:t>Temptations.  </a:t>
            </a:r>
            <a:endParaRPr lang="en-US" sz="3200" dirty="0">
              <a:effectLst/>
            </a:endParaRPr>
          </a:p>
          <a:p>
            <a:pPr lvl="0"/>
            <a:r>
              <a:rPr lang="en-US" sz="3200" dirty="0">
                <a:effectLst/>
              </a:rPr>
              <a:t>Thankfully God promises to forgive when we confess it. </a:t>
            </a:r>
          </a:p>
          <a:p>
            <a:pPr lvl="0"/>
            <a:r>
              <a:rPr lang="en-US" sz="3200" b="1" u="sng" dirty="0">
                <a:solidFill>
                  <a:srgbClr val="FFFF00"/>
                </a:solidFill>
                <a:effectLst/>
              </a:rPr>
              <a:t>However, focusing on confession of sin instead of purity from sin is dangerous. </a:t>
            </a:r>
          </a:p>
          <a:p>
            <a:pPr lvl="0"/>
            <a:r>
              <a:rPr lang="en-US" sz="3200" dirty="0">
                <a:effectLst/>
              </a:rPr>
              <a:t>Ungodliness is like getting close to a wild animal to see if it will </a:t>
            </a:r>
            <a:r>
              <a:rPr lang="en-US" sz="3200" dirty="0" smtClean="0">
                <a:effectLst/>
              </a:rPr>
              <a:t>attack, </a:t>
            </a:r>
            <a:r>
              <a:rPr lang="en-US" sz="3200" dirty="0">
                <a:effectLst/>
              </a:rPr>
              <a:t>rather than staying far away from it. </a:t>
            </a:r>
          </a:p>
          <a:p>
            <a:pPr lvl="0"/>
            <a:r>
              <a:rPr lang="en-US" sz="3200" dirty="0" smtClean="0">
                <a:effectLst/>
              </a:rPr>
              <a:t>God desires for us to first of all, that we sin not. </a:t>
            </a:r>
          </a:p>
          <a:p>
            <a:pPr lvl="0"/>
            <a:r>
              <a:rPr lang="en-US" sz="3200" dirty="0" smtClean="0">
                <a:effectLst/>
              </a:rPr>
              <a:t>1 John 2:1</a:t>
            </a:r>
          </a:p>
          <a:p>
            <a:pPr lvl="0"/>
            <a:r>
              <a:rPr lang="en-US" sz="3200" dirty="0" smtClean="0">
                <a:effectLst/>
              </a:rPr>
              <a:t>Let’s work on making that a reality. </a:t>
            </a:r>
            <a:endParaRPr lang="en-US" sz="3200" dirty="0">
              <a:effectLst/>
            </a:endParaRPr>
          </a:p>
        </p:txBody>
      </p:sp>
    </p:spTree>
    <p:extLst>
      <p:ext uri="{BB962C8B-B14F-4D97-AF65-F5344CB8AC3E}">
        <p14:creationId xmlns:p14="http://schemas.microsoft.com/office/powerpoint/2010/main" val="143066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9918"/>
            <a:ext cx="10353761" cy="1017037"/>
          </a:xfrm>
        </p:spPr>
        <p:txBody>
          <a:bodyPr>
            <a:normAutofit/>
          </a:bodyPr>
          <a:lstStyle/>
          <a:p>
            <a:r>
              <a:rPr lang="en-US" sz="4400" dirty="0" smtClean="0">
                <a:solidFill>
                  <a:srgbClr val="FFFF00"/>
                </a:solidFill>
              </a:rPr>
              <a:t>Understanding Temptations </a:t>
            </a:r>
            <a:endParaRPr lang="en-US" sz="4400" dirty="0">
              <a:solidFill>
                <a:srgbClr val="FFFF00"/>
              </a:solidFill>
            </a:endParaRPr>
          </a:p>
        </p:txBody>
      </p:sp>
      <p:sp>
        <p:nvSpPr>
          <p:cNvPr id="3" name="Content Placeholder 2"/>
          <p:cNvSpPr>
            <a:spLocks noGrp="1"/>
          </p:cNvSpPr>
          <p:nvPr>
            <p:ph idx="1"/>
          </p:nvPr>
        </p:nvSpPr>
        <p:spPr>
          <a:xfrm>
            <a:off x="270588" y="1371601"/>
            <a:ext cx="10996969" cy="5159828"/>
          </a:xfrm>
        </p:spPr>
        <p:txBody>
          <a:bodyPr>
            <a:normAutofit fontScale="92500" lnSpcReduction="10000"/>
          </a:bodyPr>
          <a:lstStyle/>
          <a:p>
            <a:r>
              <a:rPr lang="en-US" sz="3000" b="1" dirty="0" smtClean="0">
                <a:solidFill>
                  <a:srgbClr val="FFFF00"/>
                </a:solidFill>
              </a:rPr>
              <a:t>The scriptures speak of two different kinds of temptation. Both are address in James 1.  1</a:t>
            </a:r>
            <a:r>
              <a:rPr lang="en-US" sz="3000" b="1" baseline="30000" dirty="0" smtClean="0">
                <a:solidFill>
                  <a:srgbClr val="FFFF00"/>
                </a:solidFill>
              </a:rPr>
              <a:t>st</a:t>
            </a:r>
            <a:r>
              <a:rPr lang="en-US" sz="3000" b="1" dirty="0" smtClean="0">
                <a:solidFill>
                  <a:srgbClr val="FFFF00"/>
                </a:solidFill>
              </a:rPr>
              <a:t> in vv2-5   2</a:t>
            </a:r>
            <a:r>
              <a:rPr lang="en-US" sz="3000" b="1" baseline="30000" dirty="0" smtClean="0">
                <a:solidFill>
                  <a:srgbClr val="FFFF00"/>
                </a:solidFill>
              </a:rPr>
              <a:t>nd</a:t>
            </a:r>
            <a:r>
              <a:rPr lang="en-US" sz="3000" b="1" dirty="0" smtClean="0">
                <a:solidFill>
                  <a:srgbClr val="FFFF00"/>
                </a:solidFill>
              </a:rPr>
              <a:t> in vv12-15</a:t>
            </a:r>
          </a:p>
          <a:p>
            <a:r>
              <a:rPr lang="en-US" sz="2800" b="1" dirty="0" smtClean="0">
                <a:effectLst/>
                <a:hlinkClick r:id="rId2"/>
              </a:rPr>
              <a:t>James 1:2-5 </a:t>
            </a:r>
          </a:p>
          <a:p>
            <a:r>
              <a:rPr lang="en-US" sz="2800" b="1" dirty="0" smtClean="0">
                <a:effectLst/>
                <a:hlinkClick r:id="rId2"/>
              </a:rPr>
              <a:t>2</a:t>
            </a:r>
            <a:r>
              <a:rPr lang="en-US" sz="2800" dirty="0" smtClean="0">
                <a:effectLst/>
              </a:rPr>
              <a:t>My </a:t>
            </a:r>
            <a:r>
              <a:rPr lang="en-US" sz="2800" dirty="0">
                <a:effectLst/>
              </a:rPr>
              <a:t>brethren, count it all joy when ye fall into divers temptations; </a:t>
            </a:r>
            <a:r>
              <a:rPr lang="en-US" sz="2800" b="1" dirty="0">
                <a:effectLst/>
                <a:hlinkClick r:id="rId3"/>
              </a:rPr>
              <a:t>3</a:t>
            </a:r>
            <a:r>
              <a:rPr lang="en-US" sz="2800" dirty="0">
                <a:effectLst/>
              </a:rPr>
              <a:t>Knowing </a:t>
            </a:r>
            <a:r>
              <a:rPr lang="en-US" sz="2800" i="1" dirty="0">
                <a:effectLst/>
              </a:rPr>
              <a:t>this</a:t>
            </a:r>
            <a:r>
              <a:rPr lang="en-US" sz="2800" dirty="0">
                <a:effectLst/>
              </a:rPr>
              <a:t>, that the </a:t>
            </a:r>
            <a:r>
              <a:rPr lang="en-US" sz="2800" b="1" u="sng" dirty="0">
                <a:solidFill>
                  <a:srgbClr val="FFFF00"/>
                </a:solidFill>
                <a:effectLst/>
              </a:rPr>
              <a:t>trying </a:t>
            </a:r>
            <a:r>
              <a:rPr lang="en-US" sz="2800" dirty="0">
                <a:effectLst/>
              </a:rPr>
              <a:t>of your faith </a:t>
            </a:r>
            <a:r>
              <a:rPr lang="en-US" sz="2800" dirty="0" err="1">
                <a:effectLst/>
              </a:rPr>
              <a:t>worketh</a:t>
            </a:r>
            <a:r>
              <a:rPr lang="en-US" sz="2800" dirty="0">
                <a:effectLst/>
              </a:rPr>
              <a:t> patience. </a:t>
            </a:r>
            <a:r>
              <a:rPr lang="en-US" sz="2800" b="1" dirty="0">
                <a:effectLst/>
                <a:hlinkClick r:id="rId4"/>
              </a:rPr>
              <a:t>4</a:t>
            </a:r>
            <a:r>
              <a:rPr lang="en-US" sz="2800" dirty="0">
                <a:effectLst/>
              </a:rPr>
              <a:t>But let patience have </a:t>
            </a:r>
            <a:r>
              <a:rPr lang="en-US" sz="2800" i="1" dirty="0">
                <a:effectLst/>
              </a:rPr>
              <a:t>her</a:t>
            </a:r>
            <a:r>
              <a:rPr lang="en-US" sz="2800" dirty="0">
                <a:effectLst/>
              </a:rPr>
              <a:t> perfect work, that ye may be perfect and entire, wanting nothing.</a:t>
            </a:r>
          </a:p>
          <a:p>
            <a:r>
              <a:rPr lang="en-US" sz="2800" b="1" dirty="0">
                <a:effectLst/>
                <a:hlinkClick r:id="rId5"/>
              </a:rPr>
              <a:t>5</a:t>
            </a:r>
            <a:r>
              <a:rPr lang="en-US" sz="2800" dirty="0">
                <a:effectLst/>
              </a:rPr>
              <a:t>If any of you lack wisdom, let him ask of God, that giveth to all </a:t>
            </a:r>
            <a:r>
              <a:rPr lang="en-US" sz="2800" i="1" dirty="0">
                <a:effectLst/>
              </a:rPr>
              <a:t>men</a:t>
            </a:r>
            <a:r>
              <a:rPr lang="en-US" sz="2800" dirty="0">
                <a:effectLst/>
              </a:rPr>
              <a:t> liberally, and </a:t>
            </a:r>
            <a:r>
              <a:rPr lang="en-US" sz="2800" dirty="0" err="1" smtClean="0">
                <a:effectLst/>
              </a:rPr>
              <a:t>upbraideth</a:t>
            </a:r>
            <a:r>
              <a:rPr lang="en-US" sz="2800" dirty="0" smtClean="0">
                <a:effectLst/>
              </a:rPr>
              <a:t>/reproaches not</a:t>
            </a:r>
            <a:r>
              <a:rPr lang="en-US" sz="2800" dirty="0">
                <a:effectLst/>
              </a:rPr>
              <a:t>; and it shall be given him</a:t>
            </a:r>
            <a:r>
              <a:rPr lang="en-US" sz="2800" dirty="0" smtClean="0">
                <a:effectLst/>
              </a:rPr>
              <a:t>.</a:t>
            </a:r>
            <a:endParaRPr lang="en-US" sz="2800" dirty="0">
              <a:effectLst/>
            </a:endParaRPr>
          </a:p>
        </p:txBody>
      </p:sp>
    </p:spTree>
    <p:extLst>
      <p:ext uri="{BB962C8B-B14F-4D97-AF65-F5344CB8AC3E}">
        <p14:creationId xmlns:p14="http://schemas.microsoft.com/office/powerpoint/2010/main" val="267357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9918"/>
            <a:ext cx="10353761" cy="1017037"/>
          </a:xfrm>
        </p:spPr>
        <p:txBody>
          <a:bodyPr/>
          <a:lstStyle/>
          <a:p>
            <a:r>
              <a:rPr lang="en-US" sz="3600" dirty="0">
                <a:effectLst/>
              </a:rPr>
              <a:t> </a:t>
            </a:r>
            <a:r>
              <a:rPr lang="en-US" sz="3600" u="sng" dirty="0">
                <a:solidFill>
                  <a:srgbClr val="FFFF00"/>
                </a:solidFill>
                <a:effectLst/>
              </a:rPr>
              <a:t>trying </a:t>
            </a:r>
            <a:r>
              <a:rPr lang="en-US" sz="3600" u="sng" dirty="0" smtClean="0">
                <a:solidFill>
                  <a:srgbClr val="FFFF00"/>
                </a:solidFill>
                <a:effectLst/>
              </a:rPr>
              <a:t>is define trails</a:t>
            </a:r>
            <a:endParaRPr lang="en-US" dirty="0"/>
          </a:p>
        </p:txBody>
      </p:sp>
      <p:sp>
        <p:nvSpPr>
          <p:cNvPr id="3" name="Content Placeholder 2"/>
          <p:cNvSpPr>
            <a:spLocks noGrp="1"/>
          </p:cNvSpPr>
          <p:nvPr>
            <p:ph idx="1"/>
          </p:nvPr>
        </p:nvSpPr>
        <p:spPr>
          <a:xfrm>
            <a:off x="74646" y="1371600"/>
            <a:ext cx="11952514" cy="5309117"/>
          </a:xfrm>
        </p:spPr>
        <p:txBody>
          <a:bodyPr>
            <a:noAutofit/>
          </a:bodyPr>
          <a:lstStyle/>
          <a:p>
            <a:r>
              <a:rPr lang="en-US" sz="2800" dirty="0" smtClean="0"/>
              <a:t>1 Peter 1:6-7  Wherein </a:t>
            </a:r>
            <a:r>
              <a:rPr lang="en-US" sz="2800" dirty="0"/>
              <a:t>ye greatly rejoice, though now for a season, if need be, ye are in heaviness through manifold </a:t>
            </a:r>
            <a:r>
              <a:rPr lang="en-US" sz="2800" b="1" u="sng" dirty="0">
                <a:solidFill>
                  <a:srgbClr val="FFFF00"/>
                </a:solidFill>
              </a:rPr>
              <a:t>temptations</a:t>
            </a:r>
            <a:r>
              <a:rPr lang="en-US" sz="2800" dirty="0"/>
              <a:t>: 7That the </a:t>
            </a:r>
            <a:r>
              <a:rPr lang="en-US" sz="2800" b="1" u="sng" dirty="0" smtClean="0">
                <a:solidFill>
                  <a:srgbClr val="FFFF00"/>
                </a:solidFill>
              </a:rPr>
              <a:t>trial/temptation </a:t>
            </a:r>
            <a:r>
              <a:rPr lang="en-US" sz="2800" dirty="0"/>
              <a:t>of your faith, being much more precious than of gold that </a:t>
            </a:r>
            <a:r>
              <a:rPr lang="en-US" sz="2800" dirty="0" err="1"/>
              <a:t>perisheth</a:t>
            </a:r>
            <a:r>
              <a:rPr lang="en-US" sz="2800" dirty="0"/>
              <a:t>, though it be tried with fire, might be found unto praise and </a:t>
            </a:r>
            <a:r>
              <a:rPr lang="en-US" sz="2800" dirty="0" err="1"/>
              <a:t>honour</a:t>
            </a:r>
            <a:r>
              <a:rPr lang="en-US" sz="2800" dirty="0"/>
              <a:t> and glory at the appearing of Jesus </a:t>
            </a:r>
            <a:r>
              <a:rPr lang="en-US" sz="2800" dirty="0" smtClean="0"/>
              <a:t>Christ</a:t>
            </a:r>
          </a:p>
          <a:p>
            <a:pPr algn="ctr"/>
            <a:r>
              <a:rPr lang="en-US" sz="3600" b="1" dirty="0" smtClean="0">
                <a:solidFill>
                  <a:srgbClr val="FFFF00"/>
                </a:solidFill>
              </a:rPr>
              <a:t>This is everyday struggle and challenges: </a:t>
            </a:r>
          </a:p>
          <a:p>
            <a:r>
              <a:rPr lang="en-US" sz="2800" dirty="0" smtClean="0">
                <a:solidFill>
                  <a:srgbClr val="FFFF00"/>
                </a:solidFill>
              </a:rPr>
              <a:t>When we love God in the struggles – God gives great rejoicing to us!</a:t>
            </a:r>
          </a:p>
          <a:p>
            <a:r>
              <a:rPr lang="en-US" sz="2800" dirty="0" smtClean="0">
                <a:solidFill>
                  <a:srgbClr val="FFFF00"/>
                </a:solidFill>
              </a:rPr>
              <a:t>When we love God in everything – God is Praised, honored and glorified is us! </a:t>
            </a:r>
          </a:p>
        </p:txBody>
      </p:sp>
    </p:spTree>
    <p:extLst>
      <p:ext uri="{BB962C8B-B14F-4D97-AF65-F5344CB8AC3E}">
        <p14:creationId xmlns:p14="http://schemas.microsoft.com/office/powerpoint/2010/main" val="65112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640702"/>
          </a:xfrm>
        </p:spPr>
        <p:txBody>
          <a:bodyPr/>
          <a:lstStyle/>
          <a:p>
            <a:r>
              <a:rPr lang="en-US" dirty="0" smtClean="0"/>
              <a:t>Good News from heaven</a:t>
            </a:r>
            <a:endParaRPr lang="en-US" dirty="0"/>
          </a:p>
        </p:txBody>
      </p:sp>
      <p:pic>
        <p:nvPicPr>
          <p:cNvPr id="5122" name="Picture 2" descr="The Time of Favor | Sermons | First Christian Church Johnson C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3" y="1563654"/>
            <a:ext cx="8900443" cy="500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2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9918"/>
            <a:ext cx="10353761" cy="1017037"/>
          </a:xfrm>
        </p:spPr>
        <p:txBody>
          <a:bodyPr/>
          <a:lstStyle/>
          <a:p>
            <a:r>
              <a:rPr lang="en-US" sz="3600" dirty="0">
                <a:effectLst/>
              </a:rPr>
              <a:t> </a:t>
            </a:r>
            <a:r>
              <a:rPr lang="en-US" sz="3600" u="sng" dirty="0" smtClean="0">
                <a:solidFill>
                  <a:srgbClr val="FFFF00"/>
                </a:solidFill>
                <a:effectLst/>
              </a:rPr>
              <a:t>the second kind of </a:t>
            </a:r>
            <a:r>
              <a:rPr lang="en-US" sz="3600" u="sng" dirty="0" err="1" smtClean="0">
                <a:solidFill>
                  <a:srgbClr val="FFFF00"/>
                </a:solidFill>
                <a:effectLst/>
              </a:rPr>
              <a:t>temptaion</a:t>
            </a:r>
            <a:endParaRPr lang="en-US" dirty="0"/>
          </a:p>
        </p:txBody>
      </p:sp>
      <p:sp>
        <p:nvSpPr>
          <p:cNvPr id="3" name="Content Placeholder 2"/>
          <p:cNvSpPr>
            <a:spLocks noGrp="1"/>
          </p:cNvSpPr>
          <p:nvPr>
            <p:ph idx="1"/>
          </p:nvPr>
        </p:nvSpPr>
        <p:spPr>
          <a:xfrm>
            <a:off x="170401" y="1147665"/>
            <a:ext cx="11840547" cy="5579707"/>
          </a:xfrm>
        </p:spPr>
        <p:txBody>
          <a:bodyPr>
            <a:noAutofit/>
          </a:bodyPr>
          <a:lstStyle/>
          <a:p>
            <a:r>
              <a:rPr lang="en-US" sz="3000" dirty="0" smtClean="0"/>
              <a:t>James 1:12-15 </a:t>
            </a:r>
          </a:p>
          <a:p>
            <a:r>
              <a:rPr lang="en-US" sz="3000" dirty="0" smtClean="0"/>
              <a:t>Blessed </a:t>
            </a:r>
            <a:r>
              <a:rPr lang="en-US" sz="3000" dirty="0"/>
              <a:t>is the man that </a:t>
            </a:r>
            <a:r>
              <a:rPr lang="en-US" sz="3000" dirty="0" err="1"/>
              <a:t>endureth</a:t>
            </a:r>
            <a:r>
              <a:rPr lang="en-US" sz="3000" dirty="0"/>
              <a:t> </a:t>
            </a:r>
            <a:r>
              <a:rPr lang="en-US" sz="3000" b="1" u="sng" dirty="0">
                <a:solidFill>
                  <a:srgbClr val="FFFF00"/>
                </a:solidFill>
              </a:rPr>
              <a:t>temptation</a:t>
            </a:r>
            <a:r>
              <a:rPr lang="en-US" sz="3000" dirty="0"/>
              <a:t>: for when he is tried, he shall receive the crown of life, which the Lord hath promised to them that love him.</a:t>
            </a:r>
          </a:p>
          <a:p>
            <a:r>
              <a:rPr lang="en-US" sz="3000" dirty="0" smtClean="0"/>
              <a:t>13Let </a:t>
            </a:r>
            <a:r>
              <a:rPr lang="en-US" sz="3000" dirty="0"/>
              <a:t>no man say when he is </a:t>
            </a:r>
            <a:r>
              <a:rPr lang="en-US" sz="3000" b="1" u="sng" dirty="0">
                <a:solidFill>
                  <a:srgbClr val="FFFF00"/>
                </a:solidFill>
              </a:rPr>
              <a:t>tempted</a:t>
            </a:r>
            <a:r>
              <a:rPr lang="en-US" sz="3000" dirty="0"/>
              <a:t>, I am </a:t>
            </a:r>
            <a:r>
              <a:rPr lang="en-US" sz="3000" b="1" u="sng" dirty="0">
                <a:solidFill>
                  <a:srgbClr val="FFFF00"/>
                </a:solidFill>
              </a:rPr>
              <a:t>tempted</a:t>
            </a:r>
            <a:r>
              <a:rPr lang="en-US" sz="3000" dirty="0"/>
              <a:t> of God: for God cannot be </a:t>
            </a:r>
            <a:r>
              <a:rPr lang="en-US" sz="3000" b="1" u="sng" dirty="0">
                <a:solidFill>
                  <a:srgbClr val="FFFF00"/>
                </a:solidFill>
              </a:rPr>
              <a:t>tempted </a:t>
            </a:r>
            <a:r>
              <a:rPr lang="en-US" sz="3000" dirty="0"/>
              <a:t>with evil, neither</a:t>
            </a:r>
            <a:r>
              <a:rPr lang="en-US" sz="3000" b="1" u="sng" dirty="0">
                <a:solidFill>
                  <a:srgbClr val="FFFF00"/>
                </a:solidFill>
              </a:rPr>
              <a:t> </a:t>
            </a:r>
            <a:r>
              <a:rPr lang="en-US" sz="3000" b="1" u="sng" dirty="0" err="1">
                <a:solidFill>
                  <a:srgbClr val="FFFF00"/>
                </a:solidFill>
              </a:rPr>
              <a:t>tempteth</a:t>
            </a:r>
            <a:r>
              <a:rPr lang="en-US" sz="3000" b="1" u="sng" dirty="0">
                <a:solidFill>
                  <a:srgbClr val="FFFF00"/>
                </a:solidFill>
              </a:rPr>
              <a:t> </a:t>
            </a:r>
            <a:r>
              <a:rPr lang="en-US" sz="3000" dirty="0"/>
              <a:t>he any man: 14But every man is </a:t>
            </a:r>
            <a:r>
              <a:rPr lang="en-US" sz="3000" b="1" u="sng" dirty="0">
                <a:solidFill>
                  <a:srgbClr val="FFFF00"/>
                </a:solidFill>
              </a:rPr>
              <a:t>tempted, </a:t>
            </a:r>
            <a:r>
              <a:rPr lang="en-US" sz="3000" dirty="0"/>
              <a:t>when he is drawn away of his own lust, and </a:t>
            </a:r>
            <a:r>
              <a:rPr lang="en-US" sz="3000" b="1" u="sng" dirty="0">
                <a:solidFill>
                  <a:srgbClr val="FFFF00"/>
                </a:solidFill>
              </a:rPr>
              <a:t>enticed. </a:t>
            </a:r>
            <a:r>
              <a:rPr lang="en-US" sz="3000" dirty="0"/>
              <a:t>15Then when lust hath conceived, it </a:t>
            </a:r>
            <a:r>
              <a:rPr lang="en-US" sz="3000" dirty="0" err="1"/>
              <a:t>bringeth</a:t>
            </a:r>
            <a:r>
              <a:rPr lang="en-US" sz="3000" dirty="0"/>
              <a:t> forth sin: and sin, when it is finished, </a:t>
            </a:r>
            <a:r>
              <a:rPr lang="en-US" sz="3000" dirty="0" err="1"/>
              <a:t>bringeth</a:t>
            </a:r>
            <a:r>
              <a:rPr lang="en-US" sz="3000" dirty="0"/>
              <a:t> forth death.</a:t>
            </a:r>
            <a:endParaRPr lang="en-US" sz="3000" b="1" dirty="0">
              <a:effectLst/>
              <a:hlinkClick r:id="rId2"/>
            </a:endParaRPr>
          </a:p>
        </p:txBody>
      </p:sp>
    </p:spTree>
    <p:extLst>
      <p:ext uri="{BB962C8B-B14F-4D97-AF65-F5344CB8AC3E}">
        <p14:creationId xmlns:p14="http://schemas.microsoft.com/office/powerpoint/2010/main" val="330878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9918"/>
            <a:ext cx="10353761" cy="2062066"/>
          </a:xfrm>
        </p:spPr>
        <p:txBody>
          <a:bodyPr>
            <a:normAutofit/>
          </a:bodyPr>
          <a:lstStyle/>
          <a:p>
            <a:r>
              <a:rPr lang="en-US" sz="3600" u="sng" dirty="0" smtClean="0">
                <a:effectLst/>
              </a:rPr>
              <a:t>Enticed: literally means bait</a:t>
            </a:r>
            <a:r>
              <a:rPr lang="en-US" sz="3600" dirty="0" smtClean="0">
                <a:effectLst/>
              </a:rPr>
              <a:t/>
            </a:r>
            <a:br>
              <a:rPr lang="en-US" sz="3600" dirty="0" smtClean="0">
                <a:effectLst/>
              </a:rPr>
            </a:br>
            <a:r>
              <a:rPr lang="en-US" sz="3600" dirty="0">
                <a:effectLst/>
              </a:rPr>
              <a:t/>
            </a:r>
            <a:br>
              <a:rPr lang="en-US" sz="3600" dirty="0">
                <a:effectLst/>
              </a:rPr>
            </a:br>
            <a:r>
              <a:rPr lang="en-US" sz="4000" dirty="0" smtClean="0">
                <a:solidFill>
                  <a:srgbClr val="FFFF00"/>
                </a:solidFill>
                <a:effectLst/>
              </a:rPr>
              <a:t>This is everyday sinful baits</a:t>
            </a:r>
            <a:endParaRPr lang="en-US" dirty="0">
              <a:solidFill>
                <a:srgbClr val="FFFF00"/>
              </a:solidFill>
            </a:endParaRPr>
          </a:p>
        </p:txBody>
      </p:sp>
      <p:pic>
        <p:nvPicPr>
          <p:cNvPr id="6148" name="Picture 4" descr="The Lord Knows How To Deliver The Godly Out Of Temptations - White Oak  Worship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726" y="2469696"/>
            <a:ext cx="6802017" cy="382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98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159</TotalTime>
  <Words>902</Words>
  <Application>Microsoft Office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Bookman Old Style</vt:lpstr>
      <vt:lpstr>Rockwell</vt:lpstr>
      <vt:lpstr>Damask</vt:lpstr>
      <vt:lpstr>Temptation </vt:lpstr>
      <vt:lpstr>The Need for Holiness </vt:lpstr>
      <vt:lpstr>PowerPoint Presentation</vt:lpstr>
      <vt:lpstr>PowerPoint Presentation</vt:lpstr>
      <vt:lpstr>Understanding Temptations </vt:lpstr>
      <vt:lpstr> trying is define trails</vt:lpstr>
      <vt:lpstr>Good News from heaven</vt:lpstr>
      <vt:lpstr> the second kind of temptaion</vt:lpstr>
      <vt:lpstr>Enticed: literally means bait  This is everyday sinful baits</vt:lpstr>
      <vt:lpstr>Both Kind of Temptations in scripture are use as tests intended to prove and improve one’s character.  </vt:lpstr>
      <vt:lpstr>PowerPoint Presentation</vt:lpstr>
      <vt:lpstr>PowerPoint Presentation</vt:lpstr>
      <vt:lpstr>In the Australian bush country grows a little plant called the "sundew."</vt:lpstr>
      <vt:lpstr>PowerPoint Presentation</vt:lpstr>
      <vt:lpstr>As an insect struggles to free itself, the vibration causes the leaves to close tightly around it.  This innocent-looking plant then feeds on its victim.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Mendoza</dc:creator>
  <cp:lastModifiedBy>Jacob Mendoza</cp:lastModifiedBy>
  <cp:revision>16</cp:revision>
  <dcterms:created xsi:type="dcterms:W3CDTF">2021-05-05T18:27:14Z</dcterms:created>
  <dcterms:modified xsi:type="dcterms:W3CDTF">2021-05-05T21:07:10Z</dcterms:modified>
</cp:coreProperties>
</file>