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07" r:id="rId2"/>
    <p:sldId id="295" r:id="rId3"/>
    <p:sldId id="306" r:id="rId4"/>
    <p:sldId id="317" r:id="rId5"/>
    <p:sldId id="318" r:id="rId6"/>
    <p:sldId id="454" r:id="rId7"/>
    <p:sldId id="467" r:id="rId8"/>
    <p:sldId id="488" r:id="rId9"/>
    <p:sldId id="489" r:id="rId10"/>
    <p:sldId id="470" r:id="rId11"/>
    <p:sldId id="471" r:id="rId12"/>
    <p:sldId id="472" r:id="rId13"/>
    <p:sldId id="478" r:id="rId14"/>
    <p:sldId id="479" r:id="rId15"/>
    <p:sldId id="480" r:id="rId16"/>
    <p:sldId id="481" r:id="rId17"/>
    <p:sldId id="473" r:id="rId18"/>
    <p:sldId id="490" r:id="rId19"/>
    <p:sldId id="492" r:id="rId20"/>
    <p:sldId id="493" r:id="rId21"/>
    <p:sldId id="475" r:id="rId22"/>
    <p:sldId id="474" r:id="rId23"/>
    <p:sldId id="484" r:id="rId24"/>
    <p:sldId id="508" r:id="rId25"/>
    <p:sldId id="509" r:id="rId26"/>
    <p:sldId id="526" r:id="rId27"/>
    <p:sldId id="51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Keller" initials="TK" lastIdx="5" clrIdx="0">
    <p:extLst>
      <p:ext uri="{19B8F6BF-5375-455C-9EA6-DF929625EA0E}">
        <p15:presenceInfo xmlns:p15="http://schemas.microsoft.com/office/powerpoint/2012/main" userId="5e9b7ed9fa8ed5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4381" autoAdjust="0"/>
  </p:normalViewPr>
  <p:slideViewPr>
    <p:cSldViewPr showGuides="1">
      <p:cViewPr varScale="1">
        <p:scale>
          <a:sx n="72" d="100"/>
          <a:sy n="72" d="100"/>
        </p:scale>
        <p:origin x="1776" y="67"/>
      </p:cViewPr>
      <p:guideLst>
        <p:guide orient="horz" pos="2160"/>
        <p:guide pos="2880"/>
      </p:guideLst>
    </p:cSldViewPr>
  </p:slideViewPr>
  <p:outlineViewPr>
    <p:cViewPr>
      <p:scale>
        <a:sx n="33" d="100"/>
        <a:sy n="33" d="100"/>
      </p:scale>
      <p:origin x="0" y="-81222"/>
    </p:cViewPr>
  </p:outlineViewPr>
  <p:notesTextViewPr>
    <p:cViewPr>
      <p:scale>
        <a:sx n="1" d="1"/>
        <a:sy n="1" d="1"/>
      </p:scale>
      <p:origin x="0" y="0"/>
    </p:cViewPr>
  </p:notesTextViewPr>
  <p:sorterViewPr>
    <p:cViewPr>
      <p:scale>
        <a:sx n="100" d="100"/>
        <a:sy n="100" d="100"/>
      </p:scale>
      <p:origin x="0" y="-24744"/>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60DE9A-0A5A-4951-99D1-6E1D0C773EEC}" type="datetimeFigureOut">
              <a:rPr lang="en-US" smtClean="0"/>
              <a:pPr/>
              <a:t>8/18/2020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42D325-4721-402D-A98B-00928388D0E9}" type="slidenum">
              <a:rPr lang="en-US" smtClean="0"/>
              <a:pPr/>
              <a:t>‹#›</a:t>
            </a:fld>
            <a:endParaRPr lang="en-US" dirty="0"/>
          </a:p>
        </p:txBody>
      </p:sp>
    </p:spTree>
    <p:extLst>
      <p:ext uri="{BB962C8B-B14F-4D97-AF65-F5344CB8AC3E}">
        <p14:creationId xmlns:p14="http://schemas.microsoft.com/office/powerpoint/2010/main" val="406926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11E62-F06E-4D97-96F0-6A41D9FCB756}" type="datetimeFigureOut">
              <a:rPr lang="en-US" smtClean="0"/>
              <a:t>8/18/2020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DE045-08FF-411D-A83E-003ACCAFFA10}" type="slidenum">
              <a:rPr lang="en-US" smtClean="0"/>
              <a:t>‹#›</a:t>
            </a:fld>
            <a:endParaRPr lang="en-US" dirty="0"/>
          </a:p>
        </p:txBody>
      </p:sp>
    </p:spTree>
    <p:extLst>
      <p:ext uri="{BB962C8B-B14F-4D97-AF65-F5344CB8AC3E}">
        <p14:creationId xmlns:p14="http://schemas.microsoft.com/office/powerpoint/2010/main" val="173199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Welcome to our Umpire Clinic for 2020. We are in the midst of a changing environment in 2020. USA Softball MN is participating with the guidelines set forth in our state and country to help manage the spread of the virus by presenting an online umpire clinic. I’m in my den at home if you are wondering about the background. Bear with me as I am a self-taught Zoom user, which is the software used for this video. I believe we will be using this technology more in the future to get training material out to our umpires. </a:t>
            </a:r>
            <a:endParaRPr lang="en-US" dirty="0"/>
          </a:p>
        </p:txBody>
      </p:sp>
      <p:sp>
        <p:nvSpPr>
          <p:cNvPr id="4" name="Slide Number Placeholder 3"/>
          <p:cNvSpPr>
            <a:spLocks noGrp="1"/>
          </p:cNvSpPr>
          <p:nvPr>
            <p:ph type="sldNum" sz="quarter" idx="10"/>
          </p:nvPr>
        </p:nvSpPr>
        <p:spPr/>
        <p:txBody>
          <a:bodyPr/>
          <a:lstStyle/>
          <a:p>
            <a:fld id="{293DE045-08FF-411D-A83E-003ACCAFFA10}" type="slidenum">
              <a:rPr lang="en-US" smtClean="0"/>
              <a:t>1</a:t>
            </a:fld>
            <a:endParaRPr lang="en-US" dirty="0"/>
          </a:p>
        </p:txBody>
      </p:sp>
    </p:spTree>
    <p:extLst>
      <p:ext uri="{BB962C8B-B14F-4D97-AF65-F5344CB8AC3E}">
        <p14:creationId xmlns:p14="http://schemas.microsoft.com/office/powerpoint/2010/main" val="1029001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 Softball umpire to umpire signals if you are fortunate enough to have a partner.</a:t>
            </a:r>
          </a:p>
        </p:txBody>
      </p:sp>
      <p:sp>
        <p:nvSpPr>
          <p:cNvPr id="4" name="Slide Number Placeholder 3"/>
          <p:cNvSpPr>
            <a:spLocks noGrp="1"/>
          </p:cNvSpPr>
          <p:nvPr>
            <p:ph type="sldNum" sz="quarter" idx="10"/>
          </p:nvPr>
        </p:nvSpPr>
        <p:spPr/>
        <p:txBody>
          <a:bodyPr/>
          <a:lstStyle/>
          <a:p>
            <a:fld id="{293DE045-08FF-411D-A83E-003ACCAFFA10}" type="slidenum">
              <a:rPr lang="en-US" smtClean="0"/>
              <a:t>21</a:t>
            </a:fld>
            <a:endParaRPr lang="en-US" dirty="0"/>
          </a:p>
        </p:txBody>
      </p:sp>
    </p:spTree>
    <p:extLst>
      <p:ext uri="{BB962C8B-B14F-4D97-AF65-F5344CB8AC3E}">
        <p14:creationId xmlns:p14="http://schemas.microsoft.com/office/powerpoint/2010/main" val="2558867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couple of scenarios with where we should be to try to get</a:t>
            </a:r>
            <a:r>
              <a:rPr lang="en-US" baseline="0" dirty="0"/>
              <a:t> the best look at the play. We know in a 1 umpire game we are responsible for all calls. There may be times where we cannot see everything but we owe it to the teams to make an effort and move to a spot where we can see the best.</a:t>
            </a:r>
            <a:endParaRPr lang="en-US" dirty="0"/>
          </a:p>
        </p:txBody>
      </p:sp>
      <p:sp>
        <p:nvSpPr>
          <p:cNvPr id="4" name="Slide Number Placeholder 3"/>
          <p:cNvSpPr>
            <a:spLocks noGrp="1"/>
          </p:cNvSpPr>
          <p:nvPr>
            <p:ph type="sldNum" sz="quarter" idx="5"/>
          </p:nvPr>
        </p:nvSpPr>
        <p:spPr/>
        <p:txBody>
          <a:bodyPr/>
          <a:lstStyle/>
          <a:p>
            <a:fld id="{293DE045-08FF-411D-A83E-003ACCAFFA10}" type="slidenum">
              <a:rPr lang="en-US" smtClean="0"/>
              <a:t>23</a:t>
            </a:fld>
            <a:endParaRPr lang="en-US" dirty="0"/>
          </a:p>
        </p:txBody>
      </p:sp>
    </p:spTree>
    <p:extLst>
      <p:ext uri="{BB962C8B-B14F-4D97-AF65-F5344CB8AC3E}">
        <p14:creationId xmlns:p14="http://schemas.microsoft.com/office/powerpoint/2010/main" val="190569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ball is hit we have many responsibilities</a:t>
            </a:r>
          </a:p>
        </p:txBody>
      </p:sp>
      <p:sp>
        <p:nvSpPr>
          <p:cNvPr id="4" name="Slide Number Placeholder 3"/>
          <p:cNvSpPr>
            <a:spLocks noGrp="1"/>
          </p:cNvSpPr>
          <p:nvPr>
            <p:ph type="sldNum" sz="quarter" idx="5"/>
          </p:nvPr>
        </p:nvSpPr>
        <p:spPr/>
        <p:txBody>
          <a:bodyPr/>
          <a:lstStyle/>
          <a:p>
            <a:fld id="{293DE045-08FF-411D-A83E-003ACCAFFA10}" type="slidenum">
              <a:rPr lang="en-US" smtClean="0"/>
              <a:t>24</a:t>
            </a:fld>
            <a:endParaRPr lang="en-US" dirty="0"/>
          </a:p>
        </p:txBody>
      </p:sp>
    </p:spTree>
    <p:extLst>
      <p:ext uri="{BB962C8B-B14F-4D97-AF65-F5344CB8AC3E}">
        <p14:creationId xmlns:p14="http://schemas.microsoft.com/office/powerpoint/2010/main" val="263827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ball is hit we have many responsibilities</a:t>
            </a:r>
          </a:p>
        </p:txBody>
      </p:sp>
      <p:sp>
        <p:nvSpPr>
          <p:cNvPr id="4" name="Slide Number Placeholder 3"/>
          <p:cNvSpPr>
            <a:spLocks noGrp="1"/>
          </p:cNvSpPr>
          <p:nvPr>
            <p:ph type="sldNum" sz="quarter" idx="5"/>
          </p:nvPr>
        </p:nvSpPr>
        <p:spPr/>
        <p:txBody>
          <a:bodyPr/>
          <a:lstStyle/>
          <a:p>
            <a:fld id="{293DE045-08FF-411D-A83E-003ACCAFFA10}" type="slidenum">
              <a:rPr lang="en-US" smtClean="0"/>
              <a:t>25</a:t>
            </a:fld>
            <a:endParaRPr lang="en-US" dirty="0"/>
          </a:p>
        </p:txBody>
      </p:sp>
    </p:spTree>
    <p:extLst>
      <p:ext uri="{BB962C8B-B14F-4D97-AF65-F5344CB8AC3E}">
        <p14:creationId xmlns:p14="http://schemas.microsoft.com/office/powerpoint/2010/main" val="1482227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ball is hit we have many responsibilities</a:t>
            </a:r>
          </a:p>
        </p:txBody>
      </p:sp>
      <p:sp>
        <p:nvSpPr>
          <p:cNvPr id="4" name="Slide Number Placeholder 3"/>
          <p:cNvSpPr>
            <a:spLocks noGrp="1"/>
          </p:cNvSpPr>
          <p:nvPr>
            <p:ph type="sldNum" sz="quarter" idx="5"/>
          </p:nvPr>
        </p:nvSpPr>
        <p:spPr/>
        <p:txBody>
          <a:bodyPr/>
          <a:lstStyle/>
          <a:p>
            <a:fld id="{293DE045-08FF-411D-A83E-003ACCAFFA10}" type="slidenum">
              <a:rPr lang="en-US" smtClean="0"/>
              <a:t>26</a:t>
            </a:fld>
            <a:endParaRPr lang="en-US" dirty="0"/>
          </a:p>
        </p:txBody>
      </p:sp>
    </p:spTree>
    <p:extLst>
      <p:ext uri="{BB962C8B-B14F-4D97-AF65-F5344CB8AC3E}">
        <p14:creationId xmlns:p14="http://schemas.microsoft.com/office/powerpoint/2010/main" val="755221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ball is hit we have many responsibilities</a:t>
            </a:r>
          </a:p>
        </p:txBody>
      </p:sp>
      <p:sp>
        <p:nvSpPr>
          <p:cNvPr id="4" name="Slide Number Placeholder 3"/>
          <p:cNvSpPr>
            <a:spLocks noGrp="1"/>
          </p:cNvSpPr>
          <p:nvPr>
            <p:ph type="sldNum" sz="quarter" idx="5"/>
          </p:nvPr>
        </p:nvSpPr>
        <p:spPr/>
        <p:txBody>
          <a:bodyPr/>
          <a:lstStyle/>
          <a:p>
            <a:fld id="{293DE045-08FF-411D-A83E-003ACCAFFA10}" type="slidenum">
              <a:rPr lang="en-US" smtClean="0"/>
              <a:t>27</a:t>
            </a:fld>
            <a:endParaRPr lang="en-US" dirty="0"/>
          </a:p>
        </p:txBody>
      </p:sp>
    </p:spTree>
    <p:extLst>
      <p:ext uri="{BB962C8B-B14F-4D97-AF65-F5344CB8AC3E}">
        <p14:creationId xmlns:p14="http://schemas.microsoft.com/office/powerpoint/2010/main" val="3939098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 Softball uniform slide</a:t>
            </a:r>
            <a:r>
              <a:rPr lang="en-US" baseline="0" dirty="0"/>
              <a:t> we’ve seen for decades. What I want to point out is that we have 1 chance to make a 1st impression. Let’s make it a good impression with a uniform that is the correct uniform and clean including shined shoes.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045-08FF-411D-A83E-003ACCAFF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06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2020 we must wear USA Softball shirts, hats and ball bags for State Tournament National Championship play. Local</a:t>
            </a:r>
            <a:r>
              <a:rPr lang="en-US" baseline="0" dirty="0"/>
              <a:t> leagues may permit old ASA gear but under no circumstances do we want our umpires I competitors gear!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DE045-08FF-411D-A83E-003ACCAFF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52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our umpire benefits section.</a:t>
            </a:r>
          </a:p>
        </p:txBody>
      </p:sp>
      <p:sp>
        <p:nvSpPr>
          <p:cNvPr id="4" name="Slide Number Placeholder 3"/>
          <p:cNvSpPr>
            <a:spLocks noGrp="1"/>
          </p:cNvSpPr>
          <p:nvPr>
            <p:ph type="sldNum" sz="quarter" idx="10"/>
          </p:nvPr>
        </p:nvSpPr>
        <p:spPr/>
        <p:txBody>
          <a:bodyPr/>
          <a:lstStyle/>
          <a:p>
            <a:fld id="{293DE045-08FF-411D-A83E-003ACCAFFA10}" type="slidenum">
              <a:rPr lang="en-US" smtClean="0"/>
              <a:t>6</a:t>
            </a:fld>
            <a:endParaRPr lang="en-US" dirty="0"/>
          </a:p>
        </p:txBody>
      </p:sp>
    </p:spTree>
    <p:extLst>
      <p:ext uri="{BB962C8B-B14F-4D97-AF65-F5344CB8AC3E}">
        <p14:creationId xmlns:p14="http://schemas.microsoft.com/office/powerpoint/2010/main" val="167529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agenda for the</a:t>
            </a:r>
            <a:r>
              <a:rPr lang="en-US" baseline="0" dirty="0"/>
              <a:t> Plate Mechanics section</a:t>
            </a:r>
            <a:endParaRPr lang="en-US" dirty="0"/>
          </a:p>
        </p:txBody>
      </p:sp>
      <p:sp>
        <p:nvSpPr>
          <p:cNvPr id="4" name="Slide Number Placeholder 3"/>
          <p:cNvSpPr>
            <a:spLocks noGrp="1"/>
          </p:cNvSpPr>
          <p:nvPr>
            <p:ph type="sldNum" sz="quarter" idx="5"/>
          </p:nvPr>
        </p:nvSpPr>
        <p:spPr/>
        <p:txBody>
          <a:bodyPr/>
          <a:lstStyle/>
          <a:p>
            <a:fld id="{293DE045-08FF-411D-A83E-003ACCAFFA10}" type="slidenum">
              <a:rPr lang="en-US" smtClean="0"/>
              <a:t>7</a:t>
            </a:fld>
            <a:endParaRPr lang="en-US" dirty="0"/>
          </a:p>
        </p:txBody>
      </p:sp>
    </p:spTree>
    <p:extLst>
      <p:ext uri="{BB962C8B-B14F-4D97-AF65-F5344CB8AC3E}">
        <p14:creationId xmlns:p14="http://schemas.microsoft.com/office/powerpoint/2010/main" val="377252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items to cover in our pregame meeting</a:t>
            </a:r>
          </a:p>
        </p:txBody>
      </p:sp>
      <p:sp>
        <p:nvSpPr>
          <p:cNvPr id="4" name="Slide Number Placeholder 3"/>
          <p:cNvSpPr>
            <a:spLocks noGrp="1"/>
          </p:cNvSpPr>
          <p:nvPr>
            <p:ph type="sldNum" sz="quarter" idx="5"/>
          </p:nvPr>
        </p:nvSpPr>
        <p:spPr/>
        <p:txBody>
          <a:bodyPr/>
          <a:lstStyle/>
          <a:p>
            <a:fld id="{293DE045-08FF-411D-A83E-003ACCAFFA10}" type="slidenum">
              <a:rPr lang="en-US" smtClean="0"/>
              <a:t>8</a:t>
            </a:fld>
            <a:endParaRPr lang="en-US" dirty="0"/>
          </a:p>
        </p:txBody>
      </p:sp>
    </p:spTree>
    <p:extLst>
      <p:ext uri="{BB962C8B-B14F-4D97-AF65-F5344CB8AC3E}">
        <p14:creationId xmlns:p14="http://schemas.microsoft.com/office/powerpoint/2010/main" val="72208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pregame items</a:t>
            </a:r>
          </a:p>
        </p:txBody>
      </p:sp>
      <p:sp>
        <p:nvSpPr>
          <p:cNvPr id="4" name="Slide Number Placeholder 3"/>
          <p:cNvSpPr>
            <a:spLocks noGrp="1"/>
          </p:cNvSpPr>
          <p:nvPr>
            <p:ph type="sldNum" sz="quarter" idx="5"/>
          </p:nvPr>
        </p:nvSpPr>
        <p:spPr/>
        <p:txBody>
          <a:bodyPr/>
          <a:lstStyle/>
          <a:p>
            <a:fld id="{293DE045-08FF-411D-A83E-003ACCAFFA10}" type="slidenum">
              <a:rPr lang="en-US" smtClean="0"/>
              <a:t>9</a:t>
            </a:fld>
            <a:endParaRPr lang="en-US" dirty="0"/>
          </a:p>
        </p:txBody>
      </p:sp>
    </p:spTree>
    <p:extLst>
      <p:ext uri="{BB962C8B-B14F-4D97-AF65-F5344CB8AC3E}">
        <p14:creationId xmlns:p14="http://schemas.microsoft.com/office/powerpoint/2010/main" val="258309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be able to see the outside corner at the knees so we align in the slot with a heel/toe stance. In the fast pitch game being in the slot also keeps us</a:t>
            </a:r>
            <a:r>
              <a:rPr lang="en-US" baseline="0" dirty="0"/>
              <a:t> out of the middle of the plate were most foul balls go straight back.</a:t>
            </a:r>
            <a:endParaRPr lang="en-US" dirty="0"/>
          </a:p>
        </p:txBody>
      </p:sp>
      <p:sp>
        <p:nvSpPr>
          <p:cNvPr id="4" name="Slide Number Placeholder 3"/>
          <p:cNvSpPr>
            <a:spLocks noGrp="1"/>
          </p:cNvSpPr>
          <p:nvPr>
            <p:ph type="sldNum" sz="quarter" idx="5"/>
          </p:nvPr>
        </p:nvSpPr>
        <p:spPr/>
        <p:txBody>
          <a:bodyPr/>
          <a:lstStyle/>
          <a:p>
            <a:fld id="{293DE045-08FF-411D-A83E-003ACCAFFA10}" type="slidenum">
              <a:rPr lang="en-US" smtClean="0"/>
              <a:t>10</a:t>
            </a:fld>
            <a:endParaRPr lang="en-US" dirty="0"/>
          </a:p>
        </p:txBody>
      </p:sp>
    </p:spTree>
    <p:extLst>
      <p:ext uri="{BB962C8B-B14F-4D97-AF65-F5344CB8AC3E}">
        <p14:creationId xmlns:p14="http://schemas.microsoft.com/office/powerpoint/2010/main" val="161188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 Softball Umpire Signals</a:t>
            </a:r>
          </a:p>
        </p:txBody>
      </p:sp>
      <p:sp>
        <p:nvSpPr>
          <p:cNvPr id="4" name="Slide Number Placeholder 3"/>
          <p:cNvSpPr>
            <a:spLocks noGrp="1"/>
          </p:cNvSpPr>
          <p:nvPr>
            <p:ph type="sldNum" sz="quarter" idx="10"/>
          </p:nvPr>
        </p:nvSpPr>
        <p:spPr/>
        <p:txBody>
          <a:bodyPr/>
          <a:lstStyle/>
          <a:p>
            <a:fld id="{293DE045-08FF-411D-A83E-003ACCAFFA10}" type="slidenum">
              <a:rPr lang="en-US" smtClean="0"/>
              <a:t>11</a:t>
            </a:fld>
            <a:endParaRPr lang="en-US" dirty="0"/>
          </a:p>
        </p:txBody>
      </p:sp>
    </p:spTree>
    <p:extLst>
      <p:ext uri="{BB962C8B-B14F-4D97-AF65-F5344CB8AC3E}">
        <p14:creationId xmlns:p14="http://schemas.microsoft.com/office/powerpoint/2010/main" val="265266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569612E-53C1-4E5C-8678-A6219FD92B0F}" type="datetime1">
              <a:rPr lang="en-US" smtClean="0"/>
              <a:t>8/18/2020</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675991D1-4089-48E6-9F15-C2B65B2C8660}"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D1DF1-3EA9-4C49-BFC9-F68A82C9BB68}" type="datetime1">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991D1-4089-48E6-9F15-C2B65B2C866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DDE1B-3AE6-4CEC-9485-58230C7BE194}" type="datetime1">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675991D1-4089-48E6-9F15-C2B65B2C86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41DCB9-3388-4E7D-B6A0-2E62D7AE7FD3}" type="datetime1">
              <a:rPr lang="en-US" smtClean="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5991D1-4089-48E6-9F15-C2B65B2C8660}"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4959F52-29ED-428D-BF79-B722EC019367}" type="datetime1">
              <a:rPr lang="en-US" smtClean="0"/>
              <a:t>8/18/2020</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675991D1-4089-48E6-9F15-C2B65B2C8660}"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B03488-47C4-421D-B3D0-EE41AF9F9923}" type="datetime1">
              <a:rPr lang="en-US" smtClean="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991D1-4089-48E6-9F15-C2B65B2C8660}"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710D02-B818-48FF-855C-0B881699EACA}" type="datetime1">
              <a:rPr lang="en-US" smtClean="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5991D1-4089-48E6-9F15-C2B65B2C8660}"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CFD911-2BFF-4F9D-8C8F-E30C36B7159D}" type="datetime1">
              <a:rPr lang="en-US" smtClean="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5991D1-4089-48E6-9F15-C2B65B2C8660}"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8617EA26-00B0-4098-9F4C-385A13C9F86E}" type="datetime1">
              <a:rPr lang="en-US" smtClean="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5991D1-4089-48E6-9F15-C2B65B2C866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4D393-2FCA-4CD2-A3DF-98BFEF68F5D5}" type="datetime1">
              <a:rPr lang="en-US" smtClean="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675991D1-4089-48E6-9F15-C2B65B2C8660}"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142174-23B2-447E-B026-17285F0574F3}" type="datetime1">
              <a:rPr lang="en-US" smtClean="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5991D1-4089-48E6-9F15-C2B65B2C8660}"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43B9520-8BD9-4FC2-B646-17B01BB37F48}" type="datetime1">
              <a:rPr lang="en-US" smtClean="0"/>
              <a:t>8/18/2020</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675991D1-4089-48E6-9F15-C2B65B2C86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3162" y="1600200"/>
            <a:ext cx="8936935" cy="5105400"/>
          </a:xfrm>
          <a:prstGeom prst="rect">
            <a:avLst/>
          </a:prstGeom>
        </p:spPr>
      </p:pic>
      <p:sp>
        <p:nvSpPr>
          <p:cNvPr id="3" name="Title 2"/>
          <p:cNvSpPr>
            <a:spLocks noGrp="1"/>
          </p:cNvSpPr>
          <p:nvPr>
            <p:ph type="title"/>
          </p:nvPr>
        </p:nvSpPr>
        <p:spPr>
          <a:xfrm>
            <a:off x="381000" y="355847"/>
            <a:ext cx="7848600" cy="45719"/>
          </a:xfrm>
        </p:spPr>
        <p:txBody>
          <a:bodyPr/>
          <a:lstStyle/>
          <a:p>
            <a:r>
              <a:rPr lang="en-US" dirty="0"/>
              <a:t>  </a:t>
            </a:r>
            <a:br>
              <a:rPr lang="en-US" dirty="0"/>
            </a:br>
            <a:endParaRPr lang="en-US" dirty="0"/>
          </a:p>
        </p:txBody>
      </p:sp>
      <p:sp>
        <p:nvSpPr>
          <p:cNvPr id="2" name="Rectangle 1">
            <a:extLst>
              <a:ext uri="{FF2B5EF4-FFF2-40B4-BE49-F238E27FC236}">
                <a16:creationId xmlns:a16="http://schemas.microsoft.com/office/drawing/2014/main" id="{266533A3-3839-441B-88EF-9E4F82A225F2}"/>
              </a:ext>
            </a:extLst>
          </p:cNvPr>
          <p:cNvSpPr/>
          <p:nvPr/>
        </p:nvSpPr>
        <p:spPr>
          <a:xfrm>
            <a:off x="103161" y="6019800"/>
            <a:ext cx="8936935" cy="685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2461D86-74BE-4683-B2C8-7D4148545FF3}"/>
              </a:ext>
            </a:extLst>
          </p:cNvPr>
          <p:cNvSpPr txBox="1"/>
          <p:nvPr/>
        </p:nvSpPr>
        <p:spPr>
          <a:xfrm>
            <a:off x="228600" y="401566"/>
            <a:ext cx="8534400" cy="923330"/>
          </a:xfrm>
          <a:prstGeom prst="rect">
            <a:avLst/>
          </a:prstGeom>
          <a:noFill/>
        </p:spPr>
        <p:txBody>
          <a:bodyPr wrap="square" rtlCol="0">
            <a:spAutoFit/>
          </a:bodyPr>
          <a:lstStyle/>
          <a:p>
            <a:pPr algn="ctr"/>
            <a:r>
              <a:rPr lang="en-US" sz="5400" dirty="0">
                <a:solidFill>
                  <a:schemeClr val="bg1"/>
                </a:solidFill>
              </a:rPr>
              <a:t>2020 UMPIRE CLINIC</a:t>
            </a:r>
          </a:p>
        </p:txBody>
      </p:sp>
      <p:sp>
        <p:nvSpPr>
          <p:cNvPr id="6" name="Slide Number Placeholder 5"/>
          <p:cNvSpPr>
            <a:spLocks noGrp="1"/>
          </p:cNvSpPr>
          <p:nvPr>
            <p:ph type="sldNum" sz="quarter" idx="12"/>
          </p:nvPr>
        </p:nvSpPr>
        <p:spPr/>
        <p:txBody>
          <a:bodyPr/>
          <a:lstStyle/>
          <a:p>
            <a:fld id="{675991D1-4089-48E6-9F15-C2B65B2C8660}" type="slidenum">
              <a:rPr lang="en-US" smtClean="0"/>
              <a:pPr/>
              <a:t>1</a:t>
            </a:fld>
            <a:endParaRPr lang="en-US" dirty="0"/>
          </a:p>
        </p:txBody>
      </p:sp>
    </p:spTree>
    <p:extLst>
      <p:ext uri="{BB962C8B-B14F-4D97-AF65-F5344CB8AC3E}">
        <p14:creationId xmlns:p14="http://schemas.microsoft.com/office/powerpoint/2010/main" val="96012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52600"/>
            <a:ext cx="8407893" cy="4800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458788" lvl="1" indent="-458788">
              <a:buClr>
                <a:srgbClr val="297FD5"/>
              </a:buClr>
              <a:defRPr/>
            </a:pPr>
            <a:r>
              <a:rPr lang="en-US" sz="2800" dirty="0">
                <a:solidFill>
                  <a:srgbClr val="242852"/>
                </a:solidFill>
                <a:latin typeface="Franklin Gothic Heavy" panose="020B0903020102020204" pitchFamily="34" charset="0"/>
              </a:rPr>
              <a:t>Good Pelvic Alignment (GPA):</a:t>
            </a:r>
          </a:p>
          <a:p>
            <a:pPr marL="733108" lvl="2" indent="-458788">
              <a:buClr>
                <a:srgbClr val="297FD5"/>
              </a:buClr>
              <a:defRPr/>
            </a:pPr>
            <a:r>
              <a:rPr lang="en-US" sz="2400" dirty="0">
                <a:solidFill>
                  <a:srgbClr val="242852"/>
                </a:solidFill>
                <a:latin typeface="Franklin Gothic Heavy" panose="020B0903020102020204" pitchFamily="34" charset="0"/>
              </a:rPr>
              <a:t>The alignment o the plate umpire’s pelvis with the outside front corner of the plate.</a:t>
            </a:r>
          </a:p>
        </p:txBody>
      </p:sp>
      <p:sp>
        <p:nvSpPr>
          <p:cNvPr id="3" name="Title 2"/>
          <p:cNvSpPr>
            <a:spLocks noGrp="1"/>
          </p:cNvSpPr>
          <p:nvPr>
            <p:ph type="title"/>
          </p:nvPr>
        </p:nvSpPr>
        <p:spPr/>
        <p:txBody>
          <a:bodyPr/>
          <a:lstStyle/>
          <a:p>
            <a:pPr>
              <a:defRPr/>
            </a:pPr>
            <a:r>
              <a:rPr lang="en-US" sz="2800" dirty="0"/>
              <a:t>USA Softball</a:t>
            </a:r>
            <a:br>
              <a:rPr lang="en-US" sz="2800" dirty="0"/>
            </a:br>
            <a:r>
              <a:rPr lang="en-US" sz="2800" dirty="0"/>
              <a:t>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Picture 4">
            <a:extLst>
              <a:ext uri="{FF2B5EF4-FFF2-40B4-BE49-F238E27FC236}">
                <a16:creationId xmlns:a16="http://schemas.microsoft.com/office/drawing/2014/main" id="{32FFFF2D-CF9C-44CA-92EC-335DDB29C9DC}"/>
              </a:ext>
            </a:extLst>
          </p:cNvPr>
          <p:cNvPicPr>
            <a:picLocks noChangeAspect="1"/>
          </p:cNvPicPr>
          <p:nvPr/>
        </p:nvPicPr>
        <p:blipFill>
          <a:blip r:embed="rId4"/>
          <a:stretch>
            <a:fillRect/>
          </a:stretch>
        </p:blipFill>
        <p:spPr>
          <a:xfrm>
            <a:off x="3898416" y="3135237"/>
            <a:ext cx="4181475" cy="2676525"/>
          </a:xfrm>
          <a:prstGeom prst="rect">
            <a:avLst/>
          </a:prstGeom>
        </p:spPr>
      </p:pic>
      <p:pic>
        <p:nvPicPr>
          <p:cNvPr id="4" name="Picture 3">
            <a:extLst>
              <a:ext uri="{FF2B5EF4-FFF2-40B4-BE49-F238E27FC236}">
                <a16:creationId xmlns:a16="http://schemas.microsoft.com/office/drawing/2014/main" id="{17B51FE1-07EF-43DC-8F06-FC12AD7B59F0}"/>
              </a:ext>
            </a:extLst>
          </p:cNvPr>
          <p:cNvPicPr>
            <a:picLocks noChangeAspect="1"/>
          </p:cNvPicPr>
          <p:nvPr/>
        </p:nvPicPr>
        <p:blipFill>
          <a:blip r:embed="rId5"/>
          <a:stretch>
            <a:fillRect/>
          </a:stretch>
        </p:blipFill>
        <p:spPr>
          <a:xfrm>
            <a:off x="1064109" y="3182861"/>
            <a:ext cx="1914525" cy="2581275"/>
          </a:xfrm>
          <a:prstGeom prst="rect">
            <a:avLst/>
          </a:prstGeom>
        </p:spPr>
      </p:pic>
      <p:pic>
        <p:nvPicPr>
          <p:cNvPr id="6" name="Picture 5">
            <a:extLst>
              <a:ext uri="{FF2B5EF4-FFF2-40B4-BE49-F238E27FC236}">
                <a16:creationId xmlns:a16="http://schemas.microsoft.com/office/drawing/2014/main" id="{BB769300-B8EB-44BE-B00F-FE20D9572E21}"/>
              </a:ext>
            </a:extLst>
          </p:cNvPr>
          <p:cNvPicPr>
            <a:picLocks noChangeAspect="1"/>
          </p:cNvPicPr>
          <p:nvPr/>
        </p:nvPicPr>
        <p:blipFill>
          <a:blip r:embed="rId6"/>
          <a:stretch>
            <a:fillRect/>
          </a:stretch>
        </p:blipFill>
        <p:spPr>
          <a:xfrm>
            <a:off x="1280742" y="5873503"/>
            <a:ext cx="6581775" cy="628650"/>
          </a:xfrm>
          <a:prstGeom prst="rect">
            <a:avLst/>
          </a:prstGeom>
        </p:spPr>
      </p:pic>
      <p:sp>
        <p:nvSpPr>
          <p:cNvPr id="7" name="Slide Number Placeholder 6"/>
          <p:cNvSpPr>
            <a:spLocks noGrp="1"/>
          </p:cNvSpPr>
          <p:nvPr>
            <p:ph type="sldNum" sz="quarter" idx="12"/>
          </p:nvPr>
        </p:nvSpPr>
        <p:spPr/>
        <p:txBody>
          <a:bodyPr/>
          <a:lstStyle/>
          <a:p>
            <a:fld id="{675991D1-4089-48E6-9F15-C2B65B2C8660}" type="slidenum">
              <a:rPr lang="en-US" smtClean="0"/>
              <a:pPr/>
              <a:t>10</a:t>
            </a:fld>
            <a:endParaRPr lang="en-US" dirty="0"/>
          </a:p>
        </p:txBody>
      </p:sp>
    </p:spTree>
    <p:extLst>
      <p:ext uri="{BB962C8B-B14F-4D97-AF65-F5344CB8AC3E}">
        <p14:creationId xmlns:p14="http://schemas.microsoft.com/office/powerpoint/2010/main" val="296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umpire signals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15" name="Content Placeholder 14">
            <a:extLst>
              <a:ext uri="{FF2B5EF4-FFF2-40B4-BE49-F238E27FC236}">
                <a16:creationId xmlns:a16="http://schemas.microsoft.com/office/drawing/2014/main" id="{E260FC3A-40ED-4EBF-B4F9-BA08BDC5AE4F}"/>
              </a:ext>
            </a:extLst>
          </p:cNvPr>
          <p:cNvPicPr>
            <a:picLocks noGrp="1" noChangeAspect="1"/>
          </p:cNvPicPr>
          <p:nvPr>
            <p:ph idx="1"/>
          </p:nvPr>
        </p:nvPicPr>
        <p:blipFill>
          <a:blip r:embed="rId4"/>
          <a:stretch>
            <a:fillRect/>
          </a:stretch>
        </p:blipFill>
        <p:spPr>
          <a:xfrm>
            <a:off x="1680790" y="1676401"/>
            <a:ext cx="5981701" cy="2443924"/>
          </a:xfrm>
          <a:prstGeom prst="rect">
            <a:avLst/>
          </a:prstGeom>
          <a:solidFill>
            <a:schemeClr val="accent1">
              <a:tint val="66000"/>
              <a:satMod val="160000"/>
            </a:schemeClr>
          </a:solidFill>
        </p:spPr>
      </p:pic>
      <p:pic>
        <p:nvPicPr>
          <p:cNvPr id="16" name="Picture 15">
            <a:extLst>
              <a:ext uri="{FF2B5EF4-FFF2-40B4-BE49-F238E27FC236}">
                <a16:creationId xmlns:a16="http://schemas.microsoft.com/office/drawing/2014/main" id="{34ED23D7-2B4C-43F3-A784-3136E15CA7D8}"/>
              </a:ext>
            </a:extLst>
          </p:cNvPr>
          <p:cNvPicPr>
            <a:picLocks noChangeAspect="1"/>
          </p:cNvPicPr>
          <p:nvPr/>
        </p:nvPicPr>
        <p:blipFill>
          <a:blip r:embed="rId5"/>
          <a:stretch>
            <a:fillRect/>
          </a:stretch>
        </p:blipFill>
        <p:spPr>
          <a:xfrm>
            <a:off x="1680790" y="4194932"/>
            <a:ext cx="5981701" cy="2396367"/>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11</a:t>
            </a:fld>
            <a:endParaRPr lang="en-US" dirty="0"/>
          </a:p>
        </p:txBody>
      </p:sp>
    </p:spTree>
    <p:extLst>
      <p:ext uri="{BB962C8B-B14F-4D97-AF65-F5344CB8AC3E}">
        <p14:creationId xmlns:p14="http://schemas.microsoft.com/office/powerpoint/2010/main" val="4100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C01A60E-69C4-447A-98BE-4F54711B2482}"/>
              </a:ext>
            </a:extLst>
          </p:cNvPr>
          <p:cNvPicPr>
            <a:picLocks noGrp="1" noChangeAspect="1"/>
          </p:cNvPicPr>
          <p:nvPr>
            <p:ph idx="1"/>
          </p:nvPr>
        </p:nvPicPr>
        <p:blipFill>
          <a:blip r:embed="rId2"/>
          <a:stretch>
            <a:fillRect/>
          </a:stretch>
        </p:blipFill>
        <p:spPr>
          <a:xfrm>
            <a:off x="971180" y="2057400"/>
            <a:ext cx="7200900" cy="4100513"/>
          </a:xfrm>
          <a:prstGeom prst="rect">
            <a:avLst/>
          </a:prstGeom>
        </p:spPr>
      </p:pic>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12</a:t>
            </a:fld>
            <a:endParaRPr lang="en-US" dirty="0"/>
          </a:p>
        </p:txBody>
      </p:sp>
    </p:spTree>
    <p:extLst>
      <p:ext uri="{BB962C8B-B14F-4D97-AF65-F5344CB8AC3E}">
        <p14:creationId xmlns:p14="http://schemas.microsoft.com/office/powerpoint/2010/main" val="14658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Content Placeholder 4">
            <a:extLst>
              <a:ext uri="{FF2B5EF4-FFF2-40B4-BE49-F238E27FC236}">
                <a16:creationId xmlns:a16="http://schemas.microsoft.com/office/drawing/2014/main" id="{0D3B7ED6-A5A9-4C93-B291-1EAB8D17CF7D}"/>
              </a:ext>
            </a:extLst>
          </p:cNvPr>
          <p:cNvPicPr>
            <a:picLocks noGrp="1" noChangeAspect="1"/>
          </p:cNvPicPr>
          <p:nvPr>
            <p:ph idx="1"/>
          </p:nvPr>
        </p:nvPicPr>
        <p:blipFill>
          <a:blip r:embed="rId3"/>
          <a:stretch>
            <a:fillRect/>
          </a:stretch>
        </p:blipFill>
        <p:spPr>
          <a:xfrm>
            <a:off x="424070" y="1905000"/>
            <a:ext cx="8012621" cy="4265365"/>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13</a:t>
            </a:fld>
            <a:endParaRPr lang="en-US" dirty="0"/>
          </a:p>
        </p:txBody>
      </p:sp>
    </p:spTree>
    <p:extLst>
      <p:ext uri="{BB962C8B-B14F-4D97-AF65-F5344CB8AC3E}">
        <p14:creationId xmlns:p14="http://schemas.microsoft.com/office/powerpoint/2010/main" val="355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6" name="Content Placeholder 5">
            <a:extLst>
              <a:ext uri="{FF2B5EF4-FFF2-40B4-BE49-F238E27FC236}">
                <a16:creationId xmlns:a16="http://schemas.microsoft.com/office/drawing/2014/main" id="{8CB4F9C4-B01B-494B-A8D4-976865F69D5F}"/>
              </a:ext>
            </a:extLst>
          </p:cNvPr>
          <p:cNvPicPr>
            <a:picLocks noGrp="1" noChangeAspect="1"/>
          </p:cNvPicPr>
          <p:nvPr>
            <p:ph idx="1"/>
          </p:nvPr>
        </p:nvPicPr>
        <p:blipFill>
          <a:blip r:embed="rId3"/>
          <a:stretch>
            <a:fillRect/>
          </a:stretch>
        </p:blipFill>
        <p:spPr>
          <a:xfrm>
            <a:off x="686709" y="1905000"/>
            <a:ext cx="7770581" cy="4427291"/>
          </a:xfrm>
          <a:prstGeom prst="rect">
            <a:avLst/>
          </a:prstGeom>
        </p:spPr>
      </p:pic>
      <p:sp>
        <p:nvSpPr>
          <p:cNvPr id="2" name="Rectangle 1">
            <a:extLst>
              <a:ext uri="{FF2B5EF4-FFF2-40B4-BE49-F238E27FC236}">
                <a16:creationId xmlns:a16="http://schemas.microsoft.com/office/drawing/2014/main" id="{30A1D849-9FFE-421B-BC5D-8E3CE9A995D6}"/>
              </a:ext>
            </a:extLst>
          </p:cNvPr>
          <p:cNvSpPr/>
          <p:nvPr/>
        </p:nvSpPr>
        <p:spPr>
          <a:xfrm>
            <a:off x="1981200" y="6105939"/>
            <a:ext cx="8382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675991D1-4089-48E6-9F15-C2B65B2C8660}" type="slidenum">
              <a:rPr lang="en-US" smtClean="0"/>
              <a:pPr/>
              <a:t>14</a:t>
            </a:fld>
            <a:endParaRPr lang="en-US" dirty="0"/>
          </a:p>
        </p:txBody>
      </p:sp>
    </p:spTree>
    <p:extLst>
      <p:ext uri="{BB962C8B-B14F-4D97-AF65-F5344CB8AC3E}">
        <p14:creationId xmlns:p14="http://schemas.microsoft.com/office/powerpoint/2010/main" val="295587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Content Placeholder 4">
            <a:extLst>
              <a:ext uri="{FF2B5EF4-FFF2-40B4-BE49-F238E27FC236}">
                <a16:creationId xmlns:a16="http://schemas.microsoft.com/office/drawing/2014/main" id="{14B0782D-D79E-4FDD-BB6A-0310E440FA69}"/>
              </a:ext>
            </a:extLst>
          </p:cNvPr>
          <p:cNvPicPr>
            <a:picLocks noGrp="1" noChangeAspect="1"/>
          </p:cNvPicPr>
          <p:nvPr>
            <p:ph idx="1"/>
          </p:nvPr>
        </p:nvPicPr>
        <p:blipFill>
          <a:blip r:embed="rId3"/>
          <a:stretch>
            <a:fillRect/>
          </a:stretch>
        </p:blipFill>
        <p:spPr>
          <a:xfrm>
            <a:off x="567499" y="2438400"/>
            <a:ext cx="8009001" cy="3178175"/>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15</a:t>
            </a:fld>
            <a:endParaRPr lang="en-US" dirty="0"/>
          </a:p>
        </p:txBody>
      </p:sp>
    </p:spTree>
    <p:extLst>
      <p:ext uri="{BB962C8B-B14F-4D97-AF65-F5344CB8AC3E}">
        <p14:creationId xmlns:p14="http://schemas.microsoft.com/office/powerpoint/2010/main" val="12552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Content Placeholder 4">
            <a:extLst>
              <a:ext uri="{FF2B5EF4-FFF2-40B4-BE49-F238E27FC236}">
                <a16:creationId xmlns:a16="http://schemas.microsoft.com/office/drawing/2014/main" id="{D5536976-7891-4EC4-A83A-282D3CF7A1BC}"/>
              </a:ext>
            </a:extLst>
          </p:cNvPr>
          <p:cNvPicPr>
            <a:picLocks noGrp="1" noChangeAspect="1"/>
          </p:cNvPicPr>
          <p:nvPr>
            <p:ph idx="1"/>
          </p:nvPr>
        </p:nvPicPr>
        <p:blipFill>
          <a:blip r:embed="rId3"/>
          <a:stretch>
            <a:fillRect/>
          </a:stretch>
        </p:blipFill>
        <p:spPr>
          <a:xfrm>
            <a:off x="523204" y="2438400"/>
            <a:ext cx="8097592" cy="3135312"/>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16</a:t>
            </a:fld>
            <a:endParaRPr lang="en-US" dirty="0"/>
          </a:p>
        </p:txBody>
      </p:sp>
    </p:spTree>
    <p:extLst>
      <p:ext uri="{BB962C8B-B14F-4D97-AF65-F5344CB8AC3E}">
        <p14:creationId xmlns:p14="http://schemas.microsoft.com/office/powerpoint/2010/main" val="39835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11" name="Content Placeholder 10">
            <a:extLst>
              <a:ext uri="{FF2B5EF4-FFF2-40B4-BE49-F238E27FC236}">
                <a16:creationId xmlns:a16="http://schemas.microsoft.com/office/drawing/2014/main" id="{EFD38C51-78F5-4DD0-AC04-E1EAADB1FF18}"/>
              </a:ext>
            </a:extLst>
          </p:cNvPr>
          <p:cNvPicPr>
            <a:picLocks noGrp="1" noChangeAspect="1"/>
          </p:cNvPicPr>
          <p:nvPr>
            <p:ph idx="1"/>
          </p:nvPr>
        </p:nvPicPr>
        <p:blipFill>
          <a:blip r:embed="rId3"/>
          <a:stretch>
            <a:fillRect/>
          </a:stretch>
        </p:blipFill>
        <p:spPr>
          <a:xfrm>
            <a:off x="1352550" y="1676401"/>
            <a:ext cx="6438900" cy="2397669"/>
          </a:xfrm>
          <a:prstGeom prst="rect">
            <a:avLst/>
          </a:prstGeom>
        </p:spPr>
      </p:pic>
      <p:pic>
        <p:nvPicPr>
          <p:cNvPr id="12" name="Picture 11">
            <a:extLst>
              <a:ext uri="{FF2B5EF4-FFF2-40B4-BE49-F238E27FC236}">
                <a16:creationId xmlns:a16="http://schemas.microsoft.com/office/drawing/2014/main" id="{8C090AD4-C6A1-4D65-9782-E7569732ECFF}"/>
              </a:ext>
            </a:extLst>
          </p:cNvPr>
          <p:cNvPicPr>
            <a:picLocks noChangeAspect="1"/>
          </p:cNvPicPr>
          <p:nvPr/>
        </p:nvPicPr>
        <p:blipFill>
          <a:blip r:embed="rId4"/>
          <a:stretch>
            <a:fillRect/>
          </a:stretch>
        </p:blipFill>
        <p:spPr>
          <a:xfrm>
            <a:off x="1352550" y="4191000"/>
            <a:ext cx="6438900" cy="2362201"/>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17</a:t>
            </a:fld>
            <a:endParaRPr lang="en-US" dirty="0"/>
          </a:p>
        </p:txBody>
      </p:sp>
    </p:spTree>
    <p:extLst>
      <p:ext uri="{BB962C8B-B14F-4D97-AF65-F5344CB8AC3E}">
        <p14:creationId xmlns:p14="http://schemas.microsoft.com/office/powerpoint/2010/main" val="16016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Content Placeholder 4">
            <a:extLst>
              <a:ext uri="{FF2B5EF4-FFF2-40B4-BE49-F238E27FC236}">
                <a16:creationId xmlns:a16="http://schemas.microsoft.com/office/drawing/2014/main" id="{49AA18B9-58AE-4BF4-BBFF-2D8BC94910A7}"/>
              </a:ext>
            </a:extLst>
          </p:cNvPr>
          <p:cNvPicPr>
            <a:picLocks noGrp="1" noChangeAspect="1"/>
          </p:cNvPicPr>
          <p:nvPr>
            <p:ph idx="1"/>
          </p:nvPr>
        </p:nvPicPr>
        <p:blipFill>
          <a:blip r:embed="rId3"/>
          <a:stretch>
            <a:fillRect/>
          </a:stretch>
        </p:blipFill>
        <p:spPr>
          <a:xfrm>
            <a:off x="1465266" y="1676400"/>
            <a:ext cx="5782740" cy="2508177"/>
          </a:xfrm>
          <a:prstGeom prst="rect">
            <a:avLst/>
          </a:prstGeom>
        </p:spPr>
      </p:pic>
      <p:pic>
        <p:nvPicPr>
          <p:cNvPr id="2" name="Picture 1">
            <a:extLst>
              <a:ext uri="{FF2B5EF4-FFF2-40B4-BE49-F238E27FC236}">
                <a16:creationId xmlns:a16="http://schemas.microsoft.com/office/drawing/2014/main" id="{417127F1-9B98-46B4-BCE8-C3C3F2D39E51}"/>
              </a:ext>
            </a:extLst>
          </p:cNvPr>
          <p:cNvPicPr>
            <a:picLocks noChangeAspect="1"/>
          </p:cNvPicPr>
          <p:nvPr/>
        </p:nvPicPr>
        <p:blipFill>
          <a:blip r:embed="rId4"/>
          <a:stretch>
            <a:fillRect/>
          </a:stretch>
        </p:blipFill>
        <p:spPr>
          <a:xfrm>
            <a:off x="1448821" y="4327317"/>
            <a:ext cx="5799185" cy="2225883"/>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18</a:t>
            </a:fld>
            <a:endParaRPr lang="en-US" dirty="0"/>
          </a:p>
        </p:txBody>
      </p:sp>
    </p:spTree>
    <p:extLst>
      <p:ext uri="{BB962C8B-B14F-4D97-AF65-F5344CB8AC3E}">
        <p14:creationId xmlns:p14="http://schemas.microsoft.com/office/powerpoint/2010/main" val="37463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6" name="Content Placeholder 5">
            <a:extLst>
              <a:ext uri="{FF2B5EF4-FFF2-40B4-BE49-F238E27FC236}">
                <a16:creationId xmlns:a16="http://schemas.microsoft.com/office/drawing/2014/main" id="{19DBF6F9-BD1C-404B-80D9-E0D9ECB0B087}"/>
              </a:ext>
            </a:extLst>
          </p:cNvPr>
          <p:cNvPicPr>
            <a:picLocks noGrp="1" noChangeAspect="1"/>
          </p:cNvPicPr>
          <p:nvPr>
            <p:ph idx="1"/>
          </p:nvPr>
        </p:nvPicPr>
        <p:blipFill>
          <a:blip r:embed="rId3"/>
          <a:stretch>
            <a:fillRect/>
          </a:stretch>
        </p:blipFill>
        <p:spPr>
          <a:xfrm>
            <a:off x="1681782" y="1739633"/>
            <a:ext cx="5585410" cy="2714986"/>
          </a:xfrm>
          <a:prstGeom prst="rect">
            <a:avLst/>
          </a:prstGeom>
        </p:spPr>
      </p:pic>
      <p:pic>
        <p:nvPicPr>
          <p:cNvPr id="10" name="Picture 9">
            <a:extLst>
              <a:ext uri="{FF2B5EF4-FFF2-40B4-BE49-F238E27FC236}">
                <a16:creationId xmlns:a16="http://schemas.microsoft.com/office/drawing/2014/main" id="{2B64EDF2-7920-4474-A0BE-B8DAE9D89C1E}"/>
              </a:ext>
            </a:extLst>
          </p:cNvPr>
          <p:cNvPicPr>
            <a:picLocks noChangeAspect="1"/>
          </p:cNvPicPr>
          <p:nvPr/>
        </p:nvPicPr>
        <p:blipFill>
          <a:blip r:embed="rId4"/>
          <a:stretch>
            <a:fillRect/>
          </a:stretch>
        </p:blipFill>
        <p:spPr>
          <a:xfrm>
            <a:off x="1681782" y="4495800"/>
            <a:ext cx="5585410" cy="2006353"/>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19</a:t>
            </a:fld>
            <a:endParaRPr lang="en-US" dirty="0"/>
          </a:p>
        </p:txBody>
      </p:sp>
    </p:spTree>
    <p:extLst>
      <p:ext uri="{BB962C8B-B14F-4D97-AF65-F5344CB8AC3E}">
        <p14:creationId xmlns:p14="http://schemas.microsoft.com/office/powerpoint/2010/main" val="12076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407408"/>
          </a:xfrm>
        </p:spPr>
        <p:txBody>
          <a:bodyPr>
            <a:normAutofit/>
          </a:bodyPr>
          <a:lstStyle/>
          <a:p>
            <a:pPr algn="ctr">
              <a:buNone/>
            </a:pPr>
            <a:endParaRPr lang="en-US" sz="3200" b="1" dirty="0">
              <a:latin typeface="Calibri" pitchFamily="34" charset="0"/>
            </a:endParaRPr>
          </a:p>
          <a:p>
            <a:pPr algn="ctr">
              <a:buNone/>
            </a:pPr>
            <a:endParaRPr lang="en-US" sz="3200" b="1" dirty="0">
              <a:latin typeface="Calibri" pitchFamily="34" charset="0"/>
            </a:endParaRPr>
          </a:p>
          <a:p>
            <a:pPr algn="ctr">
              <a:buNone/>
            </a:pPr>
            <a:endParaRPr lang="en-US" sz="8000" b="1" dirty="0">
              <a:latin typeface="Calibri" pitchFamily="34" charset="0"/>
            </a:endParaRPr>
          </a:p>
        </p:txBody>
      </p:sp>
      <p:sp>
        <p:nvSpPr>
          <p:cNvPr id="3" name="Title 2"/>
          <p:cNvSpPr>
            <a:spLocks noGrp="1"/>
          </p:cNvSpPr>
          <p:nvPr>
            <p:ph type="title"/>
          </p:nvPr>
        </p:nvSpPr>
        <p:spPr/>
        <p:txBody>
          <a:bodyPr/>
          <a:lstStyle/>
          <a:p>
            <a:r>
              <a:rPr lang="en-US" sz="2800" dirty="0"/>
              <a:t>USA softball </a:t>
            </a:r>
            <a:br>
              <a:rPr lang="en-US" sz="2800" dirty="0"/>
            </a:br>
            <a:r>
              <a:rPr lang="en-US" sz="2800" dirty="0"/>
              <a:t>UMPIRE UNIFORM</a:t>
            </a:r>
          </a:p>
        </p:txBody>
      </p:sp>
      <p:pic>
        <p:nvPicPr>
          <p:cNvPr id="8" name="Picture 2"/>
          <p:cNvPicPr>
            <a:picLocks noChangeAspect="1" noChangeArrowheads="1"/>
          </p:cNvPicPr>
          <p:nvPr/>
        </p:nvPicPr>
        <p:blipFill>
          <a:blip r:embed="rId3" cstate="print"/>
          <a:srcRect/>
          <a:stretch>
            <a:fillRect/>
          </a:stretch>
        </p:blipFill>
        <p:spPr bwMode="auto">
          <a:xfrm>
            <a:off x="5432425" y="1828800"/>
            <a:ext cx="3352800" cy="4648200"/>
          </a:xfrm>
          <a:prstGeom prst="rect">
            <a:avLst/>
          </a:prstGeom>
          <a:noFill/>
          <a:ln w="9525">
            <a:noFill/>
            <a:miter lim="800000"/>
            <a:headEnd/>
            <a:tailEnd/>
          </a:ln>
        </p:spPr>
      </p:pic>
      <p:sp>
        <p:nvSpPr>
          <p:cNvPr id="9" name="Rectangle 8"/>
          <p:cNvSpPr/>
          <p:nvPr/>
        </p:nvSpPr>
        <p:spPr>
          <a:xfrm>
            <a:off x="228600" y="1889879"/>
            <a:ext cx="5105400" cy="452431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USA powder blue or dark blue shirt</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Heather gray umpire pants</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USA umpire cap</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Black belt</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Black shoes</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Black or dark socks</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Dark blue or gray USA ball bag</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Plate brush</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Indicator</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Flipping coin</a:t>
            </a:r>
          </a:p>
          <a:p>
            <a:pPr marL="461963" marR="0" lvl="0" indent="-461963"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srgbClr val="297FD5">
                    <a:lumMod val="75000"/>
                  </a:srgbClr>
                </a:solidFill>
                <a:effectLst/>
                <a:uLnTx/>
                <a:uFillTx/>
                <a:latin typeface="Franklin Gothic Heavy" panose="020B0903020102020204" pitchFamily="34" charset="0"/>
                <a:ea typeface="+mn-ea"/>
                <a:cs typeface="+mn-cs"/>
              </a:rPr>
              <a:t>Protective gear</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87400"/>
            <a:ext cx="1224582" cy="81295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2</a:t>
            </a:fld>
            <a:endParaRPr lang="en-US" dirty="0"/>
          </a:p>
        </p:txBody>
      </p:sp>
    </p:spTree>
    <p:extLst>
      <p:ext uri="{BB962C8B-B14F-4D97-AF65-F5344CB8AC3E}">
        <p14:creationId xmlns:p14="http://schemas.microsoft.com/office/powerpoint/2010/main" val="810042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Content Placeholder 4">
            <a:extLst>
              <a:ext uri="{FF2B5EF4-FFF2-40B4-BE49-F238E27FC236}">
                <a16:creationId xmlns:a16="http://schemas.microsoft.com/office/drawing/2014/main" id="{308E76DA-BAE9-49FE-8940-52B191CF97F8}"/>
              </a:ext>
            </a:extLst>
          </p:cNvPr>
          <p:cNvPicPr>
            <a:picLocks noGrp="1" noChangeAspect="1"/>
          </p:cNvPicPr>
          <p:nvPr>
            <p:ph idx="1"/>
          </p:nvPr>
        </p:nvPicPr>
        <p:blipFill>
          <a:blip r:embed="rId3"/>
          <a:stretch>
            <a:fillRect/>
          </a:stretch>
        </p:blipFill>
        <p:spPr>
          <a:xfrm>
            <a:off x="1614112" y="1729918"/>
            <a:ext cx="5810252" cy="2308681"/>
          </a:xfrm>
          <a:prstGeom prst="rect">
            <a:avLst/>
          </a:prstGeom>
        </p:spPr>
      </p:pic>
      <p:pic>
        <p:nvPicPr>
          <p:cNvPr id="7" name="Picture 6">
            <a:extLst>
              <a:ext uri="{FF2B5EF4-FFF2-40B4-BE49-F238E27FC236}">
                <a16:creationId xmlns:a16="http://schemas.microsoft.com/office/drawing/2014/main" id="{93EB8858-2038-49CB-B81F-773920356576}"/>
              </a:ext>
            </a:extLst>
          </p:cNvPr>
          <p:cNvPicPr>
            <a:picLocks noChangeAspect="1"/>
          </p:cNvPicPr>
          <p:nvPr/>
        </p:nvPicPr>
        <p:blipFill>
          <a:blip r:embed="rId4"/>
          <a:stretch>
            <a:fillRect/>
          </a:stretch>
        </p:blipFill>
        <p:spPr>
          <a:xfrm>
            <a:off x="1614113" y="4084490"/>
            <a:ext cx="5810252" cy="2544909"/>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20</a:t>
            </a:fld>
            <a:endParaRPr lang="en-US" dirty="0"/>
          </a:p>
        </p:txBody>
      </p:sp>
    </p:spTree>
    <p:extLst>
      <p:ext uri="{BB962C8B-B14F-4D97-AF65-F5344CB8AC3E}">
        <p14:creationId xmlns:p14="http://schemas.microsoft.com/office/powerpoint/2010/main" val="307366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umpire to umpire signals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5" name="Content Placeholder 4">
            <a:extLst>
              <a:ext uri="{FF2B5EF4-FFF2-40B4-BE49-F238E27FC236}">
                <a16:creationId xmlns:a16="http://schemas.microsoft.com/office/drawing/2014/main" id="{5676252D-73C5-4392-9BEE-E6FD8D20286D}"/>
              </a:ext>
            </a:extLst>
          </p:cNvPr>
          <p:cNvPicPr>
            <a:picLocks noGrp="1" noChangeAspect="1"/>
          </p:cNvPicPr>
          <p:nvPr>
            <p:ph idx="1"/>
          </p:nvPr>
        </p:nvPicPr>
        <p:blipFill>
          <a:blip r:embed="rId4"/>
          <a:stretch>
            <a:fillRect/>
          </a:stretch>
        </p:blipFill>
        <p:spPr>
          <a:xfrm>
            <a:off x="1500810" y="1676400"/>
            <a:ext cx="6134100" cy="2414172"/>
          </a:xfrm>
          <a:prstGeom prst="rect">
            <a:avLst/>
          </a:prstGeom>
        </p:spPr>
      </p:pic>
      <p:pic>
        <p:nvPicPr>
          <p:cNvPr id="7" name="Picture 6">
            <a:extLst>
              <a:ext uri="{FF2B5EF4-FFF2-40B4-BE49-F238E27FC236}">
                <a16:creationId xmlns:a16="http://schemas.microsoft.com/office/drawing/2014/main" id="{77100788-278E-4715-BFCF-042B49BA4845}"/>
              </a:ext>
            </a:extLst>
          </p:cNvPr>
          <p:cNvPicPr>
            <a:picLocks noChangeAspect="1"/>
          </p:cNvPicPr>
          <p:nvPr/>
        </p:nvPicPr>
        <p:blipFill>
          <a:blip r:embed="rId5"/>
          <a:stretch>
            <a:fillRect/>
          </a:stretch>
        </p:blipFill>
        <p:spPr>
          <a:xfrm>
            <a:off x="1509090" y="4114800"/>
            <a:ext cx="6125820" cy="2514600"/>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21</a:t>
            </a:fld>
            <a:endParaRPr lang="en-US" dirty="0"/>
          </a:p>
        </p:txBody>
      </p:sp>
    </p:spTree>
    <p:extLst>
      <p:ext uri="{BB962C8B-B14F-4D97-AF65-F5344CB8AC3E}">
        <p14:creationId xmlns:p14="http://schemas.microsoft.com/office/powerpoint/2010/main" val="30757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solidFill>
                  <a:prstClr val="white"/>
                </a:solidFill>
              </a:rPr>
              <a:t>USA Softball</a:t>
            </a:r>
            <a:br>
              <a:rPr lang="en-US" sz="2800" dirty="0">
                <a:solidFill>
                  <a:prstClr val="white"/>
                </a:solidFill>
              </a:rPr>
            </a:br>
            <a:r>
              <a:rPr lang="en-US" sz="2800" dirty="0">
                <a:solidFill>
                  <a:prstClr val="white"/>
                </a:solidFill>
              </a:rPr>
              <a:t> umpire to umpire signals</a:t>
            </a:r>
            <a:endParaRPr lang="en-US"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6" name="Content Placeholder 5">
            <a:extLst>
              <a:ext uri="{FF2B5EF4-FFF2-40B4-BE49-F238E27FC236}">
                <a16:creationId xmlns:a16="http://schemas.microsoft.com/office/drawing/2014/main" id="{A7C929CB-FFDF-45D3-B244-FAF57C3C24CB}"/>
              </a:ext>
            </a:extLst>
          </p:cNvPr>
          <p:cNvPicPr>
            <a:picLocks noGrp="1" noChangeAspect="1"/>
          </p:cNvPicPr>
          <p:nvPr>
            <p:ph idx="1"/>
          </p:nvPr>
        </p:nvPicPr>
        <p:blipFill>
          <a:blip r:embed="rId3"/>
          <a:stretch>
            <a:fillRect/>
          </a:stretch>
        </p:blipFill>
        <p:spPr>
          <a:xfrm>
            <a:off x="2096875" y="1774529"/>
            <a:ext cx="4950249" cy="4750815"/>
          </a:xfrm>
          <a:prstGeom prst="rect">
            <a:avLst/>
          </a:prstGeom>
        </p:spPr>
      </p:pic>
      <p:sp>
        <p:nvSpPr>
          <p:cNvPr id="2" name="Slide Number Placeholder 1"/>
          <p:cNvSpPr>
            <a:spLocks noGrp="1"/>
          </p:cNvSpPr>
          <p:nvPr>
            <p:ph type="sldNum" sz="quarter" idx="12"/>
          </p:nvPr>
        </p:nvSpPr>
        <p:spPr/>
        <p:txBody>
          <a:bodyPr/>
          <a:lstStyle/>
          <a:p>
            <a:fld id="{675991D1-4089-48E6-9F15-C2B65B2C8660}" type="slidenum">
              <a:rPr lang="en-US" smtClean="0"/>
              <a:pPr/>
              <a:t>22</a:t>
            </a:fld>
            <a:endParaRPr lang="en-US" dirty="0"/>
          </a:p>
        </p:txBody>
      </p:sp>
    </p:spTree>
    <p:extLst>
      <p:ext uri="{BB962C8B-B14F-4D97-AF65-F5344CB8AC3E}">
        <p14:creationId xmlns:p14="http://schemas.microsoft.com/office/powerpoint/2010/main" val="6701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one umpire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Content Placeholder 3">
            <a:extLst>
              <a:ext uri="{FF2B5EF4-FFF2-40B4-BE49-F238E27FC236}">
                <a16:creationId xmlns:a16="http://schemas.microsoft.com/office/drawing/2014/main" id="{7608BE96-623B-49F2-A858-FF7977DA01E9}"/>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lnSpcReduction="10000"/>
          </a:bodyPr>
          <a:lstStyle/>
          <a:p>
            <a:pPr marL="45720" indent="0" algn="ctr">
              <a:buNone/>
            </a:pPr>
            <a:r>
              <a:rPr lang="en-US" sz="2800" b="1" dirty="0">
                <a:latin typeface="+mj-lt"/>
              </a:rPr>
              <a:t>Ground ball to the Infield </a:t>
            </a:r>
          </a:p>
          <a:p>
            <a:pPr marL="45720" indent="0" algn="ctr">
              <a:buNone/>
            </a:pPr>
            <a:r>
              <a:rPr lang="en-US" sz="2800" b="1" dirty="0">
                <a:latin typeface="+mj-lt"/>
              </a:rPr>
              <a:t>with No Runners on Base </a:t>
            </a:r>
          </a:p>
          <a:p>
            <a:pPr marL="45720" indent="0">
              <a:buNone/>
            </a:pPr>
            <a:endParaRPr lang="en-US" sz="2800" dirty="0"/>
          </a:p>
          <a:p>
            <a:r>
              <a:rPr lang="en-US" sz="2800" dirty="0"/>
              <a:t>Plate Umpire moves around catcher to the LEFT side into fair territory towards the pitching plate to get into a position with an angle at 1</a:t>
            </a:r>
            <a:r>
              <a:rPr lang="en-US" sz="2800" baseline="30000" dirty="0"/>
              <a:t>st</a:t>
            </a:r>
            <a:r>
              <a:rPr lang="en-US" sz="2800" dirty="0"/>
              <a:t> base to be able to make a call on the batter runner.</a:t>
            </a:r>
          </a:p>
          <a:p>
            <a:r>
              <a:rPr lang="en-US" sz="2800" dirty="0"/>
              <a:t>Position yourself to get the best angle possible for the play at 1st base</a:t>
            </a:r>
          </a:p>
          <a:p>
            <a:endParaRPr lang="en-US" dirty="0"/>
          </a:p>
        </p:txBody>
      </p:sp>
      <p:sp>
        <p:nvSpPr>
          <p:cNvPr id="2" name="Slide Number Placeholder 1"/>
          <p:cNvSpPr>
            <a:spLocks noGrp="1"/>
          </p:cNvSpPr>
          <p:nvPr>
            <p:ph type="sldNum" sz="quarter" idx="12"/>
          </p:nvPr>
        </p:nvSpPr>
        <p:spPr/>
        <p:txBody>
          <a:bodyPr/>
          <a:lstStyle/>
          <a:p>
            <a:fld id="{675991D1-4089-48E6-9F15-C2B65B2C8660}" type="slidenum">
              <a:rPr lang="en-US" smtClean="0"/>
              <a:pPr/>
              <a:t>23</a:t>
            </a:fld>
            <a:endParaRPr lang="en-US" dirty="0"/>
          </a:p>
        </p:txBody>
      </p:sp>
    </p:spTree>
    <p:extLst>
      <p:ext uri="{BB962C8B-B14F-4D97-AF65-F5344CB8AC3E}">
        <p14:creationId xmlns:p14="http://schemas.microsoft.com/office/powerpoint/2010/main" val="41491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one umpire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Content Placeholder 3">
            <a:extLst>
              <a:ext uri="{FF2B5EF4-FFF2-40B4-BE49-F238E27FC236}">
                <a16:creationId xmlns:a16="http://schemas.microsoft.com/office/drawing/2014/main" id="{7608BE96-623B-49F2-A858-FF7977DA01E9}"/>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77500" lnSpcReduction="20000"/>
          </a:bodyPr>
          <a:lstStyle/>
          <a:p>
            <a:pPr marL="45720" indent="0" algn="ctr">
              <a:buNone/>
            </a:pPr>
            <a:r>
              <a:rPr lang="en-US" sz="3600" b="1" dirty="0"/>
              <a:t>Ground ball to the Infield </a:t>
            </a:r>
          </a:p>
          <a:p>
            <a:pPr marL="45720" indent="0" algn="ctr">
              <a:buNone/>
            </a:pPr>
            <a:r>
              <a:rPr lang="en-US" sz="3600" b="1" dirty="0"/>
              <a:t>with Runners on Base </a:t>
            </a:r>
          </a:p>
          <a:p>
            <a:pPr marL="45720" indent="0">
              <a:buNone/>
            </a:pPr>
            <a:endParaRPr lang="en-US" sz="2800" dirty="0"/>
          </a:p>
          <a:p>
            <a:r>
              <a:rPr lang="en-US" sz="2800" dirty="0"/>
              <a:t>Plate Umpire moves around catcher to the LEFT side into fair territory towards the pitching plate to get into a position to make a call at the base the play will be made at.</a:t>
            </a:r>
          </a:p>
          <a:p>
            <a:r>
              <a:rPr lang="en-US" sz="2800" dirty="0"/>
              <a:t>Position yourself for the play at the base using angle over distance philosophy.</a:t>
            </a:r>
          </a:p>
          <a:p>
            <a:r>
              <a:rPr lang="en-US" sz="2800" dirty="0"/>
              <a:t>Prioritize covering the base closest to home plate with multiple runners.</a:t>
            </a:r>
          </a:p>
          <a:p>
            <a:r>
              <a:rPr lang="en-US" sz="2800" dirty="0"/>
              <a:t>Make sure we always glance to see runners scoring touch home plate.</a:t>
            </a:r>
          </a:p>
          <a:p>
            <a:endParaRPr lang="en-US" sz="2800" dirty="0"/>
          </a:p>
          <a:p>
            <a:endParaRPr lang="en-US" dirty="0"/>
          </a:p>
        </p:txBody>
      </p:sp>
      <p:sp>
        <p:nvSpPr>
          <p:cNvPr id="2" name="Slide Number Placeholder 1"/>
          <p:cNvSpPr>
            <a:spLocks noGrp="1"/>
          </p:cNvSpPr>
          <p:nvPr>
            <p:ph type="sldNum" sz="quarter" idx="12"/>
          </p:nvPr>
        </p:nvSpPr>
        <p:spPr/>
        <p:txBody>
          <a:bodyPr/>
          <a:lstStyle/>
          <a:p>
            <a:fld id="{675991D1-4089-48E6-9F15-C2B65B2C8660}" type="slidenum">
              <a:rPr lang="en-US" smtClean="0"/>
              <a:pPr/>
              <a:t>24</a:t>
            </a:fld>
            <a:endParaRPr lang="en-US" dirty="0"/>
          </a:p>
        </p:txBody>
      </p:sp>
    </p:spTree>
    <p:extLst>
      <p:ext uri="{BB962C8B-B14F-4D97-AF65-F5344CB8AC3E}">
        <p14:creationId xmlns:p14="http://schemas.microsoft.com/office/powerpoint/2010/main" val="28073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one umpire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Content Placeholder 3">
            <a:extLst>
              <a:ext uri="{FF2B5EF4-FFF2-40B4-BE49-F238E27FC236}">
                <a16:creationId xmlns:a16="http://schemas.microsoft.com/office/drawing/2014/main" id="{7608BE96-623B-49F2-A858-FF7977DA01E9}"/>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85000" lnSpcReduction="20000"/>
          </a:bodyPr>
          <a:lstStyle/>
          <a:p>
            <a:pPr marL="45720" indent="0" algn="ctr">
              <a:buNone/>
            </a:pPr>
            <a:r>
              <a:rPr lang="en-US" sz="3400" b="1" dirty="0"/>
              <a:t>Hit to the Outfield</a:t>
            </a:r>
          </a:p>
          <a:p>
            <a:pPr marL="45720" indent="0" algn="ctr">
              <a:buNone/>
            </a:pPr>
            <a:r>
              <a:rPr lang="en-US" sz="3400" b="1" dirty="0"/>
              <a:t>with No Runners on Base </a:t>
            </a:r>
          </a:p>
          <a:p>
            <a:pPr marL="45720" indent="0">
              <a:buNone/>
            </a:pPr>
            <a:endParaRPr lang="en-US" sz="2800" dirty="0"/>
          </a:p>
          <a:p>
            <a:r>
              <a:rPr lang="en-US" sz="2800" dirty="0"/>
              <a:t>Plate Umpire moves around catcher to the LEFT side into fair territory towards the pitching plate to get into a position to make a call at the base the play will be made at.</a:t>
            </a:r>
          </a:p>
          <a:p>
            <a:r>
              <a:rPr lang="en-US" sz="2800" dirty="0"/>
              <a:t>Be prepared to move towards 2</a:t>
            </a:r>
            <a:r>
              <a:rPr lang="en-US" sz="2800" baseline="30000" dirty="0"/>
              <a:t>nd</a:t>
            </a:r>
            <a:r>
              <a:rPr lang="en-US" sz="2800" dirty="0"/>
              <a:t> or 3</a:t>
            </a:r>
            <a:r>
              <a:rPr lang="en-US" sz="2800" baseline="30000" dirty="0"/>
              <a:t>rd</a:t>
            </a:r>
            <a:r>
              <a:rPr lang="en-US" sz="2800" dirty="0"/>
              <a:t> base if the hit turns into an extra base hit.</a:t>
            </a:r>
          </a:p>
          <a:p>
            <a:r>
              <a:rPr lang="en-US" sz="2800" dirty="0"/>
              <a:t>Know that we may not get as close to the base as we’d like to but do our best to get a good angle and then the best distance we can.</a:t>
            </a:r>
          </a:p>
          <a:p>
            <a:endParaRPr lang="en-US" sz="2800" dirty="0"/>
          </a:p>
          <a:p>
            <a:endParaRPr lang="en-US" dirty="0"/>
          </a:p>
        </p:txBody>
      </p:sp>
      <p:sp>
        <p:nvSpPr>
          <p:cNvPr id="2" name="Slide Number Placeholder 1"/>
          <p:cNvSpPr>
            <a:spLocks noGrp="1"/>
          </p:cNvSpPr>
          <p:nvPr>
            <p:ph type="sldNum" sz="quarter" idx="12"/>
          </p:nvPr>
        </p:nvSpPr>
        <p:spPr/>
        <p:txBody>
          <a:bodyPr/>
          <a:lstStyle/>
          <a:p>
            <a:fld id="{675991D1-4089-48E6-9F15-C2B65B2C8660}" type="slidenum">
              <a:rPr lang="en-US" smtClean="0"/>
              <a:pPr/>
              <a:t>25</a:t>
            </a:fld>
            <a:endParaRPr lang="en-US" dirty="0"/>
          </a:p>
        </p:txBody>
      </p:sp>
    </p:spTree>
    <p:extLst>
      <p:ext uri="{BB962C8B-B14F-4D97-AF65-F5344CB8AC3E}">
        <p14:creationId xmlns:p14="http://schemas.microsoft.com/office/powerpoint/2010/main" val="394916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one umpire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Content Placeholder 3">
            <a:extLst>
              <a:ext uri="{FF2B5EF4-FFF2-40B4-BE49-F238E27FC236}">
                <a16:creationId xmlns:a16="http://schemas.microsoft.com/office/drawing/2014/main" id="{7608BE96-623B-49F2-A858-FF7977DA01E9}"/>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92500" lnSpcReduction="20000"/>
          </a:bodyPr>
          <a:lstStyle/>
          <a:p>
            <a:pPr marL="45720" indent="0" algn="ctr">
              <a:buNone/>
            </a:pPr>
            <a:r>
              <a:rPr lang="en-US" sz="2800" b="1" dirty="0"/>
              <a:t>Hit to the Outfield </a:t>
            </a:r>
          </a:p>
          <a:p>
            <a:pPr marL="45720" indent="0" algn="ctr">
              <a:buNone/>
            </a:pPr>
            <a:r>
              <a:rPr lang="en-US" sz="2800" b="1" dirty="0"/>
              <a:t>with Runners on Base and no play at home</a:t>
            </a:r>
          </a:p>
          <a:p>
            <a:pPr marL="45720" indent="0">
              <a:buNone/>
            </a:pPr>
            <a:endParaRPr lang="en-US" sz="2800" dirty="0"/>
          </a:p>
          <a:p>
            <a:r>
              <a:rPr lang="en-US" sz="2800" dirty="0"/>
              <a:t>Plate Umpire moves around catcher to the LEFT side into fair territory towards the pitching plate to get into a position to make a call at the base the play will be made at.</a:t>
            </a:r>
          </a:p>
          <a:p>
            <a:r>
              <a:rPr lang="en-US" sz="2800" dirty="0"/>
              <a:t>Move toward the base that the play will be made at, using angle over distance philosophy.</a:t>
            </a:r>
          </a:p>
          <a:p>
            <a:r>
              <a:rPr lang="en-US" sz="2800" dirty="0"/>
              <a:t>Prioritize covering the base closest to home plate with multiple runners.</a:t>
            </a:r>
          </a:p>
          <a:p>
            <a:endParaRPr lang="en-US" sz="2800" dirty="0"/>
          </a:p>
          <a:p>
            <a:endParaRPr lang="en-US" sz="2800" dirty="0"/>
          </a:p>
          <a:p>
            <a:endParaRPr lang="en-US" sz="2800" dirty="0"/>
          </a:p>
          <a:p>
            <a:endParaRPr lang="en-US" dirty="0"/>
          </a:p>
        </p:txBody>
      </p:sp>
      <p:sp>
        <p:nvSpPr>
          <p:cNvPr id="2" name="Slide Number Placeholder 1"/>
          <p:cNvSpPr>
            <a:spLocks noGrp="1"/>
          </p:cNvSpPr>
          <p:nvPr>
            <p:ph type="sldNum" sz="quarter" idx="12"/>
          </p:nvPr>
        </p:nvSpPr>
        <p:spPr/>
        <p:txBody>
          <a:bodyPr/>
          <a:lstStyle/>
          <a:p>
            <a:fld id="{675991D1-4089-48E6-9F15-C2B65B2C8660}" type="slidenum">
              <a:rPr lang="en-US" smtClean="0"/>
              <a:pPr/>
              <a:t>26</a:t>
            </a:fld>
            <a:endParaRPr lang="en-US" dirty="0"/>
          </a:p>
        </p:txBody>
      </p:sp>
    </p:spTree>
    <p:extLst>
      <p:ext uri="{BB962C8B-B14F-4D97-AF65-F5344CB8AC3E}">
        <p14:creationId xmlns:p14="http://schemas.microsoft.com/office/powerpoint/2010/main" val="26018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2800" dirty="0"/>
              <a:t>USA Softball</a:t>
            </a:r>
            <a:br>
              <a:rPr lang="en-US" sz="2800" dirty="0"/>
            </a:br>
            <a:r>
              <a:rPr lang="en-US" sz="2800" dirty="0"/>
              <a:t> one umpire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Content Placeholder 3">
            <a:extLst>
              <a:ext uri="{FF2B5EF4-FFF2-40B4-BE49-F238E27FC236}">
                <a16:creationId xmlns:a16="http://schemas.microsoft.com/office/drawing/2014/main" id="{7608BE96-623B-49F2-A858-FF7977DA01E9}"/>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rmAutofit fontScale="85000" lnSpcReduction="20000"/>
          </a:bodyPr>
          <a:lstStyle/>
          <a:p>
            <a:pPr marL="45720" indent="0" algn="ctr">
              <a:buNone/>
            </a:pPr>
            <a:r>
              <a:rPr lang="en-US" sz="2800" b="1" dirty="0"/>
              <a:t>Hit to the Outfield </a:t>
            </a:r>
          </a:p>
          <a:p>
            <a:pPr marL="45720" indent="0" algn="ctr">
              <a:buNone/>
            </a:pPr>
            <a:r>
              <a:rPr lang="en-US" sz="2800" b="1" dirty="0"/>
              <a:t>with Runners on Base and possible play at home</a:t>
            </a:r>
          </a:p>
          <a:p>
            <a:pPr marL="45720" indent="0">
              <a:buNone/>
            </a:pPr>
            <a:endParaRPr lang="en-US" sz="2800" dirty="0"/>
          </a:p>
          <a:p>
            <a:r>
              <a:rPr lang="en-US" sz="2800" dirty="0"/>
              <a:t>Plate Umpire moves around catcher to the LEFT side approximately 15’ towards 3</a:t>
            </a:r>
            <a:r>
              <a:rPr lang="en-US" sz="2800" baseline="30000" dirty="0"/>
              <a:t>rd</a:t>
            </a:r>
            <a:r>
              <a:rPr lang="en-US" sz="2800" dirty="0"/>
              <a:t> base along the line, in foul territory, commonly called the holding zone. </a:t>
            </a:r>
          </a:p>
          <a:p>
            <a:r>
              <a:rPr lang="en-US" sz="2800" dirty="0"/>
              <a:t>If no play is possible at home move toward the base that the play will be made at, using angle over distance philosophy.</a:t>
            </a:r>
          </a:p>
          <a:p>
            <a:r>
              <a:rPr lang="en-US" sz="2800" dirty="0"/>
              <a:t>Prioritize covering the base closest to home plate with multiple runners.</a:t>
            </a:r>
          </a:p>
          <a:p>
            <a:r>
              <a:rPr lang="en-US" sz="2800" dirty="0"/>
              <a:t>Make sure we always glance to see runners scoring touch home plate.</a:t>
            </a:r>
          </a:p>
          <a:p>
            <a:endParaRPr lang="en-US" sz="2800" dirty="0"/>
          </a:p>
          <a:p>
            <a:endParaRPr lang="en-US" sz="2800" dirty="0"/>
          </a:p>
          <a:p>
            <a:endParaRPr lang="en-US" dirty="0"/>
          </a:p>
        </p:txBody>
      </p:sp>
      <p:sp>
        <p:nvSpPr>
          <p:cNvPr id="2" name="Slide Number Placeholder 1"/>
          <p:cNvSpPr>
            <a:spLocks noGrp="1"/>
          </p:cNvSpPr>
          <p:nvPr>
            <p:ph type="sldNum" sz="quarter" idx="12"/>
          </p:nvPr>
        </p:nvSpPr>
        <p:spPr/>
        <p:txBody>
          <a:bodyPr/>
          <a:lstStyle/>
          <a:p>
            <a:fld id="{675991D1-4089-48E6-9F15-C2B65B2C8660}" type="slidenum">
              <a:rPr lang="en-US" smtClean="0"/>
              <a:pPr/>
              <a:t>27</a:t>
            </a:fld>
            <a:endParaRPr lang="en-US" dirty="0"/>
          </a:p>
        </p:txBody>
      </p:sp>
    </p:spTree>
    <p:extLst>
      <p:ext uri="{BB962C8B-B14F-4D97-AF65-F5344CB8AC3E}">
        <p14:creationId xmlns:p14="http://schemas.microsoft.com/office/powerpoint/2010/main" val="105433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07893" cy="4407408"/>
          </a:xfrm>
        </p:spPr>
        <p:txBody>
          <a:bodyPr>
            <a:normAutofit/>
          </a:bodyPr>
          <a:lstStyle/>
          <a:p>
            <a:pPr algn="ctr">
              <a:buNone/>
            </a:pPr>
            <a:endParaRPr lang="en-US" sz="3200" b="1" dirty="0">
              <a:latin typeface="Calibri" pitchFamily="34" charset="0"/>
            </a:endParaRPr>
          </a:p>
          <a:p>
            <a:pPr algn="ctr">
              <a:buNone/>
            </a:pPr>
            <a:endParaRPr lang="en-US" sz="3200" b="1" dirty="0">
              <a:latin typeface="Calibri" pitchFamily="34" charset="0"/>
            </a:endParaRPr>
          </a:p>
          <a:p>
            <a:pPr algn="ctr">
              <a:buNone/>
            </a:pPr>
            <a:endParaRPr lang="en-US" sz="8000" b="1" dirty="0">
              <a:latin typeface="Calibri" pitchFamily="34" charset="0"/>
            </a:endParaRPr>
          </a:p>
        </p:txBody>
      </p:sp>
      <p:sp>
        <p:nvSpPr>
          <p:cNvPr id="3" name="Title 2"/>
          <p:cNvSpPr>
            <a:spLocks noGrp="1"/>
          </p:cNvSpPr>
          <p:nvPr>
            <p:ph type="title"/>
          </p:nvPr>
        </p:nvSpPr>
        <p:spPr/>
        <p:txBody>
          <a:bodyPr/>
          <a:lstStyle/>
          <a:p>
            <a:r>
              <a:rPr lang="en-US" sz="2800" dirty="0"/>
              <a:t>USA softball </a:t>
            </a:r>
            <a:br>
              <a:rPr lang="en-US" sz="2800" dirty="0"/>
            </a:br>
            <a:r>
              <a:rPr lang="en-US" sz="2800" dirty="0"/>
              <a:t>UMPIRE UNIFORM</a:t>
            </a:r>
          </a:p>
        </p:txBody>
      </p:sp>
      <p:pic>
        <p:nvPicPr>
          <p:cNvPr id="8" name="Picture 2"/>
          <p:cNvPicPr>
            <a:picLocks noChangeAspect="1" noChangeArrowheads="1"/>
          </p:cNvPicPr>
          <p:nvPr/>
        </p:nvPicPr>
        <p:blipFill>
          <a:blip r:embed="rId3" cstate="print"/>
          <a:srcRect/>
          <a:stretch>
            <a:fillRect/>
          </a:stretch>
        </p:blipFill>
        <p:spPr bwMode="auto">
          <a:xfrm>
            <a:off x="5432425" y="1828800"/>
            <a:ext cx="3352800" cy="4648200"/>
          </a:xfrm>
          <a:prstGeom prst="rect">
            <a:avLst/>
          </a:prstGeom>
          <a:noFill/>
          <a:ln w="9525">
            <a:noFill/>
            <a:miter lim="800000"/>
            <a:headEnd/>
            <a:tailEnd/>
          </a:ln>
        </p:spPr>
      </p:pic>
      <p:sp>
        <p:nvSpPr>
          <p:cNvPr id="9" name="Rectangle 8"/>
          <p:cNvSpPr/>
          <p:nvPr/>
        </p:nvSpPr>
        <p:spPr>
          <a:xfrm>
            <a:off x="228600" y="1737360"/>
            <a:ext cx="495300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t>The Board of Directors voted to rebrand the Amateur Softball Association of America to USA Softball beginning in 2017.</a:t>
            </a:r>
            <a:b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br>
            <a:b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t>What that means to us is another change is umpire uniforms (shirts, hats, ball bags).  The old ASA uniform can be worn until </a:t>
            </a:r>
            <a:r>
              <a:rPr kumimoji="0" lang="en-US" sz="1600" b="0" i="0" u="none" strike="noStrike" kern="1200" cap="none" spc="0" normalizeH="0" baseline="0" noProof="0" dirty="0">
                <a:ln>
                  <a:noFill/>
                </a:ln>
                <a:solidFill>
                  <a:srgbClr val="FF0000"/>
                </a:solidFill>
                <a:effectLst/>
                <a:uLnTx/>
                <a:uFillTx/>
                <a:latin typeface="Franklin Gothic Heavy" panose="020B0903020102020204" pitchFamily="34" charset="0"/>
                <a:ea typeface="+mn-ea"/>
                <a:cs typeface="+mn-cs"/>
              </a:rPr>
              <a:t>2020</a:t>
            </a:r>
            <a: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t>. If you go to a National Championship you may have partners that will wear the new logo. Partners need to dress alike on the field.</a:t>
            </a:r>
            <a:b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br>
            <a:b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Franklin Gothic Heavy" panose="020B0903020102020204" pitchFamily="34" charset="0"/>
                <a:ea typeface="+mn-ea"/>
                <a:cs typeface="+mn-cs"/>
              </a:rPr>
              <a:t>As the national governing body, we are the only association that can claim USA Softball.  With a return to the Olympics in 2020, the board wants to take advantage of the that association.</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3</a:t>
            </a:fld>
            <a:endParaRPr lang="en-US" dirty="0"/>
          </a:p>
        </p:txBody>
      </p:sp>
    </p:spTree>
    <p:extLst>
      <p:ext uri="{BB962C8B-B14F-4D97-AF65-F5344CB8AC3E}">
        <p14:creationId xmlns:p14="http://schemas.microsoft.com/office/powerpoint/2010/main" val="1488903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46961"/>
            <a:ext cx="8407893" cy="4407408"/>
          </a:xfrm>
        </p:spPr>
        <p:txBody>
          <a:bodyPr>
            <a:normAutofit/>
          </a:bodyPr>
          <a:lstStyle/>
          <a:p>
            <a:pPr algn="ctr">
              <a:buNone/>
            </a:pPr>
            <a:endParaRPr lang="en-US" sz="3200" b="1" dirty="0">
              <a:latin typeface="Calibri" pitchFamily="34" charset="0"/>
            </a:endParaRPr>
          </a:p>
          <a:p>
            <a:pPr algn="ctr">
              <a:buNone/>
            </a:pPr>
            <a:endParaRPr lang="en-US" sz="3200" b="1" dirty="0">
              <a:latin typeface="Calibri" pitchFamily="34" charset="0"/>
            </a:endParaRPr>
          </a:p>
          <a:p>
            <a:pPr algn="ctr">
              <a:buNone/>
            </a:pPr>
            <a:endParaRPr lang="en-US" sz="8000" b="1" dirty="0">
              <a:latin typeface="Calibri" pitchFamily="34" charset="0"/>
            </a:endParaRPr>
          </a:p>
        </p:txBody>
      </p:sp>
      <p:sp>
        <p:nvSpPr>
          <p:cNvPr id="3" name="Title 2"/>
          <p:cNvSpPr>
            <a:spLocks noGrp="1"/>
          </p:cNvSpPr>
          <p:nvPr>
            <p:ph type="title"/>
          </p:nvPr>
        </p:nvSpPr>
        <p:spPr/>
        <p:txBody>
          <a:bodyPr/>
          <a:lstStyle/>
          <a:p>
            <a:r>
              <a:rPr lang="en-US" sz="2800" dirty="0"/>
              <a:t>USA softball </a:t>
            </a:r>
            <a:br>
              <a:rPr lang="en-US" sz="2800" dirty="0"/>
            </a:br>
            <a:r>
              <a:rPr lang="en-US" sz="2800" dirty="0"/>
              <a:t>UMPIRE UNIFORM</a:t>
            </a:r>
          </a:p>
        </p:txBody>
      </p:sp>
      <p:sp>
        <p:nvSpPr>
          <p:cNvPr id="9" name="Rectangle 8"/>
          <p:cNvSpPr/>
          <p:nvPr/>
        </p:nvSpPr>
        <p:spPr>
          <a:xfrm>
            <a:off x="304800" y="1889879"/>
            <a:ext cx="4953000"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4" name="Picture 3"/>
          <p:cNvPicPr>
            <a:picLocks noChangeAspect="1"/>
          </p:cNvPicPr>
          <p:nvPr/>
        </p:nvPicPr>
        <p:blipFill>
          <a:blip r:embed="rId3"/>
          <a:stretch>
            <a:fillRect/>
          </a:stretch>
        </p:blipFill>
        <p:spPr>
          <a:xfrm>
            <a:off x="409575" y="1659276"/>
            <a:ext cx="3857625" cy="3876675"/>
          </a:xfrm>
          <a:prstGeom prst="rect">
            <a:avLst/>
          </a:prstGeom>
        </p:spPr>
      </p:pic>
      <p:pic>
        <p:nvPicPr>
          <p:cNvPr id="5" name="Picture 4"/>
          <p:cNvPicPr>
            <a:picLocks noChangeAspect="1"/>
          </p:cNvPicPr>
          <p:nvPr/>
        </p:nvPicPr>
        <p:blipFill>
          <a:blip r:embed="rId4"/>
          <a:stretch>
            <a:fillRect/>
          </a:stretch>
        </p:blipFill>
        <p:spPr>
          <a:xfrm>
            <a:off x="4724400" y="2681276"/>
            <a:ext cx="3895725" cy="3857625"/>
          </a:xfrm>
          <a:prstGeom prst="rect">
            <a:avLst/>
          </a:prstGeom>
        </p:spPr>
      </p:pic>
      <p:sp>
        <p:nvSpPr>
          <p:cNvPr id="6" name="Slide Number Placeholder 5"/>
          <p:cNvSpPr>
            <a:spLocks noGrp="1"/>
          </p:cNvSpPr>
          <p:nvPr>
            <p:ph type="sldNum" sz="quarter" idx="12"/>
          </p:nvPr>
        </p:nvSpPr>
        <p:spPr/>
        <p:txBody>
          <a:bodyPr/>
          <a:lstStyle/>
          <a:p>
            <a:fld id="{675991D1-4089-48E6-9F15-C2B65B2C8660}" type="slidenum">
              <a:rPr lang="en-US" smtClean="0"/>
              <a:pPr/>
              <a:t>4</a:t>
            </a:fld>
            <a:endParaRPr lang="en-US" dirty="0"/>
          </a:p>
        </p:txBody>
      </p:sp>
    </p:spTree>
    <p:extLst>
      <p:ext uri="{BB962C8B-B14F-4D97-AF65-F5344CB8AC3E}">
        <p14:creationId xmlns:p14="http://schemas.microsoft.com/office/powerpoint/2010/main" val="386749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46961"/>
            <a:ext cx="8407893" cy="4407408"/>
          </a:xfrm>
        </p:spPr>
        <p:txBody>
          <a:bodyPr>
            <a:normAutofit/>
          </a:bodyPr>
          <a:lstStyle/>
          <a:p>
            <a:pPr algn="ctr">
              <a:buNone/>
            </a:pPr>
            <a:endParaRPr lang="en-US" sz="3200" b="1" dirty="0">
              <a:latin typeface="Calibri" pitchFamily="34" charset="0"/>
            </a:endParaRPr>
          </a:p>
          <a:p>
            <a:pPr algn="ctr">
              <a:buNone/>
            </a:pPr>
            <a:endParaRPr lang="en-US" sz="3200" b="1" dirty="0">
              <a:latin typeface="Calibri" pitchFamily="34" charset="0"/>
            </a:endParaRPr>
          </a:p>
          <a:p>
            <a:pPr algn="ctr">
              <a:buNone/>
            </a:pPr>
            <a:endParaRPr lang="en-US" sz="8000" b="1" dirty="0">
              <a:latin typeface="Calibri" pitchFamily="34" charset="0"/>
            </a:endParaRPr>
          </a:p>
        </p:txBody>
      </p:sp>
      <p:sp>
        <p:nvSpPr>
          <p:cNvPr id="3" name="Title 2"/>
          <p:cNvSpPr>
            <a:spLocks noGrp="1"/>
          </p:cNvSpPr>
          <p:nvPr>
            <p:ph type="title"/>
          </p:nvPr>
        </p:nvSpPr>
        <p:spPr/>
        <p:txBody>
          <a:bodyPr/>
          <a:lstStyle/>
          <a:p>
            <a:r>
              <a:rPr lang="en-US" sz="2800" dirty="0"/>
              <a:t>USA softball </a:t>
            </a:r>
            <a:br>
              <a:rPr lang="en-US" sz="2800" dirty="0"/>
            </a:br>
            <a:r>
              <a:rPr lang="en-US" sz="2800" dirty="0"/>
              <a:t>UMPIRE UNIFORM</a:t>
            </a:r>
          </a:p>
        </p:txBody>
      </p:sp>
      <p:sp>
        <p:nvSpPr>
          <p:cNvPr id="9" name="Rectangle 8"/>
          <p:cNvSpPr/>
          <p:nvPr/>
        </p:nvSpPr>
        <p:spPr>
          <a:xfrm>
            <a:off x="304800" y="1889879"/>
            <a:ext cx="4953000" cy="3847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pic>
        <p:nvPicPr>
          <p:cNvPr id="6" name="Picture 5"/>
          <p:cNvPicPr>
            <a:picLocks noChangeAspect="1"/>
          </p:cNvPicPr>
          <p:nvPr/>
        </p:nvPicPr>
        <p:blipFill>
          <a:blip r:embed="rId3"/>
          <a:stretch>
            <a:fillRect/>
          </a:stretch>
        </p:blipFill>
        <p:spPr>
          <a:xfrm>
            <a:off x="3094148" y="3723931"/>
            <a:ext cx="2981596" cy="2974216"/>
          </a:xfrm>
          <a:prstGeom prst="rect">
            <a:avLst/>
          </a:prstGeom>
        </p:spPr>
      </p:pic>
      <p:pic>
        <p:nvPicPr>
          <p:cNvPr id="7" name="Picture 6"/>
          <p:cNvPicPr>
            <a:picLocks noChangeAspect="1"/>
          </p:cNvPicPr>
          <p:nvPr/>
        </p:nvPicPr>
        <p:blipFill>
          <a:blip r:embed="rId4"/>
          <a:stretch>
            <a:fillRect/>
          </a:stretch>
        </p:blipFill>
        <p:spPr>
          <a:xfrm>
            <a:off x="5867400" y="1673526"/>
            <a:ext cx="2621304" cy="2621304"/>
          </a:xfrm>
          <a:prstGeom prst="rect">
            <a:avLst/>
          </a:prstGeom>
        </p:spPr>
      </p:pic>
      <p:pic>
        <p:nvPicPr>
          <p:cNvPr id="8" name="Picture 7"/>
          <p:cNvPicPr>
            <a:picLocks noChangeAspect="1"/>
          </p:cNvPicPr>
          <p:nvPr/>
        </p:nvPicPr>
        <p:blipFill>
          <a:blip r:embed="rId5"/>
          <a:stretch>
            <a:fillRect/>
          </a:stretch>
        </p:blipFill>
        <p:spPr>
          <a:xfrm>
            <a:off x="6236193" y="4202897"/>
            <a:ext cx="2628900" cy="2642521"/>
          </a:xfrm>
          <a:prstGeom prst="rect">
            <a:avLst/>
          </a:prstGeom>
        </p:spPr>
      </p:pic>
      <p:pic>
        <p:nvPicPr>
          <p:cNvPr id="5" name="Picture 4">
            <a:extLst>
              <a:ext uri="{FF2B5EF4-FFF2-40B4-BE49-F238E27FC236}">
                <a16:creationId xmlns:a16="http://schemas.microsoft.com/office/drawing/2014/main" id="{09C914C5-2EA0-4911-A794-E35FFBC46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744" y="1670730"/>
            <a:ext cx="3112056" cy="3112056"/>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5</a:t>
            </a:fld>
            <a:endParaRPr lang="en-US" dirty="0"/>
          </a:p>
        </p:txBody>
      </p:sp>
    </p:spTree>
    <p:extLst>
      <p:ext uri="{BB962C8B-B14F-4D97-AF65-F5344CB8AC3E}">
        <p14:creationId xmlns:p14="http://schemas.microsoft.com/office/powerpoint/2010/main" val="1159394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437" y="685800"/>
            <a:ext cx="1721731" cy="11429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134" y="4876800"/>
            <a:ext cx="1721731" cy="1142997"/>
          </a:xfrm>
          <a:prstGeom prst="rect">
            <a:avLst/>
          </a:prstGeom>
        </p:spPr>
      </p:pic>
      <p:sp>
        <p:nvSpPr>
          <p:cNvPr id="3" name="Subtitle 2"/>
          <p:cNvSpPr>
            <a:spLocks noGrp="1"/>
          </p:cNvSpPr>
          <p:nvPr>
            <p:ph type="subTitle" idx="1"/>
          </p:nvPr>
        </p:nvSpPr>
        <p:spPr>
          <a:xfrm>
            <a:off x="7010400" y="1676400"/>
            <a:ext cx="1981200" cy="3581400"/>
          </a:xfrm>
        </p:spPr>
        <p:txBody>
          <a:bodyPr>
            <a:normAutofit/>
          </a:bodyPr>
          <a:lstStyle/>
          <a:p>
            <a:pPr lvl="0" algn="ctr">
              <a:buClr>
                <a:srgbClr val="629DD1"/>
              </a:buClr>
            </a:pPr>
            <a:r>
              <a:rPr lang="en-US" sz="2400" dirty="0"/>
              <a:t>2020 USA UMPIRE BENEFITS</a:t>
            </a:r>
          </a:p>
        </p:txBody>
      </p:sp>
      <p:pic>
        <p:nvPicPr>
          <p:cNvPr id="4" name="Picture 3">
            <a:extLst>
              <a:ext uri="{FF2B5EF4-FFF2-40B4-BE49-F238E27FC236}">
                <a16:creationId xmlns:a16="http://schemas.microsoft.com/office/drawing/2014/main" id="{B46C9860-01A4-46C5-ADC9-3CE985559E76}"/>
              </a:ext>
            </a:extLst>
          </p:cNvPr>
          <p:cNvPicPr>
            <a:picLocks noChangeAspect="1"/>
          </p:cNvPicPr>
          <p:nvPr/>
        </p:nvPicPr>
        <p:blipFill>
          <a:blip r:embed="rId4"/>
          <a:stretch>
            <a:fillRect/>
          </a:stretch>
        </p:blipFill>
        <p:spPr>
          <a:xfrm>
            <a:off x="139148" y="1639603"/>
            <a:ext cx="6871250" cy="3770597"/>
          </a:xfrm>
          <a:prstGeom prst="rect">
            <a:avLst/>
          </a:prstGeom>
        </p:spPr>
      </p:pic>
      <p:sp>
        <p:nvSpPr>
          <p:cNvPr id="5" name="Rectangle 4">
            <a:extLst>
              <a:ext uri="{FF2B5EF4-FFF2-40B4-BE49-F238E27FC236}">
                <a16:creationId xmlns:a16="http://schemas.microsoft.com/office/drawing/2014/main" id="{A318EF2C-05D3-4E6D-97B4-FDB03E17E90D}"/>
              </a:ext>
            </a:extLst>
          </p:cNvPr>
          <p:cNvSpPr/>
          <p:nvPr/>
        </p:nvSpPr>
        <p:spPr>
          <a:xfrm>
            <a:off x="146797" y="4876800"/>
            <a:ext cx="6863602"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pic>
        <p:nvPicPr>
          <p:cNvPr id="2" name="Picture 1">
            <a:extLst>
              <a:ext uri="{FF2B5EF4-FFF2-40B4-BE49-F238E27FC236}">
                <a16:creationId xmlns:a16="http://schemas.microsoft.com/office/drawing/2014/main" id="{8B517D7D-ABF0-4EF7-A4FE-6969B8CBA0C5}"/>
              </a:ext>
            </a:extLst>
          </p:cNvPr>
          <p:cNvPicPr>
            <a:picLocks noChangeAspect="1"/>
          </p:cNvPicPr>
          <p:nvPr/>
        </p:nvPicPr>
        <p:blipFill>
          <a:blip r:embed="rId5"/>
          <a:stretch>
            <a:fillRect/>
          </a:stretch>
        </p:blipFill>
        <p:spPr>
          <a:xfrm>
            <a:off x="146796" y="5410200"/>
            <a:ext cx="6865037" cy="1295206"/>
          </a:xfrm>
          <a:prstGeom prst="rect">
            <a:avLst/>
          </a:prstGeom>
        </p:spPr>
      </p:pic>
      <p:pic>
        <p:nvPicPr>
          <p:cNvPr id="8" name="Picture 7">
            <a:extLst>
              <a:ext uri="{FF2B5EF4-FFF2-40B4-BE49-F238E27FC236}">
                <a16:creationId xmlns:a16="http://schemas.microsoft.com/office/drawing/2014/main" id="{19857521-9CEF-4725-8425-29F1AFF497DB}"/>
              </a:ext>
            </a:extLst>
          </p:cNvPr>
          <p:cNvPicPr>
            <a:picLocks noChangeAspect="1"/>
          </p:cNvPicPr>
          <p:nvPr/>
        </p:nvPicPr>
        <p:blipFill>
          <a:blip r:embed="rId6"/>
          <a:stretch>
            <a:fillRect/>
          </a:stretch>
        </p:blipFill>
        <p:spPr>
          <a:xfrm>
            <a:off x="146796" y="115579"/>
            <a:ext cx="6863601" cy="1524024"/>
          </a:xfrm>
          <a:prstGeom prst="rect">
            <a:avLst/>
          </a:prstGeom>
        </p:spPr>
      </p:pic>
      <p:sp>
        <p:nvSpPr>
          <p:cNvPr id="9" name="Slide Number Placeholder 8"/>
          <p:cNvSpPr>
            <a:spLocks noGrp="1"/>
          </p:cNvSpPr>
          <p:nvPr>
            <p:ph type="sldNum" sz="quarter" idx="11"/>
          </p:nvPr>
        </p:nvSpPr>
        <p:spPr/>
        <p:txBody>
          <a:bodyPr/>
          <a:lstStyle/>
          <a:p>
            <a:fld id="{675991D1-4089-48E6-9F15-C2B65B2C8660}" type="slidenum">
              <a:rPr lang="en-US" smtClean="0"/>
              <a:pPr/>
              <a:t>6</a:t>
            </a:fld>
            <a:endParaRPr lang="en-US" dirty="0"/>
          </a:p>
        </p:txBody>
      </p:sp>
    </p:spTree>
    <p:extLst>
      <p:ext uri="{BB962C8B-B14F-4D97-AF65-F5344CB8AC3E}">
        <p14:creationId xmlns:p14="http://schemas.microsoft.com/office/powerpoint/2010/main" val="36450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52600"/>
            <a:ext cx="8407893" cy="4800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458788" lvl="1" indent="-458788">
              <a:buClr>
                <a:srgbClr val="297FD5"/>
              </a:buClr>
              <a:defRPr/>
            </a:pPr>
            <a:r>
              <a:rPr lang="en-US" sz="2800" dirty="0">
                <a:solidFill>
                  <a:srgbClr val="242852"/>
                </a:solidFill>
                <a:latin typeface="Franklin Gothic Heavy" panose="020B0903020102020204" pitchFamily="34" charset="0"/>
              </a:rPr>
              <a:t>Pregame meeting with coaches</a:t>
            </a:r>
          </a:p>
          <a:p>
            <a:pPr marL="458788" lvl="1" indent="-458788">
              <a:buClr>
                <a:srgbClr val="297FD5"/>
              </a:buClr>
              <a:defRPr/>
            </a:pPr>
            <a:r>
              <a:rPr lang="en-US" sz="2800" dirty="0">
                <a:solidFill>
                  <a:srgbClr val="242852"/>
                </a:solidFill>
                <a:latin typeface="Franklin Gothic Heavy" panose="020B0903020102020204" pitchFamily="34" charset="0"/>
              </a:rPr>
              <a:t>Stance / Slot = GPA</a:t>
            </a:r>
          </a:p>
          <a:p>
            <a:pPr marL="458788" lvl="1" indent="-458788">
              <a:buClr>
                <a:srgbClr val="297FD5"/>
              </a:buClr>
              <a:defRPr/>
            </a:pPr>
            <a:r>
              <a:rPr lang="en-US" sz="2800" dirty="0">
                <a:solidFill>
                  <a:srgbClr val="242852"/>
                </a:solidFill>
                <a:latin typeface="Franklin Gothic Heavy" panose="020B0903020102020204" pitchFamily="34" charset="0"/>
              </a:rPr>
              <a:t>Signals</a:t>
            </a:r>
          </a:p>
          <a:p>
            <a:pPr marL="458788" lvl="1" indent="-458788">
              <a:buClr>
                <a:srgbClr val="297FD5"/>
              </a:buClr>
              <a:defRPr/>
            </a:pPr>
            <a:r>
              <a:rPr lang="en-US" sz="2800" dirty="0">
                <a:solidFill>
                  <a:srgbClr val="242852"/>
                </a:solidFill>
                <a:latin typeface="Franklin Gothic Heavy" panose="020B0903020102020204" pitchFamily="34" charset="0"/>
              </a:rPr>
              <a:t>Ball / Strike</a:t>
            </a:r>
          </a:p>
          <a:p>
            <a:pPr marL="458788" lvl="1" indent="-458788">
              <a:buClr>
                <a:srgbClr val="297FD5"/>
              </a:buClr>
              <a:defRPr/>
            </a:pPr>
            <a:r>
              <a:rPr lang="en-US" sz="2800" dirty="0">
                <a:solidFill>
                  <a:srgbClr val="242852"/>
                </a:solidFill>
                <a:latin typeface="Franklin Gothic Heavy" panose="020B0903020102020204" pitchFamily="34" charset="0"/>
              </a:rPr>
              <a:t>Timing</a:t>
            </a:r>
          </a:p>
          <a:p>
            <a:pPr marL="458788" lvl="1" indent="-458788">
              <a:buClr>
                <a:srgbClr val="297FD5"/>
              </a:buClr>
              <a:defRPr/>
            </a:pPr>
            <a:r>
              <a:rPr lang="en-US" sz="2800" dirty="0">
                <a:solidFill>
                  <a:srgbClr val="242852"/>
                </a:solidFill>
                <a:latin typeface="Franklin Gothic Heavy" panose="020B0903020102020204" pitchFamily="34" charset="0"/>
              </a:rPr>
              <a:t>Trailing the batter runner</a:t>
            </a:r>
          </a:p>
          <a:p>
            <a:pPr marL="458788" lvl="1" indent="-458788">
              <a:buClr>
                <a:srgbClr val="297FD5"/>
              </a:buClr>
              <a:defRPr/>
            </a:pPr>
            <a:r>
              <a:rPr lang="en-US" sz="2800" dirty="0">
                <a:solidFill>
                  <a:srgbClr val="242852"/>
                </a:solidFill>
                <a:latin typeface="Franklin Gothic Heavy" panose="020B0903020102020204" pitchFamily="34" charset="0"/>
              </a:rPr>
              <a:t>Positioning for calls on bases</a:t>
            </a:r>
          </a:p>
        </p:txBody>
      </p:sp>
      <p:sp>
        <p:nvSpPr>
          <p:cNvPr id="3" name="Title 2"/>
          <p:cNvSpPr>
            <a:spLocks noGrp="1"/>
          </p:cNvSpPr>
          <p:nvPr>
            <p:ph type="title"/>
          </p:nvPr>
        </p:nvSpPr>
        <p:spPr/>
        <p:txBody>
          <a:bodyPr/>
          <a:lstStyle/>
          <a:p>
            <a:pPr>
              <a:defRPr/>
            </a:pPr>
            <a:r>
              <a:rPr lang="en-US" sz="2800" dirty="0"/>
              <a:t>USA Softball</a:t>
            </a:r>
            <a:br>
              <a:rPr lang="en-US" sz="2800" dirty="0"/>
            </a:br>
            <a:r>
              <a:rPr lang="en-US" sz="2800" dirty="0"/>
              <a:t> plate mechanics topics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7</a:t>
            </a:fld>
            <a:endParaRPr lang="en-US" dirty="0"/>
          </a:p>
        </p:txBody>
      </p:sp>
    </p:spTree>
    <p:extLst>
      <p:ext uri="{BB962C8B-B14F-4D97-AF65-F5344CB8AC3E}">
        <p14:creationId xmlns:p14="http://schemas.microsoft.com/office/powerpoint/2010/main" val="39804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52600"/>
            <a:ext cx="8407893" cy="4800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502920" indent="-457200" algn="ctr">
              <a:buNone/>
              <a:defRPr/>
            </a:pPr>
            <a:r>
              <a:rPr lang="en-US" sz="3000" b="1" dirty="0">
                <a:latin typeface="Franklin Gothic Heavy" panose="020B0903020102020204" pitchFamily="34" charset="0"/>
              </a:rPr>
              <a:t>Pregame meeting with coaches</a:t>
            </a:r>
          </a:p>
          <a:p>
            <a:pPr marL="502920" indent="-457200" algn="ctr">
              <a:buNone/>
              <a:defRPr/>
            </a:pPr>
            <a:endParaRPr lang="en-US" sz="3000" b="1" dirty="0">
              <a:latin typeface="Franklin Gothic Heavy" panose="020B0903020102020204" pitchFamily="34" charset="0"/>
            </a:endParaRPr>
          </a:p>
          <a:p>
            <a:pPr marL="458788" lvl="1" indent="-458788">
              <a:defRPr/>
            </a:pPr>
            <a:r>
              <a:rPr lang="en-US" sz="2600" spc="150" dirty="0">
                <a:solidFill>
                  <a:srgbClr val="242852"/>
                </a:solidFill>
                <a:latin typeface="Franklin Gothic Heavy" panose="020B0903020102020204" pitchFamily="34" charset="0"/>
              </a:rPr>
              <a:t>Request lineup cards from each coach</a:t>
            </a:r>
          </a:p>
          <a:p>
            <a:pPr marL="458788" lvl="1" indent="-458788">
              <a:defRPr/>
            </a:pPr>
            <a:r>
              <a:rPr lang="en-US" sz="2600" dirty="0">
                <a:latin typeface="Franklin Gothic Heavy" panose="020B0903020102020204" pitchFamily="34" charset="0"/>
              </a:rPr>
              <a:t>Inspect for any inaccuracies</a:t>
            </a:r>
          </a:p>
          <a:p>
            <a:pPr marL="458788" lvl="1" indent="-458788">
              <a:defRPr/>
            </a:pPr>
            <a:r>
              <a:rPr lang="en-US" sz="2600" dirty="0">
                <a:latin typeface="Franklin Gothic Heavy" panose="020B0903020102020204" pitchFamily="34" charset="0"/>
              </a:rPr>
              <a:t>Verbally identify DP/Flex if being used</a:t>
            </a:r>
          </a:p>
          <a:p>
            <a:pPr marL="458788" lvl="1" indent="-458788">
              <a:defRPr/>
            </a:pPr>
            <a:r>
              <a:rPr lang="en-US" sz="2600" dirty="0">
                <a:latin typeface="Franklin Gothic Heavy" panose="020B0903020102020204" pitchFamily="34" charset="0"/>
              </a:rPr>
              <a:t>Return lineup card to respective coach for final check</a:t>
            </a:r>
          </a:p>
          <a:p>
            <a:pPr marL="458788" lvl="1" indent="-458788">
              <a:defRPr/>
            </a:pPr>
            <a:r>
              <a:rPr lang="en-US" sz="2600" dirty="0">
                <a:latin typeface="Franklin Gothic Heavy" panose="020B0903020102020204" pitchFamily="34" charset="0"/>
              </a:rPr>
              <a:t>Verbalize “these are official” when cards are returned</a:t>
            </a:r>
          </a:p>
          <a:p>
            <a:pPr marL="45720" indent="0">
              <a:buNone/>
              <a:defRPr/>
            </a:pPr>
            <a:endParaRPr lang="en-US" sz="3200" dirty="0">
              <a:latin typeface="Calibri" pitchFamily="34" charset="0"/>
            </a:endParaRPr>
          </a:p>
          <a:p>
            <a:pPr>
              <a:defRPr/>
            </a:pPr>
            <a:endParaRPr lang="en-US" sz="3200" dirty="0">
              <a:latin typeface="Calibri" pitchFamily="34" charset="0"/>
            </a:endParaRPr>
          </a:p>
        </p:txBody>
      </p:sp>
      <p:sp>
        <p:nvSpPr>
          <p:cNvPr id="3" name="Title 2"/>
          <p:cNvSpPr>
            <a:spLocks noGrp="1"/>
          </p:cNvSpPr>
          <p:nvPr>
            <p:ph type="title"/>
          </p:nvPr>
        </p:nvSpPr>
        <p:spPr/>
        <p:txBody>
          <a:bodyPr/>
          <a:lstStyle/>
          <a:p>
            <a:pPr>
              <a:defRPr/>
            </a:pPr>
            <a:r>
              <a:rPr lang="en-US" sz="2800" dirty="0"/>
              <a:t>USA Softball</a:t>
            </a:r>
            <a:br>
              <a:rPr lang="en-US" sz="2800" dirty="0"/>
            </a:br>
            <a:r>
              <a:rPr lang="en-US" sz="2800" dirty="0"/>
              <a:t>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8</a:t>
            </a:fld>
            <a:endParaRPr lang="en-US" dirty="0"/>
          </a:p>
        </p:txBody>
      </p:sp>
    </p:spTree>
    <p:extLst>
      <p:ext uri="{BB962C8B-B14F-4D97-AF65-F5344CB8AC3E}">
        <p14:creationId xmlns:p14="http://schemas.microsoft.com/office/powerpoint/2010/main" val="420214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289" y="1676400"/>
            <a:ext cx="8407893" cy="4800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502920" indent="-457200" algn="ctr">
              <a:buNone/>
              <a:defRPr/>
            </a:pPr>
            <a:r>
              <a:rPr lang="en-US" sz="3000" b="1" dirty="0">
                <a:latin typeface="Franklin Gothic Heavy" panose="020B0903020102020204" pitchFamily="34" charset="0"/>
              </a:rPr>
              <a:t>Pregame meeting with coaches continued</a:t>
            </a:r>
          </a:p>
          <a:p>
            <a:pPr marL="502920" indent="-457200" algn="ctr">
              <a:buNone/>
              <a:defRPr/>
            </a:pPr>
            <a:endParaRPr lang="en-US" sz="3000" b="1" dirty="0">
              <a:latin typeface="Franklin Gothic Heavy" panose="020B0903020102020204" pitchFamily="34" charset="0"/>
            </a:endParaRPr>
          </a:p>
          <a:p>
            <a:pPr marL="458788" lvl="1" indent="-458788">
              <a:defRPr/>
            </a:pPr>
            <a:r>
              <a:rPr lang="en-US" sz="2400" dirty="0">
                <a:latin typeface="Franklin Gothic Heavy" panose="020B0903020102020204" pitchFamily="34" charset="0"/>
              </a:rPr>
              <a:t>After confirming the lineups are official ask “are there any changes at this time?”</a:t>
            </a:r>
          </a:p>
          <a:p>
            <a:pPr marL="458788" lvl="1" indent="-458788">
              <a:defRPr/>
            </a:pPr>
            <a:r>
              <a:rPr lang="en-US" sz="2400" dirty="0">
                <a:latin typeface="Franklin Gothic Heavy" panose="020B0903020102020204" pitchFamily="34" charset="0"/>
              </a:rPr>
              <a:t>Review Special Rules: Time limit, Run Rule, Tiebreaker Rule</a:t>
            </a:r>
          </a:p>
          <a:p>
            <a:pPr marL="458788" lvl="1" indent="-458788">
              <a:defRPr/>
            </a:pPr>
            <a:r>
              <a:rPr lang="en-US" sz="2400" dirty="0">
                <a:latin typeface="Franklin Gothic Heavy" panose="020B0903020102020204" pitchFamily="34" charset="0"/>
              </a:rPr>
              <a:t>Go over behavior expectations – remind the coach they are responsible for their players and fans behavior</a:t>
            </a:r>
          </a:p>
          <a:p>
            <a:pPr marL="458788" lvl="1" indent="-458788">
              <a:defRPr/>
            </a:pPr>
            <a:r>
              <a:rPr lang="en-US" sz="2400" dirty="0">
                <a:latin typeface="Franklin Gothic Heavy" panose="020B0903020102020204" pitchFamily="34" charset="0"/>
              </a:rPr>
              <a:t>Coin Toss, if needed</a:t>
            </a:r>
          </a:p>
          <a:p>
            <a:pPr marL="458788" lvl="1" indent="-458788">
              <a:defRPr/>
            </a:pPr>
            <a:endParaRPr lang="en-US" sz="3200" dirty="0"/>
          </a:p>
          <a:p>
            <a:pPr marL="458788" lvl="1" indent="-458788">
              <a:defRPr/>
            </a:pPr>
            <a:endParaRPr lang="en-US" sz="3200" dirty="0">
              <a:latin typeface="Calibri" pitchFamily="34" charset="0"/>
            </a:endParaRPr>
          </a:p>
          <a:p>
            <a:pPr>
              <a:defRPr/>
            </a:pPr>
            <a:endParaRPr lang="en-US" sz="3200" dirty="0">
              <a:latin typeface="Calibri" pitchFamily="34" charset="0"/>
            </a:endParaRPr>
          </a:p>
        </p:txBody>
      </p:sp>
      <p:sp>
        <p:nvSpPr>
          <p:cNvPr id="3" name="Title 2"/>
          <p:cNvSpPr>
            <a:spLocks noGrp="1"/>
          </p:cNvSpPr>
          <p:nvPr>
            <p:ph type="title"/>
          </p:nvPr>
        </p:nvSpPr>
        <p:spPr/>
        <p:txBody>
          <a:bodyPr/>
          <a:lstStyle/>
          <a:p>
            <a:pPr>
              <a:defRPr/>
            </a:pPr>
            <a:r>
              <a:rPr lang="en-US" sz="2800" dirty="0"/>
              <a:t>USA Softball</a:t>
            </a:r>
            <a:br>
              <a:rPr lang="en-US" sz="2800" dirty="0"/>
            </a:br>
            <a:r>
              <a:rPr lang="en-US" sz="2800" dirty="0"/>
              <a:t> plate mechanics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5931"/>
            <a:ext cx="1224582" cy="81295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25931"/>
            <a:ext cx="1224582" cy="812958"/>
          </a:xfrm>
          <a:prstGeom prst="rect">
            <a:avLst/>
          </a:prstGeom>
        </p:spPr>
      </p:pic>
      <p:sp>
        <p:nvSpPr>
          <p:cNvPr id="4" name="Slide Number Placeholder 3"/>
          <p:cNvSpPr>
            <a:spLocks noGrp="1"/>
          </p:cNvSpPr>
          <p:nvPr>
            <p:ph type="sldNum" sz="quarter" idx="12"/>
          </p:nvPr>
        </p:nvSpPr>
        <p:spPr/>
        <p:txBody>
          <a:bodyPr/>
          <a:lstStyle/>
          <a:p>
            <a:fld id="{675991D1-4089-48E6-9F15-C2B65B2C8660}" type="slidenum">
              <a:rPr lang="en-US" smtClean="0"/>
              <a:pPr/>
              <a:t>9</a:t>
            </a:fld>
            <a:endParaRPr lang="en-US" dirty="0"/>
          </a:p>
        </p:txBody>
      </p:sp>
    </p:spTree>
    <p:extLst>
      <p:ext uri="{BB962C8B-B14F-4D97-AF65-F5344CB8AC3E}">
        <p14:creationId xmlns:p14="http://schemas.microsoft.com/office/powerpoint/2010/main" val="8031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13357</TotalTime>
  <Words>1315</Words>
  <Application>Microsoft Office PowerPoint</Application>
  <PresentationFormat>On-screen Show (4:3)</PresentationFormat>
  <Paragraphs>158</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Franklin Gothic Heavy</vt:lpstr>
      <vt:lpstr>Franklin Gothic Medium</vt:lpstr>
      <vt:lpstr>Wingdings</vt:lpstr>
      <vt:lpstr>Wingdings 2</vt:lpstr>
      <vt:lpstr>Grid</vt:lpstr>
      <vt:lpstr>   </vt:lpstr>
      <vt:lpstr>USA softball  UMPIRE UNIFORM</vt:lpstr>
      <vt:lpstr>USA softball  UMPIRE UNIFORM</vt:lpstr>
      <vt:lpstr>USA softball  UMPIRE UNIFORM</vt:lpstr>
      <vt:lpstr>USA softball  UMPIRE UNIFORM</vt:lpstr>
      <vt:lpstr>PowerPoint Presentation</vt:lpstr>
      <vt:lpstr>USA Softball  plate mechanics topics</vt:lpstr>
      <vt:lpstr>USA Softball  plate mechanics</vt:lpstr>
      <vt:lpstr>USA Softball  plate mechanics</vt:lpstr>
      <vt:lpstr>USA Softball  plate mechanics</vt:lpstr>
      <vt:lpstr>USA Softball  umpire signals</vt:lpstr>
      <vt:lpstr>USA Softball  umpire signals</vt:lpstr>
      <vt:lpstr>USA Softball  umpire signals</vt:lpstr>
      <vt:lpstr>USA Softball  umpire signals</vt:lpstr>
      <vt:lpstr>USA Softball  umpire signals</vt:lpstr>
      <vt:lpstr>USA Softball  umpire signals</vt:lpstr>
      <vt:lpstr>USA Softball  umpire signals</vt:lpstr>
      <vt:lpstr>USA Softball  umpire signals</vt:lpstr>
      <vt:lpstr>USA Softball  umpire signals</vt:lpstr>
      <vt:lpstr>USA Softball  umpire signals</vt:lpstr>
      <vt:lpstr>USA Softball  umpire to umpire signals</vt:lpstr>
      <vt:lpstr>USA Softball  umpire to umpire signals</vt:lpstr>
      <vt:lpstr>USA Softball  one umpire plate mechanics</vt:lpstr>
      <vt:lpstr>USA Softball  one umpire plate mechanics</vt:lpstr>
      <vt:lpstr>USA Softball  one umpire plate mechanics</vt:lpstr>
      <vt:lpstr>USA Softball  one umpire plate mechanics</vt:lpstr>
      <vt:lpstr>USA Softball  one umpire plate mechanics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Umpire Registration Clinic</dc:title>
  <dc:creator>Dan Pfeffer</dc:creator>
  <cp:lastModifiedBy>Joel Schmidt</cp:lastModifiedBy>
  <cp:revision>445</cp:revision>
  <dcterms:created xsi:type="dcterms:W3CDTF">2012-11-09T17:03:13Z</dcterms:created>
  <dcterms:modified xsi:type="dcterms:W3CDTF">2020-08-19T01:14:22Z</dcterms:modified>
</cp:coreProperties>
</file>