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315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0DE9A-0A5A-4951-99D1-6E1D0C773EEC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2D325-4721-402D-A98B-00928388D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67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55680E1-8516-44FA-A581-F4001A858ACC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75991D1-4089-48E6-9F15-C2B65B2C8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0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0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0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0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437" y="685800"/>
            <a:ext cx="1721731" cy="114299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676400"/>
            <a:ext cx="1981200" cy="3581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2017 USA Softball Minnesota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5943600" cy="5486400"/>
          </a:xfrm>
        </p:spPr>
        <p:txBody>
          <a:bodyPr/>
          <a:lstStyle/>
          <a:p>
            <a:pPr algn="ctr"/>
            <a:br>
              <a:rPr lang="en-US" sz="4000" b="1" dirty="0">
                <a:latin typeface="Calibri" panose="020F0502020204030204" pitchFamily="34" charset="0"/>
              </a:rPr>
            </a:br>
            <a:br>
              <a:rPr lang="en-US" sz="4000" b="1" dirty="0">
                <a:latin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</a:rPr>
              <a:t>One umpire mechanic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134" y="4876800"/>
            <a:ext cx="1721731" cy="11429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414" y="685800"/>
            <a:ext cx="4309171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49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69" name="Group 22"/>
          <p:cNvGrpSpPr>
            <a:grpSpLocks/>
          </p:cNvGrpSpPr>
          <p:nvPr/>
        </p:nvGrpSpPr>
        <p:grpSpPr bwMode="auto">
          <a:xfrm>
            <a:off x="2193925" y="1976438"/>
            <a:ext cx="4887913" cy="4029075"/>
            <a:chOff x="1384" y="1254"/>
            <a:chExt cx="3079" cy="2538"/>
          </a:xfrm>
        </p:grpSpPr>
        <p:sp>
          <p:nvSpPr>
            <p:cNvPr id="11276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77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78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79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1280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1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82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83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84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85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286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Project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3363913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6" name="Picture 24" descr="asa_baserunn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7" name="Picture 25" descr="asa_baserunn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50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Oval 27"/>
          <p:cNvSpPr>
            <a:spLocks noChangeArrowheads="1"/>
          </p:cNvSpPr>
          <p:nvPr/>
        </p:nvSpPr>
        <p:spPr bwMode="auto">
          <a:xfrm>
            <a:off x="5715000" y="5715000"/>
            <a:ext cx="32004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  RUNNERS ON FIRST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&amp; SECOND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24475"/>
            <a:ext cx="611188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endCxn id="8217" idx="2"/>
          </p:cNvCxnSpPr>
          <p:nvPr/>
        </p:nvCxnSpPr>
        <p:spPr>
          <a:xfrm flipV="1">
            <a:off x="4067969" y="2533650"/>
            <a:ext cx="317500" cy="11803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048003" y="3713957"/>
            <a:ext cx="1019966" cy="55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30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ectangle 31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411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0.24653 L -0.27674 -0.32014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-2833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5949 L 0.29184 -0.218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-1388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18784 -0.2569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-1284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16667 0.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10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0434 -0.2479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" y="-1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293" name="Group 7"/>
          <p:cNvGrpSpPr>
            <a:grpSpLocks/>
          </p:cNvGrpSpPr>
          <p:nvPr/>
        </p:nvGrpSpPr>
        <p:grpSpPr bwMode="auto">
          <a:xfrm>
            <a:off x="2209800" y="1981200"/>
            <a:ext cx="4887913" cy="4029075"/>
            <a:chOff x="1384" y="1254"/>
            <a:chExt cx="3079" cy="2538"/>
          </a:xfrm>
        </p:grpSpPr>
        <p:sp>
          <p:nvSpPr>
            <p:cNvPr id="12302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03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04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05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2306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7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08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09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10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11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312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Project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338513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6" name="Picture 24" descr="asa_baserunn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052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7" name="Picture 25" descr="asa_baserunn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7526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8" name="Picture 26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766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Oval 27"/>
          <p:cNvSpPr>
            <a:spLocks noChangeArrowheads="1"/>
          </p:cNvSpPr>
          <p:nvPr/>
        </p:nvSpPr>
        <p:spPr bwMode="auto">
          <a:xfrm>
            <a:off x="6019800" y="5715000"/>
            <a:ext cx="27432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  BASES LOADED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FORCE @ HOME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5181600"/>
            <a:ext cx="6286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 flipV="1">
            <a:off x="3810000" y="5381625"/>
            <a:ext cx="469900" cy="171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30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ectangle 31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50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2464E-6 C -0.00035 0.00116 -0.00052 0.00231 -0.00087 0.00347 C -0.00139 0.00463 -0.00226 0.00578 -0.00261 0.00694 C -0.0033 0.00925 -0.00434 0.01388 -0.00434 0.01388 C -0.00504 0.05158 -0.00591 0.08721 -0.01042 0.12399 C -0.01077 0.15151 -0.01129 0.17881 -0.01129 0.20634 C -0.01129 0.21212 -0.0125 0.2186 -0.01042 0.22369 C -0.01007 0.22438 -0.00486 0.21096 -0.00434 0.20981 C 3.61111E-6 0.19986 0.00555 0.19038 0.01041 0.18066 C 0.01232 0.17002 0.00955 0.18089 0.01389 0.17372 C 0.01649 0.16933 0.01614 0.16447 0.01996 0.161 C 0.02118 0.15614 0.02274 0.15244 0.02517 0.14828 C 0.02691 0.1411 0.02552 0.14573 0.03125 0.13555 L 0.03125 0.13555 C 0.03333 0.12838 0.03663 0.12029 0.0408 0.11473 C 0.04184 0.1108 0.04357 0.10779 0.04514 0.10432 C 0.04618 0.10178 0.04739 0.0997 0.04861 0.09739 C 0.04913 0.09623 0.05034 0.09392 0.05034 0.09392 C 0.05139 0.08859 0.0533 0.08559 0.05555 0.08119 C 0.05659 0.07564 0.05816 0.0731 0.06076 0.06847 C 0.06267 0.06084 0.06753 0.05251 0.07135 0.04626 C 0.07465 0.04117 0.07552 0.03493 0.07916 0.03007 C 0.0809 0.02036 0.0783 0.0303 0.0835 0.02197 C 0.08489 0.01966 0.08507 0.01642 0.08611 0.01388 C 0.08819 0.00879 0.08975 0.00555 0.09218 0.00116 C 0.09427 -0.00255 0.09566 -0.00763 0.09739 -0.01157 C 0.09948 -0.01642 0.10278 -0.02059 0.10521 -0.02545 C 0.10764 -0.03007 0.10885 -0.03586 0.11128 -0.04048 C 0.11284 -0.04927 0.11684 -0.05945 0.1217 -0.06593 C 0.12396 -0.07472 0.12968 -0.08305 0.13385 -0.09045 C 0.13489 -0.096 0.13646 -0.09854 0.13906 -0.10317 C 0.14045 -0.10849 0.1434 -0.11636 0.14687 -0.11936 C 0.14948 -0.12977 0.1467 -0.11312 0.146 -0.11011 C 0.14392 -0.10063 0.14097 -0.09068 0.13559 -0.08351 C 0.13368 -0.07541 0.1276 -0.06662 0.12343 -0.06014 C 0.11736 -0.05066 0.12552 -0.06246 0.12083 -0.0532 C 0.11684 -0.04534 0.11215 -0.03655 0.10781 -0.02892 C 0.10434 -0.0229 0.09913 -0.01874 0.09566 -0.01272 C 0.08941 -0.00162 0.08576 0.01203 0.0783 0.02197 C 0.07708 0.02868 0.07309 0.0303 0.07135 0.03701 C 0.06962 0.04395 0.06632 0.05181 0.06163 0.05575 C 0.06041 0.06037 0.05868 0.06338 0.05642 0.06731 C 0.05521 0.07194 0.05243 0.07726 0.04948 0.08004 C 0.04757 0.08513 0.04566 0.09045 0.0434 0.09507 C 0.04114 0.10733 0.04444 0.09253 0.03993 0.10317 C 0.03941 0.10456 0.03958 0.10641 0.03906 0.10779 C 0.03732 0.11242 0.03403 0.11913 0.03125 0.12283 C 0.02916 0.13116 0.03212 0.12121 0.02778 0.12977 C 0.02656 0.13231 0.02621 0.13532 0.02517 0.13787 C 0.02135 0.14666 0.01753 0.15614 0.01215 0.16331 C 0.01128 0.17071 0.01007 0.17788 0.00694 0.18413 C 0.00503 0.19454 0.00173 0.20333 -0.00261 0.21212 C -0.00382 0.22045 -0.00591 0.22669 -0.00868 0.2341 " pathEditMode="relative" ptsTypes="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19166 -0.2333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-1166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30833 -0.2442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1222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02221 L -0.18785 0.23179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1047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718 L -0.07465 -0.0189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-131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3333E-6 L 0.20382 0.26527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1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2197100" y="2062163"/>
            <a:ext cx="4887913" cy="4029075"/>
            <a:chOff x="1384" y="1254"/>
            <a:chExt cx="3079" cy="2538"/>
          </a:xfrm>
        </p:grpSpPr>
        <p:sp>
          <p:nvSpPr>
            <p:cNvPr id="13324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25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26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27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3328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9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30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31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32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33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34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19480" name="Picture 24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016500"/>
            <a:ext cx="54133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1" name="Picture 25" descr="asa_baseru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Project1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3494088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Oval 27"/>
          <p:cNvSpPr>
            <a:spLocks noChangeArrowheads="1"/>
          </p:cNvSpPr>
          <p:nvPr/>
        </p:nvSpPr>
        <p:spPr bwMode="auto">
          <a:xfrm>
            <a:off x="6400800" y="5867400"/>
            <a:ext cx="2514600" cy="7620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  DOUBLE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013" y="5446713"/>
            <a:ext cx="6286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/>
          <p:cNvCxnSpPr/>
          <p:nvPr/>
        </p:nvCxnSpPr>
        <p:spPr>
          <a:xfrm flipV="1">
            <a:off x="3779838" y="2513013"/>
            <a:ext cx="638175" cy="7588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28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Rectangle 28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499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5006 L 0.175 -0.4938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3719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1158 L 0.2283 -0.1768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97" y="-942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6 L -0.06475 -0.3553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 -0.49398 L -0.00643 -0.2425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80" y="125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3241 L -0.17118 -0.2023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59" y="-1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1" name="Group 7"/>
          <p:cNvGrpSpPr>
            <a:grpSpLocks/>
          </p:cNvGrpSpPr>
          <p:nvPr/>
        </p:nvGrpSpPr>
        <p:grpSpPr bwMode="auto">
          <a:xfrm>
            <a:off x="2197100" y="1990725"/>
            <a:ext cx="4887913" cy="4029075"/>
            <a:chOff x="1384" y="1254"/>
            <a:chExt cx="3079" cy="2538"/>
          </a:xfrm>
        </p:grpSpPr>
        <p:sp>
          <p:nvSpPr>
            <p:cNvPr id="14348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49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0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1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4352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3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4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5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6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7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358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Oval 22"/>
          <p:cNvSpPr>
            <a:spLocks noChangeArrowheads="1"/>
          </p:cNvSpPr>
          <p:nvPr/>
        </p:nvSpPr>
        <p:spPr bwMode="auto">
          <a:xfrm>
            <a:off x="6400800" y="5867400"/>
            <a:ext cx="2514600" cy="7620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TRIPLE </a:t>
            </a:r>
          </a:p>
        </p:txBody>
      </p:sp>
      <p:pic>
        <p:nvPicPr>
          <p:cNvPr id="20503" name="Picture 23" descr="asa_baseru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7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5278438"/>
            <a:ext cx="581025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/>
          <p:nvPr/>
        </p:nvCxnSpPr>
        <p:spPr>
          <a:xfrm flipH="1" flipV="1">
            <a:off x="2824661" y="3581400"/>
            <a:ext cx="299539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8" name="Picture 27" descr="Project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3494088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29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ectangle 29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973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5006 L 0.175 -0.4938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3719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2222E-6 L 0.24184 -0.1958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979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C -0.00313 -0.02662 -0.00174 -0.0088 1.66667E-6 -0.06297 C 0.00052 -0.08172 0.00035 -0.12292 0.01094 -0.13588 C 0.01805 -0.14468 0.01059 -0.13079 0.01805 -0.14329 C 0.02239 -0.15024 0.02048 -0.15047 0.02535 -0.15533 C 0.03264 -0.16274 0.04045 -0.17061 0.04722 -0.17963 C 0.05972 -0.1963 0.04062 -0.17061 0.05434 -0.19167 C 0.05677 -0.19537 0.0618 -0.20139 0.0618 -0.20116 C 0.06476 -0.22037 0.06024 -0.19861 0.06649 -0.21111 C 0.06736 -0.21297 0.06701 -0.21644 0.06788 -0.21852 C 0.06962 -0.22315 0.07187 -0.22662 0.07378 -0.23079 C 0.07517 -0.23287 0.07639 -0.23519 0.07743 -0.23774 C 0.07847 -0.23959 0.08003 -0.24283 0.08003 -0.2426 C 0.08038 -0.24514 0.08125 -0.24977 0.08125 -0.24954 " pathEditMode="relative" rAng="0" ptsTypes="fffffffffffffA">
                                      <p:cBhvr>
                                        <p:cTn id="13" dur="2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-0.24948 C 0.08038 -0.25688 0.08091 -0.26404 0.07917 -0.27052 C 0.07657 -0.28115 0.05695 -0.31052 0.04966 -0.31722 C 0.03993 -0.33849 0.05278 -0.31306 0.04045 -0.33063 C 0.03907 -0.33271 0.03837 -0.33618 0.03681 -0.33849 C 0.03525 -0.34058 0.03299 -0.3415 0.03125 -0.34358 C 0.01337 -0.36578 0.02952 -0.34959 0.01667 -0.36162 C 0.00834 -0.38011 0.01285 -0.37387 0.00365 -0.38266 C 0.00261 -0.3852 0.00174 -0.38797 0.00018 -0.39029 C -0.00278 -0.39491 -0.00659 -0.39815 -0.00903 -0.40347 C -0.01007 -0.40578 -0.01128 -0.40855 -0.01267 -0.4111 C -0.01389 -0.41271 -0.01614 -0.41618 -0.01614 -0.41618 " pathEditMode="relative" rAng="0" ptsTypes="fffffffffffA">
                                      <p:cBhvr>
                                        <p:cTn id="23" dur="2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78" y="-834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0.01111 L -0.19618 -0.2347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-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618 -0.23473 L -0.34618 -0.045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944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14 -0.41602 L -0.14028 -0.279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15" y="684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 -0.49398 L -0.19809 -0.0384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63" y="2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65" name="Group 7"/>
          <p:cNvGrpSpPr>
            <a:grpSpLocks/>
          </p:cNvGrpSpPr>
          <p:nvPr/>
        </p:nvGrpSpPr>
        <p:grpSpPr bwMode="auto">
          <a:xfrm>
            <a:off x="2197100" y="1990725"/>
            <a:ext cx="4887913" cy="4029075"/>
            <a:chOff x="1384" y="1254"/>
            <a:chExt cx="3079" cy="2538"/>
          </a:xfrm>
        </p:grpSpPr>
        <p:sp>
          <p:nvSpPr>
            <p:cNvPr id="15373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74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75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76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5377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79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80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81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82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383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Oval 20"/>
          <p:cNvSpPr>
            <a:spLocks noChangeArrowheads="1"/>
          </p:cNvSpPr>
          <p:nvPr/>
        </p:nvSpPr>
        <p:spPr bwMode="auto">
          <a:xfrm>
            <a:off x="6400800" y="5867400"/>
            <a:ext cx="2514600" cy="7620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HOME RUN</a:t>
            </a:r>
          </a:p>
        </p:txBody>
      </p:sp>
      <p:pic>
        <p:nvPicPr>
          <p:cNvPr id="25621" name="Picture 21" descr="asa_baseru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3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5278438"/>
            <a:ext cx="581025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4" name="Picture 24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052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Arrow Connector 25"/>
          <p:cNvCxnSpPr/>
          <p:nvPr/>
        </p:nvCxnSpPr>
        <p:spPr>
          <a:xfrm flipV="1">
            <a:off x="3990975" y="5486400"/>
            <a:ext cx="504825" cy="2698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7" name="Picture 26" descr="Project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3494088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30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ectangle 31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579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4 0.22523 L 0.43143 -0.5192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-3722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2222E-6 L 0.24184 -0.1958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979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C -0.00313 -0.02662 -0.00174 -0.0088 1.66667E-6 -0.06297 C 0.00052 -0.08172 0.00035 -0.12292 0.01094 -0.13588 C 0.01805 -0.14468 0.01059 -0.13079 0.01805 -0.14329 C 0.02239 -0.15024 0.02048 -0.15047 0.02535 -0.15533 C 0.03264 -0.16274 0.04045 -0.17061 0.04722 -0.17963 C 0.05972 -0.1963 0.04062 -0.17061 0.05434 -0.19167 C 0.05677 -0.19537 0.0618 -0.20139 0.0618 -0.20116 C 0.06476 -0.22037 0.06024 -0.19861 0.06649 -0.21111 C 0.06736 -0.21297 0.06701 -0.21644 0.06788 -0.21852 C 0.06962 -0.22315 0.07187 -0.22662 0.07378 -0.23079 C 0.07517 -0.23287 0.07639 -0.23519 0.07743 -0.23774 C 0.07847 -0.23959 0.08003 -0.24283 0.08003 -0.2426 C 0.08038 -0.24514 0.08125 -0.24977 0.08125 -0.24954 " pathEditMode="relative" rAng="0" ptsTypes="fffffffffffffA">
                                      <p:cBhvr>
                                        <p:cTn id="13" dur="2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-0.24954 C 0.08038 -0.25255 0.0809 -0.25556 0.07951 -0.2581 C 0.07725 -0.2625 0.06093 -0.27407 0.05503 -0.27685 C 0.04687 -0.28542 0.05763 -0.27523 0.04739 -0.28218 C 0.04618 -0.2831 0.04566 -0.28449 0.04427 -0.28542 C 0.04305 -0.28634 0.04114 -0.28657 0.03975 -0.2875 C 0.02482 -0.29653 0.03819 -0.28981 0.0276 -0.29468 C 0.02066 -0.30231 0.02448 -0.29977 0.01684 -0.30324 C 0.01597 -0.3044 0.01527 -0.30532 0.01388 -0.30625 C 0.01145 -0.3081 0.00833 -0.30949 0.00625 -0.31157 C 0.00555 -0.3125 0.00451 -0.31366 0.00329 -0.31481 C 0.00225 -0.31528 0.00052 -0.31667 0.00052 -0.31667 " pathEditMode="relative" rAng="0" ptsTypes="fffffffffffA">
                                      <p:cBhvr>
                                        <p:cTn id="21" dur="2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5" y="-335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0.01111 L -0.19618 -0.2347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-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618 -0.23473 L -0.34618 -0.045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944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31644 L -0.15782 -0.1055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1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88889E-6 L 0.18334 0.23334 " pathEditMode="relative" ptsTypes="AA">
                                      <p:cBhvr>
                                        <p:cTn id="39" dur="2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42 -0.51922 L 0.01857 0.2460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42" y="3826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782 -0.10556 L -0.08282 0.0277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2197100" y="1990725"/>
            <a:ext cx="4887913" cy="4029075"/>
            <a:chOff x="1384" y="1254"/>
            <a:chExt cx="3079" cy="2538"/>
          </a:xfrm>
        </p:grpSpPr>
        <p:sp>
          <p:nvSpPr>
            <p:cNvPr id="16396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397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398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399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6400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1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02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03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04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05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06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6390" name="Oval 22"/>
          <p:cNvSpPr>
            <a:spLocks noChangeArrowheads="1"/>
          </p:cNvSpPr>
          <p:nvPr/>
        </p:nvSpPr>
        <p:spPr bwMode="auto">
          <a:xfrm>
            <a:off x="6400800" y="5867400"/>
            <a:ext cx="2514600" cy="7620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FLY OUT </a:t>
            </a:r>
          </a:p>
        </p:txBody>
      </p: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2" name="Picture 24" descr="asa_baseru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3" name="Pictur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5381625"/>
            <a:ext cx="54927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Project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768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4360863" y="3124200"/>
            <a:ext cx="1219200" cy="61277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OUT!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27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743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2222E-6 L 0.24184 -0.195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97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1875 -0.744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-37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C -0.00416 -0.00255 -0.00833 -0.00463 -0.01197 -0.00903 C -0.02291 -0.02222 -0.01111 -0.01435 -0.02222 -0.02037 C -0.02847 -0.03148 -0.03263 -0.04468 -0.03888 -0.05556 C -0.04461 -0.08449 -0.0401 -0.11991 -0.02534 -0.13681 C -0.02118 -0.14746 -0.01597 -0.15023 -0.01006 -0.15718 C -0.00503 -0.17037 0.00087 -0.18056 0.00851 -0.18889 C 0.01598 -0.2088 0.01893 -0.23357 0.02205 -0.25602 C 0.02414 -0.26875 0.02379 -0.26088 0.02379 -0.26759 " pathEditMode="relative" rAng="0" ptsTypes="ffffffffA">
                                      <p:cBhvr>
                                        <p:cTn id="10" dur="2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4" y="-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49 0.02084 L -0.06736 -0.1027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2" y="-61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8788" indent="-458788"/>
            <a:r>
              <a:rPr lang="en-US" sz="4200" b="1" dirty="0">
                <a:latin typeface="Calibri" panose="020F0502020204030204" pitchFamily="34" charset="0"/>
              </a:rPr>
              <a:t>You have all fly ball calls</a:t>
            </a:r>
          </a:p>
          <a:p>
            <a:pPr marL="458788" indent="-458788"/>
            <a:r>
              <a:rPr lang="en-US" sz="4200" b="1" dirty="0">
                <a:latin typeface="Calibri" panose="020F0502020204030204" pitchFamily="34" charset="0"/>
              </a:rPr>
              <a:t>You hall all tag-ups and advancements</a:t>
            </a:r>
          </a:p>
          <a:p>
            <a:pPr marL="458788" indent="-458788"/>
            <a:r>
              <a:rPr lang="en-US" sz="4200" b="1" dirty="0">
                <a:latin typeface="Calibri" panose="020F0502020204030204" pitchFamily="34" charset="0"/>
              </a:rPr>
              <a:t>Prioritize</a:t>
            </a:r>
          </a:p>
          <a:p>
            <a:pPr marL="733108" lvl="1" indent="-458788"/>
            <a:r>
              <a:rPr lang="en-US" sz="4000" b="1" dirty="0">
                <a:latin typeface="Calibri" panose="020F0502020204030204" pitchFamily="34" charset="0"/>
              </a:rPr>
              <a:t>Fair / Foul</a:t>
            </a:r>
          </a:p>
          <a:p>
            <a:pPr marL="733108" lvl="1" indent="-458788"/>
            <a:r>
              <a:rPr lang="en-US" sz="4000" b="1" dirty="0">
                <a:latin typeface="Calibri" panose="020F0502020204030204" pitchFamily="34" charset="0"/>
              </a:rPr>
              <a:t>Catch / No Catch</a:t>
            </a:r>
          </a:p>
          <a:p>
            <a:pPr marL="733108" lvl="1" indent="-458788"/>
            <a:r>
              <a:rPr lang="en-US" sz="4000" b="1" dirty="0">
                <a:latin typeface="Calibri" panose="020F0502020204030204" pitchFamily="34" charset="0"/>
              </a:rPr>
              <a:t>Keep all runners in front of you</a:t>
            </a:r>
            <a:br>
              <a:rPr lang="en-US" sz="4000" dirty="0">
                <a:latin typeface="Calibri" panose="020F0502020204030204" pitchFamily="34" charset="0"/>
              </a:rPr>
            </a:br>
            <a:endParaRPr lang="en-US" sz="4000" dirty="0">
              <a:latin typeface="Calibri" panose="020F0502020204030204" pitchFamily="34" charset="0"/>
            </a:endParaRPr>
          </a:p>
          <a:p>
            <a:pPr marL="274320" lvl="1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Hustle and be in position for all calls</a:t>
            </a:r>
          </a:p>
          <a:p>
            <a:pPr marL="274320" lvl="1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It is only 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YOU 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on the diamond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355847"/>
            <a:ext cx="4953000" cy="1054394"/>
          </a:xfrm>
        </p:spPr>
        <p:txBody>
          <a:bodyPr/>
          <a:lstStyle/>
          <a:p>
            <a:r>
              <a:rPr lang="en-US" dirty="0"/>
              <a:t>Single Umpire Fly Ball Situations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46" y="477625"/>
            <a:ext cx="8083997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50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81729"/>
          </a:xfrm>
        </p:spPr>
        <p:txBody>
          <a:bodyPr>
            <a:normAutofit fontScale="25000" lnSpcReduction="20000"/>
          </a:bodyPr>
          <a:lstStyle/>
          <a:p>
            <a:pPr marL="458788" indent="-458788"/>
            <a:r>
              <a:rPr lang="en-US" sz="12800" b="1" dirty="0">
                <a:latin typeface="Calibri" panose="020F0502020204030204" pitchFamily="34" charset="0"/>
              </a:rPr>
              <a:t>Starting position is in the slot behind the plate</a:t>
            </a:r>
          </a:p>
          <a:p>
            <a:pPr marL="458788" indent="-458788"/>
            <a:r>
              <a:rPr lang="en-US" sz="12800" b="1" dirty="0">
                <a:latin typeface="Calibri" panose="020F0502020204030204" pitchFamily="34" charset="0"/>
              </a:rPr>
              <a:t>On a batted ball, or a play that develops move from behind the plate to the best position for any play – usually in the infield</a:t>
            </a:r>
          </a:p>
          <a:p>
            <a:pPr marL="917575" lvl="1" indent="-455613"/>
            <a:r>
              <a:rPr lang="en-US" sz="11200" b="1" dirty="0">
                <a:latin typeface="Calibri" panose="020F0502020204030204" pitchFamily="34" charset="0"/>
              </a:rPr>
              <a:t>Understand the players and the game</a:t>
            </a:r>
          </a:p>
          <a:p>
            <a:pPr marL="917575" lvl="1" indent="-455613"/>
            <a:r>
              <a:rPr lang="en-US" sz="11200" b="1" dirty="0">
                <a:latin typeface="Calibri" panose="020F0502020204030204" pitchFamily="34" charset="0"/>
              </a:rPr>
              <a:t>Use ASA mechanics…..hustle</a:t>
            </a:r>
          </a:p>
          <a:p>
            <a:pPr marL="917575" lvl="1" indent="-455613"/>
            <a:r>
              <a:rPr lang="en-US" sz="11200" b="1" dirty="0">
                <a:latin typeface="Calibri" panose="020F0502020204030204" pitchFamily="34" charset="0"/>
              </a:rPr>
              <a:t>Priorities…always work in priorities</a:t>
            </a:r>
          </a:p>
          <a:p>
            <a:pPr marL="917575" lvl="1" indent="-455613"/>
            <a:r>
              <a:rPr lang="en-US" sz="11200" b="1" dirty="0">
                <a:latin typeface="Calibri" panose="020F0502020204030204" pitchFamily="34" charset="0"/>
              </a:rPr>
              <a:t>Read players to help make the call stop, read the play, make the call</a:t>
            </a:r>
            <a:endParaRPr lang="en-US" sz="11200" b="1" dirty="0"/>
          </a:p>
          <a:p>
            <a:pPr algn="ctr">
              <a:buNone/>
            </a:pPr>
            <a:endParaRPr lang="en-US" sz="4200" dirty="0"/>
          </a:p>
          <a:p>
            <a:pPr algn="ctr">
              <a:buNone/>
            </a:pPr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355847"/>
            <a:ext cx="4953000" cy="1054394"/>
          </a:xfrm>
        </p:spPr>
        <p:txBody>
          <a:bodyPr/>
          <a:lstStyle/>
          <a:p>
            <a:r>
              <a:rPr lang="en-US" dirty="0"/>
              <a:t>Responsibilities of A Single Umpire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5931"/>
            <a:ext cx="1224582" cy="8129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428051"/>
            <a:ext cx="1225402" cy="8108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Where is the ball?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Hustle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To get a good angle!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Proper distance! Remember 10’ to 12’ on tag plays and 18’ to 21’ on force plays.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Stop, read the play, make the call</a:t>
            </a:r>
          </a:p>
          <a:p>
            <a:pPr marL="458788" indent="-458788"/>
            <a:endParaRPr lang="en-US" sz="3600" dirty="0"/>
          </a:p>
          <a:p>
            <a:pPr algn="ctr">
              <a:buNone/>
            </a:pPr>
            <a:endParaRPr lang="en-US" sz="4200" dirty="0"/>
          </a:p>
          <a:p>
            <a:pPr algn="ctr">
              <a:buNone/>
            </a:pPr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355847"/>
            <a:ext cx="4953000" cy="1054394"/>
          </a:xfrm>
        </p:spPr>
        <p:txBody>
          <a:bodyPr/>
          <a:lstStyle/>
          <a:p>
            <a:r>
              <a:rPr lang="en-US" dirty="0"/>
              <a:t>Base Mechanics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46" y="375822"/>
            <a:ext cx="8083997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75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Position is about angles and better understanding where you need to be to see the play.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Learn to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</a:rPr>
              <a:t>READ</a:t>
            </a:r>
            <a:r>
              <a:rPr lang="en-US" sz="3200" b="1" dirty="0">
                <a:latin typeface="Calibri" panose="020F0502020204030204" pitchFamily="34" charset="0"/>
              </a:rPr>
              <a:t> the play – HUSTLE!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The elements of the play will dictate your position.</a:t>
            </a:r>
          </a:p>
          <a:p>
            <a:pPr marL="458788" indent="-458788"/>
            <a:endParaRPr lang="en-US" sz="3600" dirty="0"/>
          </a:p>
          <a:p>
            <a:pPr algn="ctr">
              <a:buNone/>
            </a:pPr>
            <a:endParaRPr lang="en-US" sz="4200" dirty="0"/>
          </a:p>
          <a:p>
            <a:pPr algn="ctr">
              <a:buNone/>
            </a:pPr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355847"/>
            <a:ext cx="4953000" cy="1054394"/>
          </a:xfrm>
        </p:spPr>
        <p:txBody>
          <a:bodyPr/>
          <a:lstStyle/>
          <a:p>
            <a:r>
              <a:rPr lang="en-US" dirty="0"/>
              <a:t>Base Mechanics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46" y="355847"/>
            <a:ext cx="8083997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18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90 degrees to the throw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Maintain proper distance of 18’ to 21’ and close in slightly on force plays.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Watch the fielder field the ball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Square to the play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Watch the ball – check the runner(s)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Let the ball take you into the play</a:t>
            </a:r>
          </a:p>
          <a:p>
            <a:pPr marL="458788" indent="-458788"/>
            <a:r>
              <a:rPr lang="en-US" sz="3200" b="1" dirty="0">
                <a:latin typeface="Calibri" panose="020F0502020204030204" pitchFamily="34" charset="0"/>
              </a:rPr>
              <a:t>Stop, read the play, make the call</a:t>
            </a:r>
          </a:p>
          <a:p>
            <a:pPr marL="458788" indent="-458788"/>
            <a:endParaRPr lang="en-US" sz="3600" dirty="0"/>
          </a:p>
          <a:p>
            <a:pPr algn="ctr">
              <a:buNone/>
            </a:pPr>
            <a:endParaRPr lang="en-US" sz="4200" dirty="0"/>
          </a:p>
          <a:p>
            <a:pPr algn="ctr">
              <a:buNone/>
            </a:pPr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355847"/>
            <a:ext cx="4953000" cy="1054394"/>
          </a:xfrm>
        </p:spPr>
        <p:txBody>
          <a:bodyPr/>
          <a:lstStyle/>
          <a:p>
            <a:r>
              <a:rPr lang="en-US" dirty="0"/>
              <a:t>Force Plays – “Fair Ground Theory”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477625"/>
            <a:ext cx="8083997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93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Calibri" panose="020F0502020204030204" pitchFamily="34" charset="0"/>
              </a:rPr>
              <a:t>90 degree angle with the path of the runner</a:t>
            </a:r>
            <a:br>
              <a:rPr lang="en-US" sz="3200" b="1" dirty="0">
                <a:latin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</a:rPr>
              <a:t>8’ to 12’ from the Leading edge of the base</a:t>
            </a:r>
            <a:endParaRPr lang="en-US" sz="2400" b="1" dirty="0"/>
          </a:p>
          <a:p>
            <a:pPr algn="ctr">
              <a:buNone/>
            </a:pPr>
            <a:endParaRPr lang="en-US" sz="4200" dirty="0"/>
          </a:p>
          <a:p>
            <a:pPr algn="ctr">
              <a:buNone/>
            </a:pPr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355847"/>
            <a:ext cx="4953000" cy="1054394"/>
          </a:xfrm>
        </p:spPr>
        <p:txBody>
          <a:bodyPr/>
          <a:lstStyle/>
          <a:p>
            <a:r>
              <a:rPr lang="en-US" dirty="0"/>
              <a:t>Principles – Tag Plays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5400000">
            <a:off x="4487862" y="5753100"/>
            <a:ext cx="457200" cy="381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7" name="Picture 6" descr="CXO0013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62" y="4648200"/>
            <a:ext cx="896938" cy="1143000"/>
          </a:xfrm>
          <a:prstGeom prst="rect">
            <a:avLst/>
          </a:prstGeom>
          <a:noFill/>
          <a:ln>
            <a:noFill/>
          </a:ln>
          <a:effectLst>
            <a:outerShdw dist="12700" dir="10800000" algn="ctr" rotWithShape="0">
              <a:schemeClr val="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asafieldump_transpv1power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4825"/>
            <a:ext cx="746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4459287" y="4495800"/>
            <a:ext cx="228600" cy="762000"/>
          </a:xfrm>
          <a:prstGeom prst="downArrow">
            <a:avLst>
              <a:gd name="adj1" fmla="val 50000"/>
              <a:gd name="adj2" fmla="val 8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2" name="Picture 11" descr="CXO0014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762" y="4648200"/>
            <a:ext cx="1600200" cy="852488"/>
          </a:xfrm>
          <a:prstGeom prst="rect">
            <a:avLst/>
          </a:prstGeom>
          <a:noFill/>
          <a:ln>
            <a:noFill/>
          </a:ln>
          <a:effectLst>
            <a:outerShdw dist="12700" dir="108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Project1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2" y="3124200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2063" y="369426"/>
            <a:ext cx="8083997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AutoShape 3"/>
          <p:cNvSpPr>
            <a:spLocks noChangeArrowheads="1"/>
          </p:cNvSpPr>
          <p:nvPr/>
        </p:nvSpPr>
        <p:spPr bwMode="auto">
          <a:xfrm rot="-2579376">
            <a:off x="3048000" y="1981200"/>
            <a:ext cx="3070225" cy="3181350"/>
          </a:xfrm>
          <a:prstGeom prst="roundRect">
            <a:avLst>
              <a:gd name="adj" fmla="val 16667"/>
            </a:avLst>
          </a:prstGeom>
          <a:solidFill>
            <a:srgbClr val="996633"/>
          </a:solidFill>
          <a:ln w="9525">
            <a:solidFill>
              <a:srgbClr val="9966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 rot="-2579376">
            <a:off x="2286000" y="4202113"/>
            <a:ext cx="363538" cy="917575"/>
          </a:xfrm>
          <a:prstGeom prst="rect">
            <a:avLst/>
          </a:prstGeom>
          <a:solidFill>
            <a:srgbClr val="996633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 rot="2820624">
            <a:off x="6497638" y="4505325"/>
            <a:ext cx="382587" cy="969963"/>
          </a:xfrm>
          <a:prstGeom prst="rect">
            <a:avLst/>
          </a:prstGeom>
          <a:solidFill>
            <a:srgbClr val="996633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200" name="AutoShape 10"/>
          <p:cNvSpPr>
            <a:spLocks noChangeArrowheads="1"/>
          </p:cNvSpPr>
          <p:nvPr/>
        </p:nvSpPr>
        <p:spPr bwMode="auto">
          <a:xfrm rot="-2579376">
            <a:off x="4452938" y="2190750"/>
            <a:ext cx="227012" cy="190500"/>
          </a:xfrm>
          <a:prstGeom prst="bevel">
            <a:avLst>
              <a:gd name="adj" fmla="val 12500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pic>
        <p:nvPicPr>
          <p:cNvPr id="8201" name="Picture 48" descr="PLa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400675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Rectangle 11"/>
          <p:cNvSpPr>
            <a:spLocks noChangeArrowheads="1"/>
          </p:cNvSpPr>
          <p:nvPr/>
        </p:nvSpPr>
        <p:spPr bwMode="auto">
          <a:xfrm rot="-33292">
            <a:off x="4819650" y="4945063"/>
            <a:ext cx="361950" cy="1065212"/>
          </a:xfrm>
          <a:prstGeom prst="rect">
            <a:avLst/>
          </a:prstGeom>
          <a:solidFill>
            <a:srgbClr val="996633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203" name="Rectangle 22"/>
          <p:cNvSpPr>
            <a:spLocks noChangeArrowheads="1"/>
          </p:cNvSpPr>
          <p:nvPr/>
        </p:nvSpPr>
        <p:spPr bwMode="auto">
          <a:xfrm rot="-33292">
            <a:off x="3979863" y="4945063"/>
            <a:ext cx="360362" cy="1065212"/>
          </a:xfrm>
          <a:prstGeom prst="rect">
            <a:avLst/>
          </a:prstGeom>
          <a:solidFill>
            <a:srgbClr val="996633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204" name="AutoShape 10"/>
          <p:cNvSpPr>
            <a:spLocks noChangeArrowheads="1"/>
          </p:cNvSpPr>
          <p:nvPr/>
        </p:nvSpPr>
        <p:spPr bwMode="auto">
          <a:xfrm rot="-2579376">
            <a:off x="4452938" y="2190750"/>
            <a:ext cx="227012" cy="190500"/>
          </a:xfrm>
          <a:prstGeom prst="bevel">
            <a:avLst>
              <a:gd name="adj" fmla="val 12500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205" name="AutoShape 23"/>
          <p:cNvSpPr>
            <a:spLocks noChangeArrowheads="1"/>
          </p:cNvSpPr>
          <p:nvPr/>
        </p:nvSpPr>
        <p:spPr bwMode="auto">
          <a:xfrm rot="-2579376">
            <a:off x="6103938" y="3970338"/>
            <a:ext cx="227012" cy="192087"/>
          </a:xfrm>
          <a:prstGeom prst="bevel">
            <a:avLst>
              <a:gd name="adj" fmla="val 12500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206" name="AutoShape 24"/>
          <p:cNvSpPr>
            <a:spLocks noChangeArrowheads="1"/>
          </p:cNvSpPr>
          <p:nvPr/>
        </p:nvSpPr>
        <p:spPr bwMode="auto">
          <a:xfrm rot="-2579376">
            <a:off x="2716213" y="3622675"/>
            <a:ext cx="225425" cy="192088"/>
          </a:xfrm>
          <a:prstGeom prst="bevel">
            <a:avLst>
              <a:gd name="adj" fmla="val 12500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sp>
        <p:nvSpPr>
          <p:cNvPr id="8207" name="AutoShape 25"/>
          <p:cNvSpPr>
            <a:spLocks noChangeArrowheads="1"/>
          </p:cNvSpPr>
          <p:nvPr/>
        </p:nvSpPr>
        <p:spPr bwMode="auto">
          <a:xfrm rot="-2579376">
            <a:off x="6234113" y="4111625"/>
            <a:ext cx="227012" cy="190500"/>
          </a:xfrm>
          <a:prstGeom prst="bevel">
            <a:avLst>
              <a:gd name="adj" fmla="val 12500"/>
            </a:avLst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cs typeface="Arial" charset="0"/>
            </a:endParaRPr>
          </a:p>
        </p:txBody>
      </p: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Oval 28"/>
          <p:cNvSpPr>
            <a:spLocks noChangeArrowheads="1"/>
          </p:cNvSpPr>
          <p:nvPr/>
        </p:nvSpPr>
        <p:spPr bwMode="auto">
          <a:xfrm>
            <a:off x="6507163" y="5221288"/>
            <a:ext cx="2362200" cy="10668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NO RUNNER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PLAY AT 1ST</a:t>
            </a:r>
          </a:p>
        </p:txBody>
      </p:sp>
      <p:pic>
        <p:nvPicPr>
          <p:cNvPr id="8210" name="Picture 29" descr="Field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3127">
            <a:off x="5715000" y="3581400"/>
            <a:ext cx="6096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8" name="Picture 26" descr="C:\Users\Mausman`\Documents\Clips\BASE UMP REVERSE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5119688"/>
            <a:ext cx="592137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410200" y="4044950"/>
            <a:ext cx="646113" cy="222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34" name="Picture 33" descr="Project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25" y="3411538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26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tangle 26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799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5.55556E-6 C 0.00573 0.02545 0.00312 0.053 -0.00122 0.07869 C -0.00261 0.08657 -0.00382 0.0949 -0.00521 0.10277 C -0.00591 0.10624 -0.00764 0.11295 -0.00764 0.11295 C -0.00729 0.1442 -0.00747 0.17569 -0.00643 0.20694 C -0.00625 0.21226 -0.00469 0.21712 -0.00382 0.22221 C -0.00348 0.22453 -0.00261 0.22916 -0.00261 0.22916 C -0.00087 0.22082 0.00052 0.21689 -0.00261 0.20694 C -0.00348 0.20439 -0.00625 0.20393 -0.00764 0.20184 C -0.01372 0.19282 -0.01216 0.1905 -0.02049 0.18633 C -0.02361 0.18008 -0.02674 0.17846 -0.03212 0.17615 C -0.03768 0.16874 -0.04028 0.17198 -0.04618 0.16758 C -0.05139 0.16365 -0.05643 0.15925 -0.06163 0.15555 C -0.06424 0.15369 -0.06667 0.15115 -0.06927 0.14883 C -0.07049 0.14768 -0.07309 0.14536 -0.07309 0.14536 C -0.07657 0.13865 -0.08038 0.13564 -0.08455 0.13008 C -0.0882 0.12522 -0.0908 0.11874 -0.09358 0.11295 C -0.09549 0.10879 -0.09792 0.10485 -0.1 0.10092 C -0.10087 0.0993 -0.10261 0.09582 -0.10261 0.09582 C -0.10538 0.08425 -0.10157 0.09744 -0.10764 0.08564 C -0.11111 0.07893 -0.10973 0.07661 -0.11667 0.0736 C -0.11841 0.06619 -0.11962 0.06434 -0.12309 0.05832 C -0.125 0.05508 -0.1283 0.04791 -0.1283 0.04791 C -0.13108 0.0361 -0.12709 0.04907 -0.13334 0.03934 C -0.14098 0.02707 -0.13212 0.03772 -0.13716 0.02754 C -0.14011 0.02152 -0.14497 0.0155 -0.14879 0.01041 C -0.14966 0.00647 -0.15521 0.00369 -0.15382 -5.55556E-6 C -0.15348 -0.0007 -0.14115 0.00485 -0.13976 0.00532 C -0.13334 0.00763 -0.12448 0.01041 -0.11788 0.01041 C -0.03195 0.0111 0.05382 0.01041 0.13975 0.01041 " pathEditMode="relative" ptsTypes="fffffffffffffffffffffffffffff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394 L 0.3085 -0.24028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1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3 -0.01111 C -0.01389 -0.01458 -0.01527 -0.01504 -0.01684 -0.02083 C -0.0177 -0.0243 -0.01892 -0.03217 -0.01892 -0.03194 C -0.01875 -0.04676 -0.01857 -0.06134 -0.01788 -0.07592 C -0.01753 -0.0824 -0.00885 -0.10949 -0.00503 -0.11597 C -0.00243 -0.1206 -0.00052 -0.12037 0.00313 -0.12152 C 0.00799 -0.12708 0.01511 -0.13773 0.02066 -0.14074 C 0.02448 -0.14467 0.02691 -0.14977 0.03125 -0.15231 C 0.03872 -0.16458 0.04427 -0.17847 0.05348 -0.18842 C 0.05608 -0.19467 0.06059 -0.20301 0.06511 -0.20532 C 0.0658 -0.2074 0.06632 -0.20972 0.06736 -0.21134 C 0.06841 -0.2125 0.07101 -0.21296 0.07101 -0.21273 " pathEditMode="relative" rAng="0" ptsTypes="fffffffffffA">
                                      <p:cBhvr>
                                        <p:cTn id="10" dur="2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21" name="Group 26"/>
          <p:cNvGrpSpPr>
            <a:grpSpLocks/>
          </p:cNvGrpSpPr>
          <p:nvPr/>
        </p:nvGrpSpPr>
        <p:grpSpPr bwMode="auto">
          <a:xfrm>
            <a:off x="2197100" y="1990725"/>
            <a:ext cx="4887913" cy="4029075"/>
            <a:chOff x="1384" y="1254"/>
            <a:chExt cx="3079" cy="2538"/>
          </a:xfrm>
        </p:grpSpPr>
        <p:sp>
          <p:nvSpPr>
            <p:cNvPr id="9228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29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0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1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9232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3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4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5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6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7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38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Oval 22"/>
          <p:cNvSpPr>
            <a:spLocks noChangeArrowheads="1"/>
          </p:cNvSpPr>
          <p:nvPr/>
        </p:nvSpPr>
        <p:spPr bwMode="auto">
          <a:xfrm>
            <a:off x="6019800" y="5715000"/>
            <a:ext cx="27432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  RUNNER ON FIRST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BASE HIT</a:t>
            </a:r>
          </a:p>
        </p:txBody>
      </p:sp>
      <p:pic>
        <p:nvPicPr>
          <p:cNvPr id="4121" name="Picture 25" descr="asa_baseru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Project1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3" y="3570288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0" name="Picture 24" descr="C:\Users\Mausman`\Documents\Clips\BASE UMP REVERSE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5354638"/>
            <a:ext cx="63817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3962400" y="2514600"/>
            <a:ext cx="366713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32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ectangle 32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139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00017 0.223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22384 L 0.19184 -0.2983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-2611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30834 -0.2442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1222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-0.17118 -0.2347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59" y="-1173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75 -0.341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Line 20"/>
          <p:cNvSpPr>
            <a:spLocks noChangeShapeType="1"/>
          </p:cNvSpPr>
          <p:nvPr/>
        </p:nvSpPr>
        <p:spPr bwMode="auto">
          <a:xfrm rot="-2579376" flipH="1" flipV="1">
            <a:off x="2078038" y="549275"/>
            <a:ext cx="46037" cy="54435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21"/>
          <p:cNvSpPr>
            <a:spLocks noChangeShapeType="1"/>
          </p:cNvSpPr>
          <p:nvPr/>
        </p:nvSpPr>
        <p:spPr bwMode="auto">
          <a:xfrm rot="-2579376">
            <a:off x="4408488" y="3333750"/>
            <a:ext cx="5332412" cy="555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45" name="Group 7"/>
          <p:cNvGrpSpPr>
            <a:grpSpLocks/>
          </p:cNvGrpSpPr>
          <p:nvPr/>
        </p:nvGrpSpPr>
        <p:grpSpPr bwMode="auto">
          <a:xfrm>
            <a:off x="2157413" y="1992313"/>
            <a:ext cx="4887912" cy="4029075"/>
            <a:chOff x="1384" y="1254"/>
            <a:chExt cx="3079" cy="2538"/>
          </a:xfrm>
        </p:grpSpPr>
        <p:sp>
          <p:nvSpPr>
            <p:cNvPr id="10253" name="AutoShape 3"/>
            <p:cNvSpPr>
              <a:spLocks noChangeArrowheads="1"/>
            </p:cNvSpPr>
            <p:nvPr/>
          </p:nvSpPr>
          <p:spPr bwMode="auto">
            <a:xfrm rot="-2579376">
              <a:off x="1864" y="1254"/>
              <a:ext cx="1934" cy="2004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54" name="Rectangle 8"/>
            <p:cNvSpPr>
              <a:spLocks noChangeArrowheads="1"/>
            </p:cNvSpPr>
            <p:nvPr/>
          </p:nvSpPr>
          <p:spPr bwMode="auto">
            <a:xfrm rot="-2579376">
              <a:off x="1384" y="2653"/>
              <a:ext cx="229" cy="578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55" name="Rectangle 9"/>
            <p:cNvSpPr>
              <a:spLocks noChangeArrowheads="1"/>
            </p:cNvSpPr>
            <p:nvPr/>
          </p:nvSpPr>
          <p:spPr bwMode="auto">
            <a:xfrm rot="2820624">
              <a:off x="4037" y="2844"/>
              <a:ext cx="241" cy="61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56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257" name="Picture 48" descr="PLa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4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8" name="Rectangle 11"/>
            <p:cNvSpPr>
              <a:spLocks noChangeArrowheads="1"/>
            </p:cNvSpPr>
            <p:nvPr/>
          </p:nvSpPr>
          <p:spPr bwMode="auto">
            <a:xfrm rot="-33292">
              <a:off x="2980" y="3121"/>
              <a:ext cx="228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59" name="Rectangle 22"/>
            <p:cNvSpPr>
              <a:spLocks noChangeArrowheads="1"/>
            </p:cNvSpPr>
            <p:nvPr/>
          </p:nvSpPr>
          <p:spPr bwMode="auto">
            <a:xfrm rot="-33292">
              <a:off x="2451" y="3121"/>
              <a:ext cx="227" cy="671"/>
            </a:xfrm>
            <a:prstGeom prst="rect">
              <a:avLst/>
            </a:prstGeom>
            <a:solidFill>
              <a:srgbClr val="996633"/>
            </a:solidFill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60" name="AutoShape 10"/>
            <p:cNvSpPr>
              <a:spLocks noChangeArrowheads="1"/>
            </p:cNvSpPr>
            <p:nvPr/>
          </p:nvSpPr>
          <p:spPr bwMode="auto">
            <a:xfrm rot="-2579376">
              <a:off x="2749" y="1386"/>
              <a:ext cx="143" cy="120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61" name="AutoShape 23"/>
            <p:cNvSpPr>
              <a:spLocks noChangeArrowheads="1"/>
            </p:cNvSpPr>
            <p:nvPr/>
          </p:nvSpPr>
          <p:spPr bwMode="auto">
            <a:xfrm rot="-2579376">
              <a:off x="3789" y="2507"/>
              <a:ext cx="143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62" name="AutoShape 24"/>
            <p:cNvSpPr>
              <a:spLocks noChangeArrowheads="1"/>
            </p:cNvSpPr>
            <p:nvPr/>
          </p:nvSpPr>
          <p:spPr bwMode="auto">
            <a:xfrm rot="-2579376">
              <a:off x="1655" y="2288"/>
              <a:ext cx="142" cy="121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63" name="AutoShape 25"/>
            <p:cNvSpPr>
              <a:spLocks noChangeArrowheads="1"/>
            </p:cNvSpPr>
            <p:nvPr/>
          </p:nvSpPr>
          <p:spPr bwMode="auto">
            <a:xfrm rot="-2579376">
              <a:off x="3871" y="2596"/>
              <a:ext cx="143" cy="120"/>
            </a:xfrm>
            <a:prstGeom prst="bevel">
              <a:avLst>
                <a:gd name="adj" fmla="val 12500"/>
              </a:avLst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Arial" charset="0"/>
              </a:endParaRPr>
            </a:p>
          </p:txBody>
        </p:sp>
      </p:grpSp>
      <p:pic>
        <p:nvPicPr>
          <p:cNvPr id="31" name="Picture 25" descr="asa_baseru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608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Oval 20"/>
          <p:cNvSpPr>
            <a:spLocks noChangeArrowheads="1"/>
          </p:cNvSpPr>
          <p:nvPr/>
        </p:nvSpPr>
        <p:spPr bwMode="auto">
          <a:xfrm>
            <a:off x="6019800" y="5715000"/>
            <a:ext cx="27432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  RUNNER ON FIRST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DOUBLE PLAY</a:t>
            </a:r>
          </a:p>
        </p:txBody>
      </p:sp>
      <p:pic>
        <p:nvPicPr>
          <p:cNvPr id="26645" name="Picture 21" descr="asa_baseru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5413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4" name="Picture 24" descr="C:\Users\Mausman`\Documents\Clips\BASE UMP REVERSE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38" y="5381625"/>
            <a:ext cx="60801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Arrow Connector 25"/>
          <p:cNvCxnSpPr/>
          <p:nvPr/>
        </p:nvCxnSpPr>
        <p:spPr>
          <a:xfrm flipV="1">
            <a:off x="4083050" y="2667000"/>
            <a:ext cx="334963" cy="7334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13213" y="3400425"/>
            <a:ext cx="1296987" cy="3286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32" name="Picture 31" descr="Project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63" y="3411538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228600" y="5354641"/>
            <a:ext cx="1354138" cy="1274762"/>
            <a:chOff x="228600" y="5354641"/>
            <a:chExt cx="1354138" cy="1274762"/>
          </a:xfrm>
        </p:grpSpPr>
        <p:pic>
          <p:nvPicPr>
            <p:cNvPr id="30" name="Picture 40" descr="Project1.png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06" t="21463" r="37418" b="37210"/>
            <a:stretch/>
          </p:blipFill>
          <p:spPr bwMode="auto">
            <a:xfrm rot="5400000">
              <a:off x="268288" y="5314953"/>
              <a:ext cx="1274762" cy="135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ectangle 32"/>
            <p:cNvSpPr/>
            <p:nvPr/>
          </p:nvSpPr>
          <p:spPr bwMode="auto">
            <a:xfrm>
              <a:off x="228600" y="5762265"/>
              <a:ext cx="1354138" cy="3667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ritannic Bold" pitchFamily="34" charset="0"/>
                  <a:cs typeface="Arial" pitchFamily="34" charset="0"/>
                </a:rPr>
                <a:t>1 UMPIRE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020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33333E-6 L -0.00052 0.261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2618 C -0.01007 0.24328 -0.0276 0.23981 -0.03767 0.22245 C -0.04132 0.21597 -0.04444 0.20879 -0.04791 0.20208 C -0.04965 0.19861 -0.05312 0.1919 -0.05312 0.1919 C -0.05572 0.17662 -0.05191 0.19166 -0.05816 0.18148 C -0.05902 0.18009 -0.05885 0.17778 -0.05954 0.17639 C -0.06059 0.1743 -0.06232 0.17315 -0.06336 0.17129 C -0.0717 0.15555 -0.05989 0.17245 -0.06979 0.15926 C -0.07187 0.15023 -0.07673 0.14398 -0.08125 0.13703 C -0.08715 0.12778 -0.09166 0.11643 -0.0993 0.10972 C -0.10295 0.10208 -0.10781 0.09629 -0.11197 0.08912 C -0.11388 0.08588 -0.11718 0.07893 -0.11718 0.07893 C -0.11927 0.0706 -0.12291 0.06458 -0.12743 0.05856 C -0.12899 0.05162 -0.13125 0.04815 -0.13507 0.04305 C -0.13941 0.02708 -0.15399 0.00949 -0.16336 -0.00301 C -0.16111 -0.01135 -0.16354 -0.00625 -0.15694 -0.01158 C -0.14791 -0.01898 -0.14132 -0.02593 -0.13125 -0.03033 C -0.12604 -0.03519 -0.11979 -0.03935 -0.11458 -0.04422 C -0.10937 -0.04931 -0.10833 -0.05209 -0.10173 -0.0544 C -0.09635 -0.06158 -0.0901 -0.06991 -0.08263 -0.07315 C -0.07864 -0.07824 -0.07517 -0.08264 -0.06979 -0.08519 C -0.06007 -0.10209 -0.06562 -0.0956 -0.05434 -0.10556 L -0.05434 -0.10556 C -0.05312 -0.10741 -0.05191 -0.10926 -0.05052 -0.11088 C -0.04809 -0.11343 -0.04288 -0.1176 -0.04288 -0.1176 C -0.03906 -0.12523 -0.03524 -0.1301 -0.02864 -0.1331 C -0.02257 -0.14584 -0.01909 -0.14283 -0.01076 -0.15 C -0.00937 -0.15834 -0.00798 -0.16111 -0.00173 -0.16366 C -0.00086 -0.16551 -0.00069 -0.17014 0.0007 -0.16898 C 0.00261 -0.16736 0.00105 -0.16297 0.00209 -0.16042 C 0.00296 -0.15834 0.00487 -0.15718 0.00591 -0.15533 C 0.01285 -0.14375 0.01198 -0.1426 0.02136 -0.13635 C 0.02587 -0.12709 0.03368 -0.12338 0.04046 -0.1176 C 0.05122 -0.10857 0.0408 -0.11667 0.04948 -0.10741 C 0.05556 -0.10116 0.06233 -0.09607 0.06875 -0.09028 C 0.07205 -0.08403 0.07553 -0.07917 0.08021 -0.07477 C 0.08403 -0.06713 0.08768 -0.06065 0.09428 -0.05787 C 0.10018 -0.05 0.10313 -0.04352 0.10851 -0.03565 C 0.11094 -0.03195 0.11615 -0.02523 0.11615 -0.02523 C 0.1165 -0.02361 0.1165 -0.0213 0.11737 -0.02014 C 0.11962 -0.01736 0.12518 -0.01343 0.12518 -0.01343 C 0.13386 0.00578 0.12084 -0.0213 0.1316 -0.00486 C 0.13473 -0.00023 0.13594 0.00625 0.13924 0.01065 C 0.14566 0.01921 0.15105 0.02963 0.15851 0.03634 C 0.15973 0.04166 0.16216 0.05324 0.16737 0.05324 " pathEditMode="relative" ptsTypes="fffffffffffffffffffffFffffffffffffffffffffffA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30834 -0.24422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1222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-0.15955 -0.2692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-1347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111 L -0.04791 -0.3196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1266</TotalTime>
  <Words>362</Words>
  <Application>Microsoft Office PowerPoint</Application>
  <PresentationFormat>On-screen Show (4:3)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Britannic Bold</vt:lpstr>
      <vt:lpstr>Calibri</vt:lpstr>
      <vt:lpstr>Franklin Gothic Medium</vt:lpstr>
      <vt:lpstr>Wingdings</vt:lpstr>
      <vt:lpstr>Wingdings 2</vt:lpstr>
      <vt:lpstr>Grid</vt:lpstr>
      <vt:lpstr>  One umpire mechanic</vt:lpstr>
      <vt:lpstr>Responsibilities of A Single Umpire</vt:lpstr>
      <vt:lpstr>Base Mechanics</vt:lpstr>
      <vt:lpstr>Base Mechanics</vt:lpstr>
      <vt:lpstr>Force Plays – “Fair Ground Theory”</vt:lpstr>
      <vt:lpstr>Principles – Tag Plays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Single Umpire Fly Ball Situations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Umpire Registration Clinic</dc:title>
  <dc:creator>Dan Pfeffer</dc:creator>
  <cp:lastModifiedBy>Joel Schmidt</cp:lastModifiedBy>
  <cp:revision>156</cp:revision>
  <dcterms:created xsi:type="dcterms:W3CDTF">2012-11-09T17:03:13Z</dcterms:created>
  <dcterms:modified xsi:type="dcterms:W3CDTF">2020-08-19T00:47:22Z</dcterms:modified>
</cp:coreProperties>
</file>