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315" r:id="rId3"/>
    <p:sldId id="316" r:id="rId4"/>
    <p:sldId id="317" r:id="rId5"/>
    <p:sldId id="318" r:id="rId6"/>
    <p:sldId id="319" r:id="rId7"/>
    <p:sldId id="320" r:id="rId8"/>
    <p:sldId id="321" r:id="rId9"/>
    <p:sldId id="335" r:id="rId10"/>
    <p:sldId id="322" r:id="rId11"/>
    <p:sldId id="336" r:id="rId12"/>
    <p:sldId id="323" r:id="rId13"/>
    <p:sldId id="324" r:id="rId14"/>
    <p:sldId id="325" r:id="rId15"/>
    <p:sldId id="326" r:id="rId16"/>
    <p:sldId id="327" r:id="rId17"/>
    <p:sldId id="328" r:id="rId18"/>
    <p:sldId id="337" r:id="rId19"/>
    <p:sldId id="329" r:id="rId20"/>
    <p:sldId id="330" r:id="rId21"/>
    <p:sldId id="333" r:id="rId22"/>
    <p:sldId id="331" r:id="rId23"/>
    <p:sldId id="338" r:id="rId24"/>
    <p:sldId id="33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60DE9A-0A5A-4951-99D1-6E1D0C773EEC}" type="datetimeFigureOut">
              <a:rPr lang="en-US" smtClean="0"/>
              <a:pPr/>
              <a:t>8/18/2020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42D325-4721-402D-A98B-00928388D0E9}" type="slidenum">
              <a:rPr lang="en-US" smtClean="0"/>
              <a:pPr/>
              <a:t>‹#›</a:t>
            </a:fld>
            <a:endParaRPr lang="en-US"/>
          </a:p>
        </p:txBody>
      </p:sp>
    </p:spTree>
    <p:extLst>
      <p:ext uri="{BB962C8B-B14F-4D97-AF65-F5344CB8AC3E}">
        <p14:creationId xmlns:p14="http://schemas.microsoft.com/office/powerpoint/2010/main" val="40692676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55680E1-8516-44FA-A581-F4001A858ACC}" type="datetimeFigureOut">
              <a:rPr lang="en-US" smtClean="0"/>
              <a:pPr/>
              <a:t>8/18/2020</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75991D1-4089-48E6-9F15-C2B65B2C8660}"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991D1-4089-48E6-9F15-C2B65B2C86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75991D1-4089-48E6-9F15-C2B65B2C86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991D1-4089-48E6-9F15-C2B65B2C8660}"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55680E1-8516-44FA-A581-F4001A858ACC}" type="datetimeFigureOut">
              <a:rPr lang="en-US" smtClean="0"/>
              <a:pPr/>
              <a:t>8/18/2020</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75991D1-4089-48E6-9F15-C2B65B2C8660}"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991D1-4089-48E6-9F15-C2B65B2C8660}"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5991D1-4089-48E6-9F15-C2B65B2C8660}"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5991D1-4089-48E6-9F15-C2B65B2C8660}"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5991D1-4089-48E6-9F15-C2B65B2C86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75991D1-4089-48E6-9F15-C2B65B2C8660}"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680E1-8516-44FA-A581-F4001A858ACC}" type="datetimeFigureOut">
              <a:rPr lang="en-US" smtClean="0"/>
              <a:pPr/>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991D1-4089-48E6-9F15-C2B65B2C8660}"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55680E1-8516-44FA-A581-F4001A858ACC}" type="datetimeFigureOut">
              <a:rPr lang="en-US" smtClean="0"/>
              <a:pPr/>
              <a:t>8/18/2020</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75991D1-4089-48E6-9F15-C2B65B2C86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1676400"/>
            <a:ext cx="1981200" cy="3581400"/>
          </a:xfrm>
        </p:spPr>
        <p:txBody>
          <a:bodyPr>
            <a:normAutofit/>
          </a:bodyPr>
          <a:lstStyle/>
          <a:p>
            <a:pPr algn="ctr"/>
            <a:r>
              <a:rPr lang="en-US" dirty="0"/>
              <a:t>2017 USA Softball Minnesota</a:t>
            </a:r>
          </a:p>
        </p:txBody>
      </p:sp>
      <p:sp>
        <p:nvSpPr>
          <p:cNvPr id="2" name="Title 1"/>
          <p:cNvSpPr>
            <a:spLocks noGrp="1"/>
          </p:cNvSpPr>
          <p:nvPr>
            <p:ph type="title"/>
          </p:nvPr>
        </p:nvSpPr>
        <p:spPr>
          <a:xfrm>
            <a:off x="392879" y="3962400"/>
            <a:ext cx="6324600" cy="1828800"/>
          </a:xfrm>
        </p:spPr>
        <p:txBody>
          <a:bodyPr/>
          <a:lstStyle/>
          <a:p>
            <a:pPr algn="ctr"/>
            <a:r>
              <a:rPr lang="en-US" sz="3600" b="1" dirty="0">
                <a:latin typeface="Calibri" panose="020F0502020204030204" pitchFamily="34" charset="0"/>
              </a:rPr>
              <a:t>Minnesota ASA Fast Pitch</a:t>
            </a:r>
            <a:br>
              <a:rPr lang="en-US" sz="3600" b="1" dirty="0">
                <a:latin typeface="Calibri" panose="020F0502020204030204" pitchFamily="34" charset="0"/>
              </a:rPr>
            </a:br>
            <a:r>
              <a:rPr lang="en-US" sz="3600" b="1" dirty="0">
                <a:latin typeface="Calibri" panose="020F0502020204030204" pitchFamily="34" charset="0"/>
              </a:rPr>
              <a:t>One and Two Umpire Training</a:t>
            </a:r>
          </a:p>
        </p:txBody>
      </p:sp>
      <p:pic>
        <p:nvPicPr>
          <p:cNvPr id="5" name="Picture 4"/>
          <p:cNvPicPr>
            <a:picLocks noChangeAspect="1"/>
          </p:cNvPicPr>
          <p:nvPr/>
        </p:nvPicPr>
        <p:blipFill>
          <a:blip r:embed="rId2"/>
          <a:stretch>
            <a:fillRect/>
          </a:stretch>
        </p:blipFill>
        <p:spPr>
          <a:xfrm>
            <a:off x="1413372" y="762000"/>
            <a:ext cx="4310246" cy="28531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437" y="685800"/>
            <a:ext cx="1721731" cy="114299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134" y="4876800"/>
            <a:ext cx="1721731" cy="1142997"/>
          </a:xfrm>
          <a:prstGeom prst="rect">
            <a:avLst/>
          </a:prstGeom>
        </p:spPr>
      </p:pic>
    </p:spTree>
    <p:extLst>
      <p:ext uri="{BB962C8B-B14F-4D97-AF65-F5344CB8AC3E}">
        <p14:creationId xmlns:p14="http://schemas.microsoft.com/office/powerpoint/2010/main" val="118534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36A"/>
          <p:cNvPicPr>
            <a:picLocks noChangeAspect="1" noChangeArrowheads="1"/>
          </p:cNvPicPr>
          <p:nvPr/>
        </p:nvPicPr>
        <p:blipFill>
          <a:blip r:embed="rId2" cstate="print"/>
          <a:srcRect/>
          <a:stretch>
            <a:fillRect/>
          </a:stretch>
        </p:blipFill>
        <p:spPr bwMode="auto">
          <a:xfrm>
            <a:off x="4572000" y="1676400"/>
            <a:ext cx="4369266" cy="2723331"/>
          </a:xfrm>
          <a:prstGeom prst="rect">
            <a:avLst/>
          </a:prstGeom>
          <a:noFill/>
          <a:ln w="38100">
            <a:solidFill>
              <a:srgbClr val="000000"/>
            </a:solidFill>
            <a:miter lim="800000"/>
            <a:headEnd/>
            <a:tailEnd/>
          </a:ln>
        </p:spPr>
      </p:pic>
      <p:sp>
        <p:nvSpPr>
          <p:cNvPr id="5" name="Content Placeholder 4"/>
          <p:cNvSpPr>
            <a:spLocks noGrp="1"/>
          </p:cNvSpPr>
          <p:nvPr>
            <p:ph sz="half" idx="1"/>
          </p:nvPr>
        </p:nvSpPr>
        <p:spPr/>
        <p:txBody>
          <a:bodyPr>
            <a:normAutofit fontScale="77500" lnSpcReduction="20000"/>
          </a:bodyPr>
          <a:lstStyle/>
          <a:p>
            <a:pPr marL="45720" indent="0">
              <a:buNone/>
            </a:pPr>
            <a:r>
              <a:rPr lang="en-US" b="1" dirty="0">
                <a:solidFill>
                  <a:schemeClr val="tx1"/>
                </a:solidFill>
                <a:latin typeface="Calibri" panose="020F0502020204030204" pitchFamily="34" charset="0"/>
              </a:rPr>
              <a:t>PLATE UMPIRE:</a:t>
            </a:r>
          </a:p>
          <a:p>
            <a:pPr marL="347663" indent="-347663">
              <a:buFont typeface="+mj-lt"/>
              <a:buAutoNum type="arabicPeriod"/>
            </a:pPr>
            <a:r>
              <a:rPr lang="en-US" b="1" dirty="0">
                <a:latin typeface="Calibri" panose="020F0502020204030204" pitchFamily="34" charset="0"/>
              </a:rPr>
              <a:t>If a fly ball is hit, get out from behind home plate and line up the runner on third base and watch the tag-up.</a:t>
            </a:r>
          </a:p>
          <a:p>
            <a:pPr marL="347663" indent="-347663">
              <a:buFont typeface="+mj-lt"/>
              <a:buAutoNum type="arabicPeriod"/>
            </a:pPr>
            <a:r>
              <a:rPr lang="en-US" b="1" dirty="0">
                <a:latin typeface="Calibri" panose="020F0502020204030204" pitchFamily="34" charset="0"/>
              </a:rPr>
              <a:t>On base hits, move toward third base, watching the runner. If the runner goes home, drift back toward home plate and watch the runner touch the plate.</a:t>
            </a:r>
          </a:p>
          <a:p>
            <a:pPr marL="347663" indent="-347663">
              <a:buFont typeface="+mj-lt"/>
              <a:buAutoNum type="arabicPeriod"/>
            </a:pPr>
            <a:r>
              <a:rPr lang="en-US" b="1" dirty="0">
                <a:latin typeface="Calibri" panose="020F0502020204030204" pitchFamily="34" charset="0"/>
              </a:rPr>
              <a:t>Refer to the PLATE UMPIRE SECTION.</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THIRD Base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19550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36A"/>
          <p:cNvPicPr>
            <a:picLocks noChangeAspect="1" noChangeArrowheads="1"/>
          </p:cNvPicPr>
          <p:nvPr/>
        </p:nvPicPr>
        <p:blipFill>
          <a:blip r:embed="rId2" cstate="print"/>
          <a:srcRect/>
          <a:stretch>
            <a:fillRect/>
          </a:stretch>
        </p:blipFill>
        <p:spPr bwMode="auto">
          <a:xfrm>
            <a:off x="4572000" y="1676400"/>
            <a:ext cx="4369266" cy="2723331"/>
          </a:xfrm>
          <a:prstGeom prst="rect">
            <a:avLst/>
          </a:prstGeom>
          <a:noFill/>
          <a:ln w="38100">
            <a:solidFill>
              <a:srgbClr val="000000"/>
            </a:solidFill>
            <a:miter lim="800000"/>
            <a:headEnd/>
            <a:tailEnd/>
          </a:ln>
        </p:spPr>
      </p:pic>
      <p:sp>
        <p:nvSpPr>
          <p:cNvPr id="5" name="Content Placeholder 4"/>
          <p:cNvSpPr>
            <a:spLocks noGrp="1"/>
          </p:cNvSpPr>
          <p:nvPr>
            <p:ph sz="half" idx="1"/>
          </p:nvPr>
        </p:nvSpPr>
        <p:spPr/>
        <p:txBody>
          <a:bodyPr>
            <a:normAutofit fontScale="625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a:pPr>
            <a:r>
              <a:rPr lang="en-US" b="1" dirty="0">
                <a:latin typeface="Calibri" panose="020F0502020204030204" pitchFamily="34" charset="0"/>
              </a:rPr>
              <a:t>Take a position two or three steps behind and to the right of the shortstop. Be cautious so as not to interfere with the outfielders' view of the batter or play by the infielders.</a:t>
            </a:r>
          </a:p>
          <a:p>
            <a:pPr marL="347663" indent="-347663">
              <a:buFont typeface="+mj-lt"/>
              <a:buAutoNum type="arabicPeriod"/>
            </a:pPr>
            <a:r>
              <a:rPr lang="en-US" b="1" dirty="0">
                <a:latin typeface="Calibri" panose="020F0502020204030204" pitchFamily="34" charset="0"/>
              </a:rPr>
              <a:t>If a ball is hit to the infield, wait until the fielder commits himself, then move quickly toward that base. Don't take your eyes off the ball.</a:t>
            </a:r>
          </a:p>
          <a:p>
            <a:pPr marL="347663" indent="-347663">
              <a:buFont typeface="+mj-lt"/>
              <a:buAutoNum type="arabicPeriod"/>
            </a:pPr>
            <a:r>
              <a:rPr lang="en-US" b="1" dirty="0">
                <a:latin typeface="Calibri" panose="020F0502020204030204" pitchFamily="34" charset="0"/>
              </a:rPr>
              <a:t>Call all plays made on the first throw of the ball unless it is to home plate. Take the batter-runner into third base and see that all bases are touched.</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THIRD Base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187228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55000" lnSpcReduction="20000"/>
          </a:bodyPr>
          <a:lstStyle/>
          <a:p>
            <a:pPr marL="45720" indent="0">
              <a:buNone/>
            </a:pPr>
            <a:r>
              <a:rPr lang="en-US" b="1" dirty="0">
                <a:solidFill>
                  <a:schemeClr val="tx1"/>
                </a:solidFill>
                <a:latin typeface="Calibri" panose="020F0502020204030204" pitchFamily="34" charset="0"/>
              </a:rPr>
              <a:t>PLATE UMPIRE:</a:t>
            </a:r>
          </a:p>
          <a:p>
            <a:pPr marL="347663" indent="-347663">
              <a:buFont typeface="+mj-lt"/>
              <a:buAutoNum type="arabicPeriod"/>
            </a:pPr>
            <a:r>
              <a:rPr lang="en-US" b="1" dirty="0">
                <a:latin typeface="Calibri" panose="020F0502020204030204" pitchFamily="34" charset="0"/>
              </a:rPr>
              <a:t>On base hits take lead runner into third base and home. On steals where there is a wild throw at second base pick up the runner coming into third base.</a:t>
            </a:r>
          </a:p>
          <a:p>
            <a:pPr marL="347663" indent="-347663">
              <a:buFont typeface="+mj-lt"/>
              <a:buAutoNum type="arabicPeriod"/>
            </a:pPr>
            <a:r>
              <a:rPr lang="en-US" b="1" dirty="0">
                <a:latin typeface="Calibri" panose="020F0502020204030204" pitchFamily="34" charset="0"/>
              </a:rPr>
              <a:t>Be ready and in position to make a call at third base by going down the left field foul line in foul ground. When you are about 15 feet from third base quickly move into the infield for good position on the tag play.</a:t>
            </a:r>
          </a:p>
          <a:p>
            <a:pPr marL="347663" indent="-347663">
              <a:buFont typeface="+mj-lt"/>
              <a:buAutoNum type="arabicPeriod"/>
            </a:pPr>
            <a:r>
              <a:rPr lang="en-US" b="1" dirty="0">
                <a:latin typeface="Calibri" panose="020F0502020204030204" pitchFamily="34" charset="0"/>
              </a:rPr>
              <a:t>On hits, move toward third base. If the lead runner comes home and there is no play made on him, drift toward third but watch the runner touch home plate.</a:t>
            </a:r>
          </a:p>
          <a:p>
            <a:pPr marL="347663" indent="-347663">
              <a:buFont typeface="+mj-lt"/>
              <a:buAutoNum type="arabicPeriod"/>
            </a:pPr>
            <a:r>
              <a:rPr lang="en-US" b="1" dirty="0">
                <a:latin typeface="Calibri" panose="020F0502020204030204" pitchFamily="34" charset="0"/>
              </a:rPr>
              <a:t>Responsible for tag at second base.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First &amp; Second Base</a:t>
            </a:r>
          </a:p>
        </p:txBody>
      </p:sp>
      <p:pic>
        <p:nvPicPr>
          <p:cNvPr id="8" name="Picture 8" descr="37A"/>
          <p:cNvPicPr>
            <a:picLocks noChangeAspect="1" noChangeArrowheads="1"/>
          </p:cNvPicPr>
          <p:nvPr/>
        </p:nvPicPr>
        <p:blipFill>
          <a:blip r:embed="rId2" cstate="print"/>
          <a:srcRect/>
          <a:stretch>
            <a:fillRect/>
          </a:stretch>
        </p:blipFill>
        <p:spPr bwMode="auto">
          <a:xfrm>
            <a:off x="4572000" y="1676401"/>
            <a:ext cx="4369398" cy="2755816"/>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45930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a:pPr>
            <a:r>
              <a:rPr lang="en-US" b="1" dirty="0">
                <a:latin typeface="Calibri" panose="020F0502020204030204" pitchFamily="34" charset="0"/>
              </a:rPr>
              <a:t>Take a position two or three steps behind and to the left of the shortstop. Be cautious so as not to interfere with the outfielders view of the batter or play by the infielders.</a:t>
            </a:r>
          </a:p>
          <a:p>
            <a:pPr marL="347663" indent="-347663">
              <a:buFont typeface="+mj-lt"/>
              <a:buAutoNum type="arabicPeriod"/>
            </a:pPr>
            <a:r>
              <a:rPr lang="en-US" b="1" dirty="0">
                <a:latin typeface="Calibri" panose="020F0502020204030204" pitchFamily="34" charset="0"/>
              </a:rPr>
              <a:t>On any ball hit to the infield, take the first throw unless it is to home plate. If the first throw is to first or second base, any subsequent throw to third base is covered by the plate umpire.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First &amp; Second Base</a:t>
            </a:r>
          </a:p>
        </p:txBody>
      </p:sp>
      <p:pic>
        <p:nvPicPr>
          <p:cNvPr id="8" name="Picture 8" descr="37A"/>
          <p:cNvPicPr>
            <a:picLocks noChangeAspect="1" noChangeArrowheads="1"/>
          </p:cNvPicPr>
          <p:nvPr/>
        </p:nvPicPr>
        <p:blipFill>
          <a:blip r:embed="rId2" cstate="print"/>
          <a:srcRect/>
          <a:stretch>
            <a:fillRect/>
          </a:stretch>
        </p:blipFill>
        <p:spPr bwMode="auto">
          <a:xfrm>
            <a:off x="4572000" y="1676401"/>
            <a:ext cx="4369398" cy="2755816"/>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329187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625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startAt="3"/>
            </a:pPr>
            <a:r>
              <a:rPr lang="en-US" b="1" dirty="0">
                <a:latin typeface="Calibri" panose="020F0502020204030204" pitchFamily="34" charset="0"/>
              </a:rPr>
              <a:t>If the runner attempts to steal third, move toward the base to make the call.</a:t>
            </a:r>
          </a:p>
          <a:p>
            <a:pPr marL="344488" indent="-344488">
              <a:buFont typeface="+mj-lt"/>
              <a:buAutoNum type="arabicPeriod" startAt="3"/>
            </a:pPr>
            <a:r>
              <a:rPr lang="en-US" b="1" dirty="0">
                <a:latin typeface="Calibri" panose="020F0502020204030204" pitchFamily="34" charset="0"/>
              </a:rPr>
              <a:t>On routine fly balls to outfield, move into infield to a position between pitching rubber and base line. You are responsible for the tag-up of the runner on first.</a:t>
            </a:r>
          </a:p>
          <a:p>
            <a:pPr marL="347663" indent="-347663">
              <a:buFont typeface="+mj-lt"/>
              <a:buAutoNum type="arabicPeriod" startAt="3"/>
            </a:pPr>
            <a:r>
              <a:rPr lang="en-US" b="1" dirty="0">
                <a:latin typeface="Calibri" panose="020F0502020204030204" pitchFamily="34" charset="0"/>
              </a:rPr>
              <a:t>See that the runner and batter touch second and first base. When the ball is in the outfield, take a position deep enough in the infield to allow you to move in for a play at either base.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First &amp; Second Base</a:t>
            </a:r>
          </a:p>
        </p:txBody>
      </p:sp>
      <p:pic>
        <p:nvPicPr>
          <p:cNvPr id="8" name="Picture 8" descr="37A"/>
          <p:cNvPicPr>
            <a:picLocks noChangeAspect="1" noChangeArrowheads="1"/>
          </p:cNvPicPr>
          <p:nvPr/>
        </p:nvPicPr>
        <p:blipFill>
          <a:blip r:embed="rId2" cstate="print"/>
          <a:srcRect/>
          <a:stretch>
            <a:fillRect/>
          </a:stretch>
        </p:blipFill>
        <p:spPr bwMode="auto">
          <a:xfrm>
            <a:off x="4572000" y="1676401"/>
            <a:ext cx="4369398" cy="2755816"/>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182881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719072"/>
            <a:ext cx="4038600" cy="4681728"/>
          </a:xfrm>
        </p:spPr>
        <p:txBody>
          <a:bodyPr>
            <a:noAutofit/>
          </a:bodyPr>
          <a:lstStyle/>
          <a:p>
            <a:pPr marL="45720" indent="0">
              <a:buNone/>
            </a:pPr>
            <a:r>
              <a:rPr lang="en-US" sz="1600" b="1" dirty="0">
                <a:solidFill>
                  <a:schemeClr val="tx1"/>
                </a:solidFill>
                <a:latin typeface="Calibri" panose="020F0502020204030204" pitchFamily="34" charset="0"/>
              </a:rPr>
              <a:t>PLATE UMPIRE:</a:t>
            </a:r>
          </a:p>
          <a:p>
            <a:pPr marL="346075" indent="-346075">
              <a:buFont typeface="+mj-lt"/>
              <a:buAutoNum type="arabicPeriod"/>
            </a:pPr>
            <a:r>
              <a:rPr lang="en-US" sz="1600" b="1" dirty="0">
                <a:latin typeface="Calibri" panose="020F0502020204030204" pitchFamily="34" charset="0"/>
              </a:rPr>
              <a:t>If a fly ball is hit, get out from behind home plate and line up the runner on third base and watch the tag-up.</a:t>
            </a:r>
          </a:p>
          <a:p>
            <a:pPr marL="346075" indent="-346075">
              <a:buFont typeface="+mj-lt"/>
              <a:buAutoNum type="arabicPeriod"/>
            </a:pPr>
            <a:r>
              <a:rPr lang="en-US" sz="1600" b="1" dirty="0">
                <a:latin typeface="Calibri" panose="020F0502020204030204" pitchFamily="34" charset="0"/>
              </a:rPr>
              <a:t>On base hits, move toward third base. If the lead runner comes home and there is no play made on him, drift toward third but watch the runner touch home plate. If there is a play at home, move back to a position in the rear and left side of the right-handed batter's box.</a:t>
            </a:r>
          </a:p>
          <a:p>
            <a:pPr marL="346075" indent="-346075">
              <a:buFont typeface="+mj-lt"/>
              <a:buAutoNum type="arabicPeriod"/>
            </a:pPr>
            <a:r>
              <a:rPr lang="en-US" sz="1600" b="1" dirty="0">
                <a:latin typeface="Calibri" panose="020F0502020204030204" pitchFamily="34" charset="0"/>
              </a:rPr>
              <a:t>If the play is at first base, watch the lead runner touch home plate, then go to third for a possible play on the second runner.</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First &amp; Third Base</a:t>
            </a:r>
          </a:p>
        </p:txBody>
      </p:sp>
      <p:pic>
        <p:nvPicPr>
          <p:cNvPr id="7" name="Picture 8" descr="38A"/>
          <p:cNvPicPr>
            <a:picLocks noChangeAspect="1" noChangeArrowheads="1"/>
          </p:cNvPicPr>
          <p:nvPr/>
        </p:nvPicPr>
        <p:blipFill>
          <a:blip r:embed="rId2" cstate="print"/>
          <a:srcRect/>
          <a:stretch>
            <a:fillRect/>
          </a:stretch>
        </p:blipFill>
        <p:spPr bwMode="auto">
          <a:xfrm>
            <a:off x="4572001" y="1674594"/>
            <a:ext cx="4371058" cy="2690366"/>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18422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346075" indent="-346075">
              <a:buFont typeface="+mj-lt"/>
              <a:buAutoNum type="arabicPeriod"/>
            </a:pPr>
            <a:r>
              <a:rPr lang="en-US" b="1" dirty="0">
                <a:latin typeface="Calibri" panose="020F0502020204030204" pitchFamily="34" charset="0"/>
              </a:rPr>
              <a:t>Take a position two or three steps behind and to the right of the shortstop. Be careful not to interfere with the outfielder's view of the batter or play by the infielders.</a:t>
            </a:r>
          </a:p>
          <a:p>
            <a:pPr marL="346075" indent="-346075">
              <a:buFont typeface="+mj-lt"/>
              <a:buAutoNum type="arabicPeriod"/>
            </a:pPr>
            <a:r>
              <a:rPr lang="en-US" b="1" dirty="0">
                <a:latin typeface="Calibri" panose="020F0502020204030204" pitchFamily="34" charset="0"/>
              </a:rPr>
              <a:t>On any ball hit to the infield, take the first base unless it is to home plate. If the first throw is to first or second base, any subsequent throw to third base is covered by the plate umpire.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First &amp; Third Base</a:t>
            </a:r>
          </a:p>
        </p:txBody>
      </p:sp>
      <p:pic>
        <p:nvPicPr>
          <p:cNvPr id="7" name="Picture 8" descr="38A"/>
          <p:cNvPicPr>
            <a:picLocks noChangeAspect="1" noChangeArrowheads="1"/>
          </p:cNvPicPr>
          <p:nvPr/>
        </p:nvPicPr>
        <p:blipFill>
          <a:blip r:embed="rId2" cstate="print"/>
          <a:srcRect/>
          <a:stretch>
            <a:fillRect/>
          </a:stretch>
        </p:blipFill>
        <p:spPr bwMode="auto">
          <a:xfrm>
            <a:off x="4572001" y="1674594"/>
            <a:ext cx="4371058" cy="2690366"/>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384574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startAt="3"/>
            </a:pPr>
            <a:r>
              <a:rPr lang="en-US" b="1" dirty="0">
                <a:latin typeface="Calibri" panose="020F0502020204030204" pitchFamily="34" charset="0"/>
              </a:rPr>
              <a:t>If a ball is hit to the infield wait until the fielder commits himself, then move quickly toward that base. Don't take your eyes off the ball.</a:t>
            </a:r>
          </a:p>
          <a:p>
            <a:pPr marL="347663" indent="-347663">
              <a:buFont typeface="+mj-lt"/>
              <a:buAutoNum type="arabicPeriod" startAt="3"/>
            </a:pPr>
            <a:r>
              <a:rPr lang="en-US" b="1" dirty="0">
                <a:latin typeface="Calibri" panose="020F0502020204030204" pitchFamily="34" charset="0"/>
              </a:rPr>
              <a:t>On any ball hit to the infield, take the first throw unless it is to home plate. If the first throw is to first or second base, any subsequent throw to the third base is covered by the plate umpire.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First &amp; Third Base</a:t>
            </a:r>
          </a:p>
        </p:txBody>
      </p:sp>
      <p:pic>
        <p:nvPicPr>
          <p:cNvPr id="7" name="Picture 8" descr="38A"/>
          <p:cNvPicPr>
            <a:picLocks noChangeAspect="1" noChangeArrowheads="1"/>
          </p:cNvPicPr>
          <p:nvPr/>
        </p:nvPicPr>
        <p:blipFill>
          <a:blip r:embed="rId2" cstate="print"/>
          <a:srcRect/>
          <a:stretch>
            <a:fillRect/>
          </a:stretch>
        </p:blipFill>
        <p:spPr bwMode="auto">
          <a:xfrm>
            <a:off x="4572001" y="1674594"/>
            <a:ext cx="4371058" cy="2690366"/>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14951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startAt="5"/>
            </a:pPr>
            <a:r>
              <a:rPr lang="en-US" b="1" dirty="0">
                <a:latin typeface="Calibri" panose="020F0502020204030204" pitchFamily="34" charset="0"/>
              </a:rPr>
              <a:t>On a base hit, get inside the infield quickly and watch the runner on first touch second base and be alert for a play at that base, take the batter-runner as far as third base and watch him touch each base.</a:t>
            </a:r>
          </a:p>
          <a:p>
            <a:pPr marL="347663" indent="-347663">
              <a:buFont typeface="+mj-lt"/>
              <a:buAutoNum type="arabicPeriod" startAt="5"/>
            </a:pPr>
            <a:r>
              <a:rPr lang="en-US" b="1" dirty="0">
                <a:latin typeface="Calibri" panose="020F0502020204030204" pitchFamily="34" charset="0"/>
              </a:rPr>
              <a:t>On fly balls, get inside the infield quickly, buttonhook and line up the runner on first base. After checking the runner tag-up at first base, be prepared to take him into second and/or third base.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First &amp; Third Base</a:t>
            </a:r>
          </a:p>
        </p:txBody>
      </p:sp>
      <p:pic>
        <p:nvPicPr>
          <p:cNvPr id="7" name="Picture 8" descr="38A"/>
          <p:cNvPicPr>
            <a:picLocks noChangeAspect="1" noChangeArrowheads="1"/>
          </p:cNvPicPr>
          <p:nvPr/>
        </p:nvPicPr>
        <p:blipFill>
          <a:blip r:embed="rId2" cstate="print"/>
          <a:srcRect/>
          <a:stretch>
            <a:fillRect/>
          </a:stretch>
        </p:blipFill>
        <p:spPr bwMode="auto">
          <a:xfrm>
            <a:off x="4572001" y="1674594"/>
            <a:ext cx="4371058" cy="2690366"/>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332515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55000" lnSpcReduction="20000"/>
          </a:bodyPr>
          <a:lstStyle/>
          <a:p>
            <a:pPr marL="45720" indent="0">
              <a:buNone/>
            </a:pPr>
            <a:r>
              <a:rPr lang="en-US" b="1" dirty="0">
                <a:solidFill>
                  <a:schemeClr val="tx1"/>
                </a:solidFill>
                <a:latin typeface="Calibri" panose="020F0502020204030204" pitchFamily="34" charset="0"/>
              </a:rPr>
              <a:t>PLATE UMPIRE:</a:t>
            </a:r>
          </a:p>
          <a:p>
            <a:pPr marL="347663" indent="-347663">
              <a:buFont typeface="+mj-lt"/>
              <a:buAutoNum type="arabicPeriod"/>
            </a:pPr>
            <a:r>
              <a:rPr lang="en-US" b="1" dirty="0">
                <a:latin typeface="Calibri" panose="020F0502020204030204" pitchFamily="34" charset="0"/>
              </a:rPr>
              <a:t>If a fly ball is hit, line up the runner on third base and watch the tag-up.</a:t>
            </a:r>
          </a:p>
          <a:p>
            <a:pPr marL="347663" indent="-347663">
              <a:buFont typeface="+mj-lt"/>
              <a:buAutoNum type="arabicPeriod"/>
            </a:pPr>
            <a:r>
              <a:rPr lang="en-US" b="1" dirty="0">
                <a:latin typeface="Calibri" panose="020F0502020204030204" pitchFamily="34" charset="0"/>
              </a:rPr>
              <a:t>On base hits, move toward third base. If the lead runner comes home and there is no play on him, drift toward third but watch the runner touch home plate. If there is a play at home, move back to a position in the rear and left side of the right-handed batter's box.</a:t>
            </a:r>
          </a:p>
          <a:p>
            <a:pPr marL="347663" indent="-347663">
              <a:buFont typeface="+mj-lt"/>
              <a:buAutoNum type="arabicPeriod"/>
            </a:pPr>
            <a:r>
              <a:rPr lang="en-US" b="1" dirty="0">
                <a:latin typeface="Calibri" panose="020F0502020204030204" pitchFamily="34" charset="0"/>
              </a:rPr>
              <a:t>If the play is at first base, watch the lead runner touch home plate, then go to third for a possible play on the second runner.</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Second &amp; Third Base</a:t>
            </a:r>
          </a:p>
        </p:txBody>
      </p:sp>
      <p:pic>
        <p:nvPicPr>
          <p:cNvPr id="8" name="Picture 11" descr="39A"/>
          <p:cNvPicPr>
            <a:picLocks noChangeAspect="1" noChangeArrowheads="1"/>
          </p:cNvPicPr>
          <p:nvPr/>
        </p:nvPicPr>
        <p:blipFill>
          <a:blip r:embed="rId2" cstate="print"/>
          <a:srcRect/>
          <a:stretch>
            <a:fillRect/>
          </a:stretch>
        </p:blipFill>
        <p:spPr bwMode="auto">
          <a:xfrm>
            <a:off x="4572000" y="1676400"/>
            <a:ext cx="4369266" cy="2891309"/>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97604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chemeClr val="tx1"/>
                </a:solidFill>
                <a:latin typeface="Calibri" panose="020F0502020204030204" pitchFamily="34" charset="0"/>
              </a:rPr>
              <a:t>PLATE UMPIRE:</a:t>
            </a:r>
          </a:p>
          <a:p>
            <a:pPr marL="341313" indent="-341313">
              <a:buFont typeface="+mj-lt"/>
              <a:buAutoNum type="arabicPeriod"/>
              <a:tabLst>
                <a:tab pos="344488" algn="l"/>
              </a:tabLst>
            </a:pPr>
            <a:r>
              <a:rPr lang="en-US" b="1" dirty="0">
                <a:latin typeface="Calibri" panose="020F0502020204030204" pitchFamily="34" charset="0"/>
              </a:rPr>
              <a:t>On infield, ground hits close to foul line, stay at home plate and make the call.</a:t>
            </a:r>
          </a:p>
          <a:p>
            <a:pPr marL="341313" indent="-341313">
              <a:buFont typeface="+mj-lt"/>
              <a:buAutoNum type="arabicPeriod"/>
              <a:tabLst>
                <a:tab pos="344488" algn="l"/>
              </a:tabLst>
            </a:pPr>
            <a:r>
              <a:rPr lang="en-US" b="1" dirty="0">
                <a:latin typeface="Calibri" panose="020F0502020204030204" pitchFamily="34" charset="0"/>
              </a:rPr>
              <a:t>On infield hits, move up the first base line observing the play, and be prepared to help your partner</a:t>
            </a:r>
            <a:r>
              <a:rPr lang="en-US" dirty="0">
                <a:latin typeface="Calibri" panose="020F0502020204030204" pitchFamily="34" charset="0"/>
              </a:rPr>
              <a:t>.</a:t>
            </a:r>
          </a:p>
          <a:p>
            <a:pPr marL="45720" indent="0">
              <a:buNone/>
            </a:pPr>
            <a:r>
              <a:rPr lang="en-US" b="1" dirty="0">
                <a:solidFill>
                  <a:srgbClr val="FF0000"/>
                </a:solidFill>
                <a:latin typeface="Calibri" panose="020F0502020204030204" pitchFamily="34" charset="0"/>
              </a:rPr>
              <a:t>FIELD UMPIRE</a:t>
            </a:r>
          </a:p>
          <a:p>
            <a:pPr marL="341313" indent="-331788">
              <a:buFont typeface="+mj-lt"/>
              <a:buAutoNum type="arabicPeriod"/>
            </a:pPr>
            <a:r>
              <a:rPr lang="en-US" b="1" dirty="0">
                <a:latin typeface="Calibri" panose="020F0502020204030204" pitchFamily="34" charset="0"/>
              </a:rPr>
              <a:t>Basic position is 18 to 21 feet beyond first base in foul territory.</a:t>
            </a:r>
          </a:p>
          <a:p>
            <a:pPr marL="341313" indent="-331788">
              <a:buFont typeface="+mj-lt"/>
              <a:buAutoNum type="arabicPeriod"/>
            </a:pPr>
            <a:r>
              <a:rPr lang="en-US" b="1" dirty="0">
                <a:latin typeface="Calibri" panose="020F0502020204030204" pitchFamily="34" charset="0"/>
              </a:rPr>
              <a:t>Responsible for batter-runner into third-base.</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No Runners on Base</a:t>
            </a:r>
          </a:p>
        </p:txBody>
      </p:sp>
      <p:pic>
        <p:nvPicPr>
          <p:cNvPr id="7" name="Picture 10" descr="33A"/>
          <p:cNvPicPr>
            <a:picLocks noGrp="1" noChangeAspect="1" noChangeArrowheads="1"/>
          </p:cNvPicPr>
          <p:nvPr>
            <p:ph sz="half" idx="2"/>
          </p:nvPr>
        </p:nvPicPr>
        <p:blipFill>
          <a:blip r:embed="rId2" cstate="print"/>
          <a:srcRect/>
          <a:stretch>
            <a:fillRect/>
          </a:stretch>
        </p:blipFill>
        <p:spPr bwMode="auto">
          <a:xfrm>
            <a:off x="4572000" y="1676400"/>
            <a:ext cx="4361712" cy="2865942"/>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197316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a:pPr>
            <a:r>
              <a:rPr lang="en-US" b="1" dirty="0">
                <a:latin typeface="Calibri" panose="020F0502020204030204" pitchFamily="34" charset="0"/>
              </a:rPr>
              <a:t>Take a position two or three steps behind and to the      right of the shortstop. Be careful not to interfere with the outfielders view of the batter or the play by the infielders.</a:t>
            </a:r>
          </a:p>
          <a:p>
            <a:pPr marL="347663" indent="-347663">
              <a:buFont typeface="+mj-lt"/>
              <a:buAutoNum type="arabicPeriod"/>
            </a:pPr>
            <a:r>
              <a:rPr lang="en-US" b="1" dirty="0">
                <a:latin typeface="Calibri" panose="020F0502020204030204" pitchFamily="34" charset="0"/>
              </a:rPr>
              <a:t>On any ball hit to the infield, take the first throw unless it is to home plate. If the first throw is to first or second base, any subsequent throw to third base is covered by the plate umpire.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Second &amp; Third Base</a:t>
            </a:r>
          </a:p>
        </p:txBody>
      </p:sp>
      <p:pic>
        <p:nvPicPr>
          <p:cNvPr id="8" name="Picture 11" descr="39A"/>
          <p:cNvPicPr>
            <a:picLocks noChangeAspect="1" noChangeArrowheads="1"/>
          </p:cNvPicPr>
          <p:nvPr/>
        </p:nvPicPr>
        <p:blipFill>
          <a:blip r:embed="rId2" cstate="print"/>
          <a:srcRect/>
          <a:stretch>
            <a:fillRect/>
          </a:stretch>
        </p:blipFill>
        <p:spPr bwMode="auto">
          <a:xfrm>
            <a:off x="4572000" y="1676400"/>
            <a:ext cx="4369266" cy="2891309"/>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9632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startAt="3"/>
            </a:pPr>
            <a:r>
              <a:rPr lang="en-US" b="1" dirty="0">
                <a:latin typeface="Calibri" panose="020F0502020204030204" pitchFamily="34" charset="0"/>
              </a:rPr>
              <a:t>On fly balls, get inside the infield quickly, button hook and line up the runner on second base and take the runner to third base after the catch.</a:t>
            </a:r>
          </a:p>
          <a:p>
            <a:pPr marL="347663" indent="-347663">
              <a:buFont typeface="+mj-lt"/>
              <a:buAutoNum type="arabicPeriod" startAt="3"/>
            </a:pPr>
            <a:r>
              <a:rPr lang="en-US" b="1" dirty="0">
                <a:latin typeface="Calibri" panose="020F0502020204030204" pitchFamily="34" charset="0"/>
              </a:rPr>
              <a:t>On all balls hit through the infield or to the outfield that you do not go out on, immediately come inside the diamond, button hook and take the batter-runner all the way to third base.</a:t>
            </a:r>
          </a:p>
        </p:txBody>
      </p:sp>
      <p:sp>
        <p:nvSpPr>
          <p:cNvPr id="4" name="Title 3"/>
          <p:cNvSpPr>
            <a:spLocks noGrp="1"/>
          </p:cNvSpPr>
          <p:nvPr>
            <p:ph type="title"/>
          </p:nvPr>
        </p:nvSpPr>
        <p:spPr/>
        <p:txBody>
          <a:bodyPr/>
          <a:lstStyle/>
          <a:p>
            <a:r>
              <a:rPr lang="en-US" sz="2800" dirty="0">
                <a:latin typeface="Calibri" panose="020F0502020204030204" pitchFamily="34" charset="0"/>
              </a:rPr>
              <a:t>TWO UMPIRE SYSTEM</a:t>
            </a:r>
            <a:br>
              <a:rPr lang="en-US" sz="2800" dirty="0">
                <a:latin typeface="Calibri" panose="020F0502020204030204" pitchFamily="34" charset="0"/>
              </a:rPr>
            </a:br>
            <a:r>
              <a:rPr lang="en-US" sz="2800" dirty="0">
                <a:latin typeface="Calibri" panose="020F0502020204030204" pitchFamily="34" charset="0"/>
              </a:rPr>
              <a:t>Runner on Second &amp; Third Base</a:t>
            </a:r>
          </a:p>
        </p:txBody>
      </p:sp>
      <p:pic>
        <p:nvPicPr>
          <p:cNvPr id="8" name="Picture 11" descr="39A"/>
          <p:cNvPicPr>
            <a:picLocks noChangeAspect="1" noChangeArrowheads="1"/>
          </p:cNvPicPr>
          <p:nvPr/>
        </p:nvPicPr>
        <p:blipFill>
          <a:blip r:embed="rId2" cstate="print"/>
          <a:srcRect/>
          <a:stretch>
            <a:fillRect/>
          </a:stretch>
        </p:blipFill>
        <p:spPr bwMode="auto">
          <a:xfrm>
            <a:off x="4572000" y="1676400"/>
            <a:ext cx="4369266" cy="2891309"/>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331425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chemeClr val="tx1"/>
                </a:solidFill>
                <a:latin typeface="Calibri" panose="020F0502020204030204" pitchFamily="34" charset="0"/>
              </a:rPr>
              <a:t>PLATE UMPIRE:</a:t>
            </a:r>
          </a:p>
          <a:p>
            <a:pPr marL="347663" indent="-347663">
              <a:buFont typeface="+mj-lt"/>
              <a:buAutoNum type="arabicPeriod"/>
            </a:pPr>
            <a:r>
              <a:rPr lang="en-US" b="1" dirty="0">
                <a:latin typeface="Calibri" panose="020F0502020204030204" pitchFamily="34" charset="0"/>
              </a:rPr>
              <a:t>If a fly ball is hit, get out from behind home plate and line up the runner on third base and watch the tag-up.</a:t>
            </a:r>
          </a:p>
          <a:p>
            <a:pPr marL="347663" indent="-347663">
              <a:buFont typeface="+mj-lt"/>
              <a:buAutoNum type="arabicPeriod"/>
            </a:pPr>
            <a:r>
              <a:rPr lang="en-US" b="1" dirty="0">
                <a:latin typeface="Calibri" panose="020F0502020204030204" pitchFamily="34" charset="0"/>
              </a:rPr>
              <a:t>On base hits move toward third base in foul territory. If the lead runner comes home and there is no play made on him, drift toward third but watch the runner touch home plate. If there is a play at home, move back to a position at the rear and left side of the right-handed batter's box.</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Bases Loaded</a:t>
            </a:r>
          </a:p>
        </p:txBody>
      </p:sp>
      <p:pic>
        <p:nvPicPr>
          <p:cNvPr id="7" name="Picture 1035" descr="40A"/>
          <p:cNvPicPr>
            <a:picLocks noChangeAspect="1" noChangeArrowheads="1"/>
          </p:cNvPicPr>
          <p:nvPr/>
        </p:nvPicPr>
        <p:blipFill>
          <a:blip r:embed="rId2" cstate="print"/>
          <a:srcRect/>
          <a:stretch>
            <a:fillRect/>
          </a:stretch>
        </p:blipFill>
        <p:spPr bwMode="auto">
          <a:xfrm>
            <a:off x="4559344" y="1676556"/>
            <a:ext cx="4381223" cy="2895444"/>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7587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pPr marL="45720" indent="0">
              <a:buNone/>
            </a:pPr>
            <a:r>
              <a:rPr lang="en-US" b="1" dirty="0">
                <a:solidFill>
                  <a:schemeClr val="tx1"/>
                </a:solidFill>
                <a:latin typeface="Calibri" panose="020F0502020204030204" pitchFamily="34" charset="0"/>
              </a:rPr>
              <a:t>PLATE UMPIRE:</a:t>
            </a:r>
          </a:p>
          <a:p>
            <a:pPr marL="347663" indent="-347663">
              <a:buFont typeface="+mj-lt"/>
              <a:buAutoNum type="arabicPeriod" startAt="3"/>
            </a:pPr>
            <a:r>
              <a:rPr lang="en-US" b="1" dirty="0">
                <a:latin typeface="Calibri" panose="020F0502020204030204" pitchFamily="34" charset="0"/>
              </a:rPr>
              <a:t>If the play is at first base, watch the lead runner touch home plate, then go to third for a possible play on the second runner. </a:t>
            </a:r>
          </a:p>
          <a:p>
            <a:pPr marL="347663" indent="-347663">
              <a:buFont typeface="+mj-lt"/>
              <a:buAutoNum type="arabicPeriod" startAt="3"/>
            </a:pPr>
            <a:r>
              <a:rPr lang="en-US" b="1" dirty="0">
                <a:latin typeface="Calibri" panose="020F0502020204030204" pitchFamily="34" charset="0"/>
              </a:rPr>
              <a:t>Refer to PLATE UMPIRE SECTION.</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Bases Loaded</a:t>
            </a:r>
          </a:p>
        </p:txBody>
      </p:sp>
      <p:pic>
        <p:nvPicPr>
          <p:cNvPr id="7" name="Picture 1035" descr="40A"/>
          <p:cNvPicPr>
            <a:picLocks noChangeAspect="1" noChangeArrowheads="1"/>
          </p:cNvPicPr>
          <p:nvPr/>
        </p:nvPicPr>
        <p:blipFill>
          <a:blip r:embed="rId2" cstate="print"/>
          <a:srcRect/>
          <a:stretch>
            <a:fillRect/>
          </a:stretch>
        </p:blipFill>
        <p:spPr bwMode="auto">
          <a:xfrm>
            <a:off x="4559344" y="1676556"/>
            <a:ext cx="4381223" cy="2895444"/>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2843318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347663" indent="-347663">
              <a:buFont typeface="+mj-lt"/>
              <a:buAutoNum type="arabicPeriod"/>
            </a:pPr>
            <a:r>
              <a:rPr lang="en-US" b="1" dirty="0">
                <a:latin typeface="Calibri" panose="020F0502020204030204" pitchFamily="34" charset="0"/>
              </a:rPr>
              <a:t>Take a position two or three steps behind and to the right for the shortstop. Be careful not to interfere with the outfielder's view of the batter or play by the infielders</a:t>
            </a:r>
          </a:p>
          <a:p>
            <a:pPr marL="347663" indent="-347663">
              <a:buFont typeface="+mj-lt"/>
              <a:buAutoNum type="arabicPeriod"/>
            </a:pPr>
            <a:r>
              <a:rPr lang="en-US" b="1" dirty="0">
                <a:latin typeface="Calibri" panose="020F0502020204030204" pitchFamily="34" charset="0"/>
              </a:rPr>
              <a:t>On any ball hit to the infield, take the first throw unless it is to home plate. If the first throw is to first or second base, any subsequent throw to third base is covered by the plate umpire.</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Bases Loaded</a:t>
            </a:r>
          </a:p>
        </p:txBody>
      </p:sp>
      <p:pic>
        <p:nvPicPr>
          <p:cNvPr id="7" name="Picture 1035" descr="40A"/>
          <p:cNvPicPr>
            <a:picLocks noChangeAspect="1" noChangeArrowheads="1"/>
          </p:cNvPicPr>
          <p:nvPr/>
        </p:nvPicPr>
        <p:blipFill>
          <a:blip r:embed="rId2" cstate="print"/>
          <a:srcRect/>
          <a:stretch>
            <a:fillRect/>
          </a:stretch>
        </p:blipFill>
        <p:spPr bwMode="auto">
          <a:xfrm>
            <a:off x="4559344" y="1676556"/>
            <a:ext cx="4381223" cy="2895444"/>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308850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pPr marL="45720" indent="0">
              <a:buNone/>
            </a:pPr>
            <a:r>
              <a:rPr lang="en-US" b="1" dirty="0">
                <a:solidFill>
                  <a:schemeClr val="tx1"/>
                </a:solidFill>
                <a:latin typeface="Calibri" panose="020F0502020204030204" pitchFamily="34" charset="0"/>
              </a:rPr>
              <a:t>PLATE UMPIRE:</a:t>
            </a:r>
          </a:p>
          <a:p>
            <a:pPr marL="331788" indent="-331788">
              <a:buFont typeface="+mj-lt"/>
              <a:buAutoNum type="arabicPeriod"/>
            </a:pPr>
            <a:r>
              <a:rPr lang="en-US" b="1" dirty="0">
                <a:latin typeface="Calibri" panose="020F0502020204030204" pitchFamily="34" charset="0"/>
              </a:rPr>
              <a:t>On batted balls to the infield leave to the left of the catcher moving up first base line to observe the play, then fade toward third base to cover the advancing runner.</a:t>
            </a:r>
          </a:p>
          <a:p>
            <a:pPr marL="331788" indent="-331788">
              <a:buFont typeface="+mj-lt"/>
              <a:buAutoNum type="arabicPeriod"/>
            </a:pPr>
            <a:r>
              <a:rPr lang="en-US" b="1" dirty="0">
                <a:latin typeface="Calibri" panose="020F0502020204030204" pitchFamily="34" charset="0"/>
              </a:rPr>
              <a:t>On steals where there is a wild throw at second base, pick up the runner advancing to third base, and be prepared to take the runner home.</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First Base</a:t>
            </a:r>
          </a:p>
        </p:txBody>
      </p:sp>
      <p:pic>
        <p:nvPicPr>
          <p:cNvPr id="8" name="Picture 10" descr="34A"/>
          <p:cNvPicPr>
            <a:picLocks noChangeAspect="1" noChangeArrowheads="1"/>
          </p:cNvPicPr>
          <p:nvPr/>
        </p:nvPicPr>
        <p:blipFill>
          <a:blip r:embed="rId2" cstate="print"/>
          <a:srcRect/>
          <a:stretch>
            <a:fillRect/>
          </a:stretch>
        </p:blipFill>
        <p:spPr bwMode="auto">
          <a:xfrm>
            <a:off x="4572000" y="1676399"/>
            <a:ext cx="4368031" cy="2692859"/>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58690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331788" indent="-331788">
              <a:buFont typeface="+mj-lt"/>
              <a:buAutoNum type="arabicPeriod"/>
            </a:pPr>
            <a:r>
              <a:rPr lang="en-US" b="1" dirty="0">
                <a:latin typeface="Calibri" panose="020F0502020204030204" pitchFamily="34" charset="0"/>
              </a:rPr>
              <a:t>Take a position about halfway between first and second base and outside the base line. This position will normally place the umpire two or three steps behind and to the left side of the second baseman.</a:t>
            </a:r>
          </a:p>
          <a:p>
            <a:pPr marL="331788" indent="-331788">
              <a:buFont typeface="+mj-lt"/>
              <a:buAutoNum type="arabicPeriod"/>
            </a:pPr>
            <a:r>
              <a:rPr lang="en-US" b="1" dirty="0">
                <a:latin typeface="Calibri" panose="020F0502020204030204" pitchFamily="34" charset="0"/>
              </a:rPr>
              <a:t>If the runner attempts to steal second, move toward the base staying behind the fielder. Should the throw be wild, move inside the base paths. </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First Base</a:t>
            </a:r>
          </a:p>
        </p:txBody>
      </p:sp>
      <p:pic>
        <p:nvPicPr>
          <p:cNvPr id="8" name="Picture 10" descr="34A"/>
          <p:cNvPicPr>
            <a:picLocks noChangeAspect="1" noChangeArrowheads="1"/>
          </p:cNvPicPr>
          <p:nvPr/>
        </p:nvPicPr>
        <p:blipFill>
          <a:blip r:embed="rId2" cstate="print"/>
          <a:srcRect/>
          <a:stretch>
            <a:fillRect/>
          </a:stretch>
        </p:blipFill>
        <p:spPr bwMode="auto">
          <a:xfrm>
            <a:off x="4571999" y="1676400"/>
            <a:ext cx="4368031" cy="2692859"/>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332840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62500" lnSpcReduction="20000"/>
          </a:bodyPr>
          <a:lstStyle/>
          <a:p>
            <a:pPr marL="45720" indent="0">
              <a:buNone/>
            </a:pPr>
            <a:r>
              <a:rPr lang="en-US" b="1" dirty="0">
                <a:solidFill>
                  <a:srgbClr val="FF0000"/>
                </a:solidFill>
                <a:latin typeface="Calibri" panose="020F0502020204030204" pitchFamily="34" charset="0"/>
              </a:rPr>
              <a:t>FIELD UMPIRE:</a:t>
            </a:r>
          </a:p>
          <a:p>
            <a:pPr marL="331788" indent="-331788">
              <a:buFont typeface="+mj-lt"/>
              <a:buAutoNum type="arabicPeriod" startAt="3"/>
            </a:pPr>
            <a:r>
              <a:rPr lang="en-US" b="1" dirty="0">
                <a:latin typeface="Calibri" panose="020F0502020204030204" pitchFamily="34" charset="0"/>
              </a:rPr>
              <a:t>On base hits to the outfield, immediately come inside the diamond, buttonhook and take the batter-runner all the way to third base</a:t>
            </a:r>
            <a:r>
              <a:rPr lang="en-US" dirty="0">
                <a:latin typeface="Calibri" panose="020F0502020204030204" pitchFamily="34" charset="0"/>
              </a:rPr>
              <a:t>.</a:t>
            </a:r>
          </a:p>
          <a:p>
            <a:pPr marL="331788" indent="-331788">
              <a:buFont typeface="+mj-lt"/>
              <a:buAutoNum type="arabicPeriod" startAt="3"/>
            </a:pPr>
            <a:r>
              <a:rPr lang="en-US" b="1" dirty="0">
                <a:latin typeface="Calibri" panose="020F0502020204030204" pitchFamily="34" charset="0"/>
              </a:rPr>
              <a:t>On a double play, take two steps toward second base, follow the flight of the ball and move toward first base as the ball takes you into the play.</a:t>
            </a:r>
          </a:p>
          <a:p>
            <a:pPr marL="331788" indent="-331788">
              <a:buFont typeface="+mj-lt"/>
              <a:buAutoNum type="arabicPeriod" startAt="3"/>
            </a:pPr>
            <a:r>
              <a:rPr lang="en-US" b="1" dirty="0">
                <a:latin typeface="Calibri" panose="020F0502020204030204" pitchFamily="34" charset="0"/>
              </a:rPr>
              <a:t>Has tag responsibility for runner at first base, and takes single runner all the way to third base after the catch.</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First Base</a:t>
            </a:r>
          </a:p>
        </p:txBody>
      </p:sp>
      <p:pic>
        <p:nvPicPr>
          <p:cNvPr id="8" name="Picture 10" descr="34A"/>
          <p:cNvPicPr>
            <a:picLocks noChangeAspect="1" noChangeArrowheads="1"/>
          </p:cNvPicPr>
          <p:nvPr/>
        </p:nvPicPr>
        <p:blipFill>
          <a:blip r:embed="rId2" cstate="print"/>
          <a:srcRect/>
          <a:stretch>
            <a:fillRect/>
          </a:stretch>
        </p:blipFill>
        <p:spPr bwMode="auto">
          <a:xfrm>
            <a:off x="4572000" y="1676399"/>
            <a:ext cx="4368031" cy="2692859"/>
          </a:xfrm>
          <a:prstGeom prst="rect">
            <a:avLst/>
          </a:prstGeom>
          <a:noFill/>
          <a:ln w="38100">
            <a:solidFill>
              <a:srgbClr val="000000"/>
            </a:solid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2370400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7500" lnSpcReduction="20000"/>
          </a:bodyPr>
          <a:lstStyle/>
          <a:p>
            <a:pPr marL="45720" indent="0">
              <a:buNone/>
            </a:pPr>
            <a:r>
              <a:rPr lang="en-US" b="1" dirty="0">
                <a:solidFill>
                  <a:schemeClr val="tx1"/>
                </a:solidFill>
                <a:latin typeface="Calibri" panose="020F0502020204030204" pitchFamily="34" charset="0"/>
              </a:rPr>
              <a:t>PLATE UMPIRE:</a:t>
            </a:r>
          </a:p>
          <a:p>
            <a:pPr marL="331788" indent="-331788">
              <a:buFont typeface="+mj-lt"/>
              <a:buAutoNum type="arabicPeriod"/>
            </a:pPr>
            <a:r>
              <a:rPr lang="en-US" b="1" dirty="0">
                <a:latin typeface="Calibri" panose="020F0502020204030204" pitchFamily="34" charset="0"/>
              </a:rPr>
              <a:t>On hits, move toward third base. Be ready and in position to make a call by going down the left field foul line in foul ground. When about 15 feet from third base, quickly move into the infield for good position for the call.  </a:t>
            </a:r>
          </a:p>
          <a:p>
            <a:pPr marL="331788" indent="-331788">
              <a:buFont typeface="+mj-lt"/>
              <a:buAutoNum type="arabicPeriod"/>
            </a:pPr>
            <a:r>
              <a:rPr lang="en-US" b="1" dirty="0">
                <a:latin typeface="Calibri" panose="020F0502020204030204" pitchFamily="34" charset="0"/>
              </a:rPr>
              <a:t>If the first play is at first base, and there is a throw to third, the plate umpire has the call at third</a:t>
            </a:r>
            <a:r>
              <a:rPr lang="en-US" dirty="0">
                <a:latin typeface="Calibri" panose="020F0502020204030204" pitchFamily="34" charset="0"/>
              </a:rPr>
              <a:t>.</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a:t>
            </a:r>
            <a:r>
              <a:rPr lang="en-US" dirty="0" err="1">
                <a:latin typeface="Calibri" panose="020F0502020204030204" pitchFamily="34" charset="0"/>
              </a:rPr>
              <a:t>SeconD</a:t>
            </a:r>
            <a:r>
              <a:rPr lang="en-US" dirty="0">
                <a:latin typeface="Calibri" panose="020F0502020204030204" pitchFamily="34" charset="0"/>
              </a:rPr>
              <a:t> Base</a:t>
            </a:r>
          </a:p>
        </p:txBody>
      </p:sp>
      <p:pic>
        <p:nvPicPr>
          <p:cNvPr id="7" name="Picture 10" descr="35A"/>
          <p:cNvPicPr>
            <a:picLocks noChangeAspect="1" noChangeArrowheads="1"/>
          </p:cNvPicPr>
          <p:nvPr/>
        </p:nvPicPr>
        <p:blipFill>
          <a:blip r:embed="rId2" cstate="print"/>
          <a:srcRect/>
          <a:stretch>
            <a:fillRect/>
          </a:stretch>
        </p:blipFill>
        <p:spPr bwMode="auto">
          <a:xfrm>
            <a:off x="4571999" y="1676400"/>
            <a:ext cx="4369091" cy="2874900"/>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33716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331788" indent="-331788">
              <a:buFont typeface="+mj-lt"/>
              <a:buAutoNum type="arabicPeriod"/>
            </a:pPr>
            <a:r>
              <a:rPr lang="en-US" b="1" dirty="0">
                <a:latin typeface="Calibri" panose="020F0502020204030204" pitchFamily="34" charset="0"/>
              </a:rPr>
              <a:t>Take a position two or three steps behind and to the left of the shortstop. Be cautious so as not to interfere with the outfielders' view of the batter or play by the infielders.</a:t>
            </a:r>
          </a:p>
          <a:p>
            <a:pPr marL="331788" indent="-331788">
              <a:buFont typeface="+mj-lt"/>
              <a:buAutoNum type="arabicPeriod"/>
            </a:pPr>
            <a:r>
              <a:rPr lang="en-US" b="1" dirty="0">
                <a:latin typeface="Calibri" panose="020F0502020204030204" pitchFamily="34" charset="0"/>
              </a:rPr>
              <a:t>On any ball hit to the infield, take the first throw unless it is to home plate. If the first throw is to first or second base, any subsequent throw to third base is covered by the plate umpire.</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a:t>
            </a:r>
            <a:r>
              <a:rPr lang="en-US" dirty="0" err="1">
                <a:latin typeface="Calibri" panose="020F0502020204030204" pitchFamily="34" charset="0"/>
              </a:rPr>
              <a:t>SeconD</a:t>
            </a:r>
            <a:r>
              <a:rPr lang="en-US" dirty="0">
                <a:latin typeface="Calibri" panose="020F0502020204030204" pitchFamily="34" charset="0"/>
              </a:rPr>
              <a:t> Base</a:t>
            </a:r>
          </a:p>
        </p:txBody>
      </p:sp>
      <p:pic>
        <p:nvPicPr>
          <p:cNvPr id="7" name="Picture 10" descr="35A"/>
          <p:cNvPicPr>
            <a:picLocks noChangeAspect="1" noChangeArrowheads="1"/>
          </p:cNvPicPr>
          <p:nvPr/>
        </p:nvPicPr>
        <p:blipFill>
          <a:blip r:embed="rId2" cstate="print"/>
          <a:srcRect/>
          <a:stretch>
            <a:fillRect/>
          </a:stretch>
        </p:blipFill>
        <p:spPr bwMode="auto">
          <a:xfrm>
            <a:off x="4572000" y="1676400"/>
            <a:ext cx="4369266" cy="2875015"/>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4149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70000" lnSpcReduction="20000"/>
          </a:bodyPr>
          <a:lstStyle/>
          <a:p>
            <a:pPr marL="45720" indent="0">
              <a:buNone/>
            </a:pPr>
            <a:r>
              <a:rPr lang="en-US" b="1" dirty="0">
                <a:solidFill>
                  <a:srgbClr val="FF0000"/>
                </a:solidFill>
                <a:latin typeface="Calibri" panose="020F0502020204030204" pitchFamily="34" charset="0"/>
              </a:rPr>
              <a:t>FIELD UMPIRE:</a:t>
            </a:r>
          </a:p>
          <a:p>
            <a:pPr marL="288925" indent="-287338">
              <a:buFont typeface="+mj-lt"/>
              <a:buAutoNum type="arabicPeriod" startAt="3"/>
            </a:pPr>
            <a:r>
              <a:rPr lang="en-US" b="1" dirty="0">
                <a:latin typeface="Calibri" panose="020F0502020204030204" pitchFamily="34" charset="0"/>
              </a:rPr>
              <a:t>On all balls hit through the infield or to the outfield that you do not go out on, immediately come inside the diamond, buttonhook and take the batter-runner all the way to third base.</a:t>
            </a:r>
          </a:p>
          <a:p>
            <a:pPr marL="288925" indent="-287338">
              <a:buFont typeface="+mj-lt"/>
              <a:buAutoNum type="arabicPeriod" startAt="3"/>
            </a:pPr>
            <a:r>
              <a:rPr lang="en-US" b="1" dirty="0">
                <a:latin typeface="Calibri" panose="020F0502020204030204" pitchFamily="34" charset="0"/>
              </a:rPr>
              <a:t>On routine fly balls to the outfield, move into infield to a position between the pitching rubber and base line. You are responsible for the tag-up of the runner, and after the ball is caught, follow the runner into third base.</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a:t>
            </a:r>
            <a:r>
              <a:rPr lang="en-US" dirty="0" err="1">
                <a:latin typeface="Calibri" panose="020F0502020204030204" pitchFamily="34" charset="0"/>
              </a:rPr>
              <a:t>SeconD</a:t>
            </a:r>
            <a:r>
              <a:rPr lang="en-US" dirty="0">
                <a:latin typeface="Calibri" panose="020F0502020204030204" pitchFamily="34" charset="0"/>
              </a:rPr>
              <a:t> Base</a:t>
            </a:r>
          </a:p>
        </p:txBody>
      </p:sp>
      <p:pic>
        <p:nvPicPr>
          <p:cNvPr id="7" name="Picture 10" descr="35A"/>
          <p:cNvPicPr>
            <a:picLocks noChangeAspect="1" noChangeArrowheads="1"/>
          </p:cNvPicPr>
          <p:nvPr/>
        </p:nvPicPr>
        <p:blipFill>
          <a:blip r:embed="rId2" cstate="print"/>
          <a:srcRect/>
          <a:stretch>
            <a:fillRect/>
          </a:stretch>
        </p:blipFill>
        <p:spPr bwMode="auto">
          <a:xfrm>
            <a:off x="4572000" y="1676400"/>
            <a:ext cx="4369266" cy="2875015"/>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423907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fontScale="85000" lnSpcReduction="20000"/>
          </a:bodyPr>
          <a:lstStyle/>
          <a:p>
            <a:pPr marL="45720" indent="0">
              <a:buNone/>
            </a:pPr>
            <a:r>
              <a:rPr lang="en-US" b="1" dirty="0">
                <a:solidFill>
                  <a:srgbClr val="FF0000"/>
                </a:solidFill>
                <a:latin typeface="Calibri" panose="020F0502020204030204" pitchFamily="34" charset="0"/>
              </a:rPr>
              <a:t>FIELD UMPIRE:</a:t>
            </a:r>
          </a:p>
          <a:p>
            <a:pPr marL="344488" indent="-344488">
              <a:buFont typeface="+mj-lt"/>
              <a:buAutoNum type="arabicPeriod" startAt="5"/>
            </a:pPr>
            <a:r>
              <a:rPr lang="en-US" b="1" dirty="0">
                <a:latin typeface="Calibri" panose="020F0502020204030204" pitchFamily="34" charset="0"/>
              </a:rPr>
              <a:t>See that the batter-runner touches first and second base. When the ball is in the outfield, take a position deep enough in the infield to allow movement for a play at either base.</a:t>
            </a:r>
          </a:p>
          <a:p>
            <a:pPr marL="344488" indent="-344488">
              <a:buFont typeface="+mj-lt"/>
              <a:buAutoNum type="arabicPeriod" startAt="5"/>
            </a:pPr>
            <a:r>
              <a:rPr lang="en-US" b="1" dirty="0">
                <a:latin typeface="Calibri" panose="020F0502020204030204" pitchFamily="34" charset="0"/>
              </a:rPr>
              <a:t>On an attempted steal of third, move toward third base and be prepared for a call.</a:t>
            </a:r>
          </a:p>
        </p:txBody>
      </p:sp>
      <p:sp>
        <p:nvSpPr>
          <p:cNvPr id="4" name="Title 3"/>
          <p:cNvSpPr>
            <a:spLocks noGrp="1"/>
          </p:cNvSpPr>
          <p:nvPr>
            <p:ph type="title"/>
          </p:nvPr>
        </p:nvSpPr>
        <p:spPr/>
        <p:txBody>
          <a:bodyPr/>
          <a:lstStyle/>
          <a:p>
            <a:r>
              <a:rPr lang="en-US" dirty="0">
                <a:latin typeface="Calibri" panose="020F0502020204030204" pitchFamily="34" charset="0"/>
              </a:rPr>
              <a:t>TWO UMPIRE SYSTEM</a:t>
            </a:r>
            <a:br>
              <a:rPr lang="en-US" dirty="0">
                <a:latin typeface="Calibri" panose="020F0502020204030204" pitchFamily="34" charset="0"/>
              </a:rPr>
            </a:br>
            <a:r>
              <a:rPr lang="en-US" dirty="0">
                <a:latin typeface="Calibri" panose="020F0502020204030204" pitchFamily="34" charset="0"/>
              </a:rPr>
              <a:t>Runner on </a:t>
            </a:r>
            <a:r>
              <a:rPr lang="en-US" dirty="0" err="1">
                <a:latin typeface="Calibri" panose="020F0502020204030204" pitchFamily="34" charset="0"/>
              </a:rPr>
              <a:t>SeconD</a:t>
            </a:r>
            <a:r>
              <a:rPr lang="en-US" dirty="0">
                <a:latin typeface="Calibri" panose="020F0502020204030204" pitchFamily="34" charset="0"/>
              </a:rPr>
              <a:t> Base</a:t>
            </a:r>
          </a:p>
        </p:txBody>
      </p:sp>
      <p:pic>
        <p:nvPicPr>
          <p:cNvPr id="7" name="Picture 10" descr="35A"/>
          <p:cNvPicPr>
            <a:picLocks noChangeAspect="1" noChangeArrowheads="1"/>
          </p:cNvPicPr>
          <p:nvPr/>
        </p:nvPicPr>
        <p:blipFill>
          <a:blip r:embed="rId2" cstate="print"/>
          <a:srcRect/>
          <a:stretch>
            <a:fillRect/>
          </a:stretch>
        </p:blipFill>
        <p:spPr bwMode="auto">
          <a:xfrm>
            <a:off x="4572000" y="1676400"/>
            <a:ext cx="4369266" cy="2875015"/>
          </a:xfrm>
          <a:prstGeom prst="rect">
            <a:avLst/>
          </a:prstGeom>
          <a:noFill/>
          <a:ln w="38100">
            <a:solidFill>
              <a:srgbClr val="000000"/>
            </a:solid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1" name="Picture 10"/>
          <p:cNvPicPr>
            <a:picLocks noChangeAspect="1"/>
          </p:cNvPicPr>
          <p:nvPr/>
        </p:nvPicPr>
        <p:blipFill>
          <a:blip r:embed="rId4"/>
          <a:stretch>
            <a:fillRect/>
          </a:stretch>
        </p:blipFill>
        <p:spPr>
          <a:xfrm>
            <a:off x="7315200" y="428051"/>
            <a:ext cx="1225402" cy="810838"/>
          </a:xfrm>
          <a:prstGeom prst="rect">
            <a:avLst/>
          </a:prstGeom>
        </p:spPr>
      </p:pic>
    </p:spTree>
    <p:extLst>
      <p:ext uri="{BB962C8B-B14F-4D97-AF65-F5344CB8AC3E}">
        <p14:creationId xmlns:p14="http://schemas.microsoft.com/office/powerpoint/2010/main" val="1193148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1275</TotalTime>
  <Words>2105</Words>
  <Application>Microsoft Office PowerPoint</Application>
  <PresentationFormat>On-screen Show (4:3)</PresentationFormat>
  <Paragraphs>105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Franklin Gothic Medium</vt:lpstr>
      <vt:lpstr>Wingdings</vt:lpstr>
      <vt:lpstr>Wingdings 2</vt:lpstr>
      <vt:lpstr>Grid</vt:lpstr>
      <vt:lpstr>Minnesota ASA Fast Pitch One and Two Umpire Training</vt:lpstr>
      <vt:lpstr>TWO UMPIRE SYSTEM No Runners on Base</vt:lpstr>
      <vt:lpstr>TWO UMPIRE SYSTEM Runner on First Base</vt:lpstr>
      <vt:lpstr>TWO UMPIRE SYSTEM Runner on First Base</vt:lpstr>
      <vt:lpstr>TWO UMPIRE SYSTEM Runner on First Base</vt:lpstr>
      <vt:lpstr>TWO UMPIRE SYSTEM Runner on SeconD Base</vt:lpstr>
      <vt:lpstr>TWO UMPIRE SYSTEM Runner on SeconD Base</vt:lpstr>
      <vt:lpstr>TWO UMPIRE SYSTEM Runner on SeconD Base</vt:lpstr>
      <vt:lpstr>TWO UMPIRE SYSTEM Runner on SeconD Base</vt:lpstr>
      <vt:lpstr>TWO UMPIRE SYSTEM Runner on THIRD Base</vt:lpstr>
      <vt:lpstr>TWO UMPIRE SYSTEM Runner on THIRD Base</vt:lpstr>
      <vt:lpstr>TWO UMPIRE SYSTEM Runner on First &amp; Second Base</vt:lpstr>
      <vt:lpstr>TWO UMPIRE SYSTEM Runner on First &amp; Second Base</vt:lpstr>
      <vt:lpstr>TWO UMPIRE SYSTEM Runner on First &amp; Second Base</vt:lpstr>
      <vt:lpstr>TWO UMPIRE SYSTEM Runner on First &amp; Third Base</vt:lpstr>
      <vt:lpstr>TWO UMPIRE SYSTEM Runner on First &amp; Third Base</vt:lpstr>
      <vt:lpstr>TWO UMPIRE SYSTEM Runner on First &amp; Third Base</vt:lpstr>
      <vt:lpstr>TWO UMPIRE SYSTEM Runner on First &amp; Third Base</vt:lpstr>
      <vt:lpstr>TWO UMPIRE SYSTEM Runner on Second &amp; Third Base</vt:lpstr>
      <vt:lpstr>TWO UMPIRE SYSTEM Runner on Second &amp; Third Base</vt:lpstr>
      <vt:lpstr>TWO UMPIRE SYSTEM Runner on Second &amp; Third Base</vt:lpstr>
      <vt:lpstr>TWO UMPIRE SYSTEM Bases Loaded</vt:lpstr>
      <vt:lpstr>TWO UMPIRE SYSTEM Bases Loaded</vt:lpstr>
      <vt:lpstr>TWO UMPIRE SYSTEM Bases Loaded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Umpire Registration Clinic</dc:title>
  <dc:creator>Dan Pfeffer</dc:creator>
  <cp:lastModifiedBy>Joel Schmidt</cp:lastModifiedBy>
  <cp:revision>167</cp:revision>
  <dcterms:created xsi:type="dcterms:W3CDTF">2012-11-09T17:03:13Z</dcterms:created>
  <dcterms:modified xsi:type="dcterms:W3CDTF">2020-08-19T01:09:58Z</dcterms:modified>
</cp:coreProperties>
</file>