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67629-26B9-4DAA-8CBF-76385A2BFCA9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7B603-8891-4E5B-A32F-0CCD9C29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5FABD-26C8-4F74-B1E3-45BC91BC9D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50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91604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75304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207931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6056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6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3335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0144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2985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86892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0172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5058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3799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55510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50308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5595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0277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2592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101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8182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93328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3615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0218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5586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899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658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5694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9107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7894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054006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589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3764753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80147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263940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523309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655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85912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46848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5300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6678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507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3971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5434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530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68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0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810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03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482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439691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77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097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7982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09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7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72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370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39945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6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36">
          <p15:clr>
            <a:srgbClr val="F26B43"/>
          </p15:clr>
        </p15:guide>
        <p15:guide id="4" orient="horz" pos="336">
          <p15:clr>
            <a:srgbClr val="F26B43"/>
          </p15:clr>
        </p15:guide>
        <p15:guide id="5" pos="7344">
          <p15:clr>
            <a:srgbClr val="F26B43"/>
          </p15:clr>
        </p15:guide>
        <p15:guide id="6" orient="horz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D24509E-BB74-42FE-A9A8-F01572CD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052650"/>
            <a:ext cx="10805160" cy="70788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hsA</a:t>
            </a:r>
            <a:r>
              <a:rPr lang="en-US" dirty="0">
                <a:solidFill>
                  <a:schemeClr val="tx1"/>
                </a:solidFill>
              </a:rPr>
              <a:t> contribution limits and company match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F6BA4CE-8BD2-419E-A270-15A0EFE01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32E062-3522-7DE7-5B5D-A892EEB0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/>
        </p:nvGraphicFramePr>
        <p:xfrm>
          <a:off x="628788" y="2092697"/>
          <a:ext cx="9372600" cy="265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3698606507"/>
                    </a:ext>
                  </a:extLst>
                </a:gridCol>
                <a:gridCol w="2810196">
                  <a:extLst>
                    <a:ext uri="{9D8B030D-6E8A-4147-A177-3AD203B41FA5}">
                      <a16:colId xmlns:a16="http://schemas.microsoft.com/office/drawing/2014/main" val="4203379421"/>
                    </a:ext>
                  </a:extLst>
                </a:gridCol>
                <a:gridCol w="2219004">
                  <a:extLst>
                    <a:ext uri="{9D8B030D-6E8A-4147-A177-3AD203B41FA5}">
                      <a16:colId xmlns:a16="http://schemas.microsoft.com/office/drawing/2014/main" val="9208760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6982586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w Cen MT"/>
                          <a:ea typeface="+mn-ea"/>
                          <a:cs typeface="+mn-cs"/>
                        </a:rPr>
                        <a:t>Medical Coverage Tier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w Cen MT"/>
                          <a:ea typeface="+mn-ea"/>
                          <a:cs typeface="+mn-cs"/>
                        </a:rPr>
                        <a:t>Company Contribution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w Cen MT"/>
                          <a:ea typeface="+mn-ea"/>
                          <a:cs typeface="+mn-cs"/>
                        </a:rPr>
                        <a:t>Matches Employee Contributions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w Cen MT"/>
                          <a:ea typeface="+mn-ea"/>
                          <a:cs typeface="+mn-cs"/>
                        </a:rPr>
                        <a:t>Employee Maximum Annual Contribution*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w Cen MT"/>
                          <a:ea typeface="+mn-ea"/>
                          <a:cs typeface="+mn-cs"/>
                        </a:rPr>
                        <a:t>Total Maximum Contribution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87215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Employee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$1 per $1 match to $750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$3,400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w Cen MT (Body)"/>
                          <a:ea typeface="+mn-ea"/>
                          <a:cs typeface="+mn-cs"/>
                        </a:rPr>
                        <a:t>$4,150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81075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Employee + 1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$1 per $1 match to $1,500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$6,800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w Cen MT (Body)"/>
                          <a:ea typeface="+mn-ea"/>
                          <a:cs typeface="+mn-cs"/>
                        </a:rPr>
                        <a:t>$8,300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7173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Employee + Family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$1 per $1 match to $1,500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$6,800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$8,300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9326128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w Cen MT (Body)"/>
                          <a:ea typeface="+mn-ea"/>
                          <a:cs typeface="+mn-cs"/>
                        </a:rPr>
                        <a:t>*Employees aged 55 or older by 12/31/2024 may contribute up to an additional $1,000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w Cen MT (Body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w Cen MT (Body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 (Body)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26093998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951870-2346-B451-D8F0-C7B2DC6576A0}"/>
              </a:ext>
            </a:extLst>
          </p:cNvPr>
          <p:cNvSpPr txBox="1"/>
          <p:nvPr/>
        </p:nvSpPr>
        <p:spPr>
          <a:xfrm>
            <a:off x="642643" y="4744457"/>
            <a:ext cx="937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To establish and contribute to an HSA, an individual must: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Be enrolled in a qualifying High Deductible Health Plan (HDHP) and not a disqualifying medical plans like a regular PPO, HMO, or Regular Health FSA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Not be enrolled in Medicare</a:t>
            </a:r>
          </a:p>
        </p:txBody>
      </p:sp>
    </p:spTree>
    <p:extLst>
      <p:ext uri="{BB962C8B-B14F-4D97-AF65-F5344CB8AC3E}">
        <p14:creationId xmlns:p14="http://schemas.microsoft.com/office/powerpoint/2010/main" val="3306497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F28B4A0E8F1A40B4CF93AC7CA5FF0D" ma:contentTypeVersion="18" ma:contentTypeDescription="Create a new document." ma:contentTypeScope="" ma:versionID="d595a3cd1a5794ec127ff0ea6659ee69">
  <xsd:schema xmlns:xsd="http://www.w3.org/2001/XMLSchema" xmlns:xs="http://www.w3.org/2001/XMLSchema" xmlns:p="http://schemas.microsoft.com/office/2006/metadata/properties" xmlns:ns2="bb10ac90-040d-457c-a167-9f9ec4a0c168" xmlns:ns3="753e764b-a1fa-4583-adf5-102f28c1ed73" targetNamespace="http://schemas.microsoft.com/office/2006/metadata/properties" ma:root="true" ma:fieldsID="e832cb62c2fdd3293b764379bf2b8b00" ns2:_="" ns3:_="">
    <xsd:import namespace="bb10ac90-040d-457c-a167-9f9ec4a0c168"/>
    <xsd:import namespace="753e764b-a1fa-4583-adf5-102f28c1ed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0ac90-040d-457c-a167-9f9ec4a0c1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6ccd925-6e45-416c-a812-0edd8bdba4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e764b-a1fa-4583-adf5-102f28c1ed7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f61b8fe-e254-4d3e-9ac9-e5326294b8b0}" ma:internalName="TaxCatchAll" ma:showField="CatchAllData" ma:web="753e764b-a1fa-4583-adf5-102f28c1ed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10ac90-040d-457c-a167-9f9ec4a0c168">
      <Terms xmlns="http://schemas.microsoft.com/office/infopath/2007/PartnerControls"/>
    </lcf76f155ced4ddcb4097134ff3c332f>
    <TaxCatchAll xmlns="753e764b-a1fa-4583-adf5-102f28c1ed73" xsi:nil="true"/>
  </documentManagement>
</p:properties>
</file>

<file path=customXml/itemProps1.xml><?xml version="1.0" encoding="utf-8"?>
<ds:datastoreItem xmlns:ds="http://schemas.openxmlformats.org/officeDocument/2006/customXml" ds:itemID="{AA9DA807-324C-4BD1-8350-E1A9FCB2E254}"/>
</file>

<file path=customXml/itemProps2.xml><?xml version="1.0" encoding="utf-8"?>
<ds:datastoreItem xmlns:ds="http://schemas.openxmlformats.org/officeDocument/2006/customXml" ds:itemID="{58357003-3124-467A-B542-03CBAA6D4574}"/>
</file>

<file path=customXml/itemProps3.xml><?xml version="1.0" encoding="utf-8"?>
<ds:datastoreItem xmlns:ds="http://schemas.openxmlformats.org/officeDocument/2006/customXml" ds:itemID="{5F62B4FE-AE11-4954-A2E8-D768A40E5280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Tw Cen MT</vt:lpstr>
      <vt:lpstr>Tw Cen MT (Body)</vt:lpstr>
      <vt:lpstr>Tw Cen MT Condensed</vt:lpstr>
      <vt:lpstr>Wingdings 3</vt:lpstr>
      <vt:lpstr>ModernClassicBlock-3</vt:lpstr>
      <vt:lpstr>hsA contribution limits and company match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hsA contribution limits and company match</dc:title>
  <dc:creator>Kristine Scheer</dc:creator>
  <cp:lastModifiedBy>Kristine Scheer</cp:lastModifiedBy>
  <cp:revision>1</cp:revision>
  <dcterms:created xsi:type="dcterms:W3CDTF">2024-06-24T17:34:22Z</dcterms:created>
  <dcterms:modified xsi:type="dcterms:W3CDTF">2024-06-24T17:35:47Z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0x01010024F28B4A0E8F1A40B4CF93AC7CA5FF0D</vt:lpwstr>
  </property>
</Properties>
</file>