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99" r:id="rId3"/>
    <p:sldId id="298" r:id="rId4"/>
    <p:sldId id="296" r:id="rId5"/>
    <p:sldId id="297" r:id="rId6"/>
    <p:sldId id="257" r:id="rId7"/>
    <p:sldId id="263" r:id="rId8"/>
    <p:sldId id="262" r:id="rId9"/>
    <p:sldId id="266" r:id="rId10"/>
    <p:sldId id="269" r:id="rId11"/>
    <p:sldId id="265" r:id="rId12"/>
    <p:sldId id="264" r:id="rId13"/>
    <p:sldId id="273" r:id="rId14"/>
    <p:sldId id="258" r:id="rId15"/>
    <p:sldId id="259" r:id="rId16"/>
    <p:sldId id="270" r:id="rId17"/>
    <p:sldId id="295"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7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58" autoAdjust="0"/>
    <p:restoredTop sz="94660"/>
  </p:normalViewPr>
  <p:slideViewPr>
    <p:cSldViewPr snapToGrid="0">
      <p:cViewPr varScale="1">
        <p:scale>
          <a:sx n="166" d="100"/>
          <a:sy n="166" d="100"/>
        </p:scale>
        <p:origin x="1592" y="184"/>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174CA2DF-2348-4C06-A3F1-C614759F4F6A}" type="datetimeFigureOut">
              <a:rPr lang="en-US" smtClean="0"/>
              <a:t>2/6/25</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5766B0A0-24E0-45EE-9350-707648691783}" type="slidenum">
              <a:rPr lang="en-US" smtClean="0"/>
              <a:t>‹#›</a:t>
            </a:fld>
            <a:endParaRPr lang="en-US"/>
          </a:p>
        </p:txBody>
      </p:sp>
    </p:spTree>
    <p:extLst>
      <p:ext uri="{BB962C8B-B14F-4D97-AF65-F5344CB8AC3E}">
        <p14:creationId xmlns:p14="http://schemas.microsoft.com/office/powerpoint/2010/main" val="3533876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A4056D-1F0F-4909-BEBE-AA0FB218310B}" type="datetimeFigureOut">
              <a:rPr lang="en-US" smtClean="0"/>
              <a:t>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238162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A4056D-1F0F-4909-BEBE-AA0FB218310B}" type="datetimeFigureOut">
              <a:rPr lang="en-US" smtClean="0"/>
              <a:t>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1567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A4056D-1F0F-4909-BEBE-AA0FB218310B}" type="datetimeFigureOut">
              <a:rPr lang="en-US" smtClean="0"/>
              <a:t>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124255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A4056D-1F0F-4909-BEBE-AA0FB218310B}" type="datetimeFigureOut">
              <a:rPr lang="en-US" smtClean="0"/>
              <a:t>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359708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A4056D-1F0F-4909-BEBE-AA0FB218310B}" type="datetimeFigureOut">
              <a:rPr lang="en-US" smtClean="0"/>
              <a:t>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2648766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A4056D-1F0F-4909-BEBE-AA0FB218310B}" type="datetimeFigureOut">
              <a:rPr lang="en-US" smtClean="0"/>
              <a:t>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254010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A4056D-1F0F-4909-BEBE-AA0FB218310B}" type="datetimeFigureOut">
              <a:rPr lang="en-US" smtClean="0"/>
              <a:t>2/6/25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3780139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A4056D-1F0F-4909-BEBE-AA0FB218310B}" type="datetimeFigureOut">
              <a:rPr lang="en-US" smtClean="0"/>
              <a:t>2/6/25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373043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4056D-1F0F-4909-BEBE-AA0FB218310B}" type="datetimeFigureOut">
              <a:rPr lang="en-US" smtClean="0"/>
              <a:t>2/6/25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81942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A4056D-1F0F-4909-BEBE-AA0FB218310B}" type="datetimeFigureOut">
              <a:rPr lang="en-US" smtClean="0"/>
              <a:t>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251707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A4056D-1F0F-4909-BEBE-AA0FB218310B}" type="datetimeFigureOut">
              <a:rPr lang="en-US" smtClean="0"/>
              <a:t>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E9DD0-9195-4673-A8AE-EE17CB2F2AE1}" type="slidenum">
              <a:rPr lang="en-US" smtClean="0"/>
              <a:t>‹#›</a:t>
            </a:fld>
            <a:endParaRPr lang="en-US"/>
          </a:p>
        </p:txBody>
      </p:sp>
    </p:spTree>
    <p:extLst>
      <p:ext uri="{BB962C8B-B14F-4D97-AF65-F5344CB8AC3E}">
        <p14:creationId xmlns:p14="http://schemas.microsoft.com/office/powerpoint/2010/main" val="37603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A4056D-1F0F-4909-BEBE-AA0FB218310B}" type="datetimeFigureOut">
              <a:rPr lang="en-US" smtClean="0"/>
              <a:t>2/6/25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E9DD0-9195-4673-A8AE-EE17CB2F2AE1}" type="slidenum">
              <a:rPr lang="en-US" smtClean="0"/>
              <a:t>‹#›</a:t>
            </a:fld>
            <a:endParaRPr lang="en-US"/>
          </a:p>
        </p:txBody>
      </p:sp>
    </p:spTree>
    <p:extLst>
      <p:ext uri="{BB962C8B-B14F-4D97-AF65-F5344CB8AC3E}">
        <p14:creationId xmlns:p14="http://schemas.microsoft.com/office/powerpoint/2010/main" val="258067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scouting.org/health-and-safety/gss/gss10/" TargetMode="External"/><Relationship Id="rId2" Type="http://schemas.openxmlformats.org/officeDocument/2006/relationships/hyperlink" Target="https://www.scouting.org/health-and-safety/safety-moments/insur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Arrowhead District Meeting</a:t>
            </a:r>
          </a:p>
        </p:txBody>
      </p:sp>
      <p:sp>
        <p:nvSpPr>
          <p:cNvPr id="3" name="Subtitle 2"/>
          <p:cNvSpPr>
            <a:spLocks noGrp="1"/>
          </p:cNvSpPr>
          <p:nvPr>
            <p:ph type="subTitle" idx="1"/>
          </p:nvPr>
        </p:nvSpPr>
        <p:spPr/>
        <p:txBody>
          <a:bodyPr/>
          <a:lstStyle/>
          <a:p>
            <a:r>
              <a:rPr lang="en-US" dirty="0"/>
              <a:t>February 6, 2025</a:t>
            </a:r>
          </a:p>
        </p:txBody>
      </p:sp>
    </p:spTree>
    <p:extLst>
      <p:ext uri="{BB962C8B-B14F-4D97-AF65-F5344CB8AC3E}">
        <p14:creationId xmlns:p14="http://schemas.microsoft.com/office/powerpoint/2010/main" val="4221831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2CBEF-0D6E-4892-9BFB-A0763472E5C9}"/>
              </a:ext>
            </a:extLst>
          </p:cNvPr>
          <p:cNvSpPr>
            <a:spLocks noGrp="1"/>
          </p:cNvSpPr>
          <p:nvPr>
            <p:ph type="title"/>
          </p:nvPr>
        </p:nvSpPr>
        <p:spPr/>
        <p:txBody>
          <a:bodyPr/>
          <a:lstStyle/>
          <a:p>
            <a:r>
              <a:rPr lang="en-US" dirty="0"/>
              <a:t>Membership Pin Status</a:t>
            </a:r>
          </a:p>
        </p:txBody>
      </p:sp>
      <p:pic>
        <p:nvPicPr>
          <p:cNvPr id="4" name="Picture 3">
            <a:extLst>
              <a:ext uri="{FF2B5EF4-FFF2-40B4-BE49-F238E27FC236}">
                <a16:creationId xmlns:a16="http://schemas.microsoft.com/office/drawing/2014/main" id="{F1833CBB-1772-4B81-B8D0-3C4D000CE891}"/>
              </a:ext>
            </a:extLst>
          </p:cNvPr>
          <p:cNvPicPr>
            <a:picLocks noChangeAspect="1"/>
          </p:cNvPicPr>
          <p:nvPr/>
        </p:nvPicPr>
        <p:blipFill>
          <a:blip r:embed="rId2"/>
          <a:stretch>
            <a:fillRect/>
          </a:stretch>
        </p:blipFill>
        <p:spPr>
          <a:xfrm>
            <a:off x="0" y="1253541"/>
            <a:ext cx="9144000" cy="4350917"/>
          </a:xfrm>
          <a:prstGeom prst="rect">
            <a:avLst/>
          </a:prstGeom>
        </p:spPr>
      </p:pic>
    </p:spTree>
    <p:extLst>
      <p:ext uri="{BB962C8B-B14F-4D97-AF65-F5344CB8AC3E}">
        <p14:creationId xmlns:p14="http://schemas.microsoft.com/office/powerpoint/2010/main" val="2994961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4493C-0D23-4520-B340-73AA1E66E28E}"/>
              </a:ext>
            </a:extLst>
          </p:cNvPr>
          <p:cNvSpPr>
            <a:spLocks noGrp="1"/>
          </p:cNvSpPr>
          <p:nvPr>
            <p:ph type="title"/>
          </p:nvPr>
        </p:nvSpPr>
        <p:spPr>
          <a:xfrm>
            <a:off x="628648" y="121673"/>
            <a:ext cx="7886700" cy="1325563"/>
          </a:xfrm>
        </p:spPr>
        <p:txBody>
          <a:bodyPr/>
          <a:lstStyle/>
          <a:p>
            <a:r>
              <a:rPr lang="en-US" dirty="0"/>
              <a:t>Advancement – Cub Scouts Ranks </a:t>
            </a:r>
          </a:p>
        </p:txBody>
      </p:sp>
      <p:pic>
        <p:nvPicPr>
          <p:cNvPr id="3" name="Picture 2">
            <a:extLst>
              <a:ext uri="{FF2B5EF4-FFF2-40B4-BE49-F238E27FC236}">
                <a16:creationId xmlns:a16="http://schemas.microsoft.com/office/drawing/2014/main" id="{B81C9594-6CD4-47A6-924C-E8F4A0F936D7}"/>
              </a:ext>
            </a:extLst>
          </p:cNvPr>
          <p:cNvPicPr>
            <a:picLocks noChangeAspect="1"/>
          </p:cNvPicPr>
          <p:nvPr/>
        </p:nvPicPr>
        <p:blipFill>
          <a:blip r:embed="rId2"/>
          <a:stretch>
            <a:fillRect/>
          </a:stretch>
        </p:blipFill>
        <p:spPr>
          <a:xfrm>
            <a:off x="209354" y="1556657"/>
            <a:ext cx="8725292" cy="4151812"/>
          </a:xfrm>
          <a:prstGeom prst="rect">
            <a:avLst/>
          </a:prstGeom>
        </p:spPr>
      </p:pic>
    </p:spTree>
    <p:extLst>
      <p:ext uri="{BB962C8B-B14F-4D97-AF65-F5344CB8AC3E}">
        <p14:creationId xmlns:p14="http://schemas.microsoft.com/office/powerpoint/2010/main" val="2004910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9AB2-958B-4755-99E7-FE936BA010BD}"/>
              </a:ext>
            </a:extLst>
          </p:cNvPr>
          <p:cNvSpPr>
            <a:spLocks noGrp="1"/>
          </p:cNvSpPr>
          <p:nvPr>
            <p:ph type="title"/>
          </p:nvPr>
        </p:nvSpPr>
        <p:spPr/>
        <p:txBody>
          <a:bodyPr/>
          <a:lstStyle/>
          <a:p>
            <a:r>
              <a:rPr lang="en-US" dirty="0"/>
              <a:t>Advancement – Scouts BSA</a:t>
            </a:r>
          </a:p>
        </p:txBody>
      </p:sp>
      <p:pic>
        <p:nvPicPr>
          <p:cNvPr id="5" name="Picture 4">
            <a:extLst>
              <a:ext uri="{FF2B5EF4-FFF2-40B4-BE49-F238E27FC236}">
                <a16:creationId xmlns:a16="http://schemas.microsoft.com/office/drawing/2014/main" id="{6E6BB564-27AC-4BD0-A64A-3F4ABAD7EEB8}"/>
              </a:ext>
            </a:extLst>
          </p:cNvPr>
          <p:cNvPicPr>
            <a:picLocks noChangeAspect="1"/>
          </p:cNvPicPr>
          <p:nvPr/>
        </p:nvPicPr>
        <p:blipFill>
          <a:blip r:embed="rId2"/>
          <a:stretch>
            <a:fillRect/>
          </a:stretch>
        </p:blipFill>
        <p:spPr>
          <a:xfrm>
            <a:off x="73666" y="1690689"/>
            <a:ext cx="8996668" cy="4105956"/>
          </a:xfrm>
          <a:prstGeom prst="rect">
            <a:avLst/>
          </a:prstGeom>
        </p:spPr>
      </p:pic>
    </p:spTree>
    <p:extLst>
      <p:ext uri="{BB962C8B-B14F-4D97-AF65-F5344CB8AC3E}">
        <p14:creationId xmlns:p14="http://schemas.microsoft.com/office/powerpoint/2010/main" val="1054303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DCE12-4874-40D1-A8F7-0B3557F4FB32}"/>
              </a:ext>
            </a:extLst>
          </p:cNvPr>
          <p:cNvSpPr>
            <a:spLocks noGrp="1"/>
          </p:cNvSpPr>
          <p:nvPr>
            <p:ph type="title"/>
          </p:nvPr>
        </p:nvSpPr>
        <p:spPr/>
        <p:txBody>
          <a:bodyPr/>
          <a:lstStyle/>
          <a:p>
            <a:r>
              <a:rPr lang="en-US" dirty="0"/>
              <a:t>Merit Badge Counselors</a:t>
            </a:r>
          </a:p>
        </p:txBody>
      </p:sp>
      <p:sp>
        <p:nvSpPr>
          <p:cNvPr id="6" name="Title 1">
            <a:extLst>
              <a:ext uri="{FF2B5EF4-FFF2-40B4-BE49-F238E27FC236}">
                <a16:creationId xmlns:a16="http://schemas.microsoft.com/office/drawing/2014/main" id="{0868ADD0-7377-4E51-B603-30F32F10E199}"/>
              </a:ext>
            </a:extLst>
          </p:cNvPr>
          <p:cNvSpPr txBox="1">
            <a:spLocks/>
          </p:cNvSpPr>
          <p:nvPr/>
        </p:nvSpPr>
        <p:spPr>
          <a:xfrm>
            <a:off x="628650" y="4418407"/>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STEM Counselors</a:t>
            </a:r>
          </a:p>
        </p:txBody>
      </p:sp>
      <p:pic>
        <p:nvPicPr>
          <p:cNvPr id="7" name="Picture 6">
            <a:extLst>
              <a:ext uri="{FF2B5EF4-FFF2-40B4-BE49-F238E27FC236}">
                <a16:creationId xmlns:a16="http://schemas.microsoft.com/office/drawing/2014/main" id="{711DAFD6-F4E3-48FB-8551-4BBA1692DA1D}"/>
              </a:ext>
            </a:extLst>
          </p:cNvPr>
          <p:cNvPicPr>
            <a:picLocks noChangeAspect="1"/>
          </p:cNvPicPr>
          <p:nvPr/>
        </p:nvPicPr>
        <p:blipFill>
          <a:blip r:embed="rId2"/>
          <a:stretch>
            <a:fillRect/>
          </a:stretch>
        </p:blipFill>
        <p:spPr>
          <a:xfrm>
            <a:off x="865463" y="5478755"/>
            <a:ext cx="3404533" cy="872336"/>
          </a:xfrm>
          <a:prstGeom prst="rect">
            <a:avLst/>
          </a:prstGeom>
        </p:spPr>
      </p:pic>
      <p:pic>
        <p:nvPicPr>
          <p:cNvPr id="4" name="Picture 3">
            <a:extLst>
              <a:ext uri="{FF2B5EF4-FFF2-40B4-BE49-F238E27FC236}">
                <a16:creationId xmlns:a16="http://schemas.microsoft.com/office/drawing/2014/main" id="{2B99128C-FF9B-466E-BC21-13189E4410A0}"/>
              </a:ext>
            </a:extLst>
          </p:cNvPr>
          <p:cNvPicPr>
            <a:picLocks noChangeAspect="1"/>
          </p:cNvPicPr>
          <p:nvPr/>
        </p:nvPicPr>
        <p:blipFill>
          <a:blip r:embed="rId3"/>
          <a:stretch>
            <a:fillRect/>
          </a:stretch>
        </p:blipFill>
        <p:spPr>
          <a:xfrm>
            <a:off x="109129" y="1344218"/>
            <a:ext cx="8835126" cy="3384536"/>
          </a:xfrm>
          <a:prstGeom prst="rect">
            <a:avLst/>
          </a:prstGeom>
        </p:spPr>
      </p:pic>
    </p:spTree>
    <p:extLst>
      <p:ext uri="{BB962C8B-B14F-4D97-AF65-F5344CB8AC3E}">
        <p14:creationId xmlns:p14="http://schemas.microsoft.com/office/powerpoint/2010/main" val="583840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Training</a:t>
            </a:r>
          </a:p>
        </p:txBody>
      </p:sp>
      <p:sp>
        <p:nvSpPr>
          <p:cNvPr id="6" name="Text Placeholder 5">
            <a:extLst>
              <a:ext uri="{FF2B5EF4-FFF2-40B4-BE49-F238E27FC236}">
                <a16:creationId xmlns:a16="http://schemas.microsoft.com/office/drawing/2014/main" id="{491F0257-55CD-4E27-901C-85990EA016B1}"/>
              </a:ext>
            </a:extLst>
          </p:cNvPr>
          <p:cNvSpPr>
            <a:spLocks noGrp="1"/>
          </p:cNvSpPr>
          <p:nvPr>
            <p:ph type="body" idx="1"/>
          </p:nvPr>
        </p:nvSpPr>
        <p:spPr>
          <a:xfrm>
            <a:off x="225488" y="1108856"/>
            <a:ext cx="3868340" cy="823912"/>
          </a:xfrm>
        </p:spPr>
        <p:txBody>
          <a:bodyPr/>
          <a:lstStyle/>
          <a:p>
            <a:pPr algn="ctr"/>
            <a:r>
              <a:rPr lang="en-US" dirty="0"/>
              <a:t>Trained Leaders</a:t>
            </a:r>
          </a:p>
        </p:txBody>
      </p:sp>
      <p:sp>
        <p:nvSpPr>
          <p:cNvPr id="8" name="Text Placeholder 7">
            <a:extLst>
              <a:ext uri="{FF2B5EF4-FFF2-40B4-BE49-F238E27FC236}">
                <a16:creationId xmlns:a16="http://schemas.microsoft.com/office/drawing/2014/main" id="{28D5F103-5AF7-46F5-BA0F-E3460C16FB88}"/>
              </a:ext>
            </a:extLst>
          </p:cNvPr>
          <p:cNvSpPr>
            <a:spLocks noGrp="1"/>
          </p:cNvSpPr>
          <p:nvPr>
            <p:ph type="body" sz="quarter" idx="3"/>
          </p:nvPr>
        </p:nvSpPr>
        <p:spPr>
          <a:xfrm>
            <a:off x="4629150" y="1110711"/>
            <a:ext cx="3887391" cy="823912"/>
          </a:xfrm>
        </p:spPr>
        <p:txBody>
          <a:bodyPr/>
          <a:lstStyle/>
          <a:p>
            <a:pPr algn="ctr"/>
            <a:r>
              <a:rPr lang="en-US" dirty="0"/>
              <a:t>YPT</a:t>
            </a:r>
          </a:p>
        </p:txBody>
      </p:sp>
      <p:pic>
        <p:nvPicPr>
          <p:cNvPr id="3" name="Picture 2">
            <a:extLst>
              <a:ext uri="{FF2B5EF4-FFF2-40B4-BE49-F238E27FC236}">
                <a16:creationId xmlns:a16="http://schemas.microsoft.com/office/drawing/2014/main" id="{1BEC035D-5D78-48DA-BC15-72033C156033}"/>
              </a:ext>
            </a:extLst>
          </p:cNvPr>
          <p:cNvPicPr>
            <a:picLocks noChangeAspect="1"/>
          </p:cNvPicPr>
          <p:nvPr/>
        </p:nvPicPr>
        <p:blipFill>
          <a:blip r:embed="rId2"/>
          <a:stretch>
            <a:fillRect/>
          </a:stretch>
        </p:blipFill>
        <p:spPr>
          <a:xfrm>
            <a:off x="164021" y="2381540"/>
            <a:ext cx="4106898" cy="3947829"/>
          </a:xfrm>
          <a:prstGeom prst="rect">
            <a:avLst/>
          </a:prstGeom>
        </p:spPr>
      </p:pic>
      <p:pic>
        <p:nvPicPr>
          <p:cNvPr id="7" name="Picture 6">
            <a:extLst>
              <a:ext uri="{FF2B5EF4-FFF2-40B4-BE49-F238E27FC236}">
                <a16:creationId xmlns:a16="http://schemas.microsoft.com/office/drawing/2014/main" id="{36DF45AD-7083-4F69-9798-325247983083}"/>
              </a:ext>
            </a:extLst>
          </p:cNvPr>
          <p:cNvPicPr>
            <a:picLocks noChangeAspect="1"/>
          </p:cNvPicPr>
          <p:nvPr/>
        </p:nvPicPr>
        <p:blipFill>
          <a:blip r:embed="rId3"/>
          <a:stretch>
            <a:fillRect/>
          </a:stretch>
        </p:blipFill>
        <p:spPr>
          <a:xfrm>
            <a:off x="4270919" y="2381540"/>
            <a:ext cx="4815483" cy="3918906"/>
          </a:xfrm>
          <a:prstGeom prst="rect">
            <a:avLst/>
          </a:prstGeom>
        </p:spPr>
      </p:pic>
    </p:spTree>
    <p:extLst>
      <p:ext uri="{BB962C8B-B14F-4D97-AF65-F5344CB8AC3E}">
        <p14:creationId xmlns:p14="http://schemas.microsoft.com/office/powerpoint/2010/main" val="1390712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Expired / Expiring YPT</a:t>
            </a:r>
          </a:p>
        </p:txBody>
      </p:sp>
      <p:pic>
        <p:nvPicPr>
          <p:cNvPr id="2" name="Picture 1">
            <a:extLst>
              <a:ext uri="{FF2B5EF4-FFF2-40B4-BE49-F238E27FC236}">
                <a16:creationId xmlns:a16="http://schemas.microsoft.com/office/drawing/2014/main" id="{CBE80212-B9DC-4613-80D8-70535EFA530E}"/>
              </a:ext>
            </a:extLst>
          </p:cNvPr>
          <p:cNvPicPr>
            <a:picLocks noChangeAspect="1"/>
          </p:cNvPicPr>
          <p:nvPr/>
        </p:nvPicPr>
        <p:blipFill>
          <a:blip r:embed="rId2"/>
          <a:stretch>
            <a:fillRect/>
          </a:stretch>
        </p:blipFill>
        <p:spPr>
          <a:xfrm>
            <a:off x="0" y="1463040"/>
            <a:ext cx="9144000" cy="5185954"/>
          </a:xfrm>
          <a:prstGeom prst="rect">
            <a:avLst/>
          </a:prstGeom>
        </p:spPr>
      </p:pic>
    </p:spTree>
    <p:extLst>
      <p:ext uri="{BB962C8B-B14F-4D97-AF65-F5344CB8AC3E}">
        <p14:creationId xmlns:p14="http://schemas.microsoft.com/office/powerpoint/2010/main" val="308139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F1441-0F4C-4BB9-A1AB-E0EE809B3403}"/>
              </a:ext>
            </a:extLst>
          </p:cNvPr>
          <p:cNvSpPr>
            <a:spLocks noGrp="1"/>
          </p:cNvSpPr>
          <p:nvPr>
            <p:ph type="title"/>
          </p:nvPr>
        </p:nvSpPr>
        <p:spPr/>
        <p:txBody>
          <a:bodyPr/>
          <a:lstStyle/>
          <a:p>
            <a:r>
              <a:rPr lang="en-US" dirty="0"/>
              <a:t>Training - LST</a:t>
            </a:r>
          </a:p>
        </p:txBody>
      </p:sp>
      <p:pic>
        <p:nvPicPr>
          <p:cNvPr id="3" name="Picture 2">
            <a:extLst>
              <a:ext uri="{FF2B5EF4-FFF2-40B4-BE49-F238E27FC236}">
                <a16:creationId xmlns:a16="http://schemas.microsoft.com/office/drawing/2014/main" id="{9965F02C-DD2C-4157-910B-173D76933636}"/>
              </a:ext>
            </a:extLst>
          </p:cNvPr>
          <p:cNvPicPr>
            <a:picLocks noChangeAspect="1"/>
          </p:cNvPicPr>
          <p:nvPr/>
        </p:nvPicPr>
        <p:blipFill>
          <a:blip r:embed="rId2"/>
          <a:stretch>
            <a:fillRect/>
          </a:stretch>
        </p:blipFill>
        <p:spPr>
          <a:xfrm>
            <a:off x="1490118" y="1402986"/>
            <a:ext cx="6163764" cy="5350629"/>
          </a:xfrm>
          <a:prstGeom prst="rect">
            <a:avLst/>
          </a:prstGeom>
        </p:spPr>
      </p:pic>
    </p:spTree>
    <p:extLst>
      <p:ext uri="{BB962C8B-B14F-4D97-AF65-F5344CB8AC3E}">
        <p14:creationId xmlns:p14="http://schemas.microsoft.com/office/powerpoint/2010/main" val="2940982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F486A-B771-4A0E-BD7B-49CA5B6FF81E}"/>
              </a:ext>
            </a:extLst>
          </p:cNvPr>
          <p:cNvSpPr>
            <a:spLocks noGrp="1"/>
          </p:cNvSpPr>
          <p:nvPr>
            <p:ph type="title"/>
          </p:nvPr>
        </p:nvSpPr>
        <p:spPr/>
        <p:txBody>
          <a:bodyPr/>
          <a:lstStyle/>
          <a:p>
            <a:r>
              <a:rPr lang="en-US" dirty="0"/>
              <a:t>BALOO Trained</a:t>
            </a:r>
          </a:p>
        </p:txBody>
      </p:sp>
      <p:pic>
        <p:nvPicPr>
          <p:cNvPr id="1026" name="Picture 2" descr="Cub Scout Den Meeting Activity - Cub Scout Baloo , Free Transparent ...">
            <a:extLst>
              <a:ext uri="{FF2B5EF4-FFF2-40B4-BE49-F238E27FC236}">
                <a16:creationId xmlns:a16="http://schemas.microsoft.com/office/drawing/2014/main" id="{364DF51C-5C14-4CB5-B2E9-21813235F4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1524" y="0"/>
            <a:ext cx="2262476" cy="212660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25AFA4F-E8E4-4487-B93A-41A0DCDCC001}"/>
              </a:ext>
            </a:extLst>
          </p:cNvPr>
          <p:cNvSpPr/>
          <p:nvPr/>
        </p:nvSpPr>
        <p:spPr>
          <a:xfrm>
            <a:off x="73402" y="5719299"/>
            <a:ext cx="8997193" cy="923330"/>
          </a:xfrm>
          <a:prstGeom prst="rect">
            <a:avLst/>
          </a:prstGeom>
        </p:spPr>
        <p:txBody>
          <a:bodyPr wrap="square">
            <a:spAutoFit/>
          </a:bodyPr>
          <a:lstStyle/>
          <a:p>
            <a:r>
              <a:rPr lang="en-US" dirty="0">
                <a:solidFill>
                  <a:srgbClr val="707070"/>
                </a:solidFill>
                <a:latin typeface="Roboto" panose="02000000000000000000" pitchFamily="2" charset="0"/>
              </a:rPr>
              <a:t>In order for your den or your entire Cub Scout Pack to have an outdoor activity or go camping, you must have someone complete the Basic Adult Leader Outdoor Orientation, also known as “BALOO”, training course.</a:t>
            </a:r>
            <a:endParaRPr lang="en-US" dirty="0"/>
          </a:p>
        </p:txBody>
      </p:sp>
      <p:pic>
        <p:nvPicPr>
          <p:cNvPr id="3" name="Picture 2">
            <a:extLst>
              <a:ext uri="{FF2B5EF4-FFF2-40B4-BE49-F238E27FC236}">
                <a16:creationId xmlns:a16="http://schemas.microsoft.com/office/drawing/2014/main" id="{064DC8B5-24F4-4B0A-9E65-55A0950B7890}"/>
              </a:ext>
            </a:extLst>
          </p:cNvPr>
          <p:cNvPicPr>
            <a:picLocks noChangeAspect="1"/>
          </p:cNvPicPr>
          <p:nvPr/>
        </p:nvPicPr>
        <p:blipFill>
          <a:blip r:embed="rId3"/>
          <a:stretch>
            <a:fillRect/>
          </a:stretch>
        </p:blipFill>
        <p:spPr>
          <a:xfrm>
            <a:off x="3386135" y="1375899"/>
            <a:ext cx="2371725" cy="4343400"/>
          </a:xfrm>
          <a:prstGeom prst="rect">
            <a:avLst/>
          </a:prstGeom>
        </p:spPr>
      </p:pic>
    </p:spTree>
    <p:extLst>
      <p:ext uri="{BB962C8B-B14F-4D97-AF65-F5344CB8AC3E}">
        <p14:creationId xmlns:p14="http://schemas.microsoft.com/office/powerpoint/2010/main" val="402368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811BF-99BE-66B9-5197-E0FAF0BCF0B1}"/>
              </a:ext>
            </a:extLst>
          </p:cNvPr>
          <p:cNvSpPr>
            <a:spLocks noGrp="1"/>
          </p:cNvSpPr>
          <p:nvPr>
            <p:ph type="title"/>
          </p:nvPr>
        </p:nvSpPr>
        <p:spPr>
          <a:xfrm>
            <a:off x="628650" y="365127"/>
            <a:ext cx="7886700" cy="564642"/>
          </a:xfrm>
        </p:spPr>
        <p:txBody>
          <a:bodyPr>
            <a:normAutofit fontScale="90000"/>
          </a:bodyPr>
          <a:lstStyle/>
          <a:p>
            <a:r>
              <a:rPr lang="en-US" dirty="0"/>
              <a:t>Agenda</a:t>
            </a:r>
          </a:p>
        </p:txBody>
      </p:sp>
      <p:sp>
        <p:nvSpPr>
          <p:cNvPr id="4" name="TextBox 3">
            <a:extLst>
              <a:ext uri="{FF2B5EF4-FFF2-40B4-BE49-F238E27FC236}">
                <a16:creationId xmlns:a16="http://schemas.microsoft.com/office/drawing/2014/main" id="{AFF0A312-3A67-814B-6B2D-245606FE736D}"/>
              </a:ext>
            </a:extLst>
          </p:cNvPr>
          <p:cNvSpPr txBox="1"/>
          <p:nvPr/>
        </p:nvSpPr>
        <p:spPr>
          <a:xfrm>
            <a:off x="628650" y="1199582"/>
            <a:ext cx="4064852" cy="5386090"/>
          </a:xfrm>
          <a:prstGeom prst="rect">
            <a:avLst/>
          </a:prstGeom>
          <a:noFill/>
        </p:spPr>
        <p:txBody>
          <a:bodyPr wrap="square" rtlCol="0">
            <a:spAutoFit/>
          </a:bodyPr>
          <a:lstStyle/>
          <a:p>
            <a:r>
              <a:rPr lang="en-US" sz="1600" b="1" dirty="0"/>
              <a:t>Staffing needs</a:t>
            </a:r>
          </a:p>
          <a:p>
            <a:endParaRPr lang="en-US" sz="1600" b="1" dirty="0"/>
          </a:p>
          <a:p>
            <a:pPr marL="285750" indent="-285750">
              <a:buFont typeface="Arial" panose="020B0604020202020204" pitchFamily="34" charset="0"/>
              <a:buChar char="•"/>
            </a:pPr>
            <a:r>
              <a:rPr lang="en-US" sz="1400" dirty="0"/>
              <a:t>District Chair</a:t>
            </a:r>
          </a:p>
          <a:p>
            <a:pPr marL="285750" indent="-285750">
              <a:buFont typeface="Arial" panose="020B0604020202020204" pitchFamily="34" charset="0"/>
              <a:buChar char="•"/>
            </a:pPr>
            <a:r>
              <a:rPr lang="en-US" sz="1400" dirty="0"/>
              <a:t>Finance Char</a:t>
            </a:r>
          </a:p>
          <a:p>
            <a:pPr marL="285750" indent="-285750">
              <a:buFont typeface="Arial" panose="020B0604020202020204" pitchFamily="34" charset="0"/>
              <a:buChar char="•"/>
            </a:pPr>
            <a:r>
              <a:rPr lang="en-US" sz="1400" dirty="0"/>
              <a:t>Nominating Committee</a:t>
            </a:r>
          </a:p>
          <a:p>
            <a:pPr marL="285750" indent="-285750">
              <a:buFont typeface="Arial" panose="020B0604020202020204" pitchFamily="34" charset="0"/>
              <a:buChar char="•"/>
            </a:pPr>
            <a:endParaRPr lang="en-US" sz="1600" b="1" dirty="0"/>
          </a:p>
          <a:p>
            <a:r>
              <a:rPr lang="en-US" sz="1600" b="1" dirty="0"/>
              <a:t>Program: </a:t>
            </a:r>
            <a:r>
              <a:rPr lang="en-US" sz="1600" b="1" dirty="0" err="1"/>
              <a:t>Anjillyn</a:t>
            </a:r>
            <a:r>
              <a:rPr lang="en-US" sz="1600" b="1" dirty="0"/>
              <a:t> Ray</a:t>
            </a:r>
          </a:p>
          <a:p>
            <a:endParaRPr lang="en-US" sz="1600" b="1" dirty="0"/>
          </a:p>
          <a:p>
            <a:pPr marL="285750" indent="-285750">
              <a:buFont typeface="Arial" panose="020B0604020202020204" pitchFamily="34" charset="0"/>
              <a:buChar char="•"/>
            </a:pPr>
            <a:r>
              <a:rPr lang="en-US" sz="1400" dirty="0"/>
              <a:t>District Banquet – March 6</a:t>
            </a:r>
            <a:r>
              <a:rPr lang="en-US" sz="1400" baseline="30000" dirty="0"/>
              <a:t>th</a:t>
            </a:r>
            <a:endParaRPr lang="en-US" sz="1400" dirty="0"/>
          </a:p>
          <a:p>
            <a:pPr marL="742950" lvl="1" indent="-285750">
              <a:buFont typeface="Arial" panose="020B0604020202020204" pitchFamily="34" charset="0"/>
              <a:buChar char="•"/>
            </a:pPr>
            <a:r>
              <a:rPr lang="en-US" sz="1400" dirty="0"/>
              <a:t>Wesley Methodist, 6pm start.</a:t>
            </a:r>
          </a:p>
          <a:p>
            <a:pPr marL="742950" lvl="1" indent="-285750">
              <a:buFont typeface="Arial" panose="020B0604020202020204" pitchFamily="34" charset="0"/>
              <a:buChar char="•"/>
            </a:pPr>
            <a:r>
              <a:rPr lang="en-US" sz="1400" dirty="0"/>
              <a:t>Awards all turned in.</a:t>
            </a:r>
          </a:p>
          <a:p>
            <a:pPr marL="742950" lvl="1" indent="-285750">
              <a:buFont typeface="Arial" panose="020B0604020202020204" pitchFamily="34" charset="0"/>
              <a:buChar char="•"/>
            </a:pPr>
            <a:r>
              <a:rPr lang="en-US" sz="1400" dirty="0"/>
              <a:t>Invitations</a:t>
            </a:r>
          </a:p>
          <a:p>
            <a:pPr marL="742950" lvl="1" indent="-285750">
              <a:buFont typeface="Arial" panose="020B0604020202020204" pitchFamily="34" charset="0"/>
              <a:buChar char="•"/>
            </a:pPr>
            <a:r>
              <a:rPr lang="en-US" sz="1400" dirty="0"/>
              <a:t>Program</a:t>
            </a:r>
          </a:p>
          <a:p>
            <a:pPr marL="285750" indent="-285750">
              <a:buFont typeface="Arial" panose="020B0604020202020204" pitchFamily="34" charset="0"/>
              <a:buChar char="•"/>
            </a:pPr>
            <a:r>
              <a:rPr lang="en-US" sz="1400" dirty="0"/>
              <a:t>District Pine Wood Derby – March 29</a:t>
            </a:r>
            <a:r>
              <a:rPr lang="en-US" sz="1400" baseline="30000" dirty="0"/>
              <a:t>th</a:t>
            </a:r>
            <a:endParaRPr lang="en-US" sz="1400" dirty="0"/>
          </a:p>
          <a:p>
            <a:pPr marL="742950" lvl="1" indent="-285750">
              <a:buFont typeface="Arial" panose="020B0604020202020204" pitchFamily="34" charset="0"/>
              <a:buChar char="•"/>
            </a:pPr>
            <a:r>
              <a:rPr lang="en-US" sz="1400" dirty="0"/>
              <a:t>Decatur Mall</a:t>
            </a:r>
          </a:p>
          <a:p>
            <a:pPr marL="285750" indent="-285750">
              <a:buFont typeface="Arial" panose="020B0604020202020204" pitchFamily="34" charset="0"/>
              <a:buChar char="•"/>
            </a:pPr>
            <a:r>
              <a:rPr lang="en-US" sz="1400" dirty="0"/>
              <a:t>District Camporee – April 11th</a:t>
            </a:r>
          </a:p>
          <a:p>
            <a:pPr marL="285750" indent="-285750">
              <a:buFont typeface="Arial" panose="020B0604020202020204" pitchFamily="34" charset="0"/>
              <a:buChar char="•"/>
            </a:pPr>
            <a:r>
              <a:rPr lang="en-US" sz="1400" dirty="0"/>
              <a:t>Day Camp – June 9th</a:t>
            </a:r>
          </a:p>
          <a:p>
            <a:endParaRPr lang="en-US" sz="1600" dirty="0"/>
          </a:p>
          <a:p>
            <a:r>
              <a:rPr lang="en-US" sz="1600" b="1" dirty="0"/>
              <a:t>Membership: Matthew Lawrance</a:t>
            </a:r>
          </a:p>
          <a:p>
            <a:endParaRPr lang="en-US" sz="1600" dirty="0"/>
          </a:p>
          <a:p>
            <a:pPr marL="285750" indent="-285750">
              <a:buFont typeface="Arial" panose="020B0604020202020204" pitchFamily="34" charset="0"/>
              <a:buChar char="•"/>
            </a:pPr>
            <a:r>
              <a:rPr lang="en-US" sz="1600" dirty="0"/>
              <a:t>Summer roundup</a:t>
            </a:r>
          </a:p>
          <a:p>
            <a:pPr marL="285750" indent="-285750">
              <a:buFont typeface="Arial" panose="020B0604020202020204" pitchFamily="34" charset="0"/>
              <a:buChar char="•"/>
            </a:pPr>
            <a:r>
              <a:rPr lang="en-US" sz="1600" dirty="0"/>
              <a:t>Fall school visits</a:t>
            </a:r>
          </a:p>
          <a:p>
            <a:pPr marL="285750" indent="-285750">
              <a:buFont typeface="Arial" panose="020B0604020202020204" pitchFamily="34" charset="0"/>
              <a:buChar char="•"/>
            </a:pPr>
            <a:r>
              <a:rPr lang="en-US" sz="1600" dirty="0"/>
              <a:t>Other recruiting locations?</a:t>
            </a:r>
          </a:p>
        </p:txBody>
      </p:sp>
      <p:sp>
        <p:nvSpPr>
          <p:cNvPr id="6" name="TextBox 5">
            <a:extLst>
              <a:ext uri="{FF2B5EF4-FFF2-40B4-BE49-F238E27FC236}">
                <a16:creationId xmlns:a16="http://schemas.microsoft.com/office/drawing/2014/main" id="{16E2B653-F7EE-277B-03CF-83593C0222DE}"/>
              </a:ext>
            </a:extLst>
          </p:cNvPr>
          <p:cNvSpPr txBox="1"/>
          <p:nvPr/>
        </p:nvSpPr>
        <p:spPr>
          <a:xfrm>
            <a:off x="4969168" y="1199582"/>
            <a:ext cx="3546182" cy="4124206"/>
          </a:xfrm>
          <a:prstGeom prst="rect">
            <a:avLst/>
          </a:prstGeom>
          <a:noFill/>
        </p:spPr>
        <p:txBody>
          <a:bodyPr wrap="square">
            <a:spAutoFit/>
          </a:bodyPr>
          <a:lstStyle/>
          <a:p>
            <a:r>
              <a:rPr lang="en-US" sz="1600" b="1" dirty="0"/>
              <a:t>Training: Henry Gilson</a:t>
            </a:r>
          </a:p>
          <a:p>
            <a:endParaRPr lang="en-US" sz="1600" b="1" dirty="0"/>
          </a:p>
          <a:p>
            <a:pPr marL="285750" indent="-285750">
              <a:buFont typeface="Arial" panose="020B0604020202020204" pitchFamily="34" charset="0"/>
              <a:buChar char="•"/>
            </a:pPr>
            <a:r>
              <a:rPr lang="en-US" sz="1400" dirty="0"/>
              <a:t>IOLS/Ballo needs</a:t>
            </a:r>
          </a:p>
          <a:p>
            <a:pPr marL="285750" indent="-285750">
              <a:buFont typeface="Arial" panose="020B0604020202020204" pitchFamily="34" charset="0"/>
              <a:buChar char="•"/>
            </a:pPr>
            <a:r>
              <a:rPr lang="en-US" sz="1400" dirty="0"/>
              <a:t>Merit Badge Councilor Registration</a:t>
            </a:r>
          </a:p>
          <a:p>
            <a:endParaRPr lang="en-US" sz="1600" b="1" dirty="0"/>
          </a:p>
          <a:p>
            <a:r>
              <a:rPr lang="en-US" sz="1600" b="1" dirty="0"/>
              <a:t>Advancement: Vacant</a:t>
            </a:r>
          </a:p>
          <a:p>
            <a:endParaRPr lang="en-US" sz="1600" b="1" dirty="0"/>
          </a:p>
          <a:p>
            <a:pPr marL="285750" indent="-285750">
              <a:buFont typeface="Arial" panose="020B0604020202020204" pitchFamily="34" charset="0"/>
              <a:buChar char="•"/>
            </a:pPr>
            <a:r>
              <a:rPr lang="en-US" sz="1600" dirty="0"/>
              <a:t>Merit Badge College</a:t>
            </a:r>
            <a:endParaRPr lang="en-US" sz="1400" dirty="0"/>
          </a:p>
          <a:p>
            <a:endParaRPr lang="en-US" sz="1600" b="1" dirty="0"/>
          </a:p>
          <a:p>
            <a:r>
              <a:rPr lang="en-US" sz="1600" b="1" dirty="0"/>
              <a:t>Finance: Vacant</a:t>
            </a:r>
          </a:p>
          <a:p>
            <a:endParaRPr lang="en-US" sz="1600" dirty="0"/>
          </a:p>
          <a:p>
            <a:pPr marL="285750" indent="-285750">
              <a:buFont typeface="Arial" panose="020B0604020202020204" pitchFamily="34" charset="0"/>
              <a:buChar char="•"/>
            </a:pPr>
            <a:r>
              <a:rPr lang="en-US" sz="1400" dirty="0"/>
              <a:t>No Scout Cards</a:t>
            </a:r>
          </a:p>
          <a:p>
            <a:pPr marL="285750" indent="-285750">
              <a:buFont typeface="Arial" panose="020B0604020202020204" pitchFamily="34" charset="0"/>
              <a:buChar char="•"/>
            </a:pPr>
            <a:r>
              <a:rPr lang="en-US" sz="1400" dirty="0"/>
              <a:t>Popcorn</a:t>
            </a:r>
          </a:p>
          <a:p>
            <a:pPr marL="285750" indent="-285750">
              <a:buFont typeface="Arial" panose="020B0604020202020204" pitchFamily="34" charset="0"/>
              <a:buChar char="•"/>
            </a:pPr>
            <a:r>
              <a:rPr lang="en-US" sz="1400" dirty="0"/>
              <a:t>Unit Fund Raising</a:t>
            </a:r>
          </a:p>
          <a:p>
            <a:pPr marL="285750" indent="-285750">
              <a:buFont typeface="Arial" panose="020B0604020202020204" pitchFamily="34" charset="0"/>
              <a:buChar char="•"/>
            </a:pPr>
            <a:r>
              <a:rPr lang="en-US" sz="1400" dirty="0"/>
              <a:t>Friends of Scouting</a:t>
            </a:r>
          </a:p>
          <a:p>
            <a:endParaRPr lang="en-US" sz="1800" dirty="0"/>
          </a:p>
          <a:p>
            <a:r>
              <a:rPr lang="en-US" sz="1600" b="1" dirty="0"/>
              <a:t>Unit Service: Commissioner Staff</a:t>
            </a:r>
          </a:p>
        </p:txBody>
      </p:sp>
    </p:spTree>
    <p:extLst>
      <p:ext uri="{BB962C8B-B14F-4D97-AF65-F5344CB8AC3E}">
        <p14:creationId xmlns:p14="http://schemas.microsoft.com/office/powerpoint/2010/main" val="227006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1196-8454-CC12-2B48-73468EC5ADD6}"/>
              </a:ext>
            </a:extLst>
          </p:cNvPr>
          <p:cNvSpPr>
            <a:spLocks noGrp="1"/>
          </p:cNvSpPr>
          <p:nvPr>
            <p:ph type="title"/>
          </p:nvPr>
        </p:nvSpPr>
        <p:spPr>
          <a:xfrm>
            <a:off x="628650" y="365127"/>
            <a:ext cx="7886700" cy="662290"/>
          </a:xfrm>
        </p:spPr>
        <p:txBody>
          <a:bodyPr>
            <a:normAutofit fontScale="90000"/>
          </a:bodyPr>
          <a:lstStyle/>
          <a:p>
            <a:r>
              <a:rPr lang="en-US" dirty="0"/>
              <a:t>Volunteer Insurance Coverage</a:t>
            </a:r>
          </a:p>
        </p:txBody>
      </p:sp>
      <p:sp>
        <p:nvSpPr>
          <p:cNvPr id="3" name="TextBox 2">
            <a:extLst>
              <a:ext uri="{FF2B5EF4-FFF2-40B4-BE49-F238E27FC236}">
                <a16:creationId xmlns:a16="http://schemas.microsoft.com/office/drawing/2014/main" id="{DA4B47F6-5CE3-8997-3D9D-E7D5A0F3DCE5}"/>
              </a:ext>
            </a:extLst>
          </p:cNvPr>
          <p:cNvSpPr txBox="1"/>
          <p:nvPr/>
        </p:nvSpPr>
        <p:spPr>
          <a:xfrm>
            <a:off x="520772" y="1183461"/>
            <a:ext cx="4720651" cy="400110"/>
          </a:xfrm>
          <a:prstGeom prst="rect">
            <a:avLst/>
          </a:prstGeom>
          <a:noFill/>
        </p:spPr>
        <p:txBody>
          <a:bodyPr wrap="none" rtlCol="0">
            <a:spAutoFit/>
          </a:bodyPr>
          <a:lstStyle/>
          <a:p>
            <a:r>
              <a:rPr lang="en-US" sz="2000" b="1" dirty="0">
                <a:solidFill>
                  <a:schemeClr val="accent1">
                    <a:lumMod val="75000"/>
                  </a:schemeClr>
                </a:solidFill>
              </a:rPr>
              <a:t>Comprehensive General Liability Insurance</a:t>
            </a:r>
          </a:p>
        </p:txBody>
      </p:sp>
      <p:sp>
        <p:nvSpPr>
          <p:cNvPr id="4" name="TextBox 3">
            <a:extLst>
              <a:ext uri="{FF2B5EF4-FFF2-40B4-BE49-F238E27FC236}">
                <a16:creationId xmlns:a16="http://schemas.microsoft.com/office/drawing/2014/main" id="{0A86A561-FC48-1A5F-FA0A-0C0ED89AD64E}"/>
              </a:ext>
            </a:extLst>
          </p:cNvPr>
          <p:cNvSpPr txBox="1"/>
          <p:nvPr/>
        </p:nvSpPr>
        <p:spPr>
          <a:xfrm>
            <a:off x="520772" y="2375176"/>
            <a:ext cx="3424207" cy="400110"/>
          </a:xfrm>
          <a:prstGeom prst="rect">
            <a:avLst/>
          </a:prstGeom>
          <a:noFill/>
        </p:spPr>
        <p:txBody>
          <a:bodyPr wrap="none" rtlCol="0">
            <a:spAutoFit/>
          </a:bodyPr>
          <a:lstStyle/>
          <a:p>
            <a:r>
              <a:rPr lang="en-US" sz="2000" b="1" dirty="0">
                <a:solidFill>
                  <a:schemeClr val="accent1">
                    <a:lumMod val="75000"/>
                  </a:schemeClr>
                </a:solidFill>
              </a:rPr>
              <a:t>Automobile Liability Insurance</a:t>
            </a:r>
          </a:p>
        </p:txBody>
      </p:sp>
      <p:sp>
        <p:nvSpPr>
          <p:cNvPr id="5" name="TextBox 4">
            <a:extLst>
              <a:ext uri="{FF2B5EF4-FFF2-40B4-BE49-F238E27FC236}">
                <a16:creationId xmlns:a16="http://schemas.microsoft.com/office/drawing/2014/main" id="{57C384C5-6823-9120-2A1D-072E5A7C7B58}"/>
              </a:ext>
            </a:extLst>
          </p:cNvPr>
          <p:cNvSpPr txBox="1"/>
          <p:nvPr/>
        </p:nvSpPr>
        <p:spPr>
          <a:xfrm>
            <a:off x="520772" y="3566891"/>
            <a:ext cx="4716163" cy="400110"/>
          </a:xfrm>
          <a:prstGeom prst="rect">
            <a:avLst/>
          </a:prstGeom>
          <a:noFill/>
        </p:spPr>
        <p:txBody>
          <a:bodyPr wrap="none" rtlCol="0">
            <a:spAutoFit/>
          </a:bodyPr>
          <a:lstStyle/>
          <a:p>
            <a:r>
              <a:rPr lang="en-US" sz="2000" b="1" dirty="0">
                <a:solidFill>
                  <a:schemeClr val="accent1">
                    <a:lumMod val="75000"/>
                  </a:schemeClr>
                </a:solidFill>
              </a:rPr>
              <a:t>Chartered Organizations for Scouting Units</a:t>
            </a:r>
          </a:p>
        </p:txBody>
      </p:sp>
      <p:sp>
        <p:nvSpPr>
          <p:cNvPr id="6" name="TextBox 5">
            <a:extLst>
              <a:ext uri="{FF2B5EF4-FFF2-40B4-BE49-F238E27FC236}">
                <a16:creationId xmlns:a16="http://schemas.microsoft.com/office/drawing/2014/main" id="{329DC903-58B4-B3AF-2A02-9FF9EC79467C}"/>
              </a:ext>
            </a:extLst>
          </p:cNvPr>
          <p:cNvSpPr txBox="1"/>
          <p:nvPr/>
        </p:nvSpPr>
        <p:spPr>
          <a:xfrm>
            <a:off x="520772" y="5035605"/>
            <a:ext cx="3556295" cy="400110"/>
          </a:xfrm>
          <a:prstGeom prst="rect">
            <a:avLst/>
          </a:prstGeom>
          <a:noFill/>
        </p:spPr>
        <p:txBody>
          <a:bodyPr wrap="none" rtlCol="0">
            <a:spAutoFit/>
          </a:bodyPr>
          <a:lstStyle/>
          <a:p>
            <a:r>
              <a:rPr lang="en-US" sz="2000" b="1" dirty="0">
                <a:solidFill>
                  <a:schemeClr val="accent1">
                    <a:lumMod val="75000"/>
                  </a:schemeClr>
                </a:solidFill>
              </a:rPr>
              <a:t>Accident and Sickness Coverage</a:t>
            </a:r>
          </a:p>
        </p:txBody>
      </p:sp>
      <p:sp>
        <p:nvSpPr>
          <p:cNvPr id="7" name="TextBox 6">
            <a:extLst>
              <a:ext uri="{FF2B5EF4-FFF2-40B4-BE49-F238E27FC236}">
                <a16:creationId xmlns:a16="http://schemas.microsoft.com/office/drawing/2014/main" id="{2192AA34-DDFC-5FC8-9891-D3CAC3CBF047}"/>
              </a:ext>
            </a:extLst>
          </p:cNvPr>
          <p:cNvSpPr txBox="1"/>
          <p:nvPr/>
        </p:nvSpPr>
        <p:spPr>
          <a:xfrm>
            <a:off x="852987" y="1656208"/>
            <a:ext cx="7808359" cy="646331"/>
          </a:xfrm>
          <a:prstGeom prst="rect">
            <a:avLst/>
          </a:prstGeom>
          <a:noFill/>
        </p:spPr>
        <p:txBody>
          <a:bodyPr wrap="square" rtlCol="0">
            <a:spAutoFit/>
          </a:bodyPr>
          <a:lstStyle/>
          <a:p>
            <a:r>
              <a:rPr lang="en-US" dirty="0"/>
              <a:t>Provides primary general liability coverage for registered volunteer Scouters with respect to claims arising out of an official Scouting activity.</a:t>
            </a:r>
          </a:p>
        </p:txBody>
      </p:sp>
      <p:sp>
        <p:nvSpPr>
          <p:cNvPr id="8" name="TextBox 7">
            <a:extLst>
              <a:ext uri="{FF2B5EF4-FFF2-40B4-BE49-F238E27FC236}">
                <a16:creationId xmlns:a16="http://schemas.microsoft.com/office/drawing/2014/main" id="{A219D725-A523-BFD3-CF42-A38BE6D1809C}"/>
              </a:ext>
            </a:extLst>
          </p:cNvPr>
          <p:cNvSpPr txBox="1"/>
          <p:nvPr/>
        </p:nvSpPr>
        <p:spPr>
          <a:xfrm>
            <a:off x="852987" y="2847923"/>
            <a:ext cx="7808359" cy="646331"/>
          </a:xfrm>
          <a:prstGeom prst="rect">
            <a:avLst/>
          </a:prstGeom>
          <a:noFill/>
        </p:spPr>
        <p:txBody>
          <a:bodyPr wrap="square" rtlCol="0">
            <a:spAutoFit/>
          </a:bodyPr>
          <a:lstStyle/>
          <a:p>
            <a:r>
              <a:rPr lang="en-US" dirty="0"/>
              <a:t>Provides coverage for volunteers as excess of a volunteer’s auto policy while involved in an Official Scouting Activity.</a:t>
            </a:r>
          </a:p>
        </p:txBody>
      </p:sp>
      <p:sp>
        <p:nvSpPr>
          <p:cNvPr id="9" name="TextBox 8">
            <a:extLst>
              <a:ext uri="{FF2B5EF4-FFF2-40B4-BE49-F238E27FC236}">
                <a16:creationId xmlns:a16="http://schemas.microsoft.com/office/drawing/2014/main" id="{6242D317-1E66-211E-3057-B13EEFD58FB7}"/>
              </a:ext>
            </a:extLst>
          </p:cNvPr>
          <p:cNvSpPr txBox="1"/>
          <p:nvPr/>
        </p:nvSpPr>
        <p:spPr>
          <a:xfrm>
            <a:off x="852987" y="4039638"/>
            <a:ext cx="7808359" cy="923330"/>
          </a:xfrm>
          <a:prstGeom prst="rect">
            <a:avLst/>
          </a:prstGeom>
          <a:noFill/>
        </p:spPr>
        <p:txBody>
          <a:bodyPr wrap="square" rtlCol="0">
            <a:spAutoFit/>
          </a:bodyPr>
          <a:lstStyle/>
          <a:p>
            <a:r>
              <a:rPr lang="en-US" dirty="0"/>
              <a:t>Provides primary general liability insurance coverage for all chartered organizations on file with the BSA for liability arising out of their chartering a traditional Scouting unit.</a:t>
            </a:r>
          </a:p>
        </p:txBody>
      </p:sp>
      <p:sp>
        <p:nvSpPr>
          <p:cNvPr id="10" name="TextBox 9">
            <a:extLst>
              <a:ext uri="{FF2B5EF4-FFF2-40B4-BE49-F238E27FC236}">
                <a16:creationId xmlns:a16="http://schemas.microsoft.com/office/drawing/2014/main" id="{7E3EC0ED-B59D-B684-80C6-D8E5157419B9}"/>
              </a:ext>
            </a:extLst>
          </p:cNvPr>
          <p:cNvSpPr txBox="1"/>
          <p:nvPr/>
        </p:nvSpPr>
        <p:spPr>
          <a:xfrm>
            <a:off x="852987" y="5508352"/>
            <a:ext cx="7808359" cy="646331"/>
          </a:xfrm>
          <a:prstGeom prst="rect">
            <a:avLst/>
          </a:prstGeom>
          <a:noFill/>
        </p:spPr>
        <p:txBody>
          <a:bodyPr wrap="square" rtlCol="0">
            <a:spAutoFit/>
          </a:bodyPr>
          <a:lstStyle/>
          <a:p>
            <a:r>
              <a:rPr lang="en-US" dirty="0"/>
              <a:t>Provides coverage for Scouts and registered leaders and furnishes reimbursement in case of death, accident, or sickness within policy amounts.</a:t>
            </a:r>
          </a:p>
        </p:txBody>
      </p:sp>
    </p:spTree>
    <p:extLst>
      <p:ext uri="{BB962C8B-B14F-4D97-AF65-F5344CB8AC3E}">
        <p14:creationId xmlns:p14="http://schemas.microsoft.com/office/powerpoint/2010/main" val="89862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3D2F2-9E41-F32D-6CA1-A83323F93708}"/>
              </a:ext>
            </a:extLst>
          </p:cNvPr>
          <p:cNvSpPr>
            <a:spLocks noGrp="1"/>
          </p:cNvSpPr>
          <p:nvPr>
            <p:ph type="title"/>
          </p:nvPr>
        </p:nvSpPr>
        <p:spPr>
          <a:xfrm>
            <a:off x="628650" y="365127"/>
            <a:ext cx="7886700" cy="672564"/>
          </a:xfrm>
        </p:spPr>
        <p:txBody>
          <a:bodyPr>
            <a:normAutofit fontScale="90000"/>
          </a:bodyPr>
          <a:lstStyle/>
          <a:p>
            <a:r>
              <a:rPr lang="en-US" dirty="0"/>
              <a:t>General Liability Insurance</a:t>
            </a:r>
          </a:p>
        </p:txBody>
      </p:sp>
      <p:sp>
        <p:nvSpPr>
          <p:cNvPr id="4" name="TextBox 3">
            <a:extLst>
              <a:ext uri="{FF2B5EF4-FFF2-40B4-BE49-F238E27FC236}">
                <a16:creationId xmlns:a16="http://schemas.microsoft.com/office/drawing/2014/main" id="{B2188C14-2E38-7869-6985-17473F29CE64}"/>
              </a:ext>
            </a:extLst>
          </p:cNvPr>
          <p:cNvSpPr txBox="1"/>
          <p:nvPr/>
        </p:nvSpPr>
        <p:spPr>
          <a:xfrm>
            <a:off x="1049882" y="5696627"/>
            <a:ext cx="7044236" cy="923330"/>
          </a:xfrm>
          <a:prstGeom prst="rect">
            <a:avLst/>
          </a:prstGeom>
          <a:noFill/>
        </p:spPr>
        <p:txBody>
          <a:bodyPr wrap="none" rtlCol="0">
            <a:spAutoFit/>
          </a:bodyPr>
          <a:lstStyle/>
          <a:p>
            <a:r>
              <a:rPr lang="en-US" dirty="0"/>
              <a:t>Resources:</a:t>
            </a:r>
          </a:p>
          <a:p>
            <a:r>
              <a:rPr lang="en-US" dirty="0">
                <a:hlinkClick r:id="rId2"/>
              </a:rPr>
              <a:t>https://www.scouting.org/health-and-safety/safety-moments/insurance/</a:t>
            </a:r>
            <a:endParaRPr lang="en-US" dirty="0"/>
          </a:p>
          <a:p>
            <a:r>
              <a:rPr lang="en-US" dirty="0">
                <a:hlinkClick r:id="rId3"/>
              </a:rPr>
              <a:t>https://www.scouting.org/health-and-safety/gss/gss10/</a:t>
            </a:r>
            <a:endParaRPr lang="en-US" dirty="0"/>
          </a:p>
        </p:txBody>
      </p:sp>
      <p:sp>
        <p:nvSpPr>
          <p:cNvPr id="5" name="TextBox 4">
            <a:extLst>
              <a:ext uri="{FF2B5EF4-FFF2-40B4-BE49-F238E27FC236}">
                <a16:creationId xmlns:a16="http://schemas.microsoft.com/office/drawing/2014/main" id="{048F9CA3-0977-D538-7DC2-EC93219058AB}"/>
              </a:ext>
            </a:extLst>
          </p:cNvPr>
          <p:cNvSpPr txBox="1"/>
          <p:nvPr/>
        </p:nvSpPr>
        <p:spPr>
          <a:xfrm>
            <a:off x="935431" y="1133330"/>
            <a:ext cx="7057387"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000" b="1" dirty="0"/>
              <a:t>Scouting America’s general liability policy provides coverage for a bodily injury or property damage claim that is made and arises out of an Official Scouting Activity.</a:t>
            </a:r>
          </a:p>
        </p:txBody>
      </p:sp>
      <p:sp>
        <p:nvSpPr>
          <p:cNvPr id="7" name="TextBox 6">
            <a:extLst>
              <a:ext uri="{FF2B5EF4-FFF2-40B4-BE49-F238E27FC236}">
                <a16:creationId xmlns:a16="http://schemas.microsoft.com/office/drawing/2014/main" id="{E69E3716-23D3-D8DC-0266-5DC3E406ECFB}"/>
              </a:ext>
            </a:extLst>
          </p:cNvPr>
          <p:cNvSpPr txBox="1"/>
          <p:nvPr/>
        </p:nvSpPr>
        <p:spPr>
          <a:xfrm>
            <a:off x="731390" y="2337760"/>
            <a:ext cx="7465468" cy="3170099"/>
          </a:xfrm>
          <a:prstGeom prst="rect">
            <a:avLst/>
          </a:prstGeom>
          <a:noFill/>
        </p:spPr>
        <p:txBody>
          <a:bodyPr wrap="square">
            <a:spAutoFit/>
          </a:bodyPr>
          <a:lstStyle/>
          <a:p>
            <a:pPr marL="285750" indent="-285750">
              <a:buFont typeface="Arial" panose="020B0604020202020204" pitchFamily="34" charset="0"/>
              <a:buChar char="•"/>
            </a:pPr>
            <a:r>
              <a:rPr lang="en-US" sz="2000" dirty="0"/>
              <a:t>The Guide to Safe Scouting contains a listing of Unauthorized and Restricted Activities.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Unauthorized activities are not considered Official Scouting Activities.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Volunteers (registered and unregistered), Units, Chartered Organizations and Local Councils are jeopardizing insurance converge for themselves and their organization by engaging in unauthorized activities.</a:t>
            </a:r>
          </a:p>
        </p:txBody>
      </p:sp>
    </p:spTree>
    <p:extLst>
      <p:ext uri="{BB962C8B-B14F-4D97-AF65-F5344CB8AC3E}">
        <p14:creationId xmlns:p14="http://schemas.microsoft.com/office/powerpoint/2010/main" val="2658247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32D8-0D46-B9D1-5F8C-78C54788C40D}"/>
              </a:ext>
            </a:extLst>
          </p:cNvPr>
          <p:cNvSpPr>
            <a:spLocks noGrp="1"/>
          </p:cNvSpPr>
          <p:nvPr>
            <p:ph type="title"/>
          </p:nvPr>
        </p:nvSpPr>
        <p:spPr>
          <a:xfrm>
            <a:off x="628650" y="365127"/>
            <a:ext cx="7886700" cy="703386"/>
          </a:xfrm>
        </p:spPr>
        <p:txBody>
          <a:bodyPr/>
          <a:lstStyle/>
          <a:p>
            <a:r>
              <a:rPr lang="en-US" dirty="0"/>
              <a:t>Incident Reporting</a:t>
            </a:r>
          </a:p>
        </p:txBody>
      </p:sp>
      <p:sp>
        <p:nvSpPr>
          <p:cNvPr id="4" name="TextBox 3">
            <a:extLst>
              <a:ext uri="{FF2B5EF4-FFF2-40B4-BE49-F238E27FC236}">
                <a16:creationId xmlns:a16="http://schemas.microsoft.com/office/drawing/2014/main" id="{20536996-A414-3BCA-5C48-B00F67C3805A}"/>
              </a:ext>
            </a:extLst>
          </p:cNvPr>
          <p:cNvSpPr txBox="1"/>
          <p:nvPr/>
        </p:nvSpPr>
        <p:spPr>
          <a:xfrm>
            <a:off x="628649" y="1310080"/>
            <a:ext cx="3244707" cy="400110"/>
          </a:xfrm>
          <a:prstGeom prst="rect">
            <a:avLst/>
          </a:prstGeom>
          <a:noFill/>
        </p:spPr>
        <p:txBody>
          <a:bodyPr wrap="square" rtlCol="0">
            <a:spAutoFit/>
          </a:bodyPr>
          <a:lstStyle/>
          <a:p>
            <a:r>
              <a:rPr lang="en-US" sz="2000" b="1" dirty="0">
                <a:solidFill>
                  <a:schemeClr val="accent1">
                    <a:lumMod val="75000"/>
                  </a:schemeClr>
                </a:solidFill>
              </a:rPr>
              <a:t>Reporting Requirements</a:t>
            </a:r>
          </a:p>
        </p:txBody>
      </p:sp>
      <p:sp>
        <p:nvSpPr>
          <p:cNvPr id="5" name="TextBox 4">
            <a:extLst>
              <a:ext uri="{FF2B5EF4-FFF2-40B4-BE49-F238E27FC236}">
                <a16:creationId xmlns:a16="http://schemas.microsoft.com/office/drawing/2014/main" id="{0C282967-4451-E86A-66A0-86EC679BFA11}"/>
              </a:ext>
            </a:extLst>
          </p:cNvPr>
          <p:cNvSpPr txBox="1"/>
          <p:nvPr/>
        </p:nvSpPr>
        <p:spPr>
          <a:xfrm>
            <a:off x="1104471" y="1843950"/>
            <a:ext cx="6935057"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C00000"/>
                </a:solidFill>
              </a:rPr>
              <a:t>Within 24 hours</a:t>
            </a:r>
          </a:p>
          <a:p>
            <a:pPr marL="742950" lvl="1" indent="-285750">
              <a:buFont typeface="Arial" panose="020B0604020202020204" pitchFamily="34" charset="0"/>
              <a:buChar char="•"/>
            </a:pPr>
            <a:r>
              <a:rPr lang="en-US" sz="2000" dirty="0"/>
              <a:t>All Child Abuse Allegations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solidFill>
                  <a:srgbClr val="C00000"/>
                </a:solidFill>
              </a:rPr>
              <a:t>Within 72 hours </a:t>
            </a:r>
          </a:p>
          <a:p>
            <a:pPr marL="742950" lvl="1" indent="-285750">
              <a:buFont typeface="Arial" panose="020B0604020202020204" pitchFamily="34" charset="0"/>
              <a:buChar char="•"/>
            </a:pPr>
            <a:r>
              <a:rPr lang="en-US" sz="2000" dirty="0"/>
              <a:t>Serious Youth Protection Volitions, includes:</a:t>
            </a:r>
          </a:p>
          <a:p>
            <a:pPr marL="1200150" lvl="2" indent="-285750">
              <a:buFont typeface="Arial" panose="020B0604020202020204" pitchFamily="34" charset="0"/>
              <a:buChar char="•"/>
            </a:pPr>
            <a:r>
              <a:rPr lang="en-US" sz="2000" dirty="0"/>
              <a:t>Violations to barriers of Abuse</a:t>
            </a:r>
          </a:p>
          <a:p>
            <a:pPr marL="1200150" lvl="2" indent="-285750">
              <a:buFont typeface="Arial" panose="020B0604020202020204" pitchFamily="34" charset="0"/>
              <a:buChar char="•"/>
            </a:pPr>
            <a:r>
              <a:rPr lang="en-US" sz="2000" dirty="0"/>
              <a:t>Arrest for Crimes other than abuse</a:t>
            </a:r>
          </a:p>
          <a:p>
            <a:pPr marL="742950" lvl="1" indent="-285750">
              <a:buFont typeface="Arial" panose="020B0604020202020204" pitchFamily="34" charset="0"/>
              <a:buChar char="•"/>
            </a:pPr>
            <a:r>
              <a:rPr lang="en-US" sz="2000" dirty="0"/>
              <a:t>Membership Standards Infractions</a:t>
            </a:r>
          </a:p>
        </p:txBody>
      </p:sp>
      <p:sp>
        <p:nvSpPr>
          <p:cNvPr id="6" name="TextBox 5">
            <a:extLst>
              <a:ext uri="{FF2B5EF4-FFF2-40B4-BE49-F238E27FC236}">
                <a16:creationId xmlns:a16="http://schemas.microsoft.com/office/drawing/2014/main" id="{17976F12-98F9-A95D-5CF2-DF6650782F17}"/>
              </a:ext>
            </a:extLst>
          </p:cNvPr>
          <p:cNvSpPr txBox="1"/>
          <p:nvPr/>
        </p:nvSpPr>
        <p:spPr>
          <a:xfrm>
            <a:off x="1600841" y="5292544"/>
            <a:ext cx="5436957"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a:t>Call Chris Green, the Arrowhead District Executive or J.T. Dabbs, the GAC Scout Executive.</a:t>
            </a:r>
          </a:p>
          <a:p>
            <a:endParaRPr lang="en-US" dirty="0"/>
          </a:p>
          <a:p>
            <a:r>
              <a:rPr lang="en-US" dirty="0"/>
              <a:t>If you can’t reach them, call 1-844-Scouts1</a:t>
            </a:r>
          </a:p>
        </p:txBody>
      </p:sp>
    </p:spTree>
    <p:extLst>
      <p:ext uri="{BB962C8B-B14F-4D97-AF65-F5344CB8AC3E}">
        <p14:creationId xmlns:p14="http://schemas.microsoft.com/office/powerpoint/2010/main" val="3428272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13661"/>
          </a:xfrm>
        </p:spPr>
        <p:txBody>
          <a:bodyPr/>
          <a:lstStyle/>
          <a:p>
            <a:r>
              <a:rPr lang="en-US" dirty="0"/>
              <a:t>Re-Charter</a:t>
            </a:r>
          </a:p>
        </p:txBody>
      </p:sp>
      <p:pic>
        <p:nvPicPr>
          <p:cNvPr id="5" name="Picture 4">
            <a:extLst>
              <a:ext uri="{FF2B5EF4-FFF2-40B4-BE49-F238E27FC236}">
                <a16:creationId xmlns:a16="http://schemas.microsoft.com/office/drawing/2014/main" id="{DD5F3FA3-C303-11CD-406A-3D96B58DAFAD}"/>
              </a:ext>
            </a:extLst>
          </p:cNvPr>
          <p:cNvPicPr>
            <a:picLocks noChangeAspect="1"/>
          </p:cNvPicPr>
          <p:nvPr/>
        </p:nvPicPr>
        <p:blipFill>
          <a:blip r:embed="rId2"/>
          <a:stretch>
            <a:fillRect/>
          </a:stretch>
        </p:blipFill>
        <p:spPr>
          <a:xfrm>
            <a:off x="361313" y="1604381"/>
            <a:ext cx="8421373" cy="3953938"/>
          </a:xfrm>
          <a:prstGeom prst="rect">
            <a:avLst/>
          </a:prstGeom>
        </p:spPr>
      </p:pic>
    </p:spTree>
    <p:extLst>
      <p:ext uri="{BB962C8B-B14F-4D97-AF65-F5344CB8AC3E}">
        <p14:creationId xmlns:p14="http://schemas.microsoft.com/office/powerpoint/2010/main" val="317144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Manager</a:t>
            </a:r>
          </a:p>
        </p:txBody>
      </p:sp>
      <p:pic>
        <p:nvPicPr>
          <p:cNvPr id="4" name="Picture 3">
            <a:extLst>
              <a:ext uri="{FF2B5EF4-FFF2-40B4-BE49-F238E27FC236}">
                <a16:creationId xmlns:a16="http://schemas.microsoft.com/office/drawing/2014/main" id="{3A34AE7B-FF6A-4F83-AB1A-DA98D66A67E0}"/>
              </a:ext>
            </a:extLst>
          </p:cNvPr>
          <p:cNvPicPr>
            <a:picLocks noChangeAspect="1"/>
          </p:cNvPicPr>
          <p:nvPr/>
        </p:nvPicPr>
        <p:blipFill>
          <a:blip r:embed="rId2"/>
          <a:stretch>
            <a:fillRect/>
          </a:stretch>
        </p:blipFill>
        <p:spPr>
          <a:xfrm>
            <a:off x="619125" y="1821860"/>
            <a:ext cx="7896225" cy="1838325"/>
          </a:xfrm>
          <a:prstGeom prst="rect">
            <a:avLst/>
          </a:prstGeom>
        </p:spPr>
      </p:pic>
    </p:spTree>
    <p:extLst>
      <p:ext uri="{BB962C8B-B14F-4D97-AF65-F5344CB8AC3E}">
        <p14:creationId xmlns:p14="http://schemas.microsoft.com/office/powerpoint/2010/main" val="3690710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Invitation Manager</a:t>
            </a:r>
          </a:p>
        </p:txBody>
      </p:sp>
      <p:pic>
        <p:nvPicPr>
          <p:cNvPr id="4" name="Picture 3">
            <a:extLst>
              <a:ext uri="{FF2B5EF4-FFF2-40B4-BE49-F238E27FC236}">
                <a16:creationId xmlns:a16="http://schemas.microsoft.com/office/drawing/2014/main" id="{25F30646-0F16-453D-BAA6-484112351862}"/>
              </a:ext>
            </a:extLst>
          </p:cNvPr>
          <p:cNvPicPr>
            <a:picLocks noChangeAspect="1"/>
          </p:cNvPicPr>
          <p:nvPr/>
        </p:nvPicPr>
        <p:blipFill>
          <a:blip r:embed="rId2"/>
          <a:stretch>
            <a:fillRect/>
          </a:stretch>
        </p:blipFill>
        <p:spPr>
          <a:xfrm>
            <a:off x="590550" y="1690689"/>
            <a:ext cx="7924800" cy="2333625"/>
          </a:xfrm>
          <a:prstGeom prst="rect">
            <a:avLst/>
          </a:prstGeom>
        </p:spPr>
      </p:pic>
    </p:spTree>
    <p:extLst>
      <p:ext uri="{BB962C8B-B14F-4D97-AF65-F5344CB8AC3E}">
        <p14:creationId xmlns:p14="http://schemas.microsoft.com/office/powerpoint/2010/main" val="1075687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D951D-887D-4762-880F-A82CEF1BAEEF}"/>
              </a:ext>
            </a:extLst>
          </p:cNvPr>
          <p:cNvSpPr>
            <a:spLocks noGrp="1"/>
          </p:cNvSpPr>
          <p:nvPr>
            <p:ph type="title"/>
          </p:nvPr>
        </p:nvSpPr>
        <p:spPr/>
        <p:txBody>
          <a:bodyPr>
            <a:normAutofit/>
          </a:bodyPr>
          <a:lstStyle/>
          <a:p>
            <a:r>
              <a:rPr lang="en-US" sz="4000" dirty="0"/>
              <a:t>Cub Scout Membership</a:t>
            </a:r>
          </a:p>
        </p:txBody>
      </p:sp>
      <p:sp>
        <p:nvSpPr>
          <p:cNvPr id="7" name="TextBox 6">
            <a:extLst>
              <a:ext uri="{FF2B5EF4-FFF2-40B4-BE49-F238E27FC236}">
                <a16:creationId xmlns:a16="http://schemas.microsoft.com/office/drawing/2014/main" id="{F439BEAF-80FA-4733-A020-FFAC813ADEA3}"/>
              </a:ext>
            </a:extLst>
          </p:cNvPr>
          <p:cNvSpPr txBox="1"/>
          <p:nvPr/>
        </p:nvSpPr>
        <p:spPr>
          <a:xfrm>
            <a:off x="0" y="4892510"/>
            <a:ext cx="9144000" cy="523220"/>
          </a:xfrm>
          <a:prstGeom prst="rect">
            <a:avLst/>
          </a:prstGeom>
          <a:noFill/>
        </p:spPr>
        <p:txBody>
          <a:bodyPr wrap="square" rtlCol="0">
            <a:spAutoFit/>
          </a:bodyPr>
          <a:lstStyle/>
          <a:p>
            <a:pPr algn="ctr"/>
            <a:r>
              <a:rPr lang="en-US" sz="2800" dirty="0"/>
              <a:t>Scouts BSA, Venturing, &amp; Explorer Numbers Not Available</a:t>
            </a:r>
          </a:p>
        </p:txBody>
      </p:sp>
      <p:pic>
        <p:nvPicPr>
          <p:cNvPr id="4" name="Picture 3">
            <a:extLst>
              <a:ext uri="{FF2B5EF4-FFF2-40B4-BE49-F238E27FC236}">
                <a16:creationId xmlns:a16="http://schemas.microsoft.com/office/drawing/2014/main" id="{98E1229E-0415-488A-BF7B-EFDFA3D0F7AD}"/>
              </a:ext>
            </a:extLst>
          </p:cNvPr>
          <p:cNvPicPr>
            <a:picLocks noChangeAspect="1"/>
          </p:cNvPicPr>
          <p:nvPr/>
        </p:nvPicPr>
        <p:blipFill>
          <a:blip r:embed="rId2"/>
          <a:stretch>
            <a:fillRect/>
          </a:stretch>
        </p:blipFill>
        <p:spPr>
          <a:xfrm>
            <a:off x="185232" y="1550943"/>
            <a:ext cx="8773535" cy="2868473"/>
          </a:xfrm>
          <a:prstGeom prst="rect">
            <a:avLst/>
          </a:prstGeom>
        </p:spPr>
      </p:pic>
    </p:spTree>
    <p:extLst>
      <p:ext uri="{BB962C8B-B14F-4D97-AF65-F5344CB8AC3E}">
        <p14:creationId xmlns:p14="http://schemas.microsoft.com/office/powerpoint/2010/main" val="23352852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5891</TotalTime>
  <Words>478</Words>
  <Application>Microsoft Macintosh PowerPoint</Application>
  <PresentationFormat>On-screen Show (4:3)</PresentationFormat>
  <Paragraphs>92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Roboto</vt:lpstr>
      <vt:lpstr>Office Theme</vt:lpstr>
      <vt:lpstr>Arrowhead District Meeting</vt:lpstr>
      <vt:lpstr>Agenda</vt:lpstr>
      <vt:lpstr>Volunteer Insurance Coverage</vt:lpstr>
      <vt:lpstr>General Liability Insurance</vt:lpstr>
      <vt:lpstr>Incident Reporting</vt:lpstr>
      <vt:lpstr>Re-Charter</vt:lpstr>
      <vt:lpstr>Application Manager</vt:lpstr>
      <vt:lpstr>Invitation Manager</vt:lpstr>
      <vt:lpstr>Cub Scout Membership</vt:lpstr>
      <vt:lpstr>Membership Pin Status</vt:lpstr>
      <vt:lpstr>Advancement – Cub Scouts Ranks </vt:lpstr>
      <vt:lpstr>Advancement – Scouts BSA</vt:lpstr>
      <vt:lpstr>Merit Badge Counselors</vt:lpstr>
      <vt:lpstr>Training</vt:lpstr>
      <vt:lpstr>Expired / Expiring YPT</vt:lpstr>
      <vt:lpstr>Training - LST</vt:lpstr>
      <vt:lpstr>BALOO Trained</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Gilson-Jr, Henry L</dc:creator>
  <cp:lastModifiedBy>Mike Russell</cp:lastModifiedBy>
  <cp:revision>292</cp:revision>
  <cp:lastPrinted>2025-02-06T19:50:13Z</cp:lastPrinted>
  <dcterms:created xsi:type="dcterms:W3CDTF">2021-12-02T13:21:57Z</dcterms:created>
  <dcterms:modified xsi:type="dcterms:W3CDTF">2025-02-06T19:50:15Z</dcterms:modified>
</cp:coreProperties>
</file>