
<file path=[Content_Types].xml><?xml version="1.0" encoding="utf-8"?>
<Types xmlns="http://schemas.openxmlformats.org/package/2006/content-types">
  <Default Extension="5_5OWRfwOhGUPrS1TOPqBAHaHa" ContentType="image/jpeg"/>
  <Default Extension="7klRiU-Ws_HUSxFuL0W0AgAAAA" ContentType="image/jpeg"/>
  <Default Extension="d6Diw2kjI7MDicROQ2IyRAHaHa" ContentType="image/jpeg"/>
  <Default Extension="dLl_0b7dcFaXuSEuVcnntgHaHP" ContentType="image/jpeg"/>
  <Default Extension="jpeg" ContentType="image/jpeg"/>
  <Default Extension="jpg" ContentType="image/jpeg"/>
  <Default Extension="png" ContentType="image/png"/>
  <Default Extension="R2d1yJlqYR9Kh9hSxCXAdwHaHb"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7" r:id="rId2"/>
    <p:sldId id="258" r:id="rId3"/>
    <p:sldId id="276" r:id="rId4"/>
    <p:sldId id="266" r:id="rId5"/>
    <p:sldId id="267" r:id="rId6"/>
    <p:sldId id="269" r:id="rId7"/>
    <p:sldId id="265" r:id="rId8"/>
    <p:sldId id="268" r:id="rId9"/>
    <p:sldId id="290" r:id="rId10"/>
    <p:sldId id="270" r:id="rId11"/>
    <p:sldId id="271" r:id="rId12"/>
    <p:sldId id="291" r:id="rId13"/>
    <p:sldId id="272" r:id="rId14"/>
    <p:sldId id="259" r:id="rId15"/>
    <p:sldId id="273" r:id="rId16"/>
    <p:sldId id="274" r:id="rId17"/>
    <p:sldId id="260" r:id="rId18"/>
    <p:sldId id="261" r:id="rId19"/>
    <p:sldId id="277" r:id="rId20"/>
    <p:sldId id="262" r:id="rId21"/>
    <p:sldId id="278" r:id="rId22"/>
    <p:sldId id="279" r:id="rId23"/>
    <p:sldId id="280" r:id="rId24"/>
    <p:sldId id="281" r:id="rId25"/>
    <p:sldId id="283" r:id="rId26"/>
    <p:sldId id="282" r:id="rId27"/>
    <p:sldId id="284" r:id="rId28"/>
    <p:sldId id="285" r:id="rId29"/>
    <p:sldId id="286" r:id="rId30"/>
    <p:sldId id="287" r:id="rId31"/>
    <p:sldId id="288" r:id="rId32"/>
    <p:sldId id="289" r:id="rId33"/>
    <p:sldId id="29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CA4"/>
    <a:srgbClr val="E54200"/>
    <a:srgbClr val="FF8E00"/>
    <a:srgbClr val="982600"/>
    <a:srgbClr val="FFE1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75"/>
    <p:restoredTop sz="94695"/>
  </p:normalViewPr>
  <p:slideViewPr>
    <p:cSldViewPr snapToGrid="0">
      <p:cViewPr varScale="1">
        <p:scale>
          <a:sx n="101" d="100"/>
          <a:sy n="101" d="100"/>
        </p:scale>
        <p:origin x="7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B8BF1F-9E3D-F64F-8835-560C50F8D1C7}" type="datetimeFigureOut">
              <a:rPr lang="en-US" smtClean="0"/>
              <a:t>9/1/26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8E7D3F-6D5C-A64B-8FC4-8CB864C2E877}" type="slidenum">
              <a:rPr lang="en-US" smtClean="0"/>
              <a:t>‹#›</a:t>
            </a:fld>
            <a:endParaRPr lang="en-US"/>
          </a:p>
        </p:txBody>
      </p:sp>
    </p:spTree>
    <p:extLst>
      <p:ext uri="{BB962C8B-B14F-4D97-AF65-F5344CB8AC3E}">
        <p14:creationId xmlns:p14="http://schemas.microsoft.com/office/powerpoint/2010/main" val="4249041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79819A-C7C4-A541-ADFC-622D2FC5E421}" type="slidenum">
              <a:rPr lang="en-US" smtClean="0"/>
              <a:t>1</a:t>
            </a:fld>
            <a:endParaRPr lang="en-US"/>
          </a:p>
        </p:txBody>
      </p:sp>
    </p:spTree>
    <p:extLst>
      <p:ext uri="{BB962C8B-B14F-4D97-AF65-F5344CB8AC3E}">
        <p14:creationId xmlns:p14="http://schemas.microsoft.com/office/powerpoint/2010/main" val="460628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0FF33-3878-DBEC-9789-E3F61FA41B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3A014A-BFEA-E6B4-D690-F22DFBBAFD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D98400-2DDE-5F7D-61C9-2FA008D8FE66}"/>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5" name="Footer Placeholder 4">
            <a:extLst>
              <a:ext uri="{FF2B5EF4-FFF2-40B4-BE49-F238E27FC236}">
                <a16:creationId xmlns:a16="http://schemas.microsoft.com/office/drawing/2014/main" id="{4838F192-3AD4-F430-8560-0FC8DA21B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5548B-1119-1CE5-BCE0-FD595E66ADEB}"/>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2993051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7F10E-BFA8-2394-A890-FD1F6FA777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0B3245-66DF-046F-3495-A693B747FA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F10115-E9BA-A026-2DF3-8EEFBA722F55}"/>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5" name="Footer Placeholder 4">
            <a:extLst>
              <a:ext uri="{FF2B5EF4-FFF2-40B4-BE49-F238E27FC236}">
                <a16:creationId xmlns:a16="http://schemas.microsoft.com/office/drawing/2014/main" id="{84332610-BC45-C50A-5B5C-5D56194CA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A2B92D-607C-69CB-F97D-062435432BB8}"/>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3688762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BB12F4-F24D-6BE1-7320-B027EF50E27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C13F36-0EDF-8727-5131-6534D9EC87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32FEFA-0ECF-7D53-F0FD-ABE2C4C0081E}"/>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5" name="Footer Placeholder 4">
            <a:extLst>
              <a:ext uri="{FF2B5EF4-FFF2-40B4-BE49-F238E27FC236}">
                <a16:creationId xmlns:a16="http://schemas.microsoft.com/office/drawing/2014/main" id="{88439CF0-21F2-3583-DC9F-DF489131B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1C728-B4B7-7D7B-4B2C-BA0D8D83F1D7}"/>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2364582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59A99-2F2B-5BEA-6320-B22F40AE38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D9CC2E-A61D-3530-95A1-746916E03A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721E77-4D82-6248-85C0-BD8D02DACB47}"/>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5" name="Footer Placeholder 4">
            <a:extLst>
              <a:ext uri="{FF2B5EF4-FFF2-40B4-BE49-F238E27FC236}">
                <a16:creationId xmlns:a16="http://schemas.microsoft.com/office/drawing/2014/main" id="{E9D09BA6-38B4-B0CF-2CBA-2BE00605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5693D3-4F48-DFD5-E532-6514E64C9286}"/>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3632956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6717D-87D6-1EAC-C7E6-2C420009A3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3CA2C6-0540-03E6-0D22-69DDA82158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47C6C1-386A-FDAF-390C-C2AEBA4EA0D3}"/>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5" name="Footer Placeholder 4">
            <a:extLst>
              <a:ext uri="{FF2B5EF4-FFF2-40B4-BE49-F238E27FC236}">
                <a16:creationId xmlns:a16="http://schemas.microsoft.com/office/drawing/2014/main" id="{74FAB6D2-1D6F-B1D5-A7A2-B61F8F4497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F54D92-98B5-A494-C6CB-2D9E0183A07B}"/>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4271632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9EE12-90B1-377B-B507-A849FDE3CB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A815CC-6BB0-B729-90C9-B427AD5A48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B5BA0D-9F65-9B9C-9B92-89FDD6445E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3102F-CCAA-4EE8-9227-5ED8C852FC86}"/>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6" name="Footer Placeholder 5">
            <a:extLst>
              <a:ext uri="{FF2B5EF4-FFF2-40B4-BE49-F238E27FC236}">
                <a16:creationId xmlns:a16="http://schemas.microsoft.com/office/drawing/2014/main" id="{B5A80063-7691-809B-6F3A-AEEF5AA46F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DE2FC3-5E1C-5B05-EF85-394A8BBE1696}"/>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86940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C18B2-3C87-F92C-D0EB-0168FEBB9A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2C8DA7-0147-998B-8D97-2002F0DE36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C5961F-B971-967F-8634-2D0C02A280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7926F7-476A-2BAB-61AC-5110853654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038D21-770E-D27E-F430-94C441F263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A79333-4C41-0FE9-84C6-682E37DE11B8}"/>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8" name="Footer Placeholder 7">
            <a:extLst>
              <a:ext uri="{FF2B5EF4-FFF2-40B4-BE49-F238E27FC236}">
                <a16:creationId xmlns:a16="http://schemas.microsoft.com/office/drawing/2014/main" id="{6F991E96-3F8D-B46F-D383-2B40C8B4CA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A39885-25CE-47AE-A333-88DF5743C5CE}"/>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2048694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BAECF-8D35-AC4B-76D0-22BDC1DA79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9E0D10-1210-E5F5-B3E6-DD3437A80A92}"/>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4" name="Footer Placeholder 3">
            <a:extLst>
              <a:ext uri="{FF2B5EF4-FFF2-40B4-BE49-F238E27FC236}">
                <a16:creationId xmlns:a16="http://schemas.microsoft.com/office/drawing/2014/main" id="{8011E75C-4925-C9FB-6F1B-7EEBA2EA73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695B37-34DD-7F1F-1829-D977CAB9D869}"/>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3184822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9F1038-4AF9-4671-5565-C49B82C66905}"/>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3" name="Footer Placeholder 2">
            <a:extLst>
              <a:ext uri="{FF2B5EF4-FFF2-40B4-BE49-F238E27FC236}">
                <a16:creationId xmlns:a16="http://schemas.microsoft.com/office/drawing/2014/main" id="{056399DA-68EA-437C-E664-7CFFF36FAC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228C65-CF0F-7E26-E92E-787F69F11AA9}"/>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254685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4616E-4E1D-7B6B-CE24-FD105C55B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FCFC96-62BF-809A-4BD0-5BDD0C0E8F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38079F-4BE5-BBD2-8C7C-DF6E0F106F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437B1-82E2-BC50-2D59-CDDCD3446A5A}"/>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6" name="Footer Placeholder 5">
            <a:extLst>
              <a:ext uri="{FF2B5EF4-FFF2-40B4-BE49-F238E27FC236}">
                <a16:creationId xmlns:a16="http://schemas.microsoft.com/office/drawing/2014/main" id="{ADFE4C66-11B7-D226-4F89-FA3562E024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191E07-7CE8-EC12-F85E-476CD58D584F}"/>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235906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08CA9-B468-2E09-3E21-8A48DB0E0A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C43DFE-0407-A0EB-D070-EE7F813B0B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4A9C2B-5EB2-9392-1CA1-6373B59A7B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658CE6-550A-9A6E-B7E3-413AB5169FFB}"/>
              </a:ext>
            </a:extLst>
          </p:cNvPr>
          <p:cNvSpPr>
            <a:spLocks noGrp="1"/>
          </p:cNvSpPr>
          <p:nvPr>
            <p:ph type="dt" sz="half" idx="10"/>
          </p:nvPr>
        </p:nvSpPr>
        <p:spPr/>
        <p:txBody>
          <a:bodyPr/>
          <a:lstStyle/>
          <a:p>
            <a:fld id="{DB7552E8-6945-374E-BD1F-0DB27DF0FD56}" type="datetimeFigureOut">
              <a:rPr lang="en-US" smtClean="0"/>
              <a:t>9/1/26</a:t>
            </a:fld>
            <a:endParaRPr lang="en-US"/>
          </a:p>
        </p:txBody>
      </p:sp>
      <p:sp>
        <p:nvSpPr>
          <p:cNvPr id="6" name="Footer Placeholder 5">
            <a:extLst>
              <a:ext uri="{FF2B5EF4-FFF2-40B4-BE49-F238E27FC236}">
                <a16:creationId xmlns:a16="http://schemas.microsoft.com/office/drawing/2014/main" id="{6CE30271-EC14-A368-4AC4-C65E4D2211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B16DC2-8296-3B16-5FE2-0DCB947F43A3}"/>
              </a:ext>
            </a:extLst>
          </p:cNvPr>
          <p:cNvSpPr>
            <a:spLocks noGrp="1"/>
          </p:cNvSpPr>
          <p:nvPr>
            <p:ph type="sldNum" sz="quarter" idx="12"/>
          </p:nvPr>
        </p:nvSpPr>
        <p:spPr/>
        <p:txBody>
          <a:bodyPr/>
          <a:lstStyle/>
          <a:p>
            <a:fld id="{865277AD-9CD8-824C-B4DA-3550F3D75DA0}" type="slidenum">
              <a:rPr lang="en-US" smtClean="0"/>
              <a:t>‹#›</a:t>
            </a:fld>
            <a:endParaRPr lang="en-US"/>
          </a:p>
        </p:txBody>
      </p:sp>
    </p:spTree>
    <p:extLst>
      <p:ext uri="{BB962C8B-B14F-4D97-AF65-F5344CB8AC3E}">
        <p14:creationId xmlns:p14="http://schemas.microsoft.com/office/powerpoint/2010/main" val="2792155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7000">
              <a:srgbClr val="FFDCA4"/>
            </a:gs>
            <a:gs pos="96000">
              <a:srgbClr val="E5420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037125-AA73-D585-98E4-DF2FB16A84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5E5A3D-34AA-D13C-0EEB-462026D79E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850DA-5D74-C3AB-5787-9D69BBD4D3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7552E8-6945-374E-BD1F-0DB27DF0FD56}" type="datetimeFigureOut">
              <a:rPr lang="en-US" smtClean="0"/>
              <a:t>9/1/26</a:t>
            </a:fld>
            <a:endParaRPr lang="en-US"/>
          </a:p>
        </p:txBody>
      </p:sp>
      <p:sp>
        <p:nvSpPr>
          <p:cNvPr id="5" name="Footer Placeholder 4">
            <a:extLst>
              <a:ext uri="{FF2B5EF4-FFF2-40B4-BE49-F238E27FC236}">
                <a16:creationId xmlns:a16="http://schemas.microsoft.com/office/drawing/2014/main" id="{059BA1AB-FE04-2E94-1F0E-5A40C2315D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87CD447-927A-D437-0C6A-B35C2617E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5277AD-9CD8-824C-B4DA-3550F3D75DA0}" type="slidenum">
              <a:rPr lang="en-US" smtClean="0"/>
              <a:t>‹#›</a:t>
            </a:fld>
            <a:endParaRPr lang="en-US"/>
          </a:p>
        </p:txBody>
      </p:sp>
    </p:spTree>
    <p:extLst>
      <p:ext uri="{BB962C8B-B14F-4D97-AF65-F5344CB8AC3E}">
        <p14:creationId xmlns:p14="http://schemas.microsoft.com/office/powerpoint/2010/main" val="3257087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18.5_5OWRfwOhGUPrS1TOPqBAHaHa"/><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R2d1yJlqYR9Kh9hSxCXAdwHaHb"/><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d6Diw2kjI7MDicROQ2IyRAHaHa"/><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7klRiU-Ws_HUSxFuL0W0AgAAAA"/><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www.cornhuskercouncil.org/file_download/inline/5135b8e3-5977-43ed-965f-b784b1982f68"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dLl_0b7dcFaXuSEuVcnntgHaHP"/><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2A43C-C6B2-54C3-2B69-ED79183D06F1}"/>
              </a:ext>
            </a:extLst>
          </p:cNvPr>
          <p:cNvSpPr>
            <a:spLocks noGrp="1"/>
          </p:cNvSpPr>
          <p:nvPr>
            <p:ph type="ctrTitle"/>
          </p:nvPr>
        </p:nvSpPr>
        <p:spPr>
          <a:xfrm>
            <a:off x="3178628" y="2199180"/>
            <a:ext cx="9160476" cy="2459639"/>
          </a:xfrm>
        </p:spPr>
        <p:txBody>
          <a:bodyPr>
            <a:noAutofit/>
          </a:bodyPr>
          <a:lstStyle/>
          <a:p>
            <a:r>
              <a:rPr lang="en-US" sz="9600" b="1" dirty="0"/>
              <a:t>September</a:t>
            </a:r>
            <a:br>
              <a:rPr lang="en-US" sz="9600" b="1" dirty="0"/>
            </a:br>
            <a:r>
              <a:rPr lang="en-US" sz="9600" b="1" dirty="0"/>
              <a:t>ROUNDTABLE</a:t>
            </a:r>
          </a:p>
        </p:txBody>
      </p:sp>
      <p:pic>
        <p:nvPicPr>
          <p:cNvPr id="5" name="Graphic 4">
            <a:extLst>
              <a:ext uri="{FF2B5EF4-FFF2-40B4-BE49-F238E27FC236}">
                <a16:creationId xmlns:a16="http://schemas.microsoft.com/office/drawing/2014/main" id="{199CFEBF-D08B-235A-BB1F-9389ADF151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8685" y="0"/>
            <a:ext cx="4846211" cy="6858000"/>
          </a:xfrm>
          <a:prstGeom prst="rect">
            <a:avLst/>
          </a:prstGeom>
        </p:spPr>
      </p:pic>
    </p:spTree>
    <p:extLst>
      <p:ext uri="{BB962C8B-B14F-4D97-AF65-F5344CB8AC3E}">
        <p14:creationId xmlns:p14="http://schemas.microsoft.com/office/powerpoint/2010/main" val="3386789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C1A498-2E65-D701-25C1-C8B275D31FF1}"/>
              </a:ext>
            </a:extLst>
          </p:cNvPr>
          <p:cNvSpPr txBox="1"/>
          <p:nvPr/>
        </p:nvSpPr>
        <p:spPr>
          <a:xfrm>
            <a:off x="6240114" y="981423"/>
            <a:ext cx="6098058" cy="1077218"/>
          </a:xfrm>
          <a:prstGeom prst="rect">
            <a:avLst/>
          </a:prstGeom>
          <a:noFill/>
        </p:spPr>
        <p:txBody>
          <a:bodyPr wrap="square">
            <a:spAutoFit/>
          </a:bodyPr>
          <a:lstStyle/>
          <a:p>
            <a:pPr algn="ctr"/>
            <a:r>
              <a:rPr lang="en-US" sz="3200" dirty="0"/>
              <a:t>May 22   Trash Pandas Scout 	Night</a:t>
            </a:r>
          </a:p>
        </p:txBody>
      </p:sp>
      <p:pic>
        <p:nvPicPr>
          <p:cNvPr id="6" name="Picture 5" descr="Full Throttle Weekend - Greater Alabama Council">
            <a:extLst>
              <a:ext uri="{FF2B5EF4-FFF2-40B4-BE49-F238E27FC236}">
                <a16:creationId xmlns:a16="http://schemas.microsoft.com/office/drawing/2014/main" id="{8FC9FAF1-C4D0-28BA-5CCB-25CBE2846D0F}"/>
              </a:ext>
            </a:extLst>
          </p:cNvPr>
          <p:cNvPicPr>
            <a:picLocks noChangeAspect="1"/>
          </p:cNvPicPr>
          <p:nvPr/>
        </p:nvPicPr>
        <p:blipFill>
          <a:blip r:embed="rId2"/>
          <a:stretch>
            <a:fillRect/>
          </a:stretch>
        </p:blipFill>
        <p:spPr>
          <a:xfrm>
            <a:off x="310785" y="285510"/>
            <a:ext cx="4039748" cy="4039748"/>
          </a:xfrm>
          <a:prstGeom prst="rect">
            <a:avLst/>
          </a:prstGeom>
        </p:spPr>
      </p:pic>
      <p:pic>
        <p:nvPicPr>
          <p:cNvPr id="7" name="Picture 6" descr="Trash Pandas – St. Thomas Slo-Pitch Association">
            <a:extLst>
              <a:ext uri="{FF2B5EF4-FFF2-40B4-BE49-F238E27FC236}">
                <a16:creationId xmlns:a16="http://schemas.microsoft.com/office/drawing/2014/main" id="{2BE66EC6-0489-6F2F-FE66-52B3FA0EDC01}"/>
              </a:ext>
            </a:extLst>
          </p:cNvPr>
          <p:cNvPicPr>
            <a:picLocks noChangeAspect="1"/>
          </p:cNvPicPr>
          <p:nvPr/>
        </p:nvPicPr>
        <p:blipFill>
          <a:blip r:embed="rId3"/>
          <a:stretch>
            <a:fillRect/>
          </a:stretch>
        </p:blipFill>
        <p:spPr>
          <a:xfrm>
            <a:off x="6545943" y="2155334"/>
            <a:ext cx="5486400" cy="3657600"/>
          </a:xfrm>
          <a:prstGeom prst="rect">
            <a:avLst/>
          </a:prstGeom>
        </p:spPr>
      </p:pic>
      <p:sp>
        <p:nvSpPr>
          <p:cNvPr id="8" name="TextBox 7">
            <a:extLst>
              <a:ext uri="{FF2B5EF4-FFF2-40B4-BE49-F238E27FC236}">
                <a16:creationId xmlns:a16="http://schemas.microsoft.com/office/drawing/2014/main" id="{869F5F43-31C4-A321-D0D1-F6E929CAD691}"/>
              </a:ext>
            </a:extLst>
          </p:cNvPr>
          <p:cNvSpPr txBox="1"/>
          <p:nvPr/>
        </p:nvSpPr>
        <p:spPr>
          <a:xfrm>
            <a:off x="310785" y="4458717"/>
            <a:ext cx="4380110" cy="1354217"/>
          </a:xfrm>
          <a:prstGeom prst="rect">
            <a:avLst/>
          </a:prstGeom>
          <a:noFill/>
        </p:spPr>
        <p:txBody>
          <a:bodyPr wrap="none" rtlCol="0">
            <a:spAutoFit/>
          </a:bodyPr>
          <a:lstStyle/>
          <a:p>
            <a:r>
              <a:rPr lang="en-US" sz="3200" dirty="0"/>
              <a:t>April 26-28 Full Throttle </a:t>
            </a:r>
          </a:p>
          <a:p>
            <a:r>
              <a:rPr lang="en-US" sz="3200" dirty="0"/>
              <a:t> Weekend at Sequoyah</a:t>
            </a:r>
          </a:p>
          <a:p>
            <a:endParaRPr lang="en-US" dirty="0"/>
          </a:p>
        </p:txBody>
      </p:sp>
    </p:spTree>
    <p:extLst>
      <p:ext uri="{BB962C8B-B14F-4D97-AF65-F5344CB8AC3E}">
        <p14:creationId xmlns:p14="http://schemas.microsoft.com/office/powerpoint/2010/main" val="99556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C51CD7-9E83-47B4-73EA-35A8017E12AD}"/>
              </a:ext>
            </a:extLst>
          </p:cNvPr>
          <p:cNvPicPr>
            <a:picLocks noChangeAspect="1"/>
          </p:cNvPicPr>
          <p:nvPr/>
        </p:nvPicPr>
        <p:blipFill>
          <a:blip r:embed="rId2"/>
          <a:stretch>
            <a:fillRect/>
          </a:stretch>
        </p:blipFill>
        <p:spPr>
          <a:xfrm>
            <a:off x="-38188" y="0"/>
            <a:ext cx="12252533" cy="6820441"/>
          </a:xfrm>
          <a:prstGeom prst="rect">
            <a:avLst/>
          </a:prstGeom>
        </p:spPr>
      </p:pic>
    </p:spTree>
    <p:extLst>
      <p:ext uri="{BB962C8B-B14F-4D97-AF65-F5344CB8AC3E}">
        <p14:creationId xmlns:p14="http://schemas.microsoft.com/office/powerpoint/2010/main" val="433835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E99CA-1237-B6E1-CB6D-DF44E565E518}"/>
              </a:ext>
            </a:extLst>
          </p:cNvPr>
          <p:cNvSpPr>
            <a:spLocks noGrp="1"/>
          </p:cNvSpPr>
          <p:nvPr>
            <p:ph type="title"/>
          </p:nvPr>
        </p:nvSpPr>
        <p:spPr>
          <a:xfrm>
            <a:off x="838200" y="365125"/>
            <a:ext cx="10515600" cy="5276258"/>
          </a:xfrm>
        </p:spPr>
        <p:txBody>
          <a:bodyPr/>
          <a:lstStyle/>
          <a:p>
            <a:r>
              <a:rPr lang="en-US" dirty="0"/>
              <a:t>Check out our webpage at </a:t>
            </a:r>
            <a:r>
              <a:rPr lang="en-US" dirty="0" err="1"/>
              <a:t>arrowheaddistrict.com</a:t>
            </a:r>
            <a:r>
              <a:rPr lang="en-US" dirty="0"/>
              <a:t>.  </a:t>
            </a:r>
            <a:br>
              <a:rPr lang="en-US" dirty="0"/>
            </a:br>
            <a:br>
              <a:rPr lang="en-US" dirty="0"/>
            </a:br>
            <a:r>
              <a:rPr lang="en-US" dirty="0"/>
              <a:t>Believe it or not there are more events.</a:t>
            </a:r>
            <a:br>
              <a:rPr lang="en-US" dirty="0"/>
            </a:br>
            <a:br>
              <a:rPr lang="en-US" dirty="0"/>
            </a:br>
            <a:r>
              <a:rPr lang="en-US" dirty="0"/>
              <a:t>While you are checking out new things,</a:t>
            </a:r>
            <a:br>
              <a:rPr lang="en-US" dirty="0"/>
            </a:br>
            <a:r>
              <a:rPr lang="en-US" dirty="0"/>
              <a:t>you can join the arrowhead district </a:t>
            </a:r>
            <a:r>
              <a:rPr lang="en-US" dirty="0" err="1"/>
              <a:t>facebook</a:t>
            </a:r>
            <a:r>
              <a:rPr lang="en-US" dirty="0"/>
              <a:t> group and the arrowhead district GroupMe.</a:t>
            </a:r>
          </a:p>
        </p:txBody>
      </p:sp>
    </p:spTree>
    <p:extLst>
      <p:ext uri="{BB962C8B-B14F-4D97-AF65-F5344CB8AC3E}">
        <p14:creationId xmlns:p14="http://schemas.microsoft.com/office/powerpoint/2010/main" val="3760043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07800E-218E-CF74-4AB0-029CE4055E57}"/>
              </a:ext>
            </a:extLst>
          </p:cNvPr>
          <p:cNvPicPr>
            <a:picLocks noChangeAspect="1"/>
          </p:cNvPicPr>
          <p:nvPr/>
        </p:nvPicPr>
        <p:blipFill>
          <a:blip r:embed="rId2"/>
          <a:stretch>
            <a:fillRect/>
          </a:stretch>
        </p:blipFill>
        <p:spPr>
          <a:xfrm>
            <a:off x="495300" y="4395332"/>
            <a:ext cx="4774124" cy="2218166"/>
          </a:xfrm>
          <a:prstGeom prst="rect">
            <a:avLst/>
          </a:prstGeom>
        </p:spPr>
      </p:pic>
      <p:pic>
        <p:nvPicPr>
          <p:cNvPr id="6" name="Picture 5">
            <a:extLst>
              <a:ext uri="{FF2B5EF4-FFF2-40B4-BE49-F238E27FC236}">
                <a16:creationId xmlns:a16="http://schemas.microsoft.com/office/drawing/2014/main" id="{56C971BB-789D-0034-9585-D6A930AB7E7A}"/>
              </a:ext>
            </a:extLst>
          </p:cNvPr>
          <p:cNvPicPr>
            <a:picLocks noChangeAspect="1"/>
          </p:cNvPicPr>
          <p:nvPr/>
        </p:nvPicPr>
        <p:blipFill>
          <a:blip r:embed="rId3"/>
          <a:stretch>
            <a:fillRect/>
          </a:stretch>
        </p:blipFill>
        <p:spPr>
          <a:xfrm>
            <a:off x="443868" y="1363865"/>
            <a:ext cx="4639576" cy="1709917"/>
          </a:xfrm>
          <a:prstGeom prst="rect">
            <a:avLst/>
          </a:prstGeom>
        </p:spPr>
      </p:pic>
      <p:sp>
        <p:nvSpPr>
          <p:cNvPr id="7" name="TextBox 6">
            <a:extLst>
              <a:ext uri="{FF2B5EF4-FFF2-40B4-BE49-F238E27FC236}">
                <a16:creationId xmlns:a16="http://schemas.microsoft.com/office/drawing/2014/main" id="{51FCC0E3-FDAE-6D53-E6E6-0292894A9497}"/>
              </a:ext>
            </a:extLst>
          </p:cNvPr>
          <p:cNvSpPr txBox="1"/>
          <p:nvPr/>
        </p:nvSpPr>
        <p:spPr>
          <a:xfrm>
            <a:off x="3258176" y="198626"/>
            <a:ext cx="5436232" cy="646331"/>
          </a:xfrm>
          <a:prstGeom prst="rect">
            <a:avLst/>
          </a:prstGeom>
          <a:noFill/>
        </p:spPr>
        <p:txBody>
          <a:bodyPr wrap="none" rtlCol="0">
            <a:spAutoFit/>
          </a:bodyPr>
          <a:lstStyle/>
          <a:p>
            <a:r>
              <a:rPr lang="en-US" sz="3600" b="1" dirty="0"/>
              <a:t>Position Specific Training</a:t>
            </a:r>
          </a:p>
        </p:txBody>
      </p:sp>
      <p:sp>
        <p:nvSpPr>
          <p:cNvPr id="8" name="TextBox 7">
            <a:extLst>
              <a:ext uri="{FF2B5EF4-FFF2-40B4-BE49-F238E27FC236}">
                <a16:creationId xmlns:a16="http://schemas.microsoft.com/office/drawing/2014/main" id="{59391D30-144E-7F3F-1D22-3F619BE5D5A9}"/>
              </a:ext>
            </a:extLst>
          </p:cNvPr>
          <p:cNvSpPr txBox="1"/>
          <p:nvPr/>
        </p:nvSpPr>
        <p:spPr>
          <a:xfrm>
            <a:off x="2988198" y="3429660"/>
            <a:ext cx="5976188" cy="646331"/>
          </a:xfrm>
          <a:prstGeom prst="rect">
            <a:avLst/>
          </a:prstGeom>
          <a:noFill/>
        </p:spPr>
        <p:txBody>
          <a:bodyPr wrap="none" rtlCol="0">
            <a:spAutoFit/>
          </a:bodyPr>
          <a:lstStyle/>
          <a:p>
            <a:r>
              <a:rPr lang="en-US" sz="3600" b="1" dirty="0"/>
              <a:t>Safeguarding Youth Training</a:t>
            </a:r>
          </a:p>
        </p:txBody>
      </p:sp>
      <p:pic>
        <p:nvPicPr>
          <p:cNvPr id="2" name="Picture 1">
            <a:extLst>
              <a:ext uri="{FF2B5EF4-FFF2-40B4-BE49-F238E27FC236}">
                <a16:creationId xmlns:a16="http://schemas.microsoft.com/office/drawing/2014/main" id="{458C2A61-CE03-E471-F0DE-9EF905F5B1CD}"/>
              </a:ext>
            </a:extLst>
          </p:cNvPr>
          <p:cNvPicPr>
            <a:picLocks noChangeAspect="1"/>
          </p:cNvPicPr>
          <p:nvPr/>
        </p:nvPicPr>
        <p:blipFill>
          <a:blip r:embed="rId4"/>
          <a:stretch>
            <a:fillRect/>
          </a:stretch>
        </p:blipFill>
        <p:spPr>
          <a:xfrm>
            <a:off x="6528405" y="1168783"/>
            <a:ext cx="5219728" cy="2260217"/>
          </a:xfrm>
          <a:prstGeom prst="rect">
            <a:avLst/>
          </a:prstGeom>
        </p:spPr>
      </p:pic>
      <p:pic>
        <p:nvPicPr>
          <p:cNvPr id="4" name="Picture 3">
            <a:extLst>
              <a:ext uri="{FF2B5EF4-FFF2-40B4-BE49-F238E27FC236}">
                <a16:creationId xmlns:a16="http://schemas.microsoft.com/office/drawing/2014/main" id="{A7BC854A-341A-F1FA-9EC6-2C805F681BEE}"/>
              </a:ext>
            </a:extLst>
          </p:cNvPr>
          <p:cNvPicPr>
            <a:picLocks noChangeAspect="1"/>
          </p:cNvPicPr>
          <p:nvPr/>
        </p:nvPicPr>
        <p:blipFill>
          <a:blip r:embed="rId5"/>
          <a:stretch>
            <a:fillRect/>
          </a:stretch>
        </p:blipFill>
        <p:spPr>
          <a:xfrm>
            <a:off x="6727117" y="4431869"/>
            <a:ext cx="5321300" cy="2298700"/>
          </a:xfrm>
          <a:prstGeom prst="rect">
            <a:avLst/>
          </a:prstGeom>
        </p:spPr>
      </p:pic>
      <p:sp>
        <p:nvSpPr>
          <p:cNvPr id="9" name="TextBox 8">
            <a:extLst>
              <a:ext uri="{FF2B5EF4-FFF2-40B4-BE49-F238E27FC236}">
                <a16:creationId xmlns:a16="http://schemas.microsoft.com/office/drawing/2014/main" id="{D6A78477-C127-BFD6-A0FA-8C7BD8F2721D}"/>
              </a:ext>
            </a:extLst>
          </p:cNvPr>
          <p:cNvSpPr txBox="1"/>
          <p:nvPr/>
        </p:nvSpPr>
        <p:spPr>
          <a:xfrm>
            <a:off x="1810692" y="743928"/>
            <a:ext cx="4165600" cy="584775"/>
          </a:xfrm>
          <a:prstGeom prst="rect">
            <a:avLst/>
          </a:prstGeom>
          <a:noFill/>
        </p:spPr>
        <p:txBody>
          <a:bodyPr wrap="square" rtlCol="0">
            <a:spAutoFit/>
          </a:bodyPr>
          <a:lstStyle/>
          <a:p>
            <a:r>
              <a:rPr lang="en-US" sz="3200" dirty="0"/>
              <a:t>August</a:t>
            </a:r>
          </a:p>
        </p:txBody>
      </p:sp>
      <p:sp>
        <p:nvSpPr>
          <p:cNvPr id="10" name="TextBox 9">
            <a:extLst>
              <a:ext uri="{FF2B5EF4-FFF2-40B4-BE49-F238E27FC236}">
                <a16:creationId xmlns:a16="http://schemas.microsoft.com/office/drawing/2014/main" id="{FFF0A154-1896-6CF1-352C-DDE3A2719710}"/>
              </a:ext>
            </a:extLst>
          </p:cNvPr>
          <p:cNvSpPr txBox="1"/>
          <p:nvPr/>
        </p:nvSpPr>
        <p:spPr>
          <a:xfrm>
            <a:off x="8028867" y="648217"/>
            <a:ext cx="2717800" cy="584775"/>
          </a:xfrm>
          <a:prstGeom prst="rect">
            <a:avLst/>
          </a:prstGeom>
          <a:noFill/>
        </p:spPr>
        <p:txBody>
          <a:bodyPr wrap="square" rtlCol="0">
            <a:spAutoFit/>
          </a:bodyPr>
          <a:lstStyle/>
          <a:p>
            <a:r>
              <a:rPr lang="en-US" sz="3200" dirty="0"/>
              <a:t>September</a:t>
            </a:r>
          </a:p>
        </p:txBody>
      </p:sp>
      <p:sp>
        <p:nvSpPr>
          <p:cNvPr id="11" name="TextBox 10">
            <a:extLst>
              <a:ext uri="{FF2B5EF4-FFF2-40B4-BE49-F238E27FC236}">
                <a16:creationId xmlns:a16="http://schemas.microsoft.com/office/drawing/2014/main" id="{BC9525A7-D1C6-9BD1-EB4C-19B7506FF8A8}"/>
              </a:ext>
            </a:extLst>
          </p:cNvPr>
          <p:cNvSpPr txBox="1"/>
          <p:nvPr/>
        </p:nvSpPr>
        <p:spPr>
          <a:xfrm>
            <a:off x="1838291" y="3784219"/>
            <a:ext cx="3245153" cy="584775"/>
          </a:xfrm>
          <a:prstGeom prst="rect">
            <a:avLst/>
          </a:prstGeom>
          <a:noFill/>
        </p:spPr>
        <p:txBody>
          <a:bodyPr wrap="square" rtlCol="0">
            <a:spAutoFit/>
          </a:bodyPr>
          <a:lstStyle/>
          <a:p>
            <a:r>
              <a:rPr lang="en-US" sz="3200" dirty="0"/>
              <a:t>August</a:t>
            </a:r>
          </a:p>
        </p:txBody>
      </p:sp>
      <p:sp>
        <p:nvSpPr>
          <p:cNvPr id="12" name="TextBox 11">
            <a:extLst>
              <a:ext uri="{FF2B5EF4-FFF2-40B4-BE49-F238E27FC236}">
                <a16:creationId xmlns:a16="http://schemas.microsoft.com/office/drawing/2014/main" id="{36E9DE77-7DD5-BCEE-6DEE-A285A1C34F98}"/>
              </a:ext>
            </a:extLst>
          </p:cNvPr>
          <p:cNvSpPr txBox="1"/>
          <p:nvPr/>
        </p:nvSpPr>
        <p:spPr>
          <a:xfrm>
            <a:off x="8356600" y="3833685"/>
            <a:ext cx="3175000" cy="584775"/>
          </a:xfrm>
          <a:prstGeom prst="rect">
            <a:avLst/>
          </a:prstGeom>
          <a:noFill/>
        </p:spPr>
        <p:txBody>
          <a:bodyPr wrap="square" rtlCol="0">
            <a:spAutoFit/>
          </a:bodyPr>
          <a:lstStyle/>
          <a:p>
            <a:r>
              <a:rPr lang="en-US" sz="3200" dirty="0"/>
              <a:t>September</a:t>
            </a:r>
          </a:p>
        </p:txBody>
      </p:sp>
    </p:spTree>
    <p:extLst>
      <p:ext uri="{BB962C8B-B14F-4D97-AF65-F5344CB8AC3E}">
        <p14:creationId xmlns:p14="http://schemas.microsoft.com/office/powerpoint/2010/main" val="1336206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9F496-E778-868C-4BB5-9D0F961CED21}"/>
              </a:ext>
            </a:extLst>
          </p:cNvPr>
          <p:cNvSpPr>
            <a:spLocks noGrp="1"/>
          </p:cNvSpPr>
          <p:nvPr>
            <p:ph type="title"/>
          </p:nvPr>
        </p:nvSpPr>
        <p:spPr>
          <a:xfrm>
            <a:off x="515067" y="281045"/>
            <a:ext cx="4368602" cy="1956841"/>
          </a:xfrm>
        </p:spPr>
        <p:txBody>
          <a:bodyPr vert="horz" lIns="91440" tIns="45720" rIns="91440" bIns="45720" rtlCol="0" anchor="b">
            <a:normAutofit/>
          </a:bodyPr>
          <a:lstStyle/>
          <a:p>
            <a:r>
              <a:rPr lang="en-US" sz="5400" b="1" dirty="0"/>
              <a:t>      Training Opportunities</a:t>
            </a:r>
          </a:p>
        </p:txBody>
      </p:sp>
      <p:sp>
        <p:nvSpPr>
          <p:cNvPr id="3" name="TextBox 2">
            <a:extLst>
              <a:ext uri="{FF2B5EF4-FFF2-40B4-BE49-F238E27FC236}">
                <a16:creationId xmlns:a16="http://schemas.microsoft.com/office/drawing/2014/main" id="{5B9FEAAB-7855-09C5-92C1-326097C11E41}"/>
              </a:ext>
            </a:extLst>
          </p:cNvPr>
          <p:cNvSpPr txBox="1"/>
          <p:nvPr/>
        </p:nvSpPr>
        <p:spPr>
          <a:xfrm>
            <a:off x="640080" y="2237886"/>
            <a:ext cx="4243589" cy="3320668"/>
          </a:xfrm>
          <a:prstGeom prst="rect">
            <a:avLst/>
          </a:prstGeom>
        </p:spPr>
        <p:txBody>
          <a:bodyPr vert="horz" lIns="91440" tIns="45720" rIns="91440" bIns="45720" rtlCol="0">
            <a:noAutofit/>
          </a:bodyPr>
          <a:lstStyle/>
          <a:p>
            <a:pPr>
              <a:lnSpc>
                <a:spcPct val="90000"/>
              </a:lnSpc>
              <a:spcAft>
                <a:spcPts val="600"/>
              </a:spcAft>
            </a:pPr>
            <a:endParaRPr lang="en-US" sz="2400" dirty="0"/>
          </a:p>
          <a:p>
            <a:pPr indent="-228600">
              <a:lnSpc>
                <a:spcPct val="90000"/>
              </a:lnSpc>
              <a:spcAft>
                <a:spcPts val="600"/>
              </a:spcAft>
              <a:buFont typeface="Arial" panose="020B0604020202020204" pitchFamily="34" charset="0"/>
              <a:buChar char="•"/>
            </a:pPr>
            <a:r>
              <a:rPr lang="en-US" sz="3200" dirty="0"/>
              <a:t>September 18-19  BALOO and IOLS training in Harvest</a:t>
            </a:r>
          </a:p>
          <a:p>
            <a:pPr>
              <a:lnSpc>
                <a:spcPct val="90000"/>
              </a:lnSpc>
              <a:spcAft>
                <a:spcPts val="600"/>
              </a:spcAft>
            </a:pPr>
            <a:endParaRPr lang="en-US" sz="3200" dirty="0"/>
          </a:p>
          <a:p>
            <a:pPr indent="-228600">
              <a:lnSpc>
                <a:spcPct val="90000"/>
              </a:lnSpc>
              <a:spcAft>
                <a:spcPts val="600"/>
              </a:spcAft>
              <a:buFont typeface="Arial" panose="020B0604020202020204" pitchFamily="34" charset="0"/>
              <a:buChar char="•"/>
            </a:pPr>
            <a:r>
              <a:rPr lang="en-US" sz="3200" dirty="0"/>
              <a:t>September 19-20  BALOO and IOLS training in Birmingham</a:t>
            </a:r>
          </a:p>
        </p:txBody>
      </p:sp>
      <p:pic>
        <p:nvPicPr>
          <p:cNvPr id="5" name="Picture 4" descr="Leaders Training Weekend - Chief Seattle Council">
            <a:extLst>
              <a:ext uri="{FF2B5EF4-FFF2-40B4-BE49-F238E27FC236}">
                <a16:creationId xmlns:a16="http://schemas.microsoft.com/office/drawing/2014/main" id="{CDABCDD1-7B63-5DAB-FB0D-3EF33A0715CA}"/>
              </a:ext>
            </a:extLst>
          </p:cNvPr>
          <p:cNvPicPr>
            <a:picLocks noChangeAspect="1"/>
          </p:cNvPicPr>
          <p:nvPr/>
        </p:nvPicPr>
        <p:blipFill>
          <a:blip r:embed="rId2"/>
          <a:srcRect t="302" r="-1"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11504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096799-944C-F27B-B60D-4746EC1455F9}"/>
              </a:ext>
            </a:extLst>
          </p:cNvPr>
          <p:cNvSpPr txBox="1"/>
          <p:nvPr/>
        </p:nvSpPr>
        <p:spPr>
          <a:xfrm>
            <a:off x="5878285" y="283451"/>
            <a:ext cx="6096000" cy="2277547"/>
          </a:xfrm>
          <a:prstGeom prst="rect">
            <a:avLst/>
          </a:prstGeom>
          <a:noFill/>
        </p:spPr>
        <p:txBody>
          <a:bodyPr wrap="square">
            <a:spAutoFit/>
          </a:bodyPr>
          <a:lstStyle/>
          <a:p>
            <a:endParaRPr lang="en-US" sz="3000" dirty="0"/>
          </a:p>
          <a:p>
            <a:r>
              <a:rPr lang="en-US" sz="4800" dirty="0"/>
              <a:t>2026 Wood Badge</a:t>
            </a:r>
          </a:p>
          <a:p>
            <a:r>
              <a:rPr lang="en-US" sz="3200" dirty="0"/>
              <a:t>September 25-27  first weekend</a:t>
            </a:r>
          </a:p>
          <a:p>
            <a:r>
              <a:rPr lang="en-US" sz="3200" dirty="0"/>
              <a:t>October 17-18   second weekend</a:t>
            </a:r>
          </a:p>
        </p:txBody>
      </p:sp>
      <p:sp>
        <p:nvSpPr>
          <p:cNvPr id="6" name="TextBox 5">
            <a:extLst>
              <a:ext uri="{FF2B5EF4-FFF2-40B4-BE49-F238E27FC236}">
                <a16:creationId xmlns:a16="http://schemas.microsoft.com/office/drawing/2014/main" id="{80C29145-E246-D43D-F25C-AFE80C8ED712}"/>
              </a:ext>
            </a:extLst>
          </p:cNvPr>
          <p:cNvSpPr txBox="1"/>
          <p:nvPr/>
        </p:nvSpPr>
        <p:spPr>
          <a:xfrm>
            <a:off x="5878285" y="3925695"/>
            <a:ext cx="6096000" cy="1815882"/>
          </a:xfrm>
          <a:prstGeom prst="rect">
            <a:avLst/>
          </a:prstGeom>
          <a:noFill/>
        </p:spPr>
        <p:txBody>
          <a:bodyPr wrap="square">
            <a:spAutoFit/>
          </a:bodyPr>
          <a:lstStyle/>
          <a:p>
            <a:r>
              <a:rPr lang="en-US" sz="4800" dirty="0"/>
              <a:t>2027 Wood Badge</a:t>
            </a:r>
          </a:p>
          <a:p>
            <a:r>
              <a:rPr lang="en-US" sz="3200" dirty="0"/>
              <a:t>March12-14   first weekend </a:t>
            </a:r>
          </a:p>
          <a:p>
            <a:r>
              <a:rPr lang="en-US" sz="3200" dirty="0"/>
              <a:t>April 3-4 second weekend</a:t>
            </a:r>
          </a:p>
        </p:txBody>
      </p:sp>
      <p:pic>
        <p:nvPicPr>
          <p:cNvPr id="7" name="Picture 6" descr="Wood Badge - Long Beach Area Council - Scouting America">
            <a:extLst>
              <a:ext uri="{FF2B5EF4-FFF2-40B4-BE49-F238E27FC236}">
                <a16:creationId xmlns:a16="http://schemas.microsoft.com/office/drawing/2014/main" id="{2E6D3F9E-5866-CC8A-60BA-F80862740BA5}"/>
              </a:ext>
            </a:extLst>
          </p:cNvPr>
          <p:cNvPicPr>
            <a:picLocks noChangeAspect="1"/>
          </p:cNvPicPr>
          <p:nvPr/>
        </p:nvPicPr>
        <p:blipFill>
          <a:blip r:embed="rId2"/>
          <a:stretch>
            <a:fillRect/>
          </a:stretch>
        </p:blipFill>
        <p:spPr>
          <a:xfrm>
            <a:off x="964957" y="1391447"/>
            <a:ext cx="4550472" cy="4288574"/>
          </a:xfrm>
          <a:prstGeom prst="rect">
            <a:avLst/>
          </a:prstGeom>
        </p:spPr>
      </p:pic>
    </p:spTree>
    <p:extLst>
      <p:ext uri="{BB962C8B-B14F-4D97-AF65-F5344CB8AC3E}">
        <p14:creationId xmlns:p14="http://schemas.microsoft.com/office/powerpoint/2010/main" val="2029352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B6A8615-80C0-FDA7-8F2F-ED3874FB1748}"/>
              </a:ext>
            </a:extLst>
          </p:cNvPr>
          <p:cNvSpPr txBox="1"/>
          <p:nvPr/>
        </p:nvSpPr>
        <p:spPr>
          <a:xfrm>
            <a:off x="426743" y="3245507"/>
            <a:ext cx="6096000" cy="3170099"/>
          </a:xfrm>
          <a:prstGeom prst="rect">
            <a:avLst/>
          </a:prstGeom>
          <a:noFill/>
        </p:spPr>
        <p:txBody>
          <a:bodyPr wrap="square">
            <a:spAutoFit/>
          </a:bodyPr>
          <a:lstStyle/>
          <a:p>
            <a:pPr algn="ctr"/>
            <a:r>
              <a:rPr lang="en-US" sz="4000" b="1" dirty="0"/>
              <a:t>NYLT</a:t>
            </a:r>
          </a:p>
          <a:p>
            <a:pPr algn="ctr"/>
            <a:r>
              <a:rPr lang="en-US" sz="4000" dirty="0"/>
              <a:t>January 16-18   first weekend</a:t>
            </a:r>
          </a:p>
          <a:p>
            <a:pPr algn="ctr"/>
            <a:r>
              <a:rPr lang="en-US" sz="4000" dirty="0"/>
              <a:t>February 13-15   second weekend</a:t>
            </a:r>
          </a:p>
        </p:txBody>
      </p:sp>
      <p:sp>
        <p:nvSpPr>
          <p:cNvPr id="6" name="TextBox 5">
            <a:extLst>
              <a:ext uri="{FF2B5EF4-FFF2-40B4-BE49-F238E27FC236}">
                <a16:creationId xmlns:a16="http://schemas.microsoft.com/office/drawing/2014/main" id="{37221C0C-7B47-C0F3-5CE5-06DC207CAF42}"/>
              </a:ext>
            </a:extLst>
          </p:cNvPr>
          <p:cNvSpPr txBox="1"/>
          <p:nvPr/>
        </p:nvSpPr>
        <p:spPr>
          <a:xfrm>
            <a:off x="7304801" y="3245507"/>
            <a:ext cx="3310137" cy="2215991"/>
          </a:xfrm>
          <a:prstGeom prst="rect">
            <a:avLst/>
          </a:prstGeom>
          <a:noFill/>
        </p:spPr>
        <p:txBody>
          <a:bodyPr wrap="none" rtlCol="0">
            <a:spAutoFit/>
          </a:bodyPr>
          <a:lstStyle/>
          <a:p>
            <a:pPr algn="ctr"/>
            <a:r>
              <a:rPr lang="en-US" sz="4000" b="1" dirty="0"/>
              <a:t>University of  </a:t>
            </a:r>
          </a:p>
          <a:p>
            <a:pPr algn="ctr"/>
            <a:r>
              <a:rPr lang="en-US" sz="4000" b="1" dirty="0"/>
              <a:t>Scouting</a:t>
            </a:r>
          </a:p>
          <a:p>
            <a:pPr algn="ctr"/>
            <a:r>
              <a:rPr lang="en-US" sz="4000" dirty="0"/>
              <a:t>February 27</a:t>
            </a:r>
          </a:p>
          <a:p>
            <a:pPr algn="ctr"/>
            <a:endParaRPr lang="en-US" dirty="0"/>
          </a:p>
        </p:txBody>
      </p:sp>
      <p:pic>
        <p:nvPicPr>
          <p:cNvPr id="7" name="Picture 6" descr="Lincoln Heritage Council | National Youth Leadership Training (NYLT ...">
            <a:extLst>
              <a:ext uri="{FF2B5EF4-FFF2-40B4-BE49-F238E27FC236}">
                <a16:creationId xmlns:a16="http://schemas.microsoft.com/office/drawing/2014/main" id="{E4DD2B2F-F462-4294-4BBE-5D2817B2A17A}"/>
              </a:ext>
            </a:extLst>
          </p:cNvPr>
          <p:cNvPicPr>
            <a:picLocks noChangeAspect="1"/>
          </p:cNvPicPr>
          <p:nvPr/>
        </p:nvPicPr>
        <p:blipFill>
          <a:blip r:embed="rId2"/>
          <a:stretch>
            <a:fillRect/>
          </a:stretch>
        </p:blipFill>
        <p:spPr>
          <a:xfrm>
            <a:off x="0" y="117222"/>
            <a:ext cx="3009900" cy="3009900"/>
          </a:xfrm>
          <a:prstGeom prst="rect">
            <a:avLst/>
          </a:prstGeom>
        </p:spPr>
      </p:pic>
      <p:pic>
        <p:nvPicPr>
          <p:cNvPr id="8" name="Picture 7" descr="Longhouse Council - University of Scouting 2026">
            <a:extLst>
              <a:ext uri="{FF2B5EF4-FFF2-40B4-BE49-F238E27FC236}">
                <a16:creationId xmlns:a16="http://schemas.microsoft.com/office/drawing/2014/main" id="{B4967A5B-6470-2292-0949-1AACA70AF5FD}"/>
              </a:ext>
            </a:extLst>
          </p:cNvPr>
          <p:cNvPicPr>
            <a:picLocks noChangeAspect="1"/>
          </p:cNvPicPr>
          <p:nvPr/>
        </p:nvPicPr>
        <p:blipFill>
          <a:blip r:embed="rId3"/>
          <a:stretch>
            <a:fillRect/>
          </a:stretch>
        </p:blipFill>
        <p:spPr>
          <a:xfrm>
            <a:off x="9148306" y="181585"/>
            <a:ext cx="2933264" cy="2945537"/>
          </a:xfrm>
          <a:prstGeom prst="rect">
            <a:avLst/>
          </a:prstGeom>
        </p:spPr>
      </p:pic>
    </p:spTree>
    <p:extLst>
      <p:ext uri="{BB962C8B-B14F-4D97-AF65-F5344CB8AC3E}">
        <p14:creationId xmlns:p14="http://schemas.microsoft.com/office/powerpoint/2010/main" val="2066796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ED5FC7-3DB2-B159-DC08-73EBF8CBA84F}"/>
              </a:ext>
            </a:extLst>
          </p:cNvPr>
          <p:cNvPicPr>
            <a:picLocks noChangeAspect="1"/>
          </p:cNvPicPr>
          <p:nvPr/>
        </p:nvPicPr>
        <p:blipFill>
          <a:blip r:embed="rId2"/>
          <a:stretch>
            <a:fillRect/>
          </a:stretch>
        </p:blipFill>
        <p:spPr>
          <a:xfrm>
            <a:off x="156715" y="119776"/>
            <a:ext cx="11878570" cy="6484310"/>
          </a:xfrm>
          <a:prstGeom prst="rect">
            <a:avLst/>
          </a:prstGeom>
        </p:spPr>
      </p:pic>
      <p:sp>
        <p:nvSpPr>
          <p:cNvPr id="2" name="Title 1">
            <a:extLst>
              <a:ext uri="{FF2B5EF4-FFF2-40B4-BE49-F238E27FC236}">
                <a16:creationId xmlns:a16="http://schemas.microsoft.com/office/drawing/2014/main" id="{38323501-AE37-BCA4-9B6E-D6A993140ECB}"/>
              </a:ext>
            </a:extLst>
          </p:cNvPr>
          <p:cNvSpPr>
            <a:spLocks noGrp="1"/>
          </p:cNvSpPr>
          <p:nvPr>
            <p:ph type="title"/>
          </p:nvPr>
        </p:nvSpPr>
        <p:spPr>
          <a:xfrm>
            <a:off x="4767647" y="253914"/>
            <a:ext cx="2387895" cy="1325563"/>
          </a:xfrm>
        </p:spPr>
        <p:txBody>
          <a:bodyPr/>
          <a:lstStyle/>
          <a:p>
            <a:r>
              <a:rPr lang="en-US" b="1" dirty="0"/>
              <a:t>Popcorn</a:t>
            </a:r>
          </a:p>
        </p:txBody>
      </p:sp>
      <p:sp>
        <p:nvSpPr>
          <p:cNvPr id="3" name="TextBox 2">
            <a:extLst>
              <a:ext uri="{FF2B5EF4-FFF2-40B4-BE49-F238E27FC236}">
                <a16:creationId xmlns:a16="http://schemas.microsoft.com/office/drawing/2014/main" id="{ECCC4125-2D45-4129-2FDF-6841EE83A345}"/>
              </a:ext>
            </a:extLst>
          </p:cNvPr>
          <p:cNvSpPr txBox="1"/>
          <p:nvPr/>
        </p:nvSpPr>
        <p:spPr>
          <a:xfrm>
            <a:off x="2364696" y="1366897"/>
            <a:ext cx="6945684" cy="4370427"/>
          </a:xfrm>
          <a:prstGeom prst="rect">
            <a:avLst/>
          </a:prstGeom>
          <a:noFill/>
        </p:spPr>
        <p:txBody>
          <a:bodyPr wrap="none" rtlCol="0">
            <a:spAutoFit/>
          </a:bodyPr>
          <a:lstStyle/>
          <a:p>
            <a:pPr algn="ctr">
              <a:lnSpc>
                <a:spcPct val="150000"/>
              </a:lnSpc>
            </a:pPr>
            <a:r>
              <a:rPr lang="en-US" sz="3200" dirty="0"/>
              <a:t>September 6  popcorn final 	orders due</a:t>
            </a:r>
          </a:p>
          <a:p>
            <a:pPr algn="ctr">
              <a:lnSpc>
                <a:spcPct val="150000"/>
              </a:lnSpc>
            </a:pPr>
            <a:r>
              <a:rPr lang="en-US" sz="3200" dirty="0"/>
              <a:t>September 17  popcorn pickup</a:t>
            </a:r>
          </a:p>
          <a:p>
            <a:pPr algn="ctr">
              <a:lnSpc>
                <a:spcPct val="150000"/>
              </a:lnSpc>
            </a:pPr>
            <a:r>
              <a:rPr lang="en-US" sz="3200" dirty="0"/>
              <a:t>October 16 last day to return popcorn</a:t>
            </a:r>
          </a:p>
          <a:p>
            <a:pPr algn="ctr">
              <a:lnSpc>
                <a:spcPct val="150000"/>
              </a:lnSpc>
            </a:pPr>
            <a:r>
              <a:rPr lang="en-US" sz="3200" dirty="0"/>
              <a:t>December 1  popcorn payments 	due</a:t>
            </a:r>
          </a:p>
          <a:p>
            <a:pPr algn="ctr"/>
            <a:endParaRPr lang="en-US" sz="3200" dirty="0"/>
          </a:p>
          <a:p>
            <a:endParaRPr lang="en-US" dirty="0"/>
          </a:p>
          <a:p>
            <a:endParaRPr lang="en-US" dirty="0"/>
          </a:p>
          <a:p>
            <a:endParaRPr lang="en-US" dirty="0"/>
          </a:p>
        </p:txBody>
      </p:sp>
    </p:spTree>
    <p:extLst>
      <p:ext uri="{BB962C8B-B14F-4D97-AF65-F5344CB8AC3E}">
        <p14:creationId xmlns:p14="http://schemas.microsoft.com/office/powerpoint/2010/main" val="964000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6AECD-B7E2-D266-7CFF-E5C53A431B6D}"/>
              </a:ext>
            </a:extLst>
          </p:cNvPr>
          <p:cNvSpPr>
            <a:spLocks noGrp="1"/>
          </p:cNvSpPr>
          <p:nvPr>
            <p:ph type="title"/>
          </p:nvPr>
        </p:nvSpPr>
        <p:spPr/>
        <p:txBody>
          <a:bodyPr>
            <a:normAutofit/>
          </a:bodyPr>
          <a:lstStyle/>
          <a:p>
            <a:pPr algn="ctr"/>
            <a:r>
              <a:rPr lang="en-US" sz="6000" b="1" dirty="0"/>
              <a:t>Safety Moment</a:t>
            </a:r>
          </a:p>
        </p:txBody>
      </p:sp>
      <p:sp>
        <p:nvSpPr>
          <p:cNvPr id="4" name="TextBox 3">
            <a:extLst>
              <a:ext uri="{FF2B5EF4-FFF2-40B4-BE49-F238E27FC236}">
                <a16:creationId xmlns:a16="http://schemas.microsoft.com/office/drawing/2014/main" id="{DF96F3AA-3797-C8F1-B2D0-0B75062EBBDA}"/>
              </a:ext>
            </a:extLst>
          </p:cNvPr>
          <p:cNvSpPr txBox="1"/>
          <p:nvPr/>
        </p:nvSpPr>
        <p:spPr>
          <a:xfrm>
            <a:off x="4593024" y="3013501"/>
            <a:ext cx="3005951" cy="830997"/>
          </a:xfrm>
          <a:prstGeom prst="rect">
            <a:avLst/>
          </a:prstGeom>
          <a:noFill/>
        </p:spPr>
        <p:txBody>
          <a:bodyPr wrap="none" rtlCol="0">
            <a:spAutoFit/>
          </a:bodyPr>
          <a:lstStyle/>
          <a:p>
            <a:r>
              <a:rPr lang="en-US" sz="4800" dirty="0"/>
              <a:t>Bunk Beds</a:t>
            </a:r>
          </a:p>
        </p:txBody>
      </p:sp>
    </p:spTree>
    <p:extLst>
      <p:ext uri="{BB962C8B-B14F-4D97-AF65-F5344CB8AC3E}">
        <p14:creationId xmlns:p14="http://schemas.microsoft.com/office/powerpoint/2010/main" val="626362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A85D-B5CA-0632-17AA-45D61861F85F}"/>
              </a:ext>
            </a:extLst>
          </p:cNvPr>
          <p:cNvSpPr>
            <a:spLocks noGrp="1"/>
          </p:cNvSpPr>
          <p:nvPr>
            <p:ph type="title"/>
          </p:nvPr>
        </p:nvSpPr>
        <p:spPr/>
        <p:txBody>
          <a:bodyPr>
            <a:normAutofit/>
          </a:bodyPr>
          <a:lstStyle/>
          <a:p>
            <a:pPr algn="ctr"/>
            <a:r>
              <a:rPr lang="en-US" sz="5400" b="1" dirty="0"/>
              <a:t>Membership Moment</a:t>
            </a:r>
          </a:p>
        </p:txBody>
      </p:sp>
      <p:sp>
        <p:nvSpPr>
          <p:cNvPr id="3" name="TextBox 2">
            <a:extLst>
              <a:ext uri="{FF2B5EF4-FFF2-40B4-BE49-F238E27FC236}">
                <a16:creationId xmlns:a16="http://schemas.microsoft.com/office/drawing/2014/main" id="{7BC21AA0-0663-D32D-9CFD-C1DF2163BC3D}"/>
              </a:ext>
            </a:extLst>
          </p:cNvPr>
          <p:cNvSpPr txBox="1"/>
          <p:nvPr/>
        </p:nvSpPr>
        <p:spPr>
          <a:xfrm>
            <a:off x="2268958" y="2445889"/>
            <a:ext cx="7654083" cy="769441"/>
          </a:xfrm>
          <a:prstGeom prst="rect">
            <a:avLst/>
          </a:prstGeom>
          <a:noFill/>
        </p:spPr>
        <p:txBody>
          <a:bodyPr wrap="none" rtlCol="0">
            <a:spAutoFit/>
          </a:bodyPr>
          <a:lstStyle/>
          <a:p>
            <a:r>
              <a:rPr lang="en-US" sz="4400" dirty="0"/>
              <a:t>Invite Teachers to Celebrations</a:t>
            </a:r>
          </a:p>
        </p:txBody>
      </p:sp>
      <p:sp>
        <p:nvSpPr>
          <p:cNvPr id="4" name="TextBox 3">
            <a:extLst>
              <a:ext uri="{FF2B5EF4-FFF2-40B4-BE49-F238E27FC236}">
                <a16:creationId xmlns:a16="http://schemas.microsoft.com/office/drawing/2014/main" id="{6D677394-12AC-6A2C-EA17-87FE3DDC280A}"/>
              </a:ext>
            </a:extLst>
          </p:cNvPr>
          <p:cNvSpPr txBox="1"/>
          <p:nvPr/>
        </p:nvSpPr>
        <p:spPr>
          <a:xfrm>
            <a:off x="123987" y="3970531"/>
            <a:ext cx="11545956" cy="1754326"/>
          </a:xfrm>
          <a:prstGeom prst="rect">
            <a:avLst/>
          </a:prstGeom>
          <a:noFill/>
        </p:spPr>
        <p:txBody>
          <a:bodyPr wrap="square" rtlCol="0">
            <a:spAutoFit/>
          </a:bodyPr>
          <a:lstStyle/>
          <a:p>
            <a:r>
              <a:rPr lang="en-US" sz="3600" dirty="0"/>
              <a:t>https://</a:t>
            </a:r>
            <a:r>
              <a:rPr lang="en-US" sz="3600" dirty="0" err="1"/>
              <a:t>www.scouting.org</a:t>
            </a:r>
            <a:r>
              <a:rPr lang="en-US" sz="3600" dirty="0"/>
              <a:t>/wp-content/uploads/2023/10/Invite-Your-Teachers-to-</a:t>
            </a:r>
            <a:r>
              <a:rPr lang="en-US" sz="3600" dirty="0" err="1"/>
              <a:t>Celebrations.pdf</a:t>
            </a:r>
            <a:endParaRPr lang="en-US" sz="3600" dirty="0"/>
          </a:p>
        </p:txBody>
      </p:sp>
    </p:spTree>
    <p:extLst>
      <p:ext uri="{BB962C8B-B14F-4D97-AF65-F5344CB8AC3E}">
        <p14:creationId xmlns:p14="http://schemas.microsoft.com/office/powerpoint/2010/main" val="7837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62947-77B8-38C3-3F7B-2A15C0E0D1CC}"/>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a:t>Order of the Arrow</a:t>
            </a:r>
          </a:p>
        </p:txBody>
      </p:sp>
      <p:sp>
        <p:nvSpPr>
          <p:cNvPr id="3" name="TextBox 2">
            <a:extLst>
              <a:ext uri="{FF2B5EF4-FFF2-40B4-BE49-F238E27FC236}">
                <a16:creationId xmlns:a16="http://schemas.microsoft.com/office/drawing/2014/main" id="{504C960C-5896-CC0C-7C44-5F0161A7CEF6}"/>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3200" dirty="0"/>
              <a:t>September 11-13  Order of the Arrow fall induction</a:t>
            </a:r>
          </a:p>
          <a:p>
            <a:pPr indent="-228600">
              <a:lnSpc>
                <a:spcPct val="90000"/>
              </a:lnSpc>
              <a:spcAft>
                <a:spcPts val="600"/>
              </a:spcAft>
              <a:buFont typeface="Arial" panose="020B0604020202020204" pitchFamily="34" charset="0"/>
              <a:buChar char="•"/>
            </a:pPr>
            <a:endParaRPr lang="en-US" sz="3200" dirty="0"/>
          </a:p>
          <a:p>
            <a:pPr indent="-228600">
              <a:lnSpc>
                <a:spcPct val="90000"/>
              </a:lnSpc>
              <a:spcAft>
                <a:spcPts val="600"/>
              </a:spcAft>
              <a:buFont typeface="Arial" panose="020B0604020202020204" pitchFamily="34" charset="0"/>
              <a:buChar char="•"/>
            </a:pPr>
            <a:r>
              <a:rPr lang="en-US" sz="3200" dirty="0"/>
              <a:t>October 2-4  Coosa Lodge 	Fellowship</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p:txBody>
      </p:sp>
      <p:pic>
        <p:nvPicPr>
          <p:cNvPr id="6" name="Picture 5" descr="Nischamawat Chapter, Coosa Lodge WWW">
            <a:extLst>
              <a:ext uri="{FF2B5EF4-FFF2-40B4-BE49-F238E27FC236}">
                <a16:creationId xmlns:a16="http://schemas.microsoft.com/office/drawing/2014/main" id="{65AB590B-4435-A5C0-4434-6D3BCEC9EC2B}"/>
              </a:ext>
            </a:extLst>
          </p:cNvPr>
          <p:cNvPicPr>
            <a:picLocks noChangeAspect="1"/>
          </p:cNvPicPr>
          <p:nvPr/>
        </p:nvPicPr>
        <p:blipFill>
          <a:blip r:embed="rId2"/>
          <a:srcRect r="-1" b="30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E91873D0-2E1A-BBDC-CC0D-59F85366736F}"/>
              </a:ext>
            </a:extLst>
          </p:cNvPr>
          <p:cNvSpPr txBox="1"/>
          <p:nvPr/>
        </p:nvSpPr>
        <p:spPr>
          <a:xfrm>
            <a:off x="6185676" y="1479233"/>
            <a:ext cx="184731" cy="907941"/>
          </a:xfrm>
          <a:prstGeom prst="rect">
            <a:avLst/>
          </a:prstGeom>
          <a:noFill/>
        </p:spPr>
        <p:txBody>
          <a:bodyPr wrap="none" rtlCol="0">
            <a:spAutoFit/>
          </a:bodyPr>
          <a:lstStyle/>
          <a:p>
            <a:pPr>
              <a:spcAft>
                <a:spcPts val="600"/>
              </a:spcAft>
            </a:pPr>
            <a:endParaRPr lang="en-US" sz="3000"/>
          </a:p>
          <a:p>
            <a:pPr>
              <a:spcAft>
                <a:spcPts val="600"/>
              </a:spcAft>
            </a:pPr>
            <a:endParaRPr lang="en-US"/>
          </a:p>
        </p:txBody>
      </p:sp>
    </p:spTree>
    <p:extLst>
      <p:ext uri="{BB962C8B-B14F-4D97-AF65-F5344CB8AC3E}">
        <p14:creationId xmlns:p14="http://schemas.microsoft.com/office/powerpoint/2010/main" val="1216843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97772-C939-2410-EBBE-C5DA72A1312F}"/>
              </a:ext>
            </a:extLst>
          </p:cNvPr>
          <p:cNvSpPr>
            <a:spLocks noGrp="1"/>
          </p:cNvSpPr>
          <p:nvPr>
            <p:ph type="title"/>
          </p:nvPr>
        </p:nvSpPr>
        <p:spPr>
          <a:xfrm>
            <a:off x="139485" y="3140722"/>
            <a:ext cx="10515600" cy="1325563"/>
          </a:xfrm>
        </p:spPr>
        <p:txBody>
          <a:bodyPr>
            <a:noAutofit/>
          </a:bodyPr>
          <a:lstStyle/>
          <a:p>
            <a:pPr algn="ctr"/>
            <a:r>
              <a:rPr lang="en-US" sz="5400" b="1" dirty="0"/>
              <a:t>Hot Topics</a:t>
            </a:r>
            <a:br>
              <a:rPr lang="en-US" sz="5400" b="1" dirty="0"/>
            </a:br>
            <a:br>
              <a:rPr lang="en-US" sz="4800" dirty="0"/>
            </a:br>
            <a:r>
              <a:rPr lang="en-US" sz="4800" dirty="0"/>
              <a:t>Changes to recharter and member renewal procedures</a:t>
            </a:r>
            <a:br>
              <a:rPr lang="en-US" sz="4800" dirty="0"/>
            </a:br>
            <a:br>
              <a:rPr lang="en-US" sz="4800" dirty="0"/>
            </a:br>
            <a:r>
              <a:rPr lang="en-US" sz="4800" dirty="0"/>
              <a:t>Changes to </a:t>
            </a:r>
            <a:r>
              <a:rPr lang="en-US" sz="4800" dirty="0" err="1"/>
              <a:t>beascout.scouting.org</a:t>
            </a:r>
            <a:br>
              <a:rPr lang="en-US" sz="4800" dirty="0"/>
            </a:br>
            <a:r>
              <a:rPr lang="en-US" sz="4800" dirty="0"/>
              <a:t>more info at</a:t>
            </a:r>
            <a:br>
              <a:rPr lang="en-US" sz="4800" dirty="0"/>
            </a:br>
            <a:r>
              <a:rPr lang="en-US" sz="4800" dirty="0" err="1"/>
              <a:t>techhub.scouting.org</a:t>
            </a:r>
            <a:br>
              <a:rPr lang="en-US" sz="4800" dirty="0"/>
            </a:br>
            <a:br>
              <a:rPr lang="en-US" sz="4800" dirty="0"/>
            </a:br>
            <a:endParaRPr lang="en-US" sz="4800" dirty="0"/>
          </a:p>
        </p:txBody>
      </p:sp>
      <p:pic>
        <p:nvPicPr>
          <p:cNvPr id="3" name="Picture 2">
            <a:extLst>
              <a:ext uri="{FF2B5EF4-FFF2-40B4-BE49-F238E27FC236}">
                <a16:creationId xmlns:a16="http://schemas.microsoft.com/office/drawing/2014/main" id="{ABFFF3EC-0389-E830-1C47-ED0AC3222599}"/>
              </a:ext>
            </a:extLst>
          </p:cNvPr>
          <p:cNvPicPr>
            <a:picLocks noChangeAspect="1"/>
          </p:cNvPicPr>
          <p:nvPr/>
        </p:nvPicPr>
        <p:blipFill>
          <a:blip r:embed="rId2"/>
          <a:stretch>
            <a:fillRect/>
          </a:stretch>
        </p:blipFill>
        <p:spPr>
          <a:xfrm>
            <a:off x="10000343" y="337060"/>
            <a:ext cx="1795112" cy="6171690"/>
          </a:xfrm>
          <a:prstGeom prst="rect">
            <a:avLst/>
          </a:prstGeom>
        </p:spPr>
      </p:pic>
    </p:spTree>
    <p:extLst>
      <p:ext uri="{BB962C8B-B14F-4D97-AF65-F5344CB8AC3E}">
        <p14:creationId xmlns:p14="http://schemas.microsoft.com/office/powerpoint/2010/main" val="2760232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4E3F6-951D-D78D-CE8F-3E51C72A82A3}"/>
              </a:ext>
            </a:extLst>
          </p:cNvPr>
          <p:cNvSpPr>
            <a:spLocks noGrp="1"/>
          </p:cNvSpPr>
          <p:nvPr>
            <p:ph type="title"/>
          </p:nvPr>
        </p:nvSpPr>
        <p:spPr/>
        <p:txBody>
          <a:bodyPr>
            <a:noAutofit/>
          </a:bodyPr>
          <a:lstStyle/>
          <a:p>
            <a:pPr algn="ctr">
              <a:lnSpc>
                <a:spcPct val="150000"/>
              </a:lnSpc>
            </a:pPr>
            <a:r>
              <a:rPr lang="en-US" sz="5400" b="1" dirty="0"/>
              <a:t>Scouts BSA Breakout Topic</a:t>
            </a:r>
            <a:br>
              <a:rPr lang="en-US" sz="5400" dirty="0"/>
            </a:br>
            <a:r>
              <a:rPr lang="en-US" sz="5400" dirty="0"/>
              <a:t>Your Troop Committee</a:t>
            </a:r>
          </a:p>
        </p:txBody>
      </p:sp>
      <p:sp>
        <p:nvSpPr>
          <p:cNvPr id="3" name="TextBox 2">
            <a:extLst>
              <a:ext uri="{FF2B5EF4-FFF2-40B4-BE49-F238E27FC236}">
                <a16:creationId xmlns:a16="http://schemas.microsoft.com/office/drawing/2014/main" id="{8061E1BE-AF77-87C2-666E-14FC02D39AFD}"/>
              </a:ext>
            </a:extLst>
          </p:cNvPr>
          <p:cNvSpPr txBox="1"/>
          <p:nvPr/>
        </p:nvSpPr>
        <p:spPr>
          <a:xfrm>
            <a:off x="2032000" y="2501900"/>
            <a:ext cx="8088176" cy="2554545"/>
          </a:xfrm>
          <a:prstGeom prst="rect">
            <a:avLst/>
          </a:prstGeom>
          <a:noFill/>
        </p:spPr>
        <p:txBody>
          <a:bodyPr wrap="none" rtlCol="0">
            <a:spAutoFit/>
          </a:bodyPr>
          <a:lstStyle/>
          <a:p>
            <a:r>
              <a:rPr lang="en-US" sz="3200" dirty="0"/>
              <a:t>Minimum leaders for a troop include</a:t>
            </a:r>
          </a:p>
          <a:p>
            <a:pPr marL="514350" indent="-514350">
              <a:buAutoNum type="arabicPeriod"/>
            </a:pPr>
            <a:r>
              <a:rPr lang="en-US" sz="3200" dirty="0"/>
              <a:t>Chartered Organization Representative</a:t>
            </a:r>
          </a:p>
          <a:p>
            <a:pPr marL="514350" indent="-514350">
              <a:buAutoNum type="arabicPeriod"/>
            </a:pPr>
            <a:r>
              <a:rPr lang="en-US" sz="3200" dirty="0"/>
              <a:t>Scoutmaster</a:t>
            </a:r>
          </a:p>
          <a:p>
            <a:pPr marL="514350" indent="-514350">
              <a:buAutoNum type="arabicPeriod"/>
            </a:pPr>
            <a:r>
              <a:rPr lang="en-US" sz="3200" dirty="0"/>
              <a:t>Troop Committee with at least 3 members</a:t>
            </a:r>
          </a:p>
          <a:p>
            <a:endParaRPr lang="en-US" sz="3200" dirty="0"/>
          </a:p>
        </p:txBody>
      </p:sp>
    </p:spTree>
    <p:extLst>
      <p:ext uri="{BB962C8B-B14F-4D97-AF65-F5344CB8AC3E}">
        <p14:creationId xmlns:p14="http://schemas.microsoft.com/office/powerpoint/2010/main" val="2277934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4A3AD-9DA2-ADCF-3C48-FFCE93D7B4D5}"/>
              </a:ext>
            </a:extLst>
          </p:cNvPr>
          <p:cNvSpPr>
            <a:spLocks noGrp="1"/>
          </p:cNvSpPr>
          <p:nvPr>
            <p:ph type="title"/>
          </p:nvPr>
        </p:nvSpPr>
        <p:spPr/>
        <p:txBody>
          <a:bodyPr/>
          <a:lstStyle/>
          <a:p>
            <a:r>
              <a:rPr lang="en-US" b="1" dirty="0"/>
              <a:t>What is a troop committee?</a:t>
            </a:r>
          </a:p>
        </p:txBody>
      </p:sp>
      <p:sp>
        <p:nvSpPr>
          <p:cNvPr id="3" name="TextBox 2">
            <a:extLst>
              <a:ext uri="{FF2B5EF4-FFF2-40B4-BE49-F238E27FC236}">
                <a16:creationId xmlns:a16="http://schemas.microsoft.com/office/drawing/2014/main" id="{75E0F875-E0E9-0EDC-01FB-0F577EBC98F8}"/>
              </a:ext>
            </a:extLst>
          </p:cNvPr>
          <p:cNvSpPr txBox="1"/>
          <p:nvPr/>
        </p:nvSpPr>
        <p:spPr>
          <a:xfrm>
            <a:off x="1009650" y="2235200"/>
            <a:ext cx="10172700" cy="1569660"/>
          </a:xfrm>
          <a:prstGeom prst="rect">
            <a:avLst/>
          </a:prstGeom>
          <a:noFill/>
        </p:spPr>
        <p:txBody>
          <a:bodyPr wrap="square" rtlCol="0">
            <a:spAutoFit/>
          </a:bodyPr>
          <a:lstStyle/>
          <a:p>
            <a:r>
              <a:rPr lang="en-US" sz="3200" dirty="0"/>
              <a:t>The troop committee’s job is to support the scoutmaster and assistant scoutmasters by doing administrative and behind the scenes tasks. </a:t>
            </a:r>
          </a:p>
        </p:txBody>
      </p:sp>
    </p:spTree>
    <p:extLst>
      <p:ext uri="{BB962C8B-B14F-4D97-AF65-F5344CB8AC3E}">
        <p14:creationId xmlns:p14="http://schemas.microsoft.com/office/powerpoint/2010/main" val="3800416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48C03-EEFA-61AC-F196-165648BED6DC}"/>
              </a:ext>
            </a:extLst>
          </p:cNvPr>
          <p:cNvSpPr>
            <a:spLocks noGrp="1"/>
          </p:cNvSpPr>
          <p:nvPr>
            <p:ph type="title"/>
          </p:nvPr>
        </p:nvSpPr>
        <p:spPr/>
        <p:txBody>
          <a:bodyPr/>
          <a:lstStyle/>
          <a:p>
            <a:r>
              <a:rPr lang="en-US" b="1" dirty="0"/>
              <a:t>A functioning committee needs</a:t>
            </a:r>
          </a:p>
        </p:txBody>
      </p:sp>
      <p:sp>
        <p:nvSpPr>
          <p:cNvPr id="3" name="TextBox 2">
            <a:extLst>
              <a:ext uri="{FF2B5EF4-FFF2-40B4-BE49-F238E27FC236}">
                <a16:creationId xmlns:a16="http://schemas.microsoft.com/office/drawing/2014/main" id="{2C2C920E-6E89-A921-A9DF-E9FE25616D4B}"/>
              </a:ext>
            </a:extLst>
          </p:cNvPr>
          <p:cNvSpPr txBox="1"/>
          <p:nvPr/>
        </p:nvSpPr>
        <p:spPr>
          <a:xfrm>
            <a:off x="1714500" y="1717676"/>
            <a:ext cx="5346700" cy="2339102"/>
          </a:xfrm>
          <a:prstGeom prst="rect">
            <a:avLst/>
          </a:prstGeom>
          <a:noFill/>
        </p:spPr>
        <p:txBody>
          <a:bodyPr wrap="square" rtlCol="0">
            <a:spAutoFit/>
          </a:bodyPr>
          <a:lstStyle/>
          <a:p>
            <a:r>
              <a:rPr lang="en-US" sz="3200" dirty="0"/>
              <a:t>•Committee Chair</a:t>
            </a:r>
          </a:p>
          <a:p>
            <a:r>
              <a:rPr lang="en-US" sz="3200" dirty="0"/>
              <a:t>•Secretary</a:t>
            </a:r>
          </a:p>
          <a:p>
            <a:r>
              <a:rPr lang="en-US" sz="3200" dirty="0"/>
              <a:t>•Treasurer</a:t>
            </a:r>
          </a:p>
          <a:p>
            <a:r>
              <a:rPr lang="en-US" sz="3200" dirty="0"/>
              <a:t>•Advancement Coordinator</a:t>
            </a:r>
          </a:p>
          <a:p>
            <a:endParaRPr lang="en-US" dirty="0"/>
          </a:p>
        </p:txBody>
      </p:sp>
      <p:sp>
        <p:nvSpPr>
          <p:cNvPr id="5" name="TextBox 4">
            <a:extLst>
              <a:ext uri="{FF2B5EF4-FFF2-40B4-BE49-F238E27FC236}">
                <a16:creationId xmlns:a16="http://schemas.microsoft.com/office/drawing/2014/main" id="{4C374023-9435-292A-D445-53E77F8A8B4B}"/>
              </a:ext>
            </a:extLst>
          </p:cNvPr>
          <p:cNvSpPr txBox="1"/>
          <p:nvPr/>
        </p:nvSpPr>
        <p:spPr>
          <a:xfrm>
            <a:off x="1714500" y="3695700"/>
            <a:ext cx="5775555" cy="2339102"/>
          </a:xfrm>
          <a:prstGeom prst="rect">
            <a:avLst/>
          </a:prstGeom>
          <a:noFill/>
        </p:spPr>
        <p:txBody>
          <a:bodyPr wrap="none" rtlCol="0">
            <a:spAutoFit/>
          </a:bodyPr>
          <a:lstStyle/>
          <a:p>
            <a:r>
              <a:rPr lang="en-US" sz="3200" dirty="0"/>
              <a:t>•Outdoor Activities Coordinator</a:t>
            </a:r>
          </a:p>
          <a:p>
            <a:r>
              <a:rPr lang="en-US" sz="3200" dirty="0"/>
              <a:t>•Training Coordinator</a:t>
            </a:r>
          </a:p>
          <a:p>
            <a:r>
              <a:rPr lang="en-US" sz="3200" dirty="0"/>
              <a:t>•Equipment Coordinator</a:t>
            </a:r>
          </a:p>
          <a:p>
            <a:r>
              <a:rPr lang="en-US" sz="3200" dirty="0"/>
              <a:t>•Membership Coordinator</a:t>
            </a:r>
          </a:p>
          <a:p>
            <a:endParaRPr lang="en-US" dirty="0"/>
          </a:p>
        </p:txBody>
      </p:sp>
    </p:spTree>
    <p:extLst>
      <p:ext uri="{BB962C8B-B14F-4D97-AF65-F5344CB8AC3E}">
        <p14:creationId xmlns:p14="http://schemas.microsoft.com/office/powerpoint/2010/main" val="3548054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CC566-3F77-8983-5024-7F194B89B75E}"/>
              </a:ext>
            </a:extLst>
          </p:cNvPr>
          <p:cNvSpPr>
            <a:spLocks noGrp="1"/>
          </p:cNvSpPr>
          <p:nvPr>
            <p:ph type="title"/>
          </p:nvPr>
        </p:nvSpPr>
        <p:spPr/>
        <p:txBody>
          <a:bodyPr/>
          <a:lstStyle/>
          <a:p>
            <a:r>
              <a:rPr lang="en-US" b="1" dirty="0"/>
              <a:t>Other committee responsibilities</a:t>
            </a:r>
          </a:p>
        </p:txBody>
      </p:sp>
      <p:sp>
        <p:nvSpPr>
          <p:cNvPr id="3" name="Content Placeholder 2">
            <a:extLst>
              <a:ext uri="{FF2B5EF4-FFF2-40B4-BE49-F238E27FC236}">
                <a16:creationId xmlns:a16="http://schemas.microsoft.com/office/drawing/2014/main" id="{0CCADEFC-A8DD-CABA-A39F-03260126A2A5}"/>
              </a:ext>
            </a:extLst>
          </p:cNvPr>
          <p:cNvSpPr>
            <a:spLocks noGrp="1"/>
          </p:cNvSpPr>
          <p:nvPr>
            <p:ph idx="1"/>
          </p:nvPr>
        </p:nvSpPr>
        <p:spPr/>
        <p:txBody>
          <a:bodyPr/>
          <a:lstStyle/>
          <a:p>
            <a:r>
              <a:rPr lang="en-US" dirty="0"/>
              <a:t>Social Media</a:t>
            </a:r>
          </a:p>
          <a:p>
            <a:r>
              <a:rPr lang="en-US" dirty="0"/>
              <a:t>Friends of Scouting</a:t>
            </a:r>
          </a:p>
          <a:p>
            <a:r>
              <a:rPr lang="en-US" dirty="0"/>
              <a:t>Membership</a:t>
            </a:r>
          </a:p>
          <a:p>
            <a:r>
              <a:rPr lang="en-US" dirty="0"/>
              <a:t>Health &amp; Safety</a:t>
            </a:r>
          </a:p>
          <a:p>
            <a:r>
              <a:rPr lang="en-US" dirty="0"/>
              <a:t>Transportation</a:t>
            </a:r>
          </a:p>
          <a:p>
            <a:r>
              <a:rPr lang="en-US" dirty="0"/>
              <a:t>Popcorn Kernel</a:t>
            </a:r>
          </a:p>
          <a:p>
            <a:r>
              <a:rPr lang="en-US" dirty="0"/>
              <a:t>Fundraising Chairman</a:t>
            </a:r>
          </a:p>
          <a:p>
            <a:r>
              <a:rPr lang="en-US" dirty="0"/>
              <a:t>Chaplain</a:t>
            </a:r>
          </a:p>
        </p:txBody>
      </p:sp>
    </p:spTree>
    <p:extLst>
      <p:ext uri="{BB962C8B-B14F-4D97-AF65-F5344CB8AC3E}">
        <p14:creationId xmlns:p14="http://schemas.microsoft.com/office/powerpoint/2010/main" val="2367601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98234F-5130-DACA-33FA-6FB8607EF08F}"/>
              </a:ext>
            </a:extLst>
          </p:cNvPr>
          <p:cNvSpPr txBox="1"/>
          <p:nvPr/>
        </p:nvSpPr>
        <p:spPr>
          <a:xfrm>
            <a:off x="3015295" y="830278"/>
            <a:ext cx="6698565" cy="769441"/>
          </a:xfrm>
          <a:prstGeom prst="rect">
            <a:avLst/>
          </a:prstGeom>
          <a:noFill/>
        </p:spPr>
        <p:txBody>
          <a:bodyPr wrap="none" rtlCol="0">
            <a:spAutoFit/>
          </a:bodyPr>
          <a:lstStyle/>
          <a:p>
            <a:r>
              <a:rPr lang="en-US" sz="4400" b="1" dirty="0"/>
              <a:t>There are also chores like</a:t>
            </a:r>
          </a:p>
        </p:txBody>
      </p:sp>
      <p:sp>
        <p:nvSpPr>
          <p:cNvPr id="3" name="TextBox 2">
            <a:extLst>
              <a:ext uri="{FF2B5EF4-FFF2-40B4-BE49-F238E27FC236}">
                <a16:creationId xmlns:a16="http://schemas.microsoft.com/office/drawing/2014/main" id="{A4054882-49EB-57A7-9F1F-E805A5D2E734}"/>
              </a:ext>
            </a:extLst>
          </p:cNvPr>
          <p:cNvSpPr txBox="1"/>
          <p:nvPr/>
        </p:nvSpPr>
        <p:spPr>
          <a:xfrm>
            <a:off x="558800" y="2128535"/>
            <a:ext cx="6516720" cy="1077218"/>
          </a:xfrm>
          <a:prstGeom prst="rect">
            <a:avLst/>
          </a:prstGeom>
          <a:noFill/>
        </p:spPr>
        <p:txBody>
          <a:bodyPr wrap="none" rtlCol="0">
            <a:spAutoFit/>
          </a:bodyPr>
          <a:lstStyle/>
          <a:p>
            <a:r>
              <a:rPr lang="en-US" sz="3200" dirty="0"/>
              <a:t>Picking up awards at the scout shop</a:t>
            </a:r>
          </a:p>
          <a:p>
            <a:endParaRPr lang="en-US" sz="3200" dirty="0"/>
          </a:p>
        </p:txBody>
      </p:sp>
      <p:sp>
        <p:nvSpPr>
          <p:cNvPr id="4" name="TextBox 3">
            <a:extLst>
              <a:ext uri="{FF2B5EF4-FFF2-40B4-BE49-F238E27FC236}">
                <a16:creationId xmlns:a16="http://schemas.microsoft.com/office/drawing/2014/main" id="{0B7C8D89-9817-2398-A8EE-8C3CDBC857D2}"/>
              </a:ext>
            </a:extLst>
          </p:cNvPr>
          <p:cNvSpPr txBox="1"/>
          <p:nvPr/>
        </p:nvSpPr>
        <p:spPr>
          <a:xfrm>
            <a:off x="2140622" y="3323967"/>
            <a:ext cx="3144194" cy="584775"/>
          </a:xfrm>
          <a:prstGeom prst="rect">
            <a:avLst/>
          </a:prstGeom>
          <a:noFill/>
        </p:spPr>
        <p:txBody>
          <a:bodyPr wrap="none" rtlCol="0">
            <a:spAutoFit/>
          </a:bodyPr>
          <a:lstStyle/>
          <a:p>
            <a:r>
              <a:rPr lang="en-US" sz="3200" dirty="0"/>
              <a:t>Driving to camps</a:t>
            </a:r>
          </a:p>
        </p:txBody>
      </p:sp>
      <p:sp>
        <p:nvSpPr>
          <p:cNvPr id="5" name="TextBox 4">
            <a:extLst>
              <a:ext uri="{FF2B5EF4-FFF2-40B4-BE49-F238E27FC236}">
                <a16:creationId xmlns:a16="http://schemas.microsoft.com/office/drawing/2014/main" id="{0AF88AD8-DFCA-F36B-6819-74975A881323}"/>
              </a:ext>
            </a:extLst>
          </p:cNvPr>
          <p:cNvSpPr txBox="1"/>
          <p:nvPr/>
        </p:nvSpPr>
        <p:spPr>
          <a:xfrm>
            <a:off x="3886045" y="4504010"/>
            <a:ext cx="2950616" cy="584775"/>
          </a:xfrm>
          <a:prstGeom prst="rect">
            <a:avLst/>
          </a:prstGeom>
          <a:noFill/>
        </p:spPr>
        <p:txBody>
          <a:bodyPr wrap="none" rtlCol="0">
            <a:spAutoFit/>
          </a:bodyPr>
          <a:lstStyle/>
          <a:p>
            <a:r>
              <a:rPr lang="en-US" sz="3200" dirty="0"/>
              <a:t>Bringing snacks</a:t>
            </a:r>
          </a:p>
        </p:txBody>
      </p:sp>
      <p:sp>
        <p:nvSpPr>
          <p:cNvPr id="6" name="TextBox 5">
            <a:extLst>
              <a:ext uri="{FF2B5EF4-FFF2-40B4-BE49-F238E27FC236}">
                <a16:creationId xmlns:a16="http://schemas.microsoft.com/office/drawing/2014/main" id="{AC470A62-3E47-F9D1-0125-B7F62AF186F7}"/>
              </a:ext>
            </a:extLst>
          </p:cNvPr>
          <p:cNvSpPr txBox="1"/>
          <p:nvPr/>
        </p:nvSpPr>
        <p:spPr>
          <a:xfrm>
            <a:off x="5361353" y="5512087"/>
            <a:ext cx="3645934" cy="584775"/>
          </a:xfrm>
          <a:prstGeom prst="rect">
            <a:avLst/>
          </a:prstGeom>
          <a:noFill/>
        </p:spPr>
        <p:txBody>
          <a:bodyPr wrap="none" rtlCol="0">
            <a:spAutoFit/>
          </a:bodyPr>
          <a:lstStyle/>
          <a:p>
            <a:r>
              <a:rPr lang="en-US" sz="3200" dirty="0"/>
              <a:t>and so many others</a:t>
            </a:r>
          </a:p>
        </p:txBody>
      </p:sp>
    </p:spTree>
    <p:extLst>
      <p:ext uri="{BB962C8B-B14F-4D97-AF65-F5344CB8AC3E}">
        <p14:creationId xmlns:p14="http://schemas.microsoft.com/office/powerpoint/2010/main" val="1601571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33218-A6D7-87FA-FD8F-9C315D268DA2}"/>
              </a:ext>
            </a:extLst>
          </p:cNvPr>
          <p:cNvSpPr>
            <a:spLocks noGrp="1"/>
          </p:cNvSpPr>
          <p:nvPr>
            <p:ph type="title"/>
          </p:nvPr>
        </p:nvSpPr>
        <p:spPr>
          <a:xfrm>
            <a:off x="368300" y="1821468"/>
            <a:ext cx="5727700" cy="1325563"/>
          </a:xfrm>
        </p:spPr>
        <p:txBody>
          <a:bodyPr>
            <a:noAutofit/>
          </a:bodyPr>
          <a:lstStyle/>
          <a:p>
            <a:r>
              <a:rPr lang="en-US" sz="3200" dirty="0"/>
              <a:t>Good news for small troops</a:t>
            </a:r>
            <a:br>
              <a:rPr lang="en-US" sz="3200" dirty="0"/>
            </a:br>
            <a:r>
              <a:rPr lang="en-US" sz="3200" dirty="0"/>
              <a:t>small size = each job is less work</a:t>
            </a:r>
            <a:br>
              <a:rPr lang="en-US" sz="3200" dirty="0"/>
            </a:br>
            <a:r>
              <a:rPr lang="en-US" sz="3200" dirty="0"/>
              <a:t>easier to have multiple jobs</a:t>
            </a:r>
            <a:br>
              <a:rPr lang="en-US" sz="3200" dirty="0"/>
            </a:br>
            <a:br>
              <a:rPr lang="en-US" sz="3200" dirty="0"/>
            </a:br>
            <a:endParaRPr lang="en-US" sz="3200" dirty="0"/>
          </a:p>
        </p:txBody>
      </p:sp>
      <p:sp>
        <p:nvSpPr>
          <p:cNvPr id="3" name="Content Placeholder 2">
            <a:extLst>
              <a:ext uri="{FF2B5EF4-FFF2-40B4-BE49-F238E27FC236}">
                <a16:creationId xmlns:a16="http://schemas.microsoft.com/office/drawing/2014/main" id="{DE1112D9-0D17-5926-611B-82771F171246}"/>
              </a:ext>
            </a:extLst>
          </p:cNvPr>
          <p:cNvSpPr>
            <a:spLocks noGrp="1"/>
          </p:cNvSpPr>
          <p:nvPr>
            <p:ph idx="1"/>
          </p:nvPr>
        </p:nvSpPr>
        <p:spPr>
          <a:xfrm>
            <a:off x="2368550" y="4017559"/>
            <a:ext cx="7454900" cy="1425575"/>
          </a:xfrm>
        </p:spPr>
        <p:txBody>
          <a:bodyPr/>
          <a:lstStyle/>
          <a:p>
            <a:pPr marL="0" indent="0" algn="ctr">
              <a:buNone/>
            </a:pPr>
            <a:r>
              <a:rPr lang="en-US" sz="3200" dirty="0"/>
              <a:t>Not enough help = burn out</a:t>
            </a:r>
          </a:p>
          <a:p>
            <a:pPr marL="0" indent="0" algn="ctr">
              <a:buNone/>
            </a:pPr>
            <a:r>
              <a:rPr lang="en-US" sz="3200" dirty="0"/>
              <a:t>More members = fewer responsibilities</a:t>
            </a:r>
          </a:p>
          <a:p>
            <a:endParaRPr lang="en-US" dirty="0"/>
          </a:p>
          <a:p>
            <a:endParaRPr lang="en-US" dirty="0"/>
          </a:p>
          <a:p>
            <a:pPr marL="0" indent="0">
              <a:buNone/>
            </a:pPr>
            <a:endParaRPr lang="en-US" dirty="0"/>
          </a:p>
        </p:txBody>
      </p:sp>
      <p:sp>
        <p:nvSpPr>
          <p:cNvPr id="4" name="TextBox 3">
            <a:extLst>
              <a:ext uri="{FF2B5EF4-FFF2-40B4-BE49-F238E27FC236}">
                <a16:creationId xmlns:a16="http://schemas.microsoft.com/office/drawing/2014/main" id="{17CFC572-E8AE-BBC1-F08D-F1F1825AA28A}"/>
              </a:ext>
            </a:extLst>
          </p:cNvPr>
          <p:cNvSpPr txBox="1"/>
          <p:nvPr/>
        </p:nvSpPr>
        <p:spPr>
          <a:xfrm>
            <a:off x="6683474" y="969588"/>
            <a:ext cx="4959627" cy="2062103"/>
          </a:xfrm>
          <a:prstGeom prst="rect">
            <a:avLst/>
          </a:prstGeom>
          <a:noFill/>
        </p:spPr>
        <p:txBody>
          <a:bodyPr wrap="none" rtlCol="0">
            <a:spAutoFit/>
          </a:bodyPr>
          <a:lstStyle/>
          <a:p>
            <a:r>
              <a:rPr lang="en-US" sz="3200" dirty="0"/>
              <a:t>good news for large troops</a:t>
            </a:r>
            <a:br>
              <a:rPr lang="en-US" sz="3200" dirty="0"/>
            </a:br>
            <a:r>
              <a:rPr lang="en-US" sz="3200" dirty="0"/>
              <a:t>no max committee number</a:t>
            </a:r>
            <a:br>
              <a:rPr lang="en-US" sz="3200" dirty="0"/>
            </a:br>
            <a:r>
              <a:rPr lang="en-US" sz="3200" dirty="0"/>
              <a:t>people can share jobs </a:t>
            </a:r>
            <a:br>
              <a:rPr lang="en-US" sz="3200" dirty="0"/>
            </a:br>
            <a:r>
              <a:rPr lang="en-US" sz="3200" dirty="0"/>
              <a:t>you can make up new ones</a:t>
            </a:r>
          </a:p>
        </p:txBody>
      </p:sp>
    </p:spTree>
    <p:extLst>
      <p:ext uri="{BB962C8B-B14F-4D97-AF65-F5344CB8AC3E}">
        <p14:creationId xmlns:p14="http://schemas.microsoft.com/office/powerpoint/2010/main" val="3299815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6513D-873D-D625-AED5-9220D2D76FD3}"/>
              </a:ext>
            </a:extLst>
          </p:cNvPr>
          <p:cNvSpPr>
            <a:spLocks noGrp="1"/>
          </p:cNvSpPr>
          <p:nvPr>
            <p:ph type="title"/>
          </p:nvPr>
        </p:nvSpPr>
        <p:spPr/>
        <p:txBody>
          <a:bodyPr>
            <a:noAutofit/>
          </a:bodyPr>
          <a:lstStyle/>
          <a:p>
            <a:pPr algn="ctr">
              <a:lnSpc>
                <a:spcPct val="150000"/>
              </a:lnSpc>
            </a:pPr>
            <a:r>
              <a:rPr lang="en-US" sz="5400" b="1" dirty="0"/>
              <a:t>Cub Scout Breakout Topic</a:t>
            </a:r>
            <a:br>
              <a:rPr lang="en-US" sz="5400" dirty="0"/>
            </a:br>
            <a:r>
              <a:rPr lang="en-US" sz="5400" dirty="0"/>
              <a:t>Getting Parents Involved</a:t>
            </a:r>
          </a:p>
        </p:txBody>
      </p:sp>
      <p:sp>
        <p:nvSpPr>
          <p:cNvPr id="3" name="Content Placeholder 2">
            <a:extLst>
              <a:ext uri="{FF2B5EF4-FFF2-40B4-BE49-F238E27FC236}">
                <a16:creationId xmlns:a16="http://schemas.microsoft.com/office/drawing/2014/main" id="{EEFFBADE-D8AE-4C2B-1428-6E7A5754C80F}"/>
              </a:ext>
            </a:extLst>
          </p:cNvPr>
          <p:cNvSpPr>
            <a:spLocks noGrp="1"/>
          </p:cNvSpPr>
          <p:nvPr>
            <p:ph idx="1"/>
          </p:nvPr>
        </p:nvSpPr>
        <p:spPr>
          <a:xfrm>
            <a:off x="838200" y="2956113"/>
            <a:ext cx="10515600" cy="3690938"/>
          </a:xfrm>
        </p:spPr>
        <p:txBody>
          <a:bodyPr>
            <a:normAutofit/>
          </a:bodyPr>
          <a:lstStyle/>
          <a:p>
            <a:pPr marL="0" indent="0">
              <a:buNone/>
            </a:pPr>
            <a:endParaRPr lang="en-US" dirty="0"/>
          </a:p>
          <a:p>
            <a:pPr>
              <a:lnSpc>
                <a:spcPct val="110000"/>
              </a:lnSpc>
            </a:pPr>
            <a:r>
              <a:rPr lang="en-US" sz="3200" dirty="0"/>
              <a:t>Most parents of cub age children expect to volunteer with their child’s activities.</a:t>
            </a:r>
          </a:p>
          <a:p>
            <a:pPr>
              <a:lnSpc>
                <a:spcPct val="110000"/>
              </a:lnSpc>
            </a:pPr>
            <a:r>
              <a:rPr lang="en-US" sz="3200" dirty="0"/>
              <a:t>Most parents won’t volunteer on their own.</a:t>
            </a:r>
          </a:p>
          <a:p>
            <a:pPr>
              <a:lnSpc>
                <a:spcPct val="110000"/>
              </a:lnSpc>
            </a:pPr>
            <a:r>
              <a:rPr lang="en-US" sz="3200" dirty="0"/>
              <a:t>Not everyone can be a leader, but everyone can help.</a:t>
            </a:r>
          </a:p>
          <a:p>
            <a:endParaRPr lang="en-US" dirty="0"/>
          </a:p>
        </p:txBody>
      </p:sp>
      <p:sp>
        <p:nvSpPr>
          <p:cNvPr id="4" name="TextBox 3">
            <a:extLst>
              <a:ext uri="{FF2B5EF4-FFF2-40B4-BE49-F238E27FC236}">
                <a16:creationId xmlns:a16="http://schemas.microsoft.com/office/drawing/2014/main" id="{5504DDF8-9885-EDF7-5421-64EA8DBAD309}"/>
              </a:ext>
            </a:extLst>
          </p:cNvPr>
          <p:cNvSpPr txBox="1"/>
          <p:nvPr/>
        </p:nvSpPr>
        <p:spPr>
          <a:xfrm>
            <a:off x="1742724" y="2371338"/>
            <a:ext cx="9015417" cy="584775"/>
          </a:xfrm>
          <a:prstGeom prst="rect">
            <a:avLst/>
          </a:prstGeom>
          <a:noFill/>
        </p:spPr>
        <p:txBody>
          <a:bodyPr wrap="none" rtlCol="0">
            <a:spAutoFit/>
          </a:bodyPr>
          <a:lstStyle/>
          <a:p>
            <a:r>
              <a:rPr lang="en-US" sz="3200" b="1" dirty="0"/>
              <a:t>BEFORE YOU START YOU HAVE TO MAKE A PLAN</a:t>
            </a:r>
          </a:p>
        </p:txBody>
      </p:sp>
    </p:spTree>
    <p:extLst>
      <p:ext uri="{BB962C8B-B14F-4D97-AF65-F5344CB8AC3E}">
        <p14:creationId xmlns:p14="http://schemas.microsoft.com/office/powerpoint/2010/main" val="1171749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61FB73-1582-6C41-0423-04A8ABFDAB57}"/>
              </a:ext>
            </a:extLst>
          </p:cNvPr>
          <p:cNvSpPr txBox="1"/>
          <p:nvPr/>
        </p:nvSpPr>
        <p:spPr>
          <a:xfrm>
            <a:off x="532050" y="723469"/>
            <a:ext cx="11127900" cy="5068888"/>
          </a:xfrm>
          <a:prstGeom prst="rect">
            <a:avLst/>
          </a:prstGeom>
          <a:noFill/>
        </p:spPr>
        <p:txBody>
          <a:bodyPr wrap="square" rtlCol="0">
            <a:spAutoFit/>
          </a:bodyPr>
          <a:lstStyle/>
          <a:p>
            <a:pPr algn="ctr"/>
            <a:r>
              <a:rPr lang="en-US" sz="4400" b="1" dirty="0"/>
              <a:t>It is extremely important to have a welcoming atmosphere</a:t>
            </a:r>
          </a:p>
          <a:p>
            <a:pPr algn="ctr">
              <a:lnSpc>
                <a:spcPct val="150000"/>
              </a:lnSpc>
            </a:pPr>
            <a:endParaRPr lang="en-US" sz="3200" dirty="0"/>
          </a:p>
          <a:p>
            <a:pPr algn="ctr">
              <a:lnSpc>
                <a:spcPct val="150000"/>
              </a:lnSpc>
            </a:pPr>
            <a:r>
              <a:rPr lang="en-US" sz="3200" dirty="0"/>
              <a:t>You should have </a:t>
            </a:r>
            <a:r>
              <a:rPr lang="en-US" sz="3200" b="1" dirty="0"/>
              <a:t>a new member coordinator</a:t>
            </a:r>
            <a:r>
              <a:rPr lang="en-US" sz="3200" dirty="0"/>
              <a:t>.</a:t>
            </a:r>
          </a:p>
          <a:p>
            <a:pPr algn="ctr">
              <a:lnSpc>
                <a:spcPct val="150000"/>
              </a:lnSpc>
            </a:pPr>
            <a:r>
              <a:rPr lang="en-US" sz="3200" dirty="0"/>
              <a:t>It is a new position.</a:t>
            </a:r>
          </a:p>
          <a:p>
            <a:pPr algn="ctr">
              <a:lnSpc>
                <a:spcPct val="150000"/>
              </a:lnSpc>
            </a:pPr>
            <a:r>
              <a:rPr lang="en-US" sz="3200" dirty="0"/>
              <a:t>Their job is to take care of the new families.</a:t>
            </a:r>
          </a:p>
          <a:p>
            <a:pPr algn="ctr">
              <a:lnSpc>
                <a:spcPct val="150000"/>
              </a:lnSpc>
            </a:pPr>
            <a:r>
              <a:rPr lang="en-US" sz="3200" dirty="0"/>
              <a:t>You want the friendliest person in the group. </a:t>
            </a:r>
          </a:p>
        </p:txBody>
      </p:sp>
    </p:spTree>
    <p:extLst>
      <p:ext uri="{BB962C8B-B14F-4D97-AF65-F5344CB8AC3E}">
        <p14:creationId xmlns:p14="http://schemas.microsoft.com/office/powerpoint/2010/main" val="3479877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B3D341-419A-248A-433B-72BB62F5EE97}"/>
              </a:ext>
            </a:extLst>
          </p:cNvPr>
          <p:cNvSpPr txBox="1"/>
          <p:nvPr/>
        </p:nvSpPr>
        <p:spPr>
          <a:xfrm>
            <a:off x="558800" y="1498600"/>
            <a:ext cx="10566400" cy="5016758"/>
          </a:xfrm>
          <a:prstGeom prst="rect">
            <a:avLst/>
          </a:prstGeom>
          <a:noFill/>
        </p:spPr>
        <p:txBody>
          <a:bodyPr wrap="square" rtlCol="0">
            <a:spAutoFit/>
          </a:bodyPr>
          <a:lstStyle/>
          <a:p>
            <a:r>
              <a:rPr lang="en-US" sz="3200" dirty="0"/>
              <a:t>At your recruitment notify parents of the date, time, and location of the orientation. </a:t>
            </a:r>
          </a:p>
          <a:p>
            <a:endParaRPr lang="en-US" sz="3200" dirty="0"/>
          </a:p>
          <a:p>
            <a:r>
              <a:rPr lang="en-US" sz="3200" dirty="0"/>
              <a:t>It should be 7-10 days after your recruitment event.</a:t>
            </a:r>
          </a:p>
          <a:p>
            <a:endParaRPr lang="en-US" sz="3200" dirty="0"/>
          </a:p>
          <a:p>
            <a:r>
              <a:rPr lang="en-US" sz="3200" dirty="0"/>
              <a:t>Remind new parents by personally contacting them. Try text, not email.</a:t>
            </a:r>
          </a:p>
          <a:p>
            <a:endParaRPr lang="en-US" sz="3200" dirty="0"/>
          </a:p>
          <a:p>
            <a:r>
              <a:rPr lang="en-US" sz="3200" dirty="0"/>
              <a:t>The agenda – Define what scouts is about, and explain what is ahead</a:t>
            </a:r>
          </a:p>
        </p:txBody>
      </p:sp>
      <p:sp>
        <p:nvSpPr>
          <p:cNvPr id="4" name="TextBox 3">
            <a:extLst>
              <a:ext uri="{FF2B5EF4-FFF2-40B4-BE49-F238E27FC236}">
                <a16:creationId xmlns:a16="http://schemas.microsoft.com/office/drawing/2014/main" id="{BAE577D9-5214-E218-6FD9-6A1D20195A78}"/>
              </a:ext>
            </a:extLst>
          </p:cNvPr>
          <p:cNvSpPr txBox="1"/>
          <p:nvPr/>
        </p:nvSpPr>
        <p:spPr>
          <a:xfrm>
            <a:off x="1031847" y="478294"/>
            <a:ext cx="10357002" cy="769441"/>
          </a:xfrm>
          <a:prstGeom prst="rect">
            <a:avLst/>
          </a:prstGeom>
          <a:noFill/>
        </p:spPr>
        <p:txBody>
          <a:bodyPr wrap="none" rtlCol="0">
            <a:spAutoFit/>
          </a:bodyPr>
          <a:lstStyle/>
          <a:p>
            <a:r>
              <a:rPr lang="en-US" sz="4400" b="1" dirty="0"/>
              <a:t>Try holding a parent orientation meeting</a:t>
            </a:r>
          </a:p>
        </p:txBody>
      </p:sp>
    </p:spTree>
    <p:extLst>
      <p:ext uri="{BB962C8B-B14F-4D97-AF65-F5344CB8AC3E}">
        <p14:creationId xmlns:p14="http://schemas.microsoft.com/office/powerpoint/2010/main" val="29655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B344C-7189-F92E-E12C-5ED679442052}"/>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b="1" dirty="0"/>
              <a:t>UPCOMING EVENTS</a:t>
            </a:r>
          </a:p>
        </p:txBody>
      </p:sp>
      <p:sp>
        <p:nvSpPr>
          <p:cNvPr id="4" name="TextBox 3">
            <a:extLst>
              <a:ext uri="{FF2B5EF4-FFF2-40B4-BE49-F238E27FC236}">
                <a16:creationId xmlns:a16="http://schemas.microsoft.com/office/drawing/2014/main" id="{F3088847-6C83-96EE-82FC-4067B78E034F}"/>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3200" dirty="0"/>
              <a:t>September 12  Fishing Derby  Joe 	Wheeler Marina, Rogersville</a:t>
            </a:r>
          </a:p>
          <a:p>
            <a:pPr indent="-228600">
              <a:lnSpc>
                <a:spcPct val="90000"/>
              </a:lnSpc>
              <a:spcAft>
                <a:spcPts val="600"/>
              </a:spcAft>
              <a:buFont typeface="Arial" panose="020B0604020202020204" pitchFamily="34" charset="0"/>
              <a:buChar char="•"/>
            </a:pPr>
            <a:r>
              <a:rPr lang="en-US" sz="3200" dirty="0"/>
              <a:t>September 25-27 Fish Camp at Camp Sequoyah</a:t>
            </a:r>
            <a:endParaRPr lang="en-US" sz="2200" dirty="0"/>
          </a:p>
          <a:p>
            <a:pPr indent="-228600">
              <a:lnSpc>
                <a:spcPct val="90000"/>
              </a:lnSpc>
              <a:spcAft>
                <a:spcPts val="600"/>
              </a:spcAft>
              <a:buFont typeface="Arial" panose="020B0604020202020204" pitchFamily="34" charset="0"/>
              <a:buChar char="•"/>
            </a:pPr>
            <a:r>
              <a:rPr lang="en-US" sz="3200" dirty="0"/>
              <a:t>November 7    Fishing Derby in Huntsville,  details to be announced</a:t>
            </a:r>
          </a:p>
          <a:p>
            <a:pPr indent="-228600">
              <a:lnSpc>
                <a:spcPct val="90000"/>
              </a:lnSpc>
              <a:spcAft>
                <a:spcPts val="600"/>
              </a:spcAft>
              <a:buFont typeface="Arial" panose="020B0604020202020204" pitchFamily="34" charset="0"/>
              <a:buChar char="•"/>
            </a:pPr>
            <a:endParaRPr lang="en-US" sz="2200" dirty="0"/>
          </a:p>
        </p:txBody>
      </p:sp>
      <p:pic>
        <p:nvPicPr>
          <p:cNvPr id="6" name="Picture 5" descr="Golden Empire Council - Cub Scout Fishing Derby">
            <a:extLst>
              <a:ext uri="{FF2B5EF4-FFF2-40B4-BE49-F238E27FC236}">
                <a16:creationId xmlns:a16="http://schemas.microsoft.com/office/drawing/2014/main" id="{CD6AA766-CC8A-D5F2-4C7E-3C5698C7B087}"/>
              </a:ext>
            </a:extLst>
          </p:cNvPr>
          <p:cNvPicPr>
            <a:picLocks noChangeAspect="1"/>
          </p:cNvPicPr>
          <p:nvPr/>
        </p:nvPicPr>
        <p:blipFill>
          <a:blip r:embed="rId2"/>
          <a:srcRect l="9212" r="8799" b="-1"/>
          <a:stretch>
            <a:fillRect/>
          </a:stretch>
        </p:blipFill>
        <p:spPr>
          <a:xfrm>
            <a:off x="7675658" y="2093976"/>
            <a:ext cx="3941064" cy="4096512"/>
          </a:xfrm>
          <a:prstGeom prst="rect">
            <a:avLst/>
          </a:prstGeom>
        </p:spPr>
      </p:pic>
      <p:sp>
        <p:nvSpPr>
          <p:cNvPr id="5" name="TextBox 4">
            <a:extLst>
              <a:ext uri="{FF2B5EF4-FFF2-40B4-BE49-F238E27FC236}">
                <a16:creationId xmlns:a16="http://schemas.microsoft.com/office/drawing/2014/main" id="{1C37DECF-2CBC-CE06-6A2E-F8C7F434F074}"/>
              </a:ext>
            </a:extLst>
          </p:cNvPr>
          <p:cNvSpPr txBox="1"/>
          <p:nvPr/>
        </p:nvSpPr>
        <p:spPr>
          <a:xfrm>
            <a:off x="6141310" y="1000897"/>
            <a:ext cx="5688226" cy="1631216"/>
          </a:xfrm>
          <a:prstGeom prst="rect">
            <a:avLst/>
          </a:prstGeom>
          <a:noFill/>
        </p:spPr>
        <p:txBody>
          <a:bodyPr wrap="square" rtlCol="0">
            <a:spAutoFit/>
          </a:bodyPr>
          <a:lstStyle/>
          <a:p>
            <a:pPr>
              <a:spcAft>
                <a:spcPts val="600"/>
              </a:spcAft>
            </a:pPr>
            <a:endParaRPr lang="en-US" sz="3000"/>
          </a:p>
          <a:p>
            <a:pPr>
              <a:spcAft>
                <a:spcPts val="600"/>
              </a:spcAft>
            </a:pPr>
            <a:endParaRPr lang="en-US" sz="3000"/>
          </a:p>
          <a:p>
            <a:pPr>
              <a:spcAft>
                <a:spcPts val="600"/>
              </a:spcAft>
            </a:pPr>
            <a:endParaRPr lang="en-US" sz="3000"/>
          </a:p>
        </p:txBody>
      </p:sp>
    </p:spTree>
    <p:extLst>
      <p:ext uri="{BB962C8B-B14F-4D97-AF65-F5344CB8AC3E}">
        <p14:creationId xmlns:p14="http://schemas.microsoft.com/office/powerpoint/2010/main" val="2543436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D5EC6B-76F2-9EB2-3316-2023D76DE9EA}"/>
              </a:ext>
            </a:extLst>
          </p:cNvPr>
          <p:cNvSpPr txBox="1"/>
          <p:nvPr/>
        </p:nvSpPr>
        <p:spPr>
          <a:xfrm>
            <a:off x="1333500" y="736600"/>
            <a:ext cx="4185056" cy="769441"/>
          </a:xfrm>
          <a:prstGeom prst="rect">
            <a:avLst/>
          </a:prstGeom>
          <a:noFill/>
        </p:spPr>
        <p:txBody>
          <a:bodyPr wrap="none" rtlCol="0">
            <a:spAutoFit/>
          </a:bodyPr>
          <a:lstStyle/>
          <a:p>
            <a:r>
              <a:rPr lang="en-US" sz="4400" b="1" dirty="0"/>
              <a:t>Sample Agenda</a:t>
            </a:r>
          </a:p>
        </p:txBody>
      </p:sp>
      <p:sp>
        <p:nvSpPr>
          <p:cNvPr id="3" name="TextBox 2">
            <a:extLst>
              <a:ext uri="{FF2B5EF4-FFF2-40B4-BE49-F238E27FC236}">
                <a16:creationId xmlns:a16="http://schemas.microsoft.com/office/drawing/2014/main" id="{4CC2EFAC-C841-C388-EBD5-8BB4AC67EF20}"/>
              </a:ext>
            </a:extLst>
          </p:cNvPr>
          <p:cNvSpPr txBox="1"/>
          <p:nvPr/>
        </p:nvSpPr>
        <p:spPr>
          <a:xfrm>
            <a:off x="1358900" y="1930400"/>
            <a:ext cx="6736460" cy="4524315"/>
          </a:xfrm>
          <a:prstGeom prst="rect">
            <a:avLst/>
          </a:prstGeom>
          <a:noFill/>
        </p:spPr>
        <p:txBody>
          <a:bodyPr wrap="none" rtlCol="0">
            <a:spAutoFit/>
          </a:bodyPr>
          <a:lstStyle/>
          <a:p>
            <a:r>
              <a:rPr lang="en-US" dirty="0"/>
              <a:t> </a:t>
            </a:r>
            <a:r>
              <a:rPr lang="en-US" sz="3200" dirty="0"/>
              <a:t>-Welcome and Introduction</a:t>
            </a:r>
          </a:p>
          <a:p>
            <a:r>
              <a:rPr lang="en-US" sz="3200" dirty="0"/>
              <a:t>-Pack Structure</a:t>
            </a:r>
          </a:p>
          <a:p>
            <a:r>
              <a:rPr lang="en-US" sz="3200" dirty="0"/>
              <a:t>-Overview of the Program</a:t>
            </a:r>
          </a:p>
          <a:p>
            <a:r>
              <a:rPr lang="en-US" sz="3200" dirty="0"/>
              <a:t>-Where to get Supplies</a:t>
            </a:r>
          </a:p>
          <a:p>
            <a:r>
              <a:rPr lang="en-US" sz="3200" dirty="0"/>
              <a:t>-Pack Calendar/Communications</a:t>
            </a:r>
          </a:p>
          <a:p>
            <a:r>
              <a:rPr lang="en-US" sz="3200" dirty="0"/>
              <a:t>-Pack Finances</a:t>
            </a:r>
          </a:p>
          <a:p>
            <a:r>
              <a:rPr lang="en-US" sz="3200" dirty="0"/>
              <a:t>-Parent Participation(we’ll get to that)</a:t>
            </a:r>
          </a:p>
          <a:p>
            <a:r>
              <a:rPr lang="en-US" sz="3200" dirty="0"/>
              <a:t>-Applications</a:t>
            </a:r>
          </a:p>
          <a:p>
            <a:r>
              <a:rPr lang="en-US" sz="3200" dirty="0"/>
              <a:t>-Closing and Follow up</a:t>
            </a:r>
          </a:p>
        </p:txBody>
      </p:sp>
    </p:spTree>
    <p:extLst>
      <p:ext uri="{BB962C8B-B14F-4D97-AF65-F5344CB8AC3E}">
        <p14:creationId xmlns:p14="http://schemas.microsoft.com/office/powerpoint/2010/main" val="3463832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D8FD75-14FB-A0B2-51FD-218029502836}"/>
              </a:ext>
            </a:extLst>
          </p:cNvPr>
          <p:cNvSpPr txBox="1"/>
          <p:nvPr/>
        </p:nvSpPr>
        <p:spPr>
          <a:xfrm>
            <a:off x="2138766" y="329858"/>
            <a:ext cx="7741735" cy="1446550"/>
          </a:xfrm>
          <a:prstGeom prst="rect">
            <a:avLst/>
          </a:prstGeom>
          <a:noFill/>
        </p:spPr>
        <p:txBody>
          <a:bodyPr wrap="none" rtlCol="0">
            <a:spAutoFit/>
          </a:bodyPr>
          <a:lstStyle/>
          <a:p>
            <a:r>
              <a:rPr lang="en-US" sz="4400" b="1" dirty="0"/>
              <a:t>Need a new way to encourage</a:t>
            </a:r>
          </a:p>
          <a:p>
            <a:pPr algn="ctr"/>
            <a:r>
              <a:rPr lang="en-US" sz="4400" b="1" dirty="0"/>
              <a:t>Parent Participation?</a:t>
            </a:r>
          </a:p>
        </p:txBody>
      </p:sp>
      <p:sp>
        <p:nvSpPr>
          <p:cNvPr id="3" name="TextBox 2">
            <a:extLst>
              <a:ext uri="{FF2B5EF4-FFF2-40B4-BE49-F238E27FC236}">
                <a16:creationId xmlns:a16="http://schemas.microsoft.com/office/drawing/2014/main" id="{EF617BCD-F52C-250F-0301-10280032DF5E}"/>
              </a:ext>
            </a:extLst>
          </p:cNvPr>
          <p:cNvSpPr txBox="1"/>
          <p:nvPr/>
        </p:nvSpPr>
        <p:spPr>
          <a:xfrm>
            <a:off x="833027" y="2265766"/>
            <a:ext cx="10525945" cy="3539430"/>
          </a:xfrm>
          <a:prstGeom prst="rect">
            <a:avLst/>
          </a:prstGeom>
          <a:noFill/>
        </p:spPr>
        <p:txBody>
          <a:bodyPr wrap="square" rtlCol="0">
            <a:spAutoFit/>
          </a:bodyPr>
          <a:lstStyle/>
          <a:p>
            <a:pPr marL="285750" indent="-285750">
              <a:buFont typeface="Wingdings" pitchFamily="2" charset="2"/>
              <a:buChar char="§"/>
            </a:pPr>
            <a:r>
              <a:rPr lang="en-US" sz="3200" dirty="0"/>
              <a:t>Before the meeting, make a list of tasks your pack needs someone to do.  Include everything from leadership positions opening soon to bringing snacks.</a:t>
            </a:r>
          </a:p>
          <a:p>
            <a:pPr marL="285750" indent="-285750">
              <a:buFont typeface="Wingdings" pitchFamily="2" charset="2"/>
              <a:buChar char="§"/>
            </a:pPr>
            <a:r>
              <a:rPr lang="en-US" sz="3200" dirty="0"/>
              <a:t>Create sticky notes for each job. Each note needs a title, an explanation of the task, and a time commitment.</a:t>
            </a:r>
          </a:p>
          <a:p>
            <a:pPr marL="285750" indent="-285750">
              <a:buFont typeface="Wingdings" pitchFamily="2" charset="2"/>
              <a:buChar char="§"/>
            </a:pPr>
            <a:r>
              <a:rPr lang="en-US" sz="3200" dirty="0"/>
              <a:t>Don’t use scout jargon. New people don’t know what a den is. Say grade level or grade group.  No acronyms.</a:t>
            </a:r>
          </a:p>
        </p:txBody>
      </p:sp>
    </p:spTree>
    <p:extLst>
      <p:ext uri="{BB962C8B-B14F-4D97-AF65-F5344CB8AC3E}">
        <p14:creationId xmlns:p14="http://schemas.microsoft.com/office/powerpoint/2010/main" val="3177159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D1DCE2-77C8-C7A1-6FDC-CDDE3CD9274C}"/>
              </a:ext>
            </a:extLst>
          </p:cNvPr>
          <p:cNvSpPr txBox="1"/>
          <p:nvPr/>
        </p:nvSpPr>
        <p:spPr>
          <a:xfrm>
            <a:off x="1028700" y="1320800"/>
            <a:ext cx="10121900" cy="4524315"/>
          </a:xfrm>
          <a:prstGeom prst="rect">
            <a:avLst/>
          </a:prstGeom>
          <a:noFill/>
        </p:spPr>
        <p:txBody>
          <a:bodyPr wrap="square" rtlCol="0">
            <a:spAutoFit/>
          </a:bodyPr>
          <a:lstStyle/>
          <a:p>
            <a:pPr marL="457200" indent="-457200">
              <a:buFont typeface="Wingdings" pitchFamily="2" charset="2"/>
              <a:buChar char="§"/>
            </a:pPr>
            <a:r>
              <a:rPr lang="en-US" sz="3200" dirty="0"/>
              <a:t>Find a portable board to put your sticky notes on.</a:t>
            </a:r>
          </a:p>
          <a:p>
            <a:pPr marL="457200" indent="-457200">
              <a:buFont typeface="Wingdings" pitchFamily="2" charset="2"/>
              <a:buChar char="§"/>
            </a:pPr>
            <a:r>
              <a:rPr lang="en-US" sz="3200" dirty="0"/>
              <a:t>Ask the parents to take 2-4 before they leave. (It depends on the size of your group and what they pick.)</a:t>
            </a:r>
          </a:p>
          <a:p>
            <a:pPr marL="457200" indent="-457200">
              <a:buFont typeface="Wingdings" pitchFamily="2" charset="2"/>
              <a:buChar char="§"/>
            </a:pPr>
            <a:r>
              <a:rPr lang="en-US" sz="3200" dirty="0"/>
              <a:t>Record who takes what tasks.</a:t>
            </a:r>
          </a:p>
          <a:p>
            <a:pPr marL="457200" indent="-457200">
              <a:buFont typeface="Wingdings" pitchFamily="2" charset="2"/>
              <a:buChar char="§"/>
            </a:pPr>
            <a:r>
              <a:rPr lang="en-US" sz="3200" dirty="0"/>
              <a:t>Follow up with each person, probably by phone.  You will want to explain the task more, answer questions, and give them the resources they need.</a:t>
            </a:r>
          </a:p>
          <a:p>
            <a:pPr marL="457200" indent="-457200">
              <a:buFont typeface="Wingdings" pitchFamily="2" charset="2"/>
              <a:buChar char="§"/>
            </a:pPr>
            <a:r>
              <a:rPr lang="en-US" sz="3200" dirty="0"/>
              <a:t>If someone backs out, put another sticky note on the board.</a:t>
            </a:r>
          </a:p>
        </p:txBody>
      </p:sp>
    </p:spTree>
    <p:extLst>
      <p:ext uri="{BB962C8B-B14F-4D97-AF65-F5344CB8AC3E}">
        <p14:creationId xmlns:p14="http://schemas.microsoft.com/office/powerpoint/2010/main" val="1877197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116970-F765-9BE2-5FC9-DD8EACDDADE0}"/>
              </a:ext>
            </a:extLst>
          </p:cNvPr>
          <p:cNvSpPr txBox="1"/>
          <p:nvPr/>
        </p:nvSpPr>
        <p:spPr>
          <a:xfrm>
            <a:off x="2429358" y="2355660"/>
            <a:ext cx="7877013" cy="2432269"/>
          </a:xfrm>
          <a:prstGeom prst="rect">
            <a:avLst/>
          </a:prstGeom>
          <a:noFill/>
        </p:spPr>
        <p:txBody>
          <a:bodyPr wrap="square">
            <a:spAutoFit/>
          </a:bodyPr>
          <a:lstStyle/>
          <a:p>
            <a:pPr marL="0" marR="0">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Corn Husker Council Family Talent Survey</a:t>
            </a:r>
          </a:p>
          <a:p>
            <a:pPr marL="0" marR="0">
              <a:lnSpc>
                <a:spcPct val="115000"/>
              </a:lnSpc>
              <a:spcAft>
                <a:spcPts val="800"/>
              </a:spcAft>
              <a:buNone/>
            </a:pPr>
            <a:r>
              <a:rPr lang="en-US" sz="3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https://www.cornhuskercouncil.org/file_download/inline/5135b8e3-5977-43ed-965f-b784b1982f68</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36322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8BD33-D9B2-5194-3FF5-918E483DE8A1}"/>
              </a:ext>
            </a:extLst>
          </p:cNvPr>
          <p:cNvSpPr>
            <a:spLocks noGrp="1"/>
          </p:cNvSpPr>
          <p:nvPr>
            <p:ph type="title"/>
          </p:nvPr>
        </p:nvSpPr>
        <p:spPr>
          <a:xfrm>
            <a:off x="6739128" y="638089"/>
            <a:ext cx="4818888" cy="1476801"/>
          </a:xfrm>
        </p:spPr>
        <p:txBody>
          <a:bodyPr vert="horz" lIns="91440" tIns="45720" rIns="91440" bIns="45720" rtlCol="0" anchor="b">
            <a:normAutofit/>
          </a:bodyPr>
          <a:lstStyle/>
          <a:p>
            <a:r>
              <a:rPr lang="en-US" sz="5000" b="1" kern="1200">
                <a:solidFill>
                  <a:schemeClr val="tx1"/>
                </a:solidFill>
                <a:latin typeface="+mj-lt"/>
                <a:ea typeface="+mj-ea"/>
                <a:cs typeface="+mj-cs"/>
              </a:rPr>
              <a:t>UPCOMING EVENTS</a:t>
            </a:r>
          </a:p>
        </p:txBody>
      </p:sp>
      <p:pic>
        <p:nvPicPr>
          <p:cNvPr id="5" name="Picture 4" descr="Arrowhead Al BSA">
            <a:extLst>
              <a:ext uri="{FF2B5EF4-FFF2-40B4-BE49-F238E27FC236}">
                <a16:creationId xmlns:a16="http://schemas.microsoft.com/office/drawing/2014/main" id="{03D33FB8-A729-640A-8F2E-D0B2B2428F4A}"/>
              </a:ext>
            </a:extLst>
          </p:cNvPr>
          <p:cNvPicPr>
            <a:picLocks noChangeAspect="1"/>
          </p:cNvPicPr>
          <p:nvPr/>
        </p:nvPicPr>
        <p:blipFill>
          <a:blip r:embed="rId2"/>
          <a:stretch>
            <a:fillRect/>
          </a:stretch>
        </p:blipFill>
        <p:spPr>
          <a:xfrm>
            <a:off x="630936" y="762858"/>
            <a:ext cx="5458968" cy="5332283"/>
          </a:xfrm>
          <a:prstGeom prst="rect">
            <a:avLst/>
          </a:prstGeom>
        </p:spPr>
      </p:pic>
      <p:sp>
        <p:nvSpPr>
          <p:cNvPr id="4" name="TextBox 3">
            <a:extLst>
              <a:ext uri="{FF2B5EF4-FFF2-40B4-BE49-F238E27FC236}">
                <a16:creationId xmlns:a16="http://schemas.microsoft.com/office/drawing/2014/main" id="{3CA15C57-6348-4278-2E52-1EAF45E3FE15}"/>
              </a:ext>
            </a:extLst>
          </p:cNvPr>
          <p:cNvSpPr txBox="1"/>
          <p:nvPr/>
        </p:nvSpPr>
        <p:spPr>
          <a:xfrm>
            <a:off x="6739128" y="2664886"/>
            <a:ext cx="4818888" cy="3550789"/>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3200" dirty="0"/>
              <a:t>Cub Haunted at Camp Comer.   October weekends starting the 	9</a:t>
            </a:r>
            <a:r>
              <a:rPr lang="en-US" sz="3200" baseline="30000" dirty="0"/>
              <a:t>th</a:t>
            </a:r>
            <a:endParaRPr lang="en-US" sz="3200" dirty="0"/>
          </a:p>
          <a:p>
            <a:pPr indent="-228600">
              <a:lnSpc>
                <a:spcPct val="90000"/>
              </a:lnSpc>
              <a:spcAft>
                <a:spcPts val="600"/>
              </a:spcAft>
              <a:buFont typeface="Arial" panose="020B0604020202020204" pitchFamily="34" charset="0"/>
              <a:buChar char="•"/>
            </a:pPr>
            <a:r>
              <a:rPr lang="en-US" sz="3200" dirty="0"/>
              <a:t>Cub Haunted at Camp Westmoreland October 16-17 </a:t>
            </a:r>
          </a:p>
          <a:p>
            <a:pPr indent="-228600">
              <a:lnSpc>
                <a:spcPct val="90000"/>
              </a:lnSpc>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3202709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ook Museum of Natural Science">
            <a:extLst>
              <a:ext uri="{FF2B5EF4-FFF2-40B4-BE49-F238E27FC236}">
                <a16:creationId xmlns:a16="http://schemas.microsoft.com/office/drawing/2014/main" id="{A4E6D778-D9AB-1E8C-1461-B4BB8FB3B521}"/>
              </a:ext>
            </a:extLst>
          </p:cNvPr>
          <p:cNvPicPr>
            <a:picLocks noChangeAspect="1"/>
          </p:cNvPicPr>
          <p:nvPr/>
        </p:nvPicPr>
        <p:blipFill>
          <a:blip r:embed="rId2"/>
          <a:stretch>
            <a:fillRect/>
          </a:stretch>
        </p:blipFill>
        <p:spPr>
          <a:xfrm>
            <a:off x="1289303" y="1158846"/>
            <a:ext cx="9613397" cy="2134174"/>
          </a:xfrm>
          <a:prstGeom prst="rect">
            <a:avLst/>
          </a:prstGeom>
        </p:spPr>
      </p:pic>
      <p:sp>
        <p:nvSpPr>
          <p:cNvPr id="4" name="TextBox 3">
            <a:extLst>
              <a:ext uri="{FF2B5EF4-FFF2-40B4-BE49-F238E27FC236}">
                <a16:creationId xmlns:a16="http://schemas.microsoft.com/office/drawing/2014/main" id="{BC2B9196-3919-7498-77D8-02E6F7FB66E4}"/>
              </a:ext>
            </a:extLst>
          </p:cNvPr>
          <p:cNvSpPr txBox="1"/>
          <p:nvPr/>
        </p:nvSpPr>
        <p:spPr>
          <a:xfrm>
            <a:off x="1289304" y="3429000"/>
            <a:ext cx="8921672" cy="171330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600" kern="1200">
                <a:solidFill>
                  <a:schemeClr val="tx1"/>
                </a:solidFill>
                <a:latin typeface="+mj-lt"/>
                <a:ea typeface="+mj-ea"/>
                <a:cs typeface="+mj-cs"/>
              </a:rPr>
              <a:t>October 10  Cooks Museum 	Scout Day 10:00-2:00</a:t>
            </a:r>
          </a:p>
        </p:txBody>
      </p:sp>
    </p:spTree>
    <p:extLst>
      <p:ext uri="{BB962C8B-B14F-4D97-AF65-F5344CB8AC3E}">
        <p14:creationId xmlns:p14="http://schemas.microsoft.com/office/powerpoint/2010/main" val="2285639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B82A5C7-2ECF-4FD0-A760-EBAA44DE1D91}"/>
              </a:ext>
            </a:extLst>
          </p:cNvPr>
          <p:cNvSpPr txBox="1"/>
          <p:nvPr/>
        </p:nvSpPr>
        <p:spPr>
          <a:xfrm>
            <a:off x="0" y="437539"/>
            <a:ext cx="4632908" cy="1032940"/>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400" b="1" kern="1200" dirty="0">
                <a:solidFill>
                  <a:schemeClr val="tx1"/>
                </a:solidFill>
                <a:latin typeface="+mj-lt"/>
                <a:ea typeface="+mj-ea"/>
                <a:cs typeface="+mj-cs"/>
              </a:rPr>
              <a:t>Scout Fest</a:t>
            </a:r>
          </a:p>
        </p:txBody>
      </p:sp>
      <p:sp>
        <p:nvSpPr>
          <p:cNvPr id="4" name="TextBox 3">
            <a:extLst>
              <a:ext uri="{FF2B5EF4-FFF2-40B4-BE49-F238E27FC236}">
                <a16:creationId xmlns:a16="http://schemas.microsoft.com/office/drawing/2014/main" id="{35ABB458-E826-109F-9C1C-DE3D48A717A5}"/>
              </a:ext>
            </a:extLst>
          </p:cNvPr>
          <p:cNvSpPr txBox="1"/>
          <p:nvPr/>
        </p:nvSpPr>
        <p:spPr>
          <a:xfrm>
            <a:off x="630936" y="2121408"/>
            <a:ext cx="4818888" cy="3547872"/>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en-US" sz="3200" dirty="0"/>
              <a:t>November 13-15</a:t>
            </a:r>
          </a:p>
          <a:p>
            <a:pPr indent="-228600">
              <a:lnSpc>
                <a:spcPct val="90000"/>
              </a:lnSpc>
              <a:spcAft>
                <a:spcPts val="600"/>
              </a:spcAft>
              <a:buFont typeface="Arial" panose="020B0604020202020204" pitchFamily="34" charset="0"/>
              <a:buChar char="•"/>
            </a:pPr>
            <a:endParaRPr lang="en-US" sz="3200" dirty="0"/>
          </a:p>
          <a:p>
            <a:pPr indent="-228600">
              <a:lnSpc>
                <a:spcPct val="90000"/>
              </a:lnSpc>
              <a:spcAft>
                <a:spcPts val="600"/>
              </a:spcAft>
              <a:buFont typeface="Arial" panose="020B0604020202020204" pitchFamily="34" charset="0"/>
              <a:buChar char="•"/>
            </a:pPr>
            <a:r>
              <a:rPr lang="en-US" sz="3200" dirty="0"/>
              <a:t>Registration $50 per person until Sep. 15</a:t>
            </a:r>
          </a:p>
          <a:p>
            <a:pPr indent="-228600">
              <a:lnSpc>
                <a:spcPct val="90000"/>
              </a:lnSpc>
              <a:spcAft>
                <a:spcPts val="600"/>
              </a:spcAft>
              <a:buFont typeface="Arial" panose="020B0604020202020204" pitchFamily="34" charset="0"/>
              <a:buChar char="•"/>
            </a:pPr>
            <a:endParaRPr lang="en-US" sz="3200" dirty="0"/>
          </a:p>
          <a:p>
            <a:pPr indent="-228600">
              <a:lnSpc>
                <a:spcPct val="90000"/>
              </a:lnSpc>
              <a:spcAft>
                <a:spcPts val="600"/>
              </a:spcAft>
              <a:buFont typeface="Arial" panose="020B0604020202020204" pitchFamily="34" charset="0"/>
              <a:buChar char="•"/>
            </a:pPr>
            <a:r>
              <a:rPr lang="en-US" sz="3200" dirty="0"/>
              <a:t>Sep. 16 – Oct. 15 $70</a:t>
            </a:r>
          </a:p>
          <a:p>
            <a:pPr indent="-228600">
              <a:lnSpc>
                <a:spcPct val="90000"/>
              </a:lnSpc>
              <a:spcAft>
                <a:spcPts val="600"/>
              </a:spcAft>
              <a:buFont typeface="Arial" panose="020B0604020202020204" pitchFamily="34" charset="0"/>
              <a:buChar char="•"/>
            </a:pPr>
            <a:endParaRPr lang="en-US" sz="3200" dirty="0"/>
          </a:p>
          <a:p>
            <a:pPr indent="-228600">
              <a:lnSpc>
                <a:spcPct val="90000"/>
              </a:lnSpc>
              <a:spcAft>
                <a:spcPts val="600"/>
              </a:spcAft>
              <a:buFont typeface="Arial" panose="020B0604020202020204" pitchFamily="34" charset="0"/>
              <a:buChar char="•"/>
            </a:pPr>
            <a:r>
              <a:rPr lang="en-US" sz="3200" dirty="0"/>
              <a:t>Register with your best guess at attendance</a:t>
            </a:r>
          </a:p>
        </p:txBody>
      </p:sp>
      <p:pic>
        <p:nvPicPr>
          <p:cNvPr id="6" name="Picture 5">
            <a:extLst>
              <a:ext uri="{FF2B5EF4-FFF2-40B4-BE49-F238E27FC236}">
                <a16:creationId xmlns:a16="http://schemas.microsoft.com/office/drawing/2014/main" id="{D81B5157-E5AC-ADB8-6C2E-4B57D7EC638D}"/>
              </a:ext>
            </a:extLst>
          </p:cNvPr>
          <p:cNvPicPr>
            <a:picLocks noChangeAspect="1"/>
          </p:cNvPicPr>
          <p:nvPr/>
        </p:nvPicPr>
        <p:blipFill>
          <a:blip r:embed="rId2"/>
          <a:stretch>
            <a:fillRect/>
          </a:stretch>
        </p:blipFill>
        <p:spPr>
          <a:xfrm>
            <a:off x="6099048" y="1088468"/>
            <a:ext cx="5458968" cy="4681064"/>
          </a:xfrm>
          <a:prstGeom prst="rect">
            <a:avLst/>
          </a:prstGeom>
        </p:spPr>
      </p:pic>
    </p:spTree>
    <p:extLst>
      <p:ext uri="{BB962C8B-B14F-4D97-AF65-F5344CB8AC3E}">
        <p14:creationId xmlns:p14="http://schemas.microsoft.com/office/powerpoint/2010/main" val="2758352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55D80-956D-CA19-48FB-FA4732B16E7E}"/>
              </a:ext>
            </a:extLst>
          </p:cNvPr>
          <p:cNvSpPr>
            <a:spLocks noGrp="1"/>
          </p:cNvSpPr>
          <p:nvPr>
            <p:ph type="title"/>
          </p:nvPr>
        </p:nvSpPr>
        <p:spPr>
          <a:xfrm>
            <a:off x="630936" y="457200"/>
            <a:ext cx="4343400" cy="1929384"/>
          </a:xfrm>
        </p:spPr>
        <p:txBody>
          <a:bodyPr vert="horz" lIns="91440" tIns="45720" rIns="91440" bIns="45720" rtlCol="0" anchor="ctr">
            <a:normAutofit/>
          </a:bodyPr>
          <a:lstStyle/>
          <a:p>
            <a:r>
              <a:rPr lang="en-US" sz="4800" b="1"/>
              <a:t>UPCOMING EVENTS</a:t>
            </a:r>
          </a:p>
        </p:txBody>
      </p:sp>
      <p:sp>
        <p:nvSpPr>
          <p:cNvPr id="4" name="TextBox 3">
            <a:extLst>
              <a:ext uri="{FF2B5EF4-FFF2-40B4-BE49-F238E27FC236}">
                <a16:creationId xmlns:a16="http://schemas.microsoft.com/office/drawing/2014/main" id="{E38CB6EA-D147-CA30-2D8C-C898385DE0B3}"/>
              </a:ext>
            </a:extLst>
          </p:cNvPr>
          <p:cNvSpPr txBox="1"/>
          <p:nvPr/>
        </p:nvSpPr>
        <p:spPr>
          <a:xfrm>
            <a:off x="5541263" y="457200"/>
            <a:ext cx="6007608" cy="1929384"/>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3200" dirty="0"/>
              <a:t>December 12-14     Joy to the Woods</a:t>
            </a:r>
          </a:p>
          <a:p>
            <a:pPr indent="-228600">
              <a:lnSpc>
                <a:spcPct val="90000"/>
              </a:lnSpc>
              <a:spcAft>
                <a:spcPts val="600"/>
              </a:spcAft>
              <a:buFont typeface="Arial" panose="020B0604020202020204" pitchFamily="34" charset="0"/>
              <a:buChar char="•"/>
            </a:pPr>
            <a:r>
              <a:rPr lang="en-US" sz="3200" dirty="0"/>
              <a:t>December 27-31   Winter Camp</a:t>
            </a:r>
          </a:p>
        </p:txBody>
      </p:sp>
      <p:pic>
        <p:nvPicPr>
          <p:cNvPr id="5" name="Picture 4">
            <a:extLst>
              <a:ext uri="{FF2B5EF4-FFF2-40B4-BE49-F238E27FC236}">
                <a16:creationId xmlns:a16="http://schemas.microsoft.com/office/drawing/2014/main" id="{2EF6F9AF-9747-09F4-9DF4-2EB6646783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360932" y="2569464"/>
            <a:ext cx="3678936" cy="3678936"/>
          </a:xfrm>
          <a:prstGeom prst="rect">
            <a:avLst/>
          </a:prstGeom>
        </p:spPr>
      </p:pic>
      <p:pic>
        <p:nvPicPr>
          <p:cNvPr id="6" name="Picture 5">
            <a:extLst>
              <a:ext uri="{FF2B5EF4-FFF2-40B4-BE49-F238E27FC236}">
                <a16:creationId xmlns:a16="http://schemas.microsoft.com/office/drawing/2014/main" id="{A71185F4-C04C-B966-C570-F9EA8D53CDC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54496" y="2836850"/>
            <a:ext cx="5468112" cy="3144163"/>
          </a:xfrm>
          <a:prstGeom prst="rect">
            <a:avLst/>
          </a:prstGeom>
        </p:spPr>
      </p:pic>
    </p:spTree>
    <p:extLst>
      <p:ext uri="{BB962C8B-B14F-4D97-AF65-F5344CB8AC3E}">
        <p14:creationId xmlns:p14="http://schemas.microsoft.com/office/powerpoint/2010/main" val="667108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EB3BBF0-DCFD-2044-FB75-AD5D3152F0BB}"/>
              </a:ext>
            </a:extLst>
          </p:cNvPr>
          <p:cNvSpPr txBox="1"/>
          <p:nvPr/>
        </p:nvSpPr>
        <p:spPr>
          <a:xfrm>
            <a:off x="7126514" y="2757659"/>
            <a:ext cx="4412343" cy="1015663"/>
          </a:xfrm>
          <a:prstGeom prst="rect">
            <a:avLst/>
          </a:prstGeom>
          <a:noFill/>
        </p:spPr>
        <p:txBody>
          <a:bodyPr wrap="square">
            <a:spAutoFit/>
          </a:bodyPr>
          <a:lstStyle/>
          <a:p>
            <a:r>
              <a:rPr lang="en-US" sz="6000" b="1" dirty="0"/>
              <a:t>February 27 </a:t>
            </a:r>
          </a:p>
        </p:txBody>
      </p:sp>
      <p:pic>
        <p:nvPicPr>
          <p:cNvPr id="5" name="Picture 4" descr="Longhouse Council - University of Scouting 2026">
            <a:extLst>
              <a:ext uri="{FF2B5EF4-FFF2-40B4-BE49-F238E27FC236}">
                <a16:creationId xmlns:a16="http://schemas.microsoft.com/office/drawing/2014/main" id="{147C3259-257F-9780-DFFA-0D0C6434A96B}"/>
              </a:ext>
            </a:extLst>
          </p:cNvPr>
          <p:cNvPicPr>
            <a:picLocks noChangeAspect="1"/>
          </p:cNvPicPr>
          <p:nvPr/>
        </p:nvPicPr>
        <p:blipFill>
          <a:blip r:embed="rId2"/>
          <a:stretch>
            <a:fillRect/>
          </a:stretch>
        </p:blipFill>
        <p:spPr>
          <a:xfrm>
            <a:off x="-19096" y="174171"/>
            <a:ext cx="6521496" cy="6548783"/>
          </a:xfrm>
          <a:prstGeom prst="rect">
            <a:avLst/>
          </a:prstGeom>
        </p:spPr>
      </p:pic>
    </p:spTree>
    <p:extLst>
      <p:ext uri="{BB962C8B-B14F-4D97-AF65-F5344CB8AC3E}">
        <p14:creationId xmlns:p14="http://schemas.microsoft.com/office/powerpoint/2010/main" val="2625872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9485ACA-C77B-BA91-B4CF-3B8BA192A8F9}"/>
              </a:ext>
            </a:extLst>
          </p:cNvPr>
          <p:cNvSpPr>
            <a:spLocks noGrp="1"/>
          </p:cNvSpPr>
          <p:nvPr>
            <p:ph type="title"/>
          </p:nvPr>
        </p:nvSpPr>
        <p:spPr>
          <a:xfrm>
            <a:off x="773408" y="992094"/>
            <a:ext cx="3616913" cy="4819770"/>
          </a:xfrm>
        </p:spPr>
        <p:txBody>
          <a:bodyPr vert="horz" lIns="91440" tIns="45720" rIns="91440" bIns="45720" rtlCol="0" anchor="b">
            <a:normAutofit/>
          </a:bodyPr>
          <a:lstStyle/>
          <a:p>
            <a:pPr algn="ctr"/>
            <a:r>
              <a:rPr lang="en-US" sz="4800" kern="1200" dirty="0">
                <a:solidFill>
                  <a:schemeClr val="tx1"/>
                </a:solidFill>
                <a:latin typeface="+mj-lt"/>
                <a:ea typeface="+mj-ea"/>
                <a:cs typeface="+mj-cs"/>
              </a:rPr>
              <a:t>It’s not the same old district pinewood derby. You don’t want to miss it.</a:t>
            </a:r>
          </a:p>
        </p:txBody>
      </p:sp>
      <p:pic>
        <p:nvPicPr>
          <p:cNvPr id="3" name="Picture 2">
            <a:extLst>
              <a:ext uri="{FF2B5EF4-FFF2-40B4-BE49-F238E27FC236}">
                <a16:creationId xmlns:a16="http://schemas.microsoft.com/office/drawing/2014/main" id="{4DDD7D80-4FF8-37F7-BDBF-145AD3D219BA}"/>
              </a:ext>
            </a:extLst>
          </p:cNvPr>
          <p:cNvPicPr>
            <a:picLocks noChangeAspect="1"/>
          </p:cNvPicPr>
          <p:nvPr/>
        </p:nvPicPr>
        <p:blipFill>
          <a:blip r:embed="rId2"/>
          <a:stretch>
            <a:fillRect/>
          </a:stretch>
        </p:blipFill>
        <p:spPr>
          <a:xfrm>
            <a:off x="6744119" y="578738"/>
            <a:ext cx="4011913" cy="5670549"/>
          </a:xfrm>
          <a:prstGeom prst="rect">
            <a:avLst/>
          </a:prstGeom>
        </p:spPr>
      </p:pic>
    </p:spTree>
    <p:extLst>
      <p:ext uri="{BB962C8B-B14F-4D97-AF65-F5344CB8AC3E}">
        <p14:creationId xmlns:p14="http://schemas.microsoft.com/office/powerpoint/2010/main" val="25069322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2657</TotalTime>
  <Words>909</Words>
  <Application>Microsoft Macintosh PowerPoint</Application>
  <PresentationFormat>Widescreen</PresentationFormat>
  <Paragraphs>146</Paragraphs>
  <Slides>33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Aptos</vt:lpstr>
      <vt:lpstr>Aptos Display</vt:lpstr>
      <vt:lpstr>Arial</vt:lpstr>
      <vt:lpstr>Wingdings</vt:lpstr>
      <vt:lpstr>Office Theme</vt:lpstr>
      <vt:lpstr>September ROUNDTABLE</vt:lpstr>
      <vt:lpstr>Order of the Arrow</vt:lpstr>
      <vt:lpstr>UPCOMING EVENTS</vt:lpstr>
      <vt:lpstr>UPCOMING EVENTS</vt:lpstr>
      <vt:lpstr>PowerPoint Presentation</vt:lpstr>
      <vt:lpstr>PowerPoint Presentation</vt:lpstr>
      <vt:lpstr>UPCOMING EVENTS</vt:lpstr>
      <vt:lpstr>PowerPoint Presentation</vt:lpstr>
      <vt:lpstr>It’s not the same old district pinewood derby. You don’t want to miss it.</vt:lpstr>
      <vt:lpstr>PowerPoint Presentation</vt:lpstr>
      <vt:lpstr>PowerPoint Presentation</vt:lpstr>
      <vt:lpstr>Check out our webpage at arrowheaddistrict.com.    Believe it or not there are more events.  While you are checking out new things, you can join the arrowhead district facebook group and the arrowhead district GroupMe.</vt:lpstr>
      <vt:lpstr>PowerPoint Presentation</vt:lpstr>
      <vt:lpstr>      Training Opportunities</vt:lpstr>
      <vt:lpstr>PowerPoint Presentation</vt:lpstr>
      <vt:lpstr>PowerPoint Presentation</vt:lpstr>
      <vt:lpstr>Popcorn</vt:lpstr>
      <vt:lpstr>Safety Moment</vt:lpstr>
      <vt:lpstr>Membership Moment</vt:lpstr>
      <vt:lpstr>Hot Topics  Changes to recharter and member renewal procedures  Changes to beascout.scouting.org more info at techhub.scouting.org  </vt:lpstr>
      <vt:lpstr>Scouts BSA Breakout Topic Your Troop Committee</vt:lpstr>
      <vt:lpstr>What is a troop committee?</vt:lpstr>
      <vt:lpstr>A functioning committee needs</vt:lpstr>
      <vt:lpstr>Other committee responsibilities</vt:lpstr>
      <vt:lpstr>PowerPoint Presentation</vt:lpstr>
      <vt:lpstr>Good news for small troops small size = each job is less work easier to have multiple jobs  </vt:lpstr>
      <vt:lpstr>Cub Scout Breakout Topic Getting Parents Involved</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Macintire, Zane (ALVA Student)</dc:creator>
  <cp:lastModifiedBy>Macintire, Zane (ALVA Student)</cp:lastModifiedBy>
  <cp:revision>2</cp:revision>
  <dcterms:created xsi:type="dcterms:W3CDTF">2026-09-01T23:02:16Z</dcterms:created>
  <dcterms:modified xsi:type="dcterms:W3CDTF">2026-09-03T19:19:30Z</dcterms:modified>
</cp:coreProperties>
</file>