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315200" cy="10515600"/>
  <p:notesSz cx="6858000" cy="9144000"/>
  <p:embeddedFontLst>
    <p:embeddedFont>
      <p:font typeface="Bellota Text" pitchFamily="2" charset="77"/>
      <p:regular r:id="rId4"/>
      <p:bold r:id="rId5"/>
      <p:italic r:id="rId6"/>
      <p:boldItalic r:id="rId7"/>
    </p:embeddedFont>
    <p:embeddedFont>
      <p:font typeface="GFS Didot" panose="02000500000000020003" pitchFamily="2" charset="77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12">
          <p15:clr>
            <a:srgbClr val="747775"/>
          </p15:clr>
        </p15:guide>
        <p15:guide id="2" pos="230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09"/>
    <p:restoredTop sz="94713"/>
  </p:normalViewPr>
  <p:slideViewPr>
    <p:cSldViewPr snapToGrid="0">
      <p:cViewPr>
        <p:scale>
          <a:sx n="109" d="100"/>
          <a:sy n="109" d="100"/>
        </p:scale>
        <p:origin x="360" y="-2496"/>
      </p:cViewPr>
      <p:guideLst>
        <p:guide orient="horz" pos="3312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36627" y="685800"/>
            <a:ext cx="2385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0a1340a57a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685800"/>
            <a:ext cx="23844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0a1340a57a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9367" y="1522242"/>
            <a:ext cx="6816600" cy="419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49360" y="5794211"/>
            <a:ext cx="6816600" cy="16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49360" y="2261411"/>
            <a:ext cx="6816600" cy="4014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49360" y="6444549"/>
            <a:ext cx="6816600" cy="265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49360" y="4397293"/>
            <a:ext cx="6816600" cy="17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49360" y="909829"/>
            <a:ext cx="6816600" cy="117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49360" y="2356171"/>
            <a:ext cx="6816600" cy="69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49360" y="909829"/>
            <a:ext cx="6816600" cy="117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49360" y="2356171"/>
            <a:ext cx="3199800" cy="69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865920" y="2356171"/>
            <a:ext cx="3199800" cy="69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49360" y="909829"/>
            <a:ext cx="6816600" cy="117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49360" y="1135893"/>
            <a:ext cx="2246400" cy="154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49360" y="2840960"/>
            <a:ext cx="2246400" cy="650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392200" y="920307"/>
            <a:ext cx="5094300" cy="836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657600" y="-256"/>
            <a:ext cx="3657600" cy="10515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2400" y="2521158"/>
            <a:ext cx="3236100" cy="303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2400" y="5730731"/>
            <a:ext cx="3236100" cy="252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3951600" y="1480331"/>
            <a:ext cx="3069600" cy="75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49360" y="8649176"/>
            <a:ext cx="4799100" cy="123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9360" y="909829"/>
            <a:ext cx="6816600" cy="1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9360" y="2356171"/>
            <a:ext cx="6816600" cy="6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6777966" y="9533688"/>
            <a:ext cx="438900" cy="8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1368" y="1050540"/>
            <a:ext cx="7300200" cy="8166000"/>
          </a:xfrm>
          <a:prstGeom prst="rect">
            <a:avLst/>
          </a:prstGeom>
          <a:solidFill>
            <a:srgbClr val="F9F1E5"/>
          </a:solidFill>
          <a:ln w="9525" cap="flat" cmpd="sng">
            <a:solidFill>
              <a:srgbClr val="F9F1E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315199" cy="126527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7" name="Google Shape;57;p13"/>
          <p:cNvCxnSpPr>
            <a:cxnSpLocks/>
          </p:cNvCxnSpPr>
          <p:nvPr/>
        </p:nvCxnSpPr>
        <p:spPr>
          <a:xfrm>
            <a:off x="3134275" y="2121500"/>
            <a:ext cx="13425" cy="6426475"/>
          </a:xfrm>
          <a:prstGeom prst="straightConnector1">
            <a:avLst/>
          </a:prstGeom>
          <a:noFill/>
          <a:ln w="28575" cap="flat" cmpd="sng">
            <a:solidFill>
              <a:srgbClr val="59524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" name="Google Shape;58;p13"/>
          <p:cNvCxnSpPr>
            <a:cxnSpLocks/>
          </p:cNvCxnSpPr>
          <p:nvPr/>
        </p:nvCxnSpPr>
        <p:spPr>
          <a:xfrm flipV="1">
            <a:off x="3120850" y="2344589"/>
            <a:ext cx="337764" cy="2795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60" name="Google Shape;60;p13"/>
          <p:cNvCxnSpPr>
            <a:cxnSpLocks/>
          </p:cNvCxnSpPr>
          <p:nvPr/>
        </p:nvCxnSpPr>
        <p:spPr>
          <a:xfrm>
            <a:off x="3158565" y="4717354"/>
            <a:ext cx="389166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61" name="Google Shape;61;p13"/>
          <p:cNvSpPr txBox="1"/>
          <p:nvPr/>
        </p:nvSpPr>
        <p:spPr>
          <a:xfrm>
            <a:off x="803350" y="1504387"/>
            <a:ext cx="5714700" cy="587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GFS Didot"/>
                <a:ea typeface="GFS Didot"/>
                <a:cs typeface="GFS Didot"/>
                <a:sym typeface="GFS Didot"/>
              </a:rPr>
              <a:t>CAPABILITY STATEMENT</a:t>
            </a:r>
            <a:endParaRPr sz="3000">
              <a:latin typeface="GFS Didot"/>
              <a:ea typeface="GFS Didot"/>
              <a:cs typeface="GFS Didot"/>
              <a:sym typeface="GFS Didot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612013" y="2113007"/>
            <a:ext cx="30369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GFS Didot"/>
                <a:ea typeface="GFS Didot"/>
                <a:cs typeface="GFS Didot"/>
                <a:sym typeface="GFS Didot"/>
              </a:rPr>
              <a:t>COMPANY OVERVIEW</a:t>
            </a:r>
            <a:endParaRPr sz="2000" dirty="0">
              <a:latin typeface="GFS Didot"/>
              <a:ea typeface="GFS Didot"/>
              <a:cs typeface="GFS Didot"/>
              <a:sym typeface="GFS Didot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554099" y="2483327"/>
            <a:ext cx="3511400" cy="196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1050" dirty="0">
                <a:sym typeface="Bellota Text"/>
              </a:rPr>
              <a:t>Crossroads International Consultants, LLC (CIC LLC) h</a:t>
            </a:r>
            <a:r>
              <a:rPr lang="en-US" sz="1050" dirty="0"/>
              <a:t>elps public-sector and mission-driven teams stabilize operational and IT program delivery—so leaders experience predictable outcomes, faster turnaround on priority work, and fewer escalations. </a:t>
            </a:r>
            <a:r>
              <a:rPr lang="en-US" sz="1050" dirty="0">
                <a:sym typeface="Bellota Text"/>
              </a:rPr>
              <a:t>By championing ideas from inception to benefits realization, we deliver winning solutions that </a:t>
            </a:r>
            <a:r>
              <a:rPr lang="en-US" sz="1050" dirty="0"/>
              <a:t>foster your business's competitive edge and amplify return on investment.</a:t>
            </a:r>
            <a:r>
              <a:rPr lang="en-US" sz="1050" dirty="0">
                <a:sym typeface="Bellota Text"/>
              </a:rPr>
              <a:t> Our focus on aligning project work to organizational strategy and identifying key goals l</a:t>
            </a:r>
            <a:r>
              <a:rPr lang="en-US" sz="1050" dirty="0"/>
              <a:t>eads to innovation, cost savings, and transformative outcomes.</a:t>
            </a:r>
            <a:r>
              <a:rPr lang="en-US" sz="1050" dirty="0">
                <a:sym typeface="Bellota Text"/>
              </a:rPr>
              <a:t> </a:t>
            </a:r>
          </a:p>
        </p:txBody>
      </p:sp>
      <p:sp>
        <p:nvSpPr>
          <p:cNvPr id="63" name="Google Shape;63;p13"/>
          <p:cNvSpPr txBox="1"/>
          <p:nvPr/>
        </p:nvSpPr>
        <p:spPr>
          <a:xfrm>
            <a:off x="3612013" y="4486358"/>
            <a:ext cx="30369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GFS Didot"/>
                <a:ea typeface="GFS Didot"/>
                <a:cs typeface="GFS Didot"/>
                <a:sym typeface="GFS Didot"/>
              </a:rPr>
              <a:t>CORE COMPETENCIES</a:t>
            </a:r>
            <a:endParaRPr sz="2000" dirty="0">
              <a:latin typeface="GFS Didot"/>
              <a:ea typeface="GFS Didot"/>
              <a:cs typeface="GFS Didot"/>
              <a:sym typeface="GFS Didot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612013" y="4946118"/>
            <a:ext cx="3511400" cy="187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Bellota Text"/>
                <a:ea typeface="Bellota Text"/>
              </a:rPr>
              <a:t>Program governance</a:t>
            </a:r>
            <a:r>
              <a:rPr lang="en-US" sz="1100" dirty="0">
                <a:latin typeface="Bellota Text"/>
                <a:ea typeface="Bellota Text"/>
              </a:rPr>
              <a:t>: delivery cadence, RAID logs, and escalation pathways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Bellota Text"/>
                <a:ea typeface="Bellota Text"/>
              </a:rPr>
              <a:t>Integrated planning, forecasting, and </a:t>
            </a:r>
            <a:r>
              <a:rPr lang="en-US" sz="1100" b="1" dirty="0">
                <a:latin typeface="Bellota Text"/>
                <a:ea typeface="Bellota Text"/>
              </a:rPr>
              <a:t>dependency management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Bellota Text"/>
                <a:ea typeface="Bellota Text"/>
              </a:rPr>
              <a:t>Executive communications and </a:t>
            </a:r>
            <a:r>
              <a:rPr lang="en-US" sz="1100" b="1" dirty="0">
                <a:latin typeface="Bellota Text"/>
                <a:ea typeface="Bellota Text"/>
              </a:rPr>
              <a:t>stakeholder alignment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Bellota Text"/>
                <a:ea typeface="Bellota Text"/>
              </a:rPr>
              <a:t>Release readiness and launch governance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Bellota Text"/>
                <a:ea typeface="Bellota Text"/>
              </a:rPr>
              <a:t>Vendor coordination and accountability 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Bellota Text"/>
                <a:ea typeface="Bellota Text"/>
              </a:rPr>
              <a:t>Continuous improvement: </a:t>
            </a:r>
            <a:r>
              <a:rPr lang="en-US" sz="1100" b="1" dirty="0">
                <a:latin typeface="Bellota Text"/>
                <a:ea typeface="Bellota Text"/>
              </a:rPr>
              <a:t>reducing rework </a:t>
            </a:r>
            <a:r>
              <a:rPr lang="en-US" sz="1100" dirty="0">
                <a:latin typeface="Bellota Text"/>
                <a:ea typeface="Bellota Text"/>
              </a:rPr>
              <a:t>and improving throughput</a:t>
            </a:r>
          </a:p>
        </p:txBody>
      </p:sp>
      <p:cxnSp>
        <p:nvCxnSpPr>
          <p:cNvPr id="65" name="Google Shape;65;p13"/>
          <p:cNvCxnSpPr>
            <a:cxnSpLocks/>
          </p:cNvCxnSpPr>
          <p:nvPr/>
        </p:nvCxnSpPr>
        <p:spPr>
          <a:xfrm flipH="1">
            <a:off x="2736689" y="7769125"/>
            <a:ext cx="384161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66" name="Google Shape;66;p13"/>
          <p:cNvSpPr txBox="1"/>
          <p:nvPr/>
        </p:nvSpPr>
        <p:spPr>
          <a:xfrm>
            <a:off x="286056" y="7525054"/>
            <a:ext cx="2347200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GFS Didot"/>
                <a:ea typeface="GFS Didot"/>
                <a:cs typeface="GFS Didot"/>
                <a:sym typeface="GFS Didot"/>
              </a:rPr>
              <a:t>CERTIFICATIONS</a:t>
            </a:r>
            <a:endParaRPr sz="2000" dirty="0">
              <a:latin typeface="GFS Didot"/>
              <a:ea typeface="GFS Didot"/>
              <a:cs typeface="GFS Didot"/>
              <a:sym typeface="GFS Didot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37289" y="7895625"/>
            <a:ext cx="2870070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77800"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"/>
            </a:pPr>
            <a:r>
              <a:rPr lang="en-US" sz="1000" dirty="0">
                <a:latin typeface="Bellota Text"/>
                <a:ea typeface="Bellota Text"/>
                <a:sym typeface="Bellota Text"/>
              </a:rPr>
              <a:t>Project Management Professional</a:t>
            </a:r>
          </a:p>
          <a:p>
            <a:pPr marL="177800"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"/>
            </a:pPr>
            <a:r>
              <a:rPr lang="en" sz="1000" dirty="0">
                <a:latin typeface="Bellota Text"/>
                <a:ea typeface="Bellota Text"/>
                <a:sym typeface="Bellota Text"/>
              </a:rPr>
              <a:t>Central Masters Bidder’s List</a:t>
            </a:r>
            <a:endParaRPr sz="800" b="1" u="sng" dirty="0">
              <a:latin typeface="Bellota Text"/>
              <a:ea typeface="Bellota Text"/>
              <a:cs typeface="Bellota Text"/>
              <a:sym typeface="Bellota Text"/>
            </a:endParaRPr>
          </a:p>
        </p:txBody>
      </p:sp>
      <p:cxnSp>
        <p:nvCxnSpPr>
          <p:cNvPr id="68" name="Google Shape;68;p13"/>
          <p:cNvCxnSpPr/>
          <p:nvPr/>
        </p:nvCxnSpPr>
        <p:spPr>
          <a:xfrm>
            <a:off x="3158565" y="7211818"/>
            <a:ext cx="331500" cy="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69" name="Google Shape;69;p13"/>
          <p:cNvSpPr txBox="1"/>
          <p:nvPr/>
        </p:nvSpPr>
        <p:spPr>
          <a:xfrm>
            <a:off x="3612012" y="6990502"/>
            <a:ext cx="30369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GFS Didot"/>
                <a:ea typeface="GFS Didot"/>
                <a:cs typeface="GFS Didot"/>
                <a:sym typeface="GFS Didot"/>
              </a:rPr>
              <a:t>PAST PERFORMANCES</a:t>
            </a:r>
            <a:endParaRPr sz="2000" dirty="0">
              <a:latin typeface="GFS Didot"/>
              <a:ea typeface="GFS Didot"/>
              <a:cs typeface="GFS Didot"/>
              <a:sym typeface="GFS Didot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3455663" y="7427649"/>
            <a:ext cx="3824100" cy="1031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77800" lvl="0" algn="l" rtl="0">
              <a:spcBef>
                <a:spcPts val="0"/>
              </a:spcBef>
              <a:spcAft>
                <a:spcPts val="0"/>
              </a:spcAft>
              <a:buSzPts val="800"/>
            </a:pPr>
            <a:r>
              <a:rPr lang="en" sz="1100" b="1" dirty="0">
                <a:latin typeface="Bellota Text"/>
                <a:ea typeface="Bellota Text"/>
                <a:sym typeface="Bellota Text"/>
              </a:rPr>
              <a:t>The Ceda-Tex Services, Inc. - Austin Texas</a:t>
            </a:r>
            <a:endParaRPr sz="1100" b="1" dirty="0">
              <a:latin typeface="Bellota Text"/>
              <a:ea typeface="Bellota Text"/>
              <a:sym typeface="Bellota Text"/>
            </a:endParaRPr>
          </a:p>
          <a:p>
            <a:pPr marL="349250" lvl="2" indent="-171450">
              <a:buSzPts val="800"/>
              <a:buFont typeface="Arial" panose="020B0604020202020204" pitchFamily="34" charset="0"/>
              <a:buChar char="•"/>
            </a:pPr>
            <a:r>
              <a:rPr lang="en" sz="1100" dirty="0">
                <a:latin typeface="Bellota Text"/>
                <a:ea typeface="Bellota Text"/>
                <a:sym typeface="Bellota Text"/>
              </a:rPr>
              <a:t>Project Management Office Creation</a:t>
            </a:r>
            <a:endParaRPr sz="1100" dirty="0">
              <a:latin typeface="Bellota Text"/>
              <a:ea typeface="Bellota Text"/>
              <a:sym typeface="Bellota Text"/>
            </a:endParaRPr>
          </a:p>
          <a:p>
            <a:pPr marL="349250" lvl="2" indent="-171450">
              <a:buSzPts val="800"/>
              <a:buFont typeface="Arial" panose="020B0604020202020204" pitchFamily="34" charset="0"/>
              <a:buChar char="•"/>
            </a:pPr>
            <a:r>
              <a:rPr lang="en" sz="1100" dirty="0">
                <a:latin typeface="Bellota Text"/>
                <a:ea typeface="Bellota Text"/>
                <a:sym typeface="Bellota Text"/>
              </a:rPr>
              <a:t>Construction Project </a:t>
            </a:r>
            <a:r>
              <a:rPr lang="en" sz="1100" dirty="0">
                <a:latin typeface="Bellota Text"/>
                <a:ea typeface="Bellota Text"/>
                <a:cs typeface="Bellota Text"/>
                <a:sym typeface="Bellota Text"/>
              </a:rPr>
              <a:t>Tracking improvements</a:t>
            </a:r>
            <a:endParaRPr sz="11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349250" lvl="2" indent="-171450">
              <a:buSzPts val="800"/>
              <a:buFont typeface="Arial" panose="020B0604020202020204" pitchFamily="34" charset="0"/>
              <a:buChar char="•"/>
            </a:pPr>
            <a:r>
              <a:rPr lang="en" sz="1100" dirty="0">
                <a:latin typeface="Bellota Text"/>
                <a:ea typeface="Bellota Text"/>
                <a:cs typeface="Bellota Text"/>
                <a:sym typeface="Bellota Text"/>
              </a:rPr>
              <a:t>Backoffice Workflow and Productivity Improvements</a:t>
            </a:r>
          </a:p>
          <a:p>
            <a:pPr marL="349250" lvl="2" indent="-171450">
              <a:buSzPts val="800"/>
              <a:buFont typeface="Arial" panose="020B0604020202020204" pitchFamily="34" charset="0"/>
              <a:buChar char="•"/>
            </a:pPr>
            <a:r>
              <a:rPr lang="en" sz="1100" dirty="0">
                <a:latin typeface="Bellota Text"/>
                <a:ea typeface="Bellota Text"/>
                <a:cs typeface="Bellota Text"/>
                <a:sym typeface="Bellota Text"/>
              </a:rPr>
              <a:t>Integrated Change Management workflows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</p:txBody>
      </p:sp>
      <p:cxnSp>
        <p:nvCxnSpPr>
          <p:cNvPr id="71" name="Google Shape;71;p13"/>
          <p:cNvCxnSpPr>
            <a:cxnSpLocks/>
          </p:cNvCxnSpPr>
          <p:nvPr/>
        </p:nvCxnSpPr>
        <p:spPr>
          <a:xfrm flipH="1">
            <a:off x="2785450" y="2874175"/>
            <a:ext cx="360225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2" name="Google Shape;72;p13"/>
          <p:cNvSpPr txBox="1"/>
          <p:nvPr/>
        </p:nvSpPr>
        <p:spPr>
          <a:xfrm>
            <a:off x="1158650" y="2626500"/>
            <a:ext cx="15672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GFS Didot"/>
                <a:ea typeface="GFS Didot"/>
                <a:cs typeface="GFS Didot"/>
                <a:sym typeface="GFS Didot"/>
              </a:rPr>
              <a:t>CONTACT</a:t>
            </a:r>
            <a:endParaRPr sz="2000">
              <a:latin typeface="GFS Didot"/>
              <a:ea typeface="GFS Didot"/>
              <a:cs typeface="GFS Didot"/>
              <a:sym typeface="GFS Didot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451675" y="2995362"/>
            <a:ext cx="2347200" cy="141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Michelle Odanga, PMP, DASSM Founder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Bellota Text"/>
                <a:ea typeface="Bellota Text"/>
                <a:cs typeface="Bellota Text"/>
                <a:sym typeface="Bellota Text"/>
              </a:rPr>
              <a:t>100 S. Buffalo Ave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Cedar Park, TX 78613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ellota Text"/>
                <a:ea typeface="Bellota Text"/>
                <a:cs typeface="Bellota Text"/>
                <a:sym typeface="Bellota Text"/>
              </a:rPr>
              <a:t>512-763-5146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www.crossroadsic.com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698198" y="3993758"/>
            <a:ext cx="2025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GFS Didot"/>
                <a:ea typeface="GFS Didot"/>
                <a:cs typeface="GFS Didot"/>
                <a:sym typeface="GFS Didot"/>
              </a:rPr>
              <a:t>NAICS </a:t>
            </a:r>
            <a:endParaRPr sz="2000" dirty="0">
              <a:latin typeface="GFS Didot"/>
              <a:ea typeface="GFS Didot"/>
              <a:cs typeface="GFS Didot"/>
              <a:sym typeface="GFS Didot"/>
            </a:endParaRPr>
          </a:p>
        </p:txBody>
      </p:sp>
      <p:cxnSp>
        <p:nvCxnSpPr>
          <p:cNvPr id="75" name="Google Shape;75;p13"/>
          <p:cNvCxnSpPr>
            <a:cxnSpLocks/>
            <a:endCxn id="74" idx="3"/>
          </p:cNvCxnSpPr>
          <p:nvPr/>
        </p:nvCxnSpPr>
        <p:spPr>
          <a:xfrm flipH="1">
            <a:off x="2723198" y="4240058"/>
            <a:ext cx="397652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76;p13"/>
          <p:cNvSpPr txBox="1"/>
          <p:nvPr/>
        </p:nvSpPr>
        <p:spPr>
          <a:xfrm>
            <a:off x="438250" y="4395958"/>
            <a:ext cx="234720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541611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541512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541519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561110</a:t>
            </a:r>
            <a:endParaRPr sz="1100" dirty="0">
              <a:latin typeface="Bellota Text"/>
              <a:ea typeface="Bellota Text"/>
              <a:cs typeface="Bellota Text"/>
              <a:sym typeface="Bellota Text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700851" y="5253088"/>
            <a:ext cx="2025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GFS Didot"/>
                <a:ea typeface="GFS Didot"/>
                <a:cs typeface="GFS Didot"/>
                <a:sym typeface="GFS Didot"/>
              </a:rPr>
              <a:t>NIGP</a:t>
            </a:r>
            <a:endParaRPr sz="2000" dirty="0">
              <a:latin typeface="GFS Didot"/>
              <a:ea typeface="GFS Didot"/>
              <a:cs typeface="GFS Didot"/>
              <a:sym typeface="GFS Didot"/>
            </a:endParaRPr>
          </a:p>
        </p:txBody>
      </p:sp>
      <p:cxnSp>
        <p:nvCxnSpPr>
          <p:cNvPr id="78" name="Google Shape;78;p13"/>
          <p:cNvCxnSpPr>
            <a:cxnSpLocks/>
          </p:cNvCxnSpPr>
          <p:nvPr/>
        </p:nvCxnSpPr>
        <p:spPr>
          <a:xfrm flipH="1">
            <a:off x="2765214" y="5447000"/>
            <a:ext cx="382486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9" name="Google Shape;79;p13"/>
          <p:cNvSpPr txBox="1"/>
          <p:nvPr/>
        </p:nvSpPr>
        <p:spPr>
          <a:xfrm>
            <a:off x="438250" y="5692400"/>
            <a:ext cx="2347200" cy="954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918 - 90 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958 - 16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958 – 77</a:t>
            </a:r>
          </a:p>
          <a:p>
            <a:pPr algn="r"/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958 - 23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958 - 94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698198" y="6629528"/>
            <a:ext cx="2025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GFS Didot"/>
                <a:ea typeface="GFS Didot"/>
                <a:cs typeface="GFS Didot"/>
                <a:sym typeface="GFS Didot"/>
              </a:rPr>
              <a:t>EIN NUMBER</a:t>
            </a:r>
            <a:endParaRPr sz="2000" dirty="0">
              <a:latin typeface="GFS Didot"/>
              <a:ea typeface="GFS Didot"/>
              <a:cs typeface="GFS Didot"/>
              <a:sym typeface="GFS Didot"/>
            </a:endParaRPr>
          </a:p>
        </p:txBody>
      </p:sp>
      <p:cxnSp>
        <p:nvCxnSpPr>
          <p:cNvPr id="81" name="Google Shape;81;p13"/>
          <p:cNvCxnSpPr>
            <a:cxnSpLocks/>
          </p:cNvCxnSpPr>
          <p:nvPr/>
        </p:nvCxnSpPr>
        <p:spPr>
          <a:xfrm flipH="1">
            <a:off x="2754566" y="6873354"/>
            <a:ext cx="379709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82" name="Google Shape;82;p13"/>
          <p:cNvSpPr txBox="1"/>
          <p:nvPr/>
        </p:nvSpPr>
        <p:spPr>
          <a:xfrm>
            <a:off x="438250" y="7024836"/>
            <a:ext cx="2347200" cy="338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Bellota Text"/>
                <a:ea typeface="Bellota Text"/>
                <a:cs typeface="Bellota Text"/>
                <a:sym typeface="Bellota Text"/>
              </a:rPr>
              <a:t>92-1708528</a:t>
            </a:r>
            <a:endParaRPr sz="1000" dirty="0">
              <a:latin typeface="Bellota Text"/>
              <a:ea typeface="Bellota Text"/>
              <a:cs typeface="Bellota Text"/>
              <a:sym typeface="Bellota Text"/>
            </a:endParaRPr>
          </a:p>
        </p:txBody>
      </p:sp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8E1F986B-382D-253B-4F43-096AA8815CC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" y="9237433"/>
            <a:ext cx="7315199" cy="12652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218</Words>
  <Application>Microsoft Macintosh PowerPoint</Application>
  <PresentationFormat>Custom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GFS Didot</vt:lpstr>
      <vt:lpstr>Bellota Text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odanga</cp:lastModifiedBy>
  <cp:revision>6</cp:revision>
  <dcterms:modified xsi:type="dcterms:W3CDTF">2026-02-09T21:15:57Z</dcterms:modified>
</cp:coreProperties>
</file>