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3" r:id="rId4"/>
    <p:sldId id="265" r:id="rId5"/>
    <p:sldId id="264" r:id="rId6"/>
    <p:sldId id="267" r:id="rId7"/>
    <p:sldId id="266"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70"/>
    <p:restoredTop sz="96197"/>
  </p:normalViewPr>
  <p:slideViewPr>
    <p:cSldViewPr snapToGrid="0" snapToObjects="1">
      <p:cViewPr varScale="1">
        <p:scale>
          <a:sx n="84" d="100"/>
          <a:sy n="84" d="100"/>
        </p:scale>
        <p:origin x="200" y="9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GB"/>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12/29/24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GB"/>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GB"/>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12/29/24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GB"/>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GB"/>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12/29/24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GB"/>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GB"/>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12/29/24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12/29/24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12/29/24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GB"/>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12/29/24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GB"/>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12/29/24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12/29/24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12/29/24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12/29/24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12/29/24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GB"/>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12/29/24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GB"/>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GB"/>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12/29/24</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GB"/>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12/29/24</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7F753-A856-EA4F-9C21-20BD37B50BD8}"/>
              </a:ext>
            </a:extLst>
          </p:cNvPr>
          <p:cNvSpPr>
            <a:spLocks noGrp="1"/>
          </p:cNvSpPr>
          <p:nvPr>
            <p:ph type="ctrTitle"/>
          </p:nvPr>
        </p:nvSpPr>
        <p:spPr>
          <a:xfrm>
            <a:off x="809999" y="1104551"/>
            <a:ext cx="10572000" cy="2971051"/>
          </a:xfrm>
        </p:spPr>
        <p:txBody>
          <a:bodyPr/>
          <a:lstStyle/>
          <a:p>
            <a:pPr algn="ctr"/>
            <a:r>
              <a:rPr lang="en-US" dirty="0">
                <a:solidFill>
                  <a:schemeClr val="bg1"/>
                </a:solidFill>
                <a:latin typeface="Times New Roman" panose="02020603050405020304" pitchFamily="18" charset="0"/>
                <a:cs typeface="Times New Roman" panose="02020603050405020304" pitchFamily="18" charset="0"/>
              </a:rPr>
              <a:t>How to become a Volunteer/RSA</a:t>
            </a:r>
            <a:br>
              <a:rPr lang="en-US" dirty="0">
                <a:solidFill>
                  <a:schemeClr val="bg1"/>
                </a:solidFill>
                <a:latin typeface="Times New Roman" panose="02020603050405020304" pitchFamily="18" charset="0"/>
                <a:cs typeface="Times New Roman" panose="02020603050405020304" pitchFamily="18" charset="0"/>
              </a:rPr>
            </a:br>
            <a:r>
              <a:rPr lang="en-US" sz="4000" dirty="0">
                <a:solidFill>
                  <a:schemeClr val="bg1"/>
                </a:solidFill>
                <a:latin typeface="Times New Roman" panose="02020603050405020304" pitchFamily="18" charset="0"/>
                <a:cs typeface="Times New Roman" panose="02020603050405020304" pitchFamily="18" charset="0"/>
              </a:rPr>
              <a:t>(Riding School Assistant)</a:t>
            </a:r>
            <a:endParaRPr lang="en-US" dirty="0">
              <a:solidFill>
                <a:schemeClr val="bg1"/>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FC7A6B86-3882-CB46-BA68-7005D8510FEC}"/>
              </a:ext>
            </a:extLst>
          </p:cNvPr>
          <p:cNvSpPr>
            <a:spLocks noGrp="1"/>
          </p:cNvSpPr>
          <p:nvPr>
            <p:ph type="subTitle" idx="1"/>
          </p:nvPr>
        </p:nvSpPr>
        <p:spPr>
          <a:xfrm>
            <a:off x="620110" y="5280846"/>
            <a:ext cx="10761891" cy="1004339"/>
          </a:xfrm>
        </p:spPr>
        <p:txBody>
          <a:bodyPr>
            <a:normAutofit lnSpcReduction="10000"/>
          </a:bodyPr>
          <a:lstStyle/>
          <a:p>
            <a:pPr algn="ctr"/>
            <a:r>
              <a:rPr lang="en-US" sz="6600" b="1" u="sng" dirty="0">
                <a:solidFill>
                  <a:schemeClr val="accent4">
                    <a:lumMod val="60000"/>
                    <a:lumOff val="40000"/>
                  </a:schemeClr>
                </a:solidFill>
                <a:latin typeface="Times New Roman" panose="02020603050405020304" pitchFamily="18" charset="0"/>
                <a:cs typeface="Times New Roman" panose="02020603050405020304" pitchFamily="18" charset="0"/>
              </a:rPr>
              <a:t>#</a:t>
            </a:r>
            <a:r>
              <a:rPr lang="en-US" sz="6600" b="1" u="sng" dirty="0" err="1">
                <a:solidFill>
                  <a:schemeClr val="accent4">
                    <a:lumMod val="60000"/>
                    <a:lumOff val="40000"/>
                  </a:schemeClr>
                </a:solidFill>
                <a:latin typeface="Times New Roman" panose="02020603050405020304" pitchFamily="18" charset="0"/>
                <a:cs typeface="Times New Roman" panose="02020603050405020304" pitchFamily="18" charset="0"/>
              </a:rPr>
              <a:t>TeamLME</a:t>
            </a:r>
            <a:endParaRPr lang="en-US" sz="6600" b="1" u="sng" dirty="0">
              <a:solidFill>
                <a:schemeClr val="accent4">
                  <a:lumMod val="60000"/>
                  <a:lumOff val="40000"/>
                </a:schemeClr>
              </a:solidFill>
              <a:latin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id="{5C8E03CE-6A1B-2F48-9CA7-02CD2D51B2D4}"/>
              </a:ext>
            </a:extLst>
          </p:cNvPr>
          <p:cNvSpPr/>
          <p:nvPr/>
        </p:nvSpPr>
        <p:spPr>
          <a:xfrm>
            <a:off x="0" y="0"/>
            <a:ext cx="12192000" cy="2157413"/>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Text&#10;&#10;Description automatically generated">
            <a:extLst>
              <a:ext uri="{FF2B5EF4-FFF2-40B4-BE49-F238E27FC236}">
                <a16:creationId xmlns:a16="http://schemas.microsoft.com/office/drawing/2014/main" id="{1801FE40-03F6-1345-BA02-87A768DB4E19}"/>
              </a:ext>
            </a:extLst>
          </p:cNvPr>
          <p:cNvPicPr>
            <a:picLocks noChangeAspect="1"/>
          </p:cNvPicPr>
          <p:nvPr/>
        </p:nvPicPr>
        <p:blipFill>
          <a:blip r:embed="rId2"/>
          <a:stretch>
            <a:fillRect/>
          </a:stretch>
        </p:blipFill>
        <p:spPr>
          <a:xfrm>
            <a:off x="3910806" y="352272"/>
            <a:ext cx="4370387" cy="1504559"/>
          </a:xfrm>
          <a:prstGeom prst="rect">
            <a:avLst/>
          </a:prstGeom>
        </p:spPr>
      </p:pic>
    </p:spTree>
    <p:extLst>
      <p:ext uri="{BB962C8B-B14F-4D97-AF65-F5344CB8AC3E}">
        <p14:creationId xmlns:p14="http://schemas.microsoft.com/office/powerpoint/2010/main" val="3636902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DCF33-8630-D740-97AF-40FE4D7089E3}"/>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To be a volunteer, you must:</a:t>
            </a:r>
          </a:p>
        </p:txBody>
      </p:sp>
      <p:sp>
        <p:nvSpPr>
          <p:cNvPr id="3" name="Content Placeholder 2">
            <a:extLst>
              <a:ext uri="{FF2B5EF4-FFF2-40B4-BE49-F238E27FC236}">
                <a16:creationId xmlns:a16="http://schemas.microsoft.com/office/drawing/2014/main" id="{3EAFB217-1935-6749-90D3-BBAE0B055CE3}"/>
              </a:ext>
            </a:extLst>
          </p:cNvPr>
          <p:cNvSpPr>
            <a:spLocks noGrp="1"/>
          </p:cNvSpPr>
          <p:nvPr>
            <p:ph idx="1"/>
          </p:nvPr>
        </p:nvSpPr>
        <p:spPr>
          <a:xfrm>
            <a:off x="818712" y="2222287"/>
            <a:ext cx="10554574" cy="4188525"/>
          </a:xfrm>
        </p:spPr>
        <p:txBody>
          <a:bodyPr>
            <a:normAutofit fontScale="92500" lnSpcReduction="20000"/>
          </a:bodyPr>
          <a:lstStyle/>
          <a:p>
            <a:r>
              <a:rPr lang="en-US" dirty="0">
                <a:latin typeface="Times New Roman" panose="02020603050405020304" pitchFamily="18" charset="0"/>
                <a:cs typeface="Times New Roman" panose="02020603050405020304" pitchFamily="18" charset="0"/>
              </a:rPr>
              <a:t>Have regular lessons with us.</a:t>
            </a:r>
          </a:p>
          <a:p>
            <a:r>
              <a:rPr lang="en-US" dirty="0">
                <a:latin typeface="Times New Roman" panose="02020603050405020304" pitchFamily="18" charset="0"/>
                <a:cs typeface="Times New Roman" panose="02020603050405020304" pitchFamily="18" charset="0"/>
              </a:rPr>
              <a:t>Be at least 11 years old, able to walk, trot &amp; canter independently and having completed Volunteer Tests from 1 to 5 in a minimum of 2 Stable Management lessons </a:t>
            </a:r>
            <a:r>
              <a:rPr lang="en-US" b="1" u="sng" dirty="0">
                <a:latin typeface="Times New Roman" panose="02020603050405020304" pitchFamily="18" charset="0"/>
                <a:cs typeface="Times New Roman" panose="02020603050405020304" pitchFamily="18" charset="0"/>
              </a:rPr>
              <a:t>OR</a:t>
            </a:r>
            <a:r>
              <a:rPr lang="en-US" dirty="0">
                <a:latin typeface="Times New Roman" panose="02020603050405020304" pitchFamily="18" charset="0"/>
                <a:cs typeface="Times New Roman" panose="02020603050405020304" pitchFamily="18" charset="0"/>
              </a:rPr>
              <a:t> Have a pony on loan/livery, be at least 10 years old and able to follow instruction (including tacking up independently) </a:t>
            </a:r>
            <a:r>
              <a:rPr lang="en-US" b="1" u="sng" dirty="0">
                <a:latin typeface="Times New Roman" panose="02020603050405020304" pitchFamily="18" charset="0"/>
                <a:cs typeface="Times New Roman" panose="02020603050405020304" pitchFamily="18" charset="0"/>
              </a:rPr>
              <a:t>OR</a:t>
            </a:r>
            <a:r>
              <a:rPr lang="en-US" dirty="0">
                <a:latin typeface="Times New Roman" panose="02020603050405020304" pitchFamily="18" charset="0"/>
                <a:cs typeface="Times New Roman" panose="02020603050405020304" pitchFamily="18" charset="0"/>
              </a:rPr>
              <a:t> Have a minimum of Pony Club D+ Test level certification.</a:t>
            </a:r>
          </a:p>
          <a:p>
            <a:r>
              <a:rPr lang="en-US" dirty="0">
                <a:latin typeface="Times New Roman" panose="02020603050405020304" pitchFamily="18" charset="0"/>
                <a:cs typeface="Times New Roman" panose="02020603050405020304" pitchFamily="18" charset="0"/>
              </a:rPr>
              <a:t>Have the ability to listen, communicate and follow instruction independently and as part of a team and as an individual with initiative always keeping the welfare of our horses and ponies as a priority.</a:t>
            </a:r>
          </a:p>
          <a:p>
            <a:r>
              <a:rPr lang="en-US" dirty="0">
                <a:latin typeface="Times New Roman" panose="02020603050405020304" pitchFamily="18" charset="0"/>
                <a:cs typeface="Times New Roman" panose="02020603050405020304" pitchFamily="18" charset="0"/>
              </a:rPr>
              <a:t>Be able to act as a representation of #TeamLME.</a:t>
            </a:r>
          </a:p>
          <a:p>
            <a:r>
              <a:rPr lang="en-US" dirty="0">
                <a:latin typeface="Times New Roman" panose="02020603050405020304" pitchFamily="18" charset="0"/>
                <a:cs typeface="Times New Roman" panose="02020603050405020304" pitchFamily="18" charset="0"/>
              </a:rPr>
              <a:t>Understand and act accordingly within the environment on the yard.</a:t>
            </a:r>
          </a:p>
          <a:p>
            <a:r>
              <a:rPr lang="en-US" dirty="0">
                <a:latin typeface="Times New Roman" panose="02020603050405020304" pitchFamily="18" charset="0"/>
                <a:cs typeface="Times New Roman" panose="02020603050405020304" pitchFamily="18" charset="0"/>
              </a:rPr>
              <a:t>Be a Pony Club Centre+ Member. Join through </a:t>
            </a:r>
            <a:r>
              <a:rPr lang="en-US" dirty="0" err="1">
                <a:latin typeface="Times New Roman" panose="02020603050405020304" pitchFamily="18" charset="0"/>
                <a:cs typeface="Times New Roman" panose="02020603050405020304" pitchFamily="18" charset="0"/>
              </a:rPr>
              <a:t>pcuk.org</a:t>
            </a:r>
            <a:r>
              <a:rPr lang="en-US" dirty="0">
                <a:latin typeface="Times New Roman" panose="02020603050405020304" pitchFamily="18" charset="0"/>
                <a:cs typeface="Times New Roman" panose="02020603050405020304" pitchFamily="18" charset="0"/>
              </a:rPr>
              <a:t>/join. </a:t>
            </a:r>
          </a:p>
          <a:p>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lgn="ctr">
              <a:buNone/>
            </a:pPr>
            <a:r>
              <a:rPr lang="en-US" dirty="0">
                <a:solidFill>
                  <a:schemeClr val="accent4"/>
                </a:solidFill>
                <a:latin typeface="Times New Roman" panose="02020603050405020304" pitchFamily="18" charset="0"/>
                <a:cs typeface="Times New Roman" panose="02020603050405020304" pitchFamily="18" charset="0"/>
              </a:rPr>
              <a:t>If you are unable to do all of the above or would like to ask further questions, please see Georgia or Wendy or email georgia@liegemanor.co.uk. We are here to help!</a:t>
            </a:r>
          </a:p>
        </p:txBody>
      </p:sp>
    </p:spTree>
    <p:extLst>
      <p:ext uri="{BB962C8B-B14F-4D97-AF65-F5344CB8AC3E}">
        <p14:creationId xmlns:p14="http://schemas.microsoft.com/office/powerpoint/2010/main" val="1793018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0F8A6-A728-CA4D-8FDE-54E1D40FB880}"/>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What you’ll need to know…</a:t>
            </a:r>
          </a:p>
        </p:txBody>
      </p:sp>
      <p:sp>
        <p:nvSpPr>
          <p:cNvPr id="3" name="Content Placeholder 2">
            <a:extLst>
              <a:ext uri="{FF2B5EF4-FFF2-40B4-BE49-F238E27FC236}">
                <a16:creationId xmlns:a16="http://schemas.microsoft.com/office/drawing/2014/main" id="{9CF7B21B-D477-E049-A5B2-98FBDDC00B3C}"/>
              </a:ext>
            </a:extLst>
          </p:cNvPr>
          <p:cNvSpPr>
            <a:spLocks noGrp="1"/>
          </p:cNvSpPr>
          <p:nvPr>
            <p:ph idx="1"/>
          </p:nvPr>
        </p:nvSpPr>
        <p:spPr>
          <a:xfrm>
            <a:off x="818712" y="2208667"/>
            <a:ext cx="10554574" cy="4202145"/>
          </a:xfrm>
        </p:spPr>
        <p:txBody>
          <a:bodyPr>
            <a:normAutofit/>
          </a:bodyPr>
          <a:lstStyle/>
          <a:p>
            <a:r>
              <a:rPr lang="en-US" sz="1400" dirty="0">
                <a:latin typeface="Times New Roman" panose="02020603050405020304" pitchFamily="18" charset="0"/>
                <a:cs typeface="Times New Roman" panose="02020603050405020304" pitchFamily="18" charset="0"/>
              </a:rPr>
              <a:t>Being an RSA Volunteer is a regular commitment  which is rewarded by the ’Credits’ system (Please see ‘Credits Explained’ document for further information regarding credits.</a:t>
            </a:r>
          </a:p>
          <a:p>
            <a:r>
              <a:rPr lang="en-US" sz="1400" dirty="0">
                <a:latin typeface="Times New Roman" panose="02020603050405020304" pitchFamily="18" charset="0"/>
                <a:cs typeface="Times New Roman" panose="02020603050405020304" pitchFamily="18" charset="0"/>
              </a:rPr>
              <a:t>‘Credits’ can be spent as you please on all LME activities!! See the separate ‘Credits Explained’ document for further information.</a:t>
            </a:r>
          </a:p>
          <a:p>
            <a:r>
              <a:rPr lang="en-US" sz="1400" dirty="0">
                <a:latin typeface="Times New Roman" panose="02020603050405020304" pitchFamily="18" charset="0"/>
                <a:cs typeface="Times New Roman" panose="02020603050405020304" pitchFamily="18" charset="0"/>
              </a:rPr>
              <a:t>Full Day hours 8:30am to 5:30pm (may finish slightly earlier or later depending on day)</a:t>
            </a:r>
          </a:p>
          <a:p>
            <a:r>
              <a:rPr lang="en-US" sz="1400" dirty="0">
                <a:latin typeface="Times New Roman" panose="02020603050405020304" pitchFamily="18" charset="0"/>
                <a:cs typeface="Times New Roman" panose="02020603050405020304" pitchFamily="18" charset="0"/>
              </a:rPr>
              <a:t>Half Day hours: </a:t>
            </a:r>
            <a:r>
              <a:rPr lang="en-US" sz="1400" b="1" dirty="0">
                <a:latin typeface="Times New Roman" panose="02020603050405020304" pitchFamily="18" charset="0"/>
                <a:cs typeface="Times New Roman" panose="02020603050405020304" pitchFamily="18" charset="0"/>
              </a:rPr>
              <a:t> Morning </a:t>
            </a:r>
            <a:r>
              <a:rPr lang="en-US" sz="1400" dirty="0">
                <a:latin typeface="Times New Roman" panose="02020603050405020304" pitchFamily="18" charset="0"/>
                <a:cs typeface="Times New Roman" panose="02020603050405020304" pitchFamily="18" charset="0"/>
              </a:rPr>
              <a:t>8:30am to 1:30pm  </a:t>
            </a:r>
            <a:r>
              <a:rPr lang="en-US" sz="1400" b="1" dirty="0">
                <a:latin typeface="Times New Roman" panose="02020603050405020304" pitchFamily="18" charset="0"/>
                <a:cs typeface="Times New Roman" panose="02020603050405020304" pitchFamily="18" charset="0"/>
              </a:rPr>
              <a:t>Afternoon</a:t>
            </a:r>
            <a:r>
              <a:rPr lang="en-US" sz="1400" dirty="0">
                <a:latin typeface="Times New Roman" panose="02020603050405020304" pitchFamily="18" charset="0"/>
                <a:cs typeface="Times New Roman" panose="02020603050405020304" pitchFamily="18" charset="0"/>
              </a:rPr>
              <a:t> 12:30pm to 5:30pm</a:t>
            </a:r>
          </a:p>
          <a:p>
            <a:r>
              <a:rPr lang="en-US" sz="1400" dirty="0">
                <a:latin typeface="Times New Roman" panose="02020603050405020304" pitchFamily="18" charset="0"/>
                <a:cs typeface="Times New Roman" panose="02020603050405020304" pitchFamily="18" charset="0"/>
              </a:rPr>
              <a:t>Once passed as a RSA, you will enter at ‘Bronze Level’ with the aim of working up to the esteemed Gold accolade whereby the RSA is able to take on the role of a junior staff member.</a:t>
            </a:r>
          </a:p>
          <a:p>
            <a:r>
              <a:rPr lang="en-US" sz="1400" dirty="0">
                <a:latin typeface="Times New Roman" panose="02020603050405020304" pitchFamily="18" charset="0"/>
                <a:cs typeface="Times New Roman" panose="02020603050405020304" pitchFamily="18" charset="0"/>
              </a:rPr>
              <a:t>When you pass your tests, there will be a discussion between the LME Team and responsible adult for the volunteer to allocate a day for you. All RSAs must confirm their attendance on a weekly basis through our ‘#TeamLME RSA WhatsApp Group’</a:t>
            </a:r>
          </a:p>
          <a:p>
            <a:r>
              <a:rPr lang="en-US" sz="1400" dirty="0">
                <a:latin typeface="Times New Roman" panose="02020603050405020304" pitchFamily="18" charset="0"/>
                <a:cs typeface="Times New Roman" panose="02020603050405020304" pitchFamily="18" charset="0"/>
              </a:rPr>
              <a:t>RSAs are have the privilege of being offered ‘Hire Horses’ for those without loan ponies wishing to participate in our shows &amp; clinics.</a:t>
            </a:r>
          </a:p>
          <a:p>
            <a:r>
              <a:rPr lang="en-US" sz="1400" dirty="0">
                <a:latin typeface="Times New Roman" panose="02020603050405020304" pitchFamily="18" charset="0"/>
                <a:cs typeface="Times New Roman" panose="02020603050405020304" pitchFamily="18" charset="0"/>
              </a:rPr>
              <a:t>Hard work is well rewarded!!</a:t>
            </a:r>
          </a:p>
          <a:p>
            <a:r>
              <a:rPr lang="en-US" sz="1400" dirty="0">
                <a:latin typeface="Times New Roman" panose="02020603050405020304" pitchFamily="18" charset="0"/>
                <a:cs typeface="Times New Roman" panose="02020603050405020304" pitchFamily="18" charset="0"/>
              </a:rPr>
              <a:t>It’s important to remember we are all happy to help </a:t>
            </a:r>
            <a:r>
              <a:rPr lang="en-US" sz="1400" dirty="0">
                <a:latin typeface="Times New Roman" panose="02020603050405020304" pitchFamily="18" charset="0"/>
                <a:cs typeface="Times New Roman" panose="02020603050405020304" pitchFamily="18" charset="0"/>
                <a:sym typeface="Wingdings" pitchFamily="2" charset="2"/>
              </a:rPr>
              <a:t>!</a:t>
            </a:r>
            <a:endParaRPr lang="en-US" sz="1400"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093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1AC4D-D1E0-3446-AD3B-BCC7D80A6895}"/>
              </a:ext>
            </a:extLst>
          </p:cNvPr>
          <p:cNvSpPr>
            <a:spLocks noGrp="1"/>
          </p:cNvSpPr>
          <p:nvPr>
            <p:ph type="title"/>
          </p:nvPr>
        </p:nvSpPr>
        <p:spPr>
          <a:xfrm>
            <a:off x="508917" y="571494"/>
            <a:ext cx="10571998" cy="970450"/>
          </a:xfrm>
        </p:spPr>
        <p:txBody>
          <a:bodyPr/>
          <a:lstStyle/>
          <a:p>
            <a:r>
              <a:rPr lang="en-US" dirty="0">
                <a:latin typeface="Times New Roman" panose="02020603050405020304" pitchFamily="18" charset="0"/>
                <a:cs typeface="Times New Roman" panose="02020603050405020304" pitchFamily="18" charset="0"/>
              </a:rPr>
              <a:t>How do I go about becoming a Volunteer?</a:t>
            </a:r>
          </a:p>
        </p:txBody>
      </p:sp>
      <p:sp>
        <p:nvSpPr>
          <p:cNvPr id="3" name="Content Placeholder 2">
            <a:extLst>
              <a:ext uri="{FF2B5EF4-FFF2-40B4-BE49-F238E27FC236}">
                <a16:creationId xmlns:a16="http://schemas.microsoft.com/office/drawing/2014/main" id="{DB17B86D-7F35-724E-BEFC-86409863095C}"/>
              </a:ext>
            </a:extLst>
          </p:cNvPr>
          <p:cNvSpPr>
            <a:spLocks noGrp="1"/>
          </p:cNvSpPr>
          <p:nvPr>
            <p:ph idx="1"/>
          </p:nvPr>
        </p:nvSpPr>
        <p:spPr>
          <a:xfrm>
            <a:off x="810000" y="2164770"/>
            <a:ext cx="10554574" cy="3636511"/>
          </a:xfrm>
        </p:spPr>
        <p:txBody>
          <a:bodyPr>
            <a:normAutofit fontScale="85000" lnSpcReduction="10000"/>
          </a:bodyPr>
          <a:lstStyle/>
          <a:p>
            <a:pPr>
              <a:buFont typeface="+mj-lt"/>
              <a:buAutoNum type="arabicPeriod"/>
            </a:pPr>
            <a:r>
              <a:rPr lang="en-US" dirty="0">
                <a:latin typeface="Times New Roman" panose="02020603050405020304" pitchFamily="18" charset="0"/>
                <a:cs typeface="Times New Roman" panose="02020603050405020304" pitchFamily="18" charset="0"/>
              </a:rPr>
              <a:t>Download and familiarize yourself with #TeamLME Volunteer Tests 1, 2, 3, 4 and 5. They are available at </a:t>
            </a:r>
            <a:r>
              <a:rPr lang="en-US" dirty="0" err="1">
                <a:latin typeface="Times New Roman" panose="02020603050405020304" pitchFamily="18" charset="0"/>
                <a:cs typeface="Times New Roman" panose="02020603050405020304" pitchFamily="18" charset="0"/>
              </a:rPr>
              <a:t>www.liegemanor.co.uk</a:t>
            </a:r>
            <a:r>
              <a:rPr lang="en-US" dirty="0">
                <a:latin typeface="Times New Roman" panose="02020603050405020304" pitchFamily="18" charset="0"/>
                <a:cs typeface="Times New Roman" panose="02020603050405020304" pitchFamily="18" charset="0"/>
              </a:rPr>
              <a:t>/downloads.</a:t>
            </a:r>
          </a:p>
          <a:p>
            <a:pPr>
              <a:buAutoNum type="arabicPeriod"/>
            </a:pPr>
            <a:r>
              <a:rPr lang="en-US" dirty="0">
                <a:latin typeface="Times New Roman" panose="02020603050405020304" pitchFamily="18" charset="0"/>
                <a:cs typeface="Times New Roman" panose="02020603050405020304" pitchFamily="18" charset="0"/>
              </a:rPr>
              <a:t>Tests can be completed through Private Lessons </a:t>
            </a:r>
            <a:r>
              <a:rPr lang="en-US" b="1" u="sng" dirty="0">
                <a:latin typeface="Times New Roman" panose="02020603050405020304" pitchFamily="18" charset="0"/>
                <a:cs typeface="Times New Roman" panose="02020603050405020304" pitchFamily="18" charset="0"/>
              </a:rPr>
              <a:t>OR</a:t>
            </a:r>
            <a:r>
              <a:rPr lang="en-US" dirty="0">
                <a:latin typeface="Times New Roman" panose="02020603050405020304" pitchFamily="18" charset="0"/>
                <a:cs typeface="Times New Roman" panose="02020603050405020304" pitchFamily="18" charset="0"/>
              </a:rPr>
              <a:t> The Pony Club badges and tests either in the weekly groups or in Private Lessons </a:t>
            </a:r>
            <a:r>
              <a:rPr lang="en-US" b="1" u="sng" dirty="0">
                <a:latin typeface="Times New Roman" panose="02020603050405020304" pitchFamily="18" charset="0"/>
                <a:cs typeface="Times New Roman" panose="02020603050405020304" pitchFamily="18" charset="0"/>
              </a:rPr>
              <a:t>OR</a:t>
            </a:r>
            <a:r>
              <a:rPr lang="en-US" dirty="0">
                <a:latin typeface="Times New Roman" panose="02020603050405020304" pitchFamily="18" charset="0"/>
                <a:cs typeface="Times New Roman" panose="02020603050405020304" pitchFamily="18" charset="0"/>
              </a:rPr>
              <a:t> dedicated Volunteer Training courses in the school holidays </a:t>
            </a:r>
            <a:r>
              <a:rPr lang="en-US" b="1" u="sng" dirty="0">
                <a:latin typeface="Times New Roman" panose="02020603050405020304" pitchFamily="18" charset="0"/>
                <a:cs typeface="Times New Roman" panose="02020603050405020304" pitchFamily="18" charset="0"/>
              </a:rPr>
              <a:t>OR</a:t>
            </a:r>
            <a:r>
              <a:rPr lang="en-US" dirty="0">
                <a:latin typeface="Times New Roman" panose="02020603050405020304" pitchFamily="18" charset="0"/>
                <a:cs typeface="Times New Roman" panose="02020603050405020304" pitchFamily="18" charset="0"/>
              </a:rPr>
              <a:t> Activity Days during School Holidays e.g. Saddle Club. The Riding sections can be signed off during your normal lessons with your Coach as they will usually know what you’re capable of. Any additional Private Lessons can be booked at your convenience.</a:t>
            </a:r>
          </a:p>
          <a:p>
            <a:pPr>
              <a:buAutoNum type="arabicPeriod"/>
            </a:pPr>
            <a:r>
              <a:rPr lang="en-US" dirty="0">
                <a:latin typeface="Times New Roman" panose="02020603050405020304" pitchFamily="18" charset="0"/>
                <a:cs typeface="Times New Roman" panose="02020603050405020304" pitchFamily="18" charset="0"/>
              </a:rPr>
              <a:t>Once Test 5 is signed off, your Coach will discuss days and advise whether we recommend starting with half or full days on an individual basis, please ensure:</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You have or have ordered your LME clothing (Ask your Coach if we have what you want here in the first instance, if not we can order it for you with approximately a two week lead time. Please see options on </a:t>
            </a:r>
            <a:r>
              <a:rPr lang="en-US" dirty="0" err="1">
                <a:latin typeface="Times New Roman" panose="02020603050405020304" pitchFamily="18" charset="0"/>
                <a:cs typeface="Times New Roman" panose="02020603050405020304" pitchFamily="18" charset="0"/>
              </a:rPr>
              <a:t>www.liegemanor.co.uk</a:t>
            </a:r>
            <a:r>
              <a:rPr lang="en-US" dirty="0">
                <a:latin typeface="Times New Roman" panose="02020603050405020304" pitchFamily="18" charset="0"/>
                <a:cs typeface="Times New Roman" panose="02020603050405020304" pitchFamily="18" charset="0"/>
              </a:rPr>
              <a:t>/downloads)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You will have discussed your chosen start date and be ready to go!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We have all contact details for anyone who needs to be added into the RSA group.</a:t>
            </a:r>
          </a:p>
          <a:p>
            <a:pPr>
              <a:buAutoNum type="arabicPeriod"/>
            </a:pPr>
            <a:r>
              <a:rPr lang="en-US" dirty="0">
                <a:latin typeface="Times New Roman" panose="02020603050405020304" pitchFamily="18" charset="0"/>
                <a:cs typeface="Times New Roman" panose="02020603050405020304" pitchFamily="18" charset="0"/>
              </a:rPr>
              <a:t>Now you’re ready to go! Enjoy </a:t>
            </a:r>
            <a:r>
              <a:rPr lang="en-US" dirty="0">
                <a:latin typeface="Times New Roman" panose="02020603050405020304" pitchFamily="18" charset="0"/>
                <a:cs typeface="Times New Roman" panose="02020603050405020304" pitchFamily="18" charset="0"/>
                <a:sym typeface="Wingdings" pitchFamily="2" charset="2"/>
              </a:rPr>
              <a:t></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0105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E9DB4F-0E08-5C4E-9A11-723FC381F767}"/>
              </a:ext>
            </a:extLst>
          </p:cNvPr>
          <p:cNvSpPr>
            <a:spLocks noGrp="1"/>
          </p:cNvSpPr>
          <p:nvPr>
            <p:ph idx="1"/>
          </p:nvPr>
        </p:nvSpPr>
        <p:spPr>
          <a:xfrm>
            <a:off x="152400" y="2148841"/>
            <a:ext cx="11887200" cy="4724400"/>
          </a:xfrm>
        </p:spPr>
        <p:txBody>
          <a:bodyPr numCol="2">
            <a:normAutofit fontScale="85000" lnSpcReduction="10000"/>
          </a:bodyPr>
          <a:lstStyle/>
          <a:p>
            <a:pPr marL="0" indent="0">
              <a:lnSpc>
                <a:spcPct val="110000"/>
              </a:lnSpc>
              <a:spcBef>
                <a:spcPts val="0"/>
              </a:spcBef>
              <a:spcAft>
                <a:spcPts val="0"/>
              </a:spcAft>
              <a:buNone/>
            </a:pPr>
            <a:r>
              <a:rPr lang="en-US" dirty="0">
                <a:latin typeface="Times New Roman" panose="02020603050405020304" pitchFamily="18" charset="0"/>
                <a:cs typeface="Times New Roman" panose="02020603050405020304" pitchFamily="18" charset="0"/>
              </a:rPr>
              <a:t>Now you’re going to be joining the (very) large #TeamLME Family, we’d like to extend you a warm welcome!</a:t>
            </a:r>
          </a:p>
          <a:p>
            <a:pPr marL="0" indent="0">
              <a:lnSpc>
                <a:spcPct val="110000"/>
              </a:lnSpc>
              <a:buNone/>
            </a:pPr>
            <a:r>
              <a:rPr lang="en-US" dirty="0">
                <a:latin typeface="Times New Roman" panose="02020603050405020304" pitchFamily="18" charset="0"/>
                <a:cs typeface="Times New Roman" panose="02020603050405020304" pitchFamily="18" charset="0"/>
              </a:rPr>
              <a:t>Here’s some assistance to suggest what is required and appropriate to bring for a day at the yard as well as some helpful rules to guide you along the way!</a:t>
            </a:r>
          </a:p>
          <a:p>
            <a:pPr marL="0" indent="0">
              <a:lnSpc>
                <a:spcPct val="110000"/>
              </a:lnSpc>
              <a:buNone/>
            </a:pPr>
            <a:r>
              <a:rPr lang="en-US" dirty="0">
                <a:latin typeface="Times New Roman" panose="02020603050405020304" pitchFamily="18" charset="0"/>
                <a:cs typeface="Times New Roman" panose="02020603050405020304" pitchFamily="18" charset="0"/>
              </a:rPr>
              <a:t>All Volunteers must sign in and out on the signing in sheets which are located on the bench, just in front of you as you open the door in the Staff Room.</a:t>
            </a:r>
          </a:p>
          <a:p>
            <a:pPr marL="0" indent="0">
              <a:lnSpc>
                <a:spcPct val="110000"/>
              </a:lnSpc>
              <a:buNone/>
            </a:pPr>
            <a:r>
              <a:rPr lang="en-US" dirty="0">
                <a:latin typeface="Times New Roman" panose="02020603050405020304" pitchFamily="18" charset="0"/>
                <a:cs typeface="Times New Roman" panose="02020603050405020304" pitchFamily="18" charset="0"/>
              </a:rPr>
              <a:t>When you arrive and you have signed in, you can take your bag and belongings to the RSA/Volunteer boxes and pop it in there. </a:t>
            </a:r>
          </a:p>
          <a:p>
            <a:pPr marL="0" indent="0">
              <a:lnSpc>
                <a:spcPct val="110000"/>
              </a:lnSpc>
              <a:buNone/>
            </a:pPr>
            <a:r>
              <a:rPr lang="en-US" dirty="0">
                <a:latin typeface="Times New Roman" panose="02020603050405020304" pitchFamily="18" charset="0"/>
                <a:cs typeface="Times New Roman" panose="02020603050405020304" pitchFamily="18" charset="0"/>
              </a:rPr>
              <a:t>At break and lunchtimes, the Volunteers have exclusive access of the café alongside the staff. As it is not currently tenanted, we ask that you are mindful of the mess made and keep it as tidy as possible.</a:t>
            </a:r>
          </a:p>
          <a:p>
            <a:pPr marL="0" indent="0">
              <a:lnSpc>
                <a:spcPct val="110000"/>
              </a:lnSpc>
              <a:buNone/>
            </a:pPr>
            <a:r>
              <a:rPr lang="en-US" dirty="0">
                <a:latin typeface="Times New Roman" panose="02020603050405020304" pitchFamily="18" charset="0"/>
                <a:cs typeface="Times New Roman" panose="02020603050405020304" pitchFamily="18" charset="0"/>
              </a:rPr>
              <a:t>You can find out more information about our Volunteer Credits system and/or Volunteer Tiers by returning to the Downloads page of our website.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If you have any queries or questions, you can ask your Coach, speak to Wendy or discuss directly with Georgia via email. </a:t>
            </a:r>
          </a:p>
          <a:p>
            <a:pPr marL="0" indent="0">
              <a:lnSpc>
                <a:spcPct val="110000"/>
              </a:lnSpc>
              <a:buNone/>
            </a:pPr>
            <a:r>
              <a:rPr lang="en-US" b="1" dirty="0">
                <a:latin typeface="Times New Roman" panose="02020603050405020304" pitchFamily="18" charset="0"/>
                <a:cs typeface="Times New Roman" panose="02020603050405020304" pitchFamily="18" charset="0"/>
              </a:rPr>
              <a:t>What should I wear for the day?</a:t>
            </a:r>
            <a:br>
              <a:rPr lang="en-US" b="1"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Top - </a:t>
            </a:r>
            <a:r>
              <a:rPr lang="en-US" dirty="0">
                <a:latin typeface="Times New Roman" panose="02020603050405020304" pitchFamily="18" charset="0"/>
                <a:cs typeface="Times New Roman" panose="02020603050405020304" pitchFamily="18" charset="0"/>
              </a:rPr>
              <a:t>Shoulders must always be covered, long sleeves are advised but definitely no strappy tops. Lots of layers in colder weather!</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Bottom -</a:t>
            </a:r>
            <a:r>
              <a:rPr lang="en-US" dirty="0">
                <a:latin typeface="Times New Roman" panose="02020603050405020304" pitchFamily="18" charset="0"/>
                <a:cs typeface="Times New Roman" panose="02020603050405020304" pitchFamily="18" charset="0"/>
              </a:rPr>
              <a:t> Jodhpurs, riding tights or similar. </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Footwear – </a:t>
            </a:r>
            <a:r>
              <a:rPr lang="en-US" dirty="0">
                <a:latin typeface="Times New Roman" panose="02020603050405020304" pitchFamily="18" charset="0"/>
                <a:cs typeface="Times New Roman" panose="02020603050405020304" pitchFamily="18" charset="0"/>
              </a:rPr>
              <a:t>Paddock boots, wellies, jodhpur boots, etc. </a:t>
            </a:r>
          </a:p>
          <a:p>
            <a:pPr marL="0" indent="0">
              <a:lnSpc>
                <a:spcPct val="110000"/>
              </a:lnSpc>
              <a:buNone/>
            </a:pPr>
            <a:endParaRPr lang="en-US" dirty="0">
              <a:latin typeface="Times New Roman" panose="02020603050405020304" pitchFamily="18" charset="0"/>
              <a:cs typeface="Times New Roman" panose="02020603050405020304" pitchFamily="18" charset="0"/>
            </a:endParaRPr>
          </a:p>
          <a:p>
            <a:pPr marL="0" indent="0">
              <a:lnSpc>
                <a:spcPct val="110000"/>
              </a:lnSpc>
              <a:buNone/>
            </a:pPr>
            <a:r>
              <a:rPr lang="en-US" b="1" dirty="0">
                <a:latin typeface="Times New Roman" panose="02020603050405020304" pitchFamily="18" charset="0"/>
                <a:cs typeface="Times New Roman" panose="02020603050405020304" pitchFamily="18" charset="0"/>
              </a:rPr>
              <a:t>What should I bring for the day?</a:t>
            </a:r>
            <a:br>
              <a:rPr lang="en-US" b="1"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Your riding hat</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Your riding boots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Wellies/boots to wear on the yard</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Gloves (all year round)</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Waterproof coat (weight season dependent)</a:t>
            </a:r>
            <a:br>
              <a:rPr lang="en-US" b="1"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Spare set of clothes (just in case!)</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Energy giving snacks e.g. fruit/fruit bars, etc.</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Bottle of water (refills welcome at any time)</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Drink(s) for lunch and throughout the day</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Substantial lunch of your choice!</a:t>
            </a:r>
          </a:p>
        </p:txBody>
      </p:sp>
      <p:sp>
        <p:nvSpPr>
          <p:cNvPr id="4" name="Title 1">
            <a:extLst>
              <a:ext uri="{FF2B5EF4-FFF2-40B4-BE49-F238E27FC236}">
                <a16:creationId xmlns:a16="http://schemas.microsoft.com/office/drawing/2014/main" id="{8360E6BB-CF52-1A1D-104D-4A8248C3A956}"/>
              </a:ext>
            </a:extLst>
          </p:cNvPr>
          <p:cNvSpPr txBox="1">
            <a:spLocks/>
          </p:cNvSpPr>
          <p:nvPr/>
        </p:nvSpPr>
        <p:spPr>
          <a:xfrm>
            <a:off x="486615" y="402465"/>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latin typeface="Times New Roman" panose="02020603050405020304" pitchFamily="18" charset="0"/>
                <a:cs typeface="Times New Roman" panose="02020603050405020304" pitchFamily="18" charset="0"/>
              </a:rPr>
              <a:t>Helpful Information</a:t>
            </a:r>
          </a:p>
        </p:txBody>
      </p:sp>
    </p:spTree>
    <p:extLst>
      <p:ext uri="{BB962C8B-B14F-4D97-AF65-F5344CB8AC3E}">
        <p14:creationId xmlns:p14="http://schemas.microsoft.com/office/powerpoint/2010/main" val="4156439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C8172-529C-1F46-2715-06E117E07C01}"/>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Etiquette</a:t>
            </a:r>
          </a:p>
        </p:txBody>
      </p:sp>
      <p:sp>
        <p:nvSpPr>
          <p:cNvPr id="6" name="Content Placeholder 5">
            <a:extLst>
              <a:ext uri="{FF2B5EF4-FFF2-40B4-BE49-F238E27FC236}">
                <a16:creationId xmlns:a16="http://schemas.microsoft.com/office/drawing/2014/main" id="{AA1411A9-38C5-BDDB-4911-A0402B79B76B}"/>
              </a:ext>
            </a:extLst>
          </p:cNvPr>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rPr>
              <a:t>Daily etiquette – always smile at clients and say ‘Hello, How are you?’, be polite, and take them to a member of the team who will help them with their query. </a:t>
            </a:r>
          </a:p>
          <a:p>
            <a:pPr marL="0" indent="0">
              <a:buNone/>
            </a:pPr>
            <a:r>
              <a:rPr lang="en-US" dirty="0">
                <a:latin typeface="Times New Roman" panose="02020603050405020304" pitchFamily="18" charset="0"/>
                <a:cs typeface="Times New Roman" panose="02020603050405020304" pitchFamily="18" charset="0"/>
              </a:rPr>
              <a:t>Dress – all representators of  LME are expected to be dressed appropriately and smartly!</a:t>
            </a:r>
          </a:p>
          <a:p>
            <a:pPr marL="0" indent="0">
              <a:buNone/>
            </a:pPr>
            <a:r>
              <a:rPr lang="en-US" dirty="0">
                <a:latin typeface="Times New Roman" panose="02020603050405020304" pitchFamily="18" charset="0"/>
                <a:cs typeface="Times New Roman" panose="02020603050405020304" pitchFamily="18" charset="0"/>
              </a:rPr>
              <a:t>Honesty – please remember to be honest about your strengths and weaknesses as we all have both! Assist others with your strengths and work on your weaknesses!</a:t>
            </a:r>
          </a:p>
          <a:p>
            <a:pPr marL="0" indent="0">
              <a:buNone/>
            </a:pPr>
            <a:r>
              <a:rPr lang="en-US" dirty="0">
                <a:latin typeface="Times New Roman" panose="02020603050405020304" pitchFamily="18" charset="0"/>
                <a:cs typeface="Times New Roman" panose="02020603050405020304" pitchFamily="18" charset="0"/>
              </a:rPr>
              <a:t>Bullying – we will not tolerate any kind of bullying or unkind behaviour between anyone connected with #TeamLME. We have a three-strike rule where bullying is concerned. Parents/guardians will always be involved in the conversations. </a:t>
            </a:r>
          </a:p>
          <a:p>
            <a:pPr marL="0" indent="0">
              <a:buNone/>
            </a:pPr>
            <a:r>
              <a:rPr lang="en-US" dirty="0">
                <a:latin typeface="Times New Roman" panose="02020603050405020304" pitchFamily="18" charset="0"/>
                <a:cs typeface="Times New Roman" panose="02020603050405020304" pitchFamily="18" charset="0"/>
              </a:rPr>
              <a:t>Enjoy – learning can be as fun as you make it! Be sure to smile and laugh whilst picking up knowledge and skills along the way!</a:t>
            </a:r>
          </a:p>
        </p:txBody>
      </p:sp>
    </p:spTree>
    <p:extLst>
      <p:ext uri="{BB962C8B-B14F-4D97-AF65-F5344CB8AC3E}">
        <p14:creationId xmlns:p14="http://schemas.microsoft.com/office/powerpoint/2010/main" val="2044897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16D85-1EFB-CF44-A11C-CC575C80C529}"/>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Guidance</a:t>
            </a:r>
          </a:p>
        </p:txBody>
      </p:sp>
      <p:sp>
        <p:nvSpPr>
          <p:cNvPr id="3" name="Content Placeholder 2">
            <a:extLst>
              <a:ext uri="{FF2B5EF4-FFF2-40B4-BE49-F238E27FC236}">
                <a16:creationId xmlns:a16="http://schemas.microsoft.com/office/drawing/2014/main" id="{483980C1-6344-2842-BF3A-0A7864A0C795}"/>
              </a:ext>
            </a:extLst>
          </p:cNvPr>
          <p:cNvSpPr>
            <a:spLocks noGrp="1"/>
          </p:cNvSpPr>
          <p:nvPr>
            <p:ph idx="1"/>
          </p:nvPr>
        </p:nvSpPr>
        <p:spPr>
          <a:xfrm>
            <a:off x="827424" y="2378404"/>
            <a:ext cx="10554574" cy="4479596"/>
          </a:xfrm>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YouTube/Online tutorials are not always right so be open to re-learning something you got online but they can also be very helpful in giving additional knowledge where one may be lacking!</a:t>
            </a:r>
          </a:p>
          <a:p>
            <a:r>
              <a:rPr lang="en-US" dirty="0">
                <a:latin typeface="Times New Roman" panose="02020603050405020304" pitchFamily="18" charset="0"/>
                <a:cs typeface="Times New Roman" panose="02020603050405020304" pitchFamily="18" charset="0"/>
              </a:rPr>
              <a:t>The Pony Club Tests can be used as substitutes for most of #TeamLME Volunteer Test subjects and will ensure you pass muck quicker! If you have already completed any elsewhere, please ensure you notify The Pony Club directly of your transfer for us to have access to your previous achievements.</a:t>
            </a:r>
          </a:p>
          <a:p>
            <a:r>
              <a:rPr lang="en-US" dirty="0">
                <a:latin typeface="Times New Roman" panose="02020603050405020304" pitchFamily="18" charset="0"/>
                <a:cs typeface="Times New Roman" panose="02020603050405020304" pitchFamily="18" charset="0"/>
              </a:rPr>
              <a:t>Every one of us has been ‘the youngest’ or ‘the newest’ or ‘the best’ at some point. We are all here to be A TEAM at ALL times! You can ALWAYS ask one of your fellow volunteers for help and advice and they will always do their very best to assist or find someone else who can!</a:t>
            </a:r>
          </a:p>
          <a:p>
            <a:r>
              <a:rPr lang="en-US" dirty="0">
                <a:latin typeface="Times New Roman" panose="02020603050405020304" pitchFamily="18" charset="0"/>
                <a:cs typeface="Times New Roman" panose="02020603050405020304" pitchFamily="18" charset="0"/>
              </a:rPr>
              <a:t>Learning is FUN - the more you learn, the more you’ll know, the better you’ll get. If you compete, this will transfer into success! Don’t get complacent, keep riding, keep watching, keep learning and always remember: </a:t>
            </a:r>
            <a:r>
              <a:rPr lang="en-US" dirty="0">
                <a:solidFill>
                  <a:schemeClr val="accent1"/>
                </a:solidFill>
                <a:latin typeface="Times New Roman" panose="02020603050405020304" pitchFamily="18" charset="0"/>
                <a:cs typeface="Times New Roman" panose="02020603050405020304" pitchFamily="18" charset="0"/>
              </a:rPr>
              <a:t>‘</a:t>
            </a:r>
            <a:r>
              <a:rPr lang="en-US" b="1" dirty="0">
                <a:solidFill>
                  <a:schemeClr val="accent1"/>
                </a:solidFill>
                <a:latin typeface="Times New Roman" panose="02020603050405020304" pitchFamily="18" charset="0"/>
                <a:cs typeface="Times New Roman" panose="02020603050405020304" pitchFamily="18" charset="0"/>
              </a:rPr>
              <a:t>It takes more than one lifetime to learn to ride a Horse!’</a:t>
            </a:r>
          </a:p>
          <a:p>
            <a:r>
              <a:rPr lang="en-US" dirty="0">
                <a:latin typeface="Times New Roman" panose="02020603050405020304" pitchFamily="18" charset="0"/>
                <a:cs typeface="Times New Roman" panose="02020603050405020304" pitchFamily="18" charset="0"/>
              </a:rPr>
              <a:t>Break and lunch times may be altered depending on activities and may also be split. Please ensure you have a suitable, substantial lunch with plenty of drinks. </a:t>
            </a:r>
          </a:p>
          <a:p>
            <a:r>
              <a:rPr lang="en-US" dirty="0">
                <a:latin typeface="Times New Roman" panose="02020603050405020304" pitchFamily="18" charset="0"/>
                <a:cs typeface="Times New Roman" panose="02020603050405020304" pitchFamily="18" charset="0"/>
              </a:rPr>
              <a:t>We are ALWAYS here to help, please make sure you tell us anything and everything that concerns you – no matter how big or small! We can help if we know but not if we don’t!</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1432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Gold">
      <a:dk1>
        <a:srgbClr val="000000"/>
      </a:dk1>
      <a:lt1>
        <a:srgbClr val="FFFFFF"/>
      </a:lt1>
      <a:dk2>
        <a:srgbClr val="212121"/>
      </a:dk2>
      <a:lt2>
        <a:srgbClr val="636363"/>
      </a:lt2>
      <a:accent1>
        <a:srgbClr val="D7B554"/>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
  <TotalTime>4732</TotalTime>
  <Words>1495</Words>
  <Application>Microsoft Macintosh PowerPoint</Application>
  <PresentationFormat>Widescreen</PresentationFormat>
  <Paragraphs>50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Century Gothic</vt:lpstr>
      <vt:lpstr>Times New Roman</vt:lpstr>
      <vt:lpstr>Wingdings 2</vt:lpstr>
      <vt:lpstr>Quotable</vt:lpstr>
      <vt:lpstr>How to become a Volunteer/RSA (Riding School Assistant)</vt:lpstr>
      <vt:lpstr>To be a volunteer, you must:</vt:lpstr>
      <vt:lpstr>What you’ll need to know…</vt:lpstr>
      <vt:lpstr>How do I go about becoming a Volunteer?</vt:lpstr>
      <vt:lpstr>PowerPoint Presentation</vt:lpstr>
      <vt:lpstr>Etiquette</vt:lpstr>
      <vt:lpstr>Guidance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become an RSA  (Riding School Assistant)</dc:title>
  <dc:creator>Georgia Bassett</dc:creator>
  <cp:lastModifiedBy>Georgia Bassett</cp:lastModifiedBy>
  <cp:revision>22</cp:revision>
  <cp:lastPrinted>2021-07-08T14:22:46Z</cp:lastPrinted>
  <dcterms:created xsi:type="dcterms:W3CDTF">2021-03-15T15:03:10Z</dcterms:created>
  <dcterms:modified xsi:type="dcterms:W3CDTF">2024-12-30T07:48:38Z</dcterms:modified>
</cp:coreProperties>
</file>