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2" r:id="rId1"/>
  </p:sldMasterIdLst>
  <p:notesMasterIdLst>
    <p:notesMasterId r:id="rId17"/>
  </p:notesMasterIdLst>
  <p:handoutMasterIdLst>
    <p:handoutMasterId r:id="rId18"/>
  </p:handoutMasterIdLst>
  <p:sldIdLst>
    <p:sldId id="1337" r:id="rId2"/>
    <p:sldId id="1360" r:id="rId3"/>
    <p:sldId id="1358" r:id="rId4"/>
    <p:sldId id="1164" r:id="rId5"/>
    <p:sldId id="1331" r:id="rId6"/>
    <p:sldId id="1338" r:id="rId7"/>
    <p:sldId id="1339" r:id="rId8"/>
    <p:sldId id="1343" r:id="rId9"/>
    <p:sldId id="1344" r:id="rId10"/>
    <p:sldId id="1349" r:id="rId11"/>
    <p:sldId id="1354" r:id="rId12"/>
    <p:sldId id="1356" r:id="rId13"/>
    <p:sldId id="1357" r:id="rId14"/>
    <p:sldId id="1353" r:id="rId15"/>
    <p:sldId id="1178" r:id="rId16"/>
  </p:sldIdLst>
  <p:sldSz cx="12192000" cy="6858000"/>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i O'Connor" initials="MO" lastIdx="2" clrIdx="0">
    <p:extLst>
      <p:ext uri="{19B8F6BF-5375-455C-9EA6-DF929625EA0E}">
        <p15:presenceInfo xmlns:p15="http://schemas.microsoft.com/office/powerpoint/2012/main" userId="S::moconnor@goalscholarship.org::f4806b16-9e2f-45e2-9391-c9044c399ce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CCECFF"/>
    <a:srgbClr val="FFFFCC"/>
    <a:srgbClr val="008000"/>
    <a:srgbClr val="FFCCCC"/>
    <a:srgbClr val="FFFF99"/>
    <a:srgbClr val="CCFFCC"/>
    <a:srgbClr val="CCFF99"/>
    <a:srgbClr val="D5FF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97" autoAdjust="0"/>
    <p:restoredTop sz="95102" autoAdjust="0"/>
  </p:normalViewPr>
  <p:slideViewPr>
    <p:cSldViewPr snapToObjects="1">
      <p:cViewPr varScale="1">
        <p:scale>
          <a:sx n="90" d="100"/>
          <a:sy n="90" d="100"/>
        </p:scale>
        <p:origin x="102" y="492"/>
      </p:cViewPr>
      <p:guideLst>
        <p:guide orient="horz" pos="244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28T13:13:43.096" idx="1">
    <p:pos x="6676" y="2218"/>
    <p:text>Consider re-wording to "Even in the challenging year of 2020,97% of the $100 million cap was met."</p:text>
    <p:extLst>
      <p:ext uri="{C676402C-5697-4E1C-873F-D02D1690AC5C}">
        <p15:threadingInfo xmlns:p15="http://schemas.microsoft.com/office/powerpoint/2012/main" timeZoneBias="240"/>
      </p:ext>
    </p:extLst>
  </p:cm>
  <p:cm authorId="1" dt="2021-07-28T13:14:38.305" idx="2">
    <p:pos x="7053" y="2599"/>
    <p:text>maybe update this stat?</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48C798-6E3E-4841-BC7B-9F7FD85EC5BB}"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n-US"/>
        </a:p>
      </dgm:t>
    </dgm:pt>
    <dgm:pt modelId="{72BD25AE-3CAB-468D-A4A7-A3F06CBBCA76}">
      <dgm:prSet>
        <dgm:style>
          <a:lnRef idx="1">
            <a:schemeClr val="accent6"/>
          </a:lnRef>
          <a:fillRef idx="2">
            <a:schemeClr val="accent6"/>
          </a:fillRef>
          <a:effectRef idx="1">
            <a:schemeClr val="accent6"/>
          </a:effectRef>
          <a:fontRef idx="minor">
            <a:schemeClr val="dk1"/>
          </a:fontRef>
        </dgm:style>
      </dgm:prSet>
      <dgm:spPr>
        <a:ln>
          <a:noFill/>
        </a:ln>
      </dgm:spPr>
      <dgm:t>
        <a:bodyPr/>
        <a:lstStyle/>
        <a:p>
          <a:r>
            <a:rPr lang="en-US" dirty="0">
              <a:solidFill>
                <a:schemeClr val="tx1"/>
              </a:solidFill>
            </a:rPr>
            <a:t>GOAL begins accepting applications for 2022 tax credits on June 1, 2021, which GOAL will submit on first business day of 2022.</a:t>
          </a:r>
        </a:p>
      </dgm:t>
    </dgm:pt>
    <dgm:pt modelId="{18E649A1-5B61-469C-AC96-DC68263F7A45}" type="parTrans" cxnId="{DD3B01B3-5B48-4210-BDA0-54C237C47D86}">
      <dgm:prSet/>
      <dgm:spPr/>
      <dgm:t>
        <a:bodyPr/>
        <a:lstStyle/>
        <a:p>
          <a:endParaRPr lang="en-US">
            <a:solidFill>
              <a:schemeClr val="tx1"/>
            </a:solidFill>
          </a:endParaRPr>
        </a:p>
      </dgm:t>
    </dgm:pt>
    <dgm:pt modelId="{3DBF17BE-81D3-489C-B81E-6FE401227FD7}" type="sibTrans" cxnId="{DD3B01B3-5B48-4210-BDA0-54C237C47D86}">
      <dgm:prSet/>
      <dgm:spPr/>
      <dgm:t>
        <a:bodyPr/>
        <a:lstStyle/>
        <a:p>
          <a:endParaRPr lang="en-US">
            <a:solidFill>
              <a:schemeClr val="tx1"/>
            </a:solidFill>
          </a:endParaRPr>
        </a:p>
      </dgm:t>
    </dgm:pt>
    <dgm:pt modelId="{DFC66CD6-240D-48F6-AF1C-CF98FE5DBB9F}">
      <dgm:prSet>
        <dgm:style>
          <a:lnRef idx="1">
            <a:schemeClr val="accent6"/>
          </a:lnRef>
          <a:fillRef idx="2">
            <a:schemeClr val="accent6"/>
          </a:fillRef>
          <a:effectRef idx="1">
            <a:schemeClr val="accent6"/>
          </a:effectRef>
          <a:fontRef idx="minor">
            <a:schemeClr val="dk1"/>
          </a:fontRef>
        </dgm:style>
      </dgm:prSet>
      <dgm:spPr>
        <a:ln>
          <a:noFill/>
        </a:ln>
      </dgm:spPr>
      <dgm:t>
        <a:bodyPr/>
        <a:lstStyle/>
        <a:p>
          <a:r>
            <a:rPr lang="en-US" dirty="0">
              <a:solidFill>
                <a:schemeClr val="tx1"/>
              </a:solidFill>
            </a:rPr>
            <a:t>The GOAL 2022 tax credit application for pass-through entities will allow for two paths:</a:t>
          </a:r>
        </a:p>
      </dgm:t>
    </dgm:pt>
    <dgm:pt modelId="{5998551B-A6FA-441F-9015-6B08E1964592}" type="parTrans" cxnId="{826CE7AB-5520-43A7-A2BE-7B64E12BC54D}">
      <dgm:prSet/>
      <dgm:spPr/>
      <dgm:t>
        <a:bodyPr/>
        <a:lstStyle/>
        <a:p>
          <a:endParaRPr lang="en-US">
            <a:solidFill>
              <a:schemeClr val="tx1"/>
            </a:solidFill>
          </a:endParaRPr>
        </a:p>
      </dgm:t>
    </dgm:pt>
    <dgm:pt modelId="{42F14C2A-4077-406B-ABFE-505111EC4F78}" type="sibTrans" cxnId="{826CE7AB-5520-43A7-A2BE-7B64E12BC54D}">
      <dgm:prSet/>
      <dgm:spPr/>
      <dgm:t>
        <a:bodyPr/>
        <a:lstStyle/>
        <a:p>
          <a:endParaRPr lang="en-US">
            <a:solidFill>
              <a:schemeClr val="tx1"/>
            </a:solidFill>
          </a:endParaRPr>
        </a:p>
      </dgm:t>
    </dgm:pt>
    <dgm:pt modelId="{4DFA2441-4106-4F85-A2FF-EBAF7E1AB210}">
      <dgm:prSet/>
      <dgm:spPr/>
      <dgm:t>
        <a:bodyPr/>
        <a:lstStyle/>
        <a:p>
          <a:r>
            <a:rPr lang="en-US" dirty="0">
              <a:solidFill>
                <a:schemeClr val="tx1"/>
              </a:solidFill>
            </a:rPr>
            <a:t>One for pass-through entities electing to pay taxes at the entity level (considered “other entity” per our program)</a:t>
          </a:r>
        </a:p>
      </dgm:t>
    </dgm:pt>
    <dgm:pt modelId="{5A063A50-26F0-4EDB-A18D-B67A928AEFFB}" type="parTrans" cxnId="{2CAEAD51-F74C-4D78-BDD0-9885440E115F}">
      <dgm:prSet/>
      <dgm:spPr/>
      <dgm:t>
        <a:bodyPr/>
        <a:lstStyle/>
        <a:p>
          <a:endParaRPr lang="en-US">
            <a:solidFill>
              <a:schemeClr val="tx1"/>
            </a:solidFill>
          </a:endParaRPr>
        </a:p>
      </dgm:t>
    </dgm:pt>
    <dgm:pt modelId="{2FBC0910-C5CD-4305-972C-1CD653275BE2}" type="sibTrans" cxnId="{2CAEAD51-F74C-4D78-BDD0-9885440E115F}">
      <dgm:prSet/>
      <dgm:spPr/>
      <dgm:t>
        <a:bodyPr/>
        <a:lstStyle/>
        <a:p>
          <a:endParaRPr lang="en-US">
            <a:solidFill>
              <a:schemeClr val="tx1"/>
            </a:solidFill>
          </a:endParaRPr>
        </a:p>
      </dgm:t>
    </dgm:pt>
    <dgm:pt modelId="{062B280F-4781-4E3E-8C32-C7C92D96EA72}">
      <dgm:prSet>
        <dgm:style>
          <a:lnRef idx="1">
            <a:schemeClr val="accent6"/>
          </a:lnRef>
          <a:fillRef idx="2">
            <a:schemeClr val="accent6"/>
          </a:fillRef>
          <a:effectRef idx="1">
            <a:schemeClr val="accent6"/>
          </a:effectRef>
          <a:fontRef idx="minor">
            <a:schemeClr val="dk1"/>
          </a:fontRef>
        </dgm:style>
      </dgm:prSet>
      <dgm:spPr>
        <a:ln>
          <a:noFill/>
        </a:ln>
      </dgm:spPr>
      <dgm:t>
        <a:bodyPr/>
        <a:lstStyle/>
        <a:p>
          <a:r>
            <a:rPr lang="en-US" dirty="0">
              <a:solidFill>
                <a:schemeClr val="tx1"/>
              </a:solidFill>
            </a:rPr>
            <a:t>It is conceivable that the adoption of this opportunity in Georgia will result in the GOAL cap being met on the first day – or very early in 2022.</a:t>
          </a:r>
        </a:p>
      </dgm:t>
    </dgm:pt>
    <dgm:pt modelId="{98A99107-E0B5-461D-9CC1-4660C1536218}" type="parTrans" cxnId="{417104E6-667F-4735-9CB0-E6358E1B2BC5}">
      <dgm:prSet/>
      <dgm:spPr/>
      <dgm:t>
        <a:bodyPr/>
        <a:lstStyle/>
        <a:p>
          <a:endParaRPr lang="en-US">
            <a:solidFill>
              <a:schemeClr val="tx1"/>
            </a:solidFill>
          </a:endParaRPr>
        </a:p>
      </dgm:t>
    </dgm:pt>
    <dgm:pt modelId="{052C37FD-6D03-458A-BA85-1DA3BDCBEE33}" type="sibTrans" cxnId="{417104E6-667F-4735-9CB0-E6358E1B2BC5}">
      <dgm:prSet/>
      <dgm:spPr/>
      <dgm:t>
        <a:bodyPr/>
        <a:lstStyle/>
        <a:p>
          <a:endParaRPr lang="en-US">
            <a:solidFill>
              <a:schemeClr val="tx1"/>
            </a:solidFill>
          </a:endParaRPr>
        </a:p>
      </dgm:t>
    </dgm:pt>
    <dgm:pt modelId="{2941604B-78C8-4944-A2A6-57AC7E70B6CD}">
      <dgm:prSet/>
      <dgm:spPr/>
      <dgm:t>
        <a:bodyPr/>
        <a:lstStyle/>
        <a:p>
          <a:r>
            <a:rPr lang="en-US" dirty="0">
              <a:solidFill>
                <a:schemeClr val="tx1"/>
              </a:solidFill>
            </a:rPr>
            <a:t>Another for pass-through entities operating ‘as usual’ with income/loss flowing to pass-through owners, who pay associated taxes as individuals (considered “pass-through entity” per our program)</a:t>
          </a:r>
        </a:p>
      </dgm:t>
    </dgm:pt>
    <dgm:pt modelId="{70507A48-745B-42E7-A7B8-0D3278289EE6}" type="parTrans" cxnId="{D3E67892-A49D-4606-949A-D2196AB99A8C}">
      <dgm:prSet/>
      <dgm:spPr/>
      <dgm:t>
        <a:bodyPr/>
        <a:lstStyle/>
        <a:p>
          <a:endParaRPr lang="en-US">
            <a:solidFill>
              <a:schemeClr val="tx1"/>
            </a:solidFill>
          </a:endParaRPr>
        </a:p>
      </dgm:t>
    </dgm:pt>
    <dgm:pt modelId="{FE7E7552-0AD9-4AD7-944C-FB92A45F3539}" type="sibTrans" cxnId="{D3E67892-A49D-4606-949A-D2196AB99A8C}">
      <dgm:prSet/>
      <dgm:spPr/>
      <dgm:t>
        <a:bodyPr/>
        <a:lstStyle/>
        <a:p>
          <a:endParaRPr lang="en-US">
            <a:solidFill>
              <a:schemeClr val="tx1"/>
            </a:solidFill>
          </a:endParaRPr>
        </a:p>
      </dgm:t>
    </dgm:pt>
    <dgm:pt modelId="{6075C4F4-3C92-4E8F-9BAC-4DA8EF77F72B}" type="pres">
      <dgm:prSet presAssocID="{7C48C798-6E3E-4841-BC7B-9F7FD85EC5BB}" presName="linear" presStyleCnt="0">
        <dgm:presLayoutVars>
          <dgm:animLvl val="lvl"/>
          <dgm:resizeHandles val="exact"/>
        </dgm:presLayoutVars>
      </dgm:prSet>
      <dgm:spPr/>
    </dgm:pt>
    <dgm:pt modelId="{4444569F-D6CE-4AED-ABAF-A2EE9F7D08C6}" type="pres">
      <dgm:prSet presAssocID="{72BD25AE-3CAB-468D-A4A7-A3F06CBBCA76}" presName="parentText" presStyleLbl="node1" presStyleIdx="0" presStyleCnt="3">
        <dgm:presLayoutVars>
          <dgm:chMax val="0"/>
          <dgm:bulletEnabled val="1"/>
        </dgm:presLayoutVars>
      </dgm:prSet>
      <dgm:spPr/>
    </dgm:pt>
    <dgm:pt modelId="{BBFF13F6-61F4-452E-9814-E6526AB59AF7}" type="pres">
      <dgm:prSet presAssocID="{3DBF17BE-81D3-489C-B81E-6FE401227FD7}" presName="spacer" presStyleCnt="0"/>
      <dgm:spPr/>
    </dgm:pt>
    <dgm:pt modelId="{01E9C173-00D2-4C46-BAEB-B410316545EE}" type="pres">
      <dgm:prSet presAssocID="{DFC66CD6-240D-48F6-AF1C-CF98FE5DBB9F}" presName="parentText" presStyleLbl="node1" presStyleIdx="1" presStyleCnt="3">
        <dgm:presLayoutVars>
          <dgm:chMax val="0"/>
          <dgm:bulletEnabled val="1"/>
        </dgm:presLayoutVars>
      </dgm:prSet>
      <dgm:spPr/>
    </dgm:pt>
    <dgm:pt modelId="{E4A9892A-4EE9-4214-B089-599F6585D610}" type="pres">
      <dgm:prSet presAssocID="{DFC66CD6-240D-48F6-AF1C-CF98FE5DBB9F}" presName="childText" presStyleLbl="revTx" presStyleIdx="0" presStyleCnt="1">
        <dgm:presLayoutVars>
          <dgm:bulletEnabled val="1"/>
        </dgm:presLayoutVars>
      </dgm:prSet>
      <dgm:spPr/>
    </dgm:pt>
    <dgm:pt modelId="{6FEF97D8-1507-47DF-BA0E-9368802E7547}" type="pres">
      <dgm:prSet presAssocID="{062B280F-4781-4E3E-8C32-C7C92D96EA72}" presName="parentText" presStyleLbl="node1" presStyleIdx="2" presStyleCnt="3">
        <dgm:presLayoutVars>
          <dgm:chMax val="0"/>
          <dgm:bulletEnabled val="1"/>
        </dgm:presLayoutVars>
      </dgm:prSet>
      <dgm:spPr/>
    </dgm:pt>
  </dgm:ptLst>
  <dgm:cxnLst>
    <dgm:cxn modelId="{DF449A27-BE92-49B7-BE02-380FA839E9B7}" type="presOf" srcId="{72BD25AE-3CAB-468D-A4A7-A3F06CBBCA76}" destId="{4444569F-D6CE-4AED-ABAF-A2EE9F7D08C6}" srcOrd="0" destOrd="0" presId="urn:microsoft.com/office/officeart/2005/8/layout/vList2"/>
    <dgm:cxn modelId="{2CAEAD51-F74C-4D78-BDD0-9885440E115F}" srcId="{DFC66CD6-240D-48F6-AF1C-CF98FE5DBB9F}" destId="{4DFA2441-4106-4F85-A2FF-EBAF7E1AB210}" srcOrd="0" destOrd="0" parTransId="{5A063A50-26F0-4EDB-A18D-B67A928AEFFB}" sibTransId="{2FBC0910-C5CD-4305-972C-1CD653275BE2}"/>
    <dgm:cxn modelId="{D3E67892-A49D-4606-949A-D2196AB99A8C}" srcId="{DFC66CD6-240D-48F6-AF1C-CF98FE5DBB9F}" destId="{2941604B-78C8-4944-A2A6-57AC7E70B6CD}" srcOrd="1" destOrd="0" parTransId="{70507A48-745B-42E7-A7B8-0D3278289EE6}" sibTransId="{FE7E7552-0AD9-4AD7-944C-FB92A45F3539}"/>
    <dgm:cxn modelId="{826CE7AB-5520-43A7-A2BE-7B64E12BC54D}" srcId="{7C48C798-6E3E-4841-BC7B-9F7FD85EC5BB}" destId="{DFC66CD6-240D-48F6-AF1C-CF98FE5DBB9F}" srcOrd="1" destOrd="0" parTransId="{5998551B-A6FA-441F-9015-6B08E1964592}" sibTransId="{42F14C2A-4077-406B-ABFE-505111EC4F78}"/>
    <dgm:cxn modelId="{DD3B01B3-5B48-4210-BDA0-54C237C47D86}" srcId="{7C48C798-6E3E-4841-BC7B-9F7FD85EC5BB}" destId="{72BD25AE-3CAB-468D-A4A7-A3F06CBBCA76}" srcOrd="0" destOrd="0" parTransId="{18E649A1-5B61-469C-AC96-DC68263F7A45}" sibTransId="{3DBF17BE-81D3-489C-B81E-6FE401227FD7}"/>
    <dgm:cxn modelId="{A3484DD8-21EC-45D6-BBB4-E1F51E88B29F}" type="presOf" srcId="{062B280F-4781-4E3E-8C32-C7C92D96EA72}" destId="{6FEF97D8-1507-47DF-BA0E-9368802E7547}" srcOrd="0" destOrd="0" presId="urn:microsoft.com/office/officeart/2005/8/layout/vList2"/>
    <dgm:cxn modelId="{076CBAE3-204A-4D04-9C72-5F0E70011B3D}" type="presOf" srcId="{DFC66CD6-240D-48F6-AF1C-CF98FE5DBB9F}" destId="{01E9C173-00D2-4C46-BAEB-B410316545EE}" srcOrd="0" destOrd="0" presId="urn:microsoft.com/office/officeart/2005/8/layout/vList2"/>
    <dgm:cxn modelId="{7ABA54E4-360C-4938-854A-86FB5DC9E558}" type="presOf" srcId="{7C48C798-6E3E-4841-BC7B-9F7FD85EC5BB}" destId="{6075C4F4-3C92-4E8F-9BAC-4DA8EF77F72B}" srcOrd="0" destOrd="0" presId="urn:microsoft.com/office/officeart/2005/8/layout/vList2"/>
    <dgm:cxn modelId="{417104E6-667F-4735-9CB0-E6358E1B2BC5}" srcId="{7C48C798-6E3E-4841-BC7B-9F7FD85EC5BB}" destId="{062B280F-4781-4E3E-8C32-C7C92D96EA72}" srcOrd="2" destOrd="0" parTransId="{98A99107-E0B5-461D-9CC1-4660C1536218}" sibTransId="{052C37FD-6D03-458A-BA85-1DA3BDCBEE33}"/>
    <dgm:cxn modelId="{9DAF03EA-9A80-49DF-B380-A6381FEED9EB}" type="presOf" srcId="{2941604B-78C8-4944-A2A6-57AC7E70B6CD}" destId="{E4A9892A-4EE9-4214-B089-599F6585D610}" srcOrd="0" destOrd="1" presId="urn:microsoft.com/office/officeart/2005/8/layout/vList2"/>
    <dgm:cxn modelId="{914C53F1-0F34-42EA-87C2-56F5BF5E3F9D}" type="presOf" srcId="{4DFA2441-4106-4F85-A2FF-EBAF7E1AB210}" destId="{E4A9892A-4EE9-4214-B089-599F6585D610}" srcOrd="0" destOrd="0" presId="urn:microsoft.com/office/officeart/2005/8/layout/vList2"/>
    <dgm:cxn modelId="{5768A3C2-CA7C-47DB-A99E-8B266FF331F9}" type="presParOf" srcId="{6075C4F4-3C92-4E8F-9BAC-4DA8EF77F72B}" destId="{4444569F-D6CE-4AED-ABAF-A2EE9F7D08C6}" srcOrd="0" destOrd="0" presId="urn:microsoft.com/office/officeart/2005/8/layout/vList2"/>
    <dgm:cxn modelId="{39DF556D-6E0F-4561-AEFA-C1F818D75814}" type="presParOf" srcId="{6075C4F4-3C92-4E8F-9BAC-4DA8EF77F72B}" destId="{BBFF13F6-61F4-452E-9814-E6526AB59AF7}" srcOrd="1" destOrd="0" presId="urn:microsoft.com/office/officeart/2005/8/layout/vList2"/>
    <dgm:cxn modelId="{B2BE51D6-E92A-472C-8EEF-EEAB61E0C20A}" type="presParOf" srcId="{6075C4F4-3C92-4E8F-9BAC-4DA8EF77F72B}" destId="{01E9C173-00D2-4C46-BAEB-B410316545EE}" srcOrd="2" destOrd="0" presId="urn:microsoft.com/office/officeart/2005/8/layout/vList2"/>
    <dgm:cxn modelId="{A3BEDF15-C1A7-49C5-9BBF-A30BDF753894}" type="presParOf" srcId="{6075C4F4-3C92-4E8F-9BAC-4DA8EF77F72B}" destId="{E4A9892A-4EE9-4214-B089-599F6585D610}" srcOrd="3" destOrd="0" presId="urn:microsoft.com/office/officeart/2005/8/layout/vList2"/>
    <dgm:cxn modelId="{CB3BAC65-98DB-4BCC-A332-E6950575D6B5}" type="presParOf" srcId="{6075C4F4-3C92-4E8F-9BAC-4DA8EF77F72B}" destId="{6FEF97D8-1507-47DF-BA0E-9368802E754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44569F-D6CE-4AED-ABAF-A2EE9F7D08C6}">
      <dsp:nvSpPr>
        <dsp:cNvPr id="0" name=""/>
        <dsp:cNvSpPr/>
      </dsp:nvSpPr>
      <dsp:spPr>
        <a:xfrm>
          <a:off x="0" y="152403"/>
          <a:ext cx="7305473" cy="1264770"/>
        </a:xfrm>
        <a:prstGeom prst="roundRect">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no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solidFill>
                <a:schemeClr val="tx1"/>
              </a:solidFill>
            </a:rPr>
            <a:t>GOAL begins accepting applications for 2022 tax credits on June 1, 2021, which GOAL will submit on first business day of 2022.</a:t>
          </a:r>
        </a:p>
      </dsp:txBody>
      <dsp:txXfrm>
        <a:off x="61741" y="214144"/>
        <a:ext cx="7181991" cy="1141288"/>
      </dsp:txXfrm>
    </dsp:sp>
    <dsp:sp modelId="{01E9C173-00D2-4C46-BAEB-B410316545EE}">
      <dsp:nvSpPr>
        <dsp:cNvPr id="0" name=""/>
        <dsp:cNvSpPr/>
      </dsp:nvSpPr>
      <dsp:spPr>
        <a:xfrm>
          <a:off x="0" y="1483413"/>
          <a:ext cx="7305473" cy="1264770"/>
        </a:xfrm>
        <a:prstGeom prst="roundRect">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no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solidFill>
                <a:schemeClr val="tx1"/>
              </a:solidFill>
            </a:rPr>
            <a:t>The GOAL 2022 tax credit application for pass-through entities will allow for two paths:</a:t>
          </a:r>
        </a:p>
      </dsp:txBody>
      <dsp:txXfrm>
        <a:off x="61741" y="1545154"/>
        <a:ext cx="7181991" cy="1141288"/>
      </dsp:txXfrm>
    </dsp:sp>
    <dsp:sp modelId="{E4A9892A-4EE9-4214-B089-599F6585D610}">
      <dsp:nvSpPr>
        <dsp:cNvPr id="0" name=""/>
        <dsp:cNvSpPr/>
      </dsp:nvSpPr>
      <dsp:spPr>
        <a:xfrm>
          <a:off x="0" y="2748183"/>
          <a:ext cx="7305473" cy="1380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1949"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solidFill>
                <a:schemeClr val="tx1"/>
              </a:solidFill>
            </a:rPr>
            <a:t>One for pass-through entities electing to pay taxes at the entity level (considered “other entity” per our program)</a:t>
          </a:r>
        </a:p>
        <a:p>
          <a:pPr marL="171450" lvl="1" indent="-171450" algn="l" defTabSz="800100">
            <a:lnSpc>
              <a:spcPct val="90000"/>
            </a:lnSpc>
            <a:spcBef>
              <a:spcPct val="0"/>
            </a:spcBef>
            <a:spcAft>
              <a:spcPct val="20000"/>
            </a:spcAft>
            <a:buChar char="•"/>
          </a:pPr>
          <a:r>
            <a:rPr lang="en-US" sz="1800" kern="1200" dirty="0">
              <a:solidFill>
                <a:schemeClr val="tx1"/>
              </a:solidFill>
            </a:rPr>
            <a:t>Another for pass-through entities operating ‘as usual’ with income/loss flowing to pass-through owners, who pay associated taxes as individuals (considered “pass-through entity” per our program)</a:t>
          </a:r>
        </a:p>
      </dsp:txBody>
      <dsp:txXfrm>
        <a:off x="0" y="2748183"/>
        <a:ext cx="7305473" cy="1380690"/>
      </dsp:txXfrm>
    </dsp:sp>
    <dsp:sp modelId="{6FEF97D8-1507-47DF-BA0E-9368802E7547}">
      <dsp:nvSpPr>
        <dsp:cNvPr id="0" name=""/>
        <dsp:cNvSpPr/>
      </dsp:nvSpPr>
      <dsp:spPr>
        <a:xfrm>
          <a:off x="0" y="4128873"/>
          <a:ext cx="7305473" cy="1264770"/>
        </a:xfrm>
        <a:prstGeom prst="roundRect">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no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solidFill>
                <a:schemeClr val="tx1"/>
              </a:solidFill>
            </a:rPr>
            <a:t>It is conceivable that the adoption of this opportunity in Georgia will result in the GOAL cap being met on the first day – or very early in 2022.</a:t>
          </a:r>
        </a:p>
      </dsp:txBody>
      <dsp:txXfrm>
        <a:off x="61741" y="4190614"/>
        <a:ext cx="7181991" cy="11412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875F88C2-8921-45DA-971A-996FFA4531CF}"/>
              </a:ext>
            </a:extLst>
          </p:cNvPr>
          <p:cNvSpPr>
            <a:spLocks noGrp="1" noChangeArrowheads="1"/>
          </p:cNvSpPr>
          <p:nvPr>
            <p:ph type="hdr" sz="quarter"/>
          </p:nvPr>
        </p:nvSpPr>
        <p:spPr bwMode="auto">
          <a:xfrm>
            <a:off x="0" y="0"/>
            <a:ext cx="3034137" cy="464820"/>
          </a:xfrm>
          <a:prstGeom prst="rect">
            <a:avLst/>
          </a:prstGeom>
          <a:noFill/>
          <a:ln w="9525">
            <a:noFill/>
            <a:miter lim="800000"/>
            <a:headEnd/>
            <a:tailEnd/>
          </a:ln>
        </p:spPr>
        <p:txBody>
          <a:bodyPr vert="horz" wrap="square" lIns="91963" tIns="45982" rIns="91963" bIns="45982" numCol="1" anchor="t" anchorCtr="0" compatLnSpc="1">
            <a:prstTxWarp prst="textNoShape">
              <a:avLst/>
            </a:prstTxWarp>
          </a:bodyPr>
          <a:lstStyle>
            <a:lvl1pPr defTabSz="460007" eaLnBrk="1" hangingPunct="1">
              <a:defRPr sz="1300">
                <a:latin typeface="Calibri" pitchFamily="34" charset="0"/>
                <a:ea typeface="ＭＳ Ｐゴシック" pitchFamily="34" charset="-128"/>
              </a:defRPr>
            </a:lvl1pPr>
          </a:lstStyle>
          <a:p>
            <a:pPr>
              <a:defRPr/>
            </a:pPr>
            <a:endParaRPr lang="en-US" altLang="en-US"/>
          </a:p>
        </p:txBody>
      </p:sp>
      <p:sp>
        <p:nvSpPr>
          <p:cNvPr id="109571" name="Rectangle 3">
            <a:extLst>
              <a:ext uri="{FF2B5EF4-FFF2-40B4-BE49-F238E27FC236}">
                <a16:creationId xmlns:a16="http://schemas.microsoft.com/office/drawing/2014/main" id="{678DBCE3-0F43-44B2-B692-44827C0DB904}"/>
              </a:ext>
            </a:extLst>
          </p:cNvPr>
          <p:cNvSpPr>
            <a:spLocks noGrp="1" noChangeArrowheads="1"/>
          </p:cNvSpPr>
          <p:nvPr>
            <p:ph type="dt" sz="quarter" idx="1"/>
          </p:nvPr>
        </p:nvSpPr>
        <p:spPr bwMode="auto">
          <a:xfrm>
            <a:off x="3966742" y="0"/>
            <a:ext cx="3035723" cy="464820"/>
          </a:xfrm>
          <a:prstGeom prst="rect">
            <a:avLst/>
          </a:prstGeom>
          <a:noFill/>
          <a:ln w="9525">
            <a:noFill/>
            <a:miter lim="800000"/>
            <a:headEnd/>
            <a:tailEnd/>
          </a:ln>
        </p:spPr>
        <p:txBody>
          <a:bodyPr vert="horz" wrap="square" lIns="91963" tIns="45982" rIns="91963" bIns="45982" numCol="1" anchor="t" anchorCtr="0" compatLnSpc="1">
            <a:prstTxWarp prst="textNoShape">
              <a:avLst/>
            </a:prstTxWarp>
          </a:bodyPr>
          <a:lstStyle>
            <a:lvl1pPr algn="r" defTabSz="460007" eaLnBrk="1" hangingPunct="1">
              <a:defRPr sz="1300">
                <a:latin typeface="Calibri" pitchFamily="34" charset="0"/>
                <a:ea typeface="ＭＳ Ｐゴシック" pitchFamily="34" charset="-128"/>
              </a:defRPr>
            </a:lvl1pPr>
          </a:lstStyle>
          <a:p>
            <a:pPr>
              <a:defRPr/>
            </a:pPr>
            <a:fld id="{7B9E295C-1CCE-4582-993F-97248E252F23}" type="datetime6">
              <a:rPr lang="en-US" altLang="en-US"/>
              <a:pPr>
                <a:defRPr/>
              </a:pPr>
              <a:t>July 21</a:t>
            </a:fld>
            <a:endParaRPr lang="en-US" altLang="en-US"/>
          </a:p>
        </p:txBody>
      </p:sp>
      <p:sp>
        <p:nvSpPr>
          <p:cNvPr id="109572" name="Rectangle 4">
            <a:extLst>
              <a:ext uri="{FF2B5EF4-FFF2-40B4-BE49-F238E27FC236}">
                <a16:creationId xmlns:a16="http://schemas.microsoft.com/office/drawing/2014/main" id="{CCBAD718-4C76-4A77-AD0E-9D8169940AF1}"/>
              </a:ext>
            </a:extLst>
          </p:cNvPr>
          <p:cNvSpPr>
            <a:spLocks noGrp="1" noChangeArrowheads="1"/>
          </p:cNvSpPr>
          <p:nvPr>
            <p:ph type="ftr" sz="quarter" idx="2"/>
          </p:nvPr>
        </p:nvSpPr>
        <p:spPr bwMode="auto">
          <a:xfrm>
            <a:off x="0" y="8825231"/>
            <a:ext cx="3034137" cy="463233"/>
          </a:xfrm>
          <a:prstGeom prst="rect">
            <a:avLst/>
          </a:prstGeom>
          <a:noFill/>
          <a:ln w="9525">
            <a:noFill/>
            <a:miter lim="800000"/>
            <a:headEnd/>
            <a:tailEnd/>
          </a:ln>
        </p:spPr>
        <p:txBody>
          <a:bodyPr vert="horz" wrap="square" lIns="91963" tIns="45982" rIns="91963" bIns="45982" numCol="1" anchor="b" anchorCtr="0" compatLnSpc="1">
            <a:prstTxWarp prst="textNoShape">
              <a:avLst/>
            </a:prstTxWarp>
          </a:bodyPr>
          <a:lstStyle>
            <a:lvl1pPr defTabSz="460007" eaLnBrk="1" hangingPunct="1">
              <a:defRPr sz="1300">
                <a:latin typeface="Calibri" pitchFamily="34" charset="0"/>
                <a:ea typeface="ＭＳ Ｐゴシック" pitchFamily="34" charset="-128"/>
              </a:defRPr>
            </a:lvl1pPr>
          </a:lstStyle>
          <a:p>
            <a:pPr>
              <a:defRPr/>
            </a:pPr>
            <a:endParaRPr lang="en-US" altLang="en-US"/>
          </a:p>
        </p:txBody>
      </p:sp>
      <p:sp>
        <p:nvSpPr>
          <p:cNvPr id="109573" name="Rectangle 5">
            <a:extLst>
              <a:ext uri="{FF2B5EF4-FFF2-40B4-BE49-F238E27FC236}">
                <a16:creationId xmlns:a16="http://schemas.microsoft.com/office/drawing/2014/main" id="{FBE2A846-C60B-4169-A1FA-E86DEFECDBCC}"/>
              </a:ext>
            </a:extLst>
          </p:cNvPr>
          <p:cNvSpPr>
            <a:spLocks noGrp="1" noChangeArrowheads="1"/>
          </p:cNvSpPr>
          <p:nvPr>
            <p:ph type="sldNum" sz="quarter" idx="3"/>
          </p:nvPr>
        </p:nvSpPr>
        <p:spPr bwMode="auto">
          <a:xfrm>
            <a:off x="3966742" y="8825231"/>
            <a:ext cx="3035723" cy="463233"/>
          </a:xfrm>
          <a:prstGeom prst="rect">
            <a:avLst/>
          </a:prstGeom>
          <a:noFill/>
          <a:ln w="9525">
            <a:noFill/>
            <a:miter lim="800000"/>
            <a:headEnd/>
            <a:tailEnd/>
          </a:ln>
        </p:spPr>
        <p:txBody>
          <a:bodyPr vert="horz" wrap="square" lIns="91963" tIns="45982" rIns="91963" bIns="45982" numCol="1" anchor="b" anchorCtr="0" compatLnSpc="1">
            <a:prstTxWarp prst="textNoShape">
              <a:avLst/>
            </a:prstTxWarp>
          </a:bodyPr>
          <a:lstStyle>
            <a:lvl1pPr algn="r" defTabSz="458421" eaLnBrk="1" hangingPunct="1">
              <a:defRPr sz="1300">
                <a:latin typeface="Calibri" charset="0"/>
                <a:ea typeface="ＭＳ Ｐゴシック" charset="-128"/>
              </a:defRPr>
            </a:lvl1pPr>
          </a:lstStyle>
          <a:p>
            <a:pPr>
              <a:defRPr/>
            </a:pPr>
            <a:fld id="{D7F2A07F-FF33-4D1F-865C-1B93F80BE4B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B3C049-ABDD-4605-A2CD-3A1DB28CA5DF}"/>
              </a:ext>
            </a:extLst>
          </p:cNvPr>
          <p:cNvSpPr>
            <a:spLocks noGrp="1"/>
          </p:cNvSpPr>
          <p:nvPr>
            <p:ph type="hdr" sz="quarter"/>
          </p:nvPr>
        </p:nvSpPr>
        <p:spPr bwMode="auto">
          <a:xfrm>
            <a:off x="0" y="0"/>
            <a:ext cx="3034137" cy="464820"/>
          </a:xfrm>
          <a:prstGeom prst="rect">
            <a:avLst/>
          </a:prstGeom>
          <a:noFill/>
          <a:ln w="9525">
            <a:noFill/>
            <a:miter lim="800000"/>
            <a:headEnd/>
            <a:tailEnd/>
          </a:ln>
        </p:spPr>
        <p:txBody>
          <a:bodyPr vert="horz" wrap="square" lIns="91963" tIns="45982" rIns="91963" bIns="45982" numCol="1" anchor="t" anchorCtr="0" compatLnSpc="1">
            <a:prstTxWarp prst="textNoShape">
              <a:avLst/>
            </a:prstTxWarp>
          </a:bodyPr>
          <a:lstStyle>
            <a:lvl1pPr defTabSz="460007" eaLnBrk="1" hangingPunct="1">
              <a:defRPr sz="1300">
                <a:latin typeface="Calibri" pitchFamily="34" charset="0"/>
                <a:ea typeface="ＭＳ Ｐゴシック" pitchFamily="34" charset="-128"/>
              </a:defRPr>
            </a:lvl1pPr>
          </a:lstStyle>
          <a:p>
            <a:pPr>
              <a:defRPr/>
            </a:pPr>
            <a:endParaRPr lang="en-US" altLang="en-US"/>
          </a:p>
        </p:txBody>
      </p:sp>
      <p:sp>
        <p:nvSpPr>
          <p:cNvPr id="3" name="Date Placeholder 2">
            <a:extLst>
              <a:ext uri="{FF2B5EF4-FFF2-40B4-BE49-F238E27FC236}">
                <a16:creationId xmlns:a16="http://schemas.microsoft.com/office/drawing/2014/main" id="{F43F9C19-575A-4ED2-BD7A-4624FB89A79F}"/>
              </a:ext>
            </a:extLst>
          </p:cNvPr>
          <p:cNvSpPr>
            <a:spLocks noGrp="1"/>
          </p:cNvSpPr>
          <p:nvPr>
            <p:ph type="dt" idx="1"/>
          </p:nvPr>
        </p:nvSpPr>
        <p:spPr bwMode="auto">
          <a:xfrm>
            <a:off x="3966742" y="0"/>
            <a:ext cx="3035723" cy="464820"/>
          </a:xfrm>
          <a:prstGeom prst="rect">
            <a:avLst/>
          </a:prstGeom>
          <a:noFill/>
          <a:ln w="9525">
            <a:noFill/>
            <a:miter lim="800000"/>
            <a:headEnd/>
            <a:tailEnd/>
          </a:ln>
        </p:spPr>
        <p:txBody>
          <a:bodyPr vert="horz" wrap="square" lIns="91963" tIns="45982" rIns="91963" bIns="45982" numCol="1" anchor="t" anchorCtr="0" compatLnSpc="1">
            <a:prstTxWarp prst="textNoShape">
              <a:avLst/>
            </a:prstTxWarp>
          </a:bodyPr>
          <a:lstStyle>
            <a:lvl1pPr algn="r" defTabSz="460007" eaLnBrk="1" hangingPunct="1">
              <a:defRPr sz="1300">
                <a:latin typeface="Calibri" pitchFamily="34" charset="0"/>
                <a:ea typeface="ＭＳ Ｐゴシック" pitchFamily="34" charset="-128"/>
              </a:defRPr>
            </a:lvl1pPr>
          </a:lstStyle>
          <a:p>
            <a:pPr>
              <a:defRPr/>
            </a:pPr>
            <a:fld id="{01612A60-1C47-4656-9500-D092566A6F81}" type="datetime6">
              <a:rPr lang="en-US" altLang="en-US"/>
              <a:pPr>
                <a:defRPr/>
              </a:pPr>
              <a:t>July 21</a:t>
            </a:fld>
            <a:endParaRPr lang="en-US" altLang="en-US"/>
          </a:p>
        </p:txBody>
      </p:sp>
      <p:sp>
        <p:nvSpPr>
          <p:cNvPr id="2052" name="Slide Image Placeholder 3">
            <a:extLst>
              <a:ext uri="{FF2B5EF4-FFF2-40B4-BE49-F238E27FC236}">
                <a16:creationId xmlns:a16="http://schemas.microsoft.com/office/drawing/2014/main" id="{9007C4EF-E1A9-4357-A443-97B21290AFC9}"/>
              </a:ext>
            </a:extLst>
          </p:cNvPr>
          <p:cNvSpPr>
            <a:spLocks noGrp="1" noRot="1" noChangeAspect="1"/>
          </p:cNvSpPr>
          <p:nvPr>
            <p:ph type="sldImg" idx="2"/>
          </p:nvPr>
        </p:nvSpPr>
        <p:spPr bwMode="auto">
          <a:xfrm>
            <a:off x="406400" y="696913"/>
            <a:ext cx="6191250" cy="34829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3E42CE6F-24BF-49F3-82FE-BB8F6B165F4D}"/>
              </a:ext>
            </a:extLst>
          </p:cNvPr>
          <p:cNvSpPr>
            <a:spLocks noGrp="1"/>
          </p:cNvSpPr>
          <p:nvPr>
            <p:ph type="body" sz="quarter" idx="3"/>
          </p:nvPr>
        </p:nvSpPr>
        <p:spPr bwMode="auto">
          <a:xfrm>
            <a:off x="704212" y="4413409"/>
            <a:ext cx="5595627" cy="4180206"/>
          </a:xfrm>
          <a:prstGeom prst="rect">
            <a:avLst/>
          </a:prstGeom>
          <a:noFill/>
          <a:ln w="9525">
            <a:noFill/>
            <a:miter lim="800000"/>
            <a:headEnd/>
            <a:tailEnd/>
          </a:ln>
        </p:spPr>
        <p:txBody>
          <a:bodyPr vert="horz" wrap="square" lIns="91963" tIns="45982" rIns="91963" bIns="459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56B5592-BF9B-4C34-BC4D-AFCF9D7DE018}"/>
              </a:ext>
            </a:extLst>
          </p:cNvPr>
          <p:cNvSpPr>
            <a:spLocks noGrp="1"/>
          </p:cNvSpPr>
          <p:nvPr>
            <p:ph type="ftr" sz="quarter" idx="4"/>
          </p:nvPr>
        </p:nvSpPr>
        <p:spPr bwMode="auto">
          <a:xfrm>
            <a:off x="0" y="8825231"/>
            <a:ext cx="3034137" cy="463233"/>
          </a:xfrm>
          <a:prstGeom prst="rect">
            <a:avLst/>
          </a:prstGeom>
          <a:noFill/>
          <a:ln w="9525">
            <a:noFill/>
            <a:miter lim="800000"/>
            <a:headEnd/>
            <a:tailEnd/>
          </a:ln>
        </p:spPr>
        <p:txBody>
          <a:bodyPr vert="horz" wrap="square" lIns="91963" tIns="45982" rIns="91963" bIns="45982" numCol="1" anchor="b" anchorCtr="0" compatLnSpc="1">
            <a:prstTxWarp prst="textNoShape">
              <a:avLst/>
            </a:prstTxWarp>
          </a:bodyPr>
          <a:lstStyle>
            <a:lvl1pPr defTabSz="460007" eaLnBrk="1" hangingPunct="1">
              <a:defRPr sz="1300">
                <a:latin typeface="Calibri" pitchFamily="34" charset="0"/>
                <a:ea typeface="ＭＳ Ｐゴシック" pitchFamily="34" charset="-128"/>
              </a:defRPr>
            </a:lvl1pPr>
          </a:lstStyle>
          <a:p>
            <a:pPr>
              <a:defRPr/>
            </a:pPr>
            <a:endParaRPr lang="en-US" altLang="en-US"/>
          </a:p>
        </p:txBody>
      </p:sp>
      <p:sp>
        <p:nvSpPr>
          <p:cNvPr id="7" name="Slide Number Placeholder 6">
            <a:extLst>
              <a:ext uri="{FF2B5EF4-FFF2-40B4-BE49-F238E27FC236}">
                <a16:creationId xmlns:a16="http://schemas.microsoft.com/office/drawing/2014/main" id="{7A6ACCEB-2AAE-4BCF-B163-667007A32251}"/>
              </a:ext>
            </a:extLst>
          </p:cNvPr>
          <p:cNvSpPr>
            <a:spLocks noGrp="1"/>
          </p:cNvSpPr>
          <p:nvPr>
            <p:ph type="sldNum" sz="quarter" idx="5"/>
          </p:nvPr>
        </p:nvSpPr>
        <p:spPr bwMode="auto">
          <a:xfrm>
            <a:off x="3966742" y="8825231"/>
            <a:ext cx="3035723" cy="463233"/>
          </a:xfrm>
          <a:prstGeom prst="rect">
            <a:avLst/>
          </a:prstGeom>
          <a:noFill/>
          <a:ln w="9525">
            <a:noFill/>
            <a:miter lim="800000"/>
            <a:headEnd/>
            <a:tailEnd/>
          </a:ln>
        </p:spPr>
        <p:txBody>
          <a:bodyPr vert="horz" wrap="square" lIns="91963" tIns="45982" rIns="91963" bIns="45982" numCol="1" anchor="b" anchorCtr="0" compatLnSpc="1">
            <a:prstTxWarp prst="textNoShape">
              <a:avLst/>
            </a:prstTxWarp>
          </a:bodyPr>
          <a:lstStyle>
            <a:lvl1pPr algn="r" defTabSz="458421" eaLnBrk="1" hangingPunct="1">
              <a:defRPr sz="1300">
                <a:latin typeface="Calibri" charset="0"/>
                <a:ea typeface="ＭＳ Ｐゴシック" charset="-128"/>
              </a:defRPr>
            </a:lvl1pPr>
          </a:lstStyle>
          <a:p>
            <a:pPr>
              <a:defRPr/>
            </a:pPr>
            <a:fld id="{6690122D-1648-4A7E-BF6E-18A4D70A290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ＭＳ Ｐゴシック" pitchFamily="-11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4F41A81-CEDF-4141-BA87-D621A48A50B2}" type="slidenum">
              <a:rPr lang="en-US" altLang="en-US">
                <a:solidFill>
                  <a:prstClr val="black"/>
                </a:solidFill>
                <a:latin typeface="Calibri" panose="020F0502020204030204" pitchFamily="34" charset="0"/>
              </a:rPr>
              <a:pPr>
                <a:defRPr/>
              </a:pPr>
              <a:t>1</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323409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4F41A81-CEDF-4141-BA87-D621A48A50B2}" type="slidenum">
              <a:rPr lang="en-US" altLang="en-US">
                <a:solidFill>
                  <a:prstClr val="black"/>
                </a:solidFill>
                <a:latin typeface="Calibri" panose="020F0502020204030204" pitchFamily="34" charset="0"/>
              </a:rPr>
              <a:pPr>
                <a:defRPr/>
              </a:pPr>
              <a:t>11</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1540943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4F41A81-CEDF-4141-BA87-D621A48A50B2}" type="slidenum">
              <a:rPr lang="en-US" altLang="en-US">
                <a:solidFill>
                  <a:prstClr val="black"/>
                </a:solidFill>
                <a:latin typeface="Calibri" panose="020F0502020204030204" pitchFamily="34" charset="0"/>
              </a:rPr>
              <a:pPr>
                <a:defRPr/>
              </a:pPr>
              <a:t>12</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4231553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marL="0" marR="0" lvl="0" indent="0" algn="r" defTabSz="46016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Calibri" pitchFamily="34" charset="0"/>
              <a:ea typeface="ＭＳ Ｐゴシック" pitchFamily="-108" charset="-128"/>
              <a:cs typeface="+mn-cs"/>
            </a:endParaRPr>
          </a:p>
        </p:txBody>
      </p:sp>
      <p:sp>
        <p:nvSpPr>
          <p:cNvPr id="5" name="Slide Number Placeholder 4"/>
          <p:cNvSpPr>
            <a:spLocks noGrp="1"/>
          </p:cNvSpPr>
          <p:nvPr>
            <p:ph type="sldNum" sz="quarter" idx="5"/>
          </p:nvPr>
        </p:nvSpPr>
        <p:spPr/>
        <p:txBody>
          <a:bodyPr/>
          <a:lstStyle/>
          <a:p>
            <a:pPr marL="0" marR="0" lvl="0" indent="0" algn="r" defTabSz="458421" rtl="0" eaLnBrk="1" fontAlgn="auto" latinLnBrk="0" hangingPunct="1">
              <a:lnSpc>
                <a:spcPct val="100000"/>
              </a:lnSpc>
              <a:spcBef>
                <a:spcPts val="0"/>
              </a:spcBef>
              <a:spcAft>
                <a:spcPts val="0"/>
              </a:spcAft>
              <a:buClrTx/>
              <a:buSzTx/>
              <a:buFontTx/>
              <a:buNone/>
              <a:tabLst/>
              <a:defRPr/>
            </a:pPr>
            <a:fld id="{5CF6AB5A-D6BC-4EED-B5A5-312398733A3A}" type="slidenum">
              <a:rPr kumimoji="0" lang="en-US" altLang="en-US" sz="1300" b="0" i="0" u="none" strike="noStrike" kern="1200" cap="none" spc="0" normalizeH="0" baseline="0" noProof="0">
                <a:ln>
                  <a:noFill/>
                </a:ln>
                <a:solidFill>
                  <a:prstClr val="black"/>
                </a:solidFill>
                <a:effectLst/>
                <a:uLnTx/>
                <a:uFillTx/>
                <a:latin typeface="Calibri" panose="020F0502020204030204" pitchFamily="34" charset="0"/>
                <a:ea typeface="ＭＳ Ｐゴシック" charset="-128"/>
                <a:cs typeface="Arial" panose="020B0604020202020204" pitchFamily="34" charset="0"/>
              </a:rPr>
              <a:pPr marL="0" marR="0" lvl="0" indent="0" algn="r" defTabSz="458421" rtl="0" eaLnBrk="1" fontAlgn="auto" latinLnBrk="0" hangingPunct="1">
                <a:lnSpc>
                  <a:spcPct val="100000"/>
                </a:lnSpc>
                <a:spcBef>
                  <a:spcPts val="0"/>
                </a:spcBef>
                <a:spcAft>
                  <a:spcPts val="0"/>
                </a:spcAft>
                <a:buClrTx/>
                <a:buSzTx/>
                <a:buFontTx/>
                <a:buNone/>
                <a:tabLst/>
                <a:defRPr/>
              </a:pPr>
              <a:t>13</a:t>
            </a:fld>
            <a:endParaRPr kumimoji="0" lang="en-US" altLang="en-US" sz="1300" b="0" i="0" u="none" strike="noStrike" kern="1200" cap="none" spc="0" normalizeH="0" baseline="0" noProof="0">
              <a:ln>
                <a:noFill/>
              </a:ln>
              <a:solidFill>
                <a:prstClr val="black"/>
              </a:solidFill>
              <a:effectLst/>
              <a:uLnTx/>
              <a:uFillTx/>
              <a:latin typeface="Calibri" panose="020F050202020403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74562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a:extLst>
              <a:ext uri="{FF2B5EF4-FFF2-40B4-BE49-F238E27FC236}">
                <a16:creationId xmlns:a16="http://schemas.microsoft.com/office/drawing/2014/main" id="{9D7D6445-D5BB-4EA0-AE69-B553B6FB845F}"/>
              </a:ext>
            </a:extLst>
          </p:cNvPr>
          <p:cNvSpPr>
            <a:spLocks noGrp="1" noRot="1" noChangeAspect="1" noTextEdit="1"/>
          </p:cNvSpPr>
          <p:nvPr>
            <p:ph type="sldImg"/>
          </p:nvPr>
        </p:nvSpPr>
        <p:spPr>
          <a:xfrm>
            <a:off x="406400" y="696913"/>
            <a:ext cx="6191250" cy="3482975"/>
          </a:xfrm>
          <a:ln/>
        </p:spPr>
      </p:sp>
      <p:sp>
        <p:nvSpPr>
          <p:cNvPr id="15362" name="Notes Placeholder 2">
            <a:extLst>
              <a:ext uri="{FF2B5EF4-FFF2-40B4-BE49-F238E27FC236}">
                <a16:creationId xmlns:a16="http://schemas.microsoft.com/office/drawing/2014/main" id="{916A2FB2-C4A5-4C49-A734-C55DAD5951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15363" name="Slide Number Placeholder 3">
            <a:extLst>
              <a:ext uri="{FF2B5EF4-FFF2-40B4-BE49-F238E27FC236}">
                <a16:creationId xmlns:a16="http://schemas.microsoft.com/office/drawing/2014/main" id="{415592F2-A180-4A8D-84AA-0A0A81B28C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5C7F7843-CB6E-4293-8152-0E895068E324}" type="slidenum">
              <a:rPr lang="en-US" altLang="en-US">
                <a:solidFill>
                  <a:prstClr val="black"/>
                </a:solidFill>
                <a:latin typeface="Calibri" panose="020F0502020204030204" pitchFamily="34" charset="0"/>
              </a:rPr>
              <a:pPr>
                <a:defRPr/>
              </a:pPr>
              <a:t>14</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48856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9F32A4A1-EAC5-4D6C-83E1-9E93C800549D}"/>
              </a:ext>
            </a:extLst>
          </p:cNvPr>
          <p:cNvSpPr txBox="1">
            <a:spLocks noGrp="1" noChangeArrowheads="1"/>
          </p:cNvSpPr>
          <p:nvPr/>
        </p:nvSpPr>
        <p:spPr bwMode="auto">
          <a:xfrm>
            <a:off x="3966742" y="8823644"/>
            <a:ext cx="3035723"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3" tIns="46587" rIns="93173" bIns="46587" anchor="b"/>
          <a:lstStyle>
            <a:lvl1pPr defTabSz="96520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6520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652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652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652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65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65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65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65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a:spcBef>
                <a:spcPct val="0"/>
              </a:spcBef>
            </a:pPr>
            <a:fld id="{D5C79EF9-FA4F-4876-927C-94E437B03636}" type="slidenum">
              <a:rPr lang="en-US" altLang="en-US" sz="1300">
                <a:latin typeface="Times" panose="02020603050405020304" pitchFamily="18" charset="0"/>
              </a:rPr>
              <a:pPr algn="r">
                <a:spcBef>
                  <a:spcPct val="0"/>
                </a:spcBef>
              </a:pPr>
              <a:t>15</a:t>
            </a:fld>
            <a:endParaRPr lang="en-US" altLang="en-US" sz="1300">
              <a:latin typeface="Times" panose="02020603050405020304" pitchFamily="18" charset="0"/>
            </a:endParaRPr>
          </a:p>
        </p:txBody>
      </p:sp>
      <p:sp>
        <p:nvSpPr>
          <p:cNvPr id="44035" name="Rectangle 2">
            <a:extLst>
              <a:ext uri="{FF2B5EF4-FFF2-40B4-BE49-F238E27FC236}">
                <a16:creationId xmlns:a16="http://schemas.microsoft.com/office/drawing/2014/main" id="{C86D665A-26A2-4AC1-AFFD-7F407ACF6BF1}"/>
              </a:ext>
            </a:extLst>
          </p:cNvPr>
          <p:cNvSpPr>
            <a:spLocks noGrp="1" noRot="1" noChangeAspect="1" noTextEdit="1"/>
          </p:cNvSpPr>
          <p:nvPr>
            <p:ph type="sldImg"/>
          </p:nvPr>
        </p:nvSpPr>
        <p:spPr>
          <a:xfrm>
            <a:off x="417513" y="696913"/>
            <a:ext cx="6186487" cy="3481387"/>
          </a:xfrm>
          <a:ln/>
        </p:spPr>
      </p:sp>
      <p:sp>
        <p:nvSpPr>
          <p:cNvPr id="44036" name="Rectangle 3">
            <a:extLst>
              <a:ext uri="{FF2B5EF4-FFF2-40B4-BE49-F238E27FC236}">
                <a16:creationId xmlns:a16="http://schemas.microsoft.com/office/drawing/2014/main" id="{D5DDC367-3775-4446-823C-2E7703783F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3" tIns="46587" rIns="93173" bIns="46587"/>
          <a:lstStyle/>
          <a:p>
            <a:pPr defTabSz="923186" eaLnBrk="1" hangingPunct="1"/>
            <a:endParaRPr lang="en-US" altLang="en-US" dirty="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458421" rtl="0" eaLnBrk="1" fontAlgn="auto" latinLnBrk="0" hangingPunct="1">
              <a:lnSpc>
                <a:spcPct val="100000"/>
              </a:lnSpc>
              <a:spcBef>
                <a:spcPts val="0"/>
              </a:spcBef>
              <a:spcAft>
                <a:spcPts val="0"/>
              </a:spcAft>
              <a:buClrTx/>
              <a:buSzTx/>
              <a:buFontTx/>
              <a:buNone/>
              <a:tabLst/>
              <a:defRPr/>
            </a:pPr>
            <a:fld id="{F4F41A81-CEDF-4141-BA87-D621A48A50B2}" type="slidenum">
              <a:rPr kumimoji="0" lang="en-US" altLang="en-US" sz="1300" b="0" i="0" u="none" strike="noStrike" kern="1200" cap="none" spc="0" normalizeH="0" baseline="0" noProof="0">
                <a:ln>
                  <a:noFill/>
                </a:ln>
                <a:solidFill>
                  <a:prstClr val="black"/>
                </a:solidFill>
                <a:effectLst/>
                <a:uLnTx/>
                <a:uFillTx/>
                <a:latin typeface="Calibri" panose="020F0502020204030204" pitchFamily="34" charset="0"/>
                <a:ea typeface="ＭＳ Ｐゴシック" panose="020B0600070205080204" pitchFamily="34" charset="-128"/>
                <a:cs typeface="+mn-cs"/>
              </a:rPr>
              <a:pPr marL="0" marR="0" lvl="0" indent="0" algn="r" defTabSz="458421" rtl="0" eaLnBrk="1" fontAlgn="auto" latinLnBrk="0" hangingPunct="1">
                <a:lnSpc>
                  <a:spcPct val="100000"/>
                </a:lnSpc>
                <a:spcBef>
                  <a:spcPts val="0"/>
                </a:spcBef>
                <a:spcAft>
                  <a:spcPts val="0"/>
                </a:spcAft>
                <a:buClrTx/>
                <a:buSzTx/>
                <a:buFontTx/>
                <a:buNone/>
                <a:tabLst/>
                <a:defRPr/>
              </a:pPr>
              <a:t>2</a:t>
            </a:fld>
            <a:endParaRPr kumimoji="0" lang="en-US" altLang="en-US" sz="1300" b="0" i="0" u="none" strike="noStrike" kern="1200" cap="none" spc="0" normalizeH="0" baseline="0" noProof="0">
              <a:ln>
                <a:noFill/>
              </a:ln>
              <a:solidFill>
                <a:prstClr val="black"/>
              </a:solidFill>
              <a:effectLst/>
              <a:uLnTx/>
              <a:uFillTx/>
              <a:latin typeface="Calibri" panose="020F0502020204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626222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4F41A81-CEDF-4141-BA87-D621A48A50B2}" type="slidenum">
              <a:rPr lang="en-US" altLang="en-US">
                <a:latin typeface="Calibri" panose="020F0502020204030204" pitchFamily="34" charset="0"/>
              </a:rPr>
              <a:pPr/>
              <a:t>4</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defTabSz="460163">
              <a:defRPr/>
            </a:pPr>
            <a:endParaRPr lang="en-US">
              <a:solidFill>
                <a:prstClr val="black"/>
              </a:solidFill>
              <a:ea typeface="ＭＳ Ｐゴシック" pitchFamily="-108" charset="-128"/>
            </a:endParaRPr>
          </a:p>
        </p:txBody>
      </p:sp>
      <p:sp>
        <p:nvSpPr>
          <p:cNvPr id="5" name="Slide Number Placeholder 4"/>
          <p:cNvSpPr>
            <a:spLocks noGrp="1"/>
          </p:cNvSpPr>
          <p:nvPr>
            <p:ph type="sldNum" sz="quarter" idx="5"/>
          </p:nvPr>
        </p:nvSpPr>
        <p:spPr/>
        <p:txBody>
          <a:bodyPr/>
          <a:lstStyle/>
          <a:p>
            <a:pPr>
              <a:defRPr/>
            </a:pPr>
            <a:fld id="{5CF6AB5A-D6BC-4EED-B5A5-312398733A3A}" type="slidenum">
              <a:rPr lang="en-US" altLang="en-US">
                <a:solidFill>
                  <a:prstClr val="black"/>
                </a:solidFill>
                <a:latin typeface="Calibri" panose="020F0502020204030204" pitchFamily="34" charset="0"/>
                <a:ea typeface="+mn-ea"/>
                <a:cs typeface="Arial" panose="020B0604020202020204" pitchFamily="34" charset="0"/>
              </a:rPr>
              <a:pPr>
                <a:defRPr/>
              </a:pPr>
              <a:t>5</a:t>
            </a:fld>
            <a:endParaRPr lang="en-US" altLang="en-US">
              <a:solidFill>
                <a:prstClr val="black"/>
              </a:solidFill>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4196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4F41A81-CEDF-4141-BA87-D621A48A50B2}" type="slidenum">
              <a:rPr lang="en-US" altLang="en-US">
                <a:solidFill>
                  <a:prstClr val="black"/>
                </a:solidFill>
                <a:latin typeface="Calibri" panose="020F0502020204030204" pitchFamily="34" charset="0"/>
              </a:rPr>
              <a:pPr>
                <a:defRPr/>
              </a:pPr>
              <a:t>6</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650901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4F41A81-CEDF-4141-BA87-D621A48A50B2}" type="slidenum">
              <a:rPr lang="en-US" altLang="en-US">
                <a:solidFill>
                  <a:prstClr val="black"/>
                </a:solidFill>
                <a:latin typeface="Calibri" panose="020F0502020204030204" pitchFamily="34" charset="0"/>
              </a:rPr>
              <a:pPr>
                <a:defRPr/>
              </a:pPr>
              <a:t>7</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132214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4F41A81-CEDF-4141-BA87-D621A48A50B2}" type="slidenum">
              <a:rPr lang="en-US" altLang="en-US">
                <a:solidFill>
                  <a:prstClr val="black"/>
                </a:solidFill>
                <a:latin typeface="Calibri" panose="020F0502020204030204" pitchFamily="34" charset="0"/>
              </a:rPr>
              <a:pPr>
                <a:defRPr/>
              </a:pPr>
              <a:t>8</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74406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4F41A81-CEDF-4141-BA87-D621A48A50B2}" type="slidenum">
              <a:rPr lang="en-US" altLang="en-US">
                <a:solidFill>
                  <a:prstClr val="black"/>
                </a:solidFill>
                <a:latin typeface="Calibri" panose="020F0502020204030204" pitchFamily="34" charset="0"/>
              </a:rPr>
              <a:pPr>
                <a:defRPr/>
              </a:pPr>
              <a:t>9</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496173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a:extLst>
              <a:ext uri="{FF2B5EF4-FFF2-40B4-BE49-F238E27FC236}">
                <a16:creationId xmlns:a16="http://schemas.microsoft.com/office/drawing/2014/main" id="{1514BF8D-018F-4158-B9A7-F123EFFA22AC}"/>
              </a:ext>
            </a:extLst>
          </p:cNvPr>
          <p:cNvSpPr>
            <a:spLocks noGrp="1" noRot="1" noChangeAspect="1" noTextEdit="1"/>
          </p:cNvSpPr>
          <p:nvPr>
            <p:ph type="sldImg"/>
          </p:nvPr>
        </p:nvSpPr>
        <p:spPr>
          <a:xfrm>
            <a:off x="406400" y="696913"/>
            <a:ext cx="6191250" cy="3482975"/>
          </a:xfrm>
          <a:ln/>
        </p:spPr>
      </p:sp>
      <p:sp>
        <p:nvSpPr>
          <p:cNvPr id="9218" name="Notes Placeholder 2">
            <a:extLst>
              <a:ext uri="{FF2B5EF4-FFF2-40B4-BE49-F238E27FC236}">
                <a16:creationId xmlns:a16="http://schemas.microsoft.com/office/drawing/2014/main" id="{D133F57C-0463-4CBD-954E-E1C801696E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219" name="Slide Number Placeholder 3">
            <a:extLst>
              <a:ext uri="{FF2B5EF4-FFF2-40B4-BE49-F238E27FC236}">
                <a16:creationId xmlns:a16="http://schemas.microsoft.com/office/drawing/2014/main" id="{D6FB4C17-2408-4B77-8032-0AD890926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8421">
              <a:defRPr>
                <a:solidFill>
                  <a:schemeClr val="tx1"/>
                </a:solidFill>
                <a:latin typeface="Arial" panose="020B0604020202020204" pitchFamily="34" charset="0"/>
                <a:ea typeface="ＭＳ Ｐゴシック" panose="020B0600070205080204" pitchFamily="34" charset="-128"/>
              </a:defRPr>
            </a:lvl1pPr>
            <a:lvl2pPr marL="742356" indent="-285521" defTabSz="458421">
              <a:defRPr>
                <a:solidFill>
                  <a:schemeClr val="tx1"/>
                </a:solidFill>
                <a:latin typeface="Arial" panose="020B0604020202020204" pitchFamily="34" charset="0"/>
                <a:ea typeface="ＭＳ Ｐゴシック" panose="020B0600070205080204" pitchFamily="34" charset="-128"/>
              </a:defRPr>
            </a:lvl2pPr>
            <a:lvl3pPr marL="1142086" indent="-228417" defTabSz="458421">
              <a:defRPr>
                <a:solidFill>
                  <a:schemeClr val="tx1"/>
                </a:solidFill>
                <a:latin typeface="Arial" panose="020B0604020202020204" pitchFamily="34" charset="0"/>
                <a:ea typeface="ＭＳ Ｐゴシック" panose="020B0600070205080204" pitchFamily="34" charset="-128"/>
              </a:defRPr>
            </a:lvl3pPr>
            <a:lvl4pPr marL="1598920" indent="-228417" defTabSz="458421">
              <a:defRPr>
                <a:solidFill>
                  <a:schemeClr val="tx1"/>
                </a:solidFill>
                <a:latin typeface="Arial" panose="020B0604020202020204" pitchFamily="34" charset="0"/>
                <a:ea typeface="ＭＳ Ｐゴシック" panose="020B0600070205080204" pitchFamily="34" charset="-128"/>
              </a:defRPr>
            </a:lvl4pPr>
            <a:lvl5pPr marL="2055754" indent="-228417" defTabSz="458421">
              <a:defRPr>
                <a:solidFill>
                  <a:schemeClr val="tx1"/>
                </a:solidFill>
                <a:latin typeface="Arial" panose="020B0604020202020204" pitchFamily="34" charset="0"/>
                <a:ea typeface="ＭＳ Ｐゴシック" panose="020B0600070205080204" pitchFamily="34" charset="-128"/>
              </a:defRPr>
            </a:lvl5pPr>
            <a:lvl6pPr marL="2512588"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69423"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6257"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3091" indent="-228417" defTabSz="458421"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4F41A81-CEDF-4141-BA87-D621A48A50B2}" type="slidenum">
              <a:rPr lang="en-US" altLang="en-US">
                <a:solidFill>
                  <a:prstClr val="black"/>
                </a:solidFill>
                <a:latin typeface="Calibri" panose="020F0502020204030204" pitchFamily="34" charset="0"/>
              </a:rPr>
              <a:pPr>
                <a:defRPr/>
              </a:pPr>
              <a:t>10</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213032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ADEACD-722F-4835-8C36-350D1156C46F}" type="datetimeFigureOut">
              <a:rPr lang="en-US" smtClean="0"/>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65795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9B23BA-8BFA-4D1F-A6AD-B650E27402E6}" type="datetimeFigureOut">
              <a:rPr lang="en-US" smtClean="0"/>
              <a:t>7/28/2021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135771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66BB5-FA43-4133-A57F-33DEFA0D4249}" type="datetimeFigureOut">
              <a:rPr lang="en-US" smtClean="0"/>
              <a:t>7/28/2021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
        <p:nvSpPr>
          <p:cNvPr id="8" name="TextBox 3">
            <a:extLst>
              <a:ext uri="{FF2B5EF4-FFF2-40B4-BE49-F238E27FC236}">
                <a16:creationId xmlns:a16="http://schemas.microsoft.com/office/drawing/2014/main" id="{DDF8824C-86D0-4383-8B51-87649F8F2495}"/>
              </a:ext>
            </a:extLst>
          </p:cNvPr>
          <p:cNvSpPr txBox="1">
            <a:spLocks noChangeArrowheads="1"/>
          </p:cNvSpPr>
          <p:nvPr userDrawn="1"/>
        </p:nvSpPr>
        <p:spPr bwMode="auto">
          <a:xfrm>
            <a:off x="11453284" y="6523039"/>
            <a:ext cx="573616" cy="276225"/>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defRPr/>
            </a:pPr>
            <a:fld id="{3D5BA660-D229-442D-8CD0-757EF64E33B2}" type="slidenum">
              <a:rPr lang="en-US" altLang="en-US" sz="1200" b="1" smtClean="0">
                <a:latin typeface="Calibri" panose="020F0502020204030204" pitchFamily="34" charset="0"/>
                <a:cs typeface="Calibri" panose="020F0502020204030204" pitchFamily="34" charset="0"/>
              </a:rPr>
              <a:pPr algn="ctr">
                <a:defRPr/>
              </a:pPr>
              <a:t>‹#›</a:t>
            </a:fld>
            <a:endParaRPr lang="en-US" altLang="en-US" sz="1200" b="1">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1374561"/>
      </p:ext>
    </p:extLst>
  </p:cSld>
  <p:clrMap bg1="lt1" tx1="dk1" bg2="lt2" tx2="dk2" accent1="accent1" accent2="accent2" accent3="accent3" accent4="accent4" accent5="accent5" accent6="accent6" hlink="hlink" folHlink="folHlink"/>
  <p:sldLayoutIdLst>
    <p:sldLayoutId id="2147483914" r:id="rId1"/>
    <p:sldLayoutId id="214748391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hyperlink" Target="mailto:lmkelly@georgiaheart.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Box 27">
            <a:extLst>
              <a:ext uri="{FF2B5EF4-FFF2-40B4-BE49-F238E27FC236}">
                <a16:creationId xmlns:a16="http://schemas.microsoft.com/office/drawing/2014/main" id="{3D513A00-A123-4202-9764-F53FBD997D40}"/>
              </a:ext>
            </a:extLst>
          </p:cNvPr>
          <p:cNvSpPr txBox="1">
            <a:spLocks noChangeArrowheads="1"/>
          </p:cNvSpPr>
          <p:nvPr/>
        </p:nvSpPr>
        <p:spPr bwMode="auto">
          <a:xfrm>
            <a:off x="382555" y="2286000"/>
            <a:ext cx="11506198" cy="148519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t">
            <a:noAutofit/>
          </a:bodyPr>
          <a:lstStyle>
            <a:lvl1pPr>
              <a:spcBef>
                <a:spcPct val="20000"/>
              </a:spcBef>
              <a:buChar char="•"/>
              <a:defRPr sz="1500">
                <a:solidFill>
                  <a:schemeClr val="tx1"/>
                </a:solidFill>
                <a:latin typeface="Calibri" panose="020F0502020204030204" pitchFamily="34" charset="0"/>
                <a:ea typeface="ＭＳ Ｐゴシック" panose="020B0600070205080204" pitchFamily="34" charset="-128"/>
                <a:cs typeface="Calibri" panose="020F0502020204030204" pitchFamily="34" charset="0"/>
              </a:defRPr>
            </a:lvl1pPr>
            <a:lvl2pPr marL="742950" indent="-285750">
              <a:spcBef>
                <a:spcPct val="20000"/>
              </a:spcBef>
              <a:buChar char="–"/>
              <a:defRPr sz="15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9pPr>
          </a:lstStyle>
          <a:p>
            <a:pPr algn="ctr" defTabSz="914400">
              <a:lnSpc>
                <a:spcPct val="90000"/>
              </a:lnSpc>
              <a:spcBef>
                <a:spcPct val="0"/>
              </a:spcBef>
              <a:spcAft>
                <a:spcPts val="600"/>
              </a:spcAft>
              <a:buNone/>
            </a:pPr>
            <a:r>
              <a:rPr lang="en-US" altLang="en-US" sz="3200" b="1" dirty="0">
                <a:latin typeface="+mn-lt"/>
                <a:ea typeface="+mn-ea"/>
                <a:cs typeface="+mn-cs"/>
              </a:rPr>
              <a:t>A Roadmap for CPAs, Financial Advisors, and Business Owners Interested in Providing Educational Choice for Georgia Students Through the GOAL Tax Credit</a:t>
            </a:r>
          </a:p>
        </p:txBody>
      </p:sp>
      <p:pic>
        <p:nvPicPr>
          <p:cNvPr id="5" name="Picture 4" descr="Logo&#10;&#10;Description automatically generated with medium confidence">
            <a:extLst>
              <a:ext uri="{FF2B5EF4-FFF2-40B4-BE49-F238E27FC236}">
                <a16:creationId xmlns:a16="http://schemas.microsoft.com/office/drawing/2014/main" id="{E783A414-3DCD-4B97-95C1-2D4C20F46893}"/>
              </a:ext>
            </a:extLst>
          </p:cNvPr>
          <p:cNvPicPr>
            <a:picLocks noChangeAspect="1"/>
          </p:cNvPicPr>
          <p:nvPr/>
        </p:nvPicPr>
        <p:blipFill>
          <a:blip r:embed="rId3"/>
          <a:stretch>
            <a:fillRect/>
          </a:stretch>
        </p:blipFill>
        <p:spPr>
          <a:xfrm>
            <a:off x="3300850" y="237355"/>
            <a:ext cx="5590300" cy="1705042"/>
          </a:xfrm>
          <a:prstGeom prst="rect">
            <a:avLst/>
          </a:prstGeom>
        </p:spPr>
      </p:pic>
      <p:sp>
        <p:nvSpPr>
          <p:cNvPr id="16" name="Rectangle 15">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AE45AB6-2802-44CA-8228-9081B0D6E981}"/>
              </a:ext>
            </a:extLst>
          </p:cNvPr>
          <p:cNvSpPr/>
          <p:nvPr/>
        </p:nvSpPr>
        <p:spPr>
          <a:xfrm>
            <a:off x="2938462" y="4107120"/>
            <a:ext cx="6096000" cy="1938992"/>
          </a:xfrm>
          <a:prstGeom prst="rect">
            <a:avLst/>
          </a:prstGeom>
        </p:spPr>
        <p:txBody>
          <a:bodyPr>
            <a:spAutoFit/>
          </a:bodyPr>
          <a:lstStyle/>
          <a:p>
            <a:pPr algn="ctr">
              <a:spcBef>
                <a:spcPct val="0"/>
              </a:spcBef>
              <a:buNone/>
            </a:pPr>
            <a:r>
              <a:rPr lang="en-US" altLang="en-US" sz="2400" dirty="0"/>
              <a:t>Jim Kelly</a:t>
            </a:r>
          </a:p>
          <a:p>
            <a:pPr algn="ctr">
              <a:spcBef>
                <a:spcPct val="0"/>
              </a:spcBef>
              <a:buNone/>
            </a:pPr>
            <a:r>
              <a:rPr lang="en-US" altLang="en-US" sz="2400" dirty="0"/>
              <a:t>General Counsel</a:t>
            </a:r>
          </a:p>
          <a:p>
            <a:pPr algn="ctr">
              <a:spcBef>
                <a:spcPct val="0"/>
              </a:spcBef>
              <a:buNone/>
            </a:pPr>
            <a:endParaRPr lang="en-US" altLang="en-US" sz="2400" dirty="0"/>
          </a:p>
          <a:p>
            <a:pPr algn="ctr">
              <a:spcBef>
                <a:spcPct val="0"/>
              </a:spcBef>
              <a:buFontTx/>
              <a:buNone/>
            </a:pPr>
            <a:r>
              <a:rPr lang="en-US" altLang="en-US" sz="2400" dirty="0"/>
              <a:t>Lisa Kelly</a:t>
            </a:r>
          </a:p>
          <a:p>
            <a:pPr algn="ctr">
              <a:spcBef>
                <a:spcPct val="0"/>
              </a:spcBef>
              <a:buFontTx/>
              <a:buNone/>
            </a:pPr>
            <a:r>
              <a:rPr lang="en-US" altLang="en-US" sz="2400" dirty="0"/>
              <a:t>Executive Director</a:t>
            </a:r>
            <a:endParaRPr lang="en-US" altLang="en-US" sz="2800" dirty="0"/>
          </a:p>
        </p:txBody>
      </p:sp>
    </p:spTree>
    <p:extLst>
      <p:ext uri="{BB962C8B-B14F-4D97-AF65-F5344CB8AC3E}">
        <p14:creationId xmlns:p14="http://schemas.microsoft.com/office/powerpoint/2010/main" val="1413565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 name="Rectangle 7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 name="Rectangle 7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 name="Rectangle 7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Rectangle 7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93" name="Title 1">
            <a:extLst>
              <a:ext uri="{FF2B5EF4-FFF2-40B4-BE49-F238E27FC236}">
                <a16:creationId xmlns:a16="http://schemas.microsoft.com/office/drawing/2014/main" id="{F3197769-7F84-456F-AA18-EC28ED07F9EB}"/>
              </a:ext>
            </a:extLst>
          </p:cNvPr>
          <p:cNvSpPr>
            <a:spLocks noGrp="1" noChangeArrowheads="1"/>
          </p:cNvSpPr>
          <p:nvPr>
            <p:ph type="title"/>
          </p:nvPr>
        </p:nvSpPr>
        <p:spPr>
          <a:xfrm>
            <a:off x="1371599" y="294538"/>
            <a:ext cx="9895951" cy="1033669"/>
          </a:xfrm>
        </p:spPr>
        <p:txBody>
          <a:bodyPr>
            <a:normAutofit fontScale="90000"/>
          </a:bodyPr>
          <a:lstStyle/>
          <a:p>
            <a:r>
              <a:rPr lang="en-US" sz="4000" b="1" dirty="0">
                <a:solidFill>
                  <a:prstClr val="white"/>
                </a:solidFill>
              </a:rPr>
              <a:t>2022 Opportunity – IRS to Permit </a:t>
            </a:r>
            <a:br>
              <a:rPr lang="en-US" sz="4000" b="1" dirty="0">
                <a:solidFill>
                  <a:prstClr val="white"/>
                </a:solidFill>
              </a:rPr>
            </a:br>
            <a:r>
              <a:rPr lang="en-US" sz="4000" b="1" dirty="0">
                <a:solidFill>
                  <a:prstClr val="white"/>
                </a:solidFill>
              </a:rPr>
              <a:t>“SALT Workaround”</a:t>
            </a:r>
            <a:endParaRPr lang="en-US" altLang="en-US" sz="4000" dirty="0">
              <a:solidFill>
                <a:srgbClr val="FFFFFF"/>
              </a:solidFill>
              <a:ea typeface="ＭＳ Ｐゴシック" panose="020B0600070205080204" pitchFamily="34" charset="-128"/>
            </a:endParaRPr>
          </a:p>
        </p:txBody>
      </p:sp>
      <p:sp>
        <p:nvSpPr>
          <p:cNvPr id="9" name="Content Placeholder 2">
            <a:extLst>
              <a:ext uri="{FF2B5EF4-FFF2-40B4-BE49-F238E27FC236}">
                <a16:creationId xmlns:a16="http://schemas.microsoft.com/office/drawing/2014/main" id="{92A41298-9390-4270-A09B-32277C5863D7}"/>
              </a:ext>
            </a:extLst>
          </p:cNvPr>
          <p:cNvSpPr>
            <a:spLocks noGrp="1"/>
          </p:cNvSpPr>
          <p:nvPr>
            <p:ph idx="1"/>
          </p:nvPr>
        </p:nvSpPr>
        <p:spPr>
          <a:xfrm>
            <a:off x="685800" y="2286000"/>
            <a:ext cx="10990804" cy="4364533"/>
          </a:xfrm>
        </p:spPr>
        <p:txBody>
          <a:bodyPr anchor="t">
            <a:normAutofit/>
          </a:bodyPr>
          <a:lstStyle/>
          <a:p>
            <a:pPr>
              <a:spcBef>
                <a:spcPts val="600"/>
              </a:spcBef>
              <a:spcAft>
                <a:spcPts val="600"/>
              </a:spcAft>
              <a:defRPr/>
            </a:pPr>
            <a:r>
              <a:rPr lang="en-US" altLang="en-US" sz="2200" dirty="0">
                <a:ea typeface="ＭＳ Ｐゴシック" panose="020B0600070205080204" pitchFamily="34" charset="-128"/>
              </a:rPr>
              <a:t>Although some Georgia pass-through business owners can receive the double tax benefit originally available under the GOAL program, what about those businesses who cannot justify the taking of a federal business expense deduction in connection with their payments to SSOs, designated for private schools?</a:t>
            </a:r>
          </a:p>
          <a:p>
            <a:pPr>
              <a:spcBef>
                <a:spcPts val="600"/>
              </a:spcBef>
              <a:spcAft>
                <a:spcPts val="600"/>
              </a:spcAft>
              <a:defRPr/>
            </a:pPr>
            <a:r>
              <a:rPr lang="en-US" sz="2200" dirty="0"/>
              <a:t>In recently published Notice 2020-75, the IRS has announced that it will be issuing proposed regulations, effective November 9, 2020, that will clarify that state and local income taxes </a:t>
            </a:r>
            <a:r>
              <a:rPr lang="en-US" sz="2200" i="1" u="sng" dirty="0"/>
              <a:t>imposed on and paid by a partnership or S corporation with respect to its income</a:t>
            </a:r>
            <a:r>
              <a:rPr lang="en-US" sz="2200" dirty="0"/>
              <a:t> are allowed as a deduction by the partnership or S corporation in computing its taxable income or loss for the taxable year of payment, and are not subject to the state and local tax deduction limitation for partners and shareholders who itemize deductions</a:t>
            </a:r>
          </a:p>
          <a:p>
            <a:pPr>
              <a:spcBef>
                <a:spcPts val="600"/>
              </a:spcBef>
              <a:spcAft>
                <a:spcPts val="600"/>
              </a:spcAft>
              <a:defRPr/>
            </a:pPr>
            <a:r>
              <a:rPr lang="en-US" sz="2200" dirty="0"/>
              <a:t>Currently, five states have enacted an elective entity-level tax on partnerships or S corporations: Louisiana, New Jersey, Oklahoma, Rhode Island, and Wisconsin. </a:t>
            </a:r>
          </a:p>
        </p:txBody>
      </p:sp>
      <p:sp>
        <p:nvSpPr>
          <p:cNvPr id="10" name="Rectangle 9">
            <a:extLst>
              <a:ext uri="{FF2B5EF4-FFF2-40B4-BE49-F238E27FC236}">
                <a16:creationId xmlns:a16="http://schemas.microsoft.com/office/drawing/2014/main" id="{A084CA7F-6ADA-47AB-A5C0-D436E18A468C}"/>
              </a:ext>
            </a:extLst>
          </p:cNvPr>
          <p:cNvSpPr/>
          <p:nvPr/>
        </p:nvSpPr>
        <p:spPr>
          <a:xfrm>
            <a:off x="771522" y="1676400"/>
            <a:ext cx="10648950" cy="461665"/>
          </a:xfrm>
          <a:prstGeom prst="rect">
            <a:avLst/>
          </a:prstGeom>
        </p:spPr>
        <p:txBody>
          <a:bodyPr wrap="square">
            <a:spAutoFit/>
          </a:bodyPr>
          <a:lstStyle/>
          <a:p>
            <a:r>
              <a:rPr lang="en-US" altLang="en-US" sz="2400" b="1" u="sng" dirty="0">
                <a:ea typeface="ＭＳ Ｐゴシック" panose="020B0600070205080204" pitchFamily="34" charset="-128"/>
              </a:rPr>
              <a:t>IRS Allows “SALT Workaround” for Pass-through Entities Paying State Income Taxes</a:t>
            </a:r>
            <a:endParaRPr lang="en-US" sz="2400" dirty="0"/>
          </a:p>
        </p:txBody>
      </p:sp>
    </p:spTree>
    <p:extLst>
      <p:ext uri="{BB962C8B-B14F-4D97-AF65-F5344CB8AC3E}">
        <p14:creationId xmlns:p14="http://schemas.microsoft.com/office/powerpoint/2010/main" val="220163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 name="Rectangle 7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 name="Rectangle 7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 name="Rectangle 7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Rectangle 7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Content Placeholder 2">
            <a:extLst>
              <a:ext uri="{FF2B5EF4-FFF2-40B4-BE49-F238E27FC236}">
                <a16:creationId xmlns:a16="http://schemas.microsoft.com/office/drawing/2014/main" id="{E8B3870E-F927-48E4-AFE1-A45F25E394EA}"/>
              </a:ext>
            </a:extLst>
          </p:cNvPr>
          <p:cNvSpPr>
            <a:spLocks noGrp="1"/>
          </p:cNvSpPr>
          <p:nvPr>
            <p:ph idx="1"/>
          </p:nvPr>
        </p:nvSpPr>
        <p:spPr>
          <a:xfrm>
            <a:off x="952498" y="1828800"/>
            <a:ext cx="10287000" cy="4495800"/>
          </a:xfrm>
        </p:spPr>
        <p:txBody>
          <a:bodyPr anchor="ctr">
            <a:normAutofit/>
          </a:bodyPr>
          <a:lstStyle/>
          <a:p>
            <a:pPr>
              <a:defRPr/>
            </a:pPr>
            <a:r>
              <a:rPr lang="en-US" sz="2400" dirty="0"/>
              <a:t>For example, New Jersey recently enacted an elective entity-level state income tax on pass-through entities (i.e., the state income tax is on the pass-through entity, not the owners) </a:t>
            </a:r>
          </a:p>
          <a:p>
            <a:pPr marL="0" indent="0">
              <a:buNone/>
              <a:defRPr/>
            </a:pPr>
            <a:endParaRPr lang="en-US" sz="1700" dirty="0"/>
          </a:p>
          <a:p>
            <a:pPr>
              <a:defRPr/>
            </a:pPr>
            <a:r>
              <a:rPr lang="en-US" sz="2400" dirty="0"/>
              <a:t>If a New Jersey S corporation elects to have the tax apply, then the S corporation would pay tax at the entity level and the S corporation would be able to claim a deduction for the entity-level tax. The federal deduction for the New Jersey tax paid would reduce the S corporation’s net income that would flow through to the shareholders, thus permitting the shareholders to work around the $10,000 SALT Deduction and receive the tax benefits of a federal deduction and state income tax credit.</a:t>
            </a:r>
          </a:p>
        </p:txBody>
      </p:sp>
      <p:sp>
        <p:nvSpPr>
          <p:cNvPr id="11" name="Title 1">
            <a:extLst>
              <a:ext uri="{FF2B5EF4-FFF2-40B4-BE49-F238E27FC236}">
                <a16:creationId xmlns:a16="http://schemas.microsoft.com/office/drawing/2014/main" id="{511E294E-B97F-4B1F-8853-0EDDC4BF2D58}"/>
              </a:ext>
            </a:extLst>
          </p:cNvPr>
          <p:cNvSpPr txBox="1">
            <a:spLocks noChangeArrowheads="1"/>
          </p:cNvSpPr>
          <p:nvPr/>
        </p:nvSpPr>
        <p:spPr>
          <a:xfrm>
            <a:off x="1371599" y="294538"/>
            <a:ext cx="9895951" cy="1033669"/>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4000" b="1" dirty="0">
                <a:solidFill>
                  <a:srgbClr val="FFFFFF"/>
                </a:solidFill>
                <a:ea typeface="ＭＳ Ｐゴシック" panose="020B0600070205080204" pitchFamily="34" charset="-128"/>
              </a:rPr>
              <a:t>States Can Now Give Pass-through Entities the </a:t>
            </a:r>
            <a:br>
              <a:rPr lang="en-US" altLang="en-US" sz="4000" b="1" dirty="0">
                <a:solidFill>
                  <a:srgbClr val="FFFFFF"/>
                </a:solidFill>
                <a:ea typeface="ＭＳ Ｐゴシック" panose="020B0600070205080204" pitchFamily="34" charset="-128"/>
              </a:rPr>
            </a:br>
            <a:r>
              <a:rPr lang="en-US" altLang="en-US" sz="4000" b="1" dirty="0">
                <a:solidFill>
                  <a:srgbClr val="FFFFFF"/>
                </a:solidFill>
                <a:ea typeface="ＭＳ Ｐゴシック" panose="020B0600070205080204" pitchFamily="34" charset="-128"/>
              </a:rPr>
              <a:t>Option to Pay Income Taxes at the Entity Level</a:t>
            </a:r>
            <a:endParaRPr lang="en-US" altLang="en-US" sz="4000" dirty="0">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2909625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 name="Rectangle 7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 name="Rectangle 7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 name="Rectangle 7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Rectangle 7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93" name="Title 1">
            <a:extLst>
              <a:ext uri="{FF2B5EF4-FFF2-40B4-BE49-F238E27FC236}">
                <a16:creationId xmlns:a16="http://schemas.microsoft.com/office/drawing/2014/main" id="{F3197769-7F84-456F-AA18-EC28ED07F9EB}"/>
              </a:ext>
            </a:extLst>
          </p:cNvPr>
          <p:cNvSpPr>
            <a:spLocks noGrp="1" noChangeArrowheads="1"/>
          </p:cNvSpPr>
          <p:nvPr>
            <p:ph type="title"/>
          </p:nvPr>
        </p:nvSpPr>
        <p:spPr>
          <a:xfrm>
            <a:off x="1371599" y="294538"/>
            <a:ext cx="9895951" cy="1033669"/>
          </a:xfrm>
        </p:spPr>
        <p:txBody>
          <a:bodyPr>
            <a:normAutofit/>
          </a:bodyPr>
          <a:lstStyle/>
          <a:p>
            <a:pPr lvl="0"/>
            <a:r>
              <a:rPr lang="en-US" sz="3600" b="1" dirty="0">
                <a:solidFill>
                  <a:srgbClr val="FFFFFF"/>
                </a:solidFill>
              </a:rPr>
              <a:t>2022 Opportunity – Comes to Georgia</a:t>
            </a:r>
            <a:endParaRPr lang="en-US" altLang="en-US" sz="3600" dirty="0">
              <a:solidFill>
                <a:srgbClr val="FFFFFF"/>
              </a:solidFill>
              <a:ea typeface="ＭＳ Ｐゴシック" panose="020B0600070205080204" pitchFamily="34" charset="-128"/>
            </a:endParaRPr>
          </a:p>
        </p:txBody>
      </p:sp>
      <p:sp>
        <p:nvSpPr>
          <p:cNvPr id="11" name="Content Placeholder 2">
            <a:extLst>
              <a:ext uri="{FF2B5EF4-FFF2-40B4-BE49-F238E27FC236}">
                <a16:creationId xmlns:a16="http://schemas.microsoft.com/office/drawing/2014/main" id="{443C79D6-691F-4614-BB4E-440BE794366B}"/>
              </a:ext>
            </a:extLst>
          </p:cNvPr>
          <p:cNvSpPr txBox="1">
            <a:spLocks noChangeArrowheads="1"/>
          </p:cNvSpPr>
          <p:nvPr/>
        </p:nvSpPr>
        <p:spPr>
          <a:xfrm>
            <a:off x="700083" y="1621812"/>
            <a:ext cx="10791829" cy="515998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800"/>
              </a:spcAft>
            </a:pPr>
            <a:r>
              <a:rPr lang="en-US" sz="2400" dirty="0">
                <a:latin typeface="Calibri" panose="020F0502020204030204" pitchFamily="34" charset="0"/>
                <a:cs typeface="Calibri" panose="020F0502020204030204" pitchFamily="34" charset="0"/>
              </a:rPr>
              <a:t>HB 149, which the Georgia General Assembly passed during its 2021 legislative session, provides that pass-through entities, including S-Corporations and partnerships (including limited liability entities taxed as partnerships), may make an annual election to pay the tax due on income earned by the entity at the entity level at the rate of 5.75%. </a:t>
            </a:r>
          </a:p>
          <a:p>
            <a:pPr>
              <a:spcAft>
                <a:spcPts val="1800"/>
              </a:spcAft>
            </a:pPr>
            <a:r>
              <a:rPr lang="en-US" sz="2400" dirty="0">
                <a:latin typeface="Calibri" panose="020F0502020204030204" pitchFamily="34" charset="0"/>
                <a:cs typeface="Calibri" panose="020F0502020204030204" pitchFamily="34" charset="0"/>
              </a:rPr>
              <a:t>The election is only available to a pass-through entity that is 100% directly owned and controlled by natural persons (rather than companies or other entities). The election is available for taxable years beginning on or after January 1, 2022. </a:t>
            </a:r>
          </a:p>
          <a:p>
            <a:r>
              <a:rPr lang="en-US" sz="2400" dirty="0">
                <a:latin typeface="Calibri" panose="020F0502020204030204" pitchFamily="34" charset="0"/>
                <a:cs typeface="Calibri" panose="020F0502020204030204" pitchFamily="34" charset="0"/>
              </a:rPr>
              <a:t>HB 149 specifically provides that the electing entity shall be eligible for the Georgia GOAL credit, being treated as an “other entity” </a:t>
            </a:r>
            <a:r>
              <a:rPr lang="en-US" sz="2400" b="1" i="1" dirty="0">
                <a:latin typeface="Calibri" panose="020F0502020204030204" pitchFamily="34" charset="0"/>
                <a:cs typeface="Calibri" panose="020F0502020204030204" pitchFamily="34" charset="0"/>
              </a:rPr>
              <a:t>that is eligible for a credit equal in amount to the payment made to GOAL or 75% of the entity’s Georgia income tax liability, whichever is less!</a:t>
            </a:r>
            <a:endParaRPr lang="en-US" sz="2400" dirty="0"/>
          </a:p>
        </p:txBody>
      </p:sp>
    </p:spTree>
    <p:extLst>
      <p:ext uri="{BB962C8B-B14F-4D97-AF65-F5344CB8AC3E}">
        <p14:creationId xmlns:p14="http://schemas.microsoft.com/office/powerpoint/2010/main" val="3870500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407B5C8B-536A-4A83-9017-1BEF90B91F4C}"/>
              </a:ext>
            </a:extLst>
          </p:cNvPr>
          <p:cNvSpPr txBox="1">
            <a:spLocks noChangeArrowheads="1"/>
          </p:cNvSpPr>
          <p:nvPr/>
        </p:nvSpPr>
        <p:spPr>
          <a:xfrm>
            <a:off x="1371599" y="294538"/>
            <a:ext cx="9895951" cy="1033669"/>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altLang="en-US" sz="3700" b="1" i="0" u="none" strike="noStrike" kern="1200" cap="none" spc="-50" normalizeH="0" baseline="0" noProof="0" dirty="0">
                <a:ln>
                  <a:noFill/>
                </a:ln>
                <a:solidFill>
                  <a:srgbClr val="FFFFFF"/>
                </a:solidFill>
                <a:effectLst/>
                <a:uLnTx/>
                <a:uFillTx/>
                <a:latin typeface="Calibri Light" panose="020F0302020204030204"/>
                <a:ea typeface="+mj-ea"/>
                <a:cs typeface="+mj-cs"/>
              </a:rPr>
              <a:t>Education Tax Credit Contribution </a:t>
            </a:r>
            <a:r>
              <a:rPr lang="en-US" altLang="en-US" sz="3700" b="1" dirty="0">
                <a:solidFill>
                  <a:srgbClr val="FFFFFF"/>
                </a:solidFill>
                <a:latin typeface="Calibri Light" panose="020F0302020204030204"/>
              </a:rPr>
              <a:t>L</a:t>
            </a:r>
            <a:r>
              <a:rPr kumimoji="0" lang="en-US" altLang="en-US" sz="3700" b="1" i="0" u="none" strike="noStrike" kern="1200" cap="none" spc="-50" normalizeH="0" baseline="0" noProof="0" dirty="0" err="1">
                <a:ln>
                  <a:noFill/>
                </a:ln>
                <a:solidFill>
                  <a:srgbClr val="FFFFFF"/>
                </a:solidFill>
                <a:effectLst/>
                <a:uLnTx/>
                <a:uFillTx/>
                <a:latin typeface="Calibri Light" panose="020F0302020204030204"/>
                <a:ea typeface="+mj-ea"/>
                <a:cs typeface="+mj-cs"/>
              </a:rPr>
              <a:t>imits</a:t>
            </a:r>
            <a:endParaRPr kumimoji="0" lang="en-US" altLang="en-US" sz="3700" b="1" i="0" u="none" strike="noStrike" kern="1200" cap="none" spc="-50" normalizeH="0" baseline="0" noProof="0" dirty="0">
              <a:ln>
                <a:noFill/>
              </a:ln>
              <a:solidFill>
                <a:srgbClr val="FFFFFF"/>
              </a:solidFill>
              <a:effectLst/>
              <a:uLnTx/>
              <a:uFillTx/>
              <a:latin typeface="Calibri Light" panose="020F0302020204030204"/>
              <a:ea typeface="+mj-ea"/>
              <a:cs typeface="+mj-cs"/>
            </a:endParaRPr>
          </a:p>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altLang="en-US" sz="3700" b="1" i="0" u="none" strike="noStrike" kern="1200" cap="none" spc="-50" normalizeH="0" baseline="0" noProof="0" dirty="0">
                <a:ln>
                  <a:noFill/>
                </a:ln>
                <a:solidFill>
                  <a:srgbClr val="FFFFFF"/>
                </a:solidFill>
                <a:effectLst/>
                <a:uLnTx/>
                <a:uFillTx/>
                <a:latin typeface="Calibri Light" panose="020F0302020204030204"/>
                <a:ea typeface="+mj-ea"/>
                <a:cs typeface="+mj-cs"/>
              </a:rPr>
              <a:t>Effective in 2022</a:t>
            </a:r>
          </a:p>
        </p:txBody>
      </p:sp>
      <p:sp>
        <p:nvSpPr>
          <p:cNvPr id="4" name="Text Box 5">
            <a:extLst>
              <a:ext uri="{FF2B5EF4-FFF2-40B4-BE49-F238E27FC236}">
                <a16:creationId xmlns:a16="http://schemas.microsoft.com/office/drawing/2014/main" id="{35D2EA6D-EA29-44D8-BB1D-1EE619A20550}"/>
              </a:ext>
            </a:extLst>
          </p:cNvPr>
          <p:cNvSpPr txBox="1">
            <a:spLocks noChangeArrowheads="1"/>
          </p:cNvSpPr>
          <p:nvPr/>
        </p:nvSpPr>
        <p:spPr bwMode="auto">
          <a:xfrm>
            <a:off x="306954" y="1461752"/>
            <a:ext cx="11853322" cy="5396248"/>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ts val="600"/>
              </a:spcBef>
              <a:spcAft>
                <a:spcPts val="60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Text Box 5">
            <a:extLst>
              <a:ext uri="{FF2B5EF4-FFF2-40B4-BE49-F238E27FC236}">
                <a16:creationId xmlns:a16="http://schemas.microsoft.com/office/drawing/2014/main" id="{9572F6C9-618E-4AA4-974E-CE85CB7AA472}"/>
              </a:ext>
            </a:extLst>
          </p:cNvPr>
          <p:cNvSpPr txBox="1">
            <a:spLocks noChangeArrowheads="1"/>
          </p:cNvSpPr>
          <p:nvPr/>
        </p:nvSpPr>
        <p:spPr bwMode="auto">
          <a:xfrm>
            <a:off x="331836" y="2039481"/>
            <a:ext cx="11553210" cy="3294519"/>
          </a:xfrm>
          <a:prstGeom prst="roundRect">
            <a:avLst/>
          </a:prstGeom>
          <a:ln>
            <a:noFill/>
            <a:headEnd/>
            <a:tailEnd/>
          </a:ln>
        </p:spPr>
        <p:style>
          <a:lnRef idx="1">
            <a:schemeClr val="accent6"/>
          </a:lnRef>
          <a:fillRef idx="2">
            <a:schemeClr val="accent6"/>
          </a:fillRef>
          <a:effectRef idx="1">
            <a:schemeClr val="accent6"/>
          </a:effectRef>
          <a:fontRef idx="minor">
            <a:schemeClr val="dk1"/>
          </a:fontRef>
        </p:style>
        <p:txBody>
          <a:bodyPr wrap="square">
            <a:spAutoFit/>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Individual and business taxpayers receive 100% Georgia income tax credits for contributions to Student Scholarship Organizations (SSOs) </a:t>
            </a:r>
            <a:r>
              <a:rPr kumimoji="0" lang="en-US" sz="2000" b="1" i="1" u="sng"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 to</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the following limits:</a:t>
            </a:r>
          </a:p>
          <a:p>
            <a:pPr marL="517525" marR="0" lvl="0" indent="-288925" algn="l" defTabSz="457200" rtl="0" eaLnBrk="1" fontAlgn="auto" latinLnBrk="0" hangingPunct="1">
              <a:lnSpc>
                <a:spcPct val="100000"/>
              </a:lnSpc>
              <a:spcBef>
                <a:spcPts val="300"/>
              </a:spcBef>
              <a:spcAft>
                <a:spcPts val="300"/>
              </a:spcAft>
              <a:buClrTx/>
              <a:buSzPct val="120000"/>
              <a:buFont typeface="Arial" panose="020B0604020202020204"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$1,000 (single)</a:t>
            </a:r>
          </a:p>
          <a:p>
            <a:pPr marL="517525" marR="0" lvl="0" indent="-288925" algn="l" defTabSz="457200" rtl="0" eaLnBrk="1" fontAlgn="auto" latinLnBrk="0" hangingPunct="1">
              <a:lnSpc>
                <a:spcPct val="100000"/>
              </a:lnSpc>
              <a:spcBef>
                <a:spcPts val="300"/>
              </a:spcBef>
              <a:spcAft>
                <a:spcPts val="300"/>
              </a:spcAft>
              <a:buClrTx/>
              <a:buSzPct val="120000"/>
              <a:buFont typeface="Arial" panose="020B0604020202020204"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$2,500 (married filing jointly)</a:t>
            </a:r>
          </a:p>
          <a:p>
            <a:pPr marL="517525" marR="0" lvl="0" indent="-288925" algn="l" defTabSz="457200" rtl="0" eaLnBrk="1" fontAlgn="auto" latinLnBrk="0" hangingPunct="1">
              <a:lnSpc>
                <a:spcPct val="100000"/>
              </a:lnSpc>
              <a:spcBef>
                <a:spcPts val="300"/>
              </a:spcBef>
              <a:spcAft>
                <a:spcPts val="300"/>
              </a:spcAft>
              <a:buClrTx/>
              <a:buSzPct val="120000"/>
              <a:buFont typeface="Arial" panose="020B0604020202020204" pitchFamily="34" charset="0"/>
              <a:buChar char="•"/>
              <a:tabLst>
                <a:tab pos="457200" algn="l"/>
              </a:tabLst>
              <a:defRPr/>
            </a:pPr>
            <a:r>
              <a:rPr lang="en-US" sz="2000" dirty="0">
                <a:solidFill>
                  <a:prstClr val="black"/>
                </a:solidFill>
                <a:latin typeface="Calibri" panose="020F0502020204030204" pitchFamily="34" charset="0"/>
                <a:cs typeface="Calibri" panose="020F0502020204030204" pitchFamily="34" charset="0"/>
              </a:rPr>
              <a:t>Pass-through entity not paying tax at entity level - </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$10,000 per individual with ownership in S Corp, LLC or partnership</a:t>
            </a:r>
          </a:p>
          <a:p>
            <a:pPr marL="517525" marR="0" lvl="0" indent="-288925" algn="l" defTabSz="457200" rtl="0" eaLnBrk="1" fontAlgn="auto" latinLnBrk="0" hangingPunct="1">
              <a:lnSpc>
                <a:spcPct val="100000"/>
              </a:lnSpc>
              <a:spcBef>
                <a:spcPts val="300"/>
              </a:spcBef>
              <a:spcAft>
                <a:spcPts val="300"/>
              </a:spcAft>
              <a:buClrTx/>
              <a:buSzPct val="120000"/>
              <a:buFont typeface="Arial" panose="020B0604020202020204" pitchFamily="34" charset="0"/>
              <a:buChar char="•"/>
              <a:tabLst>
                <a:tab pos="457200" algn="l"/>
              </a:tabLst>
              <a:defRPr/>
            </a:pPr>
            <a:r>
              <a:rPr lang="en-US" sz="2000" b="1" dirty="0">
                <a:solidFill>
                  <a:prstClr val="black"/>
                </a:solidFill>
                <a:latin typeface="Calibri" panose="020F0502020204030204" pitchFamily="34" charset="0"/>
                <a:cs typeface="Calibri" panose="020F0502020204030204" pitchFamily="34" charset="0"/>
              </a:rPr>
              <a:t>Pass-through entity electing to pay tax at entity level – 75% of annual Georgia income tax liability</a:t>
            </a:r>
            <a:endPar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517525" marR="0" lvl="0" indent="-288925" algn="l" defTabSz="457200" rtl="0" eaLnBrk="1" fontAlgn="auto" latinLnBrk="0" hangingPunct="1">
              <a:lnSpc>
                <a:spcPct val="100000"/>
              </a:lnSpc>
              <a:spcBef>
                <a:spcPts val="600"/>
              </a:spcBef>
              <a:spcAft>
                <a:spcPts val="600"/>
              </a:spcAft>
              <a:buClrTx/>
              <a:buSzPct val="120000"/>
              <a:buFont typeface="Arial" panose="020B0604020202020204" pitchFamily="34" charset="0"/>
              <a:buChar char="•"/>
              <a:tabLst>
                <a:tab pos="457200" algn="l"/>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C corporations &amp; trusts: 75% of their annual Georgia income tax liability</a:t>
            </a:r>
          </a:p>
        </p:txBody>
      </p:sp>
    </p:spTree>
    <p:extLst>
      <p:ext uri="{BB962C8B-B14F-4D97-AF65-F5344CB8AC3E}">
        <p14:creationId xmlns:p14="http://schemas.microsoft.com/office/powerpoint/2010/main" val="502665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A56190-FE63-472D-AB88-5FBE10BBABB2}"/>
              </a:ext>
            </a:extLst>
          </p:cNvPr>
          <p:cNvSpPr>
            <a:spLocks noGrp="1"/>
          </p:cNvSpPr>
          <p:nvPr>
            <p:ph type="title"/>
          </p:nvPr>
        </p:nvSpPr>
        <p:spPr>
          <a:xfrm>
            <a:off x="466722" y="586855"/>
            <a:ext cx="3201366" cy="3387497"/>
          </a:xfrm>
        </p:spPr>
        <p:txBody>
          <a:bodyPr anchor="b">
            <a:normAutofit/>
          </a:bodyPr>
          <a:lstStyle/>
          <a:p>
            <a:pPr algn="r">
              <a:defRPr/>
            </a:pPr>
            <a:r>
              <a:rPr lang="en-US" sz="4000" b="1" dirty="0">
                <a:solidFill>
                  <a:srgbClr val="FFFFFF"/>
                </a:solidFill>
              </a:rPr>
              <a:t>Georgia GOAL – Signing Up for 2022</a:t>
            </a:r>
          </a:p>
        </p:txBody>
      </p:sp>
      <p:graphicFrame>
        <p:nvGraphicFramePr>
          <p:cNvPr id="5" name="Content Placeholder 2">
            <a:extLst>
              <a:ext uri="{FF2B5EF4-FFF2-40B4-BE49-F238E27FC236}">
                <a16:creationId xmlns:a16="http://schemas.microsoft.com/office/drawing/2014/main" id="{526C0577-FA42-4407-8C01-1ACF678E7FBE}"/>
              </a:ext>
            </a:extLst>
          </p:cNvPr>
          <p:cNvGraphicFramePr>
            <a:graphicFrameLocks noGrp="1"/>
          </p:cNvGraphicFramePr>
          <p:nvPr>
            <p:ph idx="1"/>
            <p:extLst>
              <p:ext uri="{D42A27DB-BD31-4B8C-83A1-F6EECF244321}">
                <p14:modId xmlns:p14="http://schemas.microsoft.com/office/powerpoint/2010/main" val="2828851984"/>
              </p:ext>
            </p:extLst>
          </p:nvPr>
        </p:nvGraphicFramePr>
        <p:xfrm>
          <a:off x="4581727" y="649480"/>
          <a:ext cx="7305473" cy="554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8573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a:extLst>
              <a:ext uri="{FF2B5EF4-FFF2-40B4-BE49-F238E27FC236}">
                <a16:creationId xmlns:a16="http://schemas.microsoft.com/office/drawing/2014/main" id="{55747FEB-2681-4DFB-80A4-1A479DCCBC0D}"/>
              </a:ext>
            </a:extLst>
          </p:cNvPr>
          <p:cNvSpPr>
            <a:spLocks noChangeArrowheads="1"/>
          </p:cNvSpPr>
          <p:nvPr/>
        </p:nvSpPr>
        <p:spPr bwMode="auto">
          <a:xfrm>
            <a:off x="1757363" y="361951"/>
            <a:ext cx="8458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Char char="•"/>
              <a:defRPr sz="1500">
                <a:solidFill>
                  <a:schemeClr val="tx1"/>
                </a:solidFill>
                <a:latin typeface="Calibri" panose="020F0502020204030204" pitchFamily="34" charset="0"/>
                <a:ea typeface="ＭＳ Ｐゴシック" panose="020B0600070205080204" pitchFamily="34" charset="-128"/>
                <a:cs typeface="Calibri" panose="020F0502020204030204" pitchFamily="34" charset="0"/>
              </a:defRPr>
            </a:lvl1pPr>
            <a:lvl2pPr marL="742950" indent="-285750">
              <a:spcBef>
                <a:spcPct val="20000"/>
              </a:spcBef>
              <a:buChar char="–"/>
              <a:defRPr sz="15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9pPr>
          </a:lstStyle>
          <a:p>
            <a:pPr algn="r" defTabSz="914400">
              <a:spcBef>
                <a:spcPct val="0"/>
              </a:spcBef>
              <a:buNone/>
            </a:pPr>
            <a:endParaRPr lang="en-US" altLang="en-US" sz="1900" b="1" i="1">
              <a:solidFill>
                <a:srgbClr val="5F5F5F"/>
              </a:solidFill>
              <a:latin typeface="Verdana" panose="020B0604030504040204" pitchFamily="34" charset="0"/>
            </a:endParaRPr>
          </a:p>
        </p:txBody>
      </p:sp>
      <p:sp>
        <p:nvSpPr>
          <p:cNvPr id="43011" name="Text Box 27">
            <a:extLst>
              <a:ext uri="{FF2B5EF4-FFF2-40B4-BE49-F238E27FC236}">
                <a16:creationId xmlns:a16="http://schemas.microsoft.com/office/drawing/2014/main" id="{D1F077BE-1254-4A61-A0C0-3A65957BAD11}"/>
              </a:ext>
            </a:extLst>
          </p:cNvPr>
          <p:cNvSpPr txBox="1">
            <a:spLocks noChangeArrowheads="1"/>
          </p:cNvSpPr>
          <p:nvPr/>
        </p:nvSpPr>
        <p:spPr bwMode="auto">
          <a:xfrm>
            <a:off x="2092326" y="3048001"/>
            <a:ext cx="83105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500">
                <a:solidFill>
                  <a:schemeClr val="tx1"/>
                </a:solidFill>
                <a:latin typeface="Calibri" panose="020F0502020204030204" pitchFamily="34" charset="0"/>
                <a:ea typeface="ＭＳ Ｐゴシック" panose="020B0600070205080204" pitchFamily="34" charset="-128"/>
                <a:cs typeface="Calibri" panose="020F0502020204030204" pitchFamily="34" charset="0"/>
              </a:defRPr>
            </a:lvl1pPr>
            <a:lvl2pPr marL="742950" indent="-285750">
              <a:spcBef>
                <a:spcPct val="20000"/>
              </a:spcBef>
              <a:buChar char="–"/>
              <a:defRPr sz="15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endParaRPr lang="en-US" altLang="en-US" sz="2400"/>
          </a:p>
        </p:txBody>
      </p:sp>
      <p:sp>
        <p:nvSpPr>
          <p:cNvPr id="5" name="Text Box 27">
            <a:extLst>
              <a:ext uri="{FF2B5EF4-FFF2-40B4-BE49-F238E27FC236}">
                <a16:creationId xmlns:a16="http://schemas.microsoft.com/office/drawing/2014/main" id="{7BEE252B-DBF5-408C-9EFE-FA5729F1B655}"/>
              </a:ext>
            </a:extLst>
          </p:cNvPr>
          <p:cNvSpPr txBox="1">
            <a:spLocks noChangeArrowheads="1"/>
          </p:cNvSpPr>
          <p:nvPr/>
        </p:nvSpPr>
        <p:spPr bwMode="auto">
          <a:xfrm>
            <a:off x="1831182" y="3293748"/>
            <a:ext cx="831056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500">
                <a:solidFill>
                  <a:schemeClr val="tx1"/>
                </a:solidFill>
                <a:latin typeface="Calibri" panose="020F0502020204030204" pitchFamily="34" charset="0"/>
                <a:ea typeface="ＭＳ Ｐゴシック" panose="020B0600070205080204" pitchFamily="34" charset="-128"/>
                <a:cs typeface="Calibri" panose="020F0502020204030204" pitchFamily="34" charset="0"/>
              </a:defRPr>
            </a:lvl1pPr>
            <a:lvl2pPr marL="742950" indent="-285750">
              <a:spcBef>
                <a:spcPct val="20000"/>
              </a:spcBef>
              <a:buChar char="–"/>
              <a:defRPr sz="15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Char char="»"/>
              <a:defRPr sz="15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har char="»"/>
              <a:defRPr sz="1500">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3200" dirty="0"/>
              <a:t>Thank you!</a:t>
            </a:r>
          </a:p>
          <a:p>
            <a:pPr algn="ctr">
              <a:spcBef>
                <a:spcPct val="0"/>
              </a:spcBef>
              <a:buFontTx/>
              <a:buNone/>
            </a:pPr>
            <a:endParaRPr lang="en-US" altLang="en-US" sz="3200" dirty="0"/>
          </a:p>
          <a:p>
            <a:pPr algn="ctr">
              <a:spcBef>
                <a:spcPct val="0"/>
              </a:spcBef>
              <a:buFontTx/>
              <a:buNone/>
            </a:pPr>
            <a:r>
              <a:rPr lang="en-US" altLang="en-US" sz="3200" dirty="0"/>
              <a:t>Contact us with any questions:</a:t>
            </a:r>
          </a:p>
          <a:p>
            <a:pPr algn="ctr">
              <a:spcBef>
                <a:spcPct val="0"/>
              </a:spcBef>
              <a:buFontTx/>
              <a:buNone/>
            </a:pPr>
            <a:r>
              <a:rPr lang="en-US" altLang="en-US" sz="3200" dirty="0">
                <a:solidFill>
                  <a:srgbClr val="0000CC"/>
                </a:solidFill>
                <a:hlinkClick r:id="rId3">
                  <a:extLst>
                    <a:ext uri="{A12FA001-AC4F-418D-AE19-62706E023703}">
                      <ahyp:hlinkClr xmlns:ahyp="http://schemas.microsoft.com/office/drawing/2018/hyperlinkcolor" val="tx"/>
                    </a:ext>
                  </a:extLst>
                </a:hlinkClick>
              </a:rPr>
              <a:t>lmkelly@goalscholarship.org</a:t>
            </a:r>
            <a:r>
              <a:rPr lang="en-US" altLang="en-US" sz="3200" dirty="0">
                <a:solidFill>
                  <a:srgbClr val="0000CC"/>
                </a:solidFill>
              </a:rPr>
              <a:t> </a:t>
            </a:r>
          </a:p>
          <a:p>
            <a:pPr algn="ctr">
              <a:spcBef>
                <a:spcPct val="0"/>
              </a:spcBef>
              <a:buFontTx/>
              <a:buNone/>
            </a:pPr>
            <a:r>
              <a:rPr lang="en-US" altLang="en-US" sz="3200">
                <a:solidFill>
                  <a:srgbClr val="0000CC"/>
                </a:solidFill>
              </a:rPr>
              <a:t>(770) 828-4625</a:t>
            </a:r>
            <a:endParaRPr lang="en-US" altLang="en-US" sz="3200" dirty="0">
              <a:solidFill>
                <a:srgbClr val="0000CC"/>
              </a:solidFill>
            </a:endParaRPr>
          </a:p>
        </p:txBody>
      </p:sp>
      <p:pic>
        <p:nvPicPr>
          <p:cNvPr id="3" name="Picture 2" descr="Logo&#10;&#10;Description automatically generated with medium confidence">
            <a:extLst>
              <a:ext uri="{FF2B5EF4-FFF2-40B4-BE49-F238E27FC236}">
                <a16:creationId xmlns:a16="http://schemas.microsoft.com/office/drawing/2014/main" id="{CC98C443-DF84-46D9-99FE-38DE448D0453}"/>
              </a:ext>
            </a:extLst>
          </p:cNvPr>
          <p:cNvPicPr>
            <a:picLocks noChangeAspect="1"/>
          </p:cNvPicPr>
          <p:nvPr/>
        </p:nvPicPr>
        <p:blipFill>
          <a:blip r:embed="rId4"/>
          <a:stretch>
            <a:fillRect/>
          </a:stretch>
        </p:blipFill>
        <p:spPr>
          <a:xfrm>
            <a:off x="2550385" y="838200"/>
            <a:ext cx="7091230" cy="216852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0C8C7AF3-5364-4FA6-814E-58F107ED45E9}"/>
              </a:ext>
            </a:extLst>
          </p:cNvPr>
          <p:cNvSpPr/>
          <p:nvPr/>
        </p:nvSpPr>
        <p:spPr>
          <a:xfrm>
            <a:off x="5388863" y="5181599"/>
            <a:ext cx="6096000" cy="1200329"/>
          </a:xfrm>
          <a:prstGeom prst="rect">
            <a:avLst/>
          </a:prstGeom>
        </p:spPr>
        <p:txBody>
          <a:bodyPr>
            <a:sp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Jim Kelly</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General Counsel</a:t>
            </a: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 name="Picture 2" descr="Lisa_2021">
            <a:extLst>
              <a:ext uri="{FF2B5EF4-FFF2-40B4-BE49-F238E27FC236}">
                <a16:creationId xmlns:a16="http://schemas.microsoft.com/office/drawing/2014/main" id="{8F9B38FD-F3AB-4A22-94C2-B96B853697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11481"/>
            <a:ext cx="3657600" cy="4572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6DEFB62-C02B-4592-907E-D0B6C2696779}"/>
              </a:ext>
            </a:extLst>
          </p:cNvPr>
          <p:cNvSpPr txBox="1"/>
          <p:nvPr/>
        </p:nvSpPr>
        <p:spPr>
          <a:xfrm>
            <a:off x="1972860" y="5181600"/>
            <a:ext cx="2772876"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Lisa Kelly</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Executive Director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2" descr="Jim_2021">
            <a:extLst>
              <a:ext uri="{FF2B5EF4-FFF2-40B4-BE49-F238E27FC236}">
                <a16:creationId xmlns:a16="http://schemas.microsoft.com/office/drawing/2014/main" id="{ACC1C2D4-10BE-47CE-8CD1-5EE2B24E88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77218" y="402337"/>
            <a:ext cx="3709782" cy="4634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494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5"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extBox 1">
            <a:extLst>
              <a:ext uri="{FF2B5EF4-FFF2-40B4-BE49-F238E27FC236}">
                <a16:creationId xmlns:a16="http://schemas.microsoft.com/office/drawing/2014/main" id="{E6CF192E-5E93-42F3-8D3F-C7F8BB512660}"/>
              </a:ext>
            </a:extLst>
          </p:cNvPr>
          <p:cNvSpPr txBox="1"/>
          <p:nvPr/>
        </p:nvSpPr>
        <p:spPr>
          <a:xfrm>
            <a:off x="1098468" y="885651"/>
            <a:ext cx="3229803" cy="4624603"/>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4400" kern="1200">
                <a:solidFill>
                  <a:srgbClr val="FFFFFF"/>
                </a:solidFill>
                <a:latin typeface="+mj-lt"/>
                <a:ea typeface="+mj-ea"/>
                <a:cs typeface="+mj-cs"/>
              </a:rPr>
              <a:t>Table of Contents</a:t>
            </a:r>
          </a:p>
        </p:txBody>
      </p:sp>
      <p:sp>
        <p:nvSpPr>
          <p:cNvPr id="16" name="TextBox 3">
            <a:extLst>
              <a:ext uri="{FF2B5EF4-FFF2-40B4-BE49-F238E27FC236}">
                <a16:creationId xmlns:a16="http://schemas.microsoft.com/office/drawing/2014/main" id="{69FD994D-581F-41DC-A828-7A54E0655F13}"/>
              </a:ext>
            </a:extLst>
          </p:cNvPr>
          <p:cNvSpPr txBox="1"/>
          <p:nvPr/>
        </p:nvSpPr>
        <p:spPr>
          <a:xfrm>
            <a:off x="4978708" y="1326751"/>
            <a:ext cx="6525220" cy="4616849"/>
          </a:xfrm>
          <a:prstGeom prst="rect">
            <a:avLst/>
          </a:prstGeom>
        </p:spPr>
        <p:txBody>
          <a:bodyPr vert="horz" lIns="91440" tIns="45720" rIns="91440" bIns="45720" rtlCol="0" anchor="ctr">
            <a:normAutofit/>
          </a:bodyPr>
          <a:lstStyle/>
          <a:p>
            <a:pPr marL="228600" lvl="0" indent="-228600" defTabSz="914400">
              <a:lnSpc>
                <a:spcPct val="90000"/>
              </a:lnSpc>
              <a:spcAft>
                <a:spcPts val="600"/>
              </a:spcAft>
              <a:buFont typeface="Arial" panose="020B0604020202020204" pitchFamily="34" charset="0"/>
              <a:buChar char="•"/>
            </a:pPr>
            <a:r>
              <a:rPr lang="en-US" sz="2400" b="1" dirty="0"/>
              <a:t>Georgia GOAL Program Overview</a:t>
            </a:r>
          </a:p>
          <a:p>
            <a:pPr lvl="0" indent="-228600" defTabSz="914400">
              <a:lnSpc>
                <a:spcPct val="90000"/>
              </a:lnSpc>
              <a:spcAft>
                <a:spcPts val="600"/>
              </a:spcAft>
              <a:buFont typeface="Arial" panose="020B0604020202020204" pitchFamily="34" charset="0"/>
              <a:buChar char="•"/>
            </a:pPr>
            <a:endParaRPr lang="en-US" sz="2400" b="1" dirty="0"/>
          </a:p>
          <a:p>
            <a:pPr marL="233363" indent="-233363" defTabSz="914400">
              <a:lnSpc>
                <a:spcPct val="90000"/>
              </a:lnSpc>
              <a:spcAft>
                <a:spcPts val="600"/>
              </a:spcAft>
              <a:buFont typeface="Arial" panose="020B0604020202020204" pitchFamily="34" charset="0"/>
              <a:buChar char="•"/>
            </a:pPr>
            <a:r>
              <a:rPr lang="en-US" sz="2400" b="1" dirty="0"/>
              <a:t>Double-Tax Benefit for Pass-Through Business Entities</a:t>
            </a:r>
          </a:p>
          <a:p>
            <a:pPr indent="-228600" defTabSz="914400">
              <a:lnSpc>
                <a:spcPct val="90000"/>
              </a:lnSpc>
              <a:spcAft>
                <a:spcPts val="600"/>
              </a:spcAft>
              <a:buFont typeface="Arial" panose="020B0604020202020204" pitchFamily="34" charset="0"/>
              <a:buChar char="•"/>
            </a:pPr>
            <a:endParaRPr lang="en-US" sz="2400" b="1" dirty="0"/>
          </a:p>
          <a:p>
            <a:pPr indent="-228600" defTabSz="914400">
              <a:lnSpc>
                <a:spcPct val="90000"/>
              </a:lnSpc>
              <a:spcAft>
                <a:spcPts val="600"/>
              </a:spcAft>
              <a:buFont typeface="Arial" panose="020B0604020202020204" pitchFamily="34" charset="0"/>
              <a:buChar char="•"/>
            </a:pPr>
            <a:r>
              <a:rPr lang="en-US" sz="2400" b="1" dirty="0"/>
              <a:t>Significant New Legislation Impacting 2022</a:t>
            </a:r>
          </a:p>
          <a:p>
            <a:pPr indent="-228600" defTabSz="914400">
              <a:lnSpc>
                <a:spcPct val="90000"/>
              </a:lnSpc>
              <a:spcAft>
                <a:spcPts val="600"/>
              </a:spcAft>
              <a:buFont typeface="Arial" panose="020B0604020202020204" pitchFamily="34" charset="0"/>
              <a:buChar char="•"/>
            </a:pPr>
            <a:endParaRPr lang="en-US" sz="2400" b="1" dirty="0"/>
          </a:p>
          <a:p>
            <a:pPr indent="-228600" defTabSz="914400">
              <a:lnSpc>
                <a:spcPct val="90000"/>
              </a:lnSpc>
              <a:spcAft>
                <a:spcPts val="600"/>
              </a:spcAft>
              <a:buFont typeface="Arial" panose="020B0604020202020204" pitchFamily="34" charset="0"/>
              <a:buChar char="•"/>
            </a:pPr>
            <a:r>
              <a:rPr lang="en-US" sz="2400" b="1" dirty="0"/>
              <a:t>Expanded 2022 Opportunity</a:t>
            </a:r>
          </a:p>
          <a:p>
            <a:pPr indent="-228600" defTabSz="914400">
              <a:lnSpc>
                <a:spcPct val="90000"/>
              </a:lnSpc>
              <a:spcAft>
                <a:spcPts val="600"/>
              </a:spcAft>
              <a:buFont typeface="Arial" panose="020B0604020202020204" pitchFamily="34" charset="0"/>
              <a:buChar char="•"/>
            </a:pPr>
            <a:endParaRPr lang="en-US" sz="2400" b="1" dirty="0"/>
          </a:p>
          <a:p>
            <a:pPr indent="-228600" defTabSz="914400">
              <a:lnSpc>
                <a:spcPct val="90000"/>
              </a:lnSpc>
              <a:spcAft>
                <a:spcPts val="600"/>
              </a:spcAft>
              <a:buFont typeface="Arial" panose="020B0604020202020204" pitchFamily="34" charset="0"/>
              <a:buChar char="•"/>
            </a:pPr>
            <a:endParaRPr lang="en-US" sz="2400" b="1" dirty="0"/>
          </a:p>
          <a:p>
            <a:pPr lvl="0" indent="-228600" defTabSz="914400">
              <a:lnSpc>
                <a:spcPct val="90000"/>
              </a:lnSpc>
              <a:spcAft>
                <a:spcPts val="600"/>
              </a:spcAft>
              <a:buFont typeface="Arial" panose="020B0604020202020204" pitchFamily="34" charset="0"/>
              <a:buChar char="•"/>
            </a:pPr>
            <a:endParaRPr lang="en-US" sz="2400" b="1" dirty="0"/>
          </a:p>
        </p:txBody>
      </p:sp>
    </p:spTree>
    <p:extLst>
      <p:ext uri="{BB962C8B-B14F-4D97-AF65-F5344CB8AC3E}">
        <p14:creationId xmlns:p14="http://schemas.microsoft.com/office/powerpoint/2010/main" val="2098662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3" name="Title 1">
            <a:extLst>
              <a:ext uri="{FF2B5EF4-FFF2-40B4-BE49-F238E27FC236}">
                <a16:creationId xmlns:a16="http://schemas.microsoft.com/office/drawing/2014/main" id="{F3197769-7F84-456F-AA18-EC28ED07F9EB}"/>
              </a:ext>
            </a:extLst>
          </p:cNvPr>
          <p:cNvSpPr>
            <a:spLocks noGrp="1" noChangeArrowheads="1"/>
          </p:cNvSpPr>
          <p:nvPr>
            <p:ph type="title"/>
          </p:nvPr>
        </p:nvSpPr>
        <p:spPr>
          <a:xfrm>
            <a:off x="1371599" y="294538"/>
            <a:ext cx="9895951" cy="1033669"/>
          </a:xfrm>
        </p:spPr>
        <p:txBody>
          <a:bodyPr>
            <a:normAutofit/>
          </a:bodyPr>
          <a:lstStyle/>
          <a:p>
            <a:r>
              <a:rPr lang="en-US" altLang="en-US" sz="4000" b="1">
                <a:solidFill>
                  <a:srgbClr val="FFFFFF"/>
                </a:solidFill>
                <a:ea typeface="ＭＳ Ｐゴシック" panose="020B0600070205080204" pitchFamily="34" charset="-128"/>
              </a:rPr>
              <a:t>Georgia GOAL Overview</a:t>
            </a:r>
          </a:p>
        </p:txBody>
      </p:sp>
      <p:sp>
        <p:nvSpPr>
          <p:cNvPr id="8194" name="Content Placeholder 2">
            <a:extLst>
              <a:ext uri="{FF2B5EF4-FFF2-40B4-BE49-F238E27FC236}">
                <a16:creationId xmlns:a16="http://schemas.microsoft.com/office/drawing/2014/main" id="{24288653-127E-403B-B1BE-1F09972AAE10}"/>
              </a:ext>
            </a:extLst>
          </p:cNvPr>
          <p:cNvSpPr>
            <a:spLocks noGrp="1" noChangeArrowheads="1"/>
          </p:cNvSpPr>
          <p:nvPr>
            <p:ph idx="1"/>
          </p:nvPr>
        </p:nvSpPr>
        <p:spPr>
          <a:xfrm>
            <a:off x="459350" y="1828800"/>
            <a:ext cx="11351649" cy="4508830"/>
          </a:xfrm>
        </p:spPr>
        <p:txBody>
          <a:bodyPr anchor="ctr">
            <a:noAutofit/>
          </a:bodyPr>
          <a:lstStyle/>
          <a:p>
            <a:pPr>
              <a:spcBef>
                <a:spcPts val="0"/>
              </a:spcBef>
              <a:spcAft>
                <a:spcPts val="1800"/>
              </a:spcAft>
              <a:defRPr/>
            </a:pPr>
            <a:r>
              <a:rPr lang="en-US" altLang="en-US" sz="2400" dirty="0">
                <a:ea typeface="ＭＳ Ｐゴシック" panose="020B0600070205080204" pitchFamily="34" charset="-128"/>
              </a:rPr>
              <a:t>Georgia’s elected officials enacted the popular Education Tax Credit law in 2008, as our state became an early leader in providing educational choice for families through tax credit scholarships, now available in 19 states, nationwide</a:t>
            </a:r>
          </a:p>
          <a:p>
            <a:pPr>
              <a:spcBef>
                <a:spcPts val="0"/>
              </a:spcBef>
              <a:spcAft>
                <a:spcPts val="1800"/>
              </a:spcAft>
              <a:defRPr/>
            </a:pPr>
            <a:r>
              <a:rPr lang="en-US" altLang="en-US" sz="2400" dirty="0">
                <a:ea typeface="ＭＳ Ｐゴシック" panose="020B0600070205080204" pitchFamily="34" charset="-128"/>
              </a:rPr>
              <a:t>Taxpayers may contribute to SSOs up to certain limits, designating qualified private schools, and receive a 100% Georgia income tax credit and possible federal business expense deduction</a:t>
            </a:r>
          </a:p>
          <a:p>
            <a:pPr>
              <a:spcBef>
                <a:spcPts val="0"/>
              </a:spcBef>
              <a:spcAft>
                <a:spcPts val="1800"/>
              </a:spcAft>
              <a:defRPr/>
            </a:pPr>
            <a:r>
              <a:rPr lang="en-US" altLang="en-US" sz="2400" dirty="0">
                <a:ea typeface="ＭＳ Ｐゴシック" panose="020B0600070205080204" pitchFamily="34" charset="-128"/>
              </a:rPr>
              <a:t>Independent studies consistently reveal fiscal and economic benefits, with Kennesaw State’s Education Economic Center’s 2020 report citing $53.2 million in taxpayer savings in the 2018-19 academic year alone.</a:t>
            </a:r>
          </a:p>
          <a:p>
            <a:pPr>
              <a:spcAft>
                <a:spcPts val="1200"/>
              </a:spcAft>
              <a:defRPr/>
            </a:pPr>
            <a:r>
              <a:rPr lang="en-US" altLang="en-US" sz="2400" dirty="0">
                <a:ea typeface="ＭＳ Ｐゴシック" panose="020B0600070205080204" pitchFamily="34" charset="-128"/>
              </a:rPr>
              <a:t>Georgia lawmakers increased the annual cap on education tax credits from $58 million to $100 million, beginning in 2019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407B5C8B-536A-4A83-9017-1BEF90B91F4C}"/>
              </a:ext>
            </a:extLst>
          </p:cNvPr>
          <p:cNvSpPr txBox="1">
            <a:spLocks noChangeArrowheads="1"/>
          </p:cNvSpPr>
          <p:nvPr/>
        </p:nvSpPr>
        <p:spPr>
          <a:xfrm>
            <a:off x="1143000" y="294538"/>
            <a:ext cx="9895951" cy="1033669"/>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90000"/>
              </a:lnSpc>
              <a:spcAft>
                <a:spcPts val="600"/>
              </a:spcAft>
              <a:defRPr/>
            </a:pPr>
            <a:r>
              <a:rPr lang="en-US" altLang="en-US" sz="3700" b="1" kern="1200" dirty="0">
                <a:solidFill>
                  <a:srgbClr val="FFFFFF"/>
                </a:solidFill>
                <a:latin typeface="+mj-lt"/>
                <a:ea typeface="+mj-ea"/>
                <a:cs typeface="+mj-cs"/>
              </a:rPr>
              <a:t>Education Tax Credit Contribution Limits</a:t>
            </a:r>
          </a:p>
        </p:txBody>
      </p:sp>
      <p:sp>
        <p:nvSpPr>
          <p:cNvPr id="4" name="Text Box 5">
            <a:extLst>
              <a:ext uri="{FF2B5EF4-FFF2-40B4-BE49-F238E27FC236}">
                <a16:creationId xmlns:a16="http://schemas.microsoft.com/office/drawing/2014/main" id="{35D2EA6D-EA29-44D8-BB1D-1EE619A20550}"/>
              </a:ext>
            </a:extLst>
          </p:cNvPr>
          <p:cNvSpPr txBox="1">
            <a:spLocks noChangeArrowheads="1"/>
          </p:cNvSpPr>
          <p:nvPr/>
        </p:nvSpPr>
        <p:spPr bwMode="auto">
          <a:xfrm>
            <a:off x="306954" y="1461752"/>
            <a:ext cx="11853322" cy="5396248"/>
          </a:xfrm>
          <a:prstGeom prst="rect">
            <a:avLst/>
          </a:prstGeom>
        </p:spPr>
        <p:txBody>
          <a:bodyPr vert="horz" lIns="91440" tIns="45720" rIns="91440" bIns="45720" rtlCol="0" anchor="ctr">
            <a:normAutofit/>
          </a:bodyPr>
          <a:lstStyle/>
          <a:p>
            <a:pPr defTabSz="914400">
              <a:lnSpc>
                <a:spcPct val="90000"/>
              </a:lnSpc>
              <a:spcBef>
                <a:spcPts val="600"/>
              </a:spcBef>
              <a:spcAft>
                <a:spcPts val="600"/>
              </a:spcAft>
              <a:defRPr/>
            </a:pPr>
            <a:endParaRPr lang="en-US" sz="2000" dirty="0"/>
          </a:p>
        </p:txBody>
      </p:sp>
      <p:sp>
        <p:nvSpPr>
          <p:cNvPr id="12" name="Text Box 5">
            <a:extLst>
              <a:ext uri="{FF2B5EF4-FFF2-40B4-BE49-F238E27FC236}">
                <a16:creationId xmlns:a16="http://schemas.microsoft.com/office/drawing/2014/main" id="{9572F6C9-618E-4AA4-974E-CE85CB7AA472}"/>
              </a:ext>
            </a:extLst>
          </p:cNvPr>
          <p:cNvSpPr txBox="1">
            <a:spLocks noChangeArrowheads="1"/>
          </p:cNvSpPr>
          <p:nvPr/>
        </p:nvSpPr>
        <p:spPr bwMode="auto">
          <a:xfrm>
            <a:off x="609600" y="2133600"/>
            <a:ext cx="11090266" cy="3754219"/>
          </a:xfrm>
          <a:prstGeom prst="roundRect">
            <a:avLst/>
          </a:prstGeom>
          <a:ln>
            <a:noFill/>
            <a:headEnd/>
            <a:tailEnd/>
          </a:ln>
        </p:spPr>
        <p:style>
          <a:lnRef idx="1">
            <a:schemeClr val="accent6"/>
          </a:lnRef>
          <a:fillRef idx="2">
            <a:schemeClr val="accent6"/>
          </a:fillRef>
          <a:effectRef idx="1">
            <a:schemeClr val="accent6"/>
          </a:effectRef>
          <a:fontRef idx="minor">
            <a:schemeClr val="dk1"/>
          </a:fontRef>
        </p:style>
        <p:txBody>
          <a:bodyPr wrap="square">
            <a:spAutoFit/>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Individual and </a:t>
            </a:r>
            <a:r>
              <a:rPr lang="en-US" sz="2400" dirty="0">
                <a:solidFill>
                  <a:prstClr val="black"/>
                </a:solidFill>
                <a:latin typeface="Calibri" panose="020F0502020204030204" pitchFamily="34" charset="0"/>
                <a:cs typeface="Calibri" panose="020F0502020204030204" pitchFamily="34" charset="0"/>
              </a:rPr>
              <a:t>business</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taxpayers receive 100% Georgia income tax credits for contributions to Student Scholarship Organizations (SSOs) </a:t>
            </a:r>
            <a:r>
              <a:rPr kumimoji="0" lang="en-US" sz="2400" b="1" i="1" u="sng"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up to</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the following limits:</a:t>
            </a:r>
          </a:p>
          <a:p>
            <a:pPr marL="517525" marR="0" lvl="0" indent="-288925" algn="l" defTabSz="457200" rtl="0" eaLnBrk="1" fontAlgn="auto" latinLnBrk="0" hangingPunct="1">
              <a:lnSpc>
                <a:spcPct val="100000"/>
              </a:lnSpc>
              <a:spcBef>
                <a:spcPts val="300"/>
              </a:spcBef>
              <a:spcAft>
                <a:spcPts val="300"/>
              </a:spcAft>
              <a:buClrTx/>
              <a:buSzPct val="120000"/>
              <a:buFont typeface="Arial" panose="020B0604020202020204" pitchFamily="34" charset="0"/>
              <a:buChar char="•"/>
              <a:tabLst>
                <a:tab pos="457200" algn="l"/>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$1,000 (single)</a:t>
            </a:r>
          </a:p>
          <a:p>
            <a:pPr marL="517525" marR="0" lvl="0" indent="-288925" algn="l" defTabSz="457200" rtl="0" eaLnBrk="1" fontAlgn="auto" latinLnBrk="0" hangingPunct="1">
              <a:lnSpc>
                <a:spcPct val="100000"/>
              </a:lnSpc>
              <a:spcBef>
                <a:spcPts val="300"/>
              </a:spcBef>
              <a:spcAft>
                <a:spcPts val="300"/>
              </a:spcAft>
              <a:buClrTx/>
              <a:buSzPct val="120000"/>
              <a:buFont typeface="Arial" panose="020B0604020202020204" pitchFamily="34" charset="0"/>
              <a:buChar char="•"/>
              <a:tabLst>
                <a:tab pos="457200" algn="l"/>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$2,500 (married filing jointly)</a:t>
            </a:r>
          </a:p>
          <a:p>
            <a:pPr marL="517525" marR="0" lvl="0" indent="-288925" algn="l" defTabSz="457200" rtl="0" eaLnBrk="1" fontAlgn="auto" latinLnBrk="0" hangingPunct="1">
              <a:lnSpc>
                <a:spcPct val="100000"/>
              </a:lnSpc>
              <a:spcBef>
                <a:spcPts val="300"/>
              </a:spcBef>
              <a:spcAft>
                <a:spcPts val="300"/>
              </a:spcAft>
              <a:buClrTx/>
              <a:buSzPct val="120000"/>
              <a:buFont typeface="Arial" panose="020B0604020202020204" pitchFamily="34" charset="0"/>
              <a:buChar char="•"/>
              <a:tabLst>
                <a:tab pos="457200" algn="l"/>
              </a:tabLst>
              <a:defRPr/>
            </a:pPr>
            <a:r>
              <a:rPr lang="en-US" sz="2400" dirty="0">
                <a:solidFill>
                  <a:prstClr val="black"/>
                </a:solidFill>
                <a:latin typeface="Calibri" panose="020F0502020204030204" pitchFamily="34" charset="0"/>
                <a:cs typeface="Calibri" panose="020F0502020204030204" pitchFamily="34" charset="0"/>
              </a:rPr>
              <a:t>Pass-through entity -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$10,000 per individual with ownership in S Corp, LLC or partnership, if they would have that level of income tax liability for their share of pass-through ownership</a:t>
            </a:r>
          </a:p>
          <a:p>
            <a:pPr marL="517525" marR="0" lvl="0" indent="-288925" algn="l" defTabSz="457200" rtl="0" eaLnBrk="1" fontAlgn="auto" latinLnBrk="0" hangingPunct="1">
              <a:lnSpc>
                <a:spcPct val="100000"/>
              </a:lnSpc>
              <a:spcBef>
                <a:spcPts val="600"/>
              </a:spcBef>
              <a:spcAft>
                <a:spcPts val="600"/>
              </a:spcAft>
              <a:buClrTx/>
              <a:buSzPct val="120000"/>
              <a:buFont typeface="Arial" panose="020B0604020202020204" pitchFamily="34" charset="0"/>
              <a:buChar char="•"/>
              <a:tabLst>
                <a:tab pos="457200" algn="l"/>
              </a:tabLst>
              <a:defRPr/>
            </a:pP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C corporations &amp; trusts: 75% of their annual Georgia income tax liability</a:t>
            </a:r>
          </a:p>
        </p:txBody>
      </p:sp>
    </p:spTree>
    <p:extLst>
      <p:ext uri="{BB962C8B-B14F-4D97-AF65-F5344CB8AC3E}">
        <p14:creationId xmlns:p14="http://schemas.microsoft.com/office/powerpoint/2010/main" val="16374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3" name="Title 1">
            <a:extLst>
              <a:ext uri="{FF2B5EF4-FFF2-40B4-BE49-F238E27FC236}">
                <a16:creationId xmlns:a16="http://schemas.microsoft.com/office/drawing/2014/main" id="{F3197769-7F84-456F-AA18-EC28ED07F9EB}"/>
              </a:ext>
            </a:extLst>
          </p:cNvPr>
          <p:cNvSpPr>
            <a:spLocks noGrp="1" noChangeArrowheads="1"/>
          </p:cNvSpPr>
          <p:nvPr>
            <p:ph type="title"/>
          </p:nvPr>
        </p:nvSpPr>
        <p:spPr>
          <a:xfrm>
            <a:off x="1371599" y="294538"/>
            <a:ext cx="9895951" cy="1033669"/>
          </a:xfrm>
        </p:spPr>
        <p:txBody>
          <a:bodyPr>
            <a:normAutofit/>
          </a:bodyPr>
          <a:lstStyle/>
          <a:p>
            <a:r>
              <a:rPr lang="en-US" sz="4000" b="1" dirty="0">
                <a:solidFill>
                  <a:schemeClr val="bg1"/>
                </a:solidFill>
              </a:rPr>
              <a:t>IRS Regulations Create an Exception</a:t>
            </a:r>
            <a:endParaRPr lang="en-US" altLang="en-US" sz="4000" b="1" dirty="0">
              <a:solidFill>
                <a:srgbClr val="FFFFFF"/>
              </a:solidFill>
              <a:ea typeface="ＭＳ Ｐゴシック" panose="020B0600070205080204" pitchFamily="34" charset="-128"/>
            </a:endParaRPr>
          </a:p>
        </p:txBody>
      </p:sp>
      <p:sp>
        <p:nvSpPr>
          <p:cNvPr id="11" name="Content Placeholder 2">
            <a:extLst>
              <a:ext uri="{FF2B5EF4-FFF2-40B4-BE49-F238E27FC236}">
                <a16:creationId xmlns:a16="http://schemas.microsoft.com/office/drawing/2014/main" id="{E7C2D371-6C93-41B6-816D-F8B8E9C98BE6}"/>
              </a:ext>
            </a:extLst>
          </p:cNvPr>
          <p:cNvSpPr txBox="1">
            <a:spLocks noChangeArrowheads="1"/>
          </p:cNvSpPr>
          <p:nvPr/>
        </p:nvSpPr>
        <p:spPr>
          <a:xfrm>
            <a:off x="971547" y="1807416"/>
            <a:ext cx="10248902" cy="473783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800"/>
              </a:spcAft>
              <a:defRPr/>
            </a:pPr>
            <a:r>
              <a:rPr lang="en-US" sz="2400" dirty="0"/>
              <a:t>On August 11, 2020, the IRS published regulations confirming that a payment made by a pass-through business to a charity (such as a SSO) may qualify for a federal </a:t>
            </a:r>
            <a:r>
              <a:rPr lang="en-US" sz="2400" b="1" dirty="0"/>
              <a:t>ordinary and necessary business expense deduction</a:t>
            </a:r>
            <a:r>
              <a:rPr lang="en-US" sz="2400" dirty="0"/>
              <a:t>, </a:t>
            </a:r>
            <a:r>
              <a:rPr lang="en-US" sz="2400" i="1" dirty="0"/>
              <a:t>even where the owners receive a state income tax credit for the payment</a:t>
            </a:r>
            <a:endParaRPr lang="en-US" sz="2400" dirty="0"/>
          </a:p>
          <a:p>
            <a:pPr>
              <a:spcAft>
                <a:spcPts val="1800"/>
              </a:spcAft>
              <a:defRPr/>
            </a:pPr>
            <a:r>
              <a:rPr lang="en-US" sz="2400" dirty="0"/>
              <a:t>Businesses can deduct payments relating to their trade or business that are made with the reasonable expectation of financial return commensurate with (but, according to the IRS, not necessarily equal to) the payment </a:t>
            </a:r>
          </a:p>
          <a:p>
            <a:pPr>
              <a:defRPr/>
            </a:pPr>
            <a:r>
              <a:rPr lang="en-US" sz="2400" dirty="0"/>
              <a:t>The business payment is a deductible advertising or marketing expense, which reduces the federal taxable net income of the pass-through business owner, resulting in federal tax savings</a:t>
            </a:r>
          </a:p>
        </p:txBody>
      </p:sp>
    </p:spTree>
    <p:extLst>
      <p:ext uri="{BB962C8B-B14F-4D97-AF65-F5344CB8AC3E}">
        <p14:creationId xmlns:p14="http://schemas.microsoft.com/office/powerpoint/2010/main" val="3073106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3" name="Title 1">
            <a:extLst>
              <a:ext uri="{FF2B5EF4-FFF2-40B4-BE49-F238E27FC236}">
                <a16:creationId xmlns:a16="http://schemas.microsoft.com/office/drawing/2014/main" id="{F3197769-7F84-456F-AA18-EC28ED07F9EB}"/>
              </a:ext>
            </a:extLst>
          </p:cNvPr>
          <p:cNvSpPr>
            <a:spLocks noGrp="1" noChangeArrowheads="1"/>
          </p:cNvSpPr>
          <p:nvPr>
            <p:ph type="title"/>
          </p:nvPr>
        </p:nvSpPr>
        <p:spPr>
          <a:xfrm>
            <a:off x="1371599" y="294538"/>
            <a:ext cx="9895951" cy="1033669"/>
          </a:xfrm>
        </p:spPr>
        <p:txBody>
          <a:bodyPr>
            <a:normAutofit fontScale="90000"/>
          </a:bodyPr>
          <a:lstStyle/>
          <a:p>
            <a:r>
              <a:rPr lang="en-US" sz="4000" b="1" dirty="0">
                <a:solidFill>
                  <a:schemeClr val="bg1"/>
                </a:solidFill>
              </a:rPr>
              <a:t>The “Test” to Determine if the </a:t>
            </a:r>
            <a:br>
              <a:rPr lang="en-US" sz="4000" b="1" dirty="0">
                <a:solidFill>
                  <a:schemeClr val="bg1"/>
                </a:solidFill>
              </a:rPr>
            </a:br>
            <a:r>
              <a:rPr lang="en-US" sz="4000" b="1" dirty="0">
                <a:solidFill>
                  <a:schemeClr val="bg1"/>
                </a:solidFill>
              </a:rPr>
              <a:t>Payment is Deductible</a:t>
            </a:r>
            <a:endParaRPr lang="en-US" altLang="en-US" sz="4000" b="1" dirty="0">
              <a:solidFill>
                <a:srgbClr val="FFFFFF"/>
              </a:solidFill>
              <a:ea typeface="ＭＳ Ｐゴシック" panose="020B0600070205080204" pitchFamily="34" charset="-128"/>
            </a:endParaRPr>
          </a:p>
        </p:txBody>
      </p:sp>
      <p:sp>
        <p:nvSpPr>
          <p:cNvPr id="9" name="Content Placeholder 2">
            <a:extLst>
              <a:ext uri="{FF2B5EF4-FFF2-40B4-BE49-F238E27FC236}">
                <a16:creationId xmlns:a16="http://schemas.microsoft.com/office/drawing/2014/main" id="{75A9B203-5D0C-46BF-8D34-6AB7878DAD23}"/>
              </a:ext>
            </a:extLst>
          </p:cNvPr>
          <p:cNvSpPr>
            <a:spLocks noGrp="1" noChangeArrowheads="1"/>
          </p:cNvSpPr>
          <p:nvPr>
            <p:ph idx="1"/>
          </p:nvPr>
        </p:nvSpPr>
        <p:spPr>
          <a:xfrm>
            <a:off x="420175" y="1752600"/>
            <a:ext cx="11351650" cy="4992593"/>
          </a:xfrm>
        </p:spPr>
        <p:txBody>
          <a:bodyPr anchor="ctr">
            <a:normAutofit/>
          </a:bodyPr>
          <a:lstStyle/>
          <a:p>
            <a:pPr>
              <a:spcAft>
                <a:spcPts val="600"/>
              </a:spcAft>
              <a:defRPr/>
            </a:pPr>
            <a:r>
              <a:rPr lang="en-US" sz="2400" dirty="0"/>
              <a:t>If the business “reasonably believes the program will generate a significant degree of name recognition and goodwill in the communities where it operates and thereby increase its revenue,” a federal business expense deduction may be available </a:t>
            </a:r>
            <a:r>
              <a:rPr lang="en-US" sz="2400" i="1" dirty="0"/>
              <a:t>even though the business does not have a direct business relationship with the SSO or designated private school.</a:t>
            </a:r>
          </a:p>
          <a:p>
            <a:pPr>
              <a:spcAft>
                <a:spcPts val="600"/>
              </a:spcAft>
              <a:defRPr/>
            </a:pPr>
            <a:r>
              <a:rPr lang="en-US" sz="2400" dirty="0"/>
              <a:t>An example in the IRS Regulations explains that the business expense deduction may be available for payments made by a business located in a state “for use in projects that improve conditions in the state,” which could include greater K-12 educational opportunities that improve educational outcomes, result in fiscal and economic savings for the state, and attract business to the state.</a:t>
            </a:r>
          </a:p>
          <a:p>
            <a:pPr>
              <a:defRPr/>
            </a:pPr>
            <a:r>
              <a:rPr lang="en-US" sz="2400" dirty="0"/>
              <a:t>The business must reasonably believe that the payments will generate a significant degree of name recognition and goodwill in the communities where it operates and thereby increase its revenue.</a:t>
            </a:r>
          </a:p>
        </p:txBody>
      </p:sp>
    </p:spTree>
    <p:extLst>
      <p:ext uri="{BB962C8B-B14F-4D97-AF65-F5344CB8AC3E}">
        <p14:creationId xmlns:p14="http://schemas.microsoft.com/office/powerpoint/2010/main" val="1682914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344AAA5-41F4-4862-97EF-688D31DC7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69E1A62C-2AAF-4B3E-8CDB-65E237080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A937325A-AF98-48CB-B22A-F5A552E3C30B}"/>
              </a:ext>
            </a:extLst>
          </p:cNvPr>
          <p:cNvSpPr/>
          <p:nvPr/>
        </p:nvSpPr>
        <p:spPr>
          <a:xfrm>
            <a:off x="952500" y="76200"/>
            <a:ext cx="10287000" cy="83099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400" b="1" i="0" u="sng"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Georgia DOR Permits Pass-Through Owners to Receive State Income Tax Credit When Entity Takes a Federal Business Expense Deduction</a:t>
            </a:r>
            <a:endParaRPr kumimoji="0" lang="en-US" sz="2400" b="0"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Content Placeholder 2">
            <a:extLst>
              <a:ext uri="{FF2B5EF4-FFF2-40B4-BE49-F238E27FC236}">
                <a16:creationId xmlns:a16="http://schemas.microsoft.com/office/drawing/2014/main" id="{CD3A61C9-C1C0-4438-97F0-1705F64889E2}"/>
              </a:ext>
            </a:extLst>
          </p:cNvPr>
          <p:cNvSpPr>
            <a:spLocks noGrp="1" noChangeArrowheads="1"/>
          </p:cNvSpPr>
          <p:nvPr>
            <p:ph idx="1"/>
          </p:nvPr>
        </p:nvSpPr>
        <p:spPr>
          <a:xfrm>
            <a:off x="1123950" y="1219200"/>
            <a:ext cx="9944100" cy="5104972"/>
          </a:xfrm>
        </p:spPr>
        <p:txBody>
          <a:bodyPr anchor="t">
            <a:normAutofit/>
          </a:bodyPr>
          <a:lstStyle/>
          <a:p>
            <a:pPr>
              <a:spcAft>
                <a:spcPts val="1800"/>
              </a:spcAft>
              <a:defRPr/>
            </a:pPr>
            <a:r>
              <a:rPr lang="en-US" altLang="en-US" sz="2400" dirty="0">
                <a:ea typeface="ＭＳ Ｐゴシック" panose="020B0600070205080204" pitchFamily="34" charset="-128"/>
              </a:rPr>
              <a:t>Rule 560-7-8-.47 (as amended) relating to the Georgia GOAL Tax Credit program.</a:t>
            </a:r>
            <a:endParaRPr lang="en-US" altLang="en-US" sz="2000" dirty="0">
              <a:ea typeface="ＭＳ Ｐゴシック" panose="020B0600070205080204" pitchFamily="34" charset="-128"/>
            </a:endParaRPr>
          </a:p>
          <a:p>
            <a:pPr>
              <a:spcBef>
                <a:spcPct val="0"/>
              </a:spcBef>
              <a:spcAft>
                <a:spcPts val="1800"/>
              </a:spcAft>
              <a:defRPr/>
            </a:pPr>
            <a:r>
              <a:rPr lang="en-US" altLang="en-US" sz="2400" dirty="0">
                <a:ea typeface="ＭＳ Ｐゴシック" panose="020B0600070205080204" pitchFamily="34" charset="-128"/>
              </a:rPr>
              <a:t>Where a pass-through entity makes a payment to a SSO that is deductible as a business expense, the QEE tax credits will be earned by its members, shareholders, or partners based on their profit/loss percentage at the end of the tax year and the applicable maximum limits of Georgia law.</a:t>
            </a:r>
          </a:p>
          <a:p>
            <a:pPr>
              <a:spcBef>
                <a:spcPct val="0"/>
              </a:spcBef>
              <a:spcAft>
                <a:spcPts val="1800"/>
              </a:spcAft>
              <a:defRPr/>
            </a:pPr>
            <a:r>
              <a:rPr lang="en-US" altLang="en-US" sz="2400" dirty="0">
                <a:ea typeface="ＭＳ Ｐゴシック" panose="020B0600070205080204" pitchFamily="34" charset="-128"/>
              </a:rPr>
              <a:t>Important note: applications must be submitted to Georgia GOAL for each pass-through owner’s share of the QEE tax credit, per the total payment to be made by the business.</a:t>
            </a:r>
          </a:p>
          <a:p>
            <a:pPr>
              <a:spcBef>
                <a:spcPct val="0"/>
              </a:spcBef>
              <a:defRPr/>
            </a:pPr>
            <a:r>
              <a:rPr lang="en-US" altLang="en-US" sz="2400" dirty="0">
                <a:ea typeface="ＭＳ Ｐゴシック" panose="020B0600070205080204" pitchFamily="34" charset="-128"/>
              </a:rPr>
              <a:t>Georgia pass-through business owners can receive the double tax benefit (of a federal deduction and state credit) originally available under the Georgia GOAL program!</a:t>
            </a:r>
          </a:p>
        </p:txBody>
      </p:sp>
    </p:spTree>
    <p:extLst>
      <p:ext uri="{BB962C8B-B14F-4D97-AF65-F5344CB8AC3E}">
        <p14:creationId xmlns:p14="http://schemas.microsoft.com/office/powerpoint/2010/main" val="3202165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 name="Rectangle 7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 name="Rectangle 7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 name="Rectangle 7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Rectangle 7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93" name="Title 1">
            <a:extLst>
              <a:ext uri="{FF2B5EF4-FFF2-40B4-BE49-F238E27FC236}">
                <a16:creationId xmlns:a16="http://schemas.microsoft.com/office/drawing/2014/main" id="{F3197769-7F84-456F-AA18-EC28ED07F9EB}"/>
              </a:ext>
            </a:extLst>
          </p:cNvPr>
          <p:cNvSpPr>
            <a:spLocks noGrp="1" noChangeArrowheads="1"/>
          </p:cNvSpPr>
          <p:nvPr>
            <p:ph type="title"/>
          </p:nvPr>
        </p:nvSpPr>
        <p:spPr>
          <a:xfrm>
            <a:off x="1371599" y="294538"/>
            <a:ext cx="9895951" cy="1033669"/>
          </a:xfrm>
        </p:spPr>
        <p:txBody>
          <a:bodyPr>
            <a:normAutofit/>
          </a:bodyPr>
          <a:lstStyle/>
          <a:p>
            <a:r>
              <a:rPr lang="en-US" sz="3600" b="1" dirty="0">
                <a:solidFill>
                  <a:schemeClr val="bg1"/>
                </a:solidFill>
              </a:rPr>
              <a:t>2021 Momentum</a:t>
            </a:r>
            <a:endParaRPr lang="en-US" altLang="en-US" sz="3600" b="1" dirty="0">
              <a:solidFill>
                <a:srgbClr val="FFFFFF"/>
              </a:solidFill>
              <a:ea typeface="ＭＳ Ｐゴシック" panose="020B0600070205080204" pitchFamily="34" charset="-128"/>
            </a:endParaRPr>
          </a:p>
        </p:txBody>
      </p:sp>
      <p:sp>
        <p:nvSpPr>
          <p:cNvPr id="11" name="Content Placeholder 2">
            <a:extLst>
              <a:ext uri="{FF2B5EF4-FFF2-40B4-BE49-F238E27FC236}">
                <a16:creationId xmlns:a16="http://schemas.microsoft.com/office/drawing/2014/main" id="{443C79D6-691F-4614-BB4E-440BE794366B}"/>
              </a:ext>
            </a:extLst>
          </p:cNvPr>
          <p:cNvSpPr txBox="1">
            <a:spLocks noChangeArrowheads="1"/>
          </p:cNvSpPr>
          <p:nvPr/>
        </p:nvSpPr>
        <p:spPr>
          <a:xfrm>
            <a:off x="866771" y="1621812"/>
            <a:ext cx="10458453" cy="5159987"/>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1800"/>
              </a:spcAft>
              <a:defRPr/>
            </a:pPr>
            <a:r>
              <a:rPr lang="en-US" sz="2400" dirty="0"/>
              <a:t>CPAs and financial advisors throughout Georgia are increasingly recommending the GOAL tax credit opportunity, following the August 2020 IRS regulations. </a:t>
            </a:r>
          </a:p>
          <a:p>
            <a:pPr>
              <a:lnSpc>
                <a:spcPct val="100000"/>
              </a:lnSpc>
              <a:spcBef>
                <a:spcPts val="0"/>
              </a:spcBef>
              <a:spcAft>
                <a:spcPts val="1800"/>
              </a:spcAft>
              <a:defRPr/>
            </a:pPr>
            <a:r>
              <a:rPr lang="en-US" sz="2400" dirty="0"/>
              <a:t>In 2019, all $100 million of available tax credits were consumed. </a:t>
            </a:r>
          </a:p>
          <a:p>
            <a:pPr>
              <a:lnSpc>
                <a:spcPct val="100000"/>
              </a:lnSpc>
              <a:spcBef>
                <a:spcPts val="0"/>
              </a:spcBef>
              <a:spcAft>
                <a:spcPts val="1800"/>
              </a:spcAft>
              <a:defRPr/>
            </a:pPr>
            <a:r>
              <a:rPr lang="en-US" sz="2400" dirty="0"/>
              <a:t>In 2020, 97% of the $100 million cap was met, even in that challenging year.</a:t>
            </a:r>
          </a:p>
          <a:p>
            <a:pPr>
              <a:lnSpc>
                <a:spcPct val="100000"/>
              </a:lnSpc>
              <a:spcAft>
                <a:spcPts val="1800"/>
              </a:spcAft>
              <a:defRPr/>
            </a:pPr>
            <a:r>
              <a:rPr lang="en-US" sz="2400" dirty="0"/>
              <a:t>More than 80% of available credits have been consumed as of May 15, 2021, with many business owners and their financial advisors strategically waiting until later in the year to participate.</a:t>
            </a:r>
          </a:p>
          <a:p>
            <a:pPr>
              <a:lnSpc>
                <a:spcPct val="100000"/>
              </a:lnSpc>
              <a:spcAft>
                <a:spcPts val="1800"/>
              </a:spcAft>
              <a:defRPr/>
            </a:pPr>
            <a:r>
              <a:rPr lang="en-US" sz="2400" dirty="0"/>
              <a:t>We believe the entire $100 million cap will be met in the current year, with heavy activity in the late 3</a:t>
            </a:r>
            <a:r>
              <a:rPr lang="en-US" sz="2400" baseline="30000" dirty="0"/>
              <a:t>rd</a:t>
            </a:r>
            <a:r>
              <a:rPr lang="en-US" sz="2400" dirty="0"/>
              <a:t> quarter and the 4</a:t>
            </a:r>
            <a:r>
              <a:rPr lang="en-US" sz="2400" baseline="30000" dirty="0"/>
              <a:t>th</a:t>
            </a:r>
            <a:r>
              <a:rPr lang="en-US" sz="2400" dirty="0"/>
              <a:t> quarter of this year.</a:t>
            </a:r>
          </a:p>
        </p:txBody>
      </p:sp>
    </p:spTree>
    <p:extLst>
      <p:ext uri="{BB962C8B-B14F-4D97-AF65-F5344CB8AC3E}">
        <p14:creationId xmlns:p14="http://schemas.microsoft.com/office/powerpoint/2010/main" val="36391361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33506</TotalTime>
  <Words>1604</Words>
  <Application>Microsoft Office PowerPoint</Application>
  <PresentationFormat>Widescreen</PresentationFormat>
  <Paragraphs>95</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vt:lpstr>
      <vt:lpstr>Verdana</vt:lpstr>
      <vt:lpstr>Office Theme</vt:lpstr>
      <vt:lpstr>PowerPoint Presentation</vt:lpstr>
      <vt:lpstr>PowerPoint Presentation</vt:lpstr>
      <vt:lpstr>PowerPoint Presentation</vt:lpstr>
      <vt:lpstr>Georgia GOAL Overview</vt:lpstr>
      <vt:lpstr>PowerPoint Presentation</vt:lpstr>
      <vt:lpstr>IRS Regulations Create an Exception</vt:lpstr>
      <vt:lpstr>The “Test” to Determine if the  Payment is Deductible</vt:lpstr>
      <vt:lpstr>PowerPoint Presentation</vt:lpstr>
      <vt:lpstr>2021 Momentum</vt:lpstr>
      <vt:lpstr>2022 Opportunity – IRS to Permit  “SALT Workaround”</vt:lpstr>
      <vt:lpstr>PowerPoint Presentation</vt:lpstr>
      <vt:lpstr>2022 Opportunity – Comes to Georgia</vt:lpstr>
      <vt:lpstr>PowerPoint Presentation</vt:lpstr>
      <vt:lpstr>Georgia GOAL – Signing Up for 2022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Kate Kelly</dc:creator>
  <cp:lastModifiedBy>Maci O'Connor</cp:lastModifiedBy>
  <cp:revision>1654</cp:revision>
  <cp:lastPrinted>2021-05-14T19:29:10Z</cp:lastPrinted>
  <dcterms:created xsi:type="dcterms:W3CDTF">2009-07-09T13:22:29Z</dcterms:created>
  <dcterms:modified xsi:type="dcterms:W3CDTF">2021-07-28T17:17:52Z</dcterms:modified>
</cp:coreProperties>
</file>