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8" r:id="rId9"/>
    <p:sldId id="269" r:id="rId10"/>
    <p:sldId id="270" r:id="rId11"/>
    <p:sldId id="262" r:id="rId12"/>
    <p:sldId id="263" r:id="rId13"/>
    <p:sldId id="264" r:id="rId14"/>
    <p:sldId id="266" r:id="rId15"/>
    <p:sldId id="265" r:id="rId16"/>
    <p:sldId id="271" r:id="rId17"/>
    <p:sldId id="272" r:id="rId18"/>
    <p:sldId id="273" r:id="rId19"/>
    <p:sldId id="275" r:id="rId20"/>
    <p:sldId id="276" r:id="rId21"/>
    <p:sldId id="274" r:id="rId22"/>
    <p:sldId id="277" r:id="rId2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199" autoAdjust="0"/>
  </p:normalViewPr>
  <p:slideViewPr>
    <p:cSldViewPr showGuides="1">
      <p:cViewPr varScale="1">
        <p:scale>
          <a:sx n="66" d="100"/>
          <a:sy n="66" d="100"/>
        </p:scale>
        <p:origin x="-1506" y="-96"/>
      </p:cViewPr>
      <p:guideLst>
        <p:guide orient="horz" pos="2400"/>
        <p:guide pos="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FDB0D-3BB0-4116-AFF1-EA397214D707}" type="datetimeFigureOut">
              <a:rPr lang="es-MX" smtClean="0"/>
              <a:t>17/04/2018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03C13-977D-4C06-B195-001431CE0DD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56854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23B97-5ACB-4FA6-9D15-FD15EA1F2B35}" type="datetimeFigureOut">
              <a:rPr lang="es-MX" smtClean="0"/>
              <a:t>17/04/2018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4AB9A-17F9-48D1-83F5-92752EE4414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44377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4AB9A-17F9-48D1-83F5-92752EE4414A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8354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s-MX" sz="1000" dirty="0" smtClean="0"/>
              <a:t>Preguntar cual de las dos cosas les resulta mas complicada a los lideres ¿Crear la estrategia</a:t>
            </a:r>
            <a:r>
              <a:rPr lang="es-MX" sz="1000" baseline="0" dirty="0" smtClean="0"/>
              <a:t> o ejecutarla?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000" baseline="0" dirty="0" smtClean="0"/>
              <a:t>Si alguien a tomado un MBA, Diplomado.. En que se </a:t>
            </a:r>
            <a:r>
              <a:rPr lang="es-MX" sz="1000" baseline="0" dirty="0" err="1" smtClean="0"/>
              <a:t>se</a:t>
            </a:r>
            <a:r>
              <a:rPr lang="es-MX" sz="1000" baseline="0" dirty="0" smtClean="0"/>
              <a:t> concentraban mas?... La respuesta es en la estrategia</a:t>
            </a:r>
          </a:p>
          <a:p>
            <a:pPr marL="228600" indent="-228600">
              <a:buFont typeface="+mj-lt"/>
              <a:buAutoNum type="arabicPeriod"/>
            </a:pPr>
            <a:endParaRPr lang="es-MX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4AB9A-17F9-48D1-83F5-92752EE4414A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0216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Cuantas veces no culpamos a las personas por que no están ejecutando el Plan y esto es por que significa cambios de conducta</a:t>
            </a:r>
          </a:p>
          <a:p>
            <a:r>
              <a:rPr lang="es-MX" dirty="0" smtClean="0"/>
              <a:t>“las personas NO son el problema”</a:t>
            </a: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4AB9A-17F9-48D1-83F5-92752EE4414A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2215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La cascada</a:t>
            </a:r>
            <a:r>
              <a:rPr lang="es-MX" baseline="0" dirty="0" smtClean="0"/>
              <a:t> de la estrategia todos los niveles, es lo que muchas veces no se considera cuando no se hacen los planes con anticipación</a:t>
            </a:r>
          </a:p>
          <a:p>
            <a:r>
              <a:rPr lang="es-MX" baseline="0" dirty="0" smtClean="0"/>
              <a:t>Los problemas siempre son los mismo especialmente con el llevar el mensaje a todos los empleados de la organización</a:t>
            </a:r>
          </a:p>
          <a:p>
            <a:r>
              <a:rPr lang="es-MX" baseline="0" dirty="0" smtClean="0"/>
              <a:t>DINAMICA:  </a:t>
            </a:r>
            <a:r>
              <a:rPr lang="es-MX" baseline="0" dirty="0" smtClean="0">
                <a:solidFill>
                  <a:srgbClr val="FF0000"/>
                </a:solidFill>
              </a:rPr>
              <a:t>Preguntar cuales son las claves del fracaso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4AB9A-17F9-48D1-83F5-92752EE4414A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578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DINAMICA. Hay</a:t>
            </a:r>
            <a:r>
              <a:rPr lang="es-MX" baseline="0" dirty="0" smtClean="0"/>
              <a:t> que preguntar a la audiencia si el torbellino es considerado Malo?? … la respuesta es que NO</a:t>
            </a:r>
          </a:p>
          <a:p>
            <a:r>
              <a:rPr lang="es-MX" baseline="0" dirty="0" smtClean="0"/>
              <a:t>Si los asuntos urgentes se atienden mal, podrían matar a la compañía, esto mantiene viva a la compañía</a:t>
            </a:r>
          </a:p>
          <a:p>
            <a:r>
              <a:rPr lang="es-MX" baseline="0" dirty="0" smtClean="0"/>
              <a:t>El RETO esta en operar las METAS IMPORTANTES sin dejar aquello que es URGENTE.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4AB9A-17F9-48D1-83F5-92752EE4414A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7877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Ejemplo del maestro de clases, exámenes por calificar</a:t>
            </a:r>
            <a:r>
              <a:rPr lang="es-MX" baseline="0" dirty="0" smtClean="0"/>
              <a:t> etc.</a:t>
            </a:r>
          </a:p>
          <a:p>
            <a:r>
              <a:rPr lang="es-MX" baseline="0" dirty="0" smtClean="0"/>
              <a:t>O ejemplo de retiro espiritual</a:t>
            </a: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4AB9A-17F9-48D1-83F5-92752EE4414A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2858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Ejemplo del maestro de clases, exámenes por calificar</a:t>
            </a:r>
            <a:r>
              <a:rPr lang="es-MX" baseline="0" dirty="0" smtClean="0"/>
              <a:t> etc.</a:t>
            </a:r>
          </a:p>
          <a:p>
            <a:r>
              <a:rPr lang="es-MX" baseline="0" dirty="0" smtClean="0"/>
              <a:t>O ejemplo de retiro espiritual</a:t>
            </a: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4AB9A-17F9-48D1-83F5-92752EE4414A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2858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2AD35B94-F551-4961-9B8C-E60E52E820F8}" type="datetime2">
              <a:rPr lang="es-MX" smtClean="0"/>
              <a:t>martes, 17 de abril de 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D97A298B-AD42-4655-AE21-D08338515A4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2167-FBE8-4B8E-8552-6D4DC1FFFFC4}" type="datetime2">
              <a:rPr lang="es-MX" smtClean="0"/>
              <a:t>martes, 17 de abril de 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7A298B-AD42-4655-AE21-D08338515A4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6EEC-B37F-463C-942B-760F62483128}" type="datetime2">
              <a:rPr lang="es-MX" smtClean="0"/>
              <a:t>martes, 17 de abril de 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7A298B-AD42-4655-AE21-D08338515A4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9745-50F8-4C58-AB51-DFBEE7024273}" type="datetime2">
              <a:rPr lang="es-MX" smtClean="0"/>
              <a:t>martes, 17 de abril de 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7A298B-AD42-4655-AE21-D08338515A4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52F58B6E-3090-4A2E-B47D-28DA2CEEAAD0}" type="datetime2">
              <a:rPr lang="es-MX" smtClean="0"/>
              <a:t>martes, 17 de abril de 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D97A298B-AD42-4655-AE21-D08338515A4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9942-45EC-4246-9616-1165FD65919D}" type="datetime2">
              <a:rPr lang="es-MX" smtClean="0"/>
              <a:t>martes, 17 de abril de 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7A298B-AD42-4655-AE21-D08338515A4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CFDAB-8A14-4CB0-861B-1358EC670C8C}" type="datetime2">
              <a:rPr lang="es-MX" smtClean="0"/>
              <a:t>martes, 17 de abril de 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7A298B-AD42-4655-AE21-D08338515A4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593D-EDCC-45F2-AE52-84D522F61D33}" type="datetime2">
              <a:rPr lang="es-MX" smtClean="0"/>
              <a:t>martes, 17 de abril de 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7A298B-AD42-4655-AE21-D08338515A4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7A48-AC22-4886-9C38-69DB2EED6674}" type="datetime2">
              <a:rPr lang="es-MX" smtClean="0"/>
              <a:t>martes, 17 de abril de 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7A298B-AD42-4655-AE21-D08338515A4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D130-B740-457B-9D6B-A43EEE30B499}" type="datetime2">
              <a:rPr lang="es-MX" smtClean="0"/>
              <a:t>martes, 17 de abril de 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7A298B-AD42-4655-AE21-D08338515A4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39278-7699-40B0-B136-E2BC5E60B09D}" type="datetime2">
              <a:rPr lang="es-MX" smtClean="0"/>
              <a:t>martes, 17 de abril de 2018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7A298B-AD42-4655-AE21-D08338515A49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97A298B-AD42-4655-AE21-D08338515A4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8E2D0C1-5EFE-4720-B7B1-10D0B5AB4E88}" type="datetime2">
              <a:rPr lang="es-MX" smtClean="0"/>
              <a:t>martes, 17 de abril de 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google.com.mx/url?sa=i&amp;rct=j&amp;q=&amp;esrc=s&amp;source=images&amp;cd=&amp;cad=rja&amp;uact=8&amp;ved=&amp;url=https://pixabay.com/en/tornado-grey-cyclone-twister-311711/&amp;psig=AFQjCNFZ3-yRxbBCxLW39RVZCx2HfWEzeg&amp;ust=1459037774664815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mx/url?sa=i&amp;rct=j&amp;q=&amp;esrc=s&amp;source=images&amp;cd=&amp;cad=rja&amp;uact=8&amp;ved=&amp;url=https://pixabay.com/en/tornado-grey-cyclone-twister-311711/&amp;psig=AFQjCNFZ3-yRxbBCxLW39RVZCx2HfWEzeg&amp;ust=145903777466481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mx/url?sa=i&amp;rct=j&amp;q=&amp;esrc=s&amp;source=images&amp;cd=&amp;cad=rja&amp;uact=8&amp;ved=&amp;url=https://pixabay.com/en/tornado-grey-cyclone-twister-311711/&amp;psig=AFQjCNFZ3-yRxbBCxLW39RVZCx2HfWEzeg&amp;ust=145903777466481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hyperlink" Target="http://www.google.com.mx/url?sa=i&amp;rct=j&amp;q=&amp;esrc=s&amp;source=images&amp;cd=&amp;cad=rja&amp;uact=8&amp;ved=0ahUKEwiWheLakt3LAhXixIMKHT6mDzMQjRwIBw&amp;url=http://es.dreamstime.com/imagen-de-archivo-una-conversaci%C3%B3n-entre-dos-hombres-image29559521&amp;bvm=bv.117868183,d.amc&amp;psig=AFQjCNHRCq_7QMUm4CAVIhXTpE8J2CVfmQ&amp;ust=1459040243870215" TargetMode="Externa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mx/url?sa=i&amp;rct=j&amp;q=&amp;esrc=s&amp;source=images&amp;cd=&amp;cad=rja&amp;uact=8&amp;ved=&amp;url=https://pixabay.com/en/tornado-grey-cyclone-twister-311711/&amp;psig=AFQjCNFZ3-yRxbBCxLW39RVZCx2HfWEzeg&amp;ust=145903777466481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url?sa=i&amp;rct=j&amp;q=&amp;esrc=s&amp;source=images&amp;cd=&amp;cad=rja&amp;uact=8&amp;ved=0ahUKEwjGk53BrNzLAhUBmoMKHUluBGUQjRwIBw&amp;url=http://www.liderhoy.com/la-ejecucion-en-las-empresas/&amp;bvm=bv.117868183,d.amc&amp;psig=AFQjCNHjs03instsrOXWDZj9qTlr6SbfpA&amp;ust=145901277731189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://www.google.com.mx/url?sa=i&amp;rct=j&amp;q=&amp;esrc=s&amp;source=images&amp;cd=&amp;cad=rja&amp;uact=8&amp;ved=0ahUKEwiuyoz2rdzLAhXJuIMKHQ5mCCkQjRwIBw&amp;url=http://brandsfactory.co/la-estrategia-creativa-una-herramienta-para-el-exito/&amp;bvm=bv.117868183,d.amc&amp;psig=AFQjCNFZ4wh1TorKiWfSTmQ0_bJ1QLUE9Q&amp;ust=1459012361818610" TargetMode="Externa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url?sa=i&amp;rct=j&amp;q=&amp;esrc=s&amp;source=images&amp;cd=&amp;cad=rja&amp;uact=8&amp;ved=0ahUKEwjJ4aDy2N_LAhVC7SYKHW-OB5cQjRwIBw&amp;url=http://evelynblanco.mx/mision-vision/&amp;psig=AFQjCNHV7pnt9FsNzMvWLr0lUHJkjm7z7A&amp;ust=145912776026735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.mx/url?sa=i&amp;rct=j&amp;q=&amp;esrc=s&amp;source=images&amp;cd=&amp;cad=rja&amp;uact=8&amp;ved=0ahUKEwiE_t6ss9zLAhXHwYMKHWG6AxsQjRwIBw&amp;url=http://michonandklages.com.mx/mak/index.php/sobre-grafologia/7-con-el-poder-de-su-firma&amp;bvm=bv.117868183,d.amc&amp;psig=AFQjCNEs0M0uJQRmxu6-lUXXhiQKcBox0Q&amp;ust=145901465209580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www.google.com.mx/url?sa=i&amp;rct=j&amp;q=&amp;esrc=s&amp;source=images&amp;cd=&amp;cad=rja&amp;uact=8&amp;ved=0ahUKEwjRvcv2tNzLAhUMkIMKHURvDUgQjRwIBw&amp;url=http://ganardinero.co/habitos-como-optener-la-superacion-personal/&amp;psig=AFQjCNGU2kCsffsogm2FM1t0sIVkLg7Ifg&amp;ust=145901499082709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.mx/url?sa=i&amp;rct=j&amp;q=&amp;esrc=s&amp;source=images&amp;cd=&amp;cad=rja&amp;uact=8&amp;ved=0ahUKEwiE_t6ss9zLAhXHwYMKHWG6AxsQjRwIBw&amp;url=http://michonandklages.com.mx/mak/index.php/sobre-grafologia/7-con-el-poder-de-su-firma&amp;bvm=bv.117868183,d.amc&amp;psig=AFQjCNEs0M0uJQRmxu6-lUXXhiQKcBox0Q&amp;ust=145901465209580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www.google.com.mx/url?sa=i&amp;rct=j&amp;q=&amp;esrc=s&amp;source=images&amp;cd=&amp;cad=rja&amp;uact=8&amp;ved=0ahUKEwjRvcv2tNzLAhUMkIMKHURvDUgQjRwIBw&amp;url=http://ganardinero.co/habitos-como-optener-la-superacion-personal/&amp;psig=AFQjCNGU2kCsffsogm2FM1t0sIVkLg7Ifg&amp;ust=145901499082709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mx/url?sa=i&amp;rct=j&amp;q=&amp;esrc=s&amp;source=images&amp;cd=&amp;cad=rja&amp;uact=8&amp;ved=0ahUKEwinoaeUwNzLAhVHkIMKHVnFB8UQjRwIBw&amp;url=https://www.euroresidentes.com/empresa/exito-empresarial/okrs-objetivos-y-resultados-para&amp;psig=AFQjCNFcdrxIvkOjcCJ_WGH-YKjCcbNnTw&amp;ust=145901810513999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.mx/url?sa=i&amp;rct=j&amp;q=&amp;esrc=s&amp;source=images&amp;cd=&amp;cad=rja&amp;uact=8&amp;ved=0ahUKEwjI1PDa4d_LAhUmg4MKHZ_uCcYQjRwIBw&amp;url=http://www.google.com.mx/url?sa%3Di%26rct%3Dj%26q%3D%26esrc%3Ds%26source%3Dimages%26cd%3D%26cad%3Drja%26uact%3D8%26ved%3D0ahUKEwjHg43M4d_LAhWps4MKHf2rBK8QjRwIBw%26url%3Dhttp://www.123rf.com/photo_4335045_couch-potato.html%26psig%3DAFQjCNESMjwKY9RwCRTOm3ZkIey-0tCQmA%26ust%3D1459130116286821&amp;psig=AFQjCNESMjwKY9RwCRTOm3ZkIey-0tCQmA&amp;ust=1459130116286821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.mx/url?sa=i&amp;rct=j&amp;q=&amp;esrc=s&amp;source=images&amp;cd=&amp;cad=rja&amp;uact=8&amp;ved=0ahUKEwjLo5el4t_LAhWkgYMKHfU2ArgQjRwIBw&amp;url=http://www.dailymail.co.uk/femail/article-2152309/Is-shopaholic-truly-addiction.html&amp;bvm=bv.117868183,d.amc&amp;psig=AFQjCNGQu2aU8hUzXR7fyrIszil91VSsAw&amp;ust=1459130313203389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>
                <a:latin typeface="Arial monospaced for SAP" panose="020B0609020202030204" pitchFamily="49" charset="0"/>
              </a:rPr>
              <a:t>Como alcanzar metas crucialmente importantes</a:t>
            </a:r>
            <a:endParaRPr lang="es-MX" dirty="0">
              <a:latin typeface="Arial monospaced for SAP" panose="020B0609020202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200" dirty="0" smtClean="0">
                <a:latin typeface="Arial monospaced for SAP" panose="020B0609020202030204" pitchFamily="49" charset="0"/>
              </a:rPr>
              <a:t>La filosofía de las </a:t>
            </a:r>
            <a:r>
              <a:rPr lang="es-MX" sz="60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4</a:t>
            </a:r>
            <a:r>
              <a:rPr lang="es-MX" sz="18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DX</a:t>
            </a:r>
            <a:r>
              <a:rPr lang="es-MX" sz="3200" dirty="0" smtClean="0">
                <a:latin typeface="Arial monospaced for SAP" panose="020B0609020202030204" pitchFamily="49" charset="0"/>
              </a:rPr>
              <a:t> Disciplinas de la Ejecución</a:t>
            </a:r>
            <a:endParaRPr lang="es-MX" sz="3200" dirty="0">
              <a:latin typeface="Arial monospaced for SAP" panose="020B06090202020302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46" y="6257836"/>
            <a:ext cx="3200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>
                <a:latin typeface="Arial monospaced for SAP" panose="020B0609020202030204" pitchFamily="49" charset="0"/>
              </a:rPr>
              <a:t>Del libro las 4 disciplinas de la Ejecución de Sean Covey </a:t>
            </a:r>
          </a:p>
          <a:p>
            <a:r>
              <a:rPr lang="es-MX" sz="1100" dirty="0" smtClean="0">
                <a:latin typeface="Arial monospaced for SAP" panose="020B0609020202030204" pitchFamily="49" charset="0"/>
              </a:rPr>
              <a:t>Editorial conecta</a:t>
            </a:r>
            <a:endParaRPr lang="es-MX" sz="1100" dirty="0">
              <a:latin typeface="Arial monospaced for SAP" panose="020B0609020202030204" pitchFamily="49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5184-6781-4CFC-9D3E-0FFD6C2479BD}" type="datetime2">
              <a:rPr lang="es-MX" sz="1400" smtClean="0"/>
              <a:t>martes, 17 de abril de 2018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0564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61" y="2057400"/>
            <a:ext cx="5289826" cy="364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7A48-AC22-4886-9C38-69DB2EED6674}" type="datetime2">
              <a:rPr lang="es-MX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martes, 17 de abril de 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030" y="206992"/>
            <a:ext cx="75125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rgbClr val="5B6973"/>
                </a:solidFill>
                <a:latin typeface="Arial monospaced for SAP" panose="020B0609020202030204" pitchFamily="49" charset="0"/>
              </a:rPr>
              <a:t>Relacionando ejecución fallida a tipos de conducta</a:t>
            </a:r>
          </a:p>
          <a:p>
            <a:r>
              <a:rPr lang="es-MX" sz="1600" b="1" dirty="0">
                <a:solidFill>
                  <a:srgbClr val="5B6973"/>
                </a:solidFill>
                <a:latin typeface="Arial monospaced for SAP" panose="020B0609020202030204" pitchFamily="49" charset="0"/>
              </a:rPr>
              <a:t>Ejemplos de la vida personal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5867400" y="1295400"/>
            <a:ext cx="2819400" cy="2133600"/>
          </a:xfrm>
          <a:prstGeom prst="cloudCallout">
            <a:avLst>
              <a:gd name="adj1" fmla="val -74549"/>
              <a:gd name="adj2" fmla="val 433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085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7A48-AC22-4886-9C38-69DB2EED6674}" type="datetime2">
              <a:rPr lang="es-MX" smtClean="0"/>
              <a:t>martes, 17 de abril de 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6030" y="206992"/>
            <a:ext cx="7512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tx2"/>
                </a:solidFill>
                <a:latin typeface="Arial monospaced for SAP" panose="020B0609020202030204" pitchFamily="49" charset="0"/>
              </a:rPr>
              <a:t>El verdadero enemigo de la Ejecución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770" y="1447800"/>
            <a:ext cx="495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Arial monospaced for SAP" panose="020B0609020202030204" pitchFamily="49" charset="0"/>
              </a:rPr>
              <a:t>El único y el mas poderoso enemigo de la ejecución </a:t>
            </a:r>
            <a:r>
              <a:rPr lang="es-MX" b="1" u="sng" dirty="0" smtClean="0">
                <a:latin typeface="Arial monospaced for SAP" panose="020B0609020202030204" pitchFamily="49" charset="0"/>
              </a:rPr>
              <a:t>es el trabajo diario.</a:t>
            </a:r>
          </a:p>
          <a:p>
            <a:pPr algn="just"/>
            <a:endParaRPr lang="es-MX" b="1" u="sng" dirty="0">
              <a:latin typeface="Arial monospaced for SAP" panose="020B0609020202030204" pitchFamily="49" charset="0"/>
            </a:endParaRPr>
          </a:p>
          <a:p>
            <a:pPr algn="just"/>
            <a:r>
              <a:rPr lang="es-MX" dirty="0">
                <a:latin typeface="Arial monospaced for SAP" panose="020B0609020202030204" pitchFamily="49" charset="0"/>
              </a:rPr>
              <a:t>Es la </a:t>
            </a:r>
            <a:r>
              <a:rPr lang="es-MX" i="1" dirty="0" smtClean="0">
                <a:latin typeface="Arial monospaced for SAP" panose="020B0609020202030204" pitchFamily="49" charset="0"/>
              </a:rPr>
              <a:t>enorme cantidad de energía necesaria</a:t>
            </a:r>
            <a:r>
              <a:rPr lang="es-MX" dirty="0" smtClean="0">
                <a:latin typeface="Arial monospaced for SAP" panose="020B0609020202030204" pitchFamily="49" charset="0"/>
              </a:rPr>
              <a:t> solo </a:t>
            </a:r>
            <a:r>
              <a:rPr lang="es-MX" i="1" dirty="0" smtClean="0">
                <a:latin typeface="Arial monospaced for SAP" panose="020B0609020202030204" pitchFamily="49" charset="0"/>
              </a:rPr>
              <a:t>para hacer que la organización funcione </a:t>
            </a:r>
            <a:r>
              <a:rPr lang="es-MX" dirty="0" smtClean="0">
                <a:latin typeface="Arial monospaced for SAP" panose="020B0609020202030204" pitchFamily="49" charset="0"/>
              </a:rPr>
              <a:t>en el día a día.	</a:t>
            </a:r>
          </a:p>
          <a:p>
            <a:pPr algn="just"/>
            <a:endParaRPr lang="es-MX" dirty="0">
              <a:latin typeface="Arial monospaced for SAP" panose="020B0609020202030204" pitchFamily="49" charset="0"/>
            </a:endParaRPr>
          </a:p>
          <a:p>
            <a:pPr algn="just"/>
            <a:r>
              <a:rPr lang="es-MX" dirty="0" smtClean="0">
                <a:latin typeface="Arial monospaced for SAP" panose="020B0609020202030204" pitchFamily="49" charset="0"/>
              </a:rPr>
              <a:t>Irónicamente se trata de aquello que evita  ejecutar cosas nuevas, </a:t>
            </a:r>
            <a:r>
              <a:rPr lang="es-MX" b="1" u="sng" dirty="0" smtClean="0">
                <a:latin typeface="Arial monospaced for SAP" panose="020B0609020202030204" pitchFamily="49" charset="0"/>
              </a:rPr>
              <a:t>impide tener la concentración requerida para hacer que el equipo avance</a:t>
            </a:r>
            <a:endParaRPr lang="es-MX" b="1" u="sng" dirty="0">
              <a:latin typeface="Arial monospaced for SAP" panose="020B06090202020302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1411069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i="1" dirty="0" smtClean="0">
                <a:solidFill>
                  <a:srgbClr val="0070C0"/>
                </a:solidFill>
                <a:latin typeface="Arial monospaced for SAP" panose="020B0609020202030204" pitchFamily="49" charset="0"/>
              </a:rPr>
              <a:t>A este fenómeno lo llamaremos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465164" y="2427982"/>
            <a:ext cx="3145436" cy="3804821"/>
            <a:chOff x="5465164" y="2427982"/>
            <a:chExt cx="3145436" cy="3804821"/>
          </a:xfrm>
        </p:grpSpPr>
        <p:sp>
          <p:nvSpPr>
            <p:cNvPr id="6" name="TextBox 5"/>
            <p:cNvSpPr txBox="1"/>
            <p:nvPr/>
          </p:nvSpPr>
          <p:spPr>
            <a:xfrm>
              <a:off x="5465164" y="2427982"/>
              <a:ext cx="314543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3200" b="1" i="1" u="sng" dirty="0" smtClean="0">
                  <a:solidFill>
                    <a:srgbClr val="0070C0"/>
                  </a:solidFill>
                  <a:latin typeface="Arial monospaced for SAP" panose="020B0609020202030204" pitchFamily="49" charset="0"/>
                </a:rPr>
                <a:t>EL TORBELLINO</a:t>
              </a:r>
            </a:p>
          </p:txBody>
        </p:sp>
        <p:pic>
          <p:nvPicPr>
            <p:cNvPr id="1026" name="Picture 2" descr="https://encrypted-tbn2.gstatic.com/images?q=tbn:ANd9GcSIY_ljJyWi3puS5fbGY5HsiVVOWUBQzWGxcDd4d6N2VUCXP0G3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3581400"/>
              <a:ext cx="2971800" cy="2651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853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7A48-AC22-4886-9C38-69DB2EED6674}" type="datetime2">
              <a:rPr lang="es-MX" smtClean="0"/>
              <a:t>martes, 17 de abril de 2018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6030" y="206992"/>
            <a:ext cx="7512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tx2"/>
                </a:solidFill>
                <a:latin typeface="Arial monospaced for SAP" panose="020B0609020202030204" pitchFamily="49" charset="0"/>
              </a:rPr>
              <a:t>El Torbellino</a:t>
            </a:r>
          </a:p>
          <a:p>
            <a:r>
              <a:rPr lang="es-MX" sz="1600" b="1" dirty="0" smtClean="0">
                <a:solidFill>
                  <a:schemeClr val="tx2"/>
                </a:solidFill>
                <a:latin typeface="Arial monospaced for SAP" panose="020B0609020202030204" pitchFamily="49" charset="0"/>
              </a:rPr>
              <a:t>Diferencias entre las metas y el torbellino</a:t>
            </a:r>
          </a:p>
        </p:txBody>
      </p:sp>
      <p:pic>
        <p:nvPicPr>
          <p:cNvPr id="4" name="Picture 2" descr="https://encrypted-tbn2.gstatic.com/images?q=tbn:ANd9GcSIY_ljJyWi3puS5fbGY5HsiVVOWUBQzWGxcDd4d6N2VUCXP0G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849" y="200329"/>
            <a:ext cx="1066800" cy="95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9770" y="1295400"/>
            <a:ext cx="818463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SzPct val="200000"/>
              <a:buBlip>
                <a:blip r:embed="rId4"/>
              </a:buBlip>
            </a:pPr>
            <a:r>
              <a:rPr lang="es-MX" sz="1600" dirty="0" smtClean="0">
                <a:latin typeface="Arial monospaced for SAP" panose="020B0609020202030204" pitchFamily="49" charset="0"/>
              </a:rPr>
              <a:t>  Normalmente </a:t>
            </a:r>
            <a:r>
              <a:rPr lang="es-MX" sz="1600" b="1" u="sng" dirty="0" smtClean="0">
                <a:latin typeface="Arial monospaced for SAP" panose="020B0609020202030204" pitchFamily="49" charset="0"/>
              </a:rPr>
              <a:t>los lideres NO ven la diferencia entre el torbellino y los objetivos estratégicos</a:t>
            </a:r>
            <a:r>
              <a:rPr lang="es-MX" sz="1600" dirty="0" smtClean="0">
                <a:latin typeface="Arial monospaced for SAP" panose="020B0609020202030204" pitchFamily="49" charset="0"/>
              </a:rPr>
              <a:t>, por que ambos son necesarios para la supervivencia de la organización.</a:t>
            </a:r>
          </a:p>
          <a:p>
            <a:pPr marL="285750" indent="-285750" algn="just">
              <a:buSzPct val="200000"/>
              <a:buBlip>
                <a:blip r:embed="rId4"/>
              </a:buBlip>
            </a:pPr>
            <a:endParaRPr lang="es-MX" sz="1600" dirty="0">
              <a:latin typeface="Arial monospaced for SAP" panose="020B0609020202030204" pitchFamily="49" charset="0"/>
            </a:endParaRPr>
          </a:p>
          <a:p>
            <a:pPr marL="285750" indent="-285750" algn="just">
              <a:buSzPct val="200000"/>
              <a:buBlip>
                <a:blip r:embed="rId4"/>
              </a:buBlip>
            </a:pPr>
            <a:r>
              <a:rPr lang="es-MX" sz="1600" dirty="0" smtClean="0">
                <a:latin typeface="Arial monospaced for SAP" panose="020B0609020202030204" pitchFamily="49" charset="0"/>
              </a:rPr>
              <a:t>  Tanto el torbellino como los objetivos estratégicos </a:t>
            </a:r>
            <a:r>
              <a:rPr lang="es-MX" sz="1600" b="1" u="sng" dirty="0" smtClean="0">
                <a:latin typeface="Arial monospaced for SAP" panose="020B0609020202030204" pitchFamily="49" charset="0"/>
              </a:rPr>
              <a:t>compiten</a:t>
            </a:r>
            <a:r>
              <a:rPr lang="es-MX" sz="1600" dirty="0" smtClean="0">
                <a:latin typeface="Arial monospaced for SAP" panose="020B0609020202030204" pitchFamily="49" charset="0"/>
              </a:rPr>
              <a:t> de manera constante </a:t>
            </a:r>
            <a:r>
              <a:rPr lang="es-MX" sz="1600" b="1" u="sng" dirty="0" smtClean="0">
                <a:latin typeface="Arial monospaced for SAP" panose="020B0609020202030204" pitchFamily="49" charset="0"/>
              </a:rPr>
              <a:t>por el tiempo, los recursos, la energía y la atención</a:t>
            </a:r>
            <a:r>
              <a:rPr lang="es-MX" sz="1600" dirty="0" smtClean="0">
                <a:latin typeface="Arial monospaced for SAP" panose="020B0609020202030204" pitchFamily="49" charset="0"/>
              </a:rPr>
              <a:t>.  Es obvio quien siempre gana.</a:t>
            </a:r>
          </a:p>
          <a:p>
            <a:pPr marL="285750" indent="-285750" algn="just">
              <a:buSzPct val="200000"/>
              <a:buBlip>
                <a:blip r:embed="rId4"/>
              </a:buBlip>
            </a:pPr>
            <a:endParaRPr lang="es-MX" sz="1600" dirty="0">
              <a:latin typeface="Arial monospaced for SAP" panose="020B0609020202030204" pitchFamily="49" charset="0"/>
            </a:endParaRPr>
          </a:p>
          <a:p>
            <a:pPr marL="285750" indent="-285750" algn="just">
              <a:buSzPct val="200000"/>
              <a:buBlip>
                <a:blip r:embed="rId4"/>
              </a:buBlip>
            </a:pPr>
            <a:r>
              <a:rPr lang="es-MX" sz="1600" dirty="0" smtClean="0">
                <a:latin typeface="Arial monospaced for SAP" panose="020B0609020202030204" pitchFamily="49" charset="0"/>
              </a:rPr>
              <a:t>  El </a:t>
            </a:r>
            <a:r>
              <a:rPr lang="es-MX" sz="1600" b="1" u="sng" dirty="0" smtClean="0">
                <a:latin typeface="Arial monospaced for SAP" panose="020B0609020202030204" pitchFamily="49" charset="0"/>
              </a:rPr>
              <a:t>torbellino es Urgente </a:t>
            </a:r>
            <a:r>
              <a:rPr lang="es-MX" sz="1600" dirty="0" smtClean="0">
                <a:latin typeface="Arial monospaced for SAP" panose="020B0609020202030204" pitchFamily="49" charset="0"/>
              </a:rPr>
              <a:t>y cada minuto de cada día los afecta a ustedes y a sus equipos.  </a:t>
            </a:r>
            <a:r>
              <a:rPr lang="es-MX" sz="1600" b="1" u="sng" dirty="0" smtClean="0">
                <a:latin typeface="Arial monospaced for SAP" panose="020B0609020202030204" pitchFamily="49" charset="0"/>
              </a:rPr>
              <a:t>Los Objetivos estratégicos para avanzar son Importantes</a:t>
            </a:r>
            <a:r>
              <a:rPr lang="es-MX" sz="1600" dirty="0" smtClean="0">
                <a:latin typeface="Arial monospaced for SAP" panose="020B0609020202030204" pitchFamily="49" charset="0"/>
              </a:rPr>
              <a:t>, pero cuando lo importante compite con lo urgente, este ultimo siempre gana</a:t>
            </a:r>
          </a:p>
          <a:p>
            <a:pPr marL="285750" indent="-285750" algn="just">
              <a:buSzPct val="200000"/>
              <a:buBlip>
                <a:blip r:embed="rId4"/>
              </a:buBlip>
            </a:pPr>
            <a:endParaRPr lang="es-MX" sz="1600" dirty="0">
              <a:latin typeface="Arial monospaced for SAP" panose="020B0609020202030204" pitchFamily="49" charset="0"/>
            </a:endParaRPr>
          </a:p>
          <a:p>
            <a:pPr marL="285750" indent="-285750" algn="just">
              <a:buSzPct val="200000"/>
              <a:buBlip>
                <a:blip r:embed="rId4"/>
              </a:buBlip>
            </a:pPr>
            <a:r>
              <a:rPr lang="es-MX" sz="1600" dirty="0" smtClean="0">
                <a:latin typeface="Arial monospaced for SAP" panose="020B0609020202030204" pitchFamily="49" charset="0"/>
              </a:rPr>
              <a:t>  Este </a:t>
            </a:r>
            <a:r>
              <a:rPr lang="es-MX" sz="1600" b="1" u="sng" dirty="0" smtClean="0">
                <a:latin typeface="Arial monospaced for SAP" panose="020B0609020202030204" pitchFamily="49" charset="0"/>
              </a:rPr>
              <a:t>representa el “es que siempre lo hemos hecho así”</a:t>
            </a:r>
          </a:p>
          <a:p>
            <a:pPr marL="285750" indent="-285750" algn="just">
              <a:buSzPct val="200000"/>
              <a:buBlip>
                <a:blip r:embed="rId4"/>
              </a:buBlip>
            </a:pPr>
            <a:endParaRPr lang="es-MX" sz="1600" b="1" u="sng" dirty="0">
              <a:latin typeface="Arial monospaced for SAP" panose="020B0609020202030204" pitchFamily="49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57200" y="4724400"/>
            <a:ext cx="7924800" cy="1951964"/>
            <a:chOff x="457200" y="4724400"/>
            <a:chExt cx="7924800" cy="1951964"/>
          </a:xfrm>
        </p:grpSpPr>
        <p:pic>
          <p:nvPicPr>
            <p:cNvPr id="10" name="Picture 2" descr="https://encrypted-tbn2.gstatic.com/images?q=tbn:ANd9GcSIY_ljJyWi3puS5fbGY5HsiVVOWUBQzWGxcDd4d6N2VUCXP0G3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52000"/>
                      </a14:imgEffect>
                      <a14:imgEffect>
                        <a14:colorTemperature colorTemp="9250"/>
                      </a14:imgEffect>
                      <a14:imgEffect>
                        <a14:saturation sat="5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4724400"/>
              <a:ext cx="2187840" cy="1951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ounded Rectangle 5"/>
            <p:cNvSpPr/>
            <p:nvPr/>
          </p:nvSpPr>
          <p:spPr>
            <a:xfrm>
              <a:off x="457200" y="5228564"/>
              <a:ext cx="2971800" cy="68580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 smtClean="0"/>
                <a:t>TORBELLINO</a:t>
              </a:r>
            </a:p>
            <a:p>
              <a:pPr algn="ctr"/>
              <a:r>
                <a:rPr lang="es-MX" sz="1400" dirty="0" smtClean="0"/>
                <a:t>(El trabajo Diario)</a:t>
              </a:r>
              <a:endParaRPr lang="es-MX" sz="140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410200" y="5228564"/>
              <a:ext cx="2971800" cy="68580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 smtClean="0"/>
                <a:t>METAS</a:t>
              </a:r>
            </a:p>
            <a:p>
              <a:pPr algn="ctr"/>
              <a:r>
                <a:rPr lang="es-MX" sz="1400" dirty="0" smtClean="0"/>
                <a:t>(Actividades Nuevas)</a:t>
              </a:r>
              <a:endParaRPr lang="es-MX" dirty="0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3505200" y="5380964"/>
              <a:ext cx="457200" cy="342900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Right Arrow 8"/>
            <p:cNvSpPr/>
            <p:nvPr/>
          </p:nvSpPr>
          <p:spPr>
            <a:xfrm rot="10800000">
              <a:off x="4890540" y="5400014"/>
              <a:ext cx="457200" cy="342900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7200" y="5943600"/>
              <a:ext cx="2971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 smtClean="0">
                  <a:solidFill>
                    <a:srgbClr val="FF0000"/>
                  </a:solidFill>
                </a:rPr>
                <a:t>URGENTE</a:t>
              </a:r>
            </a:p>
            <a:p>
              <a:pPr algn="ctr"/>
              <a:r>
                <a:rPr lang="es-MX" sz="1400" dirty="0" smtClean="0"/>
                <a:t>Actúa Sobre Usted</a:t>
              </a:r>
              <a:endParaRPr lang="es-MX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10200" y="5943600"/>
              <a:ext cx="2971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 smtClean="0">
                  <a:solidFill>
                    <a:srgbClr val="FF0000"/>
                  </a:solidFill>
                </a:rPr>
                <a:t>IMPORTANTE</a:t>
              </a:r>
            </a:p>
            <a:p>
              <a:pPr algn="ctr"/>
              <a:r>
                <a:rPr lang="es-MX" sz="1400" dirty="0" smtClean="0"/>
                <a:t>Usted actúa sobre ellas</a:t>
              </a:r>
              <a:endParaRPr lang="es-MX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7627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7A48-AC22-4886-9C38-69DB2EED6674}" type="datetime2">
              <a:rPr lang="es-MX" smtClean="0"/>
              <a:t>martes, 17 de abril de 2018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6030" y="192198"/>
            <a:ext cx="7512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tx2"/>
                </a:solidFill>
                <a:latin typeface="Arial monospaced for SAP" panose="020B0609020202030204" pitchFamily="49" charset="0"/>
              </a:rPr>
              <a:t>El Torbellino</a:t>
            </a:r>
          </a:p>
          <a:p>
            <a:r>
              <a:rPr lang="es-MX" sz="1600" b="1" dirty="0" smtClean="0">
                <a:solidFill>
                  <a:schemeClr val="tx2"/>
                </a:solidFill>
                <a:latin typeface="Arial monospaced for SAP" panose="020B0609020202030204" pitchFamily="49" charset="0"/>
              </a:rPr>
              <a:t>Comunicación en medio de el.</a:t>
            </a:r>
          </a:p>
        </p:txBody>
      </p:sp>
      <p:pic>
        <p:nvPicPr>
          <p:cNvPr id="10" name="Picture 2" descr="https://encrypted-tbn2.gstatic.com/images?q=tbn:ANd9GcSIY_ljJyWi3puS5fbGY5HsiVVOWUBQzWGxcDd4d6N2VUCXP0G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849" y="200329"/>
            <a:ext cx="1066800" cy="95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048462" y="2428875"/>
            <a:ext cx="6420388" cy="4505325"/>
            <a:chOff x="1048461" y="1600200"/>
            <a:chExt cx="6723939" cy="4962525"/>
          </a:xfrm>
        </p:grpSpPr>
        <p:pic>
          <p:nvPicPr>
            <p:cNvPr id="2053" name="Picture 5" descr="http://thumbs.dreamstime.com/z/hombres-de-los-ejecutivos-que-tienen-conversaci%C3%B3n-24272028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461" y="1600200"/>
              <a:ext cx="6723939" cy="4962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048461" y="6019800"/>
              <a:ext cx="6723939" cy="542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1" name="Cloud Callout 10"/>
          <p:cNvSpPr/>
          <p:nvPr/>
        </p:nvSpPr>
        <p:spPr>
          <a:xfrm>
            <a:off x="6858000" y="2878192"/>
            <a:ext cx="1905000" cy="1371600"/>
          </a:xfrm>
          <a:prstGeom prst="cloudCallout">
            <a:avLst>
              <a:gd name="adj1" fmla="val -72971"/>
              <a:gd name="adj2" fmla="val 502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 smtClean="0"/>
              <a:t>Chin….Tengo junta de Nuevos proyectos en 30 Min</a:t>
            </a:r>
            <a:endParaRPr lang="es-MX" sz="1400" b="1" dirty="0"/>
          </a:p>
        </p:txBody>
      </p:sp>
      <p:sp>
        <p:nvSpPr>
          <p:cNvPr id="15" name="Cloud Callout 14"/>
          <p:cNvSpPr/>
          <p:nvPr/>
        </p:nvSpPr>
        <p:spPr>
          <a:xfrm>
            <a:off x="6416203" y="1371600"/>
            <a:ext cx="2422997" cy="1526217"/>
          </a:xfrm>
          <a:prstGeom prst="cloudCallout">
            <a:avLst>
              <a:gd name="adj1" fmla="val -50550"/>
              <a:gd name="adj2" fmla="val 5373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 smtClean="0"/>
              <a:t>El proveedor no me esta cumpliendo, tendré que hablar con el</a:t>
            </a:r>
            <a:endParaRPr lang="es-MX" sz="1400" b="1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152400" y="2459092"/>
            <a:ext cx="2438400" cy="838200"/>
          </a:xfrm>
          <a:prstGeom prst="wedgeRoundRectCallout">
            <a:avLst>
              <a:gd name="adj1" fmla="val 66282"/>
              <a:gd name="adj2" fmla="val 77681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Hola Carlos, estamos claros que este año la estrategia es la </a:t>
            </a:r>
            <a:r>
              <a:rPr lang="es-MX" sz="1400" b="1" dirty="0" smtClean="0"/>
              <a:t>excelencia en ejecución en PDV?</a:t>
            </a:r>
            <a:endParaRPr lang="es-MX" sz="1400" b="1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3153756" y="1754817"/>
            <a:ext cx="2209800" cy="666175"/>
          </a:xfrm>
          <a:prstGeom prst="wedgeRoundRectCallout">
            <a:avLst>
              <a:gd name="adj1" fmla="val 50587"/>
              <a:gd name="adj2" fmla="val 207524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/>
              <a:t>Claro, súper alineado, aunque es retador, pero alcanzable</a:t>
            </a:r>
            <a:endParaRPr lang="es-MX" sz="1400" b="1" dirty="0"/>
          </a:p>
        </p:txBody>
      </p:sp>
      <p:sp>
        <p:nvSpPr>
          <p:cNvPr id="18" name="Cloud Callout 17"/>
          <p:cNvSpPr/>
          <p:nvPr/>
        </p:nvSpPr>
        <p:spPr>
          <a:xfrm>
            <a:off x="5041175" y="507897"/>
            <a:ext cx="2105294" cy="1371600"/>
          </a:xfrm>
          <a:prstGeom prst="cloudCallout">
            <a:avLst>
              <a:gd name="adj1" fmla="val -11266"/>
              <a:gd name="adj2" fmla="val 11171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Pensara que no tengo nada que hacer?</a:t>
            </a:r>
            <a:endParaRPr lang="es-MX" sz="1600" b="1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457200" y="1449336"/>
            <a:ext cx="2209800" cy="838200"/>
          </a:xfrm>
          <a:prstGeom prst="wedgeRoundRectCallout">
            <a:avLst>
              <a:gd name="adj1" fmla="val 57008"/>
              <a:gd name="adj2" fmla="val 17548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Esperamos llegar a una ejecución del 95% a final de año</a:t>
            </a:r>
            <a:endParaRPr lang="es-MX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3886200" y="2858526"/>
            <a:ext cx="1154975" cy="666175"/>
          </a:xfrm>
          <a:prstGeom prst="wedgeRoundRectCallout">
            <a:avLst>
              <a:gd name="adj1" fmla="val 84712"/>
              <a:gd name="adj2" fmla="val 89195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Clarísimo¡</a:t>
            </a:r>
            <a:endParaRPr lang="es-MX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4343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Arial monospaced for SAP" panose="020B0609020202030204" pitchFamily="49" charset="0"/>
              </a:rPr>
              <a:t>¿Cree que este empleado se sienta comprometido con el objetivo?</a:t>
            </a:r>
            <a:endParaRPr lang="es-MX" b="1" dirty="0">
              <a:latin typeface="Arial monospaced for SAP" panose="020B0609020202030204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4989731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b="1">
                <a:latin typeface="Arial monospaced for SAP" panose="020B0609020202030204" pitchFamily="49" charset="0"/>
              </a:defRPr>
            </a:lvl1pPr>
          </a:lstStyle>
          <a:p>
            <a:r>
              <a:rPr lang="es-MX" sz="2800" dirty="0">
                <a:solidFill>
                  <a:srgbClr val="FF0000"/>
                </a:solidFill>
              </a:rPr>
              <a:t>NI DE BROMA¡¡¡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" y="25146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Arial monospaced for SAP" panose="020B0609020202030204" pitchFamily="49" charset="0"/>
              </a:rPr>
              <a:t>¿Acaso intenta sabotear sus metas o menospreciar tu autoridad?</a:t>
            </a:r>
            <a:endParaRPr lang="es-MX" sz="2000" b="1" dirty="0">
              <a:latin typeface="Arial monospaced for SAP" panose="020B0609020202030204" pitchFamily="49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3160931"/>
            <a:ext cx="8305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b="1">
                <a:latin typeface="Arial monospaced for SAP" panose="020B0609020202030204" pitchFamily="49" charset="0"/>
              </a:defRPr>
            </a:lvl1pPr>
          </a:lstStyle>
          <a:p>
            <a:r>
              <a:rPr lang="es-MX" sz="3200" dirty="0" smtClean="0">
                <a:solidFill>
                  <a:srgbClr val="FF0000"/>
                </a:solidFill>
              </a:rPr>
              <a:t>NO… </a:t>
            </a:r>
            <a:r>
              <a:rPr lang="es-MX" sz="2000" dirty="0" smtClean="0">
                <a:solidFill>
                  <a:srgbClr val="FF0000"/>
                </a:solidFill>
              </a:rPr>
              <a:t>Simplemente trata de sobrevivir en su propio torbellino</a:t>
            </a:r>
            <a:endParaRPr lang="es-MX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96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5" grpId="0" animBg="1"/>
      <p:bldP spid="15" grpId="1" animBg="1"/>
      <p:bldP spid="12" grpId="0" animBg="1"/>
      <p:bldP spid="12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13" grpId="0"/>
      <p:bldP spid="13" grpId="1"/>
      <p:bldP spid="14" grpId="0"/>
      <p:bldP spid="14" grpId="1"/>
      <p:bldP spid="23" grpId="0"/>
      <p:bldP spid="23" grpId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7A48-AC22-4886-9C38-69DB2EED6674}" type="datetime2">
              <a:rPr lang="es-MX" smtClean="0"/>
              <a:t>martes, 17 de abril de 2018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6030" y="192198"/>
            <a:ext cx="7512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tx2"/>
                </a:solidFill>
                <a:latin typeface="Arial monospaced for SAP" panose="020B0609020202030204" pitchFamily="49" charset="0"/>
              </a:rPr>
              <a:t>El Torbellino</a:t>
            </a:r>
          </a:p>
          <a:p>
            <a:r>
              <a:rPr lang="es-MX" sz="1600" b="1" dirty="0">
                <a:solidFill>
                  <a:schemeClr val="tx2"/>
                </a:solidFill>
                <a:latin typeface="Arial monospaced for SAP" panose="020B0609020202030204" pitchFamily="49" charset="0"/>
              </a:rPr>
              <a:t>Ejemplos de la vida </a:t>
            </a:r>
            <a:r>
              <a:rPr lang="es-MX" sz="1600" b="1" dirty="0" smtClean="0">
                <a:solidFill>
                  <a:schemeClr val="tx2"/>
                </a:solidFill>
                <a:latin typeface="Arial monospaced for SAP" panose="020B0609020202030204" pitchFamily="49" charset="0"/>
              </a:rPr>
              <a:t>personal</a:t>
            </a:r>
            <a:endParaRPr lang="es-MX" sz="1600" b="1" dirty="0">
              <a:solidFill>
                <a:schemeClr val="tx2"/>
              </a:solidFill>
              <a:latin typeface="Arial monospaced for SAP" panose="020B0609020202030204" pitchFamily="49" charset="0"/>
            </a:endParaRPr>
          </a:p>
        </p:txBody>
      </p:sp>
      <p:pic>
        <p:nvPicPr>
          <p:cNvPr id="10" name="Picture 2" descr="https://encrypted-tbn2.gstatic.com/images?q=tbn:ANd9GcSIY_ljJyWi3puS5fbGY5HsiVVOWUBQzWGxcDd4d6N2VUCXP0G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849" y="200329"/>
            <a:ext cx="1066800" cy="95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27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7A48-AC22-4886-9C38-69DB2EED6674}" type="datetime2">
              <a:rPr lang="es-MX" smtClean="0"/>
              <a:t>martes, 17 de abril de 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6030" y="206992"/>
            <a:ext cx="7512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tx2"/>
                </a:solidFill>
                <a:latin typeface="Arial monospaced for SAP" panose="020B0609020202030204" pitchFamily="49" charset="0"/>
              </a:rPr>
              <a:t>¿Qué podemos resumir hasta ahorita?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504890"/>
            <a:ext cx="7879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Clr>
                <a:srgbClr val="FF0000"/>
              </a:buClr>
              <a:buSzPct val="150000"/>
              <a:buFont typeface="+mj-lt"/>
              <a:buAutoNum type="romanUcPeriod"/>
            </a:pPr>
            <a:r>
              <a:rPr lang="es-MX" sz="2000" dirty="0" smtClean="0">
                <a:latin typeface="Arial monospaced for SAP" panose="020B0609020202030204" pitchFamily="49" charset="0"/>
              </a:rPr>
              <a:t>Todos buscamos lograr resultados significativos</a:t>
            </a:r>
            <a:endParaRPr lang="es-MX" sz="2000" b="1" u="sng" dirty="0">
              <a:latin typeface="Arial monospaced for SAP" panose="020B06090202020302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7600" y="83878"/>
            <a:ext cx="12192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sz="6000" dirty="0">
                <a:solidFill>
                  <a:srgbClr val="FF0000"/>
                </a:solidFill>
                <a:latin typeface="Cooper Black" panose="0208090404030B020404" pitchFamily="18" charset="0"/>
              </a:rPr>
              <a:t>4</a:t>
            </a:r>
            <a:r>
              <a:rPr lang="es-MX" sz="1600" dirty="0">
                <a:solidFill>
                  <a:srgbClr val="FF0000"/>
                </a:solidFill>
                <a:latin typeface="Cooper Black" panose="0208090404030B020404" pitchFamily="18" charset="0"/>
              </a:rPr>
              <a:t>DX</a:t>
            </a:r>
            <a:endParaRPr lang="es-MX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2183332" y="2209800"/>
            <a:ext cx="605103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r">
              <a:buClr>
                <a:srgbClr val="FF0000"/>
              </a:buClr>
              <a:buSzPct val="150000"/>
              <a:buFont typeface="+mj-lt"/>
              <a:buAutoNum type="romanUcPeriod" startAt="2"/>
            </a:pPr>
            <a:r>
              <a:rPr lang="es-MX" sz="2000" dirty="0" smtClean="0">
                <a:latin typeface="Arial monospaced for SAP" panose="020B0609020202030204" pitchFamily="49" charset="0"/>
              </a:rPr>
              <a:t>Para lograr resultados diferentes dependeremos de ejecutar estrategias de cambio de conducta</a:t>
            </a:r>
          </a:p>
          <a:p>
            <a:pPr algn="r">
              <a:buClr>
                <a:srgbClr val="FF0000"/>
              </a:buClr>
              <a:buSzPct val="150000"/>
            </a:pPr>
            <a:r>
              <a:rPr lang="es-MX" sz="1400" dirty="0" smtClean="0">
                <a:latin typeface="Arial monospaced for SAP" panose="020B0609020202030204" pitchFamily="49" charset="0"/>
              </a:rPr>
              <a:t>(Solo con el poder de la firma no será suficiente)</a:t>
            </a:r>
            <a:endParaRPr lang="es-MX" sz="1400" dirty="0">
              <a:latin typeface="Arial monospaced for SAP" panose="020B0609020202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199" y="3657600"/>
            <a:ext cx="350520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FF0000"/>
              </a:buClr>
              <a:buSzPct val="150000"/>
              <a:buFont typeface="+mj-lt"/>
              <a:buAutoNum type="romanUcPeriod" startAt="3"/>
            </a:pPr>
            <a:r>
              <a:rPr lang="es-MX" sz="2000" dirty="0" smtClean="0">
                <a:latin typeface="Arial monospaced for SAP" panose="020B0609020202030204" pitchFamily="49" charset="0"/>
              </a:rPr>
              <a:t>Cuando emprendas la estrategia de cambio de conducta, lucharas con el torbellino</a:t>
            </a:r>
          </a:p>
          <a:p>
            <a:pPr lvl="1"/>
            <a:r>
              <a:rPr lang="es-MX" sz="1400" dirty="0">
                <a:latin typeface="Arial monospaced for SAP" panose="020B0609020202030204" pitchFamily="49" charset="0"/>
              </a:rPr>
              <a:t>(invicto en muchas organizaciones)</a:t>
            </a:r>
          </a:p>
        </p:txBody>
      </p:sp>
    </p:spTree>
    <p:extLst>
      <p:ext uri="{BB962C8B-B14F-4D97-AF65-F5344CB8AC3E}">
        <p14:creationId xmlns:p14="http://schemas.microsoft.com/office/powerpoint/2010/main" val="65171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7A48-AC22-4886-9C38-69DB2EED6674}" type="datetime2">
              <a:rPr lang="es-MX" smtClean="0"/>
              <a:t>martes, 17 de abril de 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6030" y="206992"/>
            <a:ext cx="7512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tx2"/>
                </a:solidFill>
                <a:latin typeface="Arial monospaced for SAP" panose="020B0609020202030204" pitchFamily="49" charset="0"/>
              </a:rPr>
              <a:t>Las 4 Disciplinas de la Ejecución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838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Arial monospaced for SAP" panose="020B0609020202030204" pitchFamily="49" charset="0"/>
              </a:rPr>
              <a:t>Dado lo previamente explicado es crucial para romper el dinamismo del torbellino ejecutar las disciplinas de la ejecución</a:t>
            </a:r>
          </a:p>
          <a:p>
            <a:endParaRPr lang="es-MX" sz="2400" dirty="0">
              <a:latin typeface="Arial monospaced for SAP" panose="020B0609020202030204" pitchFamily="49" charset="0"/>
            </a:endParaRPr>
          </a:p>
          <a:p>
            <a:r>
              <a:rPr lang="es-MX" sz="2400" dirty="0" smtClean="0">
                <a:latin typeface="Arial monospaced for SAP" panose="020B0609020202030204" pitchFamily="49" charset="0"/>
              </a:rPr>
              <a:t>Aunque parecen simples, </a:t>
            </a:r>
            <a:r>
              <a:rPr lang="es-MX" sz="2400" b="1" u="sng" dirty="0" smtClean="0">
                <a:latin typeface="Arial monospaced for SAP" panose="020B0609020202030204" pitchFamily="49" charset="0"/>
              </a:rPr>
              <a:t>NO SON SIMPLISTAS</a:t>
            </a:r>
            <a:r>
              <a:rPr lang="es-MX" sz="2400" dirty="0" smtClean="0">
                <a:latin typeface="Arial monospaced for SAP" panose="020B0609020202030204" pitchFamily="49" charset="0"/>
              </a:rPr>
              <a:t>, cambiaran por completo como uno esta acostumbrado a encarar las diferentes metas del día y las del año.</a:t>
            </a:r>
          </a:p>
          <a:p>
            <a:endParaRPr lang="es-MX" sz="2400" dirty="0">
              <a:latin typeface="Arial monospaced for SAP" panose="020B0609020202030204" pitchFamily="49" charset="0"/>
            </a:endParaRPr>
          </a:p>
          <a:p>
            <a:endParaRPr lang="es-MX" sz="2400" dirty="0">
              <a:latin typeface="Arial monospaced for SAP" panose="020B0609020202030204" pitchFamily="49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162800" y="381000"/>
            <a:ext cx="457200" cy="6858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151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7A48-AC22-4886-9C38-69DB2EED6674}" type="datetime2">
              <a:rPr lang="es-MX" smtClean="0"/>
              <a:t>martes, 17 de abril de 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6030" y="206992"/>
            <a:ext cx="7512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tx2"/>
                </a:solidFill>
                <a:latin typeface="Arial monospaced for SAP" panose="020B0609020202030204" pitchFamily="49" charset="0"/>
              </a:rPr>
              <a:t>Las 4 Disciplinas de la Ejecución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4424" y="1295400"/>
            <a:ext cx="8448575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0070C0"/>
                </a:solidFill>
                <a:latin typeface="Arial monospaced for SAP" panose="020B0609020202030204" pitchFamily="49" charset="0"/>
              </a:rPr>
              <a:t>Disciplina </a:t>
            </a:r>
            <a:r>
              <a:rPr lang="es-MX" sz="2000" b="1" dirty="0">
                <a:latin typeface="Arial monospaced for SAP" panose="020B0609020202030204" pitchFamily="49" charset="0"/>
              </a:rPr>
              <a:t>#1</a:t>
            </a:r>
            <a:r>
              <a:rPr lang="es-MX" sz="2800" b="1" dirty="0">
                <a:solidFill>
                  <a:srgbClr val="0070C0"/>
                </a:solidFill>
                <a:latin typeface="Arial monospaced for SAP" panose="020B0609020202030204" pitchFamily="49" charset="0"/>
              </a:rPr>
              <a:t>	</a:t>
            </a:r>
            <a:endParaRPr lang="es-MX" sz="2800" b="1" dirty="0" smtClean="0">
              <a:solidFill>
                <a:srgbClr val="0070C0"/>
              </a:solidFill>
              <a:latin typeface="Arial monospaced for SAP" panose="020B0609020202030204" pitchFamily="49" charset="0"/>
            </a:endParaRPr>
          </a:p>
          <a:p>
            <a:r>
              <a:rPr lang="es-MX" sz="2400" b="1" i="1" u="sng" dirty="0" smtClean="0">
                <a:solidFill>
                  <a:srgbClr val="0070C0"/>
                </a:solidFill>
                <a:latin typeface="Arial monospaced for SAP" panose="020B0609020202030204" pitchFamily="49" charset="0"/>
              </a:rPr>
              <a:t>Enfocarse </a:t>
            </a:r>
            <a:r>
              <a:rPr lang="es-MX" sz="2400" b="1" i="1" u="sng" dirty="0">
                <a:solidFill>
                  <a:srgbClr val="0070C0"/>
                </a:solidFill>
                <a:latin typeface="Arial monospaced for SAP" panose="020B0609020202030204" pitchFamily="49" charset="0"/>
              </a:rPr>
              <a:t>en lo crucialmente </a:t>
            </a:r>
            <a:r>
              <a:rPr lang="es-MX" sz="2400" b="1" i="1" u="sng" dirty="0" smtClean="0">
                <a:solidFill>
                  <a:srgbClr val="0070C0"/>
                </a:solidFill>
                <a:latin typeface="Arial monospaced for SAP" panose="020B0609020202030204" pitchFamily="49" charset="0"/>
              </a:rPr>
              <a:t>importante</a:t>
            </a:r>
          </a:p>
          <a:p>
            <a:endParaRPr lang="es-MX" sz="800" i="1" dirty="0" smtClean="0">
              <a:latin typeface="Arial monospaced for SAP" panose="020B0609020202030204" pitchFamily="49" charset="0"/>
            </a:endParaRPr>
          </a:p>
          <a:p>
            <a:r>
              <a:rPr lang="es-MX" i="1" dirty="0" smtClean="0">
                <a:latin typeface="Arial monospaced for SAP" panose="020B0609020202030204" pitchFamily="49" charset="0"/>
              </a:rPr>
              <a:t>“El que mucho abarca poco aprieta”</a:t>
            </a:r>
          </a:p>
          <a:p>
            <a:endParaRPr lang="es-MX" sz="800" dirty="0" smtClean="0">
              <a:latin typeface="Arial monospaced for SAP" panose="020B0609020202030204" pitchFamily="49" charset="0"/>
            </a:endParaRPr>
          </a:p>
          <a:p>
            <a:r>
              <a:rPr lang="es-MX" dirty="0" smtClean="0">
                <a:latin typeface="Arial monospaced for SAP" panose="020B0609020202030204" pitchFamily="49" charset="0"/>
              </a:rPr>
              <a:t>Simplemente </a:t>
            </a:r>
            <a:r>
              <a:rPr lang="es-MX" dirty="0">
                <a:latin typeface="Arial monospaced for SAP" panose="020B0609020202030204" pitchFamily="49" charset="0"/>
              </a:rPr>
              <a:t>es que mientras mas cosas uno intente hacer, menos podrás lograr</a:t>
            </a:r>
            <a:r>
              <a:rPr lang="es-MX" dirty="0" smtClean="0">
                <a:latin typeface="Arial monospaced for SAP" panose="020B0609020202030204" pitchFamily="49" charset="0"/>
              </a:rPr>
              <a:t>.</a:t>
            </a:r>
          </a:p>
          <a:p>
            <a:endParaRPr lang="es-MX" dirty="0">
              <a:latin typeface="Arial monospaced for SAP" panose="020B0609020202030204" pitchFamily="49" charset="0"/>
            </a:endParaRPr>
          </a:p>
          <a:p>
            <a:endParaRPr lang="es-MX" dirty="0" smtClean="0">
              <a:latin typeface="Arial monospaced for SAP" panose="020B0609020202030204" pitchFamily="49" charset="0"/>
            </a:endParaRPr>
          </a:p>
          <a:p>
            <a:r>
              <a:rPr lang="es-MX" dirty="0" smtClean="0">
                <a:latin typeface="Arial monospaced for SAP" panose="020B0609020202030204" pitchFamily="49" charset="0"/>
              </a:rPr>
              <a:t>Para ejecutar esta disciplina debemos comenzar seleccionando una o dos metas relevantes, esta la llamaremos </a:t>
            </a:r>
            <a:r>
              <a:rPr lang="es-MX" b="1" u="sng" dirty="0" smtClean="0">
                <a:latin typeface="Arial monospaced for SAP" panose="020B0609020202030204" pitchFamily="49" charset="0"/>
              </a:rPr>
              <a:t>“Meta Crucialmente importante” (MCI)</a:t>
            </a:r>
          </a:p>
          <a:p>
            <a:endParaRPr lang="es-MX" sz="1200" dirty="0">
              <a:latin typeface="Arial monospaced for SAP" panose="020B0609020202030204" pitchFamily="49" charset="0"/>
            </a:endParaRPr>
          </a:p>
          <a:p>
            <a:r>
              <a:rPr lang="es-MX" dirty="0" smtClean="0">
                <a:latin typeface="Arial monospaced for SAP" panose="020B0609020202030204" pitchFamily="49" charset="0"/>
              </a:rPr>
              <a:t>Cuando hay demasiadas netas en los niveles altos de la organización, y estas se bajan tienden a multiplicarse en docenas o cientos de metas.</a:t>
            </a:r>
          </a:p>
          <a:p>
            <a:endParaRPr lang="es-MX" dirty="0">
              <a:latin typeface="Arial monospaced for SAP" panose="020B0609020202030204" pitchFamily="49" charset="0"/>
            </a:endParaRPr>
          </a:p>
          <a:p>
            <a:r>
              <a:rPr lang="es-MX" dirty="0" smtClean="0">
                <a:latin typeface="Arial monospaced for SAP" panose="020B0609020202030204" pitchFamily="49" charset="0"/>
              </a:rPr>
              <a:t>Esta es la </a:t>
            </a:r>
            <a:r>
              <a:rPr lang="es-MX" b="1" u="sng" dirty="0" smtClean="0">
                <a:solidFill>
                  <a:srgbClr val="FF0000"/>
                </a:solidFill>
                <a:latin typeface="Arial monospaced for SAP" panose="020B0609020202030204" pitchFamily="49" charset="0"/>
              </a:rPr>
              <a:t>disciplina del ENFOQUE</a:t>
            </a:r>
            <a:endParaRPr lang="es-MX" b="1" u="sng" dirty="0">
              <a:solidFill>
                <a:srgbClr val="FF0000"/>
              </a:solidFill>
              <a:latin typeface="Arial monospaced for SAP" panose="020B0609020202030204" pitchFamily="49" charset="0"/>
            </a:endParaRPr>
          </a:p>
          <a:p>
            <a:endParaRPr lang="es-MX" dirty="0">
              <a:latin typeface="Arial monospaced for SAP" panose="020B0609020202030204" pitchFamily="49" charset="0"/>
            </a:endParaRPr>
          </a:p>
          <a:p>
            <a:endParaRPr lang="es-MX" dirty="0"/>
          </a:p>
        </p:txBody>
      </p:sp>
      <p:sp>
        <p:nvSpPr>
          <p:cNvPr id="5" name="TextBox 4"/>
          <p:cNvSpPr txBox="1"/>
          <p:nvPr/>
        </p:nvSpPr>
        <p:spPr>
          <a:xfrm>
            <a:off x="474043" y="317728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monospaced for SAP" panose="020B0609020202030204" pitchFamily="49" charset="0"/>
              </a:rPr>
              <a:t>“Menos es Mas</a:t>
            </a:r>
            <a:r>
              <a:rPr lang="es-MX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monospaced for SAP" panose="020B0609020202030204" pitchFamily="49" charset="0"/>
              </a:rPr>
              <a:t>”</a:t>
            </a:r>
            <a:endParaRPr lang="es-MX" sz="2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monospaced for SAP" panose="020B0609020202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37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7A48-AC22-4886-9C38-69DB2EED6674}" type="datetime2">
              <a:rPr lang="es-MX" smtClean="0"/>
              <a:t>martes, 17 de abril de 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6030" y="206992"/>
            <a:ext cx="7512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tx2"/>
                </a:solidFill>
                <a:latin typeface="Arial monospaced for SAP" panose="020B0609020202030204" pitchFamily="49" charset="0"/>
              </a:rPr>
              <a:t>Las 4 Disciplinas de la Ejecución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4424" y="1295400"/>
            <a:ext cx="844857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0070C0"/>
                </a:solidFill>
                <a:latin typeface="Arial monospaced for SAP" panose="020B0609020202030204" pitchFamily="49" charset="0"/>
              </a:rPr>
              <a:t>Disciplina </a:t>
            </a:r>
            <a:r>
              <a:rPr lang="es-MX" sz="2000" b="1" dirty="0">
                <a:latin typeface="Arial monospaced for SAP" panose="020B0609020202030204" pitchFamily="49" charset="0"/>
              </a:rPr>
              <a:t>#2</a:t>
            </a:r>
            <a:r>
              <a:rPr lang="es-MX" sz="2800" b="1" dirty="0">
                <a:solidFill>
                  <a:srgbClr val="0070C0"/>
                </a:solidFill>
                <a:latin typeface="Arial monospaced for SAP" panose="020B0609020202030204" pitchFamily="49" charset="0"/>
              </a:rPr>
              <a:t>	</a:t>
            </a:r>
            <a:endParaRPr lang="es-MX" sz="2800" b="1" dirty="0" smtClean="0">
              <a:solidFill>
                <a:srgbClr val="0070C0"/>
              </a:solidFill>
              <a:latin typeface="Arial monospaced for SAP" panose="020B0609020202030204" pitchFamily="49" charset="0"/>
            </a:endParaRPr>
          </a:p>
          <a:p>
            <a:r>
              <a:rPr lang="es-MX" sz="2400" b="1" i="1" u="sng" dirty="0" smtClean="0">
                <a:solidFill>
                  <a:srgbClr val="0070C0"/>
                </a:solidFill>
                <a:latin typeface="Arial monospaced for SAP" panose="020B0609020202030204" pitchFamily="49" charset="0"/>
              </a:rPr>
              <a:t>Actuar sobre las Medidas de Predicción</a:t>
            </a:r>
          </a:p>
          <a:p>
            <a:endParaRPr lang="es-MX" sz="800" i="1" dirty="0" smtClean="0">
              <a:latin typeface="Arial monospaced for SAP" panose="020B0609020202030204" pitchFamily="49" charset="0"/>
            </a:endParaRPr>
          </a:p>
          <a:p>
            <a:endParaRPr lang="es-MX" dirty="0"/>
          </a:p>
        </p:txBody>
      </p:sp>
      <p:sp>
        <p:nvSpPr>
          <p:cNvPr id="5" name="Rectangle 4"/>
          <p:cNvSpPr/>
          <p:nvPr/>
        </p:nvSpPr>
        <p:spPr>
          <a:xfrm>
            <a:off x="314424" y="2362200"/>
            <a:ext cx="82709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i="1" dirty="0" smtClean="0">
                <a:latin typeface="Arial monospaced for SAP" panose="020B0609020202030204" pitchFamily="49" charset="0"/>
              </a:rPr>
              <a:t>“Algunas acciones tienen mas impacto que otras para conseguir objetivos”</a:t>
            </a:r>
            <a:endParaRPr lang="es-MX" i="1" dirty="0">
              <a:latin typeface="Arial monospaced for SAP" panose="020B0609020202030204" pitchFamily="49" charset="0"/>
            </a:endParaRPr>
          </a:p>
          <a:p>
            <a:endParaRPr lang="es-MX" sz="800" dirty="0">
              <a:latin typeface="Arial monospaced for SAP" panose="020B0609020202030204" pitchFamily="49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466551" y="2864941"/>
            <a:ext cx="762000" cy="533400"/>
          </a:xfrm>
          <a:prstGeom prst="rightArrow">
            <a:avLst/>
          </a:prstGeom>
          <a:solidFill>
            <a:srgbClr val="0070C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TextBox 6"/>
          <p:cNvSpPr txBox="1"/>
          <p:nvPr/>
        </p:nvSpPr>
        <p:spPr>
          <a:xfrm>
            <a:off x="4449894" y="2891135"/>
            <a:ext cx="2941505" cy="46166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Arial monospaced for SAP" panose="020B0609020202030204" pitchFamily="49" charset="0"/>
              </a:rPr>
              <a:t>Efecto Palanca</a:t>
            </a:r>
            <a:endParaRPr lang="es-MX" sz="2400" dirty="0">
              <a:latin typeface="Arial monospaced for SAP" panose="020B0609020202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733800"/>
            <a:ext cx="2828085" cy="2062103"/>
          </a:xfrm>
          <a:prstGeom prst="rightArrowCallout">
            <a:avLst>
              <a:gd name="adj1" fmla="val 23783"/>
              <a:gd name="adj2" fmla="val 29796"/>
              <a:gd name="adj3" fmla="val 27934"/>
              <a:gd name="adj4" fmla="val 7575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>
                <a:latin typeface="Arial monospaced for SAP" panose="020B0609020202030204" pitchFamily="49" charset="0"/>
              </a:rPr>
              <a:t>El progreso de las acciones se mide independientemente de las estrategias, en dos tipos:</a:t>
            </a:r>
            <a:endParaRPr lang="es-MX" dirty="0">
              <a:latin typeface="Arial monospaced for SAP" panose="020B06090202020302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66552" y="3831768"/>
            <a:ext cx="3924848" cy="685800"/>
          </a:xfrm>
          <a:prstGeom prst="rect">
            <a:avLst/>
          </a:prstGeom>
          <a:solidFill>
            <a:srgbClr val="0070C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sz="4000" dirty="0" smtClean="0"/>
              <a:t>Históricas</a:t>
            </a:r>
            <a:endParaRPr lang="es-MX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443514" y="4953000"/>
            <a:ext cx="3924848" cy="685800"/>
          </a:xfrm>
          <a:prstGeom prst="rect">
            <a:avLst/>
          </a:prstGeom>
          <a:solidFill>
            <a:srgbClr val="0070C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sz="4000" dirty="0" smtClean="0"/>
              <a:t>Predicción</a:t>
            </a: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1520292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7A48-AC22-4886-9C38-69DB2EED6674}" type="datetime2">
              <a:rPr lang="es-MX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martes, 17 de abril de 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030" y="206992"/>
            <a:ext cx="7512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rgbClr val="5B6973"/>
                </a:solidFill>
                <a:latin typeface="Arial monospaced for SAP" panose="020B0609020202030204" pitchFamily="49" charset="0"/>
              </a:rPr>
              <a:t>Las 4 Disciplinas de la Ejecución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4424" y="1295400"/>
            <a:ext cx="8448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0070C0"/>
                </a:solidFill>
                <a:latin typeface="Arial monospaced for SAP" panose="020B0609020202030204" pitchFamily="49" charset="0"/>
              </a:rPr>
              <a:t>Disciplina </a:t>
            </a:r>
            <a:r>
              <a:rPr lang="es-MX" sz="2000" b="1" dirty="0">
                <a:solidFill>
                  <a:prstClr val="black"/>
                </a:solidFill>
                <a:latin typeface="Arial monospaced for SAP" panose="020B0609020202030204" pitchFamily="49" charset="0"/>
              </a:rPr>
              <a:t>#2</a:t>
            </a:r>
            <a:r>
              <a:rPr lang="es-MX" sz="2800" b="1" dirty="0">
                <a:solidFill>
                  <a:srgbClr val="0070C0"/>
                </a:solidFill>
                <a:latin typeface="Arial monospaced for SAP" panose="020B0609020202030204" pitchFamily="49" charset="0"/>
              </a:rPr>
              <a:t>	</a:t>
            </a:r>
            <a:endParaRPr lang="es-MX" sz="2800" b="1" dirty="0" smtClean="0">
              <a:solidFill>
                <a:srgbClr val="0070C0"/>
              </a:solidFill>
              <a:latin typeface="Arial monospaced for SAP" panose="020B0609020202030204" pitchFamily="49" charset="0"/>
            </a:endParaRPr>
          </a:p>
          <a:p>
            <a:endParaRPr lang="es-MX" sz="800" i="1" dirty="0" smtClean="0">
              <a:solidFill>
                <a:prstClr val="black"/>
              </a:solidFill>
              <a:latin typeface="Arial monospaced for SAP" panose="020B0609020202030204" pitchFamily="49" charset="0"/>
            </a:endParaRPr>
          </a:p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940719"/>
            <a:ext cx="3924848" cy="685800"/>
          </a:xfrm>
          <a:prstGeom prst="rect">
            <a:avLst/>
          </a:prstGeom>
          <a:solidFill>
            <a:srgbClr val="0070C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sz="4000" dirty="0" smtClean="0">
                <a:solidFill>
                  <a:prstClr val="white"/>
                </a:solidFill>
              </a:rPr>
              <a:t>Históricas</a:t>
            </a:r>
            <a:endParaRPr lang="es-MX" sz="4000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352" y="2828330"/>
            <a:ext cx="403969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 smtClean="0">
                <a:latin typeface="Arial monospaced for SAP" panose="020B0609020202030204" pitchFamily="49" charset="0"/>
              </a:rPr>
              <a:t>Participación de mercado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 smtClean="0">
                <a:latin typeface="Arial monospaced for SAP" panose="020B0609020202030204" pitchFamily="49" charset="0"/>
              </a:rPr>
              <a:t>Ventas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 smtClean="0">
                <a:latin typeface="Arial monospaced for SAP" panose="020B0609020202030204" pitchFamily="49" charset="0"/>
              </a:rPr>
              <a:t>Ingresos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 smtClean="0">
                <a:latin typeface="Arial monospaced for SAP" panose="020B0609020202030204" pitchFamily="49" charset="0"/>
              </a:rPr>
              <a:t>Márgenes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 smtClean="0">
                <a:latin typeface="Arial monospaced for SAP" panose="020B0609020202030204" pitchFamily="49" charset="0"/>
              </a:rPr>
              <a:t>Satisfacción de clientes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 smtClean="0">
                <a:latin typeface="Arial monospaced for SAP" panose="020B0609020202030204" pitchFamily="49" charset="0"/>
              </a:rPr>
              <a:t>Utilidades</a:t>
            </a:r>
            <a:endParaRPr lang="es-MX" sz="2000" dirty="0">
              <a:latin typeface="Arial monospaced for SAP" panose="020B06090202020302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1905000"/>
            <a:ext cx="3276600" cy="10215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Arial monospaced for SAP" panose="020B0609020202030204" pitchFamily="49" charset="0"/>
              </a:rPr>
              <a:t>Una vez que las obtenemos, no hay forma de arreglarlas</a:t>
            </a:r>
            <a:endParaRPr lang="es-MX" dirty="0">
              <a:latin typeface="Arial monospaced for SAP" panose="020B0609020202030204" pitchFamily="49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6248400" y="3178063"/>
            <a:ext cx="990600" cy="685800"/>
          </a:xfrm>
          <a:prstGeom prst="downArrow">
            <a:avLst/>
          </a:prstGeom>
          <a:solidFill>
            <a:srgbClr val="0070C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5372100" y="4213324"/>
            <a:ext cx="274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/>
              <a:t>Literal: </a:t>
            </a:r>
          </a:p>
          <a:p>
            <a:pPr algn="ctr"/>
            <a:r>
              <a:rPr lang="es-MX" sz="3200" b="1" u="sng" dirty="0"/>
              <a:t>S</a:t>
            </a:r>
            <a:r>
              <a:rPr lang="es-MX" sz="3200" b="1" u="sng" dirty="0" smtClean="0"/>
              <a:t>on Historia</a:t>
            </a:r>
            <a:endParaRPr lang="es-MX" sz="3200" b="1" u="sng" dirty="0"/>
          </a:p>
        </p:txBody>
      </p:sp>
    </p:spTree>
    <p:extLst>
      <p:ext uri="{BB962C8B-B14F-4D97-AF65-F5344CB8AC3E}">
        <p14:creationId xmlns:p14="http://schemas.microsoft.com/office/powerpoint/2010/main" val="2468151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liderhoy.com/wp-content/uploads/2014/06/ejecutar-plan-empresa-negocio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332" y="1020367"/>
            <a:ext cx="5516313" cy="294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9745-50F8-4C58-AB51-DFBEE7024273}" type="datetime2">
              <a:rPr lang="es-MX" smtClean="0"/>
              <a:t>martes, 17 de abril de 2018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9790" y="206992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tx2"/>
                </a:solidFill>
                <a:latin typeface="Arial monospaced for SAP" panose="020B0609020202030204" pitchFamily="49" charset="0"/>
              </a:rPr>
              <a:t>Estrategia y Ejecución</a:t>
            </a:r>
            <a:endParaRPr lang="es-MX" sz="3200" b="1" dirty="0">
              <a:solidFill>
                <a:schemeClr val="tx2"/>
              </a:solidFill>
              <a:latin typeface="Arial monospaced for SAP" panose="020B0609020202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760" y="1020367"/>
            <a:ext cx="300153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Existen dos cosas principales sobre las cuales un líder puede ejercer su influencia para producir resultados: </a:t>
            </a:r>
          </a:p>
          <a:p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i="1" dirty="0"/>
              <a:t>L</a:t>
            </a:r>
            <a:r>
              <a:rPr lang="es-MX" sz="2000" b="1" i="1" dirty="0" smtClean="0"/>
              <a:t>a estrategia (o plan)</a:t>
            </a:r>
          </a:p>
          <a:p>
            <a:r>
              <a:rPr lang="es-MX" sz="2000" b="1" i="1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i="1" dirty="0"/>
              <a:t>Y</a:t>
            </a:r>
            <a:r>
              <a:rPr lang="es-MX" sz="2000" b="1" i="1" dirty="0" smtClean="0"/>
              <a:t> la habilidad para ejecutarla</a:t>
            </a:r>
            <a:endParaRPr lang="es-MX" sz="2000" b="1" i="1" dirty="0"/>
          </a:p>
        </p:txBody>
      </p:sp>
      <p:sp>
        <p:nvSpPr>
          <p:cNvPr id="7" name="AutoShape 2" descr="Resultado de imagen para estrategia empresarial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TextBox 9"/>
          <p:cNvSpPr txBox="1"/>
          <p:nvPr/>
        </p:nvSpPr>
        <p:spPr>
          <a:xfrm>
            <a:off x="364760" y="3747427"/>
            <a:ext cx="3001532" cy="3118068"/>
          </a:xfrm>
          <a:prstGeom prst="rightArrow">
            <a:avLst/>
          </a:prstGeom>
          <a:ln w="38100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2400" dirty="0"/>
              <a:t>De ambas, ¿cual es la que resulta siempre la mas complicada?</a:t>
            </a:r>
          </a:p>
        </p:txBody>
      </p:sp>
      <p:pic>
        <p:nvPicPr>
          <p:cNvPr id="1032" name="Picture 8" descr="http://brandsfactory.co/wp-content/uploads/2014/06/estrategia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332" y="4059960"/>
            <a:ext cx="5304268" cy="234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23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getting on the scale we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304" y="1934028"/>
            <a:ext cx="5105399" cy="408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7A48-AC22-4886-9C38-69DB2EED6674}" type="datetime2">
              <a:rPr lang="es-MX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martes, 17 de abril de 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030" y="206992"/>
            <a:ext cx="7512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rgbClr val="5B6973"/>
                </a:solidFill>
                <a:latin typeface="Arial monospaced for SAP" panose="020B0609020202030204" pitchFamily="49" charset="0"/>
              </a:rPr>
              <a:t>Las 4 Disciplinas de la Ejecución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4424" y="1295400"/>
            <a:ext cx="8448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0070C0"/>
                </a:solidFill>
                <a:latin typeface="Arial monospaced for SAP" panose="020B0609020202030204" pitchFamily="49" charset="0"/>
              </a:rPr>
              <a:t>Disciplina </a:t>
            </a:r>
            <a:r>
              <a:rPr lang="es-MX" sz="2000" b="1" dirty="0">
                <a:solidFill>
                  <a:prstClr val="black"/>
                </a:solidFill>
                <a:latin typeface="Arial monospaced for SAP" panose="020B0609020202030204" pitchFamily="49" charset="0"/>
              </a:rPr>
              <a:t>#2</a:t>
            </a:r>
            <a:r>
              <a:rPr lang="es-MX" sz="2800" b="1" dirty="0">
                <a:solidFill>
                  <a:srgbClr val="0070C0"/>
                </a:solidFill>
                <a:latin typeface="Arial monospaced for SAP" panose="020B0609020202030204" pitchFamily="49" charset="0"/>
              </a:rPr>
              <a:t>	</a:t>
            </a:r>
            <a:endParaRPr lang="es-MX" sz="2800" b="1" dirty="0" smtClean="0">
              <a:solidFill>
                <a:srgbClr val="0070C0"/>
              </a:solidFill>
              <a:latin typeface="Arial monospaced for SAP" panose="020B0609020202030204" pitchFamily="49" charset="0"/>
            </a:endParaRPr>
          </a:p>
          <a:p>
            <a:endParaRPr lang="es-MX" sz="800" i="1" dirty="0" smtClean="0">
              <a:solidFill>
                <a:prstClr val="black"/>
              </a:solidFill>
              <a:latin typeface="Arial monospaced for SAP" panose="020B0609020202030204" pitchFamily="49" charset="0"/>
            </a:endParaRPr>
          </a:p>
          <a:p>
            <a:endParaRPr lang="es-MX" dirty="0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2461" y="2743200"/>
            <a:ext cx="4286250" cy="3450771"/>
            <a:chOff x="252461" y="2362200"/>
            <a:chExt cx="4286250" cy="3450771"/>
          </a:xfrm>
        </p:grpSpPr>
        <p:pic>
          <p:nvPicPr>
            <p:cNvPr id="1026" name="Picture 2" descr="Image result for rezando hombre sala de junta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61" y="2362200"/>
              <a:ext cx="4286250" cy="3400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295400" y="5508171"/>
              <a:ext cx="2590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105400" y="3089910"/>
            <a:ext cx="3276600" cy="16344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Arial monospaced for SAP" panose="020B0609020202030204" pitchFamily="49" charset="0"/>
              </a:rPr>
              <a:t>Las medidas Históricas son aquellas por las que rezamos que nos digan lo que esperamos</a:t>
            </a:r>
            <a:endParaRPr lang="es-MX" dirty="0">
              <a:latin typeface="Arial monospaced for SAP" panose="020B06090202020302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1940719"/>
            <a:ext cx="3924848" cy="685800"/>
          </a:xfrm>
          <a:prstGeom prst="rect">
            <a:avLst/>
          </a:prstGeom>
          <a:solidFill>
            <a:srgbClr val="0070C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sz="4000" dirty="0" smtClean="0">
                <a:solidFill>
                  <a:prstClr val="white"/>
                </a:solidFill>
              </a:rPr>
              <a:t>Históricas</a:t>
            </a:r>
            <a:endParaRPr lang="es-MX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922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7A48-AC22-4886-9C38-69DB2EED6674}" type="datetime2">
              <a:rPr lang="es-MX" smtClean="0"/>
              <a:t>martes, 17 de abril de 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6030" y="206992"/>
            <a:ext cx="7512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tx2"/>
                </a:solidFill>
                <a:latin typeface="Arial monospaced for SAP" panose="020B0609020202030204" pitchFamily="49" charset="0"/>
              </a:rPr>
              <a:t>Las 4 Disciplinas de la Ejecución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4424" y="1295400"/>
            <a:ext cx="844857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0070C0"/>
                </a:solidFill>
                <a:latin typeface="Arial monospaced for SAP" panose="020B0609020202030204" pitchFamily="49" charset="0"/>
              </a:rPr>
              <a:t>Disciplina </a:t>
            </a:r>
            <a:r>
              <a:rPr lang="es-MX" sz="2000" b="1" dirty="0" smtClean="0">
                <a:latin typeface="Arial monospaced for SAP" panose="020B0609020202030204" pitchFamily="49" charset="0"/>
              </a:rPr>
              <a:t>#3</a:t>
            </a:r>
            <a:r>
              <a:rPr lang="es-MX" sz="2800" b="1" dirty="0">
                <a:solidFill>
                  <a:srgbClr val="0070C0"/>
                </a:solidFill>
                <a:latin typeface="Arial monospaced for SAP" panose="020B0609020202030204" pitchFamily="49" charset="0"/>
              </a:rPr>
              <a:t>	</a:t>
            </a:r>
            <a:endParaRPr lang="es-MX" sz="2800" b="1" dirty="0" smtClean="0">
              <a:solidFill>
                <a:srgbClr val="0070C0"/>
              </a:solidFill>
              <a:latin typeface="Arial monospaced for SAP" panose="020B0609020202030204" pitchFamily="49" charset="0"/>
            </a:endParaRPr>
          </a:p>
          <a:p>
            <a:r>
              <a:rPr lang="es-MX" sz="2400" b="1" i="1" u="sng" dirty="0" err="1" smtClean="0">
                <a:solidFill>
                  <a:srgbClr val="0070C0"/>
                </a:solidFill>
                <a:latin typeface="Arial monospaced for SAP" panose="020B0609020202030204" pitchFamily="49" charset="0"/>
              </a:rPr>
              <a:t>Scorecard</a:t>
            </a:r>
            <a:endParaRPr lang="es-MX" sz="2400" b="1" i="1" u="sng" dirty="0" smtClean="0">
              <a:solidFill>
                <a:srgbClr val="0070C0"/>
              </a:solidFill>
              <a:latin typeface="Arial monospaced for SAP" panose="020B0609020202030204" pitchFamily="49" charset="0"/>
            </a:endParaRPr>
          </a:p>
          <a:p>
            <a:endParaRPr lang="es-MX" sz="800" i="1" dirty="0" smtClean="0">
              <a:latin typeface="Arial monospaced for SAP" panose="020B0609020202030204" pitchFamily="49" charset="0"/>
            </a:endParaRPr>
          </a:p>
          <a:p>
            <a:r>
              <a:rPr lang="es-MX" i="1" dirty="0" smtClean="0">
                <a:latin typeface="Arial monospaced for SAP" panose="020B0609020202030204" pitchFamily="49" charset="0"/>
              </a:rPr>
              <a:t>“Las personas juegan distinto cuando llevan el marcador”</a:t>
            </a:r>
            <a:endParaRPr lang="es-MX" i="1" dirty="0" smtClean="0">
              <a:latin typeface="Arial monospaced for SAP" panose="020B0609020202030204" pitchFamily="49" charset="0"/>
            </a:endParaRPr>
          </a:p>
          <a:p>
            <a:endParaRPr lang="es-MX" sz="800" dirty="0" smtClean="0">
              <a:latin typeface="Arial monospaced for SAP" panose="020B0609020202030204" pitchFamily="49" charset="0"/>
            </a:endParaRPr>
          </a:p>
          <a:p>
            <a:r>
              <a:rPr lang="es-MX" dirty="0" smtClean="0">
                <a:latin typeface="Arial monospaced for SAP" panose="020B0609020202030204" pitchFamily="49" charset="0"/>
              </a:rPr>
              <a:t>Saber si ganas o pierdes es parte del compromiso.</a:t>
            </a:r>
            <a:endParaRPr lang="es-MX" dirty="0" smtClean="0">
              <a:latin typeface="Arial monospaced for SAP" panose="020B0609020202030204" pitchFamily="49" charset="0"/>
            </a:endParaRPr>
          </a:p>
          <a:p>
            <a:endParaRPr lang="es-MX" dirty="0">
              <a:latin typeface="Arial monospaced for SAP" panose="020B0609020202030204" pitchFamily="49" charset="0"/>
            </a:endParaRPr>
          </a:p>
          <a:p>
            <a:endParaRPr lang="es-MX" dirty="0" smtClean="0">
              <a:latin typeface="Arial monospaced for SAP" panose="020B0609020202030204" pitchFamily="49" charset="0"/>
            </a:endParaRPr>
          </a:p>
          <a:p>
            <a:endParaRPr lang="es-MX" dirty="0" smtClean="0">
              <a:latin typeface="Arial monospaced for SAP" panose="020B0609020202030204" pitchFamily="49" charset="0"/>
            </a:endParaRPr>
          </a:p>
          <a:p>
            <a:endParaRPr lang="es-MX" sz="1200" dirty="0">
              <a:latin typeface="Arial monospaced for SAP" panose="020B0609020202030204" pitchFamily="49" charset="0"/>
            </a:endParaRPr>
          </a:p>
          <a:p>
            <a:r>
              <a:rPr lang="es-MX" dirty="0" smtClean="0">
                <a:latin typeface="Arial monospaced for SAP" panose="020B0609020202030204" pitchFamily="49" charset="0"/>
              </a:rPr>
              <a:t>El secreto es que los compromisos sean propios</a:t>
            </a:r>
          </a:p>
          <a:p>
            <a:r>
              <a:rPr lang="es-MX" dirty="0" smtClean="0">
                <a:latin typeface="Arial monospaced for SAP" panose="020B0609020202030204" pitchFamily="49" charset="0"/>
              </a:rPr>
              <a:t>Como se vayan comprometiendo seremos un plan </a:t>
            </a:r>
            <a:r>
              <a:rPr lang="es-MX" dirty="0" err="1" smtClean="0">
                <a:latin typeface="Arial monospaced for SAP" panose="020B0609020202030204" pitchFamily="49" charset="0"/>
              </a:rPr>
              <a:t>Just</a:t>
            </a:r>
            <a:r>
              <a:rPr lang="es-MX" dirty="0" smtClean="0">
                <a:latin typeface="Arial monospaced for SAP" panose="020B0609020202030204" pitchFamily="49" charset="0"/>
              </a:rPr>
              <a:t> in Time</a:t>
            </a:r>
            <a:endParaRPr lang="es-MX" dirty="0" smtClean="0">
              <a:latin typeface="Arial monospaced for SAP" panose="020B0609020202030204" pitchFamily="49" charset="0"/>
            </a:endParaRPr>
          </a:p>
          <a:p>
            <a:endParaRPr lang="es-MX" dirty="0">
              <a:latin typeface="Arial monospaced for SAP" panose="020B0609020202030204" pitchFamily="49" charset="0"/>
            </a:endParaRPr>
          </a:p>
          <a:p>
            <a:r>
              <a:rPr lang="es-MX" dirty="0" smtClean="0">
                <a:latin typeface="Arial monospaced for SAP" panose="020B0609020202030204" pitchFamily="49" charset="0"/>
              </a:rPr>
              <a:t>Esta es la </a:t>
            </a:r>
            <a:r>
              <a:rPr lang="es-MX" b="1" u="sng" dirty="0" smtClean="0">
                <a:solidFill>
                  <a:srgbClr val="FF0000"/>
                </a:solidFill>
                <a:latin typeface="Arial monospaced for SAP" panose="020B0609020202030204" pitchFamily="49" charset="0"/>
              </a:rPr>
              <a:t>disciplina del </a:t>
            </a:r>
            <a:r>
              <a:rPr lang="es-MX" b="1" u="sng" dirty="0" smtClean="0">
                <a:solidFill>
                  <a:srgbClr val="FF0000"/>
                </a:solidFill>
                <a:latin typeface="Arial monospaced for SAP" panose="020B0609020202030204" pitchFamily="49" charset="0"/>
              </a:rPr>
              <a:t>Focalizar en Resultados</a:t>
            </a:r>
            <a:endParaRPr lang="es-MX" b="1" u="sng" dirty="0">
              <a:solidFill>
                <a:srgbClr val="FF0000"/>
              </a:solidFill>
              <a:latin typeface="Arial monospaced for SAP" panose="020B0609020202030204" pitchFamily="49" charset="0"/>
            </a:endParaRPr>
          </a:p>
          <a:p>
            <a:endParaRPr lang="es-MX" dirty="0">
              <a:latin typeface="Arial monospaced for SAP" panose="020B0609020202030204" pitchFamily="49" charset="0"/>
            </a:endParaRPr>
          </a:p>
          <a:p>
            <a:endParaRPr lang="es-MX" dirty="0"/>
          </a:p>
        </p:txBody>
      </p:sp>
      <p:sp>
        <p:nvSpPr>
          <p:cNvPr id="5" name="TextBox 4"/>
          <p:cNvSpPr txBox="1"/>
          <p:nvPr/>
        </p:nvSpPr>
        <p:spPr>
          <a:xfrm>
            <a:off x="474043" y="317728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monospaced for SAP" panose="020B0609020202030204" pitchFamily="49" charset="0"/>
              </a:rPr>
              <a:t>“Tiene que ser Simple”</a:t>
            </a:r>
            <a:endParaRPr lang="es-MX" sz="2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monospaced for SAP" panose="020B0609020202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11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7A48-AC22-4886-9C38-69DB2EED6674}" type="datetime2">
              <a:rPr lang="es-MX" smtClean="0"/>
              <a:t>martes, 17 de abril de 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6030" y="206992"/>
            <a:ext cx="7512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tx2"/>
                </a:solidFill>
                <a:latin typeface="Arial monospaced for SAP" panose="020B0609020202030204" pitchFamily="49" charset="0"/>
              </a:rPr>
              <a:t>Las 4 Disciplinas de la Ejecución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4424" y="1295400"/>
            <a:ext cx="84485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0070C0"/>
                </a:solidFill>
                <a:latin typeface="Arial monospaced for SAP" panose="020B0609020202030204" pitchFamily="49" charset="0"/>
              </a:rPr>
              <a:t>Disciplina </a:t>
            </a:r>
            <a:r>
              <a:rPr lang="es-MX" sz="2000" b="1" dirty="0" smtClean="0">
                <a:latin typeface="Arial monospaced for SAP" panose="020B0609020202030204" pitchFamily="49" charset="0"/>
              </a:rPr>
              <a:t>#4</a:t>
            </a:r>
            <a:r>
              <a:rPr lang="es-MX" sz="2800" b="1" dirty="0">
                <a:solidFill>
                  <a:srgbClr val="0070C0"/>
                </a:solidFill>
                <a:latin typeface="Arial monospaced for SAP" panose="020B0609020202030204" pitchFamily="49" charset="0"/>
              </a:rPr>
              <a:t>	</a:t>
            </a:r>
            <a:endParaRPr lang="es-MX" sz="2800" b="1" dirty="0" smtClean="0">
              <a:solidFill>
                <a:srgbClr val="0070C0"/>
              </a:solidFill>
              <a:latin typeface="Arial monospaced for SAP" panose="020B0609020202030204" pitchFamily="49" charset="0"/>
            </a:endParaRPr>
          </a:p>
          <a:p>
            <a:r>
              <a:rPr lang="es-MX" sz="2400" b="1" i="1" u="sng" dirty="0" smtClean="0">
                <a:solidFill>
                  <a:srgbClr val="0070C0"/>
                </a:solidFill>
                <a:latin typeface="Arial monospaced for SAP" panose="020B0609020202030204" pitchFamily="49" charset="0"/>
              </a:rPr>
              <a:t>Cadencia de Rendir cuentas</a:t>
            </a:r>
            <a:endParaRPr lang="es-MX" sz="2400" b="1" i="1" u="sng" dirty="0" smtClean="0">
              <a:solidFill>
                <a:srgbClr val="0070C0"/>
              </a:solidFill>
              <a:latin typeface="Arial monospaced for SAP" panose="020B0609020202030204" pitchFamily="49" charset="0"/>
            </a:endParaRPr>
          </a:p>
          <a:p>
            <a:endParaRPr lang="es-MX" sz="800" i="1" dirty="0" smtClean="0">
              <a:latin typeface="Arial monospaced for SAP" panose="020B0609020202030204" pitchFamily="49" charset="0"/>
            </a:endParaRPr>
          </a:p>
          <a:p>
            <a:r>
              <a:rPr lang="es-MX" i="1" dirty="0" smtClean="0">
                <a:latin typeface="Arial monospaced for SAP" panose="020B0609020202030204" pitchFamily="49" charset="0"/>
              </a:rPr>
              <a:t>Es cuando se entra a la cancha realmente</a:t>
            </a:r>
            <a:r>
              <a:rPr lang="es-MX" dirty="0" smtClean="0">
                <a:latin typeface="Arial monospaced for SAP" panose="020B0609020202030204" pitchFamily="49" charset="0"/>
              </a:rPr>
              <a:t>.</a:t>
            </a:r>
            <a:endParaRPr lang="es-MX" dirty="0" smtClean="0">
              <a:latin typeface="Arial monospaced for SAP" panose="020B0609020202030204" pitchFamily="49" charset="0"/>
            </a:endParaRPr>
          </a:p>
          <a:p>
            <a:endParaRPr lang="es-MX" dirty="0">
              <a:latin typeface="Arial monospaced for SAP" panose="020B0609020202030204" pitchFamily="49" charset="0"/>
            </a:endParaRPr>
          </a:p>
          <a:p>
            <a:endParaRPr lang="es-MX" dirty="0" smtClean="0">
              <a:latin typeface="Arial monospaced for SAP" panose="020B0609020202030204" pitchFamily="49" charset="0"/>
            </a:endParaRPr>
          </a:p>
          <a:p>
            <a:endParaRPr lang="es-MX" dirty="0" smtClean="0">
              <a:latin typeface="Arial monospaced for SAP" panose="020B0609020202030204" pitchFamily="49" charset="0"/>
            </a:endParaRPr>
          </a:p>
          <a:p>
            <a:endParaRPr lang="es-MX" sz="1200" dirty="0">
              <a:latin typeface="Arial monospaced for SAP" panose="020B0609020202030204" pitchFamily="49" charset="0"/>
            </a:endParaRPr>
          </a:p>
          <a:p>
            <a:r>
              <a:rPr lang="es-MX" dirty="0" smtClean="0">
                <a:latin typeface="Arial monospaced for SAP" panose="020B0609020202030204" pitchFamily="49" charset="0"/>
              </a:rPr>
              <a:t>Se tiene que establecer un ritmo y frecuencia de juntas entre todo el equipo que tenga un MCI</a:t>
            </a:r>
            <a:endParaRPr lang="es-MX" dirty="0" smtClean="0">
              <a:latin typeface="Arial monospaced for SAP" panose="020B0609020202030204" pitchFamily="49" charset="0"/>
            </a:endParaRPr>
          </a:p>
          <a:p>
            <a:endParaRPr lang="es-MX" dirty="0">
              <a:latin typeface="Arial monospaced for SAP" panose="020B0609020202030204" pitchFamily="49" charset="0"/>
            </a:endParaRPr>
          </a:p>
          <a:p>
            <a:r>
              <a:rPr lang="es-MX" dirty="0" smtClean="0">
                <a:latin typeface="Arial monospaced for SAP" panose="020B0609020202030204" pitchFamily="49" charset="0"/>
              </a:rPr>
              <a:t>Esta es la </a:t>
            </a:r>
            <a:r>
              <a:rPr lang="es-MX" b="1" u="sng" dirty="0" smtClean="0">
                <a:solidFill>
                  <a:srgbClr val="FF0000"/>
                </a:solidFill>
                <a:latin typeface="Arial monospaced for SAP" panose="020B0609020202030204" pitchFamily="49" charset="0"/>
              </a:rPr>
              <a:t>disciplina del </a:t>
            </a:r>
            <a:r>
              <a:rPr lang="es-MX" b="1" u="sng" dirty="0" smtClean="0">
                <a:solidFill>
                  <a:srgbClr val="FF0000"/>
                </a:solidFill>
                <a:latin typeface="Arial monospaced for SAP" panose="020B0609020202030204" pitchFamily="49" charset="0"/>
              </a:rPr>
              <a:t>compromiso</a:t>
            </a:r>
            <a:endParaRPr lang="es-MX" b="1" u="sng" dirty="0">
              <a:solidFill>
                <a:srgbClr val="FF0000"/>
              </a:solidFill>
              <a:latin typeface="Arial monospaced for SAP" panose="020B0609020202030204" pitchFamily="49" charset="0"/>
            </a:endParaRPr>
          </a:p>
          <a:p>
            <a:endParaRPr lang="es-MX" dirty="0">
              <a:latin typeface="Arial monospaced for SAP" panose="020B0609020202030204" pitchFamily="49" charset="0"/>
            </a:endParaRPr>
          </a:p>
          <a:p>
            <a:endParaRPr lang="es-MX" dirty="0"/>
          </a:p>
        </p:txBody>
      </p:sp>
      <p:sp>
        <p:nvSpPr>
          <p:cNvPr id="5" name="TextBox 4"/>
          <p:cNvSpPr txBox="1"/>
          <p:nvPr/>
        </p:nvSpPr>
        <p:spPr>
          <a:xfrm>
            <a:off x="474043" y="2761307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monospaced for SAP" panose="020B0609020202030204" pitchFamily="49" charset="0"/>
              </a:rPr>
              <a:t>“Habito”</a:t>
            </a:r>
            <a:endParaRPr lang="es-MX" sz="2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monospaced for SAP" panose="020B0609020202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89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19790" y="3657600"/>
            <a:ext cx="339972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u="sng" dirty="0"/>
              <a:t>Estrategia</a:t>
            </a:r>
            <a:r>
              <a:rPr lang="es-MX" dirty="0"/>
              <a:t> </a:t>
            </a:r>
            <a:r>
              <a:rPr lang="es-MX" sz="1100" dirty="0" smtClean="0"/>
              <a:t>(del griego stratégia</a:t>
            </a:r>
            <a:r>
              <a:rPr lang="el-GR" sz="1100" dirty="0" smtClean="0"/>
              <a:t>, </a:t>
            </a:r>
            <a:r>
              <a:rPr lang="el-GR" sz="1100" dirty="0"/>
              <a:t>"</a:t>
            </a:r>
            <a:r>
              <a:rPr lang="es-MX" sz="1100" dirty="0"/>
              <a:t>arte de la líder de la tropa;)</a:t>
            </a:r>
            <a:r>
              <a:rPr lang="es-MX" dirty="0"/>
              <a:t> es un alto nivel de </a:t>
            </a:r>
            <a:r>
              <a:rPr lang="es-MX" dirty="0" smtClean="0"/>
              <a:t>plan para lograr </a:t>
            </a:r>
            <a:r>
              <a:rPr lang="es-MX" dirty="0"/>
              <a:t>uno o más objetivos en condiciones de incertidumbre. </a:t>
            </a:r>
          </a:p>
          <a:p>
            <a:pPr algn="just"/>
            <a:endParaRPr lang="es-MX" dirty="0"/>
          </a:p>
          <a:p>
            <a:pPr algn="just"/>
            <a:r>
              <a:rPr lang="es-MX" b="1" u="sng" dirty="0"/>
              <a:t>Estrategia general</a:t>
            </a:r>
            <a:r>
              <a:rPr lang="es-MX" dirty="0"/>
              <a:t>, implica el establecimiento de objetivos, la determinación de acciones para alcanzar los objetivos, y la movilización de recursos para ejecutar las acciones. 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700434"/>
            <a:ext cx="3628323" cy="362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7A48-AC22-4886-9C38-69DB2EED6674}" type="datetime2">
              <a:rPr lang="es-MX" smtClean="0"/>
              <a:t>martes, 17 de abril de 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9790" y="206992"/>
            <a:ext cx="79860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tx2"/>
                </a:solidFill>
                <a:latin typeface="Arial monospaced for SAP" panose="020B0609020202030204" pitchFamily="49" charset="0"/>
              </a:rPr>
              <a:t>No equivocarse, </a:t>
            </a:r>
            <a:r>
              <a:rPr lang="es-MX" sz="3200" b="1" u="sng" dirty="0" smtClean="0">
                <a:solidFill>
                  <a:schemeClr val="tx2"/>
                </a:solidFill>
                <a:latin typeface="Arial monospaced for SAP" panose="020B0609020202030204" pitchFamily="49" charset="0"/>
              </a:rPr>
              <a:t>la estrategia </a:t>
            </a:r>
            <a:r>
              <a:rPr lang="es-MX" sz="3200" b="1" dirty="0" smtClean="0">
                <a:solidFill>
                  <a:schemeClr val="tx2"/>
                </a:solidFill>
                <a:latin typeface="Arial monospaced for SAP" panose="020B0609020202030204" pitchFamily="49" charset="0"/>
              </a:rPr>
              <a:t>es importante</a:t>
            </a:r>
            <a:endParaRPr lang="es-MX" sz="3200" b="1" dirty="0">
              <a:solidFill>
                <a:schemeClr val="tx2"/>
              </a:solidFill>
              <a:latin typeface="Arial monospaced for SAP" panose="020B0609020202030204" pitchFamily="49" charset="0"/>
            </a:endParaRPr>
          </a:p>
        </p:txBody>
      </p:sp>
      <p:sp>
        <p:nvSpPr>
          <p:cNvPr id="9" name="Flowchart: Document 8"/>
          <p:cNvSpPr/>
          <p:nvPr/>
        </p:nvSpPr>
        <p:spPr>
          <a:xfrm>
            <a:off x="435979" y="5481634"/>
            <a:ext cx="2514600" cy="685800"/>
          </a:xfrm>
          <a:prstGeom prst="flowChartDocument">
            <a:avLst/>
          </a:prstGeom>
          <a:solidFill>
            <a:srgbClr val="0070C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Cambio de comportamiento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421692" y="4419600"/>
            <a:ext cx="2514600" cy="685800"/>
          </a:xfrm>
          <a:prstGeom prst="flowChartDocument">
            <a:avLst/>
          </a:prstGeom>
          <a:solidFill>
            <a:srgbClr val="0070C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Poder de la Firma</a:t>
            </a:r>
            <a:endParaRPr lang="es-MX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evelynblanco.mx/wp-content/uploads/2015/09/Misio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30" y="1303259"/>
            <a:ext cx="1675132" cy="235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561" y="4076699"/>
            <a:ext cx="3748441" cy="224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ight Arrow 18"/>
          <p:cNvSpPr/>
          <p:nvPr/>
        </p:nvSpPr>
        <p:spPr>
          <a:xfrm>
            <a:off x="2376350" y="2133596"/>
            <a:ext cx="1004888" cy="762000"/>
          </a:xfrm>
          <a:prstGeom prst="rightArrow">
            <a:avLst/>
          </a:prstGeom>
          <a:solidFill>
            <a:srgbClr val="0070C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Right Arrow 23"/>
          <p:cNvSpPr/>
          <p:nvPr/>
        </p:nvSpPr>
        <p:spPr>
          <a:xfrm rot="2781061">
            <a:off x="6546056" y="2840832"/>
            <a:ext cx="1004888" cy="762000"/>
          </a:xfrm>
          <a:prstGeom prst="rightArrow">
            <a:avLst/>
          </a:prstGeom>
          <a:solidFill>
            <a:srgbClr val="0070C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Right Arrow 24"/>
          <p:cNvSpPr/>
          <p:nvPr/>
        </p:nvSpPr>
        <p:spPr>
          <a:xfrm rot="10800000">
            <a:off x="3688555" y="4328757"/>
            <a:ext cx="1004888" cy="762000"/>
          </a:xfrm>
          <a:prstGeom prst="rightArrow">
            <a:avLst/>
          </a:prstGeom>
          <a:solidFill>
            <a:srgbClr val="0070C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Right Arrow 25"/>
          <p:cNvSpPr/>
          <p:nvPr/>
        </p:nvSpPr>
        <p:spPr>
          <a:xfrm rot="10800000">
            <a:off x="3719512" y="5372100"/>
            <a:ext cx="1004888" cy="762000"/>
          </a:xfrm>
          <a:prstGeom prst="rightArrow">
            <a:avLst/>
          </a:prstGeom>
          <a:solidFill>
            <a:srgbClr val="0070C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380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9" grpId="0" animBg="1"/>
      <p:bldP spid="10" grpId="0" animBg="1"/>
      <p:bldP spid="19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7A48-AC22-4886-9C38-69DB2EED6674}" type="datetime2">
              <a:rPr lang="es-MX" smtClean="0"/>
              <a:t>martes, 17 de abril de 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6030" y="206992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tx2"/>
                </a:solidFill>
                <a:latin typeface="Arial monospaced for SAP" panose="020B0609020202030204" pitchFamily="49" charset="0"/>
              </a:rPr>
              <a:t>El verdadero Reto</a:t>
            </a:r>
            <a:endParaRPr lang="es-MX" sz="3200" b="1" dirty="0">
              <a:solidFill>
                <a:schemeClr val="tx2"/>
              </a:solidFill>
              <a:latin typeface="Arial monospaced for SAP" panose="020B06090202020302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770" y="1020367"/>
            <a:ext cx="79248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No importa si las llama estrategia, metas o, simplemente,  un esfuerzo para mejorar, todas las iniciatividades que usted conduzca como líder para hacer que su equipo u organización avance, entraran en una de dos categorías.  Lo único que requiere la primera es </a:t>
            </a:r>
          </a:p>
          <a:p>
            <a:pPr algn="just"/>
            <a:endParaRPr lang="es-MX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000" b="1" i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000" b="1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i="1" dirty="0" smtClean="0"/>
              <a:t>El poder de la firma</a:t>
            </a:r>
          </a:p>
          <a:p>
            <a:pPr algn="just"/>
            <a:r>
              <a:rPr lang="es-MX" sz="2000" b="1" i="1" dirty="0" smtClean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000" b="1" i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000" b="1" i="1" dirty="0"/>
          </a:p>
          <a:p>
            <a:pPr algn="just"/>
            <a:endParaRPr lang="es-MX" sz="2000" b="1" i="1" dirty="0" smtClean="0"/>
          </a:p>
        </p:txBody>
      </p:sp>
      <p:pic>
        <p:nvPicPr>
          <p:cNvPr id="2052" name="Picture 4" descr="http://michonandklages.com.mx/mak/images/fotos/grafologi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38400"/>
            <a:ext cx="2660754" cy="176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9770" y="5190292"/>
            <a:ext cx="4267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i="1" dirty="0"/>
              <a:t>Lograr cambio de conducta</a:t>
            </a:r>
          </a:p>
          <a:p>
            <a:endParaRPr lang="es-MX" dirty="0"/>
          </a:p>
        </p:txBody>
      </p:sp>
      <p:pic>
        <p:nvPicPr>
          <p:cNvPr id="2056" name="Picture 8" descr="http://ganardinero.co/wp-content/uploads/2014/12/crear-habitos-para-el-exito-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69689"/>
            <a:ext cx="2660754" cy="145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52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7A48-AC22-4886-9C38-69DB2EED6674}" type="datetime2">
              <a:rPr lang="es-MX" smtClean="0"/>
              <a:t>martes, 17 de abril de 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6030" y="206992"/>
            <a:ext cx="7512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tx2"/>
                </a:solidFill>
                <a:latin typeface="Arial monospaced for SAP" panose="020B0609020202030204" pitchFamily="49" charset="0"/>
              </a:rPr>
              <a:t>Tipos de Ejecución de estrategias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51020" y="1207899"/>
            <a:ext cx="4360420" cy="1677819"/>
            <a:chOff x="351020" y="1207899"/>
            <a:chExt cx="4360420" cy="1677819"/>
          </a:xfrm>
        </p:grpSpPr>
        <p:pic>
          <p:nvPicPr>
            <p:cNvPr id="4" name="Picture 4" descr="http://michonandklages.com.mx/mak/images/fotos/grafologia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240" y="1207899"/>
              <a:ext cx="1219200" cy="810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51020" y="1408390"/>
              <a:ext cx="422098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b="1" i="1" u="sng" dirty="0" smtClean="0">
                  <a:solidFill>
                    <a:srgbClr val="0070C0"/>
                  </a:solidFill>
                  <a:latin typeface="Arial monospaced for SAP" panose="020B0609020202030204" pitchFamily="49" charset="0"/>
                </a:rPr>
                <a:t>El poder de la firma</a:t>
              </a:r>
            </a:p>
            <a:p>
              <a:pPr algn="just"/>
              <a:endParaRPr lang="es-MX" dirty="0"/>
            </a:p>
            <a:p>
              <a:pPr algn="just"/>
              <a:r>
                <a:rPr lang="es-MX" dirty="0" smtClean="0"/>
                <a:t>Estrategias que se ejecutan </a:t>
              </a:r>
              <a:r>
                <a:rPr lang="es-MX" u="sng" dirty="0" smtClean="0"/>
                <a:t>cuando se ordenan</a:t>
              </a:r>
              <a:r>
                <a:rPr lang="es-MX" dirty="0" smtClean="0"/>
                <a:t> o cuando se autorizan.	</a:t>
              </a:r>
            </a:p>
            <a:p>
              <a:pPr algn="just"/>
              <a:endParaRPr lang="es-MX" dirty="0" smtClean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64760" y="3809500"/>
            <a:ext cx="4435840" cy="2038876"/>
            <a:chOff x="364760" y="3809500"/>
            <a:chExt cx="4435840" cy="2038876"/>
          </a:xfrm>
        </p:grpSpPr>
        <p:sp>
          <p:nvSpPr>
            <p:cNvPr id="6" name="TextBox 5"/>
            <p:cNvSpPr txBox="1"/>
            <p:nvPr/>
          </p:nvSpPr>
          <p:spPr>
            <a:xfrm>
              <a:off x="457200" y="3917967"/>
              <a:ext cx="42209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i="1" u="sng" dirty="0" smtClean="0">
                  <a:solidFill>
                    <a:srgbClr val="0070C0"/>
                  </a:solidFill>
                  <a:latin typeface="Arial monospaced for SAP" panose="020B0609020202030204" pitchFamily="49" charset="0"/>
                </a:rPr>
                <a:t>De cambio de conducta</a:t>
              </a:r>
            </a:p>
            <a:p>
              <a:r>
                <a:rPr lang="es-MX" dirty="0" smtClean="0"/>
                <a:t>	</a:t>
              </a:r>
            </a:p>
            <a:p>
              <a:endParaRPr lang="es-MX" dirty="0" smtClean="0"/>
            </a:p>
          </p:txBody>
        </p:sp>
        <p:pic>
          <p:nvPicPr>
            <p:cNvPr id="7" name="Picture 8" descr="http://ganardinero.co/wp-content/uploads/2014/12/crear-habitos-para-el-exito-1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0" y="3809500"/>
              <a:ext cx="1200150" cy="654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64760" y="4371048"/>
              <a:ext cx="392149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dirty="0" smtClean="0"/>
                <a:t>Estas son muy diferentes de las del “poder de la firma”, no solamente se pueden ordenar, </a:t>
              </a:r>
              <a:r>
                <a:rPr lang="es-MX" u="sng" dirty="0" smtClean="0"/>
                <a:t>pues ejecutarlas significa que las personas cambien</a:t>
              </a:r>
              <a:r>
                <a:rPr lang="es-MX" dirty="0" smtClean="0"/>
                <a:t>	</a:t>
              </a:r>
            </a:p>
            <a:p>
              <a:pPr algn="just"/>
              <a:endParaRPr lang="es-MX" dirty="0" smtClean="0"/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843692"/>
              </p:ext>
            </p:extLst>
          </p:nvPr>
        </p:nvGraphicFramePr>
        <p:xfrm>
          <a:off x="4953000" y="1188720"/>
          <a:ext cx="3807189" cy="2164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07189"/>
              </a:tblGrid>
              <a:tr h="523832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ESTRATEGIA</a:t>
                      </a:r>
                    </a:p>
                    <a:p>
                      <a:pPr algn="ctr"/>
                      <a:r>
                        <a:rPr lang="es-MX" dirty="0" smtClean="0"/>
                        <a:t>“Poder de</a:t>
                      </a:r>
                      <a:r>
                        <a:rPr lang="es-MX" baseline="0" dirty="0" smtClean="0"/>
                        <a:t> la firma”</a:t>
                      </a:r>
                      <a:endParaRPr lang="es-MX" dirty="0">
                        <a:latin typeface="Arial monospaced for SAP" panose="020B0609020202030204" pitchFamily="49" charset="0"/>
                      </a:endParaRPr>
                    </a:p>
                  </a:txBody>
                  <a:tcPr/>
                </a:tc>
              </a:tr>
              <a:tr h="30349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Inversiones de capital</a:t>
                      </a:r>
                      <a:endParaRPr lang="es-MX" sz="1400" dirty="0"/>
                    </a:p>
                  </a:txBody>
                  <a:tcPr/>
                </a:tc>
              </a:tr>
              <a:tr h="30349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Contratación de personal</a:t>
                      </a:r>
                      <a:endParaRPr lang="es-MX" sz="1400" dirty="0"/>
                    </a:p>
                  </a:txBody>
                  <a:tcPr/>
                </a:tc>
              </a:tr>
              <a:tr h="30349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Cambio de procesos</a:t>
                      </a:r>
                      <a:endParaRPr lang="es-MX" sz="1400" dirty="0"/>
                    </a:p>
                  </a:txBody>
                  <a:tcPr/>
                </a:tc>
              </a:tr>
              <a:tr h="30349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Compra de campañas de publicidad</a:t>
                      </a:r>
                      <a:endParaRPr lang="es-MX" sz="1400" dirty="0"/>
                    </a:p>
                  </a:txBody>
                  <a:tcPr/>
                </a:tc>
              </a:tr>
              <a:tr h="30349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Cambio de oferta de productos</a:t>
                      </a:r>
                      <a:endParaRPr lang="es-MX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689697"/>
              </p:ext>
            </p:extLst>
          </p:nvPr>
        </p:nvGraphicFramePr>
        <p:xfrm>
          <a:off x="4954250" y="3779520"/>
          <a:ext cx="3807189" cy="2164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07189"/>
              </a:tblGrid>
              <a:tr h="523832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ESTRATEGIA</a:t>
                      </a:r>
                    </a:p>
                    <a:p>
                      <a:pPr algn="ctr"/>
                      <a:r>
                        <a:rPr lang="es-MX" dirty="0" smtClean="0"/>
                        <a:t>“Cambio de conducta</a:t>
                      </a:r>
                      <a:r>
                        <a:rPr lang="es-MX" baseline="0" dirty="0" smtClean="0"/>
                        <a:t>”</a:t>
                      </a:r>
                      <a:endParaRPr lang="es-MX" dirty="0">
                        <a:latin typeface="Arial monospaced for SAP" panose="020B0609020202030204" pitchFamily="49" charset="0"/>
                      </a:endParaRPr>
                    </a:p>
                  </a:txBody>
                  <a:tcPr/>
                </a:tc>
              </a:tr>
              <a:tr h="30349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Mejorar experiencia </a:t>
                      </a:r>
                      <a:r>
                        <a:rPr lang="es-MX" sz="1400" baseline="0" dirty="0" smtClean="0"/>
                        <a:t> de los clientes</a:t>
                      </a:r>
                      <a:endParaRPr lang="es-MX" sz="1400" dirty="0"/>
                    </a:p>
                  </a:txBody>
                  <a:tcPr/>
                </a:tc>
              </a:tr>
              <a:tr h="30349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Mejor ejecución en Punto de venta</a:t>
                      </a:r>
                      <a:endParaRPr lang="es-MX" sz="1400" dirty="0"/>
                    </a:p>
                  </a:txBody>
                  <a:tcPr/>
                </a:tc>
              </a:tr>
              <a:tr h="30349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Consistencia Operacional</a:t>
                      </a:r>
                      <a:endParaRPr lang="es-MX" sz="1400" dirty="0"/>
                    </a:p>
                  </a:txBody>
                  <a:tcPr/>
                </a:tc>
              </a:tr>
              <a:tr h="30349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Método de consultoría para ventas</a:t>
                      </a:r>
                      <a:endParaRPr lang="es-MX" sz="1400" dirty="0"/>
                    </a:p>
                  </a:txBody>
                  <a:tcPr/>
                </a:tc>
              </a:tr>
              <a:tr h="30349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Reducir excedentes de costos</a:t>
                      </a:r>
                      <a:endParaRPr lang="es-MX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637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7A48-AC22-4886-9C38-69DB2EED6674}" type="datetime2">
              <a:rPr lang="es-MX" smtClean="0"/>
              <a:t>martes, 17 de abril de 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6030" y="206992"/>
            <a:ext cx="7512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tx2"/>
                </a:solidFill>
                <a:latin typeface="Arial monospaced for SAP" panose="020B0609020202030204" pitchFamily="49" charset="0"/>
              </a:rPr>
              <a:t>Tipos de Ejecución de estrategias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770" y="155579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 smtClean="0">
                <a:latin typeface="Arial monospaced for SAP" panose="020B0609020202030204" pitchFamily="49" charset="0"/>
              </a:rPr>
              <a:t>“Para alcanzar una meta a la que nunca has llegado, debes empezar por hacer cosas que nunca antes has hecho”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032879"/>
            <a:ext cx="78173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Arial monospaced for SAP" panose="020B0609020202030204" pitchFamily="49" charset="0"/>
              </a:rPr>
              <a:t>Esto puede incluir: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latin typeface="Arial monospaced for SAP" panose="020B0609020202030204" pitchFamily="49" charset="0"/>
              </a:rPr>
              <a:t>Método diferente de ventas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latin typeface="Arial monospaced for SAP" panose="020B0609020202030204" pitchFamily="49" charset="0"/>
              </a:rPr>
              <a:t>Esfuerzo por mejora de la satisfacción de los clientes internos o externos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latin typeface="Arial monospaced for SAP" panose="020B0609020202030204" pitchFamily="49" charset="0"/>
              </a:rPr>
              <a:t>Una mayor disciplina gerencial en los proyectos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latin typeface="Arial monospaced for SAP" panose="020B0609020202030204" pitchFamily="49" charset="0"/>
              </a:rPr>
              <a:t>Nuevo procesos de manufactura</a:t>
            </a:r>
          </a:p>
          <a:p>
            <a:pPr algn="just"/>
            <a:endParaRPr lang="es-MX" dirty="0">
              <a:latin typeface="Arial monospaced for SAP" panose="020B0609020202030204" pitchFamily="49" charset="0"/>
            </a:endParaRPr>
          </a:p>
          <a:p>
            <a:pPr algn="just"/>
            <a:r>
              <a:rPr lang="es-MX" b="1" u="sng" dirty="0" smtClean="0">
                <a:latin typeface="Arial monospaced for SAP" panose="020B0609020202030204" pitchFamily="49" charset="0"/>
              </a:rPr>
              <a:t>Si</a:t>
            </a:r>
            <a:r>
              <a:rPr lang="es-MX" dirty="0" smtClean="0">
                <a:latin typeface="Arial monospaced for SAP" panose="020B0609020202030204" pitchFamily="49" charset="0"/>
              </a:rPr>
              <a:t> para esto </a:t>
            </a:r>
            <a:r>
              <a:rPr lang="es-MX" b="1" u="sng" dirty="0" smtClean="0">
                <a:latin typeface="Arial monospaced for SAP" panose="020B0609020202030204" pitchFamily="49" charset="0"/>
              </a:rPr>
              <a:t>es necesario que las personas actúen de manera distinta</a:t>
            </a:r>
            <a:r>
              <a:rPr lang="es-MX" dirty="0" smtClean="0">
                <a:latin typeface="Arial monospaced for SAP" panose="020B0609020202030204" pitchFamily="49" charset="0"/>
              </a:rPr>
              <a:t>, se trata de una </a:t>
            </a:r>
            <a:r>
              <a:rPr lang="es-MX" i="1" dirty="0" smtClean="0">
                <a:latin typeface="Arial monospaced for SAP" panose="020B0609020202030204" pitchFamily="49" charset="0"/>
              </a:rPr>
              <a:t>estrategia de cambio de conducta</a:t>
            </a:r>
            <a:r>
              <a:rPr lang="es-MX" dirty="0" smtClean="0">
                <a:latin typeface="Arial monospaced for SAP" panose="020B0609020202030204" pitchFamily="49" charset="0"/>
              </a:rPr>
              <a:t> y </a:t>
            </a:r>
            <a:r>
              <a:rPr lang="es-MX" b="1" u="sng" dirty="0" smtClean="0">
                <a:latin typeface="Arial monospaced for SAP" panose="020B0609020202030204" pitchFamily="49" charset="0"/>
              </a:rPr>
              <a:t>NO será fácil aplicarla</a:t>
            </a:r>
          </a:p>
          <a:p>
            <a:pPr algn="just"/>
            <a:endParaRPr lang="es-MX" dirty="0">
              <a:latin typeface="Arial monospaced for SAP" panose="020B0609020202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49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7A48-AC22-4886-9C38-69DB2EED6674}" type="datetime2">
              <a:rPr lang="es-MX" smtClean="0"/>
              <a:t>martes, 17 de abril de 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6030" y="206992"/>
            <a:ext cx="7512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tx2"/>
                </a:solidFill>
                <a:latin typeface="Arial monospaced for SAP" panose="020B0609020202030204" pitchFamily="49" charset="0"/>
              </a:rPr>
              <a:t>¿Por qué falla la ejecución de las estrategias o el plan?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38900" y="1863405"/>
            <a:ext cx="11430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latin typeface="Arial monospaced for SAP" panose="020B0609020202030204" pitchFamily="49" charset="0"/>
              </a:rPr>
              <a:t>75% </a:t>
            </a:r>
            <a:endParaRPr lang="es-MX" sz="4000" b="1" dirty="0">
              <a:latin typeface="Arial monospaced for SAP" panose="020B06090202020302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770" y="1784866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Arial monospaced for SAP" panose="020B0609020202030204" pitchFamily="49" charset="0"/>
              </a:rPr>
              <a:t>¿Cuantas iniciativas precisan de un cambio de conducta de los </a:t>
            </a:r>
            <a:r>
              <a:rPr lang="es-MX" u="sng" dirty="0" smtClean="0">
                <a:latin typeface="Arial monospaced for SAP" panose="020B0609020202030204" pitchFamily="49" charset="0"/>
              </a:rPr>
              <a:t>empleados de la primera línea</a:t>
            </a:r>
            <a:r>
              <a:rPr lang="es-MX" dirty="0" smtClean="0">
                <a:latin typeface="Arial monospaced for SAP" panose="020B0609020202030204" pitchFamily="49" charset="0"/>
              </a:rPr>
              <a:t>?</a:t>
            </a:r>
            <a:endParaRPr lang="es-MX" dirty="0">
              <a:latin typeface="Arial monospaced for SAP" panose="020B0609020202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260" y="140283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Dato:</a:t>
            </a:r>
            <a:endParaRPr lang="es-MX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64760" y="2895600"/>
            <a:ext cx="748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u="sng" dirty="0" smtClean="0">
                <a:latin typeface="Arial monospaced for SAP" panose="020B0609020202030204" pitchFamily="49" charset="0"/>
              </a:rPr>
              <a:t>Razones claves de Fracaso a la hora de la ejecución</a:t>
            </a:r>
            <a:endParaRPr lang="es-MX" b="1" u="sng" dirty="0">
              <a:latin typeface="Arial monospaced for SAP" panose="020B0609020202030204" pitchFamily="49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66010" y="3352800"/>
            <a:ext cx="8442585" cy="3539430"/>
            <a:chOff x="366010" y="3352800"/>
            <a:chExt cx="8442585" cy="3539430"/>
          </a:xfrm>
        </p:grpSpPr>
        <p:pic>
          <p:nvPicPr>
            <p:cNvPr id="3074" name="Picture 2" descr="http://1.bp.blogspot.com/-_vU0lxAa88U/VW3cSjmctcI/AAAAAAAABdY/dW_nG2hL8-U/s1600/Objetivos-claridad-metas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8900" y="3428999"/>
              <a:ext cx="2369695" cy="1777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66010" y="3352800"/>
              <a:ext cx="7863590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s-MX" b="1" dirty="0" smtClean="0">
                  <a:solidFill>
                    <a:srgbClr val="0070C0"/>
                  </a:solidFill>
                  <a:latin typeface="Arial monospaced for SAP" panose="020B0609020202030204" pitchFamily="49" charset="0"/>
                </a:rPr>
                <a:t>Falta de claridad de los Objetivos </a:t>
              </a:r>
            </a:p>
            <a:p>
              <a:pPr marL="800100" lvl="1" indent="-342900">
                <a:buFont typeface="+mj-lt"/>
                <a:buAutoNum type="alphaLcParenR"/>
              </a:pPr>
              <a:r>
                <a:rPr lang="es-MX" sz="1400" dirty="0" smtClean="0">
                  <a:latin typeface="Arial monospaced for SAP" panose="020B0609020202030204" pitchFamily="49" charset="0"/>
                </a:rPr>
                <a:t>solo 1 de cada 7 puede citar objetivos de la compañía</a:t>
              </a:r>
            </a:p>
            <a:p>
              <a:pPr marL="800100" lvl="1" indent="-342900">
                <a:buFont typeface="+mj-lt"/>
                <a:buAutoNum type="alphaLcParenR"/>
              </a:pPr>
              <a:r>
                <a:rPr lang="es-MX" sz="1400" dirty="0" smtClean="0">
                  <a:latin typeface="Arial monospaced for SAP" panose="020B0609020202030204" pitchFamily="49" charset="0"/>
                </a:rPr>
                <a:t>Mientras mas lejos de la cúspide menos claridad</a:t>
              </a:r>
            </a:p>
            <a:p>
              <a:pPr marL="800100" lvl="1" indent="-342900">
                <a:buFont typeface="+mj-lt"/>
                <a:buAutoNum type="alphaLcParenR"/>
              </a:pPr>
              <a:endParaRPr lang="es-MX" dirty="0">
                <a:latin typeface="Arial monospaced for SAP" panose="020B0609020202030204" pitchFamily="49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s-MX" b="1" dirty="0" smtClean="0">
                  <a:solidFill>
                    <a:srgbClr val="0070C0"/>
                  </a:solidFill>
                  <a:latin typeface="Arial monospaced for SAP" panose="020B0609020202030204" pitchFamily="49" charset="0"/>
                </a:rPr>
                <a:t>Falta de compromiso con los Objetivos</a:t>
              </a:r>
            </a:p>
            <a:p>
              <a:pPr marL="342900" indent="-342900">
                <a:buFont typeface="+mj-lt"/>
                <a:buAutoNum type="arabicPeriod"/>
              </a:pPr>
              <a:endParaRPr lang="es-MX" dirty="0" smtClean="0">
                <a:latin typeface="Arial monospaced for SAP" panose="020B0609020202030204" pitchFamily="49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s-MX" b="1" dirty="0" smtClean="0">
                  <a:solidFill>
                    <a:srgbClr val="0070C0"/>
                  </a:solidFill>
                  <a:latin typeface="Arial monospaced for SAP" panose="020B0609020202030204" pitchFamily="49" charset="0"/>
                </a:rPr>
                <a:t>Falta de sentido de la responsabilidad</a:t>
              </a:r>
            </a:p>
            <a:p>
              <a:pPr marL="800100" lvl="1" indent="-342900">
                <a:buFont typeface="+mj-lt"/>
                <a:buAutoNum type="alphaLcParenR"/>
              </a:pPr>
              <a:r>
                <a:rPr lang="es-MX" sz="1400" dirty="0">
                  <a:latin typeface="Arial monospaced for SAP" panose="020B0609020202030204" pitchFamily="49" charset="0"/>
                </a:rPr>
                <a:t>80% normalmente no aceptan ser responsables del progreso regular de los resultados de la </a:t>
              </a:r>
              <a:r>
                <a:rPr lang="es-MX" sz="1400" dirty="0" smtClean="0">
                  <a:latin typeface="Arial monospaced for SAP" panose="020B0609020202030204" pitchFamily="49" charset="0"/>
                </a:rPr>
                <a:t>compañía</a:t>
              </a:r>
            </a:p>
            <a:p>
              <a:pPr marL="800100" lvl="1" indent="-342900">
                <a:buFont typeface="+mj-lt"/>
                <a:buAutoNum type="alphaLcParenR"/>
              </a:pPr>
              <a:endParaRPr lang="es-MX" sz="1400" dirty="0">
                <a:latin typeface="Arial monospaced for SAP" panose="020B0609020202030204" pitchFamily="49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s-MX" b="1" dirty="0" smtClean="0">
                  <a:solidFill>
                    <a:srgbClr val="0070C0"/>
                  </a:solidFill>
                  <a:latin typeface="Arial monospaced for SAP" panose="020B0609020202030204" pitchFamily="49" charset="0"/>
                </a:rPr>
                <a:t>No tener claridad de como alcanzar las metas</a:t>
              </a:r>
            </a:p>
            <a:p>
              <a:pPr marL="800100" lvl="1" indent="-342900">
                <a:buFont typeface="+mj-lt"/>
                <a:buAutoNum type="alphaLcParenR"/>
              </a:pPr>
              <a:r>
                <a:rPr lang="es-MX" sz="1400" dirty="0">
                  <a:latin typeface="Arial monospaced for SAP" panose="020B0609020202030204" pitchFamily="49" charset="0"/>
                </a:rPr>
                <a:t>Un poco menos del 90% no tiene Idea de que hacer para alcanzar los </a:t>
              </a:r>
              <a:r>
                <a:rPr lang="es-MX" sz="1400" dirty="0" smtClean="0">
                  <a:latin typeface="Arial monospaced for SAP" panose="020B0609020202030204" pitchFamily="49" charset="0"/>
                </a:rPr>
                <a:t>objetivos</a:t>
              </a:r>
              <a:endParaRPr lang="es-MX" sz="1400" dirty="0">
                <a:latin typeface="Arial monospaced for SAP" panose="020B0609020202030204" pitchFamily="49" charset="0"/>
              </a:endParaRPr>
            </a:p>
            <a:p>
              <a:pPr marL="342900" indent="-342900">
                <a:buFont typeface="+mj-lt"/>
                <a:buAutoNum type="arabicPeriod"/>
              </a:pPr>
              <a:endParaRPr lang="es-MX" dirty="0">
                <a:latin typeface="Arial monospaced for SAP" panose="020B0609020202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355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7A48-AC22-4886-9C38-69DB2EED6674}" type="datetime2">
              <a:rPr lang="es-MX" smtClean="0"/>
              <a:t>martes, 17 de abril de 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6030" y="206992"/>
            <a:ext cx="75125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tx2"/>
                </a:solidFill>
                <a:latin typeface="Arial monospaced for SAP" panose="020B0609020202030204" pitchFamily="49" charset="0"/>
              </a:rPr>
              <a:t>Relacionando ejecución fallida a tipos de conducta</a:t>
            </a:r>
          </a:p>
          <a:p>
            <a:r>
              <a:rPr lang="es-MX" sz="1600" b="1" dirty="0">
                <a:solidFill>
                  <a:schemeClr val="tx2"/>
                </a:solidFill>
                <a:latin typeface="Arial monospaced for SAP" panose="020B0609020202030204" pitchFamily="49" charset="0"/>
              </a:rPr>
              <a:t>Ejemplos de la vida personal</a:t>
            </a:r>
          </a:p>
        </p:txBody>
      </p:sp>
      <p:pic>
        <p:nvPicPr>
          <p:cNvPr id="2050" name="Picture 2" descr="http://previews.123rf.com/images/alexraths/alexraths0902/alexraths090200025/4335045-couch-potato-Stock-Photo-man-couch-fa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28" y="2019300"/>
            <a:ext cx="5353759" cy="38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5689787" y="1676400"/>
            <a:ext cx="2844613" cy="1143000"/>
          </a:xfrm>
          <a:prstGeom prst="wedgeRectCallout">
            <a:avLst>
              <a:gd name="adj1" fmla="val -154799"/>
              <a:gd name="adj2" fmla="val 675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215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7A48-AC22-4886-9C38-69DB2EED6674}" type="datetime2">
              <a:rPr lang="es-MX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martes, 17 de abril de 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030" y="206992"/>
            <a:ext cx="75125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rgbClr val="5B6973"/>
                </a:solidFill>
                <a:latin typeface="Arial monospaced for SAP" panose="020B0609020202030204" pitchFamily="49" charset="0"/>
              </a:rPr>
              <a:t>Relacionando ejecución fallida a tipos de conducta</a:t>
            </a:r>
          </a:p>
          <a:p>
            <a:r>
              <a:rPr lang="es-MX" sz="1600" b="1" dirty="0">
                <a:solidFill>
                  <a:srgbClr val="5B6973"/>
                </a:solidFill>
                <a:latin typeface="Arial monospaced for SAP" panose="020B0609020202030204" pitchFamily="49" charset="0"/>
              </a:rPr>
              <a:t>Ejemplos de la vida personal</a:t>
            </a:r>
          </a:p>
        </p:txBody>
      </p:sp>
      <p:pic>
        <p:nvPicPr>
          <p:cNvPr id="3074" name="Picture 2" descr="http://i.dailymail.co.uk/i/pix/2012/05/30/article-2152309-038A02F4000005DC-542_468x53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5668"/>
            <a:ext cx="4457700" cy="512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5689787" y="1676400"/>
            <a:ext cx="2844613" cy="1143000"/>
          </a:xfrm>
          <a:prstGeom prst="wedgeRectCallout">
            <a:avLst>
              <a:gd name="adj1" fmla="val -119138"/>
              <a:gd name="adj2" fmla="val -5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62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389</TotalTime>
  <Words>1364</Words>
  <Application>Microsoft Office PowerPoint</Application>
  <PresentationFormat>On-screen Show (4:3)</PresentationFormat>
  <Paragraphs>240</Paragraphs>
  <Slides>22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Composite</vt:lpstr>
      <vt:lpstr>La filosofía de las 4DX Disciplinas de la Ejecución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Energizer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4 Disciplinas de la Ejecución</dc:title>
  <dc:creator>Elsner, Mario</dc:creator>
  <cp:lastModifiedBy>ENRIT</cp:lastModifiedBy>
  <cp:revision>59</cp:revision>
  <dcterms:created xsi:type="dcterms:W3CDTF">2016-03-25T16:57:28Z</dcterms:created>
  <dcterms:modified xsi:type="dcterms:W3CDTF">2018-04-17T13:32:02Z</dcterms:modified>
</cp:coreProperties>
</file>