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Aileron Heavy" panose="020B0604020202020204" charset="0"/>
      <p:regular r:id="rId11"/>
    </p:embeddedFont>
    <p:embeddedFont>
      <p:font typeface="Aileron Heavy Bold" panose="020B0604020202020204" charset="0"/>
      <p:regular r:id="rId12"/>
    </p:embeddedFont>
    <p:embeddedFont>
      <p:font typeface="Aileron Regular" panose="020B0604020202020204" charset="0"/>
      <p:regular r:id="rId13"/>
    </p:embeddedFont>
    <p:embeddedFont>
      <p:font typeface="Aileron Regular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49968232@N00/118031588" TargetMode="External"/><Relationship Id="rId5" Type="http://schemas.microsoft.com/office/2007/relationships/hdphoto" Target="../media/hdphoto1.wdp"/><Relationship Id="rId10" Type="http://schemas.openxmlformats.org/officeDocument/2006/relationships/hyperlink" Target="https://commons.wikimedia.org/wiki/File:White_check_mark_in_dark_green_rounded_square.sv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69" y="3138219"/>
            <a:ext cx="4554551" cy="1782015"/>
            <a:chOff x="0" y="-47625"/>
            <a:chExt cx="6072735" cy="2376019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6072735" cy="154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s-MX" sz="3600" spc="107" dirty="0">
                  <a:solidFill>
                    <a:srgbClr val="191919"/>
                  </a:solidFill>
                  <a:latin typeface="Aileron Heavy"/>
                </a:rPr>
                <a:t>Métodos de fijación de precios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49697"/>
              <a:ext cx="607273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Business Game Changers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494574" y="972022"/>
            <a:ext cx="10764726" cy="1644902"/>
          </a:xfrm>
          <a:prstGeom prst="rect">
            <a:avLst/>
          </a:prstGeom>
          <a:solidFill>
            <a:srgbClr val="86EAE9">
              <a:alpha val="2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2642942" y="1602847"/>
            <a:ext cx="414272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3200" b="1" spc="100" dirty="0">
                <a:solidFill>
                  <a:srgbClr val="191919"/>
                </a:solidFill>
                <a:latin typeface="Aileron Regular"/>
              </a:rPr>
              <a:t>COSTO + MARGEN</a:t>
            </a:r>
          </a:p>
        </p:txBody>
      </p:sp>
      <p:sp>
        <p:nvSpPr>
          <p:cNvPr id="7" name="AutoShape 7"/>
          <p:cNvSpPr/>
          <p:nvPr/>
        </p:nvSpPr>
        <p:spPr>
          <a:xfrm>
            <a:off x="6494574" y="972022"/>
            <a:ext cx="4777276" cy="164490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8" name="TextBox 8"/>
          <p:cNvSpPr txBox="1"/>
          <p:nvPr/>
        </p:nvSpPr>
        <p:spPr>
          <a:xfrm>
            <a:off x="8031972" y="1373980"/>
            <a:ext cx="3235874" cy="83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s-MX" sz="2600" b="1" spc="101" dirty="0">
                <a:solidFill>
                  <a:srgbClr val="FF6600"/>
                </a:solidFill>
                <a:latin typeface="Aileron Regular Bold"/>
              </a:rPr>
              <a:t>Expectativa de Margen</a:t>
            </a:r>
            <a:endParaRPr lang="es-MX" sz="2600" b="1" u="none" spc="101" dirty="0">
              <a:solidFill>
                <a:srgbClr val="FF6600"/>
              </a:solidFill>
              <a:latin typeface="Aileron Regular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8100000">
            <a:off x="10685819" y="1213378"/>
            <a:ext cx="1164053" cy="116219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6494574" y="2645263"/>
            <a:ext cx="10764726" cy="1644902"/>
          </a:xfrm>
          <a:prstGeom prst="rect">
            <a:avLst/>
          </a:prstGeom>
          <a:solidFill>
            <a:srgbClr val="3EDAD8">
              <a:alpha val="29803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12642942" y="2948776"/>
            <a:ext cx="4142724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 b="1" spc="100">
                <a:solidFill>
                  <a:srgbClr val="191919"/>
                </a:solidFill>
                <a:latin typeface="Aileron Regular"/>
              </a:defRPr>
            </a:lvl1pPr>
          </a:lstStyle>
          <a:p>
            <a:r>
              <a:rPr lang="es-MX" dirty="0"/>
              <a:t>ESTIMACION </a:t>
            </a:r>
          </a:p>
          <a:p>
            <a:r>
              <a:rPr lang="es-MX" dirty="0"/>
              <a:t>COSTO X HORA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494574" y="2645263"/>
            <a:ext cx="4777276" cy="1644902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4" name="Group 14"/>
          <p:cNvGrpSpPr/>
          <p:nvPr/>
        </p:nvGrpSpPr>
        <p:grpSpPr>
          <a:xfrm rot="-8100000">
            <a:off x="10685819" y="2886619"/>
            <a:ext cx="1164053" cy="1162190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6494574" y="4318505"/>
            <a:ext cx="10764726" cy="1644902"/>
          </a:xfrm>
          <a:prstGeom prst="rect">
            <a:avLst/>
          </a:prstGeom>
          <a:solidFill>
            <a:srgbClr val="37C9EF">
              <a:alpha val="2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2737160" y="4659452"/>
            <a:ext cx="4142724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 b="1" spc="100">
                <a:solidFill>
                  <a:srgbClr val="191919"/>
                </a:solidFill>
                <a:latin typeface="Aileron Regular"/>
              </a:defRPr>
            </a:lvl1pPr>
          </a:lstStyle>
          <a:p>
            <a:r>
              <a:rPr lang="es-MX" dirty="0"/>
              <a:t>ESTIMACION </a:t>
            </a:r>
          </a:p>
          <a:p>
            <a:r>
              <a:rPr lang="es-MX" sz="2400" dirty="0"/>
              <a:t>“OJO de BUEN CUBERO”</a:t>
            </a:r>
          </a:p>
        </p:txBody>
      </p:sp>
      <p:sp>
        <p:nvSpPr>
          <p:cNvPr id="18" name="AutoShape 18"/>
          <p:cNvSpPr/>
          <p:nvPr/>
        </p:nvSpPr>
        <p:spPr>
          <a:xfrm>
            <a:off x="6494574" y="4318505"/>
            <a:ext cx="4777276" cy="1644902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9" name="Group 19"/>
          <p:cNvGrpSpPr/>
          <p:nvPr/>
        </p:nvGrpSpPr>
        <p:grpSpPr>
          <a:xfrm rot="-8100000">
            <a:off x="10685819" y="4559861"/>
            <a:ext cx="1164053" cy="1162190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6494574" y="5991746"/>
            <a:ext cx="10764726" cy="1644902"/>
          </a:xfrm>
          <a:prstGeom prst="rect">
            <a:avLst/>
          </a:prstGeom>
          <a:solidFill>
            <a:srgbClr val="2C92D5">
              <a:alpha val="29803"/>
            </a:srgbClr>
          </a:solidFill>
        </p:spPr>
      </p:sp>
      <p:sp>
        <p:nvSpPr>
          <p:cNvPr id="22" name="TextBox 22"/>
          <p:cNvSpPr txBox="1"/>
          <p:nvPr/>
        </p:nvSpPr>
        <p:spPr>
          <a:xfrm>
            <a:off x="12737160" y="6517459"/>
            <a:ext cx="414272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 b="1" spc="100">
                <a:solidFill>
                  <a:srgbClr val="191919"/>
                </a:solidFill>
                <a:latin typeface="Aileron Regular"/>
              </a:defRPr>
            </a:lvl1pPr>
          </a:lstStyle>
          <a:p>
            <a:r>
              <a:rPr lang="es-MX" dirty="0"/>
              <a:t>PODER DE MARCA</a:t>
            </a:r>
          </a:p>
        </p:txBody>
      </p:sp>
      <p:sp>
        <p:nvSpPr>
          <p:cNvPr id="23" name="AutoShape 23"/>
          <p:cNvSpPr/>
          <p:nvPr/>
        </p:nvSpPr>
        <p:spPr>
          <a:xfrm>
            <a:off x="6494574" y="5991746"/>
            <a:ext cx="4777276" cy="164490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24" name="Group 24"/>
          <p:cNvGrpSpPr/>
          <p:nvPr/>
        </p:nvGrpSpPr>
        <p:grpSpPr>
          <a:xfrm rot="-8100000">
            <a:off x="10685819" y="6233102"/>
            <a:ext cx="1164053" cy="1162190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26" name="AutoShape 26"/>
          <p:cNvSpPr/>
          <p:nvPr/>
        </p:nvSpPr>
        <p:spPr>
          <a:xfrm>
            <a:off x="6494574" y="7670075"/>
            <a:ext cx="10764726" cy="1644902"/>
          </a:xfrm>
          <a:prstGeom prst="rect">
            <a:avLst/>
          </a:prstGeom>
          <a:solidFill>
            <a:srgbClr val="13538A">
              <a:alpha val="29803"/>
            </a:srgbClr>
          </a:solidFill>
        </p:spPr>
      </p:sp>
      <p:sp>
        <p:nvSpPr>
          <p:cNvPr id="27" name="TextBox 27"/>
          <p:cNvSpPr txBox="1"/>
          <p:nvPr/>
        </p:nvSpPr>
        <p:spPr>
          <a:xfrm>
            <a:off x="12737160" y="8000083"/>
            <a:ext cx="4142724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 b="1" spc="100">
                <a:solidFill>
                  <a:srgbClr val="191919"/>
                </a:solidFill>
                <a:latin typeface="Aileron Regular"/>
              </a:defRPr>
            </a:lvl1pPr>
          </a:lstStyle>
          <a:p>
            <a:r>
              <a:rPr lang="es-MX" dirty="0"/>
              <a:t>ANALISIS DE COMPETENCIA</a:t>
            </a:r>
          </a:p>
        </p:txBody>
      </p:sp>
      <p:sp>
        <p:nvSpPr>
          <p:cNvPr id="28" name="AutoShape 28"/>
          <p:cNvSpPr/>
          <p:nvPr/>
        </p:nvSpPr>
        <p:spPr>
          <a:xfrm>
            <a:off x="6494574" y="7670075"/>
            <a:ext cx="4777276" cy="1644902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29" name="Group 29"/>
          <p:cNvGrpSpPr/>
          <p:nvPr/>
        </p:nvGrpSpPr>
        <p:grpSpPr>
          <a:xfrm rot="-8100000">
            <a:off x="10685819" y="7911431"/>
            <a:ext cx="1164053" cy="1162190"/>
            <a:chOff x="0" y="0"/>
            <a:chExt cx="6350000" cy="63398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920334" y="1024848"/>
            <a:ext cx="783092" cy="1539250"/>
            <a:chOff x="0" y="0"/>
            <a:chExt cx="1044123" cy="2052334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86EAE9"/>
                  </a:solidFill>
                  <a:latin typeface="Aileron Heavy"/>
                </a:rPr>
                <a:t>01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8031972" y="3308268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s-MX" sz="2600" b="1" u="none" spc="101" dirty="0">
                <a:solidFill>
                  <a:srgbClr val="FF6600"/>
                </a:solidFill>
                <a:latin typeface="Aileron Regular Bold"/>
              </a:rPr>
              <a:t>INTANGIBLE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920334" y="2689454"/>
            <a:ext cx="783092" cy="1539250"/>
            <a:chOff x="0" y="0"/>
            <a:chExt cx="1044123" cy="2052334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3EDAD8"/>
                  </a:solidFill>
                  <a:latin typeface="Aileron Heavy"/>
                </a:rPr>
                <a:t>02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8035977" y="4920234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s-MX" sz="2600" b="1" u="none" spc="101" dirty="0">
                <a:solidFill>
                  <a:srgbClr val="FF6600"/>
                </a:solidFill>
                <a:latin typeface="Aileron Regular Bold"/>
              </a:rPr>
              <a:t>VALOR AGREGADO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920334" y="4371331"/>
            <a:ext cx="783092" cy="1539250"/>
            <a:chOff x="0" y="0"/>
            <a:chExt cx="1044123" cy="2052334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1" name="TextBox 41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37C9EF"/>
                  </a:solidFill>
                  <a:latin typeface="Aileron Heavy"/>
                </a:rPr>
                <a:t>03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35977" y="6607645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s-MX" sz="2600" b="1" spc="101" dirty="0">
                <a:solidFill>
                  <a:srgbClr val="FF6600"/>
                </a:solidFill>
                <a:latin typeface="Aileron Regular Bold"/>
              </a:rPr>
              <a:t>MARCA</a:t>
            </a:r>
            <a:endParaRPr lang="es-MX" sz="2600" b="1" u="none" spc="101" dirty="0">
              <a:solidFill>
                <a:srgbClr val="FF6600"/>
              </a:solidFill>
              <a:latin typeface="Aileron Regular Bold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6920334" y="6044572"/>
            <a:ext cx="783092" cy="1539250"/>
            <a:chOff x="0" y="0"/>
            <a:chExt cx="1044123" cy="2052334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2C92D5"/>
                  </a:solidFill>
                  <a:latin typeface="Aileron Heavy"/>
                </a:rPr>
                <a:t>04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8035977" y="8285974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s-MX" sz="2600" b="1" u="none" spc="101" dirty="0">
                <a:solidFill>
                  <a:srgbClr val="FF6600"/>
                </a:solidFill>
                <a:latin typeface="Aileron Regular Bold"/>
              </a:rPr>
              <a:t>COMPETITIVO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6920334" y="7722901"/>
            <a:ext cx="783092" cy="1539250"/>
            <a:chOff x="0" y="0"/>
            <a:chExt cx="1044123" cy="2052334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13538A"/>
                  </a:solidFill>
                  <a:latin typeface="Aileron Heavy"/>
                </a:rPr>
                <a:t>05</a:t>
              </a:r>
            </a:p>
          </p:txBody>
        </p:sp>
      </p:grpSp>
      <p:pic>
        <p:nvPicPr>
          <p:cNvPr id="51" name="Imagen 50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8B1C8F9A-E451-49DF-B367-DF236A363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90339"/>
            <a:ext cx="1412080" cy="1412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34185"/>
            <a:chOff x="0" y="0"/>
            <a:chExt cx="11238620" cy="137891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238620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 dirty="0">
                  <a:solidFill>
                    <a:srgbClr val="191919"/>
                  </a:solidFill>
                  <a:latin typeface="Aileron Heavy"/>
                </a:rPr>
                <a:t>Pro´s &amp; Con´s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00217"/>
              <a:ext cx="1123862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Business Game Changers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9144000" y="3080548"/>
            <a:ext cx="9144000" cy="3287249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6" name="Group 6"/>
          <p:cNvGrpSpPr/>
          <p:nvPr/>
        </p:nvGrpSpPr>
        <p:grpSpPr>
          <a:xfrm>
            <a:off x="10538214" y="3954548"/>
            <a:ext cx="783092" cy="1539250"/>
            <a:chOff x="0" y="0"/>
            <a:chExt cx="1044123" cy="205233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3EDAD8"/>
                  </a:solidFill>
                  <a:latin typeface="Aileron Heavy"/>
                </a:rPr>
                <a:t>02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2189380" y="6367798"/>
            <a:ext cx="6098620" cy="3287249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0" name="AutoShape 10"/>
          <p:cNvSpPr/>
          <p:nvPr/>
        </p:nvSpPr>
        <p:spPr>
          <a:xfrm>
            <a:off x="0" y="3080548"/>
            <a:ext cx="9144000" cy="3287249"/>
          </a:xfrm>
          <a:prstGeom prst="rect">
            <a:avLst/>
          </a:prstGeom>
          <a:solidFill>
            <a:srgbClr val="86EAE9"/>
          </a:solidFill>
        </p:spPr>
      </p:sp>
      <p:grpSp>
        <p:nvGrpSpPr>
          <p:cNvPr id="11" name="Group 11"/>
          <p:cNvGrpSpPr/>
          <p:nvPr/>
        </p:nvGrpSpPr>
        <p:grpSpPr>
          <a:xfrm>
            <a:off x="1309198" y="3954548"/>
            <a:ext cx="783092" cy="1539250"/>
            <a:chOff x="0" y="0"/>
            <a:chExt cx="1044123" cy="205233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86EAE9"/>
                  </a:solidFill>
                  <a:latin typeface="Aileron Heavy"/>
                </a:rPr>
                <a:t>01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0" y="6367798"/>
            <a:ext cx="6098620" cy="3287249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5" name="Group 15"/>
          <p:cNvGrpSpPr/>
          <p:nvPr/>
        </p:nvGrpSpPr>
        <p:grpSpPr>
          <a:xfrm>
            <a:off x="814884" y="7241797"/>
            <a:ext cx="783092" cy="1539250"/>
            <a:chOff x="0" y="0"/>
            <a:chExt cx="1044123" cy="2052334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37C9EF"/>
                  </a:solidFill>
                  <a:latin typeface="Aileron Heavy"/>
                </a:rPr>
                <a:t>03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6094690" y="6367798"/>
            <a:ext cx="6098620" cy="3287249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19" name="Group 19"/>
          <p:cNvGrpSpPr/>
          <p:nvPr/>
        </p:nvGrpSpPr>
        <p:grpSpPr>
          <a:xfrm>
            <a:off x="2711049" y="4074000"/>
            <a:ext cx="4879540" cy="1679132"/>
            <a:chOff x="0" y="-28575"/>
            <a:chExt cx="6506053" cy="223884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720972"/>
              <a:ext cx="6506053" cy="1489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MX" sz="2000" b="1" spc="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Regular"/>
                </a:rPr>
                <a:t>Margen alineado a expectativas</a:t>
              </a:r>
            </a:p>
            <a:p>
              <a:pPr>
                <a:lnSpc>
                  <a:spcPts val="3000"/>
                </a:lnSpc>
              </a:pPr>
              <a:r>
                <a:rPr lang="es-MX" sz="2000" b="1" spc="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Regular"/>
                </a:rPr>
                <a:t>Perder venta x competitividad por costos altos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6506053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s-MX" sz="2600" spc="101" dirty="0">
                  <a:solidFill>
                    <a:srgbClr val="FF6600"/>
                  </a:solidFill>
                  <a:latin typeface="Aileron Regular Bold"/>
                </a:rPr>
                <a:t>EXPECTATIVA DE MARGEN</a:t>
              </a:r>
              <a:endParaRPr lang="es-MX" sz="2600" u="none" spc="101" dirty="0">
                <a:solidFill>
                  <a:srgbClr val="FF6600"/>
                </a:solidFill>
                <a:latin typeface="Aileron Regular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955401" y="4043041"/>
            <a:ext cx="4879540" cy="1294411"/>
            <a:chOff x="0" y="-28575"/>
            <a:chExt cx="6506053" cy="1725881"/>
          </a:xfrm>
        </p:grpSpPr>
        <p:sp>
          <p:nvSpPr>
            <p:cNvPr id="23" name="TextBox 23"/>
            <p:cNvSpPr txBox="1"/>
            <p:nvPr/>
          </p:nvSpPr>
          <p:spPr>
            <a:xfrm>
              <a:off x="0" y="720970"/>
              <a:ext cx="6506053" cy="976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3000"/>
                </a:lnSpc>
                <a:defRPr sz="2000" b="1" spc="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Regular"/>
                </a:defRPr>
              </a:lvl1pPr>
            </a:lstStyle>
            <a:p>
              <a:r>
                <a:rPr lang="es-MX" dirty="0"/>
                <a:t>Mucho margen operativo de utilidad</a:t>
              </a:r>
            </a:p>
            <a:p>
              <a:r>
                <a:rPr lang="es-MX" dirty="0"/>
                <a:t>Dependes del valor percibido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6506053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s-MX" sz="2600" b="1" spc="101" dirty="0">
                  <a:solidFill>
                    <a:srgbClr val="FF6600"/>
                  </a:solidFill>
                  <a:latin typeface="Aileron Regular Bold"/>
                </a:rPr>
                <a:t>INTANGIBLE</a:t>
              </a:r>
              <a:endParaRPr lang="es-MX" sz="2600" b="1" u="none" spc="101" dirty="0">
                <a:solidFill>
                  <a:srgbClr val="FF6600"/>
                </a:solidFill>
                <a:latin typeface="Aileron Regular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222658" y="6821938"/>
            <a:ext cx="3100253" cy="2032706"/>
            <a:chOff x="0" y="-500007"/>
            <a:chExt cx="4133670" cy="271027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720971"/>
              <a:ext cx="4133670" cy="1489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3000"/>
                </a:lnSpc>
                <a:defRPr sz="2000" b="1" spc="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Regular"/>
                </a:defRPr>
              </a:lvl1pPr>
            </a:lstStyle>
            <a:p>
              <a:r>
                <a:rPr lang="es-MX" dirty="0"/>
                <a:t>Margen exagerado</a:t>
              </a:r>
            </a:p>
            <a:p>
              <a:r>
                <a:rPr lang="es-MX" dirty="0"/>
                <a:t>Dependes de FANS o NICHOS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00007"/>
              <a:ext cx="4133670" cy="1119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lvl="0" indent="0">
                <a:lnSpc>
                  <a:spcPts val="3354"/>
                </a:lnSpc>
                <a:spcBef>
                  <a:spcPct val="0"/>
                </a:spcBef>
                <a:defRPr sz="2600" spc="101">
                  <a:solidFill>
                    <a:srgbClr val="FF6600"/>
                  </a:solidFill>
                  <a:latin typeface="Aileron Regular Bold"/>
                </a:defRPr>
              </a:lvl1pPr>
            </a:lstStyle>
            <a:p>
              <a:r>
                <a:rPr lang="es-MX" dirty="0"/>
                <a:t>VALOR AGREGADO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345931" y="6874546"/>
            <a:ext cx="3519416" cy="2448575"/>
            <a:chOff x="0" y="-28575"/>
            <a:chExt cx="4133670" cy="3264766"/>
          </a:xfrm>
        </p:grpSpPr>
        <p:sp>
          <p:nvSpPr>
            <p:cNvPr id="29" name="TextBox 29"/>
            <p:cNvSpPr txBox="1"/>
            <p:nvPr/>
          </p:nvSpPr>
          <p:spPr>
            <a:xfrm>
              <a:off x="0" y="720972"/>
              <a:ext cx="4133670" cy="2002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3000"/>
                </a:lnSpc>
                <a:defRPr sz="2000" b="1" spc="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Regular"/>
                </a:defRPr>
              </a:lvl1pPr>
            </a:lstStyle>
            <a:p>
              <a:r>
                <a:rPr lang="es-MX" dirty="0"/>
                <a:t>Rendimiento dependiendo de tu marca</a:t>
              </a:r>
            </a:p>
            <a:p>
              <a:r>
                <a:rPr lang="es-MX" dirty="0"/>
                <a:t>Mal precio – Mala venta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4133670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s-MX" sz="2600" b="1" spc="101" dirty="0">
                  <a:solidFill>
                    <a:srgbClr val="FF6600"/>
                  </a:solidFill>
                  <a:latin typeface="Aileron Regular Bold"/>
                </a:rPr>
                <a:t>MARCA</a:t>
              </a:r>
              <a:endParaRPr lang="es-MX" sz="2600" b="1" u="none" spc="101" dirty="0">
                <a:solidFill>
                  <a:srgbClr val="FF6600"/>
                </a:solidFill>
                <a:latin typeface="Aileron Regular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994590" y="7241797"/>
            <a:ext cx="783092" cy="1539250"/>
            <a:chOff x="0" y="0"/>
            <a:chExt cx="1044123" cy="2052334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2C92D5"/>
                  </a:solidFill>
                  <a:latin typeface="Aileron Heavy"/>
                </a:rPr>
                <a:t>04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481707" y="6891490"/>
            <a:ext cx="3100253" cy="2063853"/>
            <a:chOff x="0" y="-28575"/>
            <a:chExt cx="4133670" cy="2751805"/>
          </a:xfrm>
        </p:grpSpPr>
        <p:sp>
          <p:nvSpPr>
            <p:cNvPr id="35" name="TextBox 35"/>
            <p:cNvSpPr txBox="1"/>
            <p:nvPr/>
          </p:nvSpPr>
          <p:spPr>
            <a:xfrm>
              <a:off x="0" y="720972"/>
              <a:ext cx="4133670" cy="2002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3000"/>
                </a:lnSpc>
                <a:defRPr sz="2000" b="1" spc="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Regular"/>
                </a:defRPr>
              </a:lvl1pPr>
            </a:lstStyle>
            <a:p>
              <a:r>
                <a:rPr lang="es-MX" dirty="0"/>
                <a:t>Tener venta acorde al mercado</a:t>
              </a:r>
            </a:p>
            <a:p>
              <a:r>
                <a:rPr lang="es-MX" dirty="0"/>
                <a:t>Poder tener márgenes bajos.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4133670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4"/>
                </a:lnSpc>
                <a:spcBef>
                  <a:spcPct val="0"/>
                </a:spcBef>
              </a:pPr>
              <a:r>
                <a:rPr lang="es-MX" sz="2600" b="1" spc="101" dirty="0">
                  <a:solidFill>
                    <a:srgbClr val="FF6600"/>
                  </a:solidFill>
                  <a:latin typeface="Aileron Regular Bold"/>
                </a:rPr>
                <a:t>COMPETITIVO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112319" y="7241797"/>
            <a:ext cx="783092" cy="1539250"/>
            <a:chOff x="0" y="0"/>
            <a:chExt cx="1044123" cy="2052334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9" name="TextBox 39"/>
            <p:cNvSpPr txBox="1"/>
            <p:nvPr/>
          </p:nvSpPr>
          <p:spPr>
            <a:xfrm>
              <a:off x="135672" y="224670"/>
              <a:ext cx="772779" cy="155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s-MX" sz="3600" u="none">
                  <a:solidFill>
                    <a:srgbClr val="13538A"/>
                  </a:solidFill>
                  <a:latin typeface="Aileron Heavy"/>
                </a:rPr>
                <a:t>05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 rot="-8100000">
            <a:off x="8894728" y="4475208"/>
            <a:ext cx="498728" cy="497930"/>
            <a:chOff x="0" y="0"/>
            <a:chExt cx="6350000" cy="63398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8100000">
            <a:off x="5820918" y="7762457"/>
            <a:ext cx="498728" cy="497930"/>
            <a:chOff x="0" y="0"/>
            <a:chExt cx="6350000" cy="63398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8100000">
            <a:off x="11915607" y="7762457"/>
            <a:ext cx="498728" cy="497930"/>
            <a:chOff x="0" y="0"/>
            <a:chExt cx="6350000" cy="63398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pic>
        <p:nvPicPr>
          <p:cNvPr id="47" name="Imagen 46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49668D35-0148-4CA2-9068-032AB8332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920" y="0"/>
            <a:ext cx="1412080" cy="1412080"/>
          </a:xfrm>
          <a:prstGeom prst="rect">
            <a:avLst/>
          </a:prstGeom>
        </p:spPr>
      </p:pic>
      <p:pic>
        <p:nvPicPr>
          <p:cNvPr id="49" name="Imagen 48" descr="Imagen que contiene firmar, tráfico, bicicleta, calle&#10;&#10;Descripción generada automáticamente">
            <a:extLst>
              <a:ext uri="{FF2B5EF4-FFF2-40B4-BE49-F238E27FC236}">
                <a16:creationId xmlns:a16="http://schemas.microsoft.com/office/drawing/2014/main" id="{C7BB2B91-3474-4F17-AD08-6C8EC574B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88075" y="1094626"/>
            <a:ext cx="431477" cy="4314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2" name="Imagen 51" descr="Imagen que contiene firmar, tráfico, bicicleta, calle&#10;&#10;Descripción generada automáticamente">
            <a:extLst>
              <a:ext uri="{FF2B5EF4-FFF2-40B4-BE49-F238E27FC236}">
                <a16:creationId xmlns:a16="http://schemas.microsoft.com/office/drawing/2014/main" id="{2B8ED210-2BA5-43C5-BAC5-CE2967FEA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30649" y="5223767"/>
            <a:ext cx="431477" cy="4314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4" name="Imagen 53" descr="Imagen que contiene firmar, tráfico, bicicleta, calle&#10;&#10;Descripción generada automáticamente">
            <a:extLst>
              <a:ext uri="{FF2B5EF4-FFF2-40B4-BE49-F238E27FC236}">
                <a16:creationId xmlns:a16="http://schemas.microsoft.com/office/drawing/2014/main" id="{DD20CB96-5111-418A-A895-8BFB1442B6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993166" y="5057317"/>
            <a:ext cx="431477" cy="4314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6" name="Imagen 55" descr="Imagen que contiene firmar, tráfico, bicicleta, calle&#10;&#10;Descripción generada automáticamente">
            <a:extLst>
              <a:ext uri="{FF2B5EF4-FFF2-40B4-BE49-F238E27FC236}">
                <a16:creationId xmlns:a16="http://schemas.microsoft.com/office/drawing/2014/main" id="{04955DB6-734D-433D-B26A-0C063F5CE6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75681" y="8296158"/>
            <a:ext cx="431477" cy="4314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8" name="Imagen 57" descr="Imagen que contiene firmar, tráfico, bicicleta, calle&#10;&#10;Descripción generada automáticamente">
            <a:extLst>
              <a:ext uri="{FF2B5EF4-FFF2-40B4-BE49-F238E27FC236}">
                <a16:creationId xmlns:a16="http://schemas.microsoft.com/office/drawing/2014/main" id="{F778B148-67DB-4E4B-B91F-E13584634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603594" y="8219619"/>
            <a:ext cx="431477" cy="4314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0" name="Imagen 59" descr="Imagen que contiene firmar, tráfico, bicicleta, calle&#10;&#10;Descripción generada automáticamente">
            <a:extLst>
              <a:ext uri="{FF2B5EF4-FFF2-40B4-BE49-F238E27FC236}">
                <a16:creationId xmlns:a16="http://schemas.microsoft.com/office/drawing/2014/main" id="{6D363C1A-F0FC-4AAD-9BEF-22B1D5300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582470" y="8349570"/>
            <a:ext cx="431477" cy="4314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2" name="Imagen 61" descr="Imagen que contiene firmar, monitor, frente, hombre&#10;&#10;Descripción generada automáticamente">
            <a:extLst>
              <a:ext uri="{FF2B5EF4-FFF2-40B4-BE49-F238E27FC236}">
                <a16:creationId xmlns:a16="http://schemas.microsoft.com/office/drawing/2014/main" id="{784C2F53-9B52-4436-9DD3-FA2B9D00C1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304707" y="4600094"/>
            <a:ext cx="472326" cy="472326"/>
          </a:xfrm>
          <a:prstGeom prst="rect">
            <a:avLst/>
          </a:prstGeom>
        </p:spPr>
      </p:pic>
      <p:pic>
        <p:nvPicPr>
          <p:cNvPr id="65" name="Imagen 64" descr="Imagen que contiene firmar, monitor, frente, hombre&#10;&#10;Descripción generada automáticamente">
            <a:extLst>
              <a:ext uri="{FF2B5EF4-FFF2-40B4-BE49-F238E27FC236}">
                <a16:creationId xmlns:a16="http://schemas.microsoft.com/office/drawing/2014/main" id="{3FA5F854-499E-445E-A7F2-9EAD09FE28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34474" y="1045200"/>
            <a:ext cx="472326" cy="472326"/>
          </a:xfrm>
          <a:prstGeom prst="rect">
            <a:avLst/>
          </a:prstGeom>
        </p:spPr>
      </p:pic>
      <p:pic>
        <p:nvPicPr>
          <p:cNvPr id="67" name="Imagen 66" descr="Imagen que contiene firmar, monitor, frente, hombre&#10;&#10;Descripción generada automáticamente">
            <a:extLst>
              <a:ext uri="{FF2B5EF4-FFF2-40B4-BE49-F238E27FC236}">
                <a16:creationId xmlns:a16="http://schemas.microsoft.com/office/drawing/2014/main" id="{C1E772A7-760B-41D9-A345-D6FC6ABEC8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996710" y="4509318"/>
            <a:ext cx="472326" cy="472326"/>
          </a:xfrm>
          <a:prstGeom prst="rect">
            <a:avLst/>
          </a:prstGeom>
        </p:spPr>
      </p:pic>
      <p:pic>
        <p:nvPicPr>
          <p:cNvPr id="69" name="Imagen 68" descr="Imagen que contiene firmar, monitor, frente, hombre&#10;&#10;Descripción generada automáticamente">
            <a:extLst>
              <a:ext uri="{FF2B5EF4-FFF2-40B4-BE49-F238E27FC236}">
                <a16:creationId xmlns:a16="http://schemas.microsoft.com/office/drawing/2014/main" id="{4D03AD28-B89F-408E-AA43-7D79E056AD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55256" y="7743082"/>
            <a:ext cx="472326" cy="472326"/>
          </a:xfrm>
          <a:prstGeom prst="rect">
            <a:avLst/>
          </a:prstGeom>
        </p:spPr>
      </p:pic>
      <p:pic>
        <p:nvPicPr>
          <p:cNvPr id="71" name="Imagen 70" descr="Imagen que contiene firmar, monitor, frente, hombre&#10;&#10;Descripción generada automáticamente">
            <a:extLst>
              <a:ext uri="{FF2B5EF4-FFF2-40B4-BE49-F238E27FC236}">
                <a16:creationId xmlns:a16="http://schemas.microsoft.com/office/drawing/2014/main" id="{01823F00-C0BF-40E9-95B8-BF567D4711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906433" y="7757399"/>
            <a:ext cx="472326" cy="472326"/>
          </a:xfrm>
          <a:prstGeom prst="rect">
            <a:avLst/>
          </a:prstGeom>
        </p:spPr>
      </p:pic>
      <p:pic>
        <p:nvPicPr>
          <p:cNvPr id="73" name="Imagen 72" descr="Imagen que contiene firmar, monitor, frente, hombre&#10;&#10;Descripción generada automáticamente">
            <a:extLst>
              <a:ext uri="{FF2B5EF4-FFF2-40B4-BE49-F238E27FC236}">
                <a16:creationId xmlns:a16="http://schemas.microsoft.com/office/drawing/2014/main" id="{7C3BEB9B-85DD-4E04-97F5-F82C703679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7582080" y="7563939"/>
            <a:ext cx="472326" cy="472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238620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latin typeface="Aileron Heavy"/>
                </a:rPr>
                <a:t>The Stages of Research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3372"/>
              <a:ext cx="1123862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latin typeface="Aileron Regular"/>
                </a:rPr>
                <a:t>Miss Jones Science Class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94398" y="4009082"/>
            <a:ext cx="1463230" cy="1300219"/>
            <a:chOff x="0" y="0"/>
            <a:chExt cx="1950973" cy="17336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72108" y="4009082"/>
            <a:ext cx="1463230" cy="1300219"/>
            <a:chOff x="0" y="0"/>
            <a:chExt cx="1950973" cy="173362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49817" y="4009082"/>
            <a:ext cx="1463230" cy="1300219"/>
            <a:chOff x="0" y="0"/>
            <a:chExt cx="1950973" cy="173362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33253" y="7593187"/>
            <a:ext cx="1463230" cy="1300219"/>
            <a:chOff x="0" y="0"/>
            <a:chExt cx="1950973" cy="173362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10962" y="7593187"/>
            <a:ext cx="1463230" cy="1300219"/>
            <a:chOff x="0" y="0"/>
            <a:chExt cx="1950973" cy="173362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04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8146" y="7236733"/>
            <a:ext cx="2555736" cy="1738178"/>
            <a:chOff x="0" y="0"/>
            <a:chExt cx="3407648" cy="231757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PROBLEM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Identify a problem and form a thesis statement.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2835048">
            <a:off x="2568884" y="6166581"/>
            <a:ext cx="3297848" cy="267371"/>
            <a:chOff x="0" y="0"/>
            <a:chExt cx="6265849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884160" y="7290607"/>
            <a:ext cx="2839127" cy="1738178"/>
            <a:chOff x="0" y="0"/>
            <a:chExt cx="3785502" cy="2317571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378550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HYPOTHESIZE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866596"/>
              <a:ext cx="3785502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Come up with an educated guess based on your research.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703564" y="7290607"/>
            <a:ext cx="2555736" cy="1738178"/>
            <a:chOff x="0" y="0"/>
            <a:chExt cx="3407648" cy="2317571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CONCLUSION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Interpret the results and write your conclusion.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687000" y="3927577"/>
            <a:ext cx="2555736" cy="1738178"/>
            <a:chOff x="0" y="0"/>
            <a:chExt cx="3407648" cy="2317571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READ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Review literature related to your topic.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364710" y="3927577"/>
            <a:ext cx="2555736" cy="1738178"/>
            <a:chOff x="0" y="0"/>
            <a:chExt cx="3407648" cy="2317571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RESEARCH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Read resources to support your hypothesis.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 rot="2835048">
            <a:off x="9277370" y="6166581"/>
            <a:ext cx="3297848" cy="267371"/>
            <a:chOff x="0" y="0"/>
            <a:chExt cx="6265849" cy="508000"/>
          </a:xfrm>
        </p:grpSpPr>
        <p:sp>
          <p:nvSpPr>
            <p:cNvPr id="39" name="Freeform 39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1" name="Group 41"/>
          <p:cNvGrpSpPr/>
          <p:nvPr/>
        </p:nvGrpSpPr>
        <p:grpSpPr>
          <a:xfrm rot="-2699999">
            <a:off x="5662688" y="6517616"/>
            <a:ext cx="3297848" cy="267371"/>
            <a:chOff x="0" y="0"/>
            <a:chExt cx="6265849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2699999">
            <a:off x="12340398" y="6517616"/>
            <a:ext cx="3297848" cy="267371"/>
            <a:chOff x="0" y="0"/>
            <a:chExt cx="6265849" cy="508000"/>
          </a:xfrm>
        </p:grpSpPr>
        <p:sp>
          <p:nvSpPr>
            <p:cNvPr id="45" name="Freeform 45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238620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latin typeface="Aileron Heavy"/>
                </a:rPr>
                <a:t>The Stages of Research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3372"/>
              <a:ext cx="1123862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latin typeface="Aileron Regular"/>
                </a:rPr>
                <a:t>Miss Jones Science Class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3196" y="3761610"/>
            <a:ext cx="4451844" cy="2071362"/>
            <a:chOff x="0" y="0"/>
            <a:chExt cx="6667622" cy="3102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70395" y="4310889"/>
            <a:ext cx="825601" cy="972803"/>
            <a:chOff x="0" y="0"/>
            <a:chExt cx="1100801" cy="129707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49486" y="4184786"/>
            <a:ext cx="3519264" cy="1225009"/>
            <a:chOff x="0" y="0"/>
            <a:chExt cx="4692352" cy="163334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469235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PROBLEM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77670"/>
              <a:ext cx="4692352" cy="955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Identify a problem and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form a thesis statement.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24478" y="3761610"/>
            <a:ext cx="4451844" cy="2071362"/>
            <a:chOff x="0" y="0"/>
            <a:chExt cx="6667622" cy="31023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711678" y="4310889"/>
            <a:ext cx="825601" cy="972803"/>
            <a:chOff x="0" y="0"/>
            <a:chExt cx="1100801" cy="129707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22687" y="4184786"/>
            <a:ext cx="3519264" cy="1225009"/>
            <a:chOff x="0" y="0"/>
            <a:chExt cx="4692352" cy="163334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469235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READ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77670"/>
              <a:ext cx="4692352" cy="955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Review literature related to your topic.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675286" y="3761610"/>
            <a:ext cx="4584014" cy="2071362"/>
            <a:chOff x="0" y="0"/>
            <a:chExt cx="6865576" cy="31023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65576" cy="3102323"/>
            </a:xfrm>
            <a:custGeom>
              <a:avLst/>
              <a:gdLst/>
              <a:ahLst/>
              <a:cxnLst/>
              <a:rect l="l" t="t" r="r" b="b"/>
              <a:pathLst>
                <a:path w="6865576" h="3102323">
                  <a:moveTo>
                    <a:pt x="0" y="0"/>
                  </a:moveTo>
                  <a:lnTo>
                    <a:pt x="0" y="3102323"/>
                  </a:lnTo>
                  <a:lnTo>
                    <a:pt x="6865576" y="3102323"/>
                  </a:lnTo>
                  <a:lnTo>
                    <a:pt x="6865576" y="0"/>
                  </a:lnTo>
                  <a:lnTo>
                    <a:pt x="0" y="0"/>
                  </a:lnTo>
                  <a:close/>
                  <a:moveTo>
                    <a:pt x="6804616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804616" y="59690"/>
                  </a:lnTo>
                  <a:lnTo>
                    <a:pt x="6804616" y="3041363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2262485" y="4310889"/>
            <a:ext cx="825601" cy="972803"/>
            <a:chOff x="0" y="0"/>
            <a:chExt cx="1100801" cy="129707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16425" y="4161185"/>
            <a:ext cx="3938069" cy="1225009"/>
            <a:chOff x="0" y="0"/>
            <a:chExt cx="5250759" cy="163334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5250759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HYPOTHESIZE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77670"/>
              <a:ext cx="5250759" cy="955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Come up with an educated guess based on your research.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53837" y="6846869"/>
            <a:ext cx="4451844" cy="2071362"/>
            <a:chOff x="0" y="0"/>
            <a:chExt cx="6667622" cy="31023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941037" y="7396149"/>
            <a:ext cx="825601" cy="972803"/>
            <a:chOff x="0" y="0"/>
            <a:chExt cx="1100801" cy="1297070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05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52046" y="7270046"/>
            <a:ext cx="3519264" cy="1225009"/>
            <a:chOff x="0" y="0"/>
            <a:chExt cx="4692352" cy="1633345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28575"/>
              <a:ext cx="469235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CONCLUSION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677670"/>
              <a:ext cx="4692352" cy="955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Interpret the results and write your conclusion.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95119" y="6846869"/>
            <a:ext cx="4451844" cy="2071362"/>
            <a:chOff x="0" y="0"/>
            <a:chExt cx="6667622" cy="310232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9482319" y="7396149"/>
            <a:ext cx="825601" cy="972803"/>
            <a:chOff x="0" y="0"/>
            <a:chExt cx="1100801" cy="1297070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/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41" name="TextBox 41"/>
            <p:cNvSpPr txBox="1"/>
            <p:nvPr/>
          </p:nvSpPr>
          <p:spPr>
            <a:xfrm>
              <a:off x="143037" y="239451"/>
              <a:ext cx="814728" cy="77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04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499589" y="7270046"/>
            <a:ext cx="3519264" cy="1225009"/>
            <a:chOff x="0" y="0"/>
            <a:chExt cx="4692352" cy="1633345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28575"/>
              <a:ext cx="469235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RESEARCH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677670"/>
              <a:ext cx="4692352" cy="955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Read resources to support your hypothesis.</a:t>
              </a:r>
            </a:p>
          </p:txBody>
        </p:sp>
      </p:grpSp>
      <p:sp>
        <p:nvSpPr>
          <p:cNvPr id="45" name="AutoShape 45"/>
          <p:cNvSpPr/>
          <p:nvPr/>
        </p:nvSpPr>
        <p:spPr>
          <a:xfrm>
            <a:off x="6025515" y="4797291"/>
            <a:ext cx="686163" cy="4720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46" name="AutoShape 46"/>
          <p:cNvSpPr/>
          <p:nvPr/>
        </p:nvSpPr>
        <p:spPr>
          <a:xfrm>
            <a:off x="11576322" y="4750089"/>
            <a:ext cx="686163" cy="4720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7" name="AutoShape 47"/>
          <p:cNvSpPr/>
          <p:nvPr/>
        </p:nvSpPr>
        <p:spPr>
          <a:xfrm>
            <a:off x="8796156" y="7882550"/>
            <a:ext cx="686163" cy="4720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8" name="AutoShape 48"/>
          <p:cNvSpPr/>
          <p:nvPr/>
        </p:nvSpPr>
        <p:spPr>
          <a:xfrm rot="-5400000">
            <a:off x="13984988" y="6834160"/>
            <a:ext cx="2049579" cy="4720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9" name="AutoShape 49"/>
          <p:cNvSpPr/>
          <p:nvPr/>
        </p:nvSpPr>
        <p:spPr>
          <a:xfrm>
            <a:off x="14347215" y="7882550"/>
            <a:ext cx="686163" cy="47202"/>
          </a:xfrm>
          <a:prstGeom prst="rect">
            <a:avLst/>
          </a:prstGeom>
          <a:solidFill>
            <a:srgbClr val="37C9EF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1262" y="2022443"/>
            <a:ext cx="1987503" cy="19875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94559" y="2846650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PROBLEM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05541" y="4208318"/>
            <a:ext cx="1987503" cy="19875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48838" y="5032525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READ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96982" y="4208318"/>
            <a:ext cx="1987503" cy="19875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440279" y="4870600"/>
            <a:ext cx="1500909" cy="643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CON-</a:t>
            </a:r>
          </a:p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CLUSION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88462" y="7270797"/>
            <a:ext cx="1987503" cy="19875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31759" y="7933079"/>
            <a:ext cx="1500909" cy="643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HYPO-</a:t>
            </a:r>
          </a:p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THESIZE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30673" y="7270797"/>
            <a:ext cx="1987503" cy="198750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73970" y="8095004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latin typeface="Aileron Regular Bold"/>
              </a:rPr>
              <a:t>RESEARCH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28700"/>
            <a:ext cx="5688114" cy="1155746"/>
            <a:chOff x="0" y="0"/>
            <a:chExt cx="7584152" cy="154099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7584152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latin typeface="Aileron Heavy"/>
                </a:rPr>
                <a:t>The Stages of Research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2297"/>
              <a:ext cx="758415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latin typeface="Aileron Regular"/>
                </a:rPr>
                <a:t>Miss Jones Science Class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326355">
            <a:off x="12117143" y="3482399"/>
            <a:ext cx="683908" cy="352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224167">
            <a:off x="12734011" y="6646137"/>
            <a:ext cx="683908" cy="3522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0261365" y="8088442"/>
            <a:ext cx="683908" cy="3522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629475">
            <a:off x="8155043" y="6646137"/>
            <a:ext cx="683908" cy="3522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66741">
            <a:off x="8782470" y="3488487"/>
            <a:ext cx="683908" cy="35221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406158" y="1152315"/>
            <a:ext cx="2677710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Identify a problem and</a:t>
            </a:r>
          </a:p>
          <a:p>
            <a:pPr algn="ctr">
              <a:lnSpc>
                <a:spcPts val="24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form a thesis statement.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59353" y="7804491"/>
            <a:ext cx="2677710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Come up with an educated guess based</a:t>
            </a:r>
          </a:p>
          <a:p>
            <a:pPr algn="ctr">
              <a:lnSpc>
                <a:spcPts val="24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on your research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581590" y="4889650"/>
            <a:ext cx="2677710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Review literature</a:t>
            </a:r>
          </a:p>
          <a:p>
            <a:pPr algn="ctr">
              <a:lnSpc>
                <a:spcPts val="24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related to your topic.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35883" y="4880125"/>
            <a:ext cx="2677710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Interpret the results and write your conclusion.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54201" y="7942604"/>
            <a:ext cx="2677710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Read resources to support your hypothesis.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238620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latin typeface="Aileron Heavy"/>
                </a:rPr>
                <a:t>The Stages of Research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3372"/>
              <a:ext cx="1123862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latin typeface="Aileron Regular"/>
                </a:rPr>
                <a:t>Miss Jones Science Class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2144389" y="3474151"/>
            <a:ext cx="643803" cy="5500760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6" name="Group 6"/>
          <p:cNvGrpSpPr/>
          <p:nvPr/>
        </p:nvGrpSpPr>
        <p:grpSpPr>
          <a:xfrm>
            <a:off x="1734676" y="3385622"/>
            <a:ext cx="1463230" cy="1300219"/>
            <a:chOff x="0" y="0"/>
            <a:chExt cx="1950973" cy="173362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01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8822099" y="3474151"/>
            <a:ext cx="643803" cy="5500760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10" name="Group 10"/>
          <p:cNvGrpSpPr/>
          <p:nvPr/>
        </p:nvGrpSpPr>
        <p:grpSpPr>
          <a:xfrm>
            <a:off x="8412385" y="3385622"/>
            <a:ext cx="1463230" cy="1300219"/>
            <a:chOff x="0" y="0"/>
            <a:chExt cx="1950973" cy="173362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03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5499808" y="3474151"/>
            <a:ext cx="643803" cy="5500760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15090094" y="3385622"/>
            <a:ext cx="1463230" cy="1300219"/>
            <a:chOff x="0" y="0"/>
            <a:chExt cx="1950973" cy="173362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05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5349558" y="3304117"/>
            <a:ext cx="643803" cy="5330726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18" name="Group 18"/>
          <p:cNvGrpSpPr/>
          <p:nvPr/>
        </p:nvGrpSpPr>
        <p:grpSpPr>
          <a:xfrm>
            <a:off x="4939845" y="7423153"/>
            <a:ext cx="1463230" cy="1300219"/>
            <a:chOff x="0" y="0"/>
            <a:chExt cx="1950973" cy="173362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02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2160953" y="3304117"/>
            <a:ext cx="643803" cy="5500760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22" name="Group 22"/>
          <p:cNvGrpSpPr/>
          <p:nvPr/>
        </p:nvGrpSpPr>
        <p:grpSpPr>
          <a:xfrm>
            <a:off x="11751240" y="7593187"/>
            <a:ext cx="1463230" cy="1300219"/>
            <a:chOff x="0" y="0"/>
            <a:chExt cx="1950973" cy="173362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253507" y="461166"/>
              <a:ext cx="1443960" cy="76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ileron Heavy"/>
                </a:rPr>
                <a:t>04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8423" y="7204173"/>
            <a:ext cx="2555736" cy="1738178"/>
            <a:chOff x="0" y="0"/>
            <a:chExt cx="3407648" cy="231757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PROBLEM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Identify a problem and form a thesis statement.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2011561" y="5088391"/>
            <a:ext cx="909460" cy="267371"/>
            <a:chOff x="0" y="0"/>
            <a:chExt cx="1727957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7724437" y="7236733"/>
            <a:ext cx="2839127" cy="1738178"/>
            <a:chOff x="0" y="0"/>
            <a:chExt cx="3785502" cy="2317571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28575"/>
              <a:ext cx="378550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HYPOTHESIZE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866596"/>
              <a:ext cx="3785502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Come up with an educated guess based on your research.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8689270" y="5088391"/>
            <a:ext cx="909460" cy="267371"/>
            <a:chOff x="0" y="0"/>
            <a:chExt cx="1727957" cy="508000"/>
          </a:xfrm>
        </p:grpSpPr>
        <p:sp>
          <p:nvSpPr>
            <p:cNvPr id="35" name="Freeform 35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4543841" y="7236733"/>
            <a:ext cx="2555736" cy="1738178"/>
            <a:chOff x="0" y="0"/>
            <a:chExt cx="3407648" cy="2317571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CONCLUSION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Interpret the results and write your conclusion.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 rot="5400000">
            <a:off x="15366979" y="5088391"/>
            <a:ext cx="909460" cy="267371"/>
            <a:chOff x="0" y="0"/>
            <a:chExt cx="1727957" cy="508000"/>
          </a:xfrm>
        </p:grpSpPr>
        <p:sp>
          <p:nvSpPr>
            <p:cNvPr id="41" name="Freeform 41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43" name="Group 43"/>
          <p:cNvGrpSpPr/>
          <p:nvPr/>
        </p:nvGrpSpPr>
        <p:grpSpPr>
          <a:xfrm rot="-5400000">
            <a:off x="5216730" y="6753232"/>
            <a:ext cx="909460" cy="267371"/>
            <a:chOff x="0" y="0"/>
            <a:chExt cx="1727957" cy="508000"/>
          </a:xfrm>
        </p:grpSpPr>
        <p:sp>
          <p:nvSpPr>
            <p:cNvPr id="44" name="Freeform 44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12028125" y="6923266"/>
            <a:ext cx="909460" cy="267371"/>
            <a:chOff x="0" y="0"/>
            <a:chExt cx="1727957" cy="508000"/>
          </a:xfrm>
        </p:grpSpPr>
        <p:sp>
          <p:nvSpPr>
            <p:cNvPr id="47" name="Freeform 47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4393592" y="3304117"/>
            <a:ext cx="2555736" cy="1738178"/>
            <a:chOff x="0" y="0"/>
            <a:chExt cx="3407648" cy="2317571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READ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Review literature related to your topic.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204987" y="3304117"/>
            <a:ext cx="2555736" cy="1738178"/>
            <a:chOff x="0" y="0"/>
            <a:chExt cx="3407648" cy="2317571"/>
          </a:xfrm>
        </p:grpSpPr>
        <p:sp>
          <p:nvSpPr>
            <p:cNvPr id="53" name="TextBox 53"/>
            <p:cNvSpPr txBox="1"/>
            <p:nvPr/>
          </p:nvSpPr>
          <p:spPr>
            <a:xfrm>
              <a:off x="0" y="-28575"/>
              <a:ext cx="3407648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RESEARCH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866596"/>
              <a:ext cx="3407648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Read resources to support your hypothesis.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 l="27486" r="37030"/>
          <a:stretch>
            <a:fillRect/>
          </a:stretch>
        </p:blipFill>
        <p:spPr>
          <a:xfrm>
            <a:off x="0" y="0"/>
            <a:ext cx="5478685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028700" y="8425198"/>
            <a:ext cx="833102" cy="8331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5400000">
            <a:off x="996795" y="7099201"/>
            <a:ext cx="1999195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120">
                <a:solidFill>
                  <a:srgbClr val="191919"/>
                </a:solidFill>
                <a:latin typeface="Aileron Regular Bold"/>
              </a:rPr>
              <a:t>Public Speaking 101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495199" y="1771703"/>
            <a:ext cx="9452371" cy="6743594"/>
            <a:chOff x="0" y="0"/>
            <a:chExt cx="12603161" cy="8991459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2603161" cy="6989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679"/>
                </a:lnSpc>
              </a:pPr>
              <a:r>
                <a:rPr lang="en-US" sz="12000" spc="120">
                  <a:solidFill>
                    <a:srgbClr val="FFFFFF"/>
                  </a:solidFill>
                  <a:latin typeface="Aileron Heavy Bold"/>
                </a:rPr>
                <a:t>The Power of Visual Charts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416276"/>
              <a:ext cx="12603161" cy="57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7"/>
                </a:lnSpc>
              </a:pPr>
              <a:r>
                <a:rPr lang="en-US" sz="2700" spc="135">
                  <a:solidFill>
                    <a:srgbClr val="FFFFFF"/>
                  </a:solidFill>
                  <a:latin typeface="Aileron Regular"/>
                </a:rPr>
                <a:t>Bring your presentation to the next level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7724484"/>
              <a:ext cx="12603161" cy="52003"/>
            </a:xfrm>
            <a:prstGeom prst="rect">
              <a:avLst/>
            </a:pr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5" t="54903" b="10795"/>
          <a:stretch>
            <a:fillRect/>
          </a:stretch>
        </p:blipFill>
        <p:spPr>
          <a:xfrm>
            <a:off x="1028700" y="0"/>
            <a:ext cx="17259300" cy="4187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2160" y="1110292"/>
            <a:ext cx="1966665" cy="19666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52101" y="1656427"/>
            <a:ext cx="10642612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500" spc="330">
                <a:solidFill>
                  <a:srgbClr val="191919"/>
                </a:solidFill>
                <a:latin typeface="Aileron Heavy Bold"/>
              </a:rPr>
              <a:t>Empower with visual charts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6" name="Group 6"/>
          <p:cNvGrpSpPr/>
          <p:nvPr/>
        </p:nvGrpSpPr>
        <p:grpSpPr>
          <a:xfrm>
            <a:off x="2352101" y="7163589"/>
            <a:ext cx="7323741" cy="2094711"/>
            <a:chOff x="0" y="0"/>
            <a:chExt cx="9764988" cy="2792948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9764988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latin typeface="Aileron Heavy"/>
                </a:rPr>
                <a:t>Share info that resonates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04651"/>
              <a:ext cx="9764988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latin typeface="Aileron Regular"/>
                </a:rPr>
                <a:t>Visual charts make data and numbers on presentations interesting and memorable.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165071"/>
              <a:ext cx="9764988" cy="52003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10" name="TextBox 10"/>
          <p:cNvSpPr txBox="1"/>
          <p:nvPr/>
        </p:nvSpPr>
        <p:spPr>
          <a:xfrm rot="5400000">
            <a:off x="15703038" y="7654413"/>
            <a:ext cx="250609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60">
                <a:solidFill>
                  <a:srgbClr val="191919"/>
                </a:solidFill>
                <a:latin typeface="Aileron Regular"/>
              </a:rPr>
              <a:t>The Power of Visual Charts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32914" b="32914"/>
          <a:stretch>
            <a:fillRect/>
          </a:stretch>
        </p:blipFill>
        <p:spPr>
          <a:xfrm>
            <a:off x="0" y="0"/>
            <a:ext cx="17259300" cy="41872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5115161"/>
            <a:ext cx="2860861" cy="4143139"/>
            <a:chOff x="0" y="0"/>
            <a:chExt cx="3814481" cy="552418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4073210"/>
              <a:ext cx="3814481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64865"/>
              <a:ext cx="3814481" cy="1106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Simplifies statistics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343584" y="5115161"/>
            <a:ext cx="2860861" cy="4143139"/>
            <a:chOff x="0" y="0"/>
            <a:chExt cx="3814481" cy="552418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4073210"/>
              <a:ext cx="3814481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64865"/>
              <a:ext cx="3814481" cy="1106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Easy to understand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658469" y="5115161"/>
            <a:ext cx="2860861" cy="4143139"/>
            <a:chOff x="0" y="0"/>
            <a:chExt cx="3814481" cy="552418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4073210"/>
              <a:ext cx="3814481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764865"/>
              <a:ext cx="3814481" cy="1106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Adds</a:t>
              </a:r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credibility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13973353" y="5115161"/>
            <a:ext cx="2860861" cy="4143139"/>
            <a:chOff x="0" y="0"/>
            <a:chExt cx="3814481" cy="552418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0" y="4073210"/>
              <a:ext cx="3814481" cy="14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764865"/>
              <a:ext cx="3814481" cy="1106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Makes</a:t>
              </a:r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an impact</a:t>
              </a:r>
            </a:p>
          </p:txBody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433</Words>
  <Application>Microsoft Office PowerPoint</Application>
  <PresentationFormat>Personalizado</PresentationFormat>
  <Paragraphs>127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Aileron Heavy Bold</vt:lpstr>
      <vt:lpstr>Aileron Heavy</vt:lpstr>
      <vt:lpstr>Aileron Regular Bold</vt:lpstr>
      <vt:lpstr>Aileron Regular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Step by Step Process Chart Presentation</dc:title>
  <dc:creator>Mario Elsner</dc:creator>
  <cp:lastModifiedBy>Mario Elsner</cp:lastModifiedBy>
  <cp:revision>7</cp:revision>
  <dcterms:created xsi:type="dcterms:W3CDTF">2006-08-16T00:00:00Z</dcterms:created>
  <dcterms:modified xsi:type="dcterms:W3CDTF">2020-09-08T21:20:01Z</dcterms:modified>
  <dc:identifier>DAEHPAPPKZc</dc:identifier>
</cp:coreProperties>
</file>