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269" r:id="rId3"/>
    <p:sldId id="258" r:id="rId4"/>
    <p:sldId id="259" r:id="rId5"/>
    <p:sldId id="270" r:id="rId6"/>
    <p:sldId id="266" r:id="rId7"/>
    <p:sldId id="264" r:id="rId8"/>
    <p:sldId id="260" r:id="rId9"/>
    <p:sldId id="278" r:id="rId10"/>
    <p:sldId id="261" r:id="rId11"/>
    <p:sldId id="267" r:id="rId12"/>
    <p:sldId id="263" r:id="rId13"/>
    <p:sldId id="271" r:id="rId14"/>
    <p:sldId id="272" r:id="rId15"/>
    <p:sldId id="273" r:id="rId16"/>
    <p:sldId id="275" r:id="rId17"/>
    <p:sldId id="276" r:id="rId18"/>
    <p:sldId id="277"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32"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662937-EF21-40EC-8F8B-6CFA1A3AE738}" type="datetimeFigureOut">
              <a:rPr lang="en-US" smtClean="0"/>
              <a:pPr/>
              <a:t>4/19/2018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AB120A-D353-4856-813E-A92A12C5E95A}" type="slidenum">
              <a:rPr lang="en-US" smtClean="0"/>
              <a:pPr/>
              <a:t>‹#›</a:t>
            </a:fld>
            <a:endParaRPr lang="en-US"/>
          </a:p>
        </p:txBody>
      </p:sp>
    </p:spTree>
    <p:extLst>
      <p:ext uri="{BB962C8B-B14F-4D97-AF65-F5344CB8AC3E}">
        <p14:creationId xmlns:p14="http://schemas.microsoft.com/office/powerpoint/2010/main" val="862561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EAB120A-D353-4856-813E-A92A12C5E95A}"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FBBD060-9081-42C9-A389-ACB330C841BF}" type="datetimeFigureOut">
              <a:rPr lang="en-US" smtClean="0"/>
              <a:pPr/>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EAC26-9C33-43A5-823B-BA787027721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BBD060-9081-42C9-A389-ACB330C841BF}" type="datetimeFigureOut">
              <a:rPr lang="en-US" smtClean="0"/>
              <a:pPr/>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EAC26-9C33-43A5-823B-BA787027721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BBD060-9081-42C9-A389-ACB330C841BF}" type="datetimeFigureOut">
              <a:rPr lang="en-US" smtClean="0"/>
              <a:pPr/>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EAC26-9C33-43A5-823B-BA787027721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BBD060-9081-42C9-A389-ACB330C841BF}" type="datetimeFigureOut">
              <a:rPr lang="en-US" smtClean="0"/>
              <a:pPr/>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EAC26-9C33-43A5-823B-BA787027721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BBD060-9081-42C9-A389-ACB330C841BF}" type="datetimeFigureOut">
              <a:rPr lang="en-US" smtClean="0"/>
              <a:pPr/>
              <a:t>4/19/2018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CEAC26-9C33-43A5-823B-BA787027721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FBBD060-9081-42C9-A389-ACB330C841BF}" type="datetimeFigureOut">
              <a:rPr lang="en-US" smtClean="0"/>
              <a:pPr/>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CEAC26-9C33-43A5-823B-BA787027721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FBBD060-9081-42C9-A389-ACB330C841BF}" type="datetimeFigureOut">
              <a:rPr lang="en-US" smtClean="0"/>
              <a:pPr/>
              <a:t>4/19/2018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CEAC26-9C33-43A5-823B-BA787027721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BBD060-9081-42C9-A389-ACB330C841BF}" type="datetimeFigureOut">
              <a:rPr lang="en-US" smtClean="0"/>
              <a:pPr/>
              <a:t>4/19/2018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CEAC26-9C33-43A5-823B-BA787027721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BBD060-9081-42C9-A389-ACB330C841BF}" type="datetimeFigureOut">
              <a:rPr lang="en-US" smtClean="0"/>
              <a:pPr/>
              <a:t>4/19/2018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CEAC26-9C33-43A5-823B-BA787027721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BBD060-9081-42C9-A389-ACB330C841BF}" type="datetimeFigureOut">
              <a:rPr lang="en-US" smtClean="0"/>
              <a:pPr/>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CEAC26-9C33-43A5-823B-BA787027721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BBD060-9081-42C9-A389-ACB330C841BF}" type="datetimeFigureOut">
              <a:rPr lang="en-US" smtClean="0"/>
              <a:pPr/>
              <a:t>4/19/2018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CEAC26-9C33-43A5-823B-BA787027721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BBD060-9081-42C9-A389-ACB330C841BF}" type="datetimeFigureOut">
              <a:rPr lang="en-US" smtClean="0"/>
              <a:pPr/>
              <a:t>4/19/2018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CEAC26-9C33-43A5-823B-BA787027721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png"/><Relationship Id="rId1" Type="http://schemas.openxmlformats.org/officeDocument/2006/relationships/slideLayout" Target="../slideLayouts/slideLayout4.xml"/><Relationship Id="rId5" Type="http://schemas.openxmlformats.org/officeDocument/2006/relationships/image" Target="../media/image22.wmf"/><Relationship Id="rId4" Type="http://schemas.openxmlformats.org/officeDocument/2006/relationships/image" Target="../media/image21.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152400"/>
            <a:ext cx="8686800" cy="6477000"/>
          </a:xfrm>
          <a:ln/>
        </p:spPr>
        <p:style>
          <a:lnRef idx="2">
            <a:schemeClr val="dk1"/>
          </a:lnRef>
          <a:fillRef idx="1">
            <a:schemeClr val="lt1"/>
          </a:fillRef>
          <a:effectRef idx="0">
            <a:schemeClr val="dk1"/>
          </a:effectRef>
          <a:fontRef idx="minor">
            <a:schemeClr val="dk1"/>
          </a:fontRef>
        </p:style>
        <p:txBody>
          <a:bodyPr>
            <a:normAutofit fontScale="90000"/>
          </a:bodyPr>
          <a:lstStyle/>
          <a:p>
            <a:r>
              <a:rPr lang="en-US" sz="3600" dirty="0" smtClean="0">
                <a:solidFill>
                  <a:schemeClr val="tx1"/>
                </a:solidFill>
              </a:rPr>
              <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US" sz="3600" dirty="0" smtClean="0">
                <a:solidFill>
                  <a:schemeClr val="tx1"/>
                </a:solidFill>
              </a:rPr>
              <a:t/>
            </a:r>
            <a:br>
              <a:rPr lang="en-US" sz="3600" dirty="0" smtClean="0">
                <a:solidFill>
                  <a:schemeClr val="tx1"/>
                </a:solidFill>
              </a:rPr>
            </a:br>
            <a:r>
              <a:rPr lang="en-US" sz="3100" dirty="0" smtClean="0">
                <a:solidFill>
                  <a:schemeClr val="tx1"/>
                </a:solidFill>
              </a:rPr>
              <a:t>East Cedar Grove Missionary Baptist Association of North Carolina, Inc.</a:t>
            </a:r>
            <a:r>
              <a:rPr lang="en-US" dirty="0" smtClean="0">
                <a:solidFill>
                  <a:schemeClr val="tx1"/>
                </a:solidFill>
              </a:rPr>
              <a:t/>
            </a:r>
            <a:br>
              <a:rPr lang="en-US" dirty="0" smtClean="0">
                <a:solidFill>
                  <a:schemeClr val="tx1"/>
                </a:solidFill>
              </a:rPr>
            </a:br>
            <a:r>
              <a:rPr lang="en-US" i="1" dirty="0" smtClean="0">
                <a:solidFill>
                  <a:schemeClr val="tx1"/>
                </a:solidFill>
              </a:rPr>
              <a:t> </a:t>
            </a:r>
            <a:r>
              <a:rPr lang="en-US" sz="3100" i="1" dirty="0" smtClean="0">
                <a:solidFill>
                  <a:schemeClr val="tx1"/>
                </a:solidFill>
              </a:rPr>
              <a:t>Celebrating 119 Years of God’s Amazing Grace </a:t>
            </a:r>
            <a:r>
              <a:rPr lang="en-US" sz="3100" dirty="0" smtClean="0">
                <a:solidFill>
                  <a:schemeClr val="tx1"/>
                </a:solidFill>
              </a:rPr>
              <a:t/>
            </a:r>
            <a:br>
              <a:rPr lang="en-US" sz="3100" dirty="0" smtClean="0">
                <a:solidFill>
                  <a:schemeClr val="tx1"/>
                </a:solidFill>
              </a:rPr>
            </a:br>
            <a:r>
              <a:rPr lang="en-US" sz="3100" dirty="0" smtClean="0">
                <a:solidFill>
                  <a:schemeClr val="tx1"/>
                </a:solidFill>
              </a:rPr>
              <a:t/>
            </a:r>
            <a:br>
              <a:rPr lang="en-US" sz="3100" dirty="0" smtClean="0">
                <a:solidFill>
                  <a:schemeClr val="tx1"/>
                </a:solidFill>
              </a:rPr>
            </a:br>
            <a:r>
              <a:rPr lang="en-US" sz="3100" dirty="0" smtClean="0">
                <a:solidFill>
                  <a:schemeClr val="tx1"/>
                </a:solidFill>
              </a:rPr>
              <a:t/>
            </a:r>
            <a:br>
              <a:rPr lang="en-US" sz="3100" dirty="0" smtClean="0">
                <a:solidFill>
                  <a:schemeClr val="tx1"/>
                </a:solidFill>
              </a:rPr>
            </a:br>
            <a:r>
              <a:rPr lang="en-US" dirty="0">
                <a:solidFill>
                  <a:schemeClr val="tx1"/>
                </a:solidFill>
              </a:rPr>
              <a:t/>
            </a:r>
            <a:br>
              <a:rPr lang="en-US" dirty="0">
                <a:solidFill>
                  <a:schemeClr val="tx1"/>
                </a:solidFill>
              </a:rPr>
            </a:br>
            <a:r>
              <a:rPr lang="en-US" dirty="0" smtClean="0">
                <a:solidFill>
                  <a:schemeClr val="tx1"/>
                </a:solidFill>
              </a:rPr>
              <a:t/>
            </a:r>
            <a:br>
              <a:rPr lang="en-US" dirty="0" smtClean="0">
                <a:solidFill>
                  <a:schemeClr val="tx1"/>
                </a:solidFill>
              </a:rPr>
            </a:br>
            <a:r>
              <a:rPr lang="en-US" sz="2700" dirty="0" smtClean="0">
                <a:solidFill>
                  <a:schemeClr val="tx1"/>
                </a:solidFill>
              </a:rPr>
              <a:t> Moderator, Rev. J. Eric Morgan, III </a:t>
            </a:r>
            <a:r>
              <a:rPr lang="en-US" sz="3100" dirty="0" smtClean="0">
                <a:solidFill>
                  <a:schemeClr val="tx1"/>
                </a:solidFill>
              </a:rPr>
              <a:t/>
            </a:r>
            <a:br>
              <a:rPr lang="en-US" sz="3100" dirty="0" smtClean="0">
                <a:solidFill>
                  <a:schemeClr val="tx1"/>
                </a:solidFill>
              </a:rPr>
            </a:br>
            <a:r>
              <a:rPr lang="en-US" sz="5400" i="1" dirty="0" smtClean="0">
                <a:solidFill>
                  <a:schemeClr val="tx1"/>
                </a:solidFill>
              </a:rPr>
              <a:t> </a:t>
            </a:r>
            <a:r>
              <a:rPr lang="en-US" sz="3100" i="1" dirty="0" smtClean="0">
                <a:solidFill>
                  <a:schemeClr val="tx1"/>
                </a:solidFill>
              </a:rPr>
              <a:t>Remembering: “Look Where He Brought Us From”</a:t>
            </a:r>
            <a:br>
              <a:rPr lang="en-US" sz="3100" i="1" dirty="0" smtClean="0">
                <a:solidFill>
                  <a:schemeClr val="tx1"/>
                </a:solidFill>
              </a:rPr>
            </a:br>
            <a:r>
              <a:rPr lang="en-US" sz="3100" i="1" dirty="0" smtClean="0">
                <a:solidFill>
                  <a:schemeClr val="tx1"/>
                </a:solidFill>
              </a:rPr>
              <a:t/>
            </a:r>
            <a:br>
              <a:rPr lang="en-US" sz="3100" i="1" dirty="0" smtClean="0">
                <a:solidFill>
                  <a:schemeClr val="tx1"/>
                </a:solidFill>
              </a:rPr>
            </a:br>
            <a:r>
              <a:rPr lang="en-US" sz="2700" dirty="0" smtClean="0">
                <a:solidFill>
                  <a:schemeClr val="tx1"/>
                </a:solidFill>
              </a:rPr>
              <a:t>Rev. Joyce Daye Clayton, Presenter</a:t>
            </a:r>
            <a:br>
              <a:rPr lang="en-US" sz="2700" dirty="0" smtClean="0">
                <a:solidFill>
                  <a:schemeClr val="tx1"/>
                </a:solidFill>
              </a:rPr>
            </a:br>
            <a:r>
              <a:rPr lang="en-US" sz="2700" dirty="0" smtClean="0">
                <a:solidFill>
                  <a:schemeClr val="tx1"/>
                </a:solidFill>
              </a:rPr>
              <a:t>Advisory/History/Archives Committees </a:t>
            </a:r>
            <a:r>
              <a:rPr lang="en-US" sz="3100" dirty="0" smtClean="0">
                <a:solidFill>
                  <a:schemeClr val="tx1"/>
                </a:solidFill>
              </a:rPr>
              <a:t/>
            </a:r>
            <a:br>
              <a:rPr lang="en-US" sz="3100" dirty="0" smtClean="0">
                <a:solidFill>
                  <a:schemeClr val="tx1"/>
                </a:solidFill>
              </a:rPr>
            </a:br>
            <a:r>
              <a:rPr lang="en-US" sz="3100" dirty="0" smtClean="0">
                <a:solidFill>
                  <a:schemeClr val="tx1"/>
                </a:solidFill>
              </a:rPr>
              <a:t/>
            </a:r>
            <a:br>
              <a:rPr lang="en-US" sz="3100" dirty="0" smtClean="0">
                <a:solidFill>
                  <a:schemeClr val="tx1"/>
                </a:solidFill>
              </a:rPr>
            </a:br>
            <a:r>
              <a:rPr lang="en-US" sz="3100" dirty="0" smtClean="0">
                <a:solidFill>
                  <a:schemeClr val="tx1"/>
                </a:solidFill>
              </a:rPr>
              <a:t/>
            </a:r>
            <a:br>
              <a:rPr lang="en-US" sz="3100" dirty="0" smtClean="0">
                <a:solidFill>
                  <a:schemeClr val="tx1"/>
                </a:solidFill>
              </a:rPr>
            </a:br>
            <a:endParaRPr lang="en-US" sz="3100" dirty="0">
              <a:solidFill>
                <a:schemeClr val="tx1"/>
              </a:solidFill>
            </a:endParaRPr>
          </a:p>
        </p:txBody>
      </p:sp>
      <p:pic>
        <p:nvPicPr>
          <p:cNvPr id="5" name="Picture 4" descr="C:\Users\6700\Desktop\History Founders Day\pictures\P8100015.JPG"/>
          <p:cNvPicPr/>
          <p:nvPr/>
        </p:nvPicPr>
        <p:blipFill>
          <a:blip r:embed="rId2" cstate="print">
            <a:lum bright="20000" contrast="30000"/>
          </a:blip>
          <a:srcRect l="6743" t="2130" r="16432" b="15695"/>
          <a:stretch>
            <a:fillRect/>
          </a:stretch>
        </p:blipFill>
        <p:spPr bwMode="auto">
          <a:xfrm>
            <a:off x="2895600" y="1981200"/>
            <a:ext cx="3276600" cy="2133600"/>
          </a:xfrm>
          <a:prstGeom prst="rect">
            <a:avLst/>
          </a:prstGeom>
          <a:ln>
            <a:noFill/>
          </a:ln>
          <a:effectLst>
            <a:softEdge rad="112500"/>
          </a:effectLst>
        </p:spPr>
      </p:pic>
      <p:sp>
        <p:nvSpPr>
          <p:cNvPr id="7" name="TextBox 6"/>
          <p:cNvSpPr txBox="1"/>
          <p:nvPr/>
        </p:nvSpPr>
        <p:spPr>
          <a:xfrm>
            <a:off x="3962400" y="3733800"/>
            <a:ext cx="1295400" cy="369332"/>
          </a:xfrm>
          <a:prstGeom prst="rect">
            <a:avLst/>
          </a:prstGeom>
          <a:noFill/>
        </p:spPr>
        <p:txBody>
          <a:bodyPr wrap="square" rtlCol="0">
            <a:spAutoFit/>
          </a:bodyPr>
          <a:lstStyle/>
          <a:p>
            <a:r>
              <a:rPr lang="en-US" b="1" dirty="0" smtClean="0"/>
              <a:t>1895 - 2013</a:t>
            </a:r>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15400" cy="1143000"/>
          </a:xfrm>
        </p:spPr>
        <p:txBody>
          <a:bodyPr>
            <a:normAutofit fontScale="90000"/>
          </a:bodyPr>
          <a:lstStyle/>
          <a:p>
            <a:r>
              <a:rPr lang="en-US" sz="3200" dirty="0" smtClean="0"/>
              <a:t>Remembering, Reflecting, and Praising </a:t>
            </a:r>
            <a:br>
              <a:rPr lang="en-US" sz="3200" dirty="0" smtClean="0"/>
            </a:br>
            <a:r>
              <a:rPr lang="en-US" sz="3200" dirty="0" smtClean="0"/>
              <a:t> </a:t>
            </a:r>
            <a:r>
              <a:rPr lang="en-US" sz="3200" i="1" dirty="0" smtClean="0"/>
              <a:t>“ECGMBA Celebrating 119 Years of God’s Amazing Grace”</a:t>
            </a:r>
            <a:br>
              <a:rPr lang="en-US" sz="3200" i="1" dirty="0" smtClean="0"/>
            </a:br>
            <a:r>
              <a:rPr lang="en-US" sz="3200" i="1" dirty="0" smtClean="0"/>
              <a:t>1949, 1952, 1987</a:t>
            </a:r>
            <a:endParaRPr lang="en-US" sz="3200" dirty="0"/>
          </a:p>
        </p:txBody>
      </p:sp>
      <p:pic>
        <p:nvPicPr>
          <p:cNvPr id="2050" name="Picture 2" descr="C:\Users\6700\Desktop\Annual Report, ECGMBA, 1949.jpg"/>
          <p:cNvPicPr>
            <a:picLocks noGrp="1" noChangeAspect="1" noChangeArrowheads="1"/>
          </p:cNvPicPr>
          <p:nvPr>
            <p:ph idx="1"/>
          </p:nvPr>
        </p:nvPicPr>
        <p:blipFill>
          <a:blip r:embed="rId2" cstate="print"/>
          <a:srcRect/>
          <a:stretch>
            <a:fillRect/>
          </a:stretch>
        </p:blipFill>
        <p:spPr bwMode="auto">
          <a:xfrm>
            <a:off x="381000" y="1600200"/>
            <a:ext cx="3019062" cy="4525963"/>
          </a:xfrm>
          <a:prstGeom prst="rect">
            <a:avLst/>
          </a:prstGeom>
          <a:noFill/>
        </p:spPr>
      </p:pic>
      <p:pic>
        <p:nvPicPr>
          <p:cNvPr id="6" name="Picture 5"/>
          <p:cNvPicPr/>
          <p:nvPr/>
        </p:nvPicPr>
        <p:blipFill>
          <a:blip r:embed="rId3" cstate="print"/>
          <a:srcRect/>
          <a:stretch>
            <a:fillRect/>
          </a:stretch>
        </p:blipFill>
        <p:spPr bwMode="auto">
          <a:xfrm>
            <a:off x="4648200" y="1676400"/>
            <a:ext cx="3565747" cy="50017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020762"/>
          </a:xfrm>
        </p:spPr>
        <p:txBody>
          <a:bodyPr>
            <a:noAutofit/>
          </a:bodyPr>
          <a:lstStyle/>
          <a:p>
            <a:r>
              <a:rPr lang="en-US" sz="3200" dirty="0" smtClean="0"/>
              <a:t>Remembering Committee on Christian Education 1949 ECGMBA Annual Session</a:t>
            </a:r>
            <a:r>
              <a:rPr lang="en-US" sz="2800" dirty="0" smtClean="0"/>
              <a:t>(Ministerial Education)</a:t>
            </a:r>
            <a:endParaRPr lang="en-US" sz="2800" dirty="0"/>
          </a:p>
        </p:txBody>
      </p:sp>
      <p:sp>
        <p:nvSpPr>
          <p:cNvPr id="3" name="Content Placeholder 2"/>
          <p:cNvSpPr>
            <a:spLocks noGrp="1"/>
          </p:cNvSpPr>
          <p:nvPr>
            <p:ph idx="1"/>
          </p:nvPr>
        </p:nvSpPr>
        <p:spPr>
          <a:xfrm>
            <a:off x="152400" y="1371600"/>
            <a:ext cx="8686800" cy="5257800"/>
          </a:xfrm>
        </p:spPr>
        <p:txBody>
          <a:bodyPr>
            <a:normAutofit fontScale="70000" lnSpcReduction="20000"/>
          </a:bodyPr>
          <a:lstStyle/>
          <a:p>
            <a:r>
              <a:rPr lang="en-US" i="1" dirty="0" smtClean="0"/>
              <a:t>“We your committee on Christian Education submit the following report:</a:t>
            </a:r>
          </a:p>
          <a:p>
            <a:pPr lvl="1"/>
            <a:r>
              <a:rPr lang="en-US" i="1" dirty="0" smtClean="0"/>
              <a:t>That since there is an </a:t>
            </a:r>
            <a:r>
              <a:rPr lang="en-US" b="1" i="1" dirty="0" smtClean="0"/>
              <a:t>increasing demand for Christian service that we encourage the church and Sunday School workers to take advantage of the training</a:t>
            </a:r>
            <a:r>
              <a:rPr lang="en-US" i="1" dirty="0" smtClean="0"/>
              <a:t> Conference offered at Shaw University each year.</a:t>
            </a:r>
          </a:p>
          <a:p>
            <a:pPr lvl="1"/>
            <a:r>
              <a:rPr lang="en-US" i="1" dirty="0" smtClean="0"/>
              <a:t>That in order </a:t>
            </a:r>
            <a:r>
              <a:rPr lang="en-US" b="1" i="1" dirty="0" smtClean="0"/>
              <a:t>to curtail juvenile delinquency </a:t>
            </a:r>
            <a:r>
              <a:rPr lang="en-US" i="1" dirty="0" smtClean="0"/>
              <a:t>that more of the pastors and churches conduct Daily Vacation bible Schools in their various communities.</a:t>
            </a:r>
          </a:p>
          <a:p>
            <a:pPr lvl="1"/>
            <a:r>
              <a:rPr lang="en-US" i="1" dirty="0" smtClean="0"/>
              <a:t>Because of the </a:t>
            </a:r>
            <a:r>
              <a:rPr lang="en-US" b="1" i="1" dirty="0" smtClean="0"/>
              <a:t>growing intelligence of our people that we urge our ministers to attend the six weeks course </a:t>
            </a:r>
            <a:r>
              <a:rPr lang="en-US" i="1" dirty="0" smtClean="0"/>
              <a:t>offered at Shaw University each summer, and that whereas, many of our ministers are not financially able to take advantage of the courses, that eh Association establish a fund or Scholarship to aid ministers taking the course.  Further, since this is in keeping with the Moderator’s recommendations, we recommend that pastors and churches send up to the Association a special offering for this fund.” </a:t>
            </a:r>
          </a:p>
          <a:p>
            <a:pPr lvl="1">
              <a:buNone/>
            </a:pPr>
            <a:endParaRPr lang="en-US" dirty="0" smtClean="0"/>
          </a:p>
          <a:p>
            <a:pPr lvl="1">
              <a:buNone/>
            </a:pPr>
            <a:r>
              <a:rPr lang="en-US" dirty="0" smtClean="0"/>
              <a:t>Committee:  T.C. Graham, C. L. Faison, Ransom Thomas, J. R. Butler, Coy Thomas, Ernest Cadlett and Mrs. Pauline Love</a:t>
            </a:r>
          </a:p>
          <a:p>
            <a:pPr lvl="1">
              <a:buNone/>
            </a:pPr>
            <a:r>
              <a:rPr lang="en-US" dirty="0" smtClean="0"/>
              <a:t>Proceedings of the 54</a:t>
            </a:r>
            <a:r>
              <a:rPr lang="en-US" baseline="30000" dirty="0" smtClean="0"/>
              <a:t>th</a:t>
            </a:r>
            <a:r>
              <a:rPr lang="en-US" dirty="0" smtClean="0"/>
              <a:t> Annual Session, ECGMBA, Olive Grove Baptist Church  </a:t>
            </a:r>
          </a:p>
          <a:p>
            <a:pPr lvl="1"/>
            <a:endParaRPr lang="en-US" dirty="0"/>
          </a:p>
        </p:txBody>
      </p:sp>
      <p:sp>
        <p:nvSpPr>
          <p:cNvPr id="4" name="Slide Number Placeholder 3"/>
          <p:cNvSpPr>
            <a:spLocks noGrp="1"/>
          </p:cNvSpPr>
          <p:nvPr>
            <p:ph type="sldNum" sz="quarter" idx="12"/>
          </p:nvPr>
        </p:nvSpPr>
        <p:spPr/>
        <p:txBody>
          <a:bodyPr/>
          <a:lstStyle/>
          <a:p>
            <a:fld id="{7ECEAC26-9C33-43A5-823B-BA7870277217}"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200" dirty="0" smtClean="0"/>
              <a:t>Remembering ECGMBA 1949</a:t>
            </a:r>
            <a:br>
              <a:rPr lang="en-US" sz="3200" dirty="0" smtClean="0"/>
            </a:br>
            <a:r>
              <a:rPr lang="en-US" sz="3200" i="1" dirty="0" smtClean="0"/>
              <a:t> “Celebrating 119 Years of God’s Amazing Grace”</a:t>
            </a:r>
            <a:endParaRPr lang="en-US" sz="3200" dirty="0"/>
          </a:p>
        </p:txBody>
      </p:sp>
      <p:pic>
        <p:nvPicPr>
          <p:cNvPr id="6" name="Picture 2" descr="C:\Users\6700\Desktop\Appropriations 1949.jpg"/>
          <p:cNvPicPr>
            <a:picLocks noChangeAspect="1" noChangeArrowheads="1"/>
          </p:cNvPicPr>
          <p:nvPr/>
        </p:nvPicPr>
        <p:blipFill>
          <a:blip r:embed="rId2" cstate="print">
            <a:lum bright="-10000"/>
          </a:blip>
          <a:srcRect/>
          <a:stretch>
            <a:fillRect/>
          </a:stretch>
        </p:blipFill>
        <p:spPr bwMode="auto">
          <a:xfrm>
            <a:off x="2209800" y="1676400"/>
            <a:ext cx="4608576" cy="449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Box 4"/>
          <p:cNvSpPr txBox="1"/>
          <p:nvPr/>
        </p:nvSpPr>
        <p:spPr>
          <a:xfrm>
            <a:off x="304800" y="4114800"/>
            <a:ext cx="1447800" cy="203132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Source:</a:t>
            </a:r>
          </a:p>
          <a:p>
            <a:pPr algn="ctr"/>
            <a:r>
              <a:rPr lang="en-US" dirty="0" smtClean="0"/>
              <a:t>Year Book ECGMBA 54</a:t>
            </a:r>
            <a:r>
              <a:rPr lang="en-US" baseline="30000" dirty="0" smtClean="0"/>
              <a:t>th</a:t>
            </a:r>
            <a:r>
              <a:rPr lang="en-US" dirty="0" smtClean="0"/>
              <a:t> Annual</a:t>
            </a:r>
          </a:p>
          <a:p>
            <a:pPr algn="ctr"/>
            <a:r>
              <a:rPr lang="en-US" dirty="0" smtClean="0"/>
              <a:t>Session</a:t>
            </a:r>
          </a:p>
          <a:p>
            <a:pPr algn="ctr"/>
            <a:r>
              <a:rPr lang="en-US" dirty="0" smtClean="0"/>
              <a:t>Minutes and Proceedings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6700\Desktop\Appropriations 1952 1.jpg"/>
          <p:cNvPicPr>
            <a:picLocks noChangeAspect="1" noChangeArrowheads="1"/>
          </p:cNvPicPr>
          <p:nvPr/>
        </p:nvPicPr>
        <p:blipFill>
          <a:blip r:embed="rId2" cstate="print"/>
          <a:srcRect/>
          <a:stretch>
            <a:fillRect/>
          </a:stretch>
        </p:blipFill>
        <p:spPr bwMode="auto">
          <a:xfrm>
            <a:off x="379379" y="228600"/>
            <a:ext cx="8231221" cy="64008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543800" y="4267200"/>
            <a:ext cx="1600200" cy="1754326"/>
          </a:xfrm>
          <a:prstGeom prst="rect">
            <a:avLst/>
          </a:prstGeom>
          <a:noFill/>
        </p:spPr>
        <p:txBody>
          <a:bodyPr wrap="square" rtlCol="0">
            <a:spAutoFit/>
          </a:bodyPr>
          <a:lstStyle/>
          <a:p>
            <a:pPr algn="ctr"/>
            <a:r>
              <a:rPr lang="en-US" dirty="0" smtClean="0"/>
              <a:t>ECGMBA Year Book 1949</a:t>
            </a:r>
          </a:p>
          <a:p>
            <a:pPr algn="ctr"/>
            <a:r>
              <a:rPr lang="en-US" dirty="0" smtClean="0"/>
              <a:t>54</a:t>
            </a:r>
            <a:r>
              <a:rPr lang="en-US" baseline="30000" dirty="0" smtClean="0"/>
              <a:t>th</a:t>
            </a:r>
            <a:r>
              <a:rPr lang="en-US" dirty="0" smtClean="0"/>
              <a:t> Annual Session Proceedings and Minutes </a:t>
            </a:r>
            <a:endParaRPr lang="en-US" dirty="0"/>
          </a:p>
        </p:txBody>
      </p:sp>
      <p:pic>
        <p:nvPicPr>
          <p:cNvPr id="3075" name="Picture 3" descr="C:\Users\6700\Desktop\Appropriations 1952 A.jpg"/>
          <p:cNvPicPr>
            <a:picLocks noChangeAspect="1" noChangeArrowheads="1"/>
          </p:cNvPicPr>
          <p:nvPr/>
        </p:nvPicPr>
        <p:blipFill>
          <a:blip r:embed="rId2" cstate="print"/>
          <a:srcRect/>
          <a:stretch>
            <a:fillRect/>
          </a:stretch>
        </p:blipFill>
        <p:spPr bwMode="auto">
          <a:xfrm>
            <a:off x="152401" y="304800"/>
            <a:ext cx="7517218" cy="64008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6700\Desktop\Appropriations 1949 AA.jpg"/>
          <p:cNvPicPr>
            <a:picLocks noChangeAspect="1" noChangeArrowheads="1"/>
          </p:cNvPicPr>
          <p:nvPr/>
        </p:nvPicPr>
        <p:blipFill>
          <a:blip r:embed="rId2" cstate="print"/>
          <a:srcRect/>
          <a:stretch>
            <a:fillRect/>
          </a:stretch>
        </p:blipFill>
        <p:spPr bwMode="auto">
          <a:xfrm>
            <a:off x="457200" y="457200"/>
            <a:ext cx="8229600" cy="6096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6700\Desktop\Newsletter 1987 ECGMBA.jpg"/>
          <p:cNvPicPr>
            <a:picLocks noChangeAspect="1" noChangeArrowheads="1"/>
          </p:cNvPicPr>
          <p:nvPr/>
        </p:nvPicPr>
        <p:blipFill>
          <a:blip r:embed="rId2" cstate="print"/>
          <a:srcRect b="6667"/>
          <a:stretch>
            <a:fillRect/>
          </a:stretch>
        </p:blipFill>
        <p:spPr bwMode="auto">
          <a:xfrm>
            <a:off x="2057400" y="304800"/>
            <a:ext cx="4988703" cy="64008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6700\Desktop\Newsletter 1987 ECGMBA 2.jpg"/>
          <p:cNvPicPr>
            <a:picLocks noChangeAspect="1" noChangeArrowheads="1"/>
          </p:cNvPicPr>
          <p:nvPr/>
        </p:nvPicPr>
        <p:blipFill>
          <a:blip r:embed="rId2" cstate="print"/>
          <a:srcRect/>
          <a:stretch>
            <a:fillRect/>
          </a:stretch>
        </p:blipFill>
        <p:spPr bwMode="auto">
          <a:xfrm>
            <a:off x="381000" y="533400"/>
            <a:ext cx="8458200" cy="5964508"/>
          </a:xfrm>
          <a:prstGeom prst="rect">
            <a:avLst/>
          </a:prstGeom>
          <a:noFill/>
        </p:spPr>
      </p:pic>
      <p:sp>
        <p:nvSpPr>
          <p:cNvPr id="3" name="TextBox 2"/>
          <p:cNvSpPr txBox="1"/>
          <p:nvPr/>
        </p:nvSpPr>
        <p:spPr>
          <a:xfrm>
            <a:off x="2286000" y="6324600"/>
            <a:ext cx="44958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ECGMBA Newsletter 1987</a:t>
            </a:r>
            <a:endParaRPr lang="en-US" dirty="0"/>
          </a:p>
        </p:txBody>
      </p:sp>
      <p:sp>
        <p:nvSpPr>
          <p:cNvPr id="4" name="TextBox 3"/>
          <p:cNvSpPr txBox="1"/>
          <p:nvPr/>
        </p:nvSpPr>
        <p:spPr>
          <a:xfrm>
            <a:off x="2057400" y="152400"/>
            <a:ext cx="5715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Member Church’s  and Member’s Needs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6700\Documents\Newsletter 1987 Youth Article.jpg"/>
          <p:cNvPicPr>
            <a:picLocks noChangeAspect="1" noChangeArrowheads="1"/>
          </p:cNvPicPr>
          <p:nvPr/>
        </p:nvPicPr>
        <p:blipFill>
          <a:blip r:embed="rId2" cstate="print"/>
          <a:srcRect/>
          <a:stretch>
            <a:fillRect/>
          </a:stretch>
        </p:blipFill>
        <p:spPr bwMode="auto">
          <a:xfrm>
            <a:off x="158029" y="304800"/>
            <a:ext cx="8528771" cy="6262962"/>
          </a:xfrm>
          <a:prstGeom prst="rect">
            <a:avLst/>
          </a:prstGeom>
          <a:noFill/>
        </p:spPr>
      </p:pic>
      <p:sp>
        <p:nvSpPr>
          <p:cNvPr id="3" name="TextBox 2"/>
          <p:cNvSpPr txBox="1"/>
          <p:nvPr/>
        </p:nvSpPr>
        <p:spPr>
          <a:xfrm>
            <a:off x="2057400" y="304800"/>
            <a:ext cx="5562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smtClean="0"/>
              <a:t>ECGMBA Newsletter 1987 with Focus on the Youth</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fontScale="90000"/>
          </a:bodyPr>
          <a:lstStyle/>
          <a:p>
            <a:pPr algn="l"/>
            <a:r>
              <a:rPr lang="en-US" sz="3200" dirty="0" smtClean="0"/>
              <a:t>Remembering ECGMBA</a:t>
            </a:r>
            <a:br>
              <a:rPr lang="en-US" sz="3200" dirty="0" smtClean="0"/>
            </a:br>
            <a:r>
              <a:rPr lang="en-US" sz="3200" i="1" dirty="0" smtClean="0"/>
              <a:t> “Celebrating 119 Years of God’s Amazing Grace”</a:t>
            </a:r>
            <a:br>
              <a:rPr lang="en-US" sz="3200" i="1" dirty="0" smtClean="0"/>
            </a:br>
            <a:r>
              <a:rPr lang="en-US" sz="3200" i="1" dirty="0" smtClean="0"/>
              <a:t>“Look Where He Has Brought Us From…!”</a:t>
            </a:r>
            <a:br>
              <a:rPr lang="en-US" sz="3200" i="1" dirty="0" smtClean="0"/>
            </a:br>
            <a:r>
              <a:rPr lang="en-US" sz="3200" i="1" dirty="0" smtClean="0"/>
              <a:t>1895 - 2013 </a:t>
            </a:r>
            <a:endParaRPr lang="en-US" sz="3200" dirty="0"/>
          </a:p>
        </p:txBody>
      </p:sp>
      <p:pic>
        <p:nvPicPr>
          <p:cNvPr id="5" name="Picture 3"/>
          <p:cNvPicPr>
            <a:picLocks noGrp="1" noChangeAspect="1" noChangeArrowheads="1"/>
          </p:cNvPicPr>
          <p:nvPr>
            <p:ph sz="half" idx="1"/>
          </p:nvPr>
        </p:nvPicPr>
        <p:blipFill>
          <a:blip r:embed="rId2" cstate="print"/>
          <a:srcRect l="10462" t="1860" r="10024" b="10731"/>
          <a:stretch>
            <a:fillRect/>
          </a:stretch>
        </p:blipFill>
        <p:spPr bwMode="auto">
          <a:xfrm>
            <a:off x="685800" y="1828800"/>
            <a:ext cx="2154893" cy="283437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194" name="Picture 2" descr="C:\Users\6700\Desktop\Rev. J. Eric Morgan, III, Pix.jpg"/>
          <p:cNvPicPr>
            <a:picLocks noGrp="1" noChangeAspect="1" noChangeArrowheads="1"/>
          </p:cNvPicPr>
          <p:nvPr>
            <p:ph sz="half" idx="2"/>
          </p:nvPr>
        </p:nvPicPr>
        <p:blipFill>
          <a:blip r:embed="rId3" cstate="print"/>
          <a:srcRect/>
          <a:stretch>
            <a:fillRect/>
          </a:stretch>
        </p:blipFill>
        <p:spPr bwMode="auto">
          <a:xfrm>
            <a:off x="4953000" y="1905000"/>
            <a:ext cx="1904238" cy="281847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ight Arrow 6"/>
          <p:cNvSpPr/>
          <p:nvPr/>
        </p:nvSpPr>
        <p:spPr>
          <a:xfrm>
            <a:off x="3048000" y="3276600"/>
            <a:ext cx="1600200" cy="6096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TextBox 7"/>
          <p:cNvSpPr txBox="1"/>
          <p:nvPr/>
        </p:nvSpPr>
        <p:spPr>
          <a:xfrm>
            <a:off x="3581400" y="4876800"/>
            <a:ext cx="4038600" cy="1200329"/>
          </a:xfrm>
          <a:prstGeom prst="rect">
            <a:avLst/>
          </a:prstGeom>
          <a:noFill/>
        </p:spPr>
        <p:txBody>
          <a:bodyPr wrap="square" rtlCol="0">
            <a:spAutoFit/>
          </a:bodyPr>
          <a:lstStyle/>
          <a:p>
            <a:pPr algn="ctr"/>
            <a:r>
              <a:rPr lang="en-US" sz="2400" i="1" dirty="0" smtClean="0"/>
              <a:t>“Using All the Parts to Make</a:t>
            </a:r>
          </a:p>
          <a:p>
            <a:pPr algn="ctr"/>
            <a:r>
              <a:rPr lang="en-US" sz="2400" i="1" dirty="0" smtClean="0"/>
              <a:t>the Whole”</a:t>
            </a:r>
          </a:p>
          <a:p>
            <a:pPr algn="ctr"/>
            <a:r>
              <a:rPr lang="en-US" sz="2400" dirty="0" smtClean="0"/>
              <a:t> (Ephesians 4:11-16)</a:t>
            </a:r>
            <a:endParaRPr lang="en-US" sz="2400" dirty="0"/>
          </a:p>
        </p:txBody>
      </p:sp>
      <p:sp>
        <p:nvSpPr>
          <p:cNvPr id="10" name="TextBox 9"/>
          <p:cNvSpPr txBox="1"/>
          <p:nvPr/>
        </p:nvSpPr>
        <p:spPr>
          <a:xfrm>
            <a:off x="152400" y="4724400"/>
            <a:ext cx="3048000" cy="1200329"/>
          </a:xfrm>
          <a:prstGeom prst="rect">
            <a:avLst/>
          </a:prstGeom>
          <a:noFill/>
        </p:spPr>
        <p:txBody>
          <a:bodyPr wrap="square" rtlCol="0">
            <a:spAutoFit/>
          </a:bodyPr>
          <a:lstStyle/>
          <a:p>
            <a:pPr algn="ctr"/>
            <a:r>
              <a:rPr lang="en-US" sz="2400" i="1" dirty="0" smtClean="0"/>
              <a:t>“Standing on the Promises of God my Saviour” </a:t>
            </a:r>
            <a:endParaRPr lang="en-US" sz="2400" i="1" dirty="0"/>
          </a:p>
        </p:txBody>
      </p:sp>
      <p:sp>
        <p:nvSpPr>
          <p:cNvPr id="12" name="Left Arrow 11"/>
          <p:cNvSpPr/>
          <p:nvPr/>
        </p:nvSpPr>
        <p:spPr>
          <a:xfrm>
            <a:off x="2895600" y="4038600"/>
            <a:ext cx="1447800" cy="685800"/>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8195" name="Picture 3" descr="C:\Users\6700\AppData\Local\Microsoft\Windows\Temporary Internet Files\Content.IE5\1GB7KFMR\MC900324816[2].wmf"/>
          <p:cNvPicPr>
            <a:picLocks noChangeAspect="1" noChangeArrowheads="1"/>
          </p:cNvPicPr>
          <p:nvPr/>
        </p:nvPicPr>
        <p:blipFill>
          <a:blip r:embed="rId4" cstate="print"/>
          <a:srcRect/>
          <a:stretch>
            <a:fillRect/>
          </a:stretch>
        </p:blipFill>
        <p:spPr bwMode="auto">
          <a:xfrm>
            <a:off x="2895600" y="1905000"/>
            <a:ext cx="2085339" cy="1371600"/>
          </a:xfrm>
          <a:prstGeom prst="rect">
            <a:avLst/>
          </a:prstGeom>
          <a:noFill/>
        </p:spPr>
      </p:pic>
      <p:pic>
        <p:nvPicPr>
          <p:cNvPr id="8196" name="Picture 4" descr="C:\Users\6700\AppData\Local\Microsoft\Windows\Temporary Internet Files\Content.IE5\XAVW7TJA\MC900056602[2].wmf"/>
          <p:cNvPicPr>
            <a:picLocks noChangeAspect="1" noChangeArrowheads="1"/>
          </p:cNvPicPr>
          <p:nvPr/>
        </p:nvPicPr>
        <p:blipFill>
          <a:blip r:embed="rId5" cstate="print"/>
          <a:srcRect/>
          <a:stretch>
            <a:fillRect/>
          </a:stretch>
        </p:blipFill>
        <p:spPr bwMode="auto">
          <a:xfrm>
            <a:off x="3429000" y="3505200"/>
            <a:ext cx="990600" cy="1002189"/>
          </a:xfrm>
          <a:prstGeom prst="rect">
            <a:avLst/>
          </a:prstGeom>
          <a:noFill/>
        </p:spPr>
      </p:pic>
      <p:sp>
        <p:nvSpPr>
          <p:cNvPr id="15" name="TextBox 14"/>
          <p:cNvSpPr txBox="1"/>
          <p:nvPr/>
        </p:nvSpPr>
        <p:spPr>
          <a:xfrm>
            <a:off x="7696200" y="948690"/>
            <a:ext cx="1371600" cy="5909310"/>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US" u="sng" dirty="0" smtClean="0"/>
              <a:t>Carryover Themes</a:t>
            </a:r>
          </a:p>
          <a:p>
            <a:pPr algn="ctr"/>
            <a:endParaRPr lang="en-US" dirty="0" smtClean="0"/>
          </a:p>
          <a:p>
            <a:pPr algn="ctr"/>
            <a:r>
              <a:rPr lang="en-US" dirty="0" smtClean="0"/>
              <a:t>Unity</a:t>
            </a:r>
          </a:p>
          <a:p>
            <a:pPr algn="ctr"/>
            <a:endParaRPr lang="en-US" dirty="0" smtClean="0"/>
          </a:p>
          <a:p>
            <a:pPr algn="ctr"/>
            <a:r>
              <a:rPr lang="en-US" dirty="0" smtClean="0"/>
              <a:t>Mission</a:t>
            </a:r>
          </a:p>
          <a:p>
            <a:pPr algn="ctr"/>
            <a:endParaRPr lang="en-US" dirty="0" smtClean="0"/>
          </a:p>
          <a:p>
            <a:pPr algn="ctr"/>
            <a:r>
              <a:rPr lang="en-US" dirty="0" smtClean="0"/>
              <a:t>Service</a:t>
            </a:r>
          </a:p>
          <a:p>
            <a:pPr algn="ctr"/>
            <a:endParaRPr lang="en-US" dirty="0" smtClean="0"/>
          </a:p>
          <a:p>
            <a:pPr algn="ctr"/>
            <a:r>
              <a:rPr lang="en-US" dirty="0" smtClean="0"/>
              <a:t>Evangelism</a:t>
            </a:r>
          </a:p>
          <a:p>
            <a:pPr algn="ctr"/>
            <a:endParaRPr lang="en-US" dirty="0" smtClean="0"/>
          </a:p>
          <a:p>
            <a:pPr algn="ctr"/>
            <a:r>
              <a:rPr lang="en-US" dirty="0" smtClean="0"/>
              <a:t>Praise and Worship</a:t>
            </a:r>
          </a:p>
          <a:p>
            <a:pPr algn="ctr"/>
            <a:endParaRPr lang="en-US" dirty="0" smtClean="0"/>
          </a:p>
          <a:p>
            <a:pPr algn="ctr"/>
            <a:r>
              <a:rPr lang="en-US" dirty="0" smtClean="0"/>
              <a:t>Christian Education</a:t>
            </a:r>
          </a:p>
          <a:p>
            <a:pPr algn="ctr"/>
            <a:endParaRPr lang="en-US" dirty="0" smtClean="0"/>
          </a:p>
          <a:p>
            <a:pPr algn="ctr"/>
            <a:r>
              <a:rPr lang="en-US" dirty="0" smtClean="0"/>
              <a:t>Fellowship</a:t>
            </a:r>
          </a:p>
          <a:p>
            <a:pPr algn="ctr"/>
            <a:endParaRPr lang="en-US" dirty="0" smtClean="0"/>
          </a:p>
          <a:p>
            <a:pPr algn="ctr"/>
            <a:r>
              <a:rPr lang="en-US" dirty="0" smtClean="0"/>
              <a:t>Love</a:t>
            </a:r>
          </a:p>
          <a:p>
            <a:pPr algn="ct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990600"/>
            <a:ext cx="7772400" cy="1470025"/>
          </a:xfrm>
        </p:spPr>
        <p:txBody>
          <a:bodyPr/>
          <a:lstStyle/>
          <a:p>
            <a:r>
              <a:rPr lang="en-US" dirty="0" smtClean="0"/>
              <a:t>Remembering:  “Look Where He Brought Us From” </a:t>
            </a:r>
            <a:endParaRPr lang="en-US" dirty="0"/>
          </a:p>
        </p:txBody>
      </p:sp>
      <p:sp>
        <p:nvSpPr>
          <p:cNvPr id="4" name="Subtitle 3"/>
          <p:cNvSpPr>
            <a:spLocks noGrp="1"/>
          </p:cNvSpPr>
          <p:nvPr>
            <p:ph type="subTitle" idx="1"/>
          </p:nvPr>
        </p:nvSpPr>
        <p:spPr>
          <a:xfrm>
            <a:off x="381000" y="2590800"/>
            <a:ext cx="8382000" cy="3962400"/>
          </a:xfrm>
          <a:ln/>
        </p:spPr>
        <p:style>
          <a:lnRef idx="2">
            <a:schemeClr val="dk1"/>
          </a:lnRef>
          <a:fillRef idx="1">
            <a:schemeClr val="lt1"/>
          </a:fillRef>
          <a:effectRef idx="0">
            <a:schemeClr val="dk1"/>
          </a:effectRef>
          <a:fontRef idx="minor">
            <a:schemeClr val="dk1"/>
          </a:fontRef>
        </p:style>
        <p:txBody>
          <a:bodyPr>
            <a:normAutofit/>
          </a:bodyPr>
          <a:lstStyle/>
          <a:p>
            <a:r>
              <a:rPr lang="en-US" u="sng" dirty="0" smtClean="0">
                <a:solidFill>
                  <a:schemeClr val="tx1"/>
                </a:solidFill>
              </a:rPr>
              <a:t>REMEMBERING</a:t>
            </a:r>
          </a:p>
          <a:p>
            <a:r>
              <a:rPr lang="en-US" dirty="0" smtClean="0">
                <a:solidFill>
                  <a:schemeClr val="tx1"/>
                </a:solidFill>
              </a:rPr>
              <a:t>To Remind oneself of</a:t>
            </a:r>
          </a:p>
          <a:p>
            <a:r>
              <a:rPr lang="en-US" dirty="0" smtClean="0">
                <a:solidFill>
                  <a:schemeClr val="tx1"/>
                </a:solidFill>
              </a:rPr>
              <a:t>To be mindful of </a:t>
            </a:r>
          </a:p>
          <a:p>
            <a:r>
              <a:rPr lang="en-US" dirty="0" smtClean="0">
                <a:solidFill>
                  <a:schemeClr val="tx1"/>
                </a:solidFill>
              </a:rPr>
              <a:t>To call to Mind</a:t>
            </a:r>
          </a:p>
          <a:p>
            <a:r>
              <a:rPr lang="en-US" dirty="0" smtClean="0">
                <a:solidFill>
                  <a:schemeClr val="tx1"/>
                </a:solidFill>
              </a:rPr>
              <a:t>To call to one’s mind</a:t>
            </a:r>
          </a:p>
          <a:p>
            <a:r>
              <a:rPr lang="en-US" dirty="0" smtClean="0">
                <a:solidFill>
                  <a:schemeClr val="tx1"/>
                </a:solidFill>
              </a:rPr>
              <a:t>To remind again</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14400"/>
          </a:xfrm>
        </p:spPr>
        <p:txBody>
          <a:bodyPr>
            <a:normAutofit fontScale="90000"/>
          </a:bodyPr>
          <a:lstStyle/>
          <a:p>
            <a:r>
              <a:rPr lang="en-US" i="1" dirty="0" smtClean="0"/>
              <a:t/>
            </a:r>
            <a:br>
              <a:rPr lang="en-US" i="1" dirty="0" smtClean="0"/>
            </a:br>
            <a:r>
              <a:rPr lang="en-US" sz="4000" b="1" i="1" dirty="0" smtClean="0"/>
              <a:t>Remembering</a:t>
            </a:r>
            <a:r>
              <a:rPr lang="en-US" sz="4000" i="1" dirty="0" smtClean="0"/>
              <a:t>, Reflecting and Praising Is a Good Thing</a:t>
            </a:r>
            <a:r>
              <a:rPr lang="en-US" sz="4000" dirty="0" smtClean="0"/>
              <a:t>… ECGMBA 1895 -2013</a:t>
            </a:r>
            <a:br>
              <a:rPr lang="en-US" sz="4000" dirty="0" smtClean="0"/>
            </a:br>
            <a:endParaRPr lang="en-US" sz="4000" dirty="0"/>
          </a:p>
        </p:txBody>
      </p:sp>
      <p:sp>
        <p:nvSpPr>
          <p:cNvPr id="3" name="Content Placeholder 2"/>
          <p:cNvSpPr>
            <a:spLocks noGrp="1"/>
          </p:cNvSpPr>
          <p:nvPr>
            <p:ph sz="half" idx="1"/>
          </p:nvPr>
        </p:nvSpPr>
        <p:spPr>
          <a:xfrm>
            <a:off x="152400" y="1600200"/>
            <a:ext cx="3733800" cy="5029200"/>
          </a:xfrm>
        </p:spPr>
        <p:style>
          <a:lnRef idx="2">
            <a:schemeClr val="dk1"/>
          </a:lnRef>
          <a:fillRef idx="1">
            <a:schemeClr val="lt1"/>
          </a:fillRef>
          <a:effectRef idx="0">
            <a:schemeClr val="dk1"/>
          </a:effectRef>
          <a:fontRef idx="minor">
            <a:schemeClr val="dk1"/>
          </a:fontRef>
        </p:style>
        <p:txBody>
          <a:bodyPr>
            <a:normAutofit fontScale="32500" lnSpcReduction="20000"/>
          </a:bodyPr>
          <a:lstStyle/>
          <a:p>
            <a:r>
              <a:rPr lang="en-US" sz="6000" dirty="0" smtClean="0"/>
              <a:t>“</a:t>
            </a:r>
            <a:r>
              <a:rPr lang="en-US" sz="6000" b="1" dirty="0" smtClean="0"/>
              <a:t>On Aug. 10, 1895 at Ledge Rock Baptist Church in Wake County, </a:t>
            </a:r>
            <a:r>
              <a:rPr lang="en-US" sz="6000" dirty="0" smtClean="0"/>
              <a:t> where Rev. A. B. Wyche was pastor, a resolution was passed in the Cedar Grove Association dividing the Cedar Grove Association into two separate Associations,  with the Lynchburg and Durham Railroad as the dividing line” … thus the </a:t>
            </a:r>
            <a:r>
              <a:rPr lang="en-US" sz="6000" b="1" dirty="0" smtClean="0"/>
              <a:t>East Cedar Grove Missionary Baptist Association was born</a:t>
            </a:r>
            <a:r>
              <a:rPr lang="en-US" sz="6000" dirty="0" smtClean="0"/>
              <a:t>.</a:t>
            </a:r>
          </a:p>
          <a:p>
            <a:endParaRPr lang="en-US" sz="6000" dirty="0" smtClean="0"/>
          </a:p>
          <a:p>
            <a:r>
              <a:rPr lang="en-US" sz="6000" dirty="0" smtClean="0"/>
              <a:t>Celebrating 119 Years of God’s Amazing Grace! </a:t>
            </a:r>
          </a:p>
          <a:p>
            <a:endParaRPr lang="en-US" dirty="0"/>
          </a:p>
        </p:txBody>
      </p:sp>
      <p:sp>
        <p:nvSpPr>
          <p:cNvPr id="4" name="Content Placeholder 3"/>
          <p:cNvSpPr>
            <a:spLocks noGrp="1"/>
          </p:cNvSpPr>
          <p:nvPr>
            <p:ph sz="half" idx="2"/>
          </p:nvPr>
        </p:nvSpPr>
        <p:spPr>
          <a:xfrm>
            <a:off x="4038600" y="1143000"/>
            <a:ext cx="4953000" cy="5562600"/>
          </a:xfrm>
        </p:spPr>
        <p:txBody>
          <a:bodyPr>
            <a:noAutofit/>
          </a:bodyPr>
          <a:lstStyle/>
          <a:p>
            <a:r>
              <a:rPr lang="en-US" sz="1600" b="1" dirty="0" smtClean="0">
                <a:latin typeface="Arial" pitchFamily="34" charset="0"/>
                <a:cs typeface="Arial" pitchFamily="34" charset="0"/>
              </a:rPr>
              <a:t>Deut. 8:18 </a:t>
            </a:r>
            <a:r>
              <a:rPr lang="en-US" sz="1600" dirty="0" smtClean="0">
                <a:latin typeface="Arial" pitchFamily="34" charset="0"/>
                <a:cs typeface="Arial" pitchFamily="34" charset="0"/>
              </a:rPr>
              <a:t>“</a:t>
            </a:r>
            <a:r>
              <a:rPr lang="en-US" sz="1600" i="1" dirty="0" smtClean="0">
                <a:latin typeface="Arial" pitchFamily="34" charset="0"/>
                <a:cs typeface="Arial" pitchFamily="34" charset="0"/>
              </a:rPr>
              <a:t>But you shall </a:t>
            </a:r>
            <a:r>
              <a:rPr lang="en-US" sz="1600" b="1" i="1" dirty="0" smtClean="0">
                <a:latin typeface="Arial" pitchFamily="34" charset="0"/>
                <a:cs typeface="Arial" pitchFamily="34" charset="0"/>
              </a:rPr>
              <a:t>remember</a:t>
            </a:r>
            <a:r>
              <a:rPr lang="en-US" sz="1600" i="1" dirty="0" smtClean="0">
                <a:latin typeface="Arial" pitchFamily="34" charset="0"/>
                <a:cs typeface="Arial" pitchFamily="34" charset="0"/>
              </a:rPr>
              <a:t> the LORD your God, for it is He who is giving you power to make wealth, that He may confirm His covenant which He swore to your fathers, as it is this day.”</a:t>
            </a:r>
          </a:p>
          <a:p>
            <a:r>
              <a:rPr lang="en-US" sz="1600" b="1" dirty="0" smtClean="0">
                <a:latin typeface="Arial" pitchFamily="34" charset="0"/>
                <a:cs typeface="Arial" pitchFamily="34" charset="0"/>
              </a:rPr>
              <a:t>Exod. 13:3 </a:t>
            </a:r>
            <a:r>
              <a:rPr lang="en-US" sz="1600" i="1" dirty="0" smtClean="0">
                <a:latin typeface="Arial" pitchFamily="34" charset="0"/>
                <a:cs typeface="Arial" pitchFamily="34" charset="0"/>
              </a:rPr>
              <a:t>“And Moses said unto the people, </a:t>
            </a:r>
            <a:r>
              <a:rPr lang="en-US" sz="1600" b="1" i="1" dirty="0" smtClean="0">
                <a:latin typeface="Arial" pitchFamily="34" charset="0"/>
                <a:cs typeface="Arial" pitchFamily="34" charset="0"/>
              </a:rPr>
              <a:t>Remember</a:t>
            </a:r>
            <a:r>
              <a:rPr lang="en-US" sz="1600" i="1" dirty="0" smtClean="0">
                <a:latin typeface="Arial" pitchFamily="34" charset="0"/>
                <a:cs typeface="Arial" pitchFamily="34" charset="0"/>
              </a:rPr>
              <a:t> this day, in which ye came out from Egypt, out of the house of bondage; for by strength of hand the LORD brought you out from this place” </a:t>
            </a:r>
            <a:endParaRPr lang="en-US" sz="1600" dirty="0" smtClean="0">
              <a:latin typeface="Arial" pitchFamily="34" charset="0"/>
              <a:cs typeface="Arial" pitchFamily="34" charset="0"/>
            </a:endParaRPr>
          </a:p>
          <a:p>
            <a:r>
              <a:rPr lang="en-US" sz="1600" b="1" dirty="0" smtClean="0">
                <a:latin typeface="Arial" pitchFamily="34" charset="0"/>
                <a:cs typeface="Arial" pitchFamily="34" charset="0"/>
              </a:rPr>
              <a:t>Jer. 2:2 </a:t>
            </a:r>
            <a:r>
              <a:rPr lang="en-US" sz="1600" dirty="0" smtClean="0">
                <a:latin typeface="Arial" pitchFamily="34" charset="0"/>
                <a:cs typeface="Arial" pitchFamily="34" charset="0"/>
              </a:rPr>
              <a:t>“</a:t>
            </a:r>
            <a:r>
              <a:rPr lang="en-US" sz="1600" i="1" dirty="0" smtClean="0">
                <a:latin typeface="Arial" pitchFamily="34" charset="0"/>
                <a:cs typeface="Arial" pitchFamily="34" charset="0"/>
              </a:rPr>
              <a:t>Go and proclaim in the hearing of Jerusalem: “This is what the </a:t>
            </a:r>
            <a:r>
              <a:rPr lang="en-US" sz="1600" i="1" cap="small" dirty="0" smtClean="0">
                <a:latin typeface="Arial" pitchFamily="34" charset="0"/>
                <a:cs typeface="Arial" pitchFamily="34" charset="0"/>
              </a:rPr>
              <a:t>Lord</a:t>
            </a:r>
            <a:r>
              <a:rPr lang="en-US" sz="1600" i="1" dirty="0" smtClean="0">
                <a:latin typeface="Arial" pitchFamily="34" charset="0"/>
                <a:cs typeface="Arial" pitchFamily="34" charset="0"/>
              </a:rPr>
              <a:t> says: “I </a:t>
            </a:r>
            <a:r>
              <a:rPr lang="en-US" sz="1600" b="1" i="1" dirty="0" smtClean="0">
                <a:latin typeface="Arial" pitchFamily="34" charset="0"/>
                <a:cs typeface="Arial" pitchFamily="34" charset="0"/>
              </a:rPr>
              <a:t>remember </a:t>
            </a:r>
            <a:r>
              <a:rPr lang="en-US" sz="1600" i="1" dirty="0" smtClean="0">
                <a:latin typeface="Arial" pitchFamily="34" charset="0"/>
                <a:cs typeface="Arial" pitchFamily="34" charset="0"/>
              </a:rPr>
              <a:t>the devotion of your youth, how as a bride you loved me and followed me through the wilderness, through a land not sown.”</a:t>
            </a:r>
            <a:endParaRPr lang="en-US" sz="1600" dirty="0" smtClean="0">
              <a:latin typeface="Arial" pitchFamily="34" charset="0"/>
              <a:cs typeface="Arial" pitchFamily="34" charset="0"/>
            </a:endParaRPr>
          </a:p>
          <a:p>
            <a:r>
              <a:rPr lang="en-US" sz="1600" b="1" dirty="0" smtClean="0">
                <a:latin typeface="Arial" pitchFamily="34" charset="0"/>
                <a:cs typeface="Arial" pitchFamily="34" charset="0"/>
              </a:rPr>
              <a:t>Numbers </a:t>
            </a:r>
            <a:r>
              <a:rPr lang="en-US" sz="1600" dirty="0" smtClean="0">
                <a:latin typeface="Arial" pitchFamily="34" charset="0"/>
                <a:cs typeface="Arial" pitchFamily="34" charset="0"/>
              </a:rPr>
              <a:t>15:39-40 </a:t>
            </a:r>
            <a:r>
              <a:rPr lang="en-US" sz="1600" i="1" dirty="0" smtClean="0">
                <a:latin typeface="Arial" pitchFamily="34" charset="0"/>
                <a:cs typeface="Arial" pitchFamily="34" charset="0"/>
              </a:rPr>
              <a:t>“It shall be a tassel for you to look at and </a:t>
            </a:r>
            <a:r>
              <a:rPr lang="en-US" sz="1600" b="1" i="1" dirty="0" smtClean="0">
                <a:latin typeface="Arial" pitchFamily="34" charset="0"/>
                <a:cs typeface="Arial" pitchFamily="34" charset="0"/>
              </a:rPr>
              <a:t>remember </a:t>
            </a:r>
            <a:r>
              <a:rPr lang="en-US" sz="1600" i="1" dirty="0" smtClean="0">
                <a:latin typeface="Arial" pitchFamily="34" charset="0"/>
                <a:cs typeface="Arial" pitchFamily="34" charset="0"/>
              </a:rPr>
              <a:t>all the commandments of the LORD, so as to do them and not follow after your own heart and your own eyes … so that you may </a:t>
            </a:r>
            <a:r>
              <a:rPr lang="en-US" sz="1600" b="1" i="1" dirty="0" smtClean="0">
                <a:latin typeface="Arial" pitchFamily="34" charset="0"/>
                <a:cs typeface="Arial" pitchFamily="34" charset="0"/>
              </a:rPr>
              <a:t>remember</a:t>
            </a:r>
            <a:r>
              <a:rPr lang="en-US" sz="1600" i="1" dirty="0" smtClean="0">
                <a:latin typeface="Arial" pitchFamily="34" charset="0"/>
                <a:cs typeface="Arial" pitchFamily="34" charset="0"/>
              </a:rPr>
              <a:t> to do all My commandments and be holy to your God.”</a:t>
            </a:r>
            <a:endParaRPr lang="en-US" sz="1600" dirty="0" smtClean="0">
              <a:latin typeface="Arial" pitchFamily="34" charset="0"/>
              <a:cs typeface="Arial" pitchFamily="34" charset="0"/>
            </a:endParaRPr>
          </a:p>
          <a:p>
            <a:r>
              <a:rPr lang="en-US" sz="1600" b="1" dirty="0" smtClean="0">
                <a:latin typeface="Arial" pitchFamily="34" charset="0"/>
                <a:cs typeface="Arial" pitchFamily="34" charset="0"/>
              </a:rPr>
              <a:t>Luke 22:19 </a:t>
            </a:r>
            <a:r>
              <a:rPr lang="en-US" sz="1600" i="1" dirty="0" smtClean="0">
                <a:latin typeface="Arial" pitchFamily="34" charset="0"/>
                <a:cs typeface="Arial" pitchFamily="34" charset="0"/>
              </a:rPr>
              <a:t>"This is my body, which is for you; do this in </a:t>
            </a:r>
            <a:r>
              <a:rPr lang="en-US" sz="1600" b="1" i="1" dirty="0" smtClean="0">
                <a:latin typeface="Arial" pitchFamily="34" charset="0"/>
                <a:cs typeface="Arial" pitchFamily="34" charset="0"/>
              </a:rPr>
              <a:t>remembrance</a:t>
            </a:r>
            <a:r>
              <a:rPr lang="en-US" sz="1600" i="1" dirty="0" smtClean="0">
                <a:latin typeface="Arial" pitchFamily="34" charset="0"/>
                <a:cs typeface="Arial" pitchFamily="34" charset="0"/>
              </a:rPr>
              <a:t> of me.“</a:t>
            </a:r>
            <a:endParaRPr lang="en-US" sz="1600" dirty="0" smtClean="0">
              <a:latin typeface="Arial" pitchFamily="34" charset="0"/>
              <a:cs typeface="Arial" pitchFamily="34" charset="0"/>
            </a:endParaRPr>
          </a:p>
          <a:p>
            <a:pPr>
              <a:buNone/>
            </a:pPr>
            <a:endParaRPr lang="en-US" sz="12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228600"/>
            <a:ext cx="8839200" cy="1143000"/>
          </a:xfrm>
        </p:spPr>
        <p:txBody>
          <a:bodyPr>
            <a:noAutofit/>
          </a:bodyPr>
          <a:lstStyle/>
          <a:p>
            <a:r>
              <a:rPr lang="en-US" sz="3200" dirty="0" smtClean="0"/>
              <a:t>Remembering ECGMBA</a:t>
            </a:r>
            <a:br>
              <a:rPr lang="en-US" sz="3200" dirty="0" smtClean="0"/>
            </a:br>
            <a:r>
              <a:rPr lang="en-US" sz="3200" dirty="0" smtClean="0"/>
              <a:t> </a:t>
            </a:r>
            <a:r>
              <a:rPr lang="en-US" sz="3200" i="1" dirty="0" smtClean="0"/>
              <a:t>“Celebrating 119 Years of God’s Amazing Grace”</a:t>
            </a:r>
            <a:endParaRPr lang="en-US" sz="3200" i="1" dirty="0"/>
          </a:p>
        </p:txBody>
      </p:sp>
      <p:pic>
        <p:nvPicPr>
          <p:cNvPr id="7" name="Picture 3"/>
          <p:cNvPicPr>
            <a:picLocks noGrp="1" noChangeAspect="1" noChangeArrowheads="1"/>
          </p:cNvPicPr>
          <p:nvPr>
            <p:ph idx="1"/>
          </p:nvPr>
        </p:nvPicPr>
        <p:blipFill>
          <a:blip r:embed="rId2" cstate="print"/>
          <a:srcRect l="13274" t="1860" r="13621" b="18217"/>
          <a:stretch>
            <a:fillRect/>
          </a:stretch>
        </p:blipFill>
        <p:spPr bwMode="auto">
          <a:xfrm>
            <a:off x="457200" y="1600200"/>
            <a:ext cx="1981200" cy="2438400"/>
          </a:xfrm>
          <a:prstGeom prst="rect">
            <a:avLst/>
          </a:prstGeom>
          <a:ln>
            <a:noFill/>
          </a:ln>
          <a:effectLst>
            <a:softEdge rad="112500"/>
          </a:effectLst>
        </p:spPr>
      </p:pic>
      <p:pic>
        <p:nvPicPr>
          <p:cNvPr id="8" name="Picture 4"/>
          <p:cNvPicPr>
            <a:picLocks noChangeAspect="1" noChangeArrowheads="1"/>
          </p:cNvPicPr>
          <p:nvPr/>
        </p:nvPicPr>
        <p:blipFill>
          <a:blip r:embed="rId3" cstate="print"/>
          <a:srcRect l="10707" t="8063" r="14905" b="27745"/>
          <a:stretch>
            <a:fillRect/>
          </a:stretch>
        </p:blipFill>
        <p:spPr bwMode="auto">
          <a:xfrm>
            <a:off x="2057400" y="2286000"/>
            <a:ext cx="1841500" cy="2286000"/>
          </a:xfrm>
          <a:prstGeom prst="rect">
            <a:avLst/>
          </a:prstGeom>
          <a:ln>
            <a:noFill/>
          </a:ln>
          <a:effectLst>
            <a:softEdge rad="112500"/>
          </a:effectLst>
        </p:spPr>
      </p:pic>
      <p:pic>
        <p:nvPicPr>
          <p:cNvPr id="9" name="Picture 2"/>
          <p:cNvPicPr>
            <a:picLocks noChangeAspect="1" noChangeArrowheads="1"/>
          </p:cNvPicPr>
          <p:nvPr/>
        </p:nvPicPr>
        <p:blipFill>
          <a:blip r:embed="rId4" cstate="print"/>
          <a:srcRect l="3018" r="3435"/>
          <a:stretch>
            <a:fillRect/>
          </a:stretch>
        </p:blipFill>
        <p:spPr bwMode="auto">
          <a:xfrm>
            <a:off x="3962400" y="1600200"/>
            <a:ext cx="1934633" cy="2246671"/>
          </a:xfrm>
          <a:prstGeom prst="rect">
            <a:avLst/>
          </a:prstGeom>
          <a:ln>
            <a:noFill/>
          </a:ln>
          <a:effectLst>
            <a:softEdge rad="112500"/>
          </a:effectLst>
        </p:spPr>
      </p:pic>
      <p:pic>
        <p:nvPicPr>
          <p:cNvPr id="10" name="Picture 9"/>
          <p:cNvPicPr>
            <a:picLocks noChangeAspect="1" noChangeArrowheads="1"/>
          </p:cNvPicPr>
          <p:nvPr/>
        </p:nvPicPr>
        <p:blipFill>
          <a:blip r:embed="rId5" cstate="print"/>
          <a:srcRect l="8696" t="3704" r="4348" b="3704"/>
          <a:stretch>
            <a:fillRect/>
          </a:stretch>
        </p:blipFill>
        <p:spPr bwMode="auto">
          <a:xfrm>
            <a:off x="4495800" y="3276600"/>
            <a:ext cx="1783080" cy="2228850"/>
          </a:xfrm>
          <a:prstGeom prst="rect">
            <a:avLst/>
          </a:prstGeom>
          <a:ln>
            <a:noFill/>
          </a:ln>
          <a:effectLst>
            <a:softEdge rad="112500"/>
          </a:effectLst>
        </p:spPr>
      </p:pic>
      <p:pic>
        <p:nvPicPr>
          <p:cNvPr id="11" name="Picture 2"/>
          <p:cNvPicPr>
            <a:picLocks noChangeAspect="1" noChangeArrowheads="1"/>
          </p:cNvPicPr>
          <p:nvPr/>
        </p:nvPicPr>
        <p:blipFill>
          <a:blip r:embed="rId6" cstate="print"/>
          <a:srcRect l="8289" r="8821" b="14146"/>
          <a:stretch>
            <a:fillRect/>
          </a:stretch>
        </p:blipFill>
        <p:spPr bwMode="auto">
          <a:xfrm>
            <a:off x="6324600" y="1600200"/>
            <a:ext cx="2078182" cy="2286000"/>
          </a:xfrm>
          <a:prstGeom prst="rect">
            <a:avLst/>
          </a:prstGeom>
          <a:ln>
            <a:noFill/>
          </a:ln>
          <a:effectLst>
            <a:softEdge rad="112500"/>
          </a:effectLst>
        </p:spPr>
      </p:pic>
      <p:pic>
        <p:nvPicPr>
          <p:cNvPr id="12" name="Picture 5"/>
          <p:cNvPicPr>
            <a:picLocks noChangeAspect="1" noChangeArrowheads="1"/>
          </p:cNvPicPr>
          <p:nvPr/>
        </p:nvPicPr>
        <p:blipFill>
          <a:blip r:embed="rId7" cstate="print"/>
          <a:srcRect l="10016" t="2703" r="6516" b="5405"/>
          <a:stretch>
            <a:fillRect/>
          </a:stretch>
        </p:blipFill>
        <p:spPr bwMode="auto">
          <a:xfrm>
            <a:off x="7010400" y="3581400"/>
            <a:ext cx="1537447" cy="2090928"/>
          </a:xfrm>
          <a:prstGeom prst="rect">
            <a:avLst/>
          </a:prstGeom>
          <a:ln>
            <a:noFill/>
          </a:ln>
          <a:effectLst>
            <a:softEdge rad="112500"/>
          </a:effectLst>
        </p:spPr>
      </p:pic>
      <p:pic>
        <p:nvPicPr>
          <p:cNvPr id="13" name="Picture 4"/>
          <p:cNvPicPr>
            <a:picLocks noChangeAspect="1" noChangeArrowheads="1"/>
          </p:cNvPicPr>
          <p:nvPr/>
        </p:nvPicPr>
        <p:blipFill>
          <a:blip r:embed="rId8" cstate="print"/>
          <a:srcRect l="13020" b="6426"/>
          <a:stretch>
            <a:fillRect/>
          </a:stretch>
        </p:blipFill>
        <p:spPr bwMode="auto">
          <a:xfrm>
            <a:off x="5867400" y="4267200"/>
            <a:ext cx="1527175" cy="2057400"/>
          </a:xfrm>
          <a:prstGeom prst="rect">
            <a:avLst/>
          </a:prstGeom>
          <a:ln>
            <a:noFill/>
          </a:ln>
          <a:effectLst>
            <a:softEdge rad="112500"/>
          </a:effectLst>
        </p:spPr>
      </p:pic>
      <p:sp>
        <p:nvSpPr>
          <p:cNvPr id="15" name="Rectangle 14"/>
          <p:cNvSpPr/>
          <p:nvPr/>
        </p:nvSpPr>
        <p:spPr>
          <a:xfrm>
            <a:off x="304800" y="4648200"/>
            <a:ext cx="4343400" cy="2031325"/>
          </a:xfrm>
          <a:prstGeom prst="rect">
            <a:avLst/>
          </a:prstGeom>
        </p:spPr>
        <p:txBody>
          <a:bodyPr wrap="square">
            <a:spAutoFit/>
          </a:bodyPr>
          <a:lstStyle/>
          <a:p>
            <a:r>
              <a:rPr lang="en-US" dirty="0" smtClean="0">
                <a:latin typeface="Arial" pitchFamily="34" charset="0"/>
                <a:cs typeface="Arial" pitchFamily="34" charset="0"/>
              </a:rPr>
              <a:t>“</a:t>
            </a:r>
            <a:r>
              <a:rPr lang="en-US" i="1" baseline="30000" dirty="0" smtClean="0">
                <a:latin typeface="Arial" pitchFamily="34" charset="0"/>
                <a:cs typeface="Arial" pitchFamily="34" charset="0"/>
              </a:rPr>
              <a:t> </a:t>
            </a:r>
            <a:r>
              <a:rPr lang="en-US" i="1" dirty="0" smtClean="0">
                <a:latin typeface="Arial" pitchFamily="34" charset="0"/>
                <a:cs typeface="Arial" pitchFamily="34" charset="0"/>
              </a:rPr>
              <a:t>Follow my example, as I follow the example of Christ.  </a:t>
            </a:r>
            <a:r>
              <a:rPr lang="en-US" i="1" baseline="30000" dirty="0" smtClean="0">
                <a:latin typeface="Arial" pitchFamily="34" charset="0"/>
                <a:cs typeface="Arial" pitchFamily="34" charset="0"/>
              </a:rPr>
              <a:t> </a:t>
            </a:r>
            <a:r>
              <a:rPr lang="en-US" i="1" dirty="0" smtClean="0">
                <a:latin typeface="Arial" pitchFamily="34" charset="0"/>
                <a:cs typeface="Arial" pitchFamily="34" charset="0"/>
              </a:rPr>
              <a:t>I praise you for </a:t>
            </a:r>
            <a:r>
              <a:rPr lang="en-US" b="1" i="1" dirty="0" smtClean="0">
                <a:latin typeface="Arial" pitchFamily="34" charset="0"/>
                <a:cs typeface="Arial" pitchFamily="34" charset="0"/>
              </a:rPr>
              <a:t>remembering </a:t>
            </a:r>
            <a:r>
              <a:rPr lang="en-US" i="1" dirty="0" smtClean="0">
                <a:latin typeface="Arial" pitchFamily="34" charset="0"/>
                <a:cs typeface="Arial" pitchFamily="34" charset="0"/>
              </a:rPr>
              <a:t>me in everything and for holding to the traditions just as I passed them on to you.  But I want you to realize that … </a:t>
            </a:r>
            <a:r>
              <a:rPr lang="en-US" b="1" i="1" dirty="0" smtClean="0">
                <a:latin typeface="Arial" pitchFamily="34" charset="0"/>
                <a:cs typeface="Arial" pitchFamily="34" charset="0"/>
              </a:rPr>
              <a:t>the head of the head of Christ is God.” </a:t>
            </a:r>
            <a:r>
              <a:rPr lang="en-US" i="1" dirty="0" smtClean="0">
                <a:latin typeface="Arial" pitchFamily="34" charset="0"/>
                <a:cs typeface="Arial" pitchFamily="34" charset="0"/>
              </a:rPr>
              <a:t>(</a:t>
            </a:r>
            <a:r>
              <a:rPr lang="en-US" dirty="0" smtClean="0">
                <a:latin typeface="Arial" pitchFamily="34" charset="0"/>
                <a:cs typeface="Arial" pitchFamily="34" charset="0"/>
              </a:rPr>
              <a:t>1 Cor. 11:1-3)</a:t>
            </a:r>
            <a:endParaRPr lang="en-US" i="1" baseline="30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ECGMBA:  Remembering</a:t>
            </a:r>
            <a:r>
              <a:rPr lang="en-US" i="1" dirty="0" smtClean="0"/>
              <a:t>, Reflecting and Praising Is a Good Thing</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Remembering</a:t>
            </a:r>
          </a:p>
          <a:p>
            <a:pPr>
              <a:buNone/>
            </a:pPr>
            <a:r>
              <a:rPr lang="en-US" dirty="0" smtClean="0"/>
              <a:t>	 what? </a:t>
            </a:r>
            <a:endParaRPr lang="en-US" dirty="0"/>
          </a:p>
        </p:txBody>
      </p:sp>
      <p:sp>
        <p:nvSpPr>
          <p:cNvPr id="4" name="Content Placeholder 3"/>
          <p:cNvSpPr>
            <a:spLocks noGrp="1"/>
          </p:cNvSpPr>
          <p:nvPr>
            <p:ph sz="half" idx="2"/>
          </p:nvPr>
        </p:nvSpPr>
        <p:spPr>
          <a:xfrm>
            <a:off x="4648200" y="1600200"/>
            <a:ext cx="4038600" cy="4800600"/>
          </a:xfrm>
        </p:spPr>
        <p:txBody>
          <a:bodyPr>
            <a:normAutofit fontScale="85000" lnSpcReduction="10000"/>
          </a:bodyPr>
          <a:lstStyle/>
          <a:p>
            <a:r>
              <a:rPr lang="en-US" dirty="0" smtClean="0"/>
              <a:t>The Founder’s Faith, Vision and Courage</a:t>
            </a:r>
          </a:p>
          <a:p>
            <a:r>
              <a:rPr lang="en-US" dirty="0" smtClean="0"/>
              <a:t>The Founders Purpose, mission, goals and objectives</a:t>
            </a:r>
          </a:p>
          <a:p>
            <a:r>
              <a:rPr lang="en-US" dirty="0" smtClean="0"/>
              <a:t>The Founder's Calling to Action</a:t>
            </a:r>
          </a:p>
          <a:p>
            <a:r>
              <a:rPr lang="en-US" dirty="0" smtClean="0"/>
              <a:t>The Founder’s Passion for Evangelism</a:t>
            </a:r>
          </a:p>
          <a:p>
            <a:r>
              <a:rPr lang="en-US" dirty="0" smtClean="0"/>
              <a:t>The Founder’s  Call for Unity</a:t>
            </a:r>
          </a:p>
          <a:p>
            <a:r>
              <a:rPr lang="en-US" dirty="0" smtClean="0"/>
              <a:t>The Founder’s love for mission –in- action and ECGMBA</a:t>
            </a:r>
            <a:endParaRPr lang="en-US" dirty="0"/>
          </a:p>
        </p:txBody>
      </p:sp>
      <p:pic>
        <p:nvPicPr>
          <p:cNvPr id="1026" name="Picture 2" descr="C:\Users\6700\AppData\Local\Microsoft\Windows\Temporary Internet Files\Content.IE5\7NPJCUTX\MC900434667[1].wmf"/>
          <p:cNvPicPr>
            <a:picLocks noChangeAspect="1" noChangeArrowheads="1"/>
          </p:cNvPicPr>
          <p:nvPr/>
        </p:nvPicPr>
        <p:blipFill>
          <a:blip r:embed="rId2" cstate="print"/>
          <a:srcRect/>
          <a:stretch>
            <a:fillRect/>
          </a:stretch>
        </p:blipFill>
        <p:spPr bwMode="auto">
          <a:xfrm>
            <a:off x="990600" y="2667000"/>
            <a:ext cx="2667000" cy="25908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152400" y="274638"/>
            <a:ext cx="8839200" cy="1020762"/>
          </a:xfrm>
        </p:spPr>
        <p:txBody>
          <a:bodyPr>
            <a:normAutofit fontScale="90000"/>
          </a:bodyPr>
          <a:lstStyle/>
          <a:p>
            <a:r>
              <a:rPr lang="en-US" sz="3100" dirty="0" smtClean="0"/>
              <a:t/>
            </a:r>
            <a:br>
              <a:rPr lang="en-US" sz="3100" dirty="0" smtClean="0"/>
            </a:br>
            <a:r>
              <a:rPr lang="en-US" sz="3100" dirty="0" smtClean="0"/>
              <a:t>Remembering  the Purpose: </a:t>
            </a:r>
            <a:r>
              <a:rPr lang="en-US" sz="3100" i="1" dirty="0" smtClean="0"/>
              <a:t>“</a:t>
            </a:r>
            <a:r>
              <a:rPr lang="en-US" sz="2700" i="1" dirty="0" smtClean="0"/>
              <a:t>To provide the arena and the instrumentality for member churches  and auxiliaries to work corporately and cooperatively [ON] THE following concerns:”</a:t>
            </a:r>
            <a:r>
              <a:rPr lang="en-US" i="1" dirty="0" smtClean="0"/>
              <a:t/>
            </a:r>
            <a:br>
              <a:rPr lang="en-US" i="1" dirty="0" smtClean="0"/>
            </a:br>
            <a:endParaRPr lang="en-US" i="1" dirty="0"/>
          </a:p>
        </p:txBody>
      </p:sp>
      <p:sp>
        <p:nvSpPr>
          <p:cNvPr id="8" name="Content Placeholder 7"/>
          <p:cNvSpPr>
            <a:spLocks noGrp="1"/>
          </p:cNvSpPr>
          <p:nvPr>
            <p:ph idx="1"/>
          </p:nvPr>
        </p:nvSpPr>
        <p:spPr>
          <a:xfrm>
            <a:off x="152400" y="1371600"/>
            <a:ext cx="8839200" cy="5334000"/>
          </a:xfrm>
        </p:spPr>
        <p:txBody>
          <a:bodyPr>
            <a:normAutofit fontScale="32500" lnSpcReduction="20000"/>
          </a:bodyPr>
          <a:lstStyle/>
          <a:p>
            <a:pPr>
              <a:buNone/>
            </a:pPr>
            <a:r>
              <a:rPr lang="en-US" dirty="0" smtClean="0"/>
              <a:t>	</a:t>
            </a:r>
          </a:p>
          <a:p>
            <a:r>
              <a:rPr lang="en-US" sz="7400" dirty="0" smtClean="0"/>
              <a:t>To teach  and preach the Gospel of Jesus Christ based on the Holy Bible and uphold Baptist doctrines, forms of worship and polity.</a:t>
            </a:r>
          </a:p>
          <a:p>
            <a:r>
              <a:rPr lang="en-US" sz="7400" dirty="0" smtClean="0"/>
              <a:t>To develop and encourage Christian fellowship</a:t>
            </a:r>
          </a:p>
          <a:p>
            <a:r>
              <a:rPr lang="en-US" sz="7400" dirty="0" smtClean="0"/>
              <a:t>To provide Christian Education to member churches</a:t>
            </a:r>
          </a:p>
          <a:p>
            <a:r>
              <a:rPr lang="en-US" sz="7400" dirty="0" smtClean="0"/>
              <a:t>To provide spiritual assistance to member churches, congregations and auxiliaries</a:t>
            </a:r>
          </a:p>
          <a:p>
            <a:r>
              <a:rPr lang="en-US" sz="7400" dirty="0" smtClean="0"/>
              <a:t>To enhance the quality of life in the community</a:t>
            </a:r>
          </a:p>
          <a:p>
            <a:r>
              <a:rPr lang="en-US" sz="7400" dirty="0" smtClean="0"/>
              <a:t>To provide assistance to churches seeking counsel from the Association (upon request) </a:t>
            </a:r>
          </a:p>
          <a:p>
            <a:r>
              <a:rPr lang="en-US" sz="7400" dirty="0" smtClean="0"/>
              <a:t>To provide support to the Ordaining Council</a:t>
            </a:r>
          </a:p>
          <a:p>
            <a:r>
              <a:rPr lang="en-US" sz="7400" dirty="0" smtClean="0"/>
              <a:t>To support the General Baptist State Convention of NC, the Lott Carey Baptist Foreign Mission Convention and the National Baptist Convention, USA</a:t>
            </a:r>
          </a:p>
          <a:p>
            <a:pPr>
              <a:buNone/>
            </a:pPr>
            <a:endParaRPr lang="en-US" sz="6000" dirty="0" smtClean="0"/>
          </a:p>
          <a:p>
            <a:pPr>
              <a:buNone/>
            </a:pPr>
            <a:r>
              <a:rPr lang="en-US" sz="6000" dirty="0" smtClean="0"/>
              <a:t>	</a:t>
            </a:r>
            <a:endParaRPr lang="en-US" sz="6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t>Remembering</a:t>
            </a:r>
            <a:r>
              <a:rPr lang="en-US" i="1" dirty="0" smtClean="0"/>
              <a:t>, Reflecting and Praising Is a Good Thing</a:t>
            </a:r>
            <a:r>
              <a:rPr lang="en-US" dirty="0" smtClean="0"/>
              <a:t>… ECGMBA 1895 -2013</a:t>
            </a:r>
            <a:endParaRPr lang="en-US" dirty="0"/>
          </a:p>
        </p:txBody>
      </p:sp>
      <p:sp>
        <p:nvSpPr>
          <p:cNvPr id="3" name="Content Placeholder 2"/>
          <p:cNvSpPr>
            <a:spLocks noGrp="1"/>
          </p:cNvSpPr>
          <p:nvPr>
            <p:ph sz="half" idx="1"/>
          </p:nvPr>
        </p:nvSpPr>
        <p:spPr/>
        <p:txBody>
          <a:bodyPr>
            <a:normAutofit lnSpcReduction="10000"/>
          </a:bodyPr>
          <a:lstStyle/>
          <a:p>
            <a:pPr>
              <a:buNone/>
            </a:pPr>
            <a:endParaRPr lang="en-US" dirty="0" smtClean="0"/>
          </a:p>
          <a:p>
            <a:r>
              <a:rPr lang="en-US" sz="3200" b="1" dirty="0" smtClean="0"/>
              <a:t>Motto:  </a:t>
            </a:r>
            <a:r>
              <a:rPr lang="en-US" sz="3200" i="1" dirty="0" smtClean="0"/>
              <a:t>“Christian Diversity with Unity in Christ” </a:t>
            </a:r>
          </a:p>
          <a:p>
            <a:r>
              <a:rPr lang="en-US" sz="3200" b="1" dirty="0" smtClean="0"/>
              <a:t>Vision</a:t>
            </a:r>
            <a:r>
              <a:rPr lang="en-US" sz="3200" dirty="0" smtClean="0"/>
              <a:t>: Salvation for all people; education for youth; peace on earth in every community.</a:t>
            </a:r>
          </a:p>
          <a:p>
            <a:pPr algn="ctr">
              <a:buNone/>
            </a:pPr>
            <a:endParaRPr lang="en-US" dirty="0" smtClean="0"/>
          </a:p>
          <a:p>
            <a:endParaRPr lang="en-US" dirty="0"/>
          </a:p>
        </p:txBody>
      </p:sp>
      <p:sp>
        <p:nvSpPr>
          <p:cNvPr id="9" name="Content Placeholder 8"/>
          <p:cNvSpPr>
            <a:spLocks noGrp="1"/>
          </p:cNvSpPr>
          <p:nvPr>
            <p:ph sz="half" idx="2"/>
          </p:nvPr>
        </p:nvSpPr>
        <p:spPr>
          <a:xfrm>
            <a:off x="4648200" y="1828800"/>
            <a:ext cx="4038600" cy="4297363"/>
          </a:xfrm>
        </p:spPr>
        <p:txBody>
          <a:bodyPr>
            <a:normAutofit lnSpcReduction="10000"/>
          </a:bodyPr>
          <a:lstStyle/>
          <a:p>
            <a:r>
              <a:rPr lang="en-US" sz="3600" dirty="0" smtClean="0"/>
              <a:t>Evangelism</a:t>
            </a:r>
          </a:p>
          <a:p>
            <a:r>
              <a:rPr lang="en-US" sz="3600" dirty="0" smtClean="0"/>
              <a:t>Christian Education</a:t>
            </a:r>
          </a:p>
          <a:p>
            <a:r>
              <a:rPr lang="en-US" sz="3600" dirty="0" smtClean="0"/>
              <a:t>Mission</a:t>
            </a:r>
          </a:p>
          <a:p>
            <a:r>
              <a:rPr lang="en-US" sz="3600" dirty="0" smtClean="0"/>
              <a:t>Salvation</a:t>
            </a:r>
          </a:p>
          <a:p>
            <a:r>
              <a:rPr lang="en-US" sz="3600" dirty="0" smtClean="0"/>
              <a:t>Service</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Autofit/>
          </a:bodyPr>
          <a:lstStyle/>
          <a:p>
            <a:r>
              <a:rPr lang="en-US" sz="3200" dirty="0" smtClean="0"/>
              <a:t>Remembering ECGMBA</a:t>
            </a:r>
            <a:br>
              <a:rPr lang="en-US" sz="3200" dirty="0" smtClean="0"/>
            </a:br>
            <a:r>
              <a:rPr lang="en-US" sz="3200" i="1" dirty="0" smtClean="0"/>
              <a:t> “Celebrating 119 Years of God’s Amazing Grace”</a:t>
            </a:r>
            <a:endParaRPr lang="en-US" sz="3200" i="1" dirty="0"/>
          </a:p>
        </p:txBody>
      </p:sp>
      <p:pic>
        <p:nvPicPr>
          <p:cNvPr id="1026" name="Picture 2" descr="C:\Users\6700\Documents\Old Folks Rest Home, Creedmoor, NC.jpg"/>
          <p:cNvPicPr>
            <a:picLocks noGrp="1" noChangeAspect="1" noChangeArrowheads="1"/>
          </p:cNvPicPr>
          <p:nvPr>
            <p:ph idx="1"/>
          </p:nvPr>
        </p:nvPicPr>
        <p:blipFill>
          <a:blip r:embed="rId2" cstate="print"/>
          <a:srcRect/>
          <a:stretch>
            <a:fillRect/>
          </a:stretch>
        </p:blipFill>
        <p:spPr bwMode="auto">
          <a:xfrm>
            <a:off x="609601" y="1676400"/>
            <a:ext cx="3352800" cy="3894507"/>
          </a:xfrm>
          <a:prstGeom prst="rect">
            <a:avLst/>
          </a:prstGeom>
          <a:ln>
            <a:noFill/>
          </a:ln>
          <a:effectLst>
            <a:softEdge rad="112500"/>
          </a:effectLst>
        </p:spPr>
      </p:pic>
      <p:pic>
        <p:nvPicPr>
          <p:cNvPr id="5" name="Picture 4" descr="C:\Users\6700\Desktop\History Founders Day\pictures\P8100015.JPG"/>
          <p:cNvPicPr/>
          <p:nvPr/>
        </p:nvPicPr>
        <p:blipFill>
          <a:blip r:embed="rId3" cstate="print">
            <a:lum bright="20000" contrast="30000"/>
          </a:blip>
          <a:srcRect l="6743" t="2130" r="16432" b="15695"/>
          <a:stretch>
            <a:fillRect/>
          </a:stretch>
        </p:blipFill>
        <p:spPr bwMode="auto">
          <a:xfrm>
            <a:off x="4572000" y="1752600"/>
            <a:ext cx="4267200" cy="3505200"/>
          </a:xfrm>
          <a:prstGeom prst="rect">
            <a:avLst/>
          </a:prstGeom>
          <a:ln>
            <a:noFill/>
          </a:ln>
          <a:effectLst>
            <a:softEdge rad="112500"/>
          </a:effectLst>
        </p:spPr>
      </p:pic>
      <p:sp>
        <p:nvSpPr>
          <p:cNvPr id="6" name="TextBox 5"/>
          <p:cNvSpPr txBox="1"/>
          <p:nvPr/>
        </p:nvSpPr>
        <p:spPr>
          <a:xfrm>
            <a:off x="533400" y="5562600"/>
            <a:ext cx="3429000" cy="923330"/>
          </a:xfrm>
          <a:prstGeom prst="rect">
            <a:avLst/>
          </a:prstGeom>
          <a:noFill/>
        </p:spPr>
        <p:txBody>
          <a:bodyPr wrap="square" rtlCol="0">
            <a:spAutoFit/>
          </a:bodyPr>
          <a:lstStyle/>
          <a:p>
            <a:pPr algn="ctr"/>
            <a:r>
              <a:rPr lang="en-US" dirty="0" smtClean="0"/>
              <a:t>Old Folks Rest Home , Creedmoor, NC, Former Headquarters  of ECGMBA</a:t>
            </a:r>
            <a:endParaRPr lang="en-US" dirty="0"/>
          </a:p>
        </p:txBody>
      </p:sp>
      <p:sp>
        <p:nvSpPr>
          <p:cNvPr id="7" name="TextBox 6"/>
          <p:cNvSpPr txBox="1"/>
          <p:nvPr/>
        </p:nvSpPr>
        <p:spPr>
          <a:xfrm>
            <a:off x="5105400" y="5638800"/>
            <a:ext cx="3505200" cy="646331"/>
          </a:xfrm>
          <a:prstGeom prst="rect">
            <a:avLst/>
          </a:prstGeom>
          <a:noFill/>
        </p:spPr>
        <p:txBody>
          <a:bodyPr wrap="square" rtlCol="0">
            <a:spAutoFit/>
          </a:bodyPr>
          <a:lstStyle/>
          <a:p>
            <a:r>
              <a:rPr lang="en-US" dirty="0" smtClean="0"/>
              <a:t>Smith-Thomas Convention Center</a:t>
            </a:r>
          </a:p>
          <a:p>
            <a:r>
              <a:rPr lang="en-US" dirty="0" smtClean="0"/>
              <a:t>Current Headquarters of ECGMBA</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325562"/>
          </a:xfrm>
        </p:spPr>
        <p:txBody>
          <a:bodyPr>
            <a:noAutofit/>
          </a:bodyPr>
          <a:lstStyle/>
          <a:p>
            <a:r>
              <a:rPr lang="en-US" sz="3200" dirty="0" smtClean="0"/>
              <a:t>Remembering ECGMBA</a:t>
            </a:r>
            <a:br>
              <a:rPr lang="en-US" sz="3200" dirty="0" smtClean="0"/>
            </a:br>
            <a:r>
              <a:rPr lang="en-US" sz="3200" i="1" dirty="0" smtClean="0"/>
              <a:t> “Celebrating 119 Years of God’s Amazing Grace”</a:t>
            </a:r>
            <a:br>
              <a:rPr lang="en-US" sz="3200" i="1" dirty="0" smtClean="0"/>
            </a:br>
            <a:r>
              <a:rPr lang="en-US" sz="3200" i="1" dirty="0" smtClean="0"/>
              <a:t>Remembering The Mother Churches</a:t>
            </a:r>
            <a:endParaRPr lang="en-US" sz="3200" dirty="0"/>
          </a:p>
        </p:txBody>
      </p:sp>
      <p:sp>
        <p:nvSpPr>
          <p:cNvPr id="3" name="Content Placeholder 2"/>
          <p:cNvSpPr>
            <a:spLocks noGrp="1"/>
          </p:cNvSpPr>
          <p:nvPr>
            <p:ph idx="1"/>
          </p:nvPr>
        </p:nvSpPr>
        <p:spPr>
          <a:xfrm>
            <a:off x="457200" y="2057400"/>
            <a:ext cx="8229600" cy="4495800"/>
          </a:xfrm>
        </p:spPr>
        <p:txBody>
          <a:bodyPr>
            <a:normAutofit/>
          </a:bodyPr>
          <a:lstStyle/>
          <a:p>
            <a:r>
              <a:rPr lang="en-US" sz="3600" dirty="0" smtClean="0"/>
              <a:t>Cedar Grove Missionary Baptist Church</a:t>
            </a:r>
          </a:p>
          <a:p>
            <a:r>
              <a:rPr lang="en-US" sz="3600" dirty="0" smtClean="0"/>
              <a:t>Mt. Vernon Missionary Baptist Church</a:t>
            </a:r>
          </a:p>
          <a:p>
            <a:r>
              <a:rPr lang="en-US" sz="3600" dirty="0" smtClean="0"/>
              <a:t>Union Grove Missionary Baptist Church</a:t>
            </a:r>
          </a:p>
          <a:p>
            <a:r>
              <a:rPr lang="en-US" sz="3600" dirty="0" smtClean="0"/>
              <a:t>Union Baptist Missionary Baptist Church</a:t>
            </a:r>
          </a:p>
          <a:p>
            <a:r>
              <a:rPr lang="en-US" sz="3600" dirty="0" smtClean="0"/>
              <a:t>Pine Grove Missionary Baptist Church</a:t>
            </a:r>
            <a:endParaRPr lang="en-US" sz="3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632</TotalTime>
  <Words>782</Words>
  <Application>Microsoft Office PowerPoint</Application>
  <PresentationFormat>On-screen Show (4:3)</PresentationFormat>
  <Paragraphs>103</Paragraphs>
  <Slides>19</Slides>
  <Notes>1</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   East Cedar Grove Missionary Baptist Association of North Carolina, Inc.  Celebrating 119 Years of God’s Amazing Grace       Moderator, Rev. J. Eric Morgan, III   Remembering: “Look Where He Brought Us From”  Rev. Joyce Daye Clayton, Presenter Advisory/History/Archives Committees    </vt:lpstr>
      <vt:lpstr>Remembering:  “Look Where He Brought Us From” </vt:lpstr>
      <vt:lpstr> Remembering, Reflecting and Praising Is a Good Thing… ECGMBA 1895 -2013 </vt:lpstr>
      <vt:lpstr>Remembering ECGMBA  “Celebrating 119 Years of God’s Amazing Grace”</vt:lpstr>
      <vt:lpstr>ECGMBA:  Remembering, Reflecting and Praising Is a Good Thing</vt:lpstr>
      <vt:lpstr> Remembering  the Purpose: “To provide the arena and the instrumentality for member churches  and auxiliaries to work corporately and cooperatively [ON] THE following concerns:” </vt:lpstr>
      <vt:lpstr>Remembering, Reflecting and Praising Is a Good Thing… ECGMBA 1895 -2013</vt:lpstr>
      <vt:lpstr>Remembering ECGMBA  “Celebrating 119 Years of God’s Amazing Grace”</vt:lpstr>
      <vt:lpstr>Remembering ECGMBA  “Celebrating 119 Years of God’s Amazing Grace” Remembering The Mother Churches</vt:lpstr>
      <vt:lpstr>Remembering, Reflecting, and Praising   “ECGMBA Celebrating 119 Years of God’s Amazing Grace” 1949, 1952, 1987</vt:lpstr>
      <vt:lpstr>Remembering Committee on Christian Education 1949 ECGMBA Annual Session(Ministerial Education)</vt:lpstr>
      <vt:lpstr>Remembering ECGMBA 1949  “Celebrating 119 Years of God’s Amazing Grace”</vt:lpstr>
      <vt:lpstr>PowerPoint Presentation</vt:lpstr>
      <vt:lpstr>PowerPoint Presentation</vt:lpstr>
      <vt:lpstr>PowerPoint Presentation</vt:lpstr>
      <vt:lpstr>PowerPoint Presentation</vt:lpstr>
      <vt:lpstr>PowerPoint Presentation</vt:lpstr>
      <vt:lpstr>PowerPoint Presentation</vt:lpstr>
      <vt:lpstr>Remembering ECGMBA  “Celebrating 119 Years of God’s Amazing Grace” “Look Where He Has Brought Us From…!” 1895 - 2013 </vt:lpstr>
    </vt:vector>
  </TitlesOfParts>
  <Company>Grizli777</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East Cedar Grove Missionary Baptist Association of North Carolina, Inc.     Celebrating 119 Years of God’s Amazing Grace Founders Day 2013</dc:title>
  <dc:creator>6700</dc:creator>
  <cp:lastModifiedBy>Computer</cp:lastModifiedBy>
  <cp:revision>83</cp:revision>
  <dcterms:created xsi:type="dcterms:W3CDTF">2013-09-18T20:33:50Z</dcterms:created>
  <dcterms:modified xsi:type="dcterms:W3CDTF">2018-04-19T19:13:52Z</dcterms:modified>
</cp:coreProperties>
</file>