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handoutMasterIdLst>
    <p:handoutMasterId r:id="rId18"/>
  </p:handoutMasterIdLst>
  <p:sldIdLst>
    <p:sldId id="260" r:id="rId5"/>
    <p:sldId id="268" r:id="rId6"/>
    <p:sldId id="283" r:id="rId7"/>
    <p:sldId id="267" r:id="rId8"/>
    <p:sldId id="275" r:id="rId9"/>
    <p:sldId id="262" r:id="rId10"/>
    <p:sldId id="276" r:id="rId11"/>
    <p:sldId id="285" r:id="rId12"/>
    <p:sldId id="288" r:id="rId13"/>
    <p:sldId id="279" r:id="rId14"/>
    <p:sldId id="282" r:id="rId15"/>
    <p:sldId id="272" r:id="rId1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A2B5"/>
    <a:srgbClr val="43AC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F89790-C550-5F08-7576-929B753A5706}" v="10" dt="2026-07-01T08:19:26.7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023" autoAdjust="0"/>
  </p:normalViewPr>
  <p:slideViewPr>
    <p:cSldViewPr snapToGrid="0">
      <p:cViewPr varScale="1">
        <p:scale>
          <a:sx n="77" d="100"/>
          <a:sy n="77" d="100"/>
        </p:scale>
        <p:origin x="3150" y="0"/>
      </p:cViewPr>
      <p:guideLst>
        <p:guide orient="horz" pos="312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L Barthorpe" userId="S::lbarthorpe@thomasestley.org.uk::ef147251-0744-4111-b66f-c886e6a8feee" providerId="AD" clId="Web-{F0F89790-C550-5F08-7576-929B753A5706}"/>
    <pc:docChg chg="modSld">
      <pc:chgData name="Miss L Barthorpe" userId="S::lbarthorpe@thomasestley.org.uk::ef147251-0744-4111-b66f-c886e6a8feee" providerId="AD" clId="Web-{F0F89790-C550-5F08-7576-929B753A5706}" dt="2026-07-01T08:19:26.764" v="9" actId="20577"/>
      <pc:docMkLst>
        <pc:docMk/>
      </pc:docMkLst>
      <pc:sldChg chg="modSp">
        <pc:chgData name="Miss L Barthorpe" userId="S::lbarthorpe@thomasestley.org.uk::ef147251-0744-4111-b66f-c886e6a8feee" providerId="AD" clId="Web-{F0F89790-C550-5F08-7576-929B753A5706}" dt="2026-07-01T08:19:26.764" v="9" actId="20577"/>
        <pc:sldMkLst>
          <pc:docMk/>
          <pc:sldMk cId="1758842274" sldId="283"/>
        </pc:sldMkLst>
        <pc:spChg chg="mod">
          <ac:chgData name="Miss L Barthorpe" userId="S::lbarthorpe@thomasestley.org.uk::ef147251-0744-4111-b66f-c886e6a8feee" providerId="AD" clId="Web-{F0F89790-C550-5F08-7576-929B753A5706}" dt="2026-07-01T08:19:26.764" v="9" actId="20577"/>
          <ac:spMkLst>
            <pc:docMk/>
            <pc:sldMk cId="1758842274" sldId="283"/>
            <ac:spMk id="13" creationId="{A76AC193-7123-4183-9EB6-4FDDFDFADB7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62F908-80CE-4628-AACF-12D5ED3CAA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ED78C00-EDF8-47FC-A6AF-60BC4241F2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C17224-085A-43E8-959D-BAFAC10171E6}" type="datetimeFigureOut">
              <a:rPr lang="en-GB" smtClean="0"/>
              <a:pPr/>
              <a:t>01/07/2026</a:t>
            </a:fld>
            <a:endParaRPr lang="en-GB"/>
          </a:p>
        </p:txBody>
      </p:sp>
      <p:sp>
        <p:nvSpPr>
          <p:cNvPr id="4" name="Footer Placeholder 3">
            <a:extLst>
              <a:ext uri="{FF2B5EF4-FFF2-40B4-BE49-F238E27FC236}">
                <a16:creationId xmlns:a16="http://schemas.microsoft.com/office/drawing/2014/main" id="{77D4A015-C39C-4009-8EB8-631B855F07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43CBCB3-1EC6-4944-A0DE-5623EF24AF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885A94-2363-4B18-8F32-18B5636CC09F}" type="slidenum">
              <a:rPr lang="en-GB" smtClean="0"/>
              <a:pPr/>
              <a:t>‹#›</a:t>
            </a:fld>
            <a:endParaRPr lang="en-GB"/>
          </a:p>
        </p:txBody>
      </p:sp>
    </p:spTree>
    <p:extLst>
      <p:ext uri="{BB962C8B-B14F-4D97-AF65-F5344CB8AC3E}">
        <p14:creationId xmlns:p14="http://schemas.microsoft.com/office/powerpoint/2010/main" val="14762090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12D03-290E-439C-BD05-7A44196833A6}" type="datetimeFigureOut">
              <a:rPr lang="en-GB" smtClean="0"/>
              <a:pPr/>
              <a:t>01/07/2026</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C0FE1-723E-40FD-9A60-C1EBECCFEC93}" type="slidenum">
              <a:rPr lang="en-GB" smtClean="0"/>
              <a:pPr/>
              <a:t>‹#›</a:t>
            </a:fld>
            <a:endParaRPr lang="en-GB"/>
          </a:p>
        </p:txBody>
      </p:sp>
    </p:spTree>
    <p:extLst>
      <p:ext uri="{BB962C8B-B14F-4D97-AF65-F5344CB8AC3E}">
        <p14:creationId xmlns:p14="http://schemas.microsoft.com/office/powerpoint/2010/main" val="368842224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9CBFF5-019B-412B-832E-1CF4A4E68FE7}"/>
              </a:ext>
            </a:extLst>
          </p:cNvPr>
          <p:cNvSpPr/>
          <p:nvPr userDrawn="1"/>
        </p:nvSpPr>
        <p:spPr>
          <a:xfrm>
            <a:off x="0" y="9592574"/>
            <a:ext cx="6858000" cy="31342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a:xfrm>
            <a:off x="0" y="9279996"/>
            <a:ext cx="4742697" cy="527403"/>
          </a:xfrm>
        </p:spPr>
        <p:txBody>
          <a:bodyPr/>
          <a:lstStyle>
            <a:lvl1pPr algn="l">
              <a:defRPr sz="1200">
                <a:solidFill>
                  <a:schemeClr val="bg1"/>
                </a:solidFill>
                <a:latin typeface="Roboto Slab" panose="020B0604020202020204" charset="0"/>
                <a:ea typeface="Roboto Slab" panose="020B0604020202020204" charset="0"/>
              </a:defRPr>
            </a:lvl1pPr>
          </a:lstStyle>
          <a:p>
            <a:r>
              <a:rPr lang="en-GB"/>
              <a:t>www.successat.org.uk                                                                                </a:t>
            </a:r>
          </a:p>
        </p:txBody>
      </p:sp>
      <p:sp>
        <p:nvSpPr>
          <p:cNvPr id="6" name="Slide Number Placeholder 5"/>
          <p:cNvSpPr>
            <a:spLocks noGrp="1"/>
          </p:cNvSpPr>
          <p:nvPr>
            <p:ph type="sldNum" sz="quarter" idx="12"/>
          </p:nvPr>
        </p:nvSpPr>
        <p:spPr>
          <a:xfrm>
            <a:off x="5168315" y="9279996"/>
            <a:ext cx="1543050" cy="527403"/>
          </a:xfrm>
        </p:spPr>
        <p:txBody>
          <a:bodyPr/>
          <a:lstStyle>
            <a:lvl1pPr>
              <a:defRPr sz="1200">
                <a:solidFill>
                  <a:schemeClr val="bg1"/>
                </a:solidFill>
                <a:latin typeface="Roboto Slab" panose="020B0604020202020204" charset="0"/>
                <a:ea typeface="Roboto Slab" panose="020B0604020202020204" charset="0"/>
              </a:defRPr>
            </a:lvl1pPr>
          </a:lstStyle>
          <a:p>
            <a:r>
              <a:rPr lang="en-GB"/>
              <a:t>Page </a:t>
            </a:r>
            <a:fld id="{5699F653-A948-4BD1-BBB3-6CD4FE48AB5E}" type="slidenum">
              <a:rPr lang="en-GB" smtClean="0"/>
              <a:pPr/>
              <a:t>‹#›</a:t>
            </a:fld>
            <a:endParaRPr lang="en-GB"/>
          </a:p>
        </p:txBody>
      </p:sp>
      <p:sp>
        <p:nvSpPr>
          <p:cNvPr id="8" name="Rectangle 7">
            <a:extLst>
              <a:ext uri="{FF2B5EF4-FFF2-40B4-BE49-F238E27FC236}">
                <a16:creationId xmlns:a16="http://schemas.microsoft.com/office/drawing/2014/main" id="{B376DB77-8182-42A3-9C5E-CC5A7D150CA1}"/>
              </a:ext>
            </a:extLst>
          </p:cNvPr>
          <p:cNvSpPr/>
          <p:nvPr userDrawn="1"/>
        </p:nvSpPr>
        <p:spPr>
          <a:xfrm>
            <a:off x="0" y="0"/>
            <a:ext cx="6858000" cy="51758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a:extLst>
              <a:ext uri="{FF2B5EF4-FFF2-40B4-BE49-F238E27FC236}">
                <a16:creationId xmlns:a16="http://schemas.microsoft.com/office/drawing/2014/main" id="{37C25E4F-D6EB-4C88-9569-80A4BFC83BCB}"/>
              </a:ext>
            </a:extLst>
          </p:cNvPr>
          <p:cNvSpPr>
            <a:spLocks noGrp="1"/>
          </p:cNvSpPr>
          <p:nvPr>
            <p:ph type="body" sz="quarter" idx="13"/>
          </p:nvPr>
        </p:nvSpPr>
        <p:spPr>
          <a:xfrm>
            <a:off x="239094" y="1865313"/>
            <a:ext cx="6379812" cy="6905625"/>
          </a:xfrm>
        </p:spPr>
        <p:txBody>
          <a:bodyPr/>
          <a:lstStyle>
            <a:lvl1pPr marL="0" indent="0">
              <a:buNone/>
              <a:defRPr>
                <a:latin typeface="Roboto Slab" charset="0"/>
                <a:ea typeface="Roboto Slab" panose="020B0604020202020204" charset="0"/>
              </a:defRPr>
            </a:lvl1pPr>
            <a:lvl2pPr marL="342900" indent="0">
              <a:buNone/>
              <a:defRPr>
                <a:latin typeface="Roboto Slab" charset="0"/>
                <a:ea typeface="Roboto Slab" panose="020B0604020202020204" charset="0"/>
              </a:defRPr>
            </a:lvl2pPr>
            <a:lvl3pPr marL="685800" indent="0">
              <a:buNone/>
              <a:defRPr>
                <a:latin typeface="Roboto Slab" charset="0"/>
                <a:ea typeface="Roboto Slab" panose="020B0604020202020204" charset="0"/>
              </a:defRPr>
            </a:lvl3pPr>
            <a:lvl4pPr marL="1028700" indent="0">
              <a:buNone/>
              <a:defRPr>
                <a:latin typeface="Roboto Slab" charset="0"/>
                <a:ea typeface="Roboto Slab" panose="020B0604020202020204" charset="0"/>
              </a:defRPr>
            </a:lvl4pPr>
            <a:lvl5pPr marL="1371600" indent="0">
              <a:buNone/>
              <a:defRPr>
                <a:latin typeface="Roboto Slab" charset="0"/>
                <a:ea typeface="Roboto Slab" panose="020B060402020202020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a:extLst>
              <a:ext uri="{FF2B5EF4-FFF2-40B4-BE49-F238E27FC236}">
                <a16:creationId xmlns:a16="http://schemas.microsoft.com/office/drawing/2014/main" id="{07E841BD-457B-48E3-A581-F21D3783CD1C}"/>
              </a:ext>
            </a:extLst>
          </p:cNvPr>
          <p:cNvPicPr>
            <a:picLocks noChangeAspect="1"/>
          </p:cNvPicPr>
          <p:nvPr userDrawn="1"/>
        </p:nvPicPr>
        <p:blipFill>
          <a:blip r:embed="rId2" cstate="print"/>
          <a:stretch>
            <a:fillRect/>
          </a:stretch>
        </p:blipFill>
        <p:spPr>
          <a:xfrm>
            <a:off x="5141343" y="0"/>
            <a:ext cx="1716657" cy="600564"/>
          </a:xfrm>
          <a:prstGeom prst="rect">
            <a:avLst/>
          </a:prstGeom>
        </p:spPr>
      </p:pic>
    </p:spTree>
    <p:extLst>
      <p:ext uri="{BB962C8B-B14F-4D97-AF65-F5344CB8AC3E}">
        <p14:creationId xmlns:p14="http://schemas.microsoft.com/office/powerpoint/2010/main" val="17073001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www.successat.org.uk                                                                                </a:t>
            </a:r>
          </a:p>
        </p:txBody>
      </p:sp>
      <p:sp>
        <p:nvSpPr>
          <p:cNvPr id="6" name="Slide Number Placeholder 5"/>
          <p:cNvSpPr>
            <a:spLocks noGrp="1"/>
          </p:cNvSpPr>
          <p:nvPr>
            <p:ph type="sldNum" sz="quarter" idx="12"/>
          </p:nvPr>
        </p:nvSpPr>
        <p:spPr/>
        <p:txBody>
          <a:bodyPr/>
          <a:lstStyle/>
          <a:p>
            <a:fld id="{5699F653-A948-4BD1-BBB3-6CD4FE48AB5E}" type="slidenum">
              <a:rPr lang="en-GB" smtClean="0"/>
              <a:pPr/>
              <a:t>‹#›</a:t>
            </a:fld>
            <a:endParaRPr lang="en-GB"/>
          </a:p>
        </p:txBody>
      </p:sp>
    </p:spTree>
    <p:extLst>
      <p:ext uri="{BB962C8B-B14F-4D97-AF65-F5344CB8AC3E}">
        <p14:creationId xmlns:p14="http://schemas.microsoft.com/office/powerpoint/2010/main" val="176314119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www.successat.org.uk                                                                                </a:t>
            </a:r>
          </a:p>
        </p:txBody>
      </p:sp>
      <p:sp>
        <p:nvSpPr>
          <p:cNvPr id="6" name="Slide Number Placeholder 5"/>
          <p:cNvSpPr>
            <a:spLocks noGrp="1"/>
          </p:cNvSpPr>
          <p:nvPr>
            <p:ph type="sldNum" sz="quarter" idx="12"/>
          </p:nvPr>
        </p:nvSpPr>
        <p:spPr/>
        <p:txBody>
          <a:bodyPr/>
          <a:lstStyle/>
          <a:p>
            <a:fld id="{5699F653-A948-4BD1-BBB3-6CD4FE48AB5E}" type="slidenum">
              <a:rPr lang="en-GB" smtClean="0"/>
              <a:pPr/>
              <a:t>‹#›</a:t>
            </a:fld>
            <a:endParaRPr lang="en-GB"/>
          </a:p>
        </p:txBody>
      </p:sp>
    </p:spTree>
    <p:extLst>
      <p:ext uri="{BB962C8B-B14F-4D97-AF65-F5344CB8AC3E}">
        <p14:creationId xmlns:p14="http://schemas.microsoft.com/office/powerpoint/2010/main" val="33532522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E0ACFC-FEAE-48FD-BA84-6CCDD71EFB32}"/>
              </a:ext>
            </a:extLst>
          </p:cNvPr>
          <p:cNvSpPr/>
          <p:nvPr userDrawn="1"/>
        </p:nvSpPr>
        <p:spPr>
          <a:xfrm>
            <a:off x="0" y="9181397"/>
            <a:ext cx="6858000" cy="72460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www.successat.org.uk                                                                                </a:t>
            </a:r>
          </a:p>
        </p:txBody>
      </p:sp>
      <p:sp>
        <p:nvSpPr>
          <p:cNvPr id="6" name="Slide Number Placeholder 5"/>
          <p:cNvSpPr>
            <a:spLocks noGrp="1"/>
          </p:cNvSpPr>
          <p:nvPr>
            <p:ph type="sldNum" sz="quarter" idx="12"/>
          </p:nvPr>
        </p:nvSpPr>
        <p:spPr/>
        <p:txBody>
          <a:bodyPr/>
          <a:lstStyle/>
          <a:p>
            <a:fld id="{5699F653-A948-4BD1-BBB3-6CD4FE48AB5E}" type="slidenum">
              <a:rPr lang="en-GB" smtClean="0"/>
              <a:pPr/>
              <a:t>‹#›</a:t>
            </a:fld>
            <a:endParaRPr lang="en-GB"/>
          </a:p>
        </p:txBody>
      </p:sp>
    </p:spTree>
    <p:extLst>
      <p:ext uri="{BB962C8B-B14F-4D97-AF65-F5344CB8AC3E}">
        <p14:creationId xmlns:p14="http://schemas.microsoft.com/office/powerpoint/2010/main" val="69526133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www.successat.org.uk                                                                                </a:t>
            </a:r>
          </a:p>
        </p:txBody>
      </p:sp>
      <p:sp>
        <p:nvSpPr>
          <p:cNvPr id="6" name="Slide Number Placeholder 5"/>
          <p:cNvSpPr>
            <a:spLocks noGrp="1"/>
          </p:cNvSpPr>
          <p:nvPr>
            <p:ph type="sldNum" sz="quarter" idx="12"/>
          </p:nvPr>
        </p:nvSpPr>
        <p:spPr/>
        <p:txBody>
          <a:bodyPr/>
          <a:lstStyle/>
          <a:p>
            <a:fld id="{5699F653-A948-4BD1-BBB3-6CD4FE48AB5E}" type="slidenum">
              <a:rPr lang="en-GB" smtClean="0"/>
              <a:pPr/>
              <a:t>‹#›</a:t>
            </a:fld>
            <a:endParaRPr lang="en-GB"/>
          </a:p>
        </p:txBody>
      </p:sp>
    </p:spTree>
    <p:extLst>
      <p:ext uri="{BB962C8B-B14F-4D97-AF65-F5344CB8AC3E}">
        <p14:creationId xmlns:p14="http://schemas.microsoft.com/office/powerpoint/2010/main" val="333754337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www.successat.org.uk                                                                                </a:t>
            </a:r>
          </a:p>
        </p:txBody>
      </p:sp>
      <p:sp>
        <p:nvSpPr>
          <p:cNvPr id="7" name="Slide Number Placeholder 6"/>
          <p:cNvSpPr>
            <a:spLocks noGrp="1"/>
          </p:cNvSpPr>
          <p:nvPr>
            <p:ph type="sldNum" sz="quarter" idx="12"/>
          </p:nvPr>
        </p:nvSpPr>
        <p:spPr/>
        <p:txBody>
          <a:bodyPr/>
          <a:lstStyle/>
          <a:p>
            <a:fld id="{5699F653-A948-4BD1-BBB3-6CD4FE48AB5E}" type="slidenum">
              <a:rPr lang="en-GB" smtClean="0"/>
              <a:pPr/>
              <a:t>‹#›</a:t>
            </a:fld>
            <a:endParaRPr lang="en-GB"/>
          </a:p>
        </p:txBody>
      </p:sp>
    </p:spTree>
    <p:extLst>
      <p:ext uri="{BB962C8B-B14F-4D97-AF65-F5344CB8AC3E}">
        <p14:creationId xmlns:p14="http://schemas.microsoft.com/office/powerpoint/2010/main" val="9065733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a:t>www.successat.org.uk                                                                                </a:t>
            </a:r>
          </a:p>
        </p:txBody>
      </p:sp>
      <p:sp>
        <p:nvSpPr>
          <p:cNvPr id="9" name="Slide Number Placeholder 8"/>
          <p:cNvSpPr>
            <a:spLocks noGrp="1"/>
          </p:cNvSpPr>
          <p:nvPr>
            <p:ph type="sldNum" sz="quarter" idx="12"/>
          </p:nvPr>
        </p:nvSpPr>
        <p:spPr/>
        <p:txBody>
          <a:bodyPr/>
          <a:lstStyle/>
          <a:p>
            <a:fld id="{5699F653-A948-4BD1-BBB3-6CD4FE48AB5E}" type="slidenum">
              <a:rPr lang="en-GB" smtClean="0"/>
              <a:pPr/>
              <a:t>‹#›</a:t>
            </a:fld>
            <a:endParaRPr lang="en-GB"/>
          </a:p>
        </p:txBody>
      </p:sp>
    </p:spTree>
    <p:extLst>
      <p:ext uri="{BB962C8B-B14F-4D97-AF65-F5344CB8AC3E}">
        <p14:creationId xmlns:p14="http://schemas.microsoft.com/office/powerpoint/2010/main" val="382248715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www.successat.org.uk                                                                                </a:t>
            </a:r>
          </a:p>
        </p:txBody>
      </p:sp>
      <p:sp>
        <p:nvSpPr>
          <p:cNvPr id="5" name="Slide Number Placeholder 4"/>
          <p:cNvSpPr>
            <a:spLocks noGrp="1"/>
          </p:cNvSpPr>
          <p:nvPr>
            <p:ph type="sldNum" sz="quarter" idx="12"/>
          </p:nvPr>
        </p:nvSpPr>
        <p:spPr/>
        <p:txBody>
          <a:bodyPr/>
          <a:lstStyle/>
          <a:p>
            <a:fld id="{5699F653-A948-4BD1-BBB3-6CD4FE48AB5E}" type="slidenum">
              <a:rPr lang="en-GB" smtClean="0"/>
              <a:pPr/>
              <a:t>‹#›</a:t>
            </a:fld>
            <a:endParaRPr lang="en-GB"/>
          </a:p>
        </p:txBody>
      </p:sp>
    </p:spTree>
    <p:extLst>
      <p:ext uri="{BB962C8B-B14F-4D97-AF65-F5344CB8AC3E}">
        <p14:creationId xmlns:p14="http://schemas.microsoft.com/office/powerpoint/2010/main" val="189016893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a:t>www.successat.org.uk                                                                                </a:t>
            </a:r>
          </a:p>
        </p:txBody>
      </p:sp>
      <p:sp>
        <p:nvSpPr>
          <p:cNvPr id="4" name="Slide Number Placeholder 3"/>
          <p:cNvSpPr>
            <a:spLocks noGrp="1"/>
          </p:cNvSpPr>
          <p:nvPr>
            <p:ph type="sldNum" sz="quarter" idx="12"/>
          </p:nvPr>
        </p:nvSpPr>
        <p:spPr/>
        <p:txBody>
          <a:bodyPr/>
          <a:lstStyle/>
          <a:p>
            <a:fld id="{5699F653-A948-4BD1-BBB3-6CD4FE48AB5E}" type="slidenum">
              <a:rPr lang="en-GB" smtClean="0"/>
              <a:pPr/>
              <a:t>‹#›</a:t>
            </a:fld>
            <a:endParaRPr lang="en-GB"/>
          </a:p>
        </p:txBody>
      </p:sp>
    </p:spTree>
    <p:extLst>
      <p:ext uri="{BB962C8B-B14F-4D97-AF65-F5344CB8AC3E}">
        <p14:creationId xmlns:p14="http://schemas.microsoft.com/office/powerpoint/2010/main" val="3103885159"/>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www.successat.org.uk                                                                                </a:t>
            </a:r>
          </a:p>
        </p:txBody>
      </p:sp>
      <p:sp>
        <p:nvSpPr>
          <p:cNvPr id="7" name="Slide Number Placeholder 6"/>
          <p:cNvSpPr>
            <a:spLocks noGrp="1"/>
          </p:cNvSpPr>
          <p:nvPr>
            <p:ph type="sldNum" sz="quarter" idx="12"/>
          </p:nvPr>
        </p:nvSpPr>
        <p:spPr/>
        <p:txBody>
          <a:bodyPr/>
          <a:lstStyle/>
          <a:p>
            <a:fld id="{5699F653-A948-4BD1-BBB3-6CD4FE48AB5E}" type="slidenum">
              <a:rPr lang="en-GB" smtClean="0"/>
              <a:pPr/>
              <a:t>‹#›</a:t>
            </a:fld>
            <a:endParaRPr lang="en-GB"/>
          </a:p>
        </p:txBody>
      </p:sp>
    </p:spTree>
    <p:extLst>
      <p:ext uri="{BB962C8B-B14F-4D97-AF65-F5344CB8AC3E}">
        <p14:creationId xmlns:p14="http://schemas.microsoft.com/office/powerpoint/2010/main" val="84852968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www.successat.org.uk                                                                                </a:t>
            </a:r>
          </a:p>
        </p:txBody>
      </p:sp>
      <p:sp>
        <p:nvSpPr>
          <p:cNvPr id="7" name="Slide Number Placeholder 6"/>
          <p:cNvSpPr>
            <a:spLocks noGrp="1"/>
          </p:cNvSpPr>
          <p:nvPr>
            <p:ph type="sldNum" sz="quarter" idx="12"/>
          </p:nvPr>
        </p:nvSpPr>
        <p:spPr/>
        <p:txBody>
          <a:bodyPr/>
          <a:lstStyle/>
          <a:p>
            <a:fld id="{5699F653-A948-4BD1-BBB3-6CD4FE48AB5E}" type="slidenum">
              <a:rPr lang="en-GB" smtClean="0"/>
              <a:pPr/>
              <a:t>‹#›</a:t>
            </a:fld>
            <a:endParaRPr lang="en-GB"/>
          </a:p>
        </p:txBody>
      </p:sp>
    </p:spTree>
    <p:extLst>
      <p:ext uri="{BB962C8B-B14F-4D97-AF65-F5344CB8AC3E}">
        <p14:creationId xmlns:p14="http://schemas.microsoft.com/office/powerpoint/2010/main" val="127583197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www.successat.org.uk                                                                                </a:t>
            </a: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699F653-A948-4BD1-BBB3-6CD4FE48AB5E}" type="slidenum">
              <a:rPr lang="en-GB" smtClean="0"/>
              <a:pPr/>
              <a:t>‹#›</a:t>
            </a:fld>
            <a:endParaRPr lang="en-GB"/>
          </a:p>
        </p:txBody>
      </p:sp>
    </p:spTree>
    <p:extLst>
      <p:ext uri="{BB962C8B-B14F-4D97-AF65-F5344CB8AC3E}">
        <p14:creationId xmlns:p14="http://schemas.microsoft.com/office/powerpoint/2010/main" val="3577572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Roboto Slab" panose="020B0604020202020204" charset="0"/>
          <a:ea typeface="Roboto Slab" panose="020B0604020202020204" charset="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Slab" panose="020B0604020202020204" charset="0"/>
          <a:ea typeface="Roboto Slab" panose="020B0604020202020204"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Slab" panose="020B0604020202020204" charset="0"/>
          <a:ea typeface="Roboto Slab" panose="020B0604020202020204"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Slab" panose="020B0604020202020204" charset="0"/>
          <a:ea typeface="Roboto Slab" panose="020B0604020202020204"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Slab" panose="020B0604020202020204" charset="0"/>
          <a:ea typeface="Roboto Slab" panose="020B0604020202020204"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Slab" panose="020B0604020202020204" charset="0"/>
          <a:ea typeface="Roboto Slab" panose="020B0604020202020204"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4.wdp"/><Relationship Id="rId5" Type="http://schemas.openxmlformats.org/officeDocument/2006/relationships/image" Target="../media/image4.png"/><Relationship Id="rId10" Type="http://schemas.openxmlformats.org/officeDocument/2006/relationships/image" Target="../media/image7.png"/><Relationship Id="rId4" Type="http://schemas.microsoft.com/office/2007/relationships/hdphoto" Target="../media/hdphoto1.wdp"/><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hyperlink" Target="https://successat.org.uk/" TargetMode="External"/><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admin@thomasestley.org.uk"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admin@thomasestley.org.uk" TargetMode="External"/><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943C7DA-7169-4A09-808B-B3044A3E9F49}"/>
              </a:ext>
            </a:extLst>
          </p:cNvPr>
          <p:cNvSpPr/>
          <p:nvPr/>
        </p:nvSpPr>
        <p:spPr>
          <a:xfrm>
            <a:off x="0" y="2187412"/>
            <a:ext cx="6858000" cy="727347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4" name="Footer Placeholder 3">
            <a:extLst>
              <a:ext uri="{FF2B5EF4-FFF2-40B4-BE49-F238E27FC236}">
                <a16:creationId xmlns:a16="http://schemas.microsoft.com/office/drawing/2014/main" id="{A04EE877-92B9-40F1-9005-072305118C56}"/>
              </a:ext>
            </a:extLst>
          </p:cNvPr>
          <p:cNvSpPr>
            <a:spLocks noGrp="1"/>
          </p:cNvSpPr>
          <p:nvPr>
            <p:ph type="ftr" sz="quarter" idx="11"/>
          </p:nvPr>
        </p:nvSpPr>
        <p:spPr>
          <a:xfrm>
            <a:off x="5371" y="9610417"/>
            <a:ext cx="2207316" cy="589704"/>
          </a:xfrm>
        </p:spPr>
        <p:txBody>
          <a:bodyPr/>
          <a:lstStyle/>
          <a:p>
            <a:r>
              <a:rPr lang="en-GB">
                <a:latin typeface="Roboto Slab"/>
                <a:ea typeface="Roboto Slab"/>
                <a:cs typeface="Roboto Slab"/>
              </a:rPr>
              <a:t>www.successat.org.uk                                                                                </a:t>
            </a:r>
          </a:p>
        </p:txBody>
      </p:sp>
      <p:sp>
        <p:nvSpPr>
          <p:cNvPr id="6" name="TextBox 5">
            <a:extLst>
              <a:ext uri="{FF2B5EF4-FFF2-40B4-BE49-F238E27FC236}">
                <a16:creationId xmlns:a16="http://schemas.microsoft.com/office/drawing/2014/main" id="{781A65E5-F831-4E70-BB9B-08C69E425C33}"/>
              </a:ext>
            </a:extLst>
          </p:cNvPr>
          <p:cNvSpPr txBox="1"/>
          <p:nvPr/>
        </p:nvSpPr>
        <p:spPr>
          <a:xfrm>
            <a:off x="544264" y="4241909"/>
            <a:ext cx="5597513" cy="523220"/>
          </a:xfrm>
          <a:prstGeom prst="rect">
            <a:avLst/>
          </a:prstGeom>
          <a:noFill/>
        </p:spPr>
        <p:txBody>
          <a:bodyPr wrap="square" lIns="91440" tIns="45720" rIns="91440" bIns="45720" rtlCol="0" anchor="t">
            <a:spAutoFit/>
          </a:bodyPr>
          <a:lstStyle/>
          <a:p>
            <a:pPr algn="ctr"/>
            <a:r>
              <a:rPr lang="en-GB" sz="2800" b="1" dirty="0">
                <a:solidFill>
                  <a:schemeClr val="bg1">
                    <a:lumMod val="50000"/>
                  </a:schemeClr>
                </a:solidFill>
                <a:latin typeface="Candara" panose="020E0502030303020204" pitchFamily="34" charset="0"/>
                <a:ea typeface="Roboto Slab"/>
                <a:cs typeface="Roboto Slab"/>
              </a:rPr>
              <a:t>Success Academy Trust</a:t>
            </a:r>
            <a:endParaRPr lang="en-GB" sz="2800" b="1" dirty="0">
              <a:solidFill>
                <a:schemeClr val="bg1">
                  <a:lumMod val="50000"/>
                </a:schemeClr>
              </a:solidFill>
              <a:latin typeface="Candara" panose="020E0502030303020204" pitchFamily="34" charset="0"/>
              <a:ea typeface="Roboto Slab" panose="020B0604020202020204" charset="0"/>
            </a:endParaRPr>
          </a:p>
        </p:txBody>
      </p:sp>
      <p:sp>
        <p:nvSpPr>
          <p:cNvPr id="8" name="TextBox 7">
            <a:extLst>
              <a:ext uri="{FF2B5EF4-FFF2-40B4-BE49-F238E27FC236}">
                <a16:creationId xmlns:a16="http://schemas.microsoft.com/office/drawing/2014/main" id="{C925C1A0-0456-435B-AACF-D8FEBECA7034}"/>
              </a:ext>
            </a:extLst>
          </p:cNvPr>
          <p:cNvSpPr txBox="1"/>
          <p:nvPr/>
        </p:nvSpPr>
        <p:spPr>
          <a:xfrm>
            <a:off x="544264" y="2553740"/>
            <a:ext cx="5597597" cy="1631216"/>
          </a:xfrm>
          <a:prstGeom prst="rect">
            <a:avLst/>
          </a:prstGeom>
          <a:noFill/>
        </p:spPr>
        <p:txBody>
          <a:bodyPr wrap="square" lIns="91440" tIns="45720" rIns="91440" bIns="45720" rtlCol="0" anchor="t">
            <a:spAutoFit/>
          </a:bodyPr>
          <a:lstStyle/>
          <a:p>
            <a:pPr algn="ctr"/>
            <a:r>
              <a:rPr lang="en-GB" sz="5000" b="1" dirty="0">
                <a:solidFill>
                  <a:schemeClr val="bg1"/>
                </a:solidFill>
                <a:latin typeface="Candara"/>
                <a:ea typeface="Roboto Slab"/>
                <a:cs typeface="Roboto Slab"/>
              </a:rPr>
              <a:t>JOB APPLICATION PACK</a:t>
            </a:r>
            <a:endParaRPr lang="en-GB" sz="5000" b="1" dirty="0">
              <a:solidFill>
                <a:schemeClr val="bg1"/>
              </a:solidFill>
              <a:latin typeface="Candara"/>
              <a:ea typeface="Roboto Slab" panose="020B0604020202020204" charset="0"/>
              <a:cs typeface="Roboto Slab"/>
            </a:endParaRPr>
          </a:p>
        </p:txBody>
      </p:sp>
      <p:sp>
        <p:nvSpPr>
          <p:cNvPr id="5" name="Slide Number Placeholder 4">
            <a:extLst>
              <a:ext uri="{FF2B5EF4-FFF2-40B4-BE49-F238E27FC236}">
                <a16:creationId xmlns:a16="http://schemas.microsoft.com/office/drawing/2014/main" id="{5AE8B233-47DB-1B54-84D0-104BC9A8A40E}"/>
              </a:ext>
            </a:extLst>
          </p:cNvPr>
          <p:cNvSpPr>
            <a:spLocks noGrp="1"/>
          </p:cNvSpPr>
          <p:nvPr>
            <p:ph type="sldNum" sz="quarter" idx="12"/>
          </p:nvPr>
        </p:nvSpPr>
        <p:spPr>
          <a:xfrm>
            <a:off x="5189097" y="9446134"/>
            <a:ext cx="1543050" cy="527403"/>
          </a:xfrm>
        </p:spPr>
        <p:txBody>
          <a:bodyPr/>
          <a:lstStyle/>
          <a:p>
            <a:r>
              <a:rPr lang="en-GB"/>
              <a:t>Page </a:t>
            </a:r>
            <a:fld id="{5699F653-A948-4BD1-BBB3-6CD4FE48AB5E}" type="slidenum">
              <a:rPr lang="en-GB" smtClean="0"/>
              <a:pPr/>
              <a:t>1</a:t>
            </a:fld>
            <a:endParaRPr lang="en-US"/>
          </a:p>
        </p:txBody>
      </p:sp>
      <p:pic>
        <p:nvPicPr>
          <p:cNvPr id="3" name="Picture 2">
            <a:extLst>
              <a:ext uri="{FF2B5EF4-FFF2-40B4-BE49-F238E27FC236}">
                <a16:creationId xmlns:a16="http://schemas.microsoft.com/office/drawing/2014/main" id="{77316993-4C79-48CD-AC84-92C3AEF517AA}"/>
              </a:ext>
            </a:extLst>
          </p:cNvPr>
          <p:cNvPicPr>
            <a:picLocks noChangeAspect="1"/>
          </p:cNvPicPr>
          <p:nvPr/>
        </p:nvPicPr>
        <p:blipFill rotWithShape="1">
          <a:blip r:embed="rId2"/>
          <a:srcRect b="2719"/>
          <a:stretch/>
        </p:blipFill>
        <p:spPr>
          <a:xfrm>
            <a:off x="-1" y="506711"/>
            <a:ext cx="6858001" cy="1846790"/>
          </a:xfrm>
          <a:prstGeom prst="rect">
            <a:avLst/>
          </a:prstGeom>
        </p:spPr>
      </p:pic>
      <p:pic>
        <p:nvPicPr>
          <p:cNvPr id="12" name="Picture 11">
            <a:extLst>
              <a:ext uri="{FF2B5EF4-FFF2-40B4-BE49-F238E27FC236}">
                <a16:creationId xmlns:a16="http://schemas.microsoft.com/office/drawing/2014/main" id="{89B00DE5-D3AF-4C75-BEE2-7882A73F430E}"/>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985268" y="8261113"/>
            <a:ext cx="2659681" cy="589703"/>
          </a:xfrm>
          <a:prstGeom prst="rect">
            <a:avLst/>
          </a:prstGeom>
        </p:spPr>
      </p:pic>
      <p:sp>
        <p:nvSpPr>
          <p:cNvPr id="13" name="AutoShape 2" descr="Success AT">
            <a:extLst>
              <a:ext uri="{FF2B5EF4-FFF2-40B4-BE49-F238E27FC236}">
                <a16:creationId xmlns:a16="http://schemas.microsoft.com/office/drawing/2014/main" id="{CB847C76-4BF9-42AE-A95A-6A73AED9AA64}"/>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descr="http://www.harton-tc.co.uk/htsa/wp-content/uploads/National_Teaching_School-300x175.png">
            <a:extLst>
              <a:ext uri="{FF2B5EF4-FFF2-40B4-BE49-F238E27FC236}">
                <a16:creationId xmlns:a16="http://schemas.microsoft.com/office/drawing/2014/main" id="{04CB41D8-04BA-41FD-8E79-F5E9E7C67736}"/>
              </a:ext>
            </a:extLst>
          </p:cNvPr>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213051" y="7794217"/>
            <a:ext cx="2268892" cy="1408653"/>
          </a:xfrm>
          <a:prstGeom prst="rect">
            <a:avLst/>
          </a:prstGeom>
          <a:noFill/>
          <a:ln>
            <a:noFill/>
          </a:ln>
        </p:spPr>
      </p:pic>
      <p:sp>
        <p:nvSpPr>
          <p:cNvPr id="19" name="TextBox 18">
            <a:extLst>
              <a:ext uri="{FF2B5EF4-FFF2-40B4-BE49-F238E27FC236}">
                <a16:creationId xmlns:a16="http://schemas.microsoft.com/office/drawing/2014/main" id="{CF8ADEE6-C4AD-4611-A8ED-E63A3FFEAB0D}"/>
              </a:ext>
            </a:extLst>
          </p:cNvPr>
          <p:cNvSpPr txBox="1"/>
          <p:nvPr/>
        </p:nvSpPr>
        <p:spPr>
          <a:xfrm>
            <a:off x="1109029" y="5375249"/>
            <a:ext cx="3679393" cy="1908215"/>
          </a:xfrm>
          <a:prstGeom prst="rect">
            <a:avLst/>
          </a:prstGeom>
          <a:noFill/>
        </p:spPr>
        <p:txBody>
          <a:bodyPr wrap="square" rtlCol="0">
            <a:spAutoFit/>
          </a:bodyPr>
          <a:lstStyle/>
          <a:p>
            <a:r>
              <a:rPr lang="en-GB" sz="2000" b="1" dirty="0">
                <a:solidFill>
                  <a:schemeClr val="bg1"/>
                </a:solidFill>
                <a:latin typeface="Candara" panose="020E0502030303020204" pitchFamily="34" charset="0"/>
              </a:rPr>
              <a:t>01455 283263</a:t>
            </a:r>
          </a:p>
          <a:p>
            <a:endParaRPr lang="en-GB" sz="2000" b="1" dirty="0">
              <a:solidFill>
                <a:schemeClr val="bg1"/>
              </a:solidFill>
              <a:latin typeface="Candara" panose="020E0502030303020204" pitchFamily="34" charset="0"/>
            </a:endParaRPr>
          </a:p>
          <a:p>
            <a:r>
              <a:rPr lang="en-GB" sz="2000" b="1" dirty="0">
                <a:solidFill>
                  <a:schemeClr val="bg1"/>
                </a:solidFill>
                <a:latin typeface="Candara" panose="020E0502030303020204" pitchFamily="34" charset="0"/>
              </a:rPr>
              <a:t>successat.org.uk</a:t>
            </a:r>
          </a:p>
          <a:p>
            <a:endParaRPr lang="en-GB" sz="2000" b="1" dirty="0">
              <a:solidFill>
                <a:schemeClr val="bg1"/>
              </a:solidFill>
              <a:latin typeface="Candara" panose="020E0502030303020204" pitchFamily="34" charset="0"/>
            </a:endParaRPr>
          </a:p>
          <a:p>
            <a:r>
              <a:rPr lang="en-GB" sz="2000" b="1" dirty="0">
                <a:solidFill>
                  <a:schemeClr val="bg1"/>
                </a:solidFill>
                <a:latin typeface="Candara" panose="020E0502030303020204" pitchFamily="34" charset="0"/>
              </a:rPr>
              <a:t>admin@thomasestley.org.uk</a:t>
            </a:r>
          </a:p>
          <a:p>
            <a:endParaRPr lang="en-GB" dirty="0"/>
          </a:p>
        </p:txBody>
      </p:sp>
      <p:pic>
        <p:nvPicPr>
          <p:cNvPr id="26" name="Picture 25">
            <a:extLst>
              <a:ext uri="{FF2B5EF4-FFF2-40B4-BE49-F238E27FC236}">
                <a16:creationId xmlns:a16="http://schemas.microsoft.com/office/drawing/2014/main" id="{3749B7DF-69BF-4166-8D84-BAFFF18D7752}"/>
              </a:ext>
            </a:extLst>
          </p:cNvPr>
          <p:cNvPicPr>
            <a:picLocks noChangeAspect="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backgroundRemoval t="4000" b="94667" l="8784" r="91892">
                        <a14:foregroundMark x1="14189" y1="28667" x2="14189" y2="28667"/>
                        <a14:foregroundMark x1="25000" y1="14667" x2="25000" y2="14667"/>
                        <a14:foregroundMark x1="62838" y1="80667" x2="62838" y2="80667"/>
                        <a14:foregroundMark x1="72973" y1="33333" x2="72973" y2="33333"/>
                        <a14:foregroundMark x1="86486" y1="24000" x2="86486" y2="24000"/>
                        <a14:foregroundMark x1="91892" y1="44000" x2="91892" y2="44000"/>
                        <a14:foregroundMark x1="70270" y1="10000" x2="70270" y2="10000"/>
                        <a14:foregroundMark x1="10135" y1="13333" x2="10135" y2="13333"/>
                        <a14:foregroundMark x1="22297" y1="4000" x2="22297" y2="4000"/>
                        <a14:foregroundMark x1="56757" y1="94667" x2="56757" y2="94667"/>
                      </a14:backgroundRemoval>
                    </a14:imgEffect>
                  </a14:imgLayer>
                </a14:imgProps>
              </a:ext>
            </a:extLst>
          </a:blip>
          <a:stretch>
            <a:fillRect/>
          </a:stretch>
        </p:blipFill>
        <p:spPr>
          <a:xfrm>
            <a:off x="776018" y="5400929"/>
            <a:ext cx="333011" cy="337511"/>
          </a:xfrm>
          <a:prstGeom prst="rect">
            <a:avLst/>
          </a:prstGeom>
        </p:spPr>
      </p:pic>
      <p:pic>
        <p:nvPicPr>
          <p:cNvPr id="27" name="Picture 26">
            <a:extLst>
              <a:ext uri="{FF2B5EF4-FFF2-40B4-BE49-F238E27FC236}">
                <a16:creationId xmlns:a16="http://schemas.microsoft.com/office/drawing/2014/main" id="{A7D91D6B-7AA0-4EEB-9FA5-480A2FDFF939}"/>
              </a:ext>
            </a:extLst>
          </p:cNvPr>
          <p:cNvPicPr>
            <a:picLocks noChangeAspect="1"/>
          </p:cNvPicPr>
          <p:nvPr/>
        </p:nvPicPr>
        <p:blipFill>
          <a:blip r:embed="rId8">
            <a:duotone>
              <a:schemeClr val="accent3">
                <a:shade val="45000"/>
                <a:satMod val="135000"/>
              </a:schemeClr>
              <a:prstClr val="white"/>
            </a:duotone>
            <a:extLst>
              <a:ext uri="{BEBA8EAE-BF5A-486C-A8C5-ECC9F3942E4B}">
                <a14:imgProps xmlns:a14="http://schemas.microsoft.com/office/drawing/2010/main">
                  <a14:imgLayer r:embed="rId9">
                    <a14:imgEffect>
                      <a14:backgroundRemoval t="10000" b="90000" l="10000" r="90000">
                        <a14:foregroundMark x1="23913" y1="38587" x2="23913" y2="38587"/>
                        <a14:foregroundMark x1="19565" y1="55435" x2="19565" y2="55435"/>
                        <a14:foregroundMark x1="30435" y1="72826" x2="30435" y2="72826"/>
                        <a14:foregroundMark x1="40761" y1="67935" x2="40761" y2="67935"/>
                        <a14:foregroundMark x1="50000" y1="67391" x2="50000" y2="67391"/>
                        <a14:foregroundMark x1="68478" y1="64674" x2="68478" y2="64674"/>
                        <a14:foregroundMark x1="59239" y1="73913" x2="59239" y2="73913"/>
                        <a14:foregroundMark x1="73913" y1="52717" x2="73913" y2="52717"/>
                        <a14:foregroundMark x1="73370" y1="34783" x2="73370" y2="34783"/>
                        <a14:foregroundMark x1="62500" y1="21196" x2="62500" y2="21196"/>
                        <a14:foregroundMark x1="41304" y1="26630" x2="41304" y2="26630"/>
                        <a14:foregroundMark x1="51087" y1="27717" x2="51087" y2="27717"/>
                        <a14:foregroundMark x1="36957" y1="43478" x2="36957" y2="43478"/>
                        <a14:foregroundMark x1="53804" y1="44022" x2="53804" y2="44022"/>
                        <a14:foregroundMark x1="36957" y1="55435" x2="36957" y2="55435"/>
                        <a14:foregroundMark x1="52174" y1="54348" x2="52174" y2="54348"/>
                        <a14:foregroundMark x1="29348" y1="23913" x2="29348" y2="23913"/>
                      </a14:backgroundRemoval>
                    </a14:imgEffect>
                    <a14:imgEffect>
                      <a14:sharpenSoften amount="25000"/>
                    </a14:imgEffect>
                  </a14:imgLayer>
                </a14:imgProps>
              </a:ext>
            </a:extLst>
          </a:blip>
          <a:stretch>
            <a:fillRect/>
          </a:stretch>
        </p:blipFill>
        <p:spPr>
          <a:xfrm>
            <a:off x="702280" y="5974708"/>
            <a:ext cx="468526" cy="468526"/>
          </a:xfrm>
          <a:prstGeom prst="rect">
            <a:avLst/>
          </a:prstGeom>
        </p:spPr>
      </p:pic>
      <p:pic>
        <p:nvPicPr>
          <p:cNvPr id="28" name="Picture 27">
            <a:extLst>
              <a:ext uri="{FF2B5EF4-FFF2-40B4-BE49-F238E27FC236}">
                <a16:creationId xmlns:a16="http://schemas.microsoft.com/office/drawing/2014/main" id="{020256E7-CAF1-49E6-89DA-2F7221866868}"/>
              </a:ext>
            </a:extLst>
          </p:cNvPr>
          <p:cNvPicPr>
            <a:picLocks noChangeAspect="1"/>
          </p:cNvPicPr>
          <p:nvPr/>
        </p:nvPicPr>
        <p:blipFill>
          <a:blip r:embed="rId10">
            <a:duotone>
              <a:schemeClr val="accent3">
                <a:shade val="45000"/>
                <a:satMod val="135000"/>
              </a:schemeClr>
              <a:prstClr val="white"/>
            </a:duotone>
            <a:extLst>
              <a:ext uri="{BEBA8EAE-BF5A-486C-A8C5-ECC9F3942E4B}">
                <a14:imgProps xmlns:a14="http://schemas.microsoft.com/office/drawing/2010/main">
                  <a14:imgLayer r:embed="rId11">
                    <a14:imgEffect>
                      <a14:backgroundRemoval t="10000" b="90000" l="10000" r="90000">
                        <a14:foregroundMark x1="34804" y1="24020" x2="34804" y2="24020"/>
                        <a14:foregroundMark x1="49020" y1="40686" x2="49020" y2="40686"/>
                        <a14:foregroundMark x1="47059" y1="61765" x2="47059" y2="61765"/>
                        <a14:foregroundMark x1="69608" y1="53922" x2="69608" y2="53922"/>
                        <a14:foregroundMark x1="27941" y1="52451" x2="27941" y2="52451"/>
                      </a14:backgroundRemoval>
                    </a14:imgEffect>
                  </a14:imgLayer>
                </a14:imgProps>
              </a:ext>
            </a:extLst>
          </a:blip>
          <a:stretch>
            <a:fillRect/>
          </a:stretch>
        </p:blipFill>
        <p:spPr>
          <a:xfrm>
            <a:off x="716035" y="6575960"/>
            <a:ext cx="454771" cy="454771"/>
          </a:xfrm>
          <a:prstGeom prst="rect">
            <a:avLst/>
          </a:prstGeom>
        </p:spPr>
      </p:pic>
    </p:spTree>
    <p:extLst>
      <p:ext uri="{BB962C8B-B14F-4D97-AF65-F5344CB8AC3E}">
        <p14:creationId xmlns:p14="http://schemas.microsoft.com/office/powerpoint/2010/main" val="1926658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F0B493-EDA5-4272-ADBB-C587889A2C68}"/>
              </a:ext>
            </a:extLst>
          </p:cNvPr>
          <p:cNvSpPr>
            <a:spLocks noGrp="1"/>
          </p:cNvSpPr>
          <p:nvPr>
            <p:ph type="ftr" sz="quarter" idx="11"/>
          </p:nvPr>
        </p:nvSpPr>
        <p:spPr>
          <a:xfrm>
            <a:off x="0" y="9653807"/>
            <a:ext cx="2251214" cy="527403"/>
          </a:xfrm>
        </p:spPr>
        <p:txBody>
          <a:bodyPr/>
          <a:lstStyle/>
          <a:p>
            <a:r>
              <a:rPr lang="en-GB"/>
              <a:t>www.successat.org.uk                                                                                </a:t>
            </a:r>
          </a:p>
        </p:txBody>
      </p:sp>
      <p:sp>
        <p:nvSpPr>
          <p:cNvPr id="3" name="Slide Number Placeholder 2">
            <a:extLst>
              <a:ext uri="{FF2B5EF4-FFF2-40B4-BE49-F238E27FC236}">
                <a16:creationId xmlns:a16="http://schemas.microsoft.com/office/drawing/2014/main" id="{0B0C2C18-FFB5-F199-C842-D6A95778BBEC}"/>
              </a:ext>
            </a:extLst>
          </p:cNvPr>
          <p:cNvSpPr>
            <a:spLocks noGrp="1"/>
          </p:cNvSpPr>
          <p:nvPr>
            <p:ph type="sldNum" sz="quarter" idx="12"/>
          </p:nvPr>
        </p:nvSpPr>
        <p:spPr>
          <a:xfrm>
            <a:off x="5189097" y="9466902"/>
            <a:ext cx="1543050" cy="527403"/>
          </a:xfrm>
        </p:spPr>
        <p:txBody>
          <a:bodyPr/>
          <a:lstStyle/>
          <a:p>
            <a:r>
              <a:rPr lang="en-GB"/>
              <a:t>Page </a:t>
            </a:r>
            <a:fld id="{5699F653-A948-4BD1-BBB3-6CD4FE48AB5E}" type="slidenum">
              <a:rPr lang="en-GB" smtClean="0"/>
              <a:pPr/>
              <a:t>10</a:t>
            </a:fld>
            <a:endParaRPr lang="en-US"/>
          </a:p>
        </p:txBody>
      </p:sp>
      <p:graphicFrame>
        <p:nvGraphicFramePr>
          <p:cNvPr id="14" name="Table 13">
            <a:extLst>
              <a:ext uri="{FF2B5EF4-FFF2-40B4-BE49-F238E27FC236}">
                <a16:creationId xmlns:a16="http://schemas.microsoft.com/office/drawing/2014/main" id="{B4E578D1-A911-44F9-BCB2-D6A2D4B7975C}"/>
              </a:ext>
            </a:extLst>
          </p:cNvPr>
          <p:cNvGraphicFramePr>
            <a:graphicFrameLocks noGrp="1"/>
          </p:cNvGraphicFramePr>
          <p:nvPr>
            <p:extLst>
              <p:ext uri="{D42A27DB-BD31-4B8C-83A1-F6EECF244321}">
                <p14:modId xmlns:p14="http://schemas.microsoft.com/office/powerpoint/2010/main" val="868328054"/>
              </p:ext>
            </p:extLst>
          </p:nvPr>
        </p:nvGraphicFramePr>
        <p:xfrm>
          <a:off x="245054" y="765585"/>
          <a:ext cx="6292098" cy="3749040"/>
        </p:xfrm>
        <a:graphic>
          <a:graphicData uri="http://schemas.openxmlformats.org/drawingml/2006/table">
            <a:tbl>
              <a:tblPr firstRow="1" bandRow="1">
                <a:tableStyleId>{5C22544A-7EE6-4342-B048-85BDC9FD1C3A}</a:tableStyleId>
              </a:tblPr>
              <a:tblGrid>
                <a:gridCol w="6292098">
                  <a:extLst>
                    <a:ext uri="{9D8B030D-6E8A-4147-A177-3AD203B41FA5}">
                      <a16:colId xmlns:a16="http://schemas.microsoft.com/office/drawing/2014/main" val="496454971"/>
                    </a:ext>
                  </a:extLst>
                </a:gridCol>
              </a:tblGrid>
              <a:tr h="2801298">
                <a:tc>
                  <a:txBody>
                    <a:bodyPr/>
                    <a:lstStyle/>
                    <a:p>
                      <a:r>
                        <a:rPr lang="en-GB" sz="1600" b="1" i="0" kern="1200" dirty="0">
                          <a:solidFill>
                            <a:schemeClr val="lt1"/>
                          </a:solidFill>
                          <a:effectLst/>
                          <a:latin typeface="Candara" panose="020E0502030303020204" pitchFamily="34" charset="0"/>
                          <a:ea typeface="+mn-ea"/>
                          <a:cs typeface="+mn-cs"/>
                        </a:rPr>
                        <a:t>Whilst every effort has been made to explain the main duties and responsibilities of the post, each individual task undertaken may not be identified. Employees will be expected to comply with any reasonable request from a manager to undertake work of a similar level that is not specified in this job description </a:t>
                      </a:r>
                    </a:p>
                    <a:p>
                      <a:r>
                        <a:rPr lang="en-GB" sz="1600" b="1" i="0" kern="1200" dirty="0">
                          <a:solidFill>
                            <a:schemeClr val="lt1"/>
                          </a:solidFill>
                          <a:effectLst/>
                          <a:latin typeface="Candara" panose="020E0502030303020204" pitchFamily="34" charset="0"/>
                          <a:ea typeface="+mn-ea"/>
                          <a:cs typeface="+mn-cs"/>
                        </a:rPr>
                        <a:t>The school will endeavour to make any necessary reasonable adjustments to the job and the working environment to enable access to employment opportunities for disabled job applicants or continued employment for any employee who develops a disabling condition.</a:t>
                      </a:r>
                    </a:p>
                    <a:p>
                      <a:endParaRPr lang="en-GB" sz="1600" b="1" i="0" kern="1200" dirty="0">
                        <a:solidFill>
                          <a:schemeClr val="lt1"/>
                        </a:solidFill>
                        <a:effectLst/>
                        <a:latin typeface="Candara" panose="020E0502030303020204" pitchFamily="34" charset="0"/>
                        <a:ea typeface="+mn-ea"/>
                        <a:cs typeface="+mn-cs"/>
                      </a:endParaRPr>
                    </a:p>
                    <a:p>
                      <a:r>
                        <a:rPr lang="en-GB" sz="1600" b="1" i="0" kern="1200" dirty="0">
                          <a:solidFill>
                            <a:schemeClr val="lt1"/>
                          </a:solidFill>
                          <a:effectLst/>
                          <a:latin typeface="Candara" panose="020E0502030303020204" pitchFamily="34" charset="0"/>
                          <a:ea typeface="+mn-ea"/>
                          <a:cs typeface="+mn-cs"/>
                        </a:rPr>
                        <a:t>This job description is current, but, following consultation with you, may be changed by</a:t>
                      </a:r>
                    </a:p>
                    <a:p>
                      <a:r>
                        <a:rPr lang="en-GB" sz="1600" b="1" i="0" kern="1200" dirty="0">
                          <a:solidFill>
                            <a:schemeClr val="lt1"/>
                          </a:solidFill>
                          <a:effectLst/>
                          <a:latin typeface="Candara" panose="020E0502030303020204" pitchFamily="34" charset="0"/>
                          <a:ea typeface="+mn-ea"/>
                          <a:cs typeface="+mn-cs"/>
                        </a:rPr>
                        <a:t>the Senior Leadership Team to reflect or anticipate changes in the job which are</a:t>
                      </a:r>
                    </a:p>
                    <a:p>
                      <a:r>
                        <a:rPr lang="en-GB" sz="1600" b="1" i="0" kern="1200" dirty="0">
                          <a:solidFill>
                            <a:schemeClr val="lt1"/>
                          </a:solidFill>
                          <a:effectLst/>
                          <a:latin typeface="Candara" panose="020E0502030303020204" pitchFamily="34" charset="0"/>
                          <a:ea typeface="+mn-ea"/>
                          <a:cs typeface="+mn-cs"/>
                        </a:rPr>
                        <a:t>commensurate with the salary and job title</a:t>
                      </a:r>
                    </a:p>
                  </a:txBody>
                  <a:tcPr>
                    <a:solidFill>
                      <a:schemeClr val="bg1">
                        <a:lumMod val="50000"/>
                      </a:schemeClr>
                    </a:solidFill>
                  </a:tcPr>
                </a:tc>
                <a:extLst>
                  <a:ext uri="{0D108BD9-81ED-4DB2-BD59-A6C34878D82A}">
                    <a16:rowId xmlns:a16="http://schemas.microsoft.com/office/drawing/2014/main" val="1251111786"/>
                  </a:ext>
                </a:extLst>
              </a:tr>
            </a:tbl>
          </a:graphicData>
        </a:graphic>
      </p:graphicFrame>
      <p:sp>
        <p:nvSpPr>
          <p:cNvPr id="7" name="TextBox 1">
            <a:extLst>
              <a:ext uri="{FF2B5EF4-FFF2-40B4-BE49-F238E27FC236}">
                <a16:creationId xmlns:a16="http://schemas.microsoft.com/office/drawing/2014/main" id="{2BA206B3-B963-4377-AD5C-C90A3C17E927}"/>
              </a:ext>
            </a:extLst>
          </p:cNvPr>
          <p:cNvSpPr txBox="1"/>
          <p:nvPr/>
        </p:nvSpPr>
        <p:spPr>
          <a:xfrm>
            <a:off x="-4386371" y="4025576"/>
            <a:ext cx="3408910" cy="369332"/>
          </a:xfrm>
          <a:prstGeom prst="rect">
            <a:avLst/>
          </a:prstGeom>
          <a:noFill/>
          <a:ln>
            <a:solidFill>
              <a:schemeClr val="accent1">
                <a:lumMod val="75000"/>
              </a:schemeClr>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dirty="0"/>
          </a:p>
        </p:txBody>
      </p:sp>
      <p:sp>
        <p:nvSpPr>
          <p:cNvPr id="4" name="TextBox 3">
            <a:extLst>
              <a:ext uri="{FF2B5EF4-FFF2-40B4-BE49-F238E27FC236}">
                <a16:creationId xmlns:a16="http://schemas.microsoft.com/office/drawing/2014/main" id="{039F5C16-62D2-472E-8587-C5C5E3650094}"/>
              </a:ext>
            </a:extLst>
          </p:cNvPr>
          <p:cNvSpPr txBox="1"/>
          <p:nvPr/>
        </p:nvSpPr>
        <p:spPr>
          <a:xfrm>
            <a:off x="245054" y="4953000"/>
            <a:ext cx="6487093" cy="3293209"/>
          </a:xfrm>
          <a:prstGeom prst="rect">
            <a:avLst/>
          </a:prstGeom>
          <a:noFill/>
        </p:spPr>
        <p:txBody>
          <a:bodyPr wrap="square" rtlCol="0">
            <a:spAutoFit/>
          </a:bodyPr>
          <a:lstStyle/>
          <a:p>
            <a:r>
              <a:rPr lang="en-US" sz="1600" b="1" dirty="0">
                <a:latin typeface="Candara" panose="020E0502030303020204" pitchFamily="34" charset="0"/>
              </a:rPr>
              <a:t>Subject to the duration of the need, the special conditions given below apply:</a:t>
            </a:r>
            <a:endParaRPr lang="en-GB" sz="1600" dirty="0">
              <a:latin typeface="Candara" panose="020E0502030303020204" pitchFamily="34" charset="0"/>
            </a:endParaRPr>
          </a:p>
          <a:p>
            <a:r>
              <a:rPr lang="en-US" sz="1600" b="1" dirty="0">
                <a:latin typeface="Candara" panose="020E0502030303020204" pitchFamily="34" charset="0"/>
              </a:rPr>
              <a:t> </a:t>
            </a:r>
            <a:endParaRPr lang="en-GB" sz="1600" dirty="0">
              <a:latin typeface="Candara" panose="020E0502030303020204" pitchFamily="34" charset="0"/>
            </a:endParaRPr>
          </a:p>
          <a:p>
            <a:pPr lvl="0"/>
            <a:r>
              <a:rPr lang="en-US" sz="1600" dirty="0">
                <a:latin typeface="Candara" panose="020E0502030303020204" pitchFamily="34" charset="0"/>
              </a:rPr>
              <a:t>The nature of the work may involve the postholder carrying out work outside of normal working hours.</a:t>
            </a:r>
            <a:endParaRPr lang="en-GB" sz="1600" dirty="0">
              <a:latin typeface="Candara" panose="020E0502030303020204" pitchFamily="34" charset="0"/>
            </a:endParaRPr>
          </a:p>
          <a:p>
            <a:pPr lvl="0"/>
            <a:r>
              <a:rPr lang="en-US" sz="1600" dirty="0">
                <a:latin typeface="Candara" panose="020E0502030303020204" pitchFamily="34" charset="0"/>
              </a:rPr>
              <a:t>The postholder may be required to attend, from time to time, training courses, conferences, seminars or other meetings as required by his/her own training needs and the needs of the service.</a:t>
            </a:r>
            <a:endParaRPr lang="en-GB" sz="1600" dirty="0">
              <a:latin typeface="Candara" panose="020E0502030303020204" pitchFamily="34" charset="0"/>
            </a:endParaRPr>
          </a:p>
          <a:p>
            <a:pPr lvl="0"/>
            <a:r>
              <a:rPr lang="en-US" sz="1600" dirty="0">
                <a:latin typeface="Candara" panose="020E0502030303020204" pitchFamily="34" charset="0"/>
              </a:rPr>
              <a:t>Expenses will be paid in accordance with the agreed Conditions of Service.</a:t>
            </a:r>
            <a:endParaRPr lang="en-GB" sz="1600" dirty="0">
              <a:latin typeface="Candara" panose="020E0502030303020204" pitchFamily="34" charset="0"/>
            </a:endParaRPr>
          </a:p>
          <a:p>
            <a:pPr lvl="0"/>
            <a:r>
              <a:rPr lang="en-US" sz="1600" dirty="0">
                <a:latin typeface="Candara" panose="020E0502030303020204" pitchFamily="34" charset="0"/>
              </a:rPr>
              <a:t>This post is subject to a check being carried out at an Enhanced level by the Disclosure and Barring Service (DBS) regarding any previous criminal record.</a:t>
            </a:r>
            <a:endParaRPr lang="en-GB" sz="1600" dirty="0">
              <a:latin typeface="Candara" panose="020E0502030303020204" pitchFamily="34" charset="0"/>
            </a:endParaRPr>
          </a:p>
        </p:txBody>
      </p:sp>
    </p:spTree>
    <p:extLst>
      <p:ext uri="{BB962C8B-B14F-4D97-AF65-F5344CB8AC3E}">
        <p14:creationId xmlns:p14="http://schemas.microsoft.com/office/powerpoint/2010/main" val="181129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F0B493-EDA5-4272-ADBB-C587889A2C68}"/>
              </a:ext>
            </a:extLst>
          </p:cNvPr>
          <p:cNvSpPr>
            <a:spLocks noGrp="1"/>
          </p:cNvSpPr>
          <p:nvPr>
            <p:ph type="ftr" sz="quarter" idx="11"/>
          </p:nvPr>
        </p:nvSpPr>
        <p:spPr>
          <a:xfrm>
            <a:off x="0" y="9652113"/>
            <a:ext cx="2431012" cy="514572"/>
          </a:xfrm>
        </p:spPr>
        <p:txBody>
          <a:bodyPr/>
          <a:lstStyle/>
          <a:p>
            <a:r>
              <a:rPr lang="en-GB"/>
              <a:t>www.successat.org.uk                                                                                </a:t>
            </a:r>
          </a:p>
        </p:txBody>
      </p:sp>
      <p:sp>
        <p:nvSpPr>
          <p:cNvPr id="3" name="Slide Number Placeholder 2">
            <a:extLst>
              <a:ext uri="{FF2B5EF4-FFF2-40B4-BE49-F238E27FC236}">
                <a16:creationId xmlns:a16="http://schemas.microsoft.com/office/drawing/2014/main" id="{0B0C2C18-FFB5-F199-C842-D6A95778BBEC}"/>
              </a:ext>
            </a:extLst>
          </p:cNvPr>
          <p:cNvSpPr>
            <a:spLocks noGrp="1"/>
          </p:cNvSpPr>
          <p:nvPr>
            <p:ph type="sldNum" sz="quarter" idx="12"/>
          </p:nvPr>
        </p:nvSpPr>
        <p:spPr>
          <a:xfrm>
            <a:off x="5126751" y="9529204"/>
            <a:ext cx="1543050" cy="527403"/>
          </a:xfrm>
        </p:spPr>
        <p:txBody>
          <a:bodyPr/>
          <a:lstStyle/>
          <a:p>
            <a:r>
              <a:rPr lang="en-GB"/>
              <a:t>Page </a:t>
            </a:r>
            <a:fld id="{5699F653-A948-4BD1-BBB3-6CD4FE48AB5E}" type="slidenum">
              <a:rPr lang="en-GB" smtClean="0"/>
              <a:pPr/>
              <a:t>11</a:t>
            </a:fld>
            <a:endParaRPr lang="en-US"/>
          </a:p>
        </p:txBody>
      </p:sp>
      <p:sp>
        <p:nvSpPr>
          <p:cNvPr id="6" name="TextBox 5"/>
          <p:cNvSpPr txBox="1"/>
          <p:nvPr/>
        </p:nvSpPr>
        <p:spPr>
          <a:xfrm>
            <a:off x="476490" y="508344"/>
            <a:ext cx="6119446" cy="646331"/>
          </a:xfrm>
          <a:prstGeom prst="rect">
            <a:avLst/>
          </a:prstGeom>
          <a:noFill/>
        </p:spPr>
        <p:txBody>
          <a:bodyPr wrap="square" lIns="91440" tIns="45720" rIns="91440" bIns="45720" rtlCol="0" anchor="t">
            <a:spAutoFit/>
          </a:bodyPr>
          <a:lstStyle/>
          <a:p>
            <a:pPr algn="ctr"/>
            <a:r>
              <a:rPr lang="en-GB" b="1" dirty="0">
                <a:solidFill>
                  <a:schemeClr val="bg1">
                    <a:lumMod val="50000"/>
                  </a:schemeClr>
                </a:solidFill>
              </a:rPr>
              <a:t>SUCCESS ACADEMY TRUST -</a:t>
            </a:r>
            <a:endParaRPr lang="en-GB" b="1" dirty="0">
              <a:solidFill>
                <a:schemeClr val="bg1">
                  <a:lumMod val="50000"/>
                </a:schemeClr>
              </a:solidFill>
              <a:cs typeface="Calibri"/>
            </a:endParaRPr>
          </a:p>
          <a:p>
            <a:pPr algn="ctr"/>
            <a:r>
              <a:rPr lang="en-GB" b="1" dirty="0">
                <a:solidFill>
                  <a:schemeClr val="bg1">
                    <a:lumMod val="50000"/>
                  </a:schemeClr>
                </a:solidFill>
              </a:rPr>
              <a:t>PERSONNEL SPECIFICATION</a:t>
            </a:r>
            <a:endParaRPr lang="en-GB" b="1" dirty="0">
              <a:solidFill>
                <a:schemeClr val="bg1">
                  <a:lumMod val="50000"/>
                </a:schemeClr>
              </a:solidFill>
              <a:cs typeface="Calibri"/>
            </a:endParaRPr>
          </a:p>
        </p:txBody>
      </p:sp>
      <p:sp>
        <p:nvSpPr>
          <p:cNvPr id="9" name="Rectangle 1">
            <a:extLst>
              <a:ext uri="{FF2B5EF4-FFF2-40B4-BE49-F238E27FC236}">
                <a16:creationId xmlns:a16="http://schemas.microsoft.com/office/drawing/2014/main" id="{B3860DD3-933C-4FA1-90D0-EA0353C9D610}"/>
              </a:ext>
            </a:extLst>
          </p:cNvPr>
          <p:cNvSpPr>
            <a:spLocks noChangeArrowheads="1"/>
          </p:cNvSpPr>
          <p:nvPr/>
        </p:nvSpPr>
        <p:spPr bwMode="auto">
          <a:xfrm>
            <a:off x="187260" y="2550482"/>
            <a:ext cx="11315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0" name="TextBox 9">
            <a:extLst>
              <a:ext uri="{FF2B5EF4-FFF2-40B4-BE49-F238E27FC236}">
                <a16:creationId xmlns:a16="http://schemas.microsoft.com/office/drawing/2014/main" id="{FDDEBFFF-C53E-40DB-A5E4-22465237FAA7}"/>
              </a:ext>
            </a:extLst>
          </p:cNvPr>
          <p:cNvSpPr txBox="1"/>
          <p:nvPr/>
        </p:nvSpPr>
        <p:spPr>
          <a:xfrm>
            <a:off x="182885" y="1154675"/>
            <a:ext cx="6413051" cy="307777"/>
          </a:xfrm>
          <a:prstGeom prst="rect">
            <a:avLst/>
          </a:prstGeom>
          <a:noFill/>
          <a:ln>
            <a:solidFill>
              <a:schemeClr val="bg1">
                <a:lumMod val="50000"/>
              </a:schemeClr>
            </a:solidFill>
          </a:ln>
        </p:spPr>
        <p:txBody>
          <a:bodyPr wrap="square" lIns="91440" tIns="45720" rIns="91440" bIns="45720" rtlCol="0" anchor="t">
            <a:spAutoFit/>
          </a:bodyPr>
          <a:lstStyle/>
          <a:p>
            <a:r>
              <a:rPr lang="en-GB" sz="1400" b="1" dirty="0">
                <a:latin typeface="Candara"/>
              </a:rPr>
              <a:t>Job Title: </a:t>
            </a:r>
            <a:r>
              <a:rPr lang="en-GB" sz="1400" dirty="0">
                <a:latin typeface="Candara"/>
              </a:rPr>
              <a:t> Trust Academy Business Manager</a:t>
            </a:r>
            <a:endParaRPr lang="en-GB" sz="1400" dirty="0">
              <a:latin typeface="Candara"/>
              <a:ea typeface="Calibri"/>
              <a:cs typeface="Calibri"/>
            </a:endParaRPr>
          </a:p>
        </p:txBody>
      </p:sp>
      <p:graphicFrame>
        <p:nvGraphicFramePr>
          <p:cNvPr id="4" name="Table 3">
            <a:extLst>
              <a:ext uri="{FF2B5EF4-FFF2-40B4-BE49-F238E27FC236}">
                <a16:creationId xmlns:a16="http://schemas.microsoft.com/office/drawing/2014/main" id="{3B923DFC-B7B1-4CEB-BDE0-44AB1436641D}"/>
              </a:ext>
            </a:extLst>
          </p:cNvPr>
          <p:cNvGraphicFramePr>
            <a:graphicFrameLocks noGrp="1"/>
          </p:cNvGraphicFramePr>
          <p:nvPr>
            <p:extLst>
              <p:ext uri="{D42A27DB-BD31-4B8C-83A1-F6EECF244321}">
                <p14:modId xmlns:p14="http://schemas.microsoft.com/office/powerpoint/2010/main" val="613368863"/>
              </p:ext>
            </p:extLst>
          </p:nvPr>
        </p:nvGraphicFramePr>
        <p:xfrm>
          <a:off x="186693" y="1506993"/>
          <a:ext cx="6409243" cy="7962240"/>
        </p:xfrm>
        <a:graphic>
          <a:graphicData uri="http://schemas.openxmlformats.org/drawingml/2006/table">
            <a:tbl>
              <a:tblPr/>
              <a:tblGrid>
                <a:gridCol w="3094562">
                  <a:extLst>
                    <a:ext uri="{9D8B030D-6E8A-4147-A177-3AD203B41FA5}">
                      <a16:colId xmlns:a16="http://schemas.microsoft.com/office/drawing/2014/main" val="1221951925"/>
                    </a:ext>
                  </a:extLst>
                </a:gridCol>
                <a:gridCol w="128503">
                  <a:extLst>
                    <a:ext uri="{9D8B030D-6E8A-4147-A177-3AD203B41FA5}">
                      <a16:colId xmlns:a16="http://schemas.microsoft.com/office/drawing/2014/main" val="3367175845"/>
                    </a:ext>
                  </a:extLst>
                </a:gridCol>
                <a:gridCol w="1099384">
                  <a:extLst>
                    <a:ext uri="{9D8B030D-6E8A-4147-A177-3AD203B41FA5}">
                      <a16:colId xmlns:a16="http://schemas.microsoft.com/office/drawing/2014/main" val="4260164603"/>
                    </a:ext>
                  </a:extLst>
                </a:gridCol>
                <a:gridCol w="949034">
                  <a:extLst>
                    <a:ext uri="{9D8B030D-6E8A-4147-A177-3AD203B41FA5}">
                      <a16:colId xmlns:a16="http://schemas.microsoft.com/office/drawing/2014/main" val="1025603019"/>
                    </a:ext>
                  </a:extLst>
                </a:gridCol>
                <a:gridCol w="1137760">
                  <a:extLst>
                    <a:ext uri="{9D8B030D-6E8A-4147-A177-3AD203B41FA5}">
                      <a16:colId xmlns:a16="http://schemas.microsoft.com/office/drawing/2014/main" val="3321146638"/>
                    </a:ext>
                  </a:extLst>
                </a:gridCol>
              </a:tblGrid>
              <a:tr h="263011">
                <a:tc gridSpan="2">
                  <a:txBody>
                    <a:bodyPr/>
                    <a:lstStyle/>
                    <a:p>
                      <a:pPr algn="ctr" fontAlgn="base"/>
                      <a:r>
                        <a:rPr lang="en-GB" sz="1400" b="1" i="0" dirty="0">
                          <a:solidFill>
                            <a:srgbClr val="FFFFFF"/>
                          </a:solidFill>
                          <a:effectLst/>
                          <a:latin typeface="Candara" panose="020E0502030303020204" pitchFamily="34" charset="0"/>
                        </a:rPr>
                        <a:t> ​</a:t>
                      </a:r>
                    </a:p>
                  </a:txBody>
                  <a:tcPr marL="80640" marR="80640" marT="40320" marB="4032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5270" cap="flat" cmpd="sng" algn="ctr">
                      <a:solidFill>
                        <a:srgbClr val="FFFFFF"/>
                      </a:solidFill>
                      <a:prstDash val="solid"/>
                      <a:round/>
                      <a:headEnd type="none" w="med" len="med"/>
                      <a:tailEnd type="none" w="med" len="med"/>
                    </a:lnB>
                    <a:solidFill>
                      <a:schemeClr val="bg2">
                        <a:lumMod val="50000"/>
                      </a:schemeClr>
                    </a:solidFill>
                  </a:tcPr>
                </a:tc>
                <a:tc hMerge="1">
                  <a:txBody>
                    <a:bodyPr/>
                    <a:lstStyle/>
                    <a:p>
                      <a:endParaRPr lang="en-GB"/>
                    </a:p>
                  </a:txBody>
                  <a:tcPr/>
                </a:tc>
                <a:tc>
                  <a:txBody>
                    <a:bodyPr/>
                    <a:lstStyle/>
                    <a:p>
                      <a:pPr algn="ctr" fontAlgn="base"/>
                      <a:r>
                        <a:rPr lang="en-GB" sz="1200" b="1" i="0" dirty="0">
                          <a:solidFill>
                            <a:srgbClr val="FFFFFF"/>
                          </a:solidFill>
                          <a:effectLst/>
                          <a:latin typeface="Candara" panose="020E0502030303020204" pitchFamily="34" charset="0"/>
                        </a:rPr>
                        <a:t>Essential​</a:t>
                      </a:r>
                    </a:p>
                  </a:txBody>
                  <a:tcPr marL="80640" marR="80640" marT="40320" marB="4032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5270" cap="flat" cmpd="sng" algn="ctr">
                      <a:solidFill>
                        <a:srgbClr val="FFFFFF"/>
                      </a:solidFill>
                      <a:prstDash val="solid"/>
                      <a:round/>
                      <a:headEnd type="none" w="med" len="med"/>
                      <a:tailEnd type="none" w="med" len="med"/>
                    </a:lnB>
                    <a:solidFill>
                      <a:schemeClr val="bg2">
                        <a:lumMod val="50000"/>
                      </a:schemeClr>
                    </a:solidFill>
                  </a:tcPr>
                </a:tc>
                <a:tc>
                  <a:txBody>
                    <a:bodyPr/>
                    <a:lstStyle/>
                    <a:p>
                      <a:pPr algn="ctr" fontAlgn="base"/>
                      <a:r>
                        <a:rPr lang="en-GB" sz="1200" b="1" i="0" dirty="0">
                          <a:solidFill>
                            <a:srgbClr val="FFFFFF"/>
                          </a:solidFill>
                          <a:effectLst/>
                          <a:latin typeface="Candara" panose="020E0502030303020204" pitchFamily="34" charset="0"/>
                        </a:rPr>
                        <a:t>Desirable​</a:t>
                      </a:r>
                    </a:p>
                  </a:txBody>
                  <a:tcPr marL="80640" marR="80640" marT="40320" marB="4032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5270" cap="flat" cmpd="sng" algn="ctr">
                      <a:solidFill>
                        <a:srgbClr val="FFFFFF"/>
                      </a:solidFill>
                      <a:prstDash val="solid"/>
                      <a:round/>
                      <a:headEnd type="none" w="med" len="med"/>
                      <a:tailEnd type="none" w="med" len="med"/>
                    </a:lnB>
                    <a:solidFill>
                      <a:schemeClr val="bg2">
                        <a:lumMod val="50000"/>
                      </a:schemeClr>
                    </a:solidFill>
                  </a:tcPr>
                </a:tc>
                <a:tc>
                  <a:txBody>
                    <a:bodyPr/>
                    <a:lstStyle/>
                    <a:p>
                      <a:pPr algn="ctr" fontAlgn="base"/>
                      <a:r>
                        <a:rPr lang="en-GB" sz="1200" b="1" i="0" dirty="0">
                          <a:solidFill>
                            <a:srgbClr val="FFFFFF"/>
                          </a:solidFill>
                          <a:effectLst/>
                          <a:latin typeface="Candara" panose="020E0502030303020204" pitchFamily="34" charset="0"/>
                        </a:rPr>
                        <a:t>How assessed​</a:t>
                      </a:r>
                    </a:p>
                  </a:txBody>
                  <a:tcPr marL="80640" marR="80640" marT="40320" marB="4032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5270" cap="flat" cmpd="sng" algn="ctr">
                      <a:solidFill>
                        <a:srgbClr val="FFFFFF"/>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164268628"/>
                  </a:ext>
                </a:extLst>
              </a:tr>
              <a:tr h="1358171">
                <a:tc gridSpan="2">
                  <a:txBody>
                    <a:bodyPr/>
                    <a:lstStyle/>
                    <a:p>
                      <a:pPr algn="l" fontAlgn="base"/>
                      <a:r>
                        <a:rPr lang="en-GB" sz="1400" b="1" i="0" dirty="0">
                          <a:solidFill>
                            <a:srgbClr val="FFFFFF"/>
                          </a:solidFill>
                          <a:effectLst/>
                          <a:latin typeface="Candara" panose="020E0502030303020204" pitchFamily="34" charset="0"/>
                        </a:rPr>
                        <a:t>Qualifications ​</a:t>
                      </a:r>
                    </a:p>
                    <a:p>
                      <a:pPr marL="0" indent="0" algn="l" fontAlgn="base">
                        <a:buFont typeface="Arial" panose="020B0604020202020204" pitchFamily="34" charset="0"/>
                        <a:buNone/>
                      </a:pPr>
                      <a:endParaRPr lang="en-GB" sz="1400" b="1" i="0" dirty="0">
                        <a:solidFill>
                          <a:srgbClr val="FFFFFF"/>
                        </a:solidFill>
                        <a:effectLst/>
                        <a:latin typeface="Candara" panose="020E0502030303020204" pitchFamily="34" charset="0"/>
                      </a:endParaRPr>
                    </a:p>
                    <a:p>
                      <a:pPr marL="0" indent="0" algn="l" fontAlgn="base">
                        <a:buFont typeface="Arial" panose="020B0604020202020204" pitchFamily="34" charset="0"/>
                        <a:buNone/>
                      </a:pPr>
                      <a:r>
                        <a:rPr lang="en-GB" sz="1400" b="0" i="0" dirty="0">
                          <a:solidFill>
                            <a:srgbClr val="FFFFFF"/>
                          </a:solidFill>
                          <a:effectLst/>
                          <a:latin typeface="Candara" panose="020E0502030303020204" pitchFamily="34" charset="0"/>
                        </a:rPr>
                        <a:t>BTEC (National), NVQ4 (preferably level 5 or above) </a:t>
                      </a:r>
                    </a:p>
                    <a:p>
                      <a:pPr marL="0" indent="0" algn="l" fontAlgn="base">
                        <a:buFont typeface="Arial" panose="020B0604020202020204" pitchFamily="34" charset="0"/>
                        <a:buNone/>
                      </a:pPr>
                      <a:endParaRPr lang="en-GB" sz="1400" b="0" i="0" dirty="0">
                        <a:solidFill>
                          <a:srgbClr val="FFFFFF"/>
                        </a:solidFill>
                        <a:effectLst/>
                        <a:latin typeface="Candara" panose="020E0502030303020204" pitchFamily="34" charset="0"/>
                      </a:endParaRPr>
                    </a:p>
                    <a:p>
                      <a:pPr marL="0" indent="0" algn="l" fontAlgn="base">
                        <a:buFont typeface="Arial" panose="020B0604020202020204" pitchFamily="34" charset="0"/>
                        <a:buNone/>
                      </a:pPr>
                      <a:r>
                        <a:rPr lang="en-GB" sz="1400" b="0" i="0" dirty="0">
                          <a:solidFill>
                            <a:srgbClr val="FFFFFF"/>
                          </a:solidFill>
                          <a:effectLst/>
                          <a:latin typeface="Candara" panose="020E0502030303020204" pitchFamily="34" charset="0"/>
                        </a:rPr>
                        <a:t>Certificate in School Business Management (CSBM)</a:t>
                      </a:r>
                    </a:p>
                  </a:txBody>
                  <a:tcPr marL="80640" marR="80640" marT="40320" marB="4032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527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65000"/>
                      </a:schemeClr>
                    </a:solidFill>
                  </a:tcPr>
                </a:tc>
                <a:tc hMerge="1">
                  <a:txBody>
                    <a:bodyPr/>
                    <a:lstStyle/>
                    <a:p>
                      <a:endParaRPr lang="en-GB"/>
                    </a:p>
                  </a:txBody>
                  <a:tcPr/>
                </a:tc>
                <a:tc>
                  <a:txBody>
                    <a:bodyPr/>
                    <a:lstStyle/>
                    <a:p>
                      <a:pPr algn="ctr" fontAlgn="base"/>
                      <a:r>
                        <a:rPr lang="en-GB" sz="1200" b="0" i="0" dirty="0">
                          <a:solidFill>
                            <a:schemeClr val="bg2">
                              <a:lumMod val="50000"/>
                            </a:schemeClr>
                          </a:solidFill>
                          <a:effectLst/>
                          <a:latin typeface="Candara" panose="020E0502030303020204" pitchFamily="34" charset="0"/>
                        </a:rPr>
                        <a:t> ​</a:t>
                      </a:r>
                    </a:p>
                    <a:p>
                      <a:pPr algn="ctr" fontAlgn="base"/>
                      <a:r>
                        <a:rPr lang="en-GB" sz="1200" b="0" i="0" dirty="0">
                          <a:solidFill>
                            <a:schemeClr val="bg2">
                              <a:lumMod val="50000"/>
                            </a:schemeClr>
                          </a:solidFill>
                          <a:effectLst/>
                          <a:latin typeface="Candara" panose="020E0502030303020204" pitchFamily="34" charset="0"/>
                        </a:rPr>
                        <a:t> ​</a:t>
                      </a:r>
                    </a:p>
                    <a:p>
                      <a:pPr algn="ctr" fontAlgn="base"/>
                      <a:r>
                        <a:rPr lang="en-GB" sz="1350" b="0" i="0" kern="1200" dirty="0">
                          <a:solidFill>
                            <a:schemeClr val="bg2">
                              <a:lumMod val="50000"/>
                            </a:schemeClr>
                          </a:solidFill>
                          <a:effectLst/>
                          <a:latin typeface="+mn-lt"/>
                          <a:ea typeface="+mn-ea"/>
                          <a:cs typeface="+mn-cs"/>
                        </a:rPr>
                        <a:t>✔</a:t>
                      </a:r>
                      <a:endParaRPr lang="en-GB" sz="1200" b="0" i="0" dirty="0">
                        <a:solidFill>
                          <a:schemeClr val="bg2">
                            <a:lumMod val="50000"/>
                          </a:schemeClr>
                        </a:solidFill>
                        <a:effectLst/>
                        <a:latin typeface="Candara" panose="020E0502030303020204" pitchFamily="34" charset="0"/>
                      </a:endParaRPr>
                    </a:p>
                    <a:p>
                      <a:pPr algn="ctr" fontAlgn="base"/>
                      <a:r>
                        <a:rPr lang="en-GB" sz="1200" b="0" i="0" dirty="0">
                          <a:solidFill>
                            <a:schemeClr val="bg2">
                              <a:lumMod val="50000"/>
                            </a:schemeClr>
                          </a:solidFill>
                          <a:effectLst/>
                          <a:latin typeface="Candara" panose="020E0502030303020204" pitchFamily="34" charset="0"/>
                        </a:rPr>
                        <a:t> ​</a:t>
                      </a:r>
                    </a:p>
                    <a:p>
                      <a:pPr algn="ctr" fontAlgn="base"/>
                      <a:endParaRPr lang="en-GB" sz="1200" b="0" i="0" dirty="0">
                        <a:solidFill>
                          <a:schemeClr val="bg2">
                            <a:lumMod val="50000"/>
                          </a:schemeClr>
                        </a:solidFill>
                        <a:effectLst/>
                        <a:latin typeface="Candara" panose="020E0502030303020204" pitchFamily="34" charset="0"/>
                      </a:endParaRPr>
                    </a:p>
                    <a:p>
                      <a:pPr algn="ctr" fontAlgn="base"/>
                      <a:endParaRPr lang="en-GB" sz="1200" b="0" i="0" dirty="0">
                        <a:solidFill>
                          <a:schemeClr val="bg2">
                            <a:lumMod val="50000"/>
                          </a:schemeClr>
                        </a:solidFill>
                        <a:effectLst/>
                        <a:latin typeface="Candara" panose="020E0502030303020204" pitchFamily="34" charset="0"/>
                      </a:endParaRPr>
                    </a:p>
                    <a:p>
                      <a:pPr algn="ctr" fontAlgn="base"/>
                      <a:r>
                        <a:rPr lang="en-GB" sz="1350" b="0" i="0" kern="1200" dirty="0">
                          <a:solidFill>
                            <a:schemeClr val="bg2">
                              <a:lumMod val="50000"/>
                            </a:schemeClr>
                          </a:solidFill>
                          <a:effectLst/>
                          <a:latin typeface="+mn-lt"/>
                          <a:ea typeface="+mn-ea"/>
                          <a:cs typeface="+mn-cs"/>
                        </a:rPr>
                        <a:t>✔</a:t>
                      </a:r>
                      <a:r>
                        <a:rPr lang="en-GB" sz="1200" b="0" i="0" dirty="0">
                          <a:solidFill>
                            <a:schemeClr val="bg2">
                              <a:lumMod val="50000"/>
                            </a:schemeClr>
                          </a:solidFill>
                          <a:effectLst/>
                          <a:latin typeface="Candara" panose="020E0502030303020204" pitchFamily="34" charset="0"/>
                        </a:rPr>
                        <a:t>​</a:t>
                      </a:r>
                    </a:p>
                  </a:txBody>
                  <a:tcPr marL="80640" marR="80640" marT="40320" marB="4032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527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ase"/>
                      <a:r>
                        <a:rPr lang="en-GB" sz="1400" b="0" i="0" dirty="0">
                          <a:solidFill>
                            <a:srgbClr val="000000"/>
                          </a:solidFill>
                          <a:effectLst/>
                          <a:latin typeface="Candara" panose="020E0502030303020204" pitchFamily="34" charset="0"/>
                        </a:rPr>
                        <a:t> ​</a:t>
                      </a:r>
                    </a:p>
                    <a:p>
                      <a:pPr algn="ctr" fontAlgn="base"/>
                      <a:r>
                        <a:rPr lang="en-GB" sz="1400" b="0" i="0" dirty="0">
                          <a:solidFill>
                            <a:srgbClr val="000000"/>
                          </a:solidFill>
                          <a:effectLst/>
                          <a:latin typeface="Candara" panose="020E0502030303020204" pitchFamily="34" charset="0"/>
                        </a:rPr>
                        <a:t> ​</a:t>
                      </a:r>
                    </a:p>
                    <a:p>
                      <a:pPr algn="ctr" fontAlgn="base"/>
                      <a:r>
                        <a:rPr lang="en-GB" sz="1400" b="0" i="0" dirty="0">
                          <a:solidFill>
                            <a:srgbClr val="000000"/>
                          </a:solidFill>
                          <a:effectLst/>
                          <a:latin typeface="Candara" panose="020E0502030303020204" pitchFamily="34" charset="0"/>
                        </a:rPr>
                        <a:t> ​</a:t>
                      </a:r>
                    </a:p>
                    <a:p>
                      <a:pPr algn="ctr" fontAlgn="base"/>
                      <a:r>
                        <a:rPr lang="en-GB" sz="1400" b="0" i="0" dirty="0">
                          <a:solidFill>
                            <a:srgbClr val="000000"/>
                          </a:solidFill>
                          <a:effectLst/>
                          <a:latin typeface="Candara" panose="020E0502030303020204" pitchFamily="34" charset="0"/>
                        </a:rPr>
                        <a:t> ​</a:t>
                      </a:r>
                    </a:p>
                    <a:p>
                      <a:pPr algn="ctr" fontAlgn="base"/>
                      <a:r>
                        <a:rPr lang="en-GB" sz="1400" b="0" i="0" dirty="0">
                          <a:solidFill>
                            <a:srgbClr val="000000"/>
                          </a:solidFill>
                          <a:effectLst/>
                          <a:latin typeface="Candara" panose="020E0502030303020204" pitchFamily="34" charset="0"/>
                        </a:rPr>
                        <a:t> ​</a:t>
                      </a:r>
                    </a:p>
                  </a:txBody>
                  <a:tcPr marL="80640" marR="80640" marT="40320" marB="4032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527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Doc/App ​</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Doc/App​</a:t>
                      </a:r>
                    </a:p>
                  </a:txBody>
                  <a:tcPr marL="80640" marR="80640" marT="40320" marB="4032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527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497301705"/>
                  </a:ext>
                </a:extLst>
              </a:tr>
              <a:tr h="5102888">
                <a:tc gridSpan="2">
                  <a:txBody>
                    <a:bodyPr/>
                    <a:lstStyle/>
                    <a:p>
                      <a:pPr algn="l" fontAlgn="base"/>
                      <a:r>
                        <a:rPr lang="en-GB" sz="1400" b="1" i="0" dirty="0">
                          <a:solidFill>
                            <a:srgbClr val="FFFFFF"/>
                          </a:solidFill>
                          <a:effectLst/>
                          <a:latin typeface="Candara" panose="020E0502030303020204" pitchFamily="34" charset="0"/>
                        </a:rPr>
                        <a:t>Knowledge/Skills ​</a:t>
                      </a:r>
                    </a:p>
                    <a:p>
                      <a:pPr algn="l" fontAlgn="base"/>
                      <a:r>
                        <a:rPr lang="en-GB" sz="1400" b="0" i="0" dirty="0">
                          <a:solidFill>
                            <a:srgbClr val="FFFFFF"/>
                          </a:solidFill>
                          <a:effectLst/>
                          <a:latin typeface="Candara" panose="020E0502030303020204" pitchFamily="34" charset="0"/>
                        </a:rPr>
                        <a:t> ​</a:t>
                      </a:r>
                    </a:p>
                    <a:p>
                      <a:pPr algn="l" fontAlgn="base"/>
                      <a:r>
                        <a:rPr lang="en-US" sz="1400" kern="1200" dirty="0">
                          <a:solidFill>
                            <a:schemeClr val="bg1"/>
                          </a:solidFill>
                          <a:effectLst/>
                          <a:latin typeface="Candara" panose="020E0502030303020204" pitchFamily="34" charset="0"/>
                          <a:ea typeface="+mn-ea"/>
                          <a:cs typeface="+mn-cs"/>
                        </a:rPr>
                        <a:t>Experience or equivalent level of experience of carrying out a range of the described duties</a:t>
                      </a:r>
                      <a:endParaRPr lang="en-GB" sz="1400" b="0" i="0" dirty="0">
                        <a:solidFill>
                          <a:schemeClr val="bg1"/>
                        </a:solidFill>
                        <a:effectLst/>
                        <a:latin typeface="Candara" panose="020E0502030303020204" pitchFamily="34" charset="0"/>
                      </a:endParaRPr>
                    </a:p>
                    <a:p>
                      <a:pPr algn="l" fontAlgn="base"/>
                      <a:endParaRPr lang="en-GB" sz="1400" b="0" i="0" dirty="0">
                        <a:solidFill>
                          <a:srgbClr val="FFFFFF"/>
                        </a:solidFill>
                        <a:effectLst/>
                        <a:latin typeface="Candara" panose="020E0502030303020204" pitchFamily="34" charset="0"/>
                      </a:endParaRPr>
                    </a:p>
                    <a:p>
                      <a:r>
                        <a:rPr lang="en-US" sz="1400" kern="1200" dirty="0">
                          <a:solidFill>
                            <a:schemeClr val="bg1"/>
                          </a:solidFill>
                          <a:effectLst/>
                          <a:latin typeface="Candara" panose="020E0502030303020204" pitchFamily="34" charset="0"/>
                          <a:ea typeface="+mn-ea"/>
                          <a:cs typeface="+mn-cs"/>
                        </a:rPr>
                        <a:t>Considerable administrative skills gained through experience.</a:t>
                      </a:r>
                    </a:p>
                    <a:p>
                      <a:endParaRPr lang="en-GB" sz="1400" kern="1200" dirty="0">
                        <a:solidFill>
                          <a:schemeClr val="bg1"/>
                        </a:solidFill>
                        <a:effectLst/>
                        <a:latin typeface="Candara" panose="020E0502030303020204" pitchFamily="34" charset="0"/>
                        <a:ea typeface="+mn-ea"/>
                        <a:cs typeface="+mn-cs"/>
                      </a:endParaRPr>
                    </a:p>
                    <a:p>
                      <a:r>
                        <a:rPr lang="en-US" sz="1400" kern="1200" dirty="0">
                          <a:solidFill>
                            <a:schemeClr val="bg1"/>
                          </a:solidFill>
                          <a:effectLst/>
                          <a:latin typeface="Candara" panose="020E0502030303020204" pitchFamily="34" charset="0"/>
                          <a:ea typeface="+mn-ea"/>
                          <a:cs typeface="+mn-cs"/>
                        </a:rPr>
                        <a:t>Ability to manage their work activities and experience of leading an administrative team</a:t>
                      </a:r>
                    </a:p>
                    <a:p>
                      <a:endParaRPr lang="en-GB" sz="1400" kern="1200" dirty="0">
                        <a:solidFill>
                          <a:schemeClr val="bg1"/>
                        </a:solidFill>
                        <a:effectLst/>
                        <a:latin typeface="Candara" panose="020E0502030303020204" pitchFamily="34" charset="0"/>
                        <a:ea typeface="+mn-ea"/>
                        <a:cs typeface="+mn-cs"/>
                      </a:endParaRPr>
                    </a:p>
                    <a:p>
                      <a:r>
                        <a:rPr lang="en-US" sz="1400" kern="1200" dirty="0">
                          <a:solidFill>
                            <a:schemeClr val="bg1"/>
                          </a:solidFill>
                          <a:effectLst/>
                          <a:latin typeface="Candara" panose="020E0502030303020204" pitchFamily="34" charset="0"/>
                          <a:ea typeface="+mn-ea"/>
                          <a:cs typeface="+mn-cs"/>
                        </a:rPr>
                        <a:t>Authoritative knowledge of their area of work and working understanding of the functions within an academy</a:t>
                      </a:r>
                    </a:p>
                    <a:p>
                      <a:endParaRPr lang="en-GB" sz="1400" kern="1200" dirty="0">
                        <a:solidFill>
                          <a:schemeClr val="bg1"/>
                        </a:solidFill>
                        <a:effectLst/>
                        <a:latin typeface="Candara" panose="020E0502030303020204" pitchFamily="34" charset="0"/>
                        <a:ea typeface="+mn-ea"/>
                        <a:cs typeface="+mn-cs"/>
                      </a:endParaRPr>
                    </a:p>
                    <a:p>
                      <a:r>
                        <a:rPr lang="en-US" sz="1400" kern="1200" dirty="0">
                          <a:solidFill>
                            <a:schemeClr val="bg1"/>
                          </a:solidFill>
                          <a:effectLst/>
                          <a:latin typeface="Candara" panose="020E0502030303020204" pitchFamily="34" charset="0"/>
                          <a:ea typeface="+mn-ea"/>
                          <a:cs typeface="+mn-cs"/>
                        </a:rPr>
                        <a:t>Experience of providing cost </a:t>
                      </a:r>
                      <a:r>
                        <a:rPr lang="en-US" sz="1400" kern="1200" dirty="0" err="1">
                          <a:solidFill>
                            <a:schemeClr val="bg1"/>
                          </a:solidFill>
                          <a:effectLst/>
                          <a:latin typeface="Candara" panose="020E0502030303020204" pitchFamily="34" charset="0"/>
                          <a:ea typeface="+mn-ea"/>
                          <a:cs typeface="+mn-cs"/>
                        </a:rPr>
                        <a:t>centre</a:t>
                      </a:r>
                      <a:r>
                        <a:rPr lang="en-US" sz="1400" kern="1200" dirty="0">
                          <a:solidFill>
                            <a:schemeClr val="bg1"/>
                          </a:solidFill>
                          <a:effectLst/>
                          <a:latin typeface="Candara" panose="020E0502030303020204" pitchFamily="34" charset="0"/>
                          <a:ea typeface="+mn-ea"/>
                          <a:cs typeface="+mn-cs"/>
                        </a:rPr>
                        <a:t> managers with accurate financial data to support their responsibilities</a:t>
                      </a:r>
                    </a:p>
                    <a:p>
                      <a:endParaRPr lang="en-GB" sz="1400" kern="1200" dirty="0">
                        <a:solidFill>
                          <a:schemeClr val="bg1"/>
                        </a:solidFill>
                        <a:effectLst/>
                        <a:latin typeface="Candara" panose="020E0502030303020204" pitchFamily="34" charset="0"/>
                        <a:ea typeface="+mn-ea"/>
                        <a:cs typeface="+mn-cs"/>
                      </a:endParaRPr>
                    </a:p>
                    <a:p>
                      <a:r>
                        <a:rPr lang="en-US" sz="1400" kern="1200" dirty="0">
                          <a:solidFill>
                            <a:schemeClr val="bg1"/>
                          </a:solidFill>
                          <a:effectLst/>
                          <a:latin typeface="Candara" panose="020E0502030303020204" pitchFamily="34" charset="0"/>
                          <a:ea typeface="+mn-ea"/>
                          <a:cs typeface="+mn-cs"/>
                        </a:rPr>
                        <a:t>Experience using standard financial systems, e.g. SIMS.</a:t>
                      </a:r>
                      <a:endParaRPr lang="en-GB" sz="1400" kern="1200" dirty="0">
                        <a:solidFill>
                          <a:schemeClr val="bg1"/>
                        </a:solidFill>
                        <a:effectLst/>
                        <a:latin typeface="Candara" panose="020E0502030303020204" pitchFamily="34" charset="0"/>
                        <a:ea typeface="+mn-ea"/>
                        <a:cs typeface="+mn-cs"/>
                      </a:endParaRPr>
                    </a:p>
                    <a:p>
                      <a:pPr algn="l" fontAlgn="base"/>
                      <a:endParaRPr lang="en-GB" sz="1400" b="0" i="0" dirty="0">
                        <a:solidFill>
                          <a:srgbClr val="FFFFFF"/>
                        </a:solidFill>
                        <a:effectLst/>
                        <a:latin typeface="Candara" panose="020E0502030303020204" pitchFamily="34" charset="0"/>
                      </a:endParaRPr>
                    </a:p>
                    <a:p>
                      <a:pPr algn="l" fontAlgn="base"/>
                      <a:r>
                        <a:rPr lang="en-GB" sz="1400" b="1" i="0" dirty="0">
                          <a:solidFill>
                            <a:srgbClr val="FFFFFF"/>
                          </a:solidFill>
                          <a:effectLst/>
                          <a:latin typeface="Candara" panose="020E0502030303020204" pitchFamily="34" charset="0"/>
                        </a:rPr>
                        <a:t>Other​</a:t>
                      </a:r>
                    </a:p>
                    <a:p>
                      <a:pPr algn="l" fontAlgn="base"/>
                      <a:r>
                        <a:rPr lang="en-GB" sz="1400" b="0" i="0" dirty="0">
                          <a:solidFill>
                            <a:srgbClr val="FFFFFF"/>
                          </a:solidFill>
                          <a:effectLst/>
                          <a:latin typeface="Candara" panose="020E0502030303020204" pitchFamily="34" charset="0"/>
                        </a:rPr>
                        <a:t>Right to work in the UK​</a:t>
                      </a:r>
                    </a:p>
                  </a:txBody>
                  <a:tcPr marL="80640" marR="80640" marT="40320" marB="4032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65000"/>
                      </a:schemeClr>
                    </a:solidFill>
                  </a:tcPr>
                </a:tc>
                <a:tc hMerge="1">
                  <a:txBody>
                    <a:bodyPr/>
                    <a:lstStyle/>
                    <a:p>
                      <a:endParaRPr lang="en-GB"/>
                    </a:p>
                  </a:txBody>
                  <a:tcPr/>
                </a:tc>
                <a:tc>
                  <a:txBody>
                    <a:bodyPr/>
                    <a:lstStyle/>
                    <a:p>
                      <a:pPr algn="ctr" fontAlgn="base"/>
                      <a:r>
                        <a:rPr lang="en-GB" sz="1200" b="0" i="0" u="none" strike="noStrike" dirty="0">
                          <a:solidFill>
                            <a:schemeClr val="bg2">
                              <a:lumMod val="50000"/>
                            </a:schemeClr>
                          </a:solidFill>
                          <a:effectLst/>
                          <a:latin typeface="Candara" panose="020E0502030303020204" pitchFamily="34" charset="0"/>
                        </a:rPr>
                        <a:t> </a:t>
                      </a:r>
                      <a:r>
                        <a:rPr lang="en-GB" sz="1200" b="0" i="0" dirty="0">
                          <a:solidFill>
                            <a:schemeClr val="bg2">
                              <a:lumMod val="50000"/>
                            </a:schemeClr>
                          </a:solidFill>
                          <a:effectLst/>
                          <a:latin typeface="Candara" panose="020E0502030303020204" pitchFamily="34" charset="0"/>
                        </a:rPr>
                        <a:t>​</a:t>
                      </a:r>
                    </a:p>
                    <a:p>
                      <a:pPr algn="ctr" fontAlgn="base"/>
                      <a:r>
                        <a:rPr lang="en-GB" sz="1200" b="0" i="0" dirty="0">
                          <a:solidFill>
                            <a:schemeClr val="bg2">
                              <a:lumMod val="50000"/>
                            </a:schemeClr>
                          </a:solidFill>
                          <a:effectLst/>
                          <a:latin typeface="Candara" panose="020E0502030303020204" pitchFamily="34" charset="0"/>
                        </a:rPr>
                        <a:t> </a:t>
                      </a:r>
                    </a:p>
                    <a:p>
                      <a:pPr algn="ctr" fontAlgn="base"/>
                      <a:r>
                        <a:rPr lang="en-GB" sz="1200" b="0" i="0" dirty="0">
                          <a:solidFill>
                            <a:schemeClr val="bg2">
                              <a:lumMod val="50000"/>
                            </a:schemeClr>
                          </a:solidFill>
                          <a:effectLst/>
                          <a:latin typeface="Candara" panose="020E0502030303020204" pitchFamily="34" charset="0"/>
                        </a:rPr>
                        <a:t>​</a:t>
                      </a:r>
                    </a:p>
                    <a:p>
                      <a:pPr algn="ctr" fontAlgn="base"/>
                      <a:r>
                        <a:rPr lang="en-GB" sz="1350" b="0" i="0" kern="1200" dirty="0">
                          <a:solidFill>
                            <a:schemeClr val="bg2">
                              <a:lumMod val="50000"/>
                            </a:schemeClr>
                          </a:solidFill>
                          <a:effectLst/>
                          <a:latin typeface="+mn-lt"/>
                          <a:ea typeface="+mn-ea"/>
                          <a:cs typeface="+mn-cs"/>
                        </a:rPr>
                        <a:t>✔</a:t>
                      </a:r>
                      <a:r>
                        <a:rPr lang="en-GB" sz="1200" b="0" i="0" dirty="0">
                          <a:solidFill>
                            <a:schemeClr val="bg2">
                              <a:lumMod val="50000"/>
                            </a:schemeClr>
                          </a:solidFill>
                          <a:effectLst/>
                          <a:latin typeface="Candara" panose="020E0502030303020204" pitchFamily="34" charset="0"/>
                        </a:rPr>
                        <a:t>​</a:t>
                      </a:r>
                    </a:p>
                    <a:p>
                      <a:pPr algn="ctr" fontAlgn="base"/>
                      <a:endParaRPr lang="en-GB" sz="1200" b="0" i="0" dirty="0">
                        <a:solidFill>
                          <a:schemeClr val="bg2">
                            <a:lumMod val="50000"/>
                          </a:schemeClr>
                        </a:solidFill>
                        <a:effectLst/>
                        <a:latin typeface="Candara" panose="020E0502030303020204" pitchFamily="34" charset="0"/>
                      </a:endParaRPr>
                    </a:p>
                    <a:p>
                      <a:pPr algn="ctr" fontAlgn="base"/>
                      <a:r>
                        <a:rPr lang="en-GB" sz="1200" b="0" i="0" dirty="0">
                          <a:solidFill>
                            <a:schemeClr val="bg2">
                              <a:lumMod val="50000"/>
                            </a:schemeClr>
                          </a:solidFill>
                          <a:effectLst/>
                          <a:latin typeface="Candara" panose="020E0502030303020204" pitchFamily="34" charset="0"/>
                        </a:rPr>
                        <a:t> ​</a:t>
                      </a:r>
                    </a:p>
                    <a:p>
                      <a:pPr algn="ctr" fontAlgn="base"/>
                      <a:r>
                        <a:rPr lang="en-GB" sz="1200" b="0" i="0" dirty="0">
                          <a:solidFill>
                            <a:schemeClr val="bg2">
                              <a:lumMod val="50000"/>
                            </a:schemeClr>
                          </a:solidFill>
                          <a:effectLst/>
                          <a:latin typeface="Candara" panose="020E0502030303020204" pitchFamily="34" charset="0"/>
                        </a:rPr>
                        <a:t> ​</a:t>
                      </a:r>
                    </a:p>
                    <a:p>
                      <a:pPr algn="ctr" fontAlgn="base"/>
                      <a:r>
                        <a:rPr lang="en-GB" sz="1350" b="0" i="0" kern="1200" dirty="0">
                          <a:solidFill>
                            <a:schemeClr val="bg2">
                              <a:lumMod val="50000"/>
                            </a:schemeClr>
                          </a:solidFill>
                          <a:effectLst/>
                          <a:latin typeface="+mn-lt"/>
                          <a:ea typeface="+mn-ea"/>
                          <a:cs typeface="+mn-cs"/>
                        </a:rPr>
                        <a:t>✔</a:t>
                      </a:r>
                      <a:endParaRPr lang="en-GB" sz="1200" b="0" i="0" dirty="0">
                        <a:solidFill>
                          <a:schemeClr val="bg2">
                            <a:lumMod val="50000"/>
                          </a:schemeClr>
                        </a:solidFill>
                        <a:effectLst/>
                        <a:latin typeface="Candara" panose="020E0502030303020204" pitchFamily="34" charset="0"/>
                      </a:endParaRPr>
                    </a:p>
                    <a:p>
                      <a:pPr algn="ctr" fontAlgn="base"/>
                      <a:r>
                        <a:rPr lang="en-GB" sz="1200" b="0" i="0" u="none" strike="noStrike" dirty="0">
                          <a:solidFill>
                            <a:schemeClr val="bg2">
                              <a:lumMod val="50000"/>
                            </a:schemeClr>
                          </a:solidFill>
                          <a:effectLst/>
                          <a:latin typeface="Candara" panose="020E0502030303020204" pitchFamily="34" charset="0"/>
                        </a:rPr>
                        <a:t> </a:t>
                      </a:r>
                      <a:r>
                        <a:rPr lang="en-GB" sz="1200" b="0" i="0" dirty="0">
                          <a:solidFill>
                            <a:schemeClr val="bg2">
                              <a:lumMod val="50000"/>
                            </a:schemeClr>
                          </a:solidFill>
                          <a:effectLst/>
                          <a:latin typeface="Candara" panose="020E0502030303020204" pitchFamily="34" charset="0"/>
                        </a:rPr>
                        <a:t>​</a:t>
                      </a:r>
                    </a:p>
                    <a:p>
                      <a:pPr algn="ctr" fontAlgn="base"/>
                      <a:endParaRPr lang="en-GB" sz="1200" b="0" i="0" dirty="0">
                        <a:solidFill>
                          <a:schemeClr val="bg2">
                            <a:lumMod val="50000"/>
                          </a:schemeClr>
                        </a:solidFill>
                        <a:effectLst/>
                        <a:latin typeface="Candara" panose="020E0502030303020204" pitchFamily="34" charset="0"/>
                      </a:endParaRPr>
                    </a:p>
                    <a:p>
                      <a:pPr algn="ctr" fontAlgn="base"/>
                      <a:r>
                        <a:rPr lang="en-GB" sz="1200" b="0" i="0" dirty="0">
                          <a:solidFill>
                            <a:schemeClr val="bg2">
                              <a:lumMod val="50000"/>
                            </a:schemeClr>
                          </a:solidFill>
                          <a:effectLst/>
                          <a:latin typeface="Candara" panose="020E0502030303020204" pitchFamily="34" charset="0"/>
                        </a:rPr>
                        <a:t> ​</a:t>
                      </a:r>
                    </a:p>
                    <a:p>
                      <a:pPr algn="ctr" fontAlgn="base"/>
                      <a:r>
                        <a:rPr lang="en-GB" sz="1350" b="0" i="0" kern="1200" dirty="0">
                          <a:solidFill>
                            <a:schemeClr val="bg2">
                              <a:lumMod val="50000"/>
                            </a:schemeClr>
                          </a:solidFill>
                          <a:effectLst/>
                          <a:latin typeface="+mn-lt"/>
                          <a:ea typeface="+mn-ea"/>
                          <a:cs typeface="+mn-cs"/>
                        </a:rPr>
                        <a:t>✔</a:t>
                      </a:r>
                      <a:endParaRPr lang="en-GB" sz="1200" b="0" i="0" dirty="0">
                        <a:solidFill>
                          <a:schemeClr val="bg2">
                            <a:lumMod val="50000"/>
                          </a:schemeClr>
                        </a:solidFill>
                        <a:effectLst/>
                        <a:latin typeface="Candara" panose="020E0502030303020204" pitchFamily="34" charset="0"/>
                      </a:endParaRPr>
                    </a:p>
                    <a:p>
                      <a:pPr algn="ctr" fontAlgn="base"/>
                      <a:r>
                        <a:rPr lang="en-GB" sz="1200" b="0" i="0" u="none" strike="noStrike" dirty="0">
                          <a:solidFill>
                            <a:schemeClr val="bg2">
                              <a:lumMod val="50000"/>
                            </a:schemeClr>
                          </a:solidFill>
                          <a:effectLst/>
                          <a:latin typeface="Candara" panose="020E0502030303020204" pitchFamily="34" charset="0"/>
                        </a:rPr>
                        <a:t> </a:t>
                      </a:r>
                      <a:r>
                        <a:rPr lang="en-GB" sz="1200" b="0" i="0" dirty="0">
                          <a:solidFill>
                            <a:schemeClr val="bg2">
                              <a:lumMod val="50000"/>
                            </a:schemeClr>
                          </a:solidFill>
                          <a:effectLst/>
                          <a:latin typeface="Candara" panose="020E0502030303020204" pitchFamily="34" charset="0"/>
                        </a:rPr>
                        <a:t>​</a:t>
                      </a:r>
                    </a:p>
                    <a:p>
                      <a:pPr algn="ctr" fontAlgn="base"/>
                      <a:endParaRPr lang="en-GB" sz="1200" b="0" i="0" u="none" strike="noStrike" dirty="0">
                        <a:solidFill>
                          <a:schemeClr val="bg2">
                            <a:lumMod val="50000"/>
                          </a:schemeClr>
                        </a:solidFill>
                        <a:effectLst/>
                        <a:latin typeface="Candara" panose="020E0502030303020204" pitchFamily="34" charset="0"/>
                      </a:endParaRPr>
                    </a:p>
                    <a:p>
                      <a:pPr algn="ctr" fontAlgn="base"/>
                      <a:r>
                        <a:rPr lang="en-GB" sz="1200" b="0" i="0" u="none" strike="noStrike" dirty="0">
                          <a:solidFill>
                            <a:schemeClr val="bg2">
                              <a:lumMod val="50000"/>
                            </a:schemeClr>
                          </a:solidFill>
                          <a:effectLst/>
                          <a:latin typeface="Candara" panose="020E0502030303020204" pitchFamily="34" charset="0"/>
                        </a:rPr>
                        <a:t> </a:t>
                      </a:r>
                      <a:r>
                        <a:rPr lang="en-GB" sz="1200" b="0" i="0" dirty="0">
                          <a:solidFill>
                            <a:schemeClr val="bg2">
                              <a:lumMod val="50000"/>
                            </a:schemeClr>
                          </a:solidFill>
                          <a:effectLst/>
                          <a:latin typeface="Candara" panose="020E0502030303020204" pitchFamily="34" charset="0"/>
                        </a:rPr>
                        <a:t>​</a:t>
                      </a:r>
                    </a:p>
                    <a:p>
                      <a:pPr marL="0" marR="0" lvl="0" indent="0" algn="ctr" defTabSz="685800" rtl="0" eaLnBrk="1" fontAlgn="base" latinLnBrk="0" hangingPunct="1">
                        <a:lnSpc>
                          <a:spcPct val="100000"/>
                        </a:lnSpc>
                        <a:spcBef>
                          <a:spcPts val="0"/>
                        </a:spcBef>
                        <a:spcAft>
                          <a:spcPts val="0"/>
                        </a:spcAft>
                        <a:buClrTx/>
                        <a:buSzTx/>
                        <a:buFontTx/>
                        <a:buNone/>
                        <a:tabLst/>
                        <a:defRPr/>
                      </a:pPr>
                      <a:r>
                        <a:rPr lang="en-GB" sz="1200" b="1" i="0" kern="1200" dirty="0">
                          <a:solidFill>
                            <a:schemeClr val="bg2">
                              <a:lumMod val="50000"/>
                            </a:schemeClr>
                          </a:solidFill>
                          <a:effectLst/>
                          <a:latin typeface="+mn-lt"/>
                          <a:ea typeface="+mn-ea"/>
                          <a:cs typeface="+mn-cs"/>
                        </a:rPr>
                        <a:t>✔</a:t>
                      </a:r>
                      <a:endParaRPr lang="en-GB" sz="1100" b="0" i="0" dirty="0">
                        <a:solidFill>
                          <a:schemeClr val="bg2">
                            <a:lumMod val="50000"/>
                          </a:schemeClr>
                        </a:solidFill>
                        <a:effectLst/>
                        <a:latin typeface="Candara" panose="020E0502030303020204" pitchFamily="34" charset="0"/>
                      </a:endParaRPr>
                    </a:p>
                    <a:p>
                      <a:pPr algn="ctr" fontAlgn="base"/>
                      <a:r>
                        <a:rPr lang="en-GB" sz="1200" b="0" i="0" dirty="0">
                          <a:solidFill>
                            <a:schemeClr val="bg2">
                              <a:lumMod val="50000"/>
                            </a:schemeClr>
                          </a:solidFill>
                          <a:effectLst/>
                          <a:latin typeface="Candara" panose="020E0502030303020204" pitchFamily="34" charset="0"/>
                        </a:rPr>
                        <a:t> ​</a:t>
                      </a:r>
                    </a:p>
                    <a:p>
                      <a:pPr algn="ctr" fontAlgn="base"/>
                      <a:r>
                        <a:rPr lang="en-GB" sz="1200" b="0" i="0" dirty="0">
                          <a:solidFill>
                            <a:schemeClr val="bg2">
                              <a:lumMod val="50000"/>
                            </a:schemeClr>
                          </a:solidFill>
                          <a:effectLst/>
                          <a:latin typeface="Candara" panose="020E0502030303020204" pitchFamily="34" charset="0"/>
                        </a:rPr>
                        <a:t> ​</a:t>
                      </a:r>
                    </a:p>
                    <a:p>
                      <a:pPr algn="ctr" fontAlgn="base"/>
                      <a:r>
                        <a:rPr lang="en-GB" sz="1200" b="0" i="0" u="none" strike="noStrike" dirty="0">
                          <a:solidFill>
                            <a:schemeClr val="bg2">
                              <a:lumMod val="50000"/>
                            </a:schemeClr>
                          </a:solidFill>
                          <a:effectLst/>
                          <a:latin typeface="Candara" panose="020E0502030303020204" pitchFamily="34" charset="0"/>
                        </a:rPr>
                        <a:t> </a:t>
                      </a:r>
                      <a:r>
                        <a:rPr lang="en-GB" sz="1200" b="0" i="0" dirty="0">
                          <a:solidFill>
                            <a:schemeClr val="bg2">
                              <a:lumMod val="50000"/>
                            </a:schemeClr>
                          </a:solidFill>
                          <a:effectLst/>
                          <a:latin typeface="Candara" panose="020E0502030303020204" pitchFamily="34" charset="0"/>
                        </a:rPr>
                        <a:t>​</a:t>
                      </a:r>
                    </a:p>
                    <a:p>
                      <a:pPr algn="ctr" fontAlgn="base"/>
                      <a:r>
                        <a:rPr lang="en-GB" sz="1200" b="0" i="0" dirty="0">
                          <a:solidFill>
                            <a:schemeClr val="bg2">
                              <a:lumMod val="50000"/>
                            </a:schemeClr>
                          </a:solidFill>
                          <a:effectLst/>
                          <a:latin typeface="Candara" panose="020E0502030303020204" pitchFamily="34" charset="0"/>
                        </a:rPr>
                        <a:t> ​</a:t>
                      </a:r>
                    </a:p>
                    <a:p>
                      <a:pPr marL="0" marR="0" lvl="0" indent="0" algn="ctr" defTabSz="685800" rtl="0" eaLnBrk="1" fontAlgn="base" latinLnBrk="0" hangingPunct="1">
                        <a:lnSpc>
                          <a:spcPct val="100000"/>
                        </a:lnSpc>
                        <a:spcBef>
                          <a:spcPts val="0"/>
                        </a:spcBef>
                        <a:spcAft>
                          <a:spcPts val="0"/>
                        </a:spcAft>
                        <a:buClrTx/>
                        <a:buSzTx/>
                        <a:buFontTx/>
                        <a:buNone/>
                        <a:tabLst/>
                        <a:defRPr/>
                      </a:pPr>
                      <a:r>
                        <a:rPr lang="en-GB" sz="1200" b="1" i="0" kern="1200" dirty="0">
                          <a:solidFill>
                            <a:schemeClr val="bg2">
                              <a:lumMod val="50000"/>
                            </a:schemeClr>
                          </a:solidFill>
                          <a:effectLst/>
                          <a:latin typeface="+mn-lt"/>
                          <a:ea typeface="+mn-ea"/>
                          <a:cs typeface="+mn-cs"/>
                        </a:rPr>
                        <a:t>✔</a:t>
                      </a:r>
                      <a:endParaRPr lang="en-GB" sz="1100" b="0" i="0" dirty="0">
                        <a:solidFill>
                          <a:schemeClr val="bg2">
                            <a:lumMod val="50000"/>
                          </a:schemeClr>
                        </a:solidFill>
                        <a:effectLst/>
                        <a:latin typeface="Candara" panose="020E0502030303020204" pitchFamily="34" charset="0"/>
                      </a:endParaRPr>
                    </a:p>
                    <a:p>
                      <a:pPr algn="ctr" fontAlgn="base"/>
                      <a:r>
                        <a:rPr lang="en-GB" sz="1200" b="0" i="0" dirty="0">
                          <a:solidFill>
                            <a:schemeClr val="bg2">
                              <a:lumMod val="50000"/>
                            </a:schemeClr>
                          </a:solidFill>
                          <a:effectLst/>
                          <a:latin typeface="Candara" panose="020E0502030303020204" pitchFamily="34" charset="0"/>
                        </a:rPr>
                        <a:t> </a:t>
                      </a:r>
                    </a:p>
                    <a:p>
                      <a:pPr algn="ctr" fontAlgn="base"/>
                      <a:endParaRPr lang="en-GB" sz="1200" b="0" i="0" dirty="0">
                        <a:solidFill>
                          <a:schemeClr val="bg2">
                            <a:lumMod val="50000"/>
                          </a:schemeClr>
                        </a:solidFill>
                        <a:effectLst/>
                        <a:latin typeface="Candara" panose="020E0502030303020204" pitchFamily="34" charset="0"/>
                      </a:endParaRPr>
                    </a:p>
                    <a:p>
                      <a:pPr algn="ctr" fontAlgn="base"/>
                      <a:endParaRPr lang="en-GB" sz="1200" b="0" i="0" dirty="0">
                        <a:solidFill>
                          <a:schemeClr val="bg2">
                            <a:lumMod val="50000"/>
                          </a:schemeClr>
                        </a:solidFill>
                        <a:effectLst/>
                        <a:latin typeface="Candara" panose="020E0502030303020204" pitchFamily="34" charset="0"/>
                      </a:endParaRPr>
                    </a:p>
                    <a:p>
                      <a:pPr algn="ctr" fontAlgn="base"/>
                      <a:r>
                        <a:rPr lang="en-GB" sz="1200" b="0" i="0" dirty="0">
                          <a:solidFill>
                            <a:schemeClr val="bg2">
                              <a:lumMod val="50000"/>
                            </a:schemeClr>
                          </a:solidFill>
                          <a:effectLst/>
                          <a:latin typeface="Candara" panose="020E0502030303020204" pitchFamily="34" charset="0"/>
                        </a:rPr>
                        <a:t> ​</a:t>
                      </a:r>
                    </a:p>
                    <a:p>
                      <a:pPr algn="ctr" fontAlgn="base"/>
                      <a:r>
                        <a:rPr lang="en-GB" sz="1200" b="0" i="0" dirty="0">
                          <a:solidFill>
                            <a:schemeClr val="bg2">
                              <a:lumMod val="50000"/>
                            </a:schemeClr>
                          </a:solidFill>
                          <a:effectLst/>
                          <a:latin typeface="Candara" panose="020E0502030303020204" pitchFamily="34" charset="0"/>
                        </a:rPr>
                        <a:t> ​</a:t>
                      </a:r>
                    </a:p>
                    <a:p>
                      <a:pPr algn="ctr" fontAlgn="base"/>
                      <a:r>
                        <a:rPr lang="en-GB" sz="1200" b="0" i="0" dirty="0">
                          <a:solidFill>
                            <a:schemeClr val="bg2">
                              <a:lumMod val="50000"/>
                            </a:schemeClr>
                          </a:solidFill>
                          <a:effectLst/>
                          <a:latin typeface="Candara" panose="020E0502030303020204" pitchFamily="34" charset="0"/>
                        </a:rPr>
                        <a:t>  </a:t>
                      </a:r>
                    </a:p>
                    <a:p>
                      <a:pPr algn="ctr" fontAlgn="base"/>
                      <a:endParaRPr lang="en-GB" sz="1200" b="0" i="0" dirty="0">
                        <a:solidFill>
                          <a:schemeClr val="bg2">
                            <a:lumMod val="50000"/>
                          </a:schemeClr>
                        </a:solidFill>
                        <a:effectLst/>
                        <a:latin typeface="Candara" panose="020E0502030303020204" pitchFamily="34" charset="0"/>
                      </a:endParaRPr>
                    </a:p>
                    <a:p>
                      <a:pPr algn="ctr" fontAlgn="base"/>
                      <a:r>
                        <a:rPr lang="en-GB" sz="1200" b="0" i="0" dirty="0">
                          <a:solidFill>
                            <a:schemeClr val="bg2">
                              <a:lumMod val="50000"/>
                            </a:schemeClr>
                          </a:solidFill>
                          <a:effectLst/>
                          <a:latin typeface="Candara" panose="020E0502030303020204" pitchFamily="34" charset="0"/>
                        </a:rPr>
                        <a:t> ​</a:t>
                      </a:r>
                    </a:p>
                    <a:p>
                      <a:pPr algn="ctr" fontAlgn="base"/>
                      <a:r>
                        <a:rPr lang="en-GB" sz="1350" b="0" i="0" kern="1200" dirty="0">
                          <a:solidFill>
                            <a:schemeClr val="bg2">
                              <a:lumMod val="50000"/>
                            </a:schemeClr>
                          </a:solidFill>
                          <a:effectLst/>
                          <a:latin typeface="+mn-lt"/>
                          <a:ea typeface="+mn-ea"/>
                          <a:cs typeface="+mn-cs"/>
                        </a:rPr>
                        <a:t>✔</a:t>
                      </a:r>
                      <a:r>
                        <a:rPr lang="en-GB" sz="1200" b="0" i="0" u="none" strike="noStrike" dirty="0">
                          <a:solidFill>
                            <a:schemeClr val="bg2">
                              <a:lumMod val="50000"/>
                            </a:schemeClr>
                          </a:solidFill>
                          <a:effectLst/>
                          <a:latin typeface="Candara" panose="020E0502030303020204" pitchFamily="34" charset="0"/>
                        </a:rPr>
                        <a:t> </a:t>
                      </a:r>
                      <a:r>
                        <a:rPr lang="en-GB" sz="1200" b="0" i="0" dirty="0">
                          <a:solidFill>
                            <a:schemeClr val="bg2">
                              <a:lumMod val="50000"/>
                            </a:schemeClr>
                          </a:solidFill>
                          <a:effectLst/>
                          <a:latin typeface="Candara" panose="020E0502030303020204" pitchFamily="34" charset="0"/>
                        </a:rPr>
                        <a:t>​</a:t>
                      </a:r>
                    </a:p>
                  </a:txBody>
                  <a:tcPr marL="80640" marR="80640" marT="40320" marB="4032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ase"/>
                      <a:r>
                        <a:rPr lang="en-GB" sz="1400" b="0" i="0" u="none" strike="noStrike" dirty="0">
                          <a:solidFill>
                            <a:srgbClr val="000000"/>
                          </a:solidFill>
                          <a:effectLst/>
                          <a:latin typeface="Candara" panose="020E0502030303020204" pitchFamily="34" charset="0"/>
                        </a:rPr>
                        <a:t> </a:t>
                      </a:r>
                      <a:r>
                        <a:rPr lang="en-GB" sz="1400" b="0" i="0" dirty="0">
                          <a:solidFill>
                            <a:srgbClr val="000000"/>
                          </a:solidFill>
                          <a:effectLst/>
                          <a:latin typeface="Candara" panose="020E0502030303020204" pitchFamily="34" charset="0"/>
                        </a:rPr>
                        <a:t>​</a:t>
                      </a:r>
                    </a:p>
                    <a:p>
                      <a:pPr algn="ctr" fontAlgn="base"/>
                      <a:r>
                        <a:rPr lang="en-GB" sz="1400" b="0" i="0" u="none" strike="noStrike" dirty="0">
                          <a:solidFill>
                            <a:srgbClr val="000000"/>
                          </a:solidFill>
                          <a:effectLst/>
                          <a:latin typeface="Candara" panose="020E0502030303020204" pitchFamily="34" charset="0"/>
                        </a:rPr>
                        <a:t> </a:t>
                      </a:r>
                      <a:r>
                        <a:rPr lang="en-GB" sz="1400" b="0" i="0" dirty="0">
                          <a:solidFill>
                            <a:srgbClr val="000000"/>
                          </a:solidFill>
                          <a:effectLst/>
                          <a:latin typeface="Candara" panose="020E0502030303020204" pitchFamily="34" charset="0"/>
                        </a:rPr>
                        <a:t>​</a:t>
                      </a:r>
                    </a:p>
                    <a:p>
                      <a:pPr algn="ctr" fontAlgn="base"/>
                      <a:r>
                        <a:rPr lang="en-GB" sz="1400" b="0" i="0" u="none" strike="noStrike" dirty="0">
                          <a:solidFill>
                            <a:srgbClr val="000000"/>
                          </a:solidFill>
                          <a:effectLst/>
                          <a:latin typeface="Candara" panose="020E0502030303020204" pitchFamily="34" charset="0"/>
                        </a:rPr>
                        <a:t> </a:t>
                      </a:r>
                      <a:r>
                        <a:rPr lang="en-GB" sz="1400" b="0" i="0" dirty="0">
                          <a:solidFill>
                            <a:srgbClr val="000000"/>
                          </a:solidFill>
                          <a:effectLst/>
                          <a:latin typeface="Candara" panose="020E0502030303020204" pitchFamily="34" charset="0"/>
                        </a:rPr>
                        <a:t>​</a:t>
                      </a:r>
                    </a:p>
                    <a:p>
                      <a:pPr algn="ctr" fontAlgn="base"/>
                      <a:r>
                        <a:rPr lang="en-GB" sz="1400" b="0" i="0" u="none" strike="noStrike" dirty="0">
                          <a:solidFill>
                            <a:srgbClr val="000000"/>
                          </a:solidFill>
                          <a:effectLst/>
                          <a:latin typeface="Candara" panose="020E0502030303020204" pitchFamily="34" charset="0"/>
                        </a:rPr>
                        <a:t> </a:t>
                      </a:r>
                      <a:r>
                        <a:rPr lang="en-GB" sz="1400" b="0" i="0" dirty="0">
                          <a:solidFill>
                            <a:srgbClr val="000000"/>
                          </a:solidFill>
                          <a:effectLst/>
                          <a:latin typeface="Candara" panose="020E0502030303020204" pitchFamily="34" charset="0"/>
                        </a:rPr>
                        <a:t>​</a:t>
                      </a:r>
                    </a:p>
                    <a:p>
                      <a:pPr algn="ctr" fontAlgn="base"/>
                      <a:r>
                        <a:rPr lang="en-GB" sz="1400" b="0" i="0" u="none" strike="noStrike" dirty="0">
                          <a:solidFill>
                            <a:srgbClr val="000000"/>
                          </a:solidFill>
                          <a:effectLst/>
                          <a:latin typeface="Candara" panose="020E0502030303020204" pitchFamily="34" charset="0"/>
                        </a:rPr>
                        <a:t> </a:t>
                      </a:r>
                      <a:r>
                        <a:rPr lang="en-GB" sz="1400" b="0" i="0" dirty="0">
                          <a:solidFill>
                            <a:srgbClr val="000000"/>
                          </a:solidFill>
                          <a:effectLst/>
                          <a:latin typeface="Candara" panose="020E0502030303020204" pitchFamily="34" charset="0"/>
                        </a:rPr>
                        <a:t>​</a:t>
                      </a:r>
                    </a:p>
                    <a:p>
                      <a:pPr algn="ctr" fontAlgn="base"/>
                      <a:r>
                        <a:rPr lang="en-GB" sz="1400" b="0" i="0" u="none" strike="noStrike" dirty="0">
                          <a:solidFill>
                            <a:srgbClr val="000000"/>
                          </a:solidFill>
                          <a:effectLst/>
                          <a:latin typeface="Candara" panose="020E0502030303020204" pitchFamily="34" charset="0"/>
                        </a:rPr>
                        <a:t> </a:t>
                      </a:r>
                      <a:r>
                        <a:rPr lang="en-GB" sz="1400" b="0" i="0" dirty="0">
                          <a:solidFill>
                            <a:srgbClr val="000000"/>
                          </a:solidFill>
                          <a:effectLst/>
                          <a:latin typeface="Candara" panose="020E0502030303020204" pitchFamily="34" charset="0"/>
                        </a:rPr>
                        <a:t>​</a:t>
                      </a:r>
                    </a:p>
                    <a:p>
                      <a:pPr algn="ctr" fontAlgn="base"/>
                      <a:r>
                        <a:rPr lang="en-GB" sz="1400" b="0" i="0" u="none" strike="noStrike" dirty="0">
                          <a:solidFill>
                            <a:srgbClr val="000000"/>
                          </a:solidFill>
                          <a:effectLst/>
                          <a:latin typeface="Candara" panose="020E0502030303020204" pitchFamily="34" charset="0"/>
                        </a:rPr>
                        <a:t> </a:t>
                      </a:r>
                      <a:r>
                        <a:rPr lang="en-GB" sz="1400" b="0" i="0" dirty="0">
                          <a:solidFill>
                            <a:srgbClr val="000000"/>
                          </a:solidFill>
                          <a:effectLst/>
                          <a:latin typeface="Candara" panose="020E0502030303020204" pitchFamily="34" charset="0"/>
                        </a:rPr>
                        <a:t>​</a:t>
                      </a:r>
                    </a:p>
                    <a:p>
                      <a:pPr algn="ctr" fontAlgn="base"/>
                      <a:r>
                        <a:rPr lang="en-GB" sz="1400" b="0" i="0" dirty="0">
                          <a:solidFill>
                            <a:srgbClr val="000000"/>
                          </a:solidFill>
                          <a:effectLst/>
                          <a:latin typeface="Candara" panose="020E0502030303020204" pitchFamily="34" charset="0"/>
                        </a:rPr>
                        <a:t> ​</a:t>
                      </a:r>
                    </a:p>
                    <a:p>
                      <a:pPr algn="ctr" fontAlgn="base"/>
                      <a:r>
                        <a:rPr lang="en-GB" sz="1400" b="0" i="0" dirty="0">
                          <a:solidFill>
                            <a:srgbClr val="000000"/>
                          </a:solidFill>
                          <a:effectLst/>
                          <a:latin typeface="Candara" panose="020E0502030303020204" pitchFamily="34" charset="0"/>
                        </a:rPr>
                        <a:t> ​</a:t>
                      </a:r>
                    </a:p>
                    <a:p>
                      <a:pPr algn="ctr" fontAlgn="base"/>
                      <a:r>
                        <a:rPr lang="en-GB" sz="1400" b="0" i="0" dirty="0">
                          <a:solidFill>
                            <a:srgbClr val="000000"/>
                          </a:solidFill>
                          <a:effectLst/>
                          <a:latin typeface="Candara" panose="020E0502030303020204" pitchFamily="34" charset="0"/>
                        </a:rPr>
                        <a:t> ​</a:t>
                      </a:r>
                    </a:p>
                    <a:p>
                      <a:pPr algn="ctr" fontAlgn="base"/>
                      <a:r>
                        <a:rPr lang="en-GB" sz="1400" b="0" i="0" dirty="0">
                          <a:solidFill>
                            <a:srgbClr val="000000"/>
                          </a:solidFill>
                          <a:effectLst/>
                          <a:latin typeface="Candara" panose="020E0502030303020204" pitchFamily="34" charset="0"/>
                        </a:rPr>
                        <a:t> ​</a:t>
                      </a:r>
                    </a:p>
                    <a:p>
                      <a:pPr algn="ctr" fontAlgn="base"/>
                      <a:r>
                        <a:rPr lang="en-GB" sz="1400" b="0" i="0" u="none" strike="noStrike" dirty="0">
                          <a:solidFill>
                            <a:schemeClr val="bg2">
                              <a:lumMod val="50000"/>
                            </a:schemeClr>
                          </a:solidFill>
                          <a:effectLst/>
                          <a:latin typeface="Candara" panose="020E0502030303020204" pitchFamily="34" charset="0"/>
                        </a:rPr>
                        <a:t> </a:t>
                      </a:r>
                      <a:r>
                        <a:rPr lang="en-GB" sz="1400" b="0" i="0" dirty="0">
                          <a:solidFill>
                            <a:schemeClr val="bg2">
                              <a:lumMod val="50000"/>
                            </a:schemeClr>
                          </a:solidFill>
                          <a:effectLst/>
                          <a:latin typeface="Candara" panose="020E0502030303020204" pitchFamily="34" charset="0"/>
                        </a:rPr>
                        <a:t>​</a:t>
                      </a:r>
                    </a:p>
                    <a:p>
                      <a:pPr algn="ctr" fontAlgn="base"/>
                      <a:r>
                        <a:rPr lang="en-GB" sz="1400" b="0" i="0" dirty="0">
                          <a:solidFill>
                            <a:schemeClr val="bg2">
                              <a:lumMod val="50000"/>
                            </a:schemeClr>
                          </a:solidFill>
                          <a:effectLst/>
                          <a:latin typeface="Candara" panose="020E0502030303020204" pitchFamily="34" charset="0"/>
                        </a:rPr>
                        <a:t> ​</a:t>
                      </a:r>
                    </a:p>
                    <a:p>
                      <a:pPr algn="ctr" fontAlgn="base"/>
                      <a:r>
                        <a:rPr lang="en-GB" sz="1400" b="0" i="0" u="none" strike="noStrike" dirty="0">
                          <a:solidFill>
                            <a:schemeClr val="bg2">
                              <a:lumMod val="50000"/>
                            </a:schemeClr>
                          </a:solidFill>
                          <a:effectLst/>
                          <a:latin typeface="Candara" panose="020E0502030303020204" pitchFamily="34" charset="0"/>
                        </a:rPr>
                        <a:t> </a:t>
                      </a:r>
                      <a:r>
                        <a:rPr lang="en-GB" sz="1400" b="0" i="0" dirty="0">
                          <a:solidFill>
                            <a:schemeClr val="bg2">
                              <a:lumMod val="50000"/>
                            </a:schemeClr>
                          </a:solidFill>
                          <a:effectLst/>
                          <a:latin typeface="Candara" panose="020E0502030303020204" pitchFamily="34" charset="0"/>
                        </a:rPr>
                        <a:t>​</a:t>
                      </a:r>
                    </a:p>
                    <a:p>
                      <a:pPr algn="ctr" fontAlgn="base"/>
                      <a:r>
                        <a:rPr lang="en-GB" sz="1400" b="0" i="0" u="none" strike="noStrike" dirty="0">
                          <a:solidFill>
                            <a:srgbClr val="000000"/>
                          </a:solidFill>
                          <a:effectLst/>
                          <a:latin typeface="Candara" panose="020E0502030303020204" pitchFamily="34" charset="0"/>
                        </a:rPr>
                        <a:t> </a:t>
                      </a:r>
                      <a:r>
                        <a:rPr lang="en-GB" sz="1400" b="0" i="0" dirty="0">
                          <a:solidFill>
                            <a:srgbClr val="000000"/>
                          </a:solidFill>
                          <a:effectLst/>
                          <a:latin typeface="Candara" panose="020E0502030303020204" pitchFamily="34" charset="0"/>
                        </a:rPr>
                        <a:t>​</a:t>
                      </a:r>
                    </a:p>
                    <a:p>
                      <a:pPr algn="ctr" fontAlgn="base"/>
                      <a:r>
                        <a:rPr lang="en-GB" sz="1400" b="0" i="0" u="none" strike="noStrike" dirty="0">
                          <a:solidFill>
                            <a:srgbClr val="000000"/>
                          </a:solidFill>
                          <a:effectLst/>
                          <a:latin typeface="Candara" panose="020E0502030303020204" pitchFamily="34" charset="0"/>
                        </a:rPr>
                        <a:t> </a:t>
                      </a:r>
                      <a:r>
                        <a:rPr lang="en-GB" sz="1400" b="0" i="0" dirty="0">
                          <a:solidFill>
                            <a:srgbClr val="000000"/>
                          </a:solidFill>
                          <a:effectLst/>
                          <a:latin typeface="Candara" panose="020E0502030303020204" pitchFamily="34" charset="0"/>
                        </a:rPr>
                        <a:t>​</a:t>
                      </a:r>
                    </a:p>
                    <a:p>
                      <a:pPr algn="ctr" fontAlgn="base"/>
                      <a:r>
                        <a:rPr lang="en-GB" sz="1400" b="0" i="0" u="none" strike="noStrike" dirty="0">
                          <a:solidFill>
                            <a:srgbClr val="000000"/>
                          </a:solidFill>
                          <a:effectLst/>
                          <a:latin typeface="Candara" panose="020E0502030303020204" pitchFamily="34" charset="0"/>
                        </a:rPr>
                        <a:t> </a:t>
                      </a:r>
                      <a:r>
                        <a:rPr lang="en-GB" sz="1400" b="0" i="0" dirty="0">
                          <a:solidFill>
                            <a:srgbClr val="000000"/>
                          </a:solidFill>
                          <a:effectLst/>
                          <a:latin typeface="Candara" panose="020E0502030303020204" pitchFamily="34" charset="0"/>
                        </a:rPr>
                        <a:t>​</a:t>
                      </a:r>
                    </a:p>
                    <a:p>
                      <a:pPr algn="ctr" fontAlgn="base"/>
                      <a:r>
                        <a:rPr lang="en-GB" sz="1400" b="0" i="0" u="none" strike="noStrike" dirty="0">
                          <a:solidFill>
                            <a:srgbClr val="000000"/>
                          </a:solidFill>
                          <a:effectLst/>
                          <a:latin typeface="Candara" panose="020E0502030303020204" pitchFamily="34" charset="0"/>
                        </a:rPr>
                        <a:t> </a:t>
                      </a:r>
                    </a:p>
                    <a:p>
                      <a:pPr algn="ctr" fontAlgn="base"/>
                      <a:endParaRPr lang="en-GB" sz="1400" b="0" i="0" u="none" strike="noStrike" dirty="0">
                        <a:solidFill>
                          <a:srgbClr val="000000"/>
                        </a:solidFill>
                        <a:effectLst/>
                        <a:latin typeface="Candara" panose="020E0502030303020204" pitchFamily="34" charset="0"/>
                      </a:endParaRPr>
                    </a:p>
                    <a:p>
                      <a:pPr algn="ctr" fontAlgn="base"/>
                      <a:endParaRPr lang="en-GB" sz="1400" b="0" i="0" dirty="0">
                        <a:solidFill>
                          <a:srgbClr val="000000"/>
                        </a:solidFill>
                        <a:effectLst/>
                        <a:latin typeface="Candara" panose="020E0502030303020204" pitchFamily="34" charset="0"/>
                      </a:endParaRPr>
                    </a:p>
                    <a:p>
                      <a:pPr algn="ctr" fontAlgn="base"/>
                      <a:endParaRPr lang="en-GB" sz="1400" b="0" i="0" dirty="0">
                        <a:solidFill>
                          <a:srgbClr val="000000"/>
                        </a:solidFill>
                        <a:effectLst/>
                        <a:latin typeface="Candara" panose="020E0502030303020204" pitchFamily="34" charset="0"/>
                      </a:endParaRPr>
                    </a:p>
                    <a:p>
                      <a:pPr algn="ctr" fontAlgn="base"/>
                      <a:r>
                        <a:rPr lang="en-GB" sz="1400" b="0" i="0" dirty="0">
                          <a:solidFill>
                            <a:srgbClr val="000000"/>
                          </a:solidFill>
                          <a:effectLst/>
                          <a:latin typeface="Candara" panose="020E0502030303020204" pitchFamily="34" charset="0"/>
                        </a:rPr>
                        <a:t>​</a:t>
                      </a:r>
                    </a:p>
                    <a:p>
                      <a:pPr marL="0" marR="0" lvl="0" indent="0" algn="ctr" defTabSz="685800" rtl="0" eaLnBrk="1" fontAlgn="base" latinLnBrk="0" hangingPunct="1">
                        <a:lnSpc>
                          <a:spcPct val="100000"/>
                        </a:lnSpc>
                        <a:spcBef>
                          <a:spcPts val="0"/>
                        </a:spcBef>
                        <a:spcAft>
                          <a:spcPts val="0"/>
                        </a:spcAft>
                        <a:buClrTx/>
                        <a:buSzTx/>
                        <a:buFontTx/>
                        <a:buNone/>
                        <a:tabLst/>
                        <a:defRPr/>
                      </a:pPr>
                      <a:r>
                        <a:rPr lang="en-GB" sz="1400" b="0" i="0" kern="1200" dirty="0">
                          <a:solidFill>
                            <a:schemeClr val="bg2">
                              <a:lumMod val="50000"/>
                            </a:schemeClr>
                          </a:solidFill>
                          <a:effectLst/>
                          <a:latin typeface="Candara" panose="020E0502030303020204" pitchFamily="34" charset="0"/>
                          <a:ea typeface="+mn-ea"/>
                          <a:cs typeface="+mn-cs"/>
                        </a:rPr>
                        <a:t>✔</a:t>
                      </a:r>
                      <a:endParaRPr lang="en-GB" sz="1400" b="0" i="0" dirty="0">
                        <a:solidFill>
                          <a:schemeClr val="bg2">
                            <a:lumMod val="50000"/>
                          </a:schemeClr>
                        </a:solidFill>
                        <a:effectLst/>
                        <a:latin typeface="Candara" panose="020E0502030303020204" pitchFamily="34" charset="0"/>
                      </a:endParaRPr>
                    </a:p>
                    <a:p>
                      <a:pPr algn="ctr" fontAlgn="base"/>
                      <a:r>
                        <a:rPr lang="en-GB" sz="1400" b="0" i="0" u="none" strike="noStrike" dirty="0">
                          <a:solidFill>
                            <a:srgbClr val="000000"/>
                          </a:solidFill>
                          <a:effectLst/>
                          <a:latin typeface="Candara" panose="020E0502030303020204" pitchFamily="34" charset="0"/>
                        </a:rPr>
                        <a:t> </a:t>
                      </a:r>
                      <a:r>
                        <a:rPr lang="en-GB" sz="1400" b="0" i="0" dirty="0">
                          <a:solidFill>
                            <a:srgbClr val="000000"/>
                          </a:solidFill>
                          <a:effectLst/>
                          <a:latin typeface="Candara" panose="020E0502030303020204" pitchFamily="34" charset="0"/>
                        </a:rPr>
                        <a:t>​</a:t>
                      </a:r>
                    </a:p>
                    <a:p>
                      <a:pPr algn="ctr" fontAlgn="base"/>
                      <a:r>
                        <a:rPr lang="en-GB" sz="1400" b="0" i="0" u="none" strike="noStrike" dirty="0">
                          <a:solidFill>
                            <a:srgbClr val="000000"/>
                          </a:solidFill>
                          <a:effectLst/>
                          <a:latin typeface="Candara" panose="020E0502030303020204" pitchFamily="34" charset="0"/>
                        </a:rPr>
                        <a:t> </a:t>
                      </a:r>
                      <a:r>
                        <a:rPr lang="en-GB" sz="1400" b="0" i="0" dirty="0">
                          <a:solidFill>
                            <a:srgbClr val="000000"/>
                          </a:solidFill>
                          <a:effectLst/>
                          <a:latin typeface="Candara" panose="020E0502030303020204" pitchFamily="34" charset="0"/>
                        </a:rPr>
                        <a:t>​</a:t>
                      </a:r>
                    </a:p>
                    <a:p>
                      <a:pPr algn="ctr" fontAlgn="base"/>
                      <a:r>
                        <a:rPr lang="en-GB" sz="1400" b="0" i="0" u="none" strike="noStrike" dirty="0">
                          <a:solidFill>
                            <a:srgbClr val="000000"/>
                          </a:solidFill>
                          <a:effectLst/>
                          <a:latin typeface="Candara" panose="020E0502030303020204" pitchFamily="34" charset="0"/>
                        </a:rPr>
                        <a:t> </a:t>
                      </a:r>
                      <a:r>
                        <a:rPr lang="en-GB" sz="1400" b="0" i="0" dirty="0">
                          <a:solidFill>
                            <a:srgbClr val="000000"/>
                          </a:solidFill>
                          <a:effectLst/>
                          <a:latin typeface="Candara" panose="020E0502030303020204" pitchFamily="34" charset="0"/>
                        </a:rPr>
                        <a:t>​</a:t>
                      </a:r>
                    </a:p>
                  </a:txBody>
                  <a:tcPr marL="80640" marR="80640" marT="40320" marB="4032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ase"/>
                      <a:r>
                        <a:rPr lang="en-GB" sz="1400" b="0" i="0" u="none" strike="noStrike" dirty="0">
                          <a:solidFill>
                            <a:srgbClr val="FFFFFF"/>
                          </a:solidFill>
                          <a:effectLst/>
                          <a:latin typeface="Candara" panose="020E0502030303020204" pitchFamily="34" charset="0"/>
                        </a:rPr>
                        <a:t> </a:t>
                      </a:r>
                      <a:r>
                        <a:rPr lang="en-GB" sz="1400" b="0" i="0" dirty="0">
                          <a:solidFill>
                            <a:srgbClr val="FFFFFF"/>
                          </a:solidFill>
                          <a:effectLst/>
                          <a:latin typeface="Candara" panose="020E0502030303020204" pitchFamily="34" charset="0"/>
                        </a:rPr>
                        <a:t>​</a:t>
                      </a:r>
                    </a:p>
                    <a:p>
                      <a:pPr algn="l"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App/Test/ Int​</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App/Test/Int​</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App/Test/Int​</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App/Test/​</a:t>
                      </a:r>
                    </a:p>
                    <a:p>
                      <a:pPr algn="ctr" fontAlgn="base"/>
                      <a:r>
                        <a:rPr lang="en-GB" sz="1400" b="0" i="0" dirty="0">
                          <a:solidFill>
                            <a:srgbClr val="FFFFFF"/>
                          </a:solidFill>
                          <a:effectLst/>
                          <a:latin typeface="Candara" panose="020E0502030303020204" pitchFamily="34" charset="0"/>
                        </a:rPr>
                        <a:t>Int​</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App/test/​</a:t>
                      </a:r>
                    </a:p>
                    <a:p>
                      <a:pPr algn="ctr" fontAlgn="base"/>
                      <a:r>
                        <a:rPr lang="en-GB" sz="1400" b="0" i="0" dirty="0">
                          <a:solidFill>
                            <a:srgbClr val="FFFFFF"/>
                          </a:solidFill>
                          <a:effectLst/>
                          <a:latin typeface="Candara" panose="020E0502030303020204" pitchFamily="34" charset="0"/>
                        </a:rPr>
                        <a:t>Int​</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Test/Int​</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App/Int​</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Doc​</a:t>
                      </a:r>
                    </a:p>
                  </a:txBody>
                  <a:tcPr marL="80640" marR="80640" marT="40320" marB="4032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304569658"/>
                  </a:ext>
                </a:extLst>
              </a:tr>
              <a:tr h="0">
                <a:tc gridSpan="5">
                  <a:txBody>
                    <a:bodyPr/>
                    <a:lstStyle/>
                    <a:p>
                      <a:pPr algn="ctr" fontAlgn="base"/>
                      <a:endParaRPr lang="en-GB" sz="1200" b="1" i="0" dirty="0">
                        <a:solidFill>
                          <a:srgbClr val="FFFFFF"/>
                        </a:solidFill>
                        <a:effectLst/>
                      </a:endParaRPr>
                    </a:p>
                  </a:txBody>
                  <a:tcPr marL="80640" marR="80640" marT="40320" marB="4032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5270" cap="flat" cmpd="sng" algn="ctr">
                      <a:solidFill>
                        <a:srgbClr val="FFFFFF"/>
                      </a:solidFill>
                      <a:prstDash val="solid"/>
                      <a:round/>
                      <a:headEnd type="none" w="med" len="med"/>
                      <a:tailEnd type="none" w="med" len="med"/>
                    </a:lnB>
                    <a:solidFill>
                      <a:schemeClr val="bg2">
                        <a:lumMod val="5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7826442"/>
                  </a:ext>
                </a:extLst>
              </a:tr>
              <a:tr h="171748">
                <a:tc>
                  <a:txBody>
                    <a:bodyPr/>
                    <a:lstStyle/>
                    <a:p>
                      <a:pPr algn="l" fontAlgn="auto"/>
                      <a:r>
                        <a:rPr lang="en-GB" sz="500" b="1" i="0" dirty="0">
                          <a:solidFill>
                            <a:srgbClr val="FFFFFF"/>
                          </a:solidFill>
                          <a:effectLst/>
                          <a:latin typeface="Calibri" panose="020F0502020204030204" pitchFamily="34" charset="0"/>
                        </a:rPr>
                        <a:t>​</a:t>
                      </a:r>
                    </a:p>
                  </a:txBody>
                  <a:tcPr marL="80640" marR="80640" marT="40320" marB="4032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527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gridSpan="4">
                  <a:txBody>
                    <a:bodyPr/>
                    <a:lstStyle/>
                    <a:p>
                      <a:pPr algn="l" fontAlgn="base"/>
                      <a:r>
                        <a:rPr lang="en-GB" sz="600" b="1" i="0" dirty="0">
                          <a:solidFill>
                            <a:srgbClr val="FFFFFF"/>
                          </a:solidFill>
                          <a:effectLst/>
                          <a:latin typeface="Calibri" panose="020F0502020204030204" pitchFamily="34" charset="0"/>
                        </a:rPr>
                        <a:t> ​</a:t>
                      </a:r>
                      <a:endParaRPr lang="en-GB" sz="1200" b="1" i="0" dirty="0">
                        <a:solidFill>
                          <a:srgbClr val="FFFFFF"/>
                        </a:solidFill>
                        <a:effectLst/>
                      </a:endParaRPr>
                    </a:p>
                  </a:txBody>
                  <a:tcPr marL="80640" marR="80640" marT="40320" marB="4032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527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78767472"/>
                  </a:ext>
                </a:extLst>
              </a:tr>
            </a:tbl>
          </a:graphicData>
        </a:graphic>
      </p:graphicFrame>
    </p:spTree>
    <p:extLst>
      <p:ext uri="{BB962C8B-B14F-4D97-AF65-F5344CB8AC3E}">
        <p14:creationId xmlns:p14="http://schemas.microsoft.com/office/powerpoint/2010/main" val="738225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F0B493-EDA5-4272-ADBB-C587889A2C68}"/>
              </a:ext>
            </a:extLst>
          </p:cNvPr>
          <p:cNvSpPr>
            <a:spLocks noGrp="1"/>
          </p:cNvSpPr>
          <p:nvPr>
            <p:ph type="ftr" sz="quarter" idx="11"/>
          </p:nvPr>
        </p:nvSpPr>
        <p:spPr>
          <a:xfrm>
            <a:off x="0" y="9690607"/>
            <a:ext cx="2276900" cy="514572"/>
          </a:xfrm>
        </p:spPr>
        <p:txBody>
          <a:bodyPr/>
          <a:lstStyle/>
          <a:p>
            <a:r>
              <a:rPr lang="en-GB"/>
              <a:t>www.successat.org.uk                                                                                </a:t>
            </a:r>
          </a:p>
        </p:txBody>
      </p:sp>
      <p:sp>
        <p:nvSpPr>
          <p:cNvPr id="3" name="Slide Number Placeholder 2">
            <a:extLst>
              <a:ext uri="{FF2B5EF4-FFF2-40B4-BE49-F238E27FC236}">
                <a16:creationId xmlns:a16="http://schemas.microsoft.com/office/drawing/2014/main" id="{0B0C2C18-FFB5-F199-C842-D6A95778BBEC}"/>
              </a:ext>
            </a:extLst>
          </p:cNvPr>
          <p:cNvSpPr>
            <a:spLocks noGrp="1"/>
          </p:cNvSpPr>
          <p:nvPr>
            <p:ph type="sldNum" sz="quarter" idx="12"/>
          </p:nvPr>
        </p:nvSpPr>
        <p:spPr>
          <a:xfrm>
            <a:off x="5168315" y="9529204"/>
            <a:ext cx="1543050" cy="527403"/>
          </a:xfrm>
        </p:spPr>
        <p:txBody>
          <a:bodyPr/>
          <a:lstStyle/>
          <a:p>
            <a:r>
              <a:rPr lang="en-GB"/>
              <a:t>Page </a:t>
            </a:r>
            <a:fld id="{5699F653-A948-4BD1-BBB3-6CD4FE48AB5E}" type="slidenum">
              <a:rPr lang="en-GB" smtClean="0"/>
              <a:pPr/>
              <a:t>12</a:t>
            </a:fld>
            <a:endParaRPr lang="en-US"/>
          </a:p>
        </p:txBody>
      </p:sp>
      <p:sp>
        <p:nvSpPr>
          <p:cNvPr id="9" name="TextBox 8"/>
          <p:cNvSpPr txBox="1"/>
          <p:nvPr/>
        </p:nvSpPr>
        <p:spPr>
          <a:xfrm>
            <a:off x="361177" y="2009119"/>
            <a:ext cx="6119446" cy="4247317"/>
          </a:xfrm>
          <a:prstGeom prst="rect">
            <a:avLst/>
          </a:prstGeom>
          <a:noFill/>
          <a:ln w="28575">
            <a:solidFill>
              <a:schemeClr val="bg1">
                <a:lumMod val="65000"/>
              </a:schemeClr>
            </a:solidFill>
          </a:ln>
        </p:spPr>
        <p:txBody>
          <a:bodyPr wrap="square" lIns="91440" tIns="45720" rIns="91440" bIns="45720" rtlCol="0" anchor="t">
            <a:spAutoFit/>
          </a:bodyPr>
          <a:lstStyle/>
          <a:p>
            <a:pPr algn="ctr"/>
            <a:r>
              <a:rPr lang="en-GB" dirty="0">
                <a:latin typeface="Candara"/>
              </a:rPr>
              <a:t>All </a:t>
            </a:r>
            <a:r>
              <a:rPr lang="en-GB" b="1" dirty="0">
                <a:latin typeface="Candara"/>
              </a:rPr>
              <a:t>Success Academy Trust </a:t>
            </a:r>
            <a:r>
              <a:rPr lang="en-GB" dirty="0">
                <a:latin typeface="Candara"/>
              </a:rPr>
              <a:t>employees are expected to promote and safeguard the welfare of students at this school.</a:t>
            </a:r>
            <a:endParaRPr lang="en-US" dirty="0">
              <a:latin typeface="Candara"/>
            </a:endParaRPr>
          </a:p>
          <a:p>
            <a:pPr algn="ctr"/>
            <a:endParaRPr lang="en-GB" dirty="0">
              <a:latin typeface="Candara"/>
            </a:endParaRPr>
          </a:p>
          <a:p>
            <a:pPr algn="ctr"/>
            <a:r>
              <a:rPr lang="en-GB" dirty="0">
                <a:latin typeface="Candara"/>
              </a:rPr>
              <a:t>The job description sets out the responsibilities of the post at the time it was drawn up. Such responsibilities may vary from time to time without changing the general character and requirements of the post or the level of responsibility entailed.</a:t>
            </a:r>
          </a:p>
          <a:p>
            <a:pPr algn="ctr"/>
            <a:endParaRPr lang="en-GB" dirty="0">
              <a:latin typeface="Candara"/>
            </a:endParaRPr>
          </a:p>
          <a:p>
            <a:pPr algn="ctr"/>
            <a:r>
              <a:rPr lang="en-GB" dirty="0">
                <a:latin typeface="Candara"/>
              </a:rPr>
              <a:t>Variations are a common occurrence and do not  necessarily constitute additional responsibilities or warrant a higher grade.</a:t>
            </a:r>
          </a:p>
          <a:p>
            <a:pPr algn="ctr"/>
            <a:endParaRPr lang="en-GB" dirty="0">
              <a:latin typeface="Candara"/>
            </a:endParaRPr>
          </a:p>
          <a:p>
            <a:pPr algn="ctr"/>
            <a:endParaRPr lang="en-GB" dirty="0">
              <a:latin typeface="Candara"/>
            </a:endParaRPr>
          </a:p>
        </p:txBody>
      </p:sp>
      <p:pic>
        <p:nvPicPr>
          <p:cNvPr id="6" name="Picture 5">
            <a:extLst>
              <a:ext uri="{FF2B5EF4-FFF2-40B4-BE49-F238E27FC236}">
                <a16:creationId xmlns:a16="http://schemas.microsoft.com/office/drawing/2014/main" id="{537EA926-9076-4B86-AF4C-6721090F1E6F}"/>
              </a:ext>
            </a:extLst>
          </p:cNvPr>
          <p:cNvPicPr>
            <a:picLocks noChangeAspect="1"/>
          </p:cNvPicPr>
          <p:nvPr/>
        </p:nvPicPr>
        <p:blipFill>
          <a:blip r:embed="rId2"/>
          <a:stretch>
            <a:fillRect/>
          </a:stretch>
        </p:blipFill>
        <p:spPr>
          <a:xfrm>
            <a:off x="1834274" y="647193"/>
            <a:ext cx="3189450" cy="1200523"/>
          </a:xfrm>
          <a:prstGeom prst="rect">
            <a:avLst/>
          </a:prstGeom>
        </p:spPr>
      </p:pic>
      <p:pic>
        <p:nvPicPr>
          <p:cNvPr id="8" name="Picture 7">
            <a:extLst>
              <a:ext uri="{FF2B5EF4-FFF2-40B4-BE49-F238E27FC236}">
                <a16:creationId xmlns:a16="http://schemas.microsoft.com/office/drawing/2014/main" id="{FF3FC6F9-1A2D-44A2-A1B4-55EB09BB67F8}"/>
              </a:ext>
            </a:extLst>
          </p:cNvPr>
          <p:cNvPicPr>
            <a:picLocks noChangeAspect="1"/>
          </p:cNvPicPr>
          <p:nvPr/>
        </p:nvPicPr>
        <p:blipFill>
          <a:blip r:embed="rId3"/>
          <a:stretch>
            <a:fillRect/>
          </a:stretch>
        </p:blipFill>
        <p:spPr>
          <a:xfrm>
            <a:off x="180766" y="8292695"/>
            <a:ext cx="6496467" cy="1236509"/>
          </a:xfrm>
          <a:prstGeom prst="rect">
            <a:avLst/>
          </a:prstGeom>
        </p:spPr>
      </p:pic>
    </p:spTree>
    <p:extLst>
      <p:ext uri="{BB962C8B-B14F-4D97-AF65-F5344CB8AC3E}">
        <p14:creationId xmlns:p14="http://schemas.microsoft.com/office/powerpoint/2010/main" val="2841128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DD40A7-D0FB-4B96-BF43-647BFA8F6C60}"/>
              </a:ext>
            </a:extLst>
          </p:cNvPr>
          <p:cNvSpPr>
            <a:spLocks noGrp="1"/>
          </p:cNvSpPr>
          <p:nvPr>
            <p:ph type="ftr" sz="quarter" idx="11"/>
          </p:nvPr>
        </p:nvSpPr>
        <p:spPr>
          <a:xfrm>
            <a:off x="0" y="9653808"/>
            <a:ext cx="1955832" cy="527403"/>
          </a:xfrm>
        </p:spPr>
        <p:txBody>
          <a:bodyPr/>
          <a:lstStyle/>
          <a:p>
            <a:r>
              <a:rPr lang="en-GB"/>
              <a:t>www.successat.org.uk                                                                                </a:t>
            </a:r>
          </a:p>
        </p:txBody>
      </p:sp>
      <p:sp>
        <p:nvSpPr>
          <p:cNvPr id="4" name="Text Placeholder 3">
            <a:extLst>
              <a:ext uri="{FF2B5EF4-FFF2-40B4-BE49-F238E27FC236}">
                <a16:creationId xmlns:a16="http://schemas.microsoft.com/office/drawing/2014/main" id="{E1F7BCFA-4DD3-4BB1-B7FC-77038A93BC7D}"/>
              </a:ext>
            </a:extLst>
          </p:cNvPr>
          <p:cNvSpPr>
            <a:spLocks noGrp="1"/>
          </p:cNvSpPr>
          <p:nvPr>
            <p:ph type="body" sz="quarter" idx="13"/>
          </p:nvPr>
        </p:nvSpPr>
        <p:spPr>
          <a:xfrm>
            <a:off x="239094" y="1051678"/>
            <a:ext cx="6379812" cy="6949321"/>
          </a:xfr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t="100000" r="100000"/>
            </a:path>
            <a:tileRect l="-100000" b="-100000"/>
          </a:gradFill>
          <a:ln w="28575">
            <a:solidFill>
              <a:schemeClr val="bg1">
                <a:lumMod val="50000"/>
              </a:schemeClr>
            </a:solidFill>
          </a:ln>
        </p:spPr>
        <p:txBody>
          <a:bodyPr vert="horz" lIns="91440" tIns="45720" rIns="91440" bIns="45720" rtlCol="0" anchor="t">
            <a:normAutofit/>
          </a:bodyPr>
          <a:lstStyle/>
          <a:p>
            <a:pPr algn="ctr"/>
            <a:endParaRPr lang="en-GB" b="1" u="sng" dirty="0">
              <a:solidFill>
                <a:schemeClr val="accent1">
                  <a:lumMod val="75000"/>
                </a:schemeClr>
              </a:solidFill>
              <a:latin typeface="Candara"/>
              <a:ea typeface="Roboto Slab"/>
            </a:endParaRPr>
          </a:p>
          <a:p>
            <a:pPr algn="ctr"/>
            <a:r>
              <a:rPr lang="en-GB" b="1" u="sng" dirty="0">
                <a:solidFill>
                  <a:schemeClr val="bg1"/>
                </a:solidFill>
                <a:latin typeface="Candara"/>
                <a:ea typeface="Roboto Slab"/>
              </a:rPr>
              <a:t>Community of Courage &amp; Commitment to Success</a:t>
            </a:r>
            <a:endParaRPr lang="en-GB" dirty="0">
              <a:solidFill>
                <a:schemeClr val="bg1"/>
              </a:solidFill>
            </a:endParaRPr>
          </a:p>
          <a:p>
            <a:endParaRPr lang="en-GB" dirty="0">
              <a:solidFill>
                <a:schemeClr val="bg1"/>
              </a:solidFill>
              <a:latin typeface="Candara" pitchFamily="34" charset="0"/>
            </a:endParaRPr>
          </a:p>
          <a:p>
            <a:pPr algn="ctr"/>
            <a:r>
              <a:rPr lang="en-GB" b="1" dirty="0">
                <a:solidFill>
                  <a:schemeClr val="bg1"/>
                </a:solidFill>
                <a:latin typeface="Candara"/>
                <a:ea typeface="Roboto Slab"/>
              </a:rPr>
              <a:t>Aiming to </a:t>
            </a:r>
            <a:r>
              <a:rPr lang="en-GB" dirty="0">
                <a:latin typeface="Candara"/>
                <a:ea typeface="Roboto Slab"/>
              </a:rPr>
              <a:t>achieve our best.</a:t>
            </a:r>
          </a:p>
          <a:p>
            <a:pPr algn="ctr"/>
            <a:r>
              <a:rPr lang="en-GB" dirty="0">
                <a:latin typeface="Candara"/>
                <a:ea typeface="Roboto Slab"/>
              </a:rPr>
              <a:t>Taking full advantage of every </a:t>
            </a:r>
            <a:r>
              <a:rPr lang="en-GB" b="1" dirty="0">
                <a:solidFill>
                  <a:schemeClr val="bg1"/>
                </a:solidFill>
                <a:latin typeface="Candara"/>
                <a:ea typeface="Roboto Slab"/>
              </a:rPr>
              <a:t>learning opportunity</a:t>
            </a:r>
            <a:r>
              <a:rPr lang="en-GB" dirty="0">
                <a:solidFill>
                  <a:schemeClr val="bg1"/>
                </a:solidFill>
                <a:latin typeface="Candara"/>
                <a:ea typeface="Roboto Slab"/>
              </a:rPr>
              <a:t>.</a:t>
            </a:r>
          </a:p>
          <a:p>
            <a:pPr algn="ctr"/>
            <a:r>
              <a:rPr lang="en-GB" dirty="0">
                <a:latin typeface="Candara"/>
                <a:ea typeface="Roboto Slab"/>
              </a:rPr>
              <a:t>Showing </a:t>
            </a:r>
            <a:r>
              <a:rPr lang="en-GB" b="1" dirty="0">
                <a:solidFill>
                  <a:schemeClr val="bg1"/>
                </a:solidFill>
                <a:latin typeface="Candara"/>
                <a:ea typeface="Roboto Slab"/>
              </a:rPr>
              <a:t>resilience</a:t>
            </a:r>
            <a:r>
              <a:rPr lang="en-GB" dirty="0">
                <a:solidFill>
                  <a:schemeClr val="bg1"/>
                </a:solidFill>
                <a:latin typeface="Candara"/>
                <a:ea typeface="Roboto Slab"/>
              </a:rPr>
              <a:t> </a:t>
            </a:r>
            <a:r>
              <a:rPr lang="en-GB" dirty="0">
                <a:latin typeface="Candara"/>
                <a:ea typeface="Roboto Slab"/>
              </a:rPr>
              <a:t>through our experiences and challenges.</a:t>
            </a:r>
          </a:p>
          <a:p>
            <a:pPr algn="ctr"/>
            <a:endParaRPr lang="en-GB" dirty="0">
              <a:latin typeface="Candara"/>
              <a:ea typeface="Roboto Slab"/>
            </a:endParaRPr>
          </a:p>
          <a:p>
            <a:pPr algn="ctr"/>
            <a:r>
              <a:rPr lang="en-GB" dirty="0">
                <a:latin typeface="Candara"/>
                <a:ea typeface="Roboto Slab"/>
              </a:rPr>
              <a:t>Seeking out our</a:t>
            </a:r>
            <a:r>
              <a:rPr lang="en-GB" b="1" dirty="0">
                <a:solidFill>
                  <a:schemeClr val="accent1">
                    <a:lumMod val="75000"/>
                  </a:schemeClr>
                </a:solidFill>
                <a:latin typeface="Candara"/>
                <a:ea typeface="Roboto Slab"/>
              </a:rPr>
              <a:t> </a:t>
            </a:r>
            <a:r>
              <a:rPr lang="en-GB" b="1" dirty="0">
                <a:solidFill>
                  <a:schemeClr val="bg1"/>
                </a:solidFill>
                <a:latin typeface="Candara"/>
                <a:ea typeface="Roboto Slab"/>
              </a:rPr>
              <a:t>talents </a:t>
            </a:r>
            <a:r>
              <a:rPr lang="en-GB" dirty="0">
                <a:latin typeface="Candara"/>
                <a:ea typeface="Roboto Slab"/>
              </a:rPr>
              <a:t>and following our dreams.</a:t>
            </a:r>
          </a:p>
          <a:p>
            <a:pPr algn="ctr"/>
            <a:r>
              <a:rPr lang="en-GB" dirty="0">
                <a:latin typeface="Candara"/>
                <a:ea typeface="Roboto Slab"/>
              </a:rPr>
              <a:t>Reaching out for opportunities to </a:t>
            </a:r>
            <a:r>
              <a:rPr lang="en-GB" b="1" dirty="0">
                <a:solidFill>
                  <a:schemeClr val="bg1"/>
                </a:solidFill>
                <a:latin typeface="Candara"/>
                <a:ea typeface="Roboto Slab"/>
              </a:rPr>
              <a:t> lead and encourage others.</a:t>
            </a:r>
          </a:p>
          <a:p>
            <a:pPr algn="ctr"/>
            <a:r>
              <a:rPr lang="en-GB" dirty="0">
                <a:latin typeface="Candara"/>
                <a:ea typeface="Roboto Slab"/>
              </a:rPr>
              <a:t>Making </a:t>
            </a:r>
            <a:r>
              <a:rPr lang="en-GB" b="1" dirty="0">
                <a:solidFill>
                  <a:schemeClr val="bg1"/>
                </a:solidFill>
                <a:latin typeface="Candara"/>
                <a:ea typeface="Roboto Slab"/>
              </a:rPr>
              <a:t>a positive difference </a:t>
            </a:r>
            <a:r>
              <a:rPr lang="en-GB" dirty="0">
                <a:latin typeface="Candara"/>
                <a:ea typeface="Roboto Slab"/>
              </a:rPr>
              <a:t>and celebrating success.</a:t>
            </a:r>
          </a:p>
          <a:p>
            <a:pPr algn="ctr"/>
            <a:r>
              <a:rPr lang="en-GB" dirty="0">
                <a:latin typeface="Candara"/>
                <a:ea typeface="Roboto Slab"/>
              </a:rPr>
              <a:t>Including the </a:t>
            </a:r>
            <a:r>
              <a:rPr lang="en-GB" b="1" dirty="0">
                <a:solidFill>
                  <a:schemeClr val="bg1"/>
                </a:solidFill>
                <a:latin typeface="Candara"/>
                <a:ea typeface="Roboto Slab"/>
              </a:rPr>
              <a:t>whole community</a:t>
            </a:r>
            <a:r>
              <a:rPr lang="en-GB" dirty="0">
                <a:latin typeface="Candara"/>
                <a:ea typeface="Roboto Slab"/>
              </a:rPr>
              <a:t>, sharing, caring and giving time as needed.</a:t>
            </a:r>
          </a:p>
          <a:p>
            <a:pPr algn="ctr"/>
            <a:r>
              <a:rPr lang="en-GB" dirty="0">
                <a:latin typeface="Candara"/>
                <a:ea typeface="Roboto Slab"/>
              </a:rPr>
              <a:t>Treating each other with </a:t>
            </a:r>
            <a:r>
              <a:rPr lang="en-GB" b="1" dirty="0">
                <a:solidFill>
                  <a:schemeClr val="bg1"/>
                </a:solidFill>
                <a:latin typeface="Candara"/>
                <a:ea typeface="Roboto Slab"/>
              </a:rPr>
              <a:t>kindness, fairness and respect.</a:t>
            </a:r>
          </a:p>
          <a:p>
            <a:pPr algn="ctr"/>
            <a:r>
              <a:rPr lang="en-GB" dirty="0">
                <a:latin typeface="Candara"/>
                <a:ea typeface="Roboto Slab"/>
              </a:rPr>
              <a:t>Finding space in our lives for </a:t>
            </a:r>
            <a:r>
              <a:rPr lang="en-GB" b="1" dirty="0">
                <a:solidFill>
                  <a:schemeClr val="bg1"/>
                </a:solidFill>
                <a:latin typeface="Candara"/>
                <a:ea typeface="Roboto Slab"/>
              </a:rPr>
              <a:t>fun, joy, praise and laughter.</a:t>
            </a:r>
          </a:p>
        </p:txBody>
      </p:sp>
      <p:sp>
        <p:nvSpPr>
          <p:cNvPr id="3" name="Slide Number Placeholder 2">
            <a:extLst>
              <a:ext uri="{FF2B5EF4-FFF2-40B4-BE49-F238E27FC236}">
                <a16:creationId xmlns:a16="http://schemas.microsoft.com/office/drawing/2014/main" id="{ECA4FE2C-A6F4-7CF4-C3E8-0A0C9555D71B}"/>
              </a:ext>
            </a:extLst>
          </p:cNvPr>
          <p:cNvSpPr>
            <a:spLocks noGrp="1"/>
          </p:cNvSpPr>
          <p:nvPr>
            <p:ph type="sldNum" sz="quarter" idx="12"/>
          </p:nvPr>
        </p:nvSpPr>
        <p:spPr>
          <a:xfrm>
            <a:off x="5189097" y="9529204"/>
            <a:ext cx="1543050" cy="527403"/>
          </a:xfrm>
        </p:spPr>
        <p:txBody>
          <a:bodyPr/>
          <a:lstStyle/>
          <a:p>
            <a:r>
              <a:rPr lang="en-GB"/>
              <a:t>Page </a:t>
            </a:r>
            <a:fld id="{5699F653-A948-4BD1-BBB3-6CD4FE48AB5E}" type="slidenum">
              <a:rPr lang="en-GB" smtClean="0"/>
              <a:pPr/>
              <a:t>2</a:t>
            </a:fld>
            <a:endParaRPr lang="en-US"/>
          </a:p>
        </p:txBody>
      </p:sp>
      <p:pic>
        <p:nvPicPr>
          <p:cNvPr id="6" name="Picture 5">
            <a:extLst>
              <a:ext uri="{FF2B5EF4-FFF2-40B4-BE49-F238E27FC236}">
                <a16:creationId xmlns:a16="http://schemas.microsoft.com/office/drawing/2014/main" id="{86589A54-7C9E-4AEC-9A1B-7B4097684311}"/>
              </a:ext>
            </a:extLst>
          </p:cNvPr>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63177" y="8943221"/>
            <a:ext cx="1731645" cy="552450"/>
          </a:xfrm>
          <a:prstGeom prst="rect">
            <a:avLst/>
          </a:prstGeom>
          <a:noFill/>
        </p:spPr>
      </p:pic>
      <p:pic>
        <p:nvPicPr>
          <p:cNvPr id="7" name="Picture 6" descr="A colorful leafy tree&#10;&#10;Description automatically generated">
            <a:extLst>
              <a:ext uri="{FF2B5EF4-FFF2-40B4-BE49-F238E27FC236}">
                <a16:creationId xmlns:a16="http://schemas.microsoft.com/office/drawing/2014/main" id="{D05BC9CA-B3EF-79B6-59A6-06F99808E4D9}"/>
              </a:ext>
            </a:extLst>
          </p:cNvPr>
          <p:cNvPicPr/>
          <p:nvPr/>
        </p:nvPicPr>
        <p:blipFill>
          <a:blip r:embed="rId3">
            <a:extLst>
              <a:ext uri="{28A0092B-C50C-407E-A947-70E740481C1C}">
                <a14:useLocalDpi xmlns:a14="http://schemas.microsoft.com/office/drawing/2010/main" val="0"/>
              </a:ext>
            </a:extLst>
          </a:blip>
          <a:stretch>
            <a:fillRect/>
          </a:stretch>
        </p:blipFill>
        <p:spPr>
          <a:xfrm>
            <a:off x="21430" y="8791455"/>
            <a:ext cx="657225" cy="7639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TECC.jpg">
            <a:extLst>
              <a:ext uri="{FF2B5EF4-FFF2-40B4-BE49-F238E27FC236}">
                <a16:creationId xmlns:a16="http://schemas.microsoft.com/office/drawing/2014/main" id="{1A748DA9-8D6C-484A-9C68-FC574EC5E8F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459800" y="8908313"/>
            <a:ext cx="758190" cy="629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3" name="Picture 5">
            <a:extLst>
              <a:ext uri="{FF2B5EF4-FFF2-40B4-BE49-F238E27FC236}">
                <a16:creationId xmlns:a16="http://schemas.microsoft.com/office/drawing/2014/main" id="{79A548D9-2F36-4916-A09E-3760B0DDF0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2968" y="8766073"/>
            <a:ext cx="619126" cy="7715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5" descr="Hallbrook Logo ">
            <a:extLst>
              <a:ext uri="{FF2B5EF4-FFF2-40B4-BE49-F238E27FC236}">
                <a16:creationId xmlns:a16="http://schemas.microsoft.com/office/drawing/2014/main" id="{D8D31867-8DAE-49B9-93D7-90F132C731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441" y="8854321"/>
            <a:ext cx="663575" cy="6381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6">
            <a:extLst>
              <a:ext uri="{FF2B5EF4-FFF2-40B4-BE49-F238E27FC236}">
                <a16:creationId xmlns:a16="http://schemas.microsoft.com/office/drawing/2014/main" id="{85B4D0EC-E014-4C71-9A93-76B29F69F1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177" y="8891151"/>
            <a:ext cx="8477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12">
            <a:extLst>
              <a:ext uri="{FF2B5EF4-FFF2-40B4-BE49-F238E27FC236}">
                <a16:creationId xmlns:a16="http://schemas.microsoft.com/office/drawing/2014/main" id="{7EAF7B72-A3D6-47D8-86D7-C66DB9A0A8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03497" y="8708271"/>
            <a:ext cx="628650" cy="7842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3BDAA42-1394-4AD9-AECA-D67535D224F6}"/>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4" name="Picture 13">
            <a:extLst>
              <a:ext uri="{FF2B5EF4-FFF2-40B4-BE49-F238E27FC236}">
                <a16:creationId xmlns:a16="http://schemas.microsoft.com/office/drawing/2014/main" id="{448DA1B0-D14C-4E60-8949-4955E2DAB6C6}"/>
              </a:ext>
            </a:extLst>
          </p:cNvPr>
          <p:cNvPicPr/>
          <p:nvPr/>
        </p:nvPicPr>
        <p:blipFill>
          <a:blip r:embed="rId9">
            <a:extLst>
              <a:ext uri="{28A0092B-C50C-407E-A947-70E740481C1C}">
                <a14:useLocalDpi xmlns:a14="http://schemas.microsoft.com/office/drawing/2010/main" val="0"/>
              </a:ext>
            </a:extLst>
          </a:blip>
          <a:stretch>
            <a:fillRect/>
          </a:stretch>
        </p:blipFill>
        <p:spPr>
          <a:xfrm>
            <a:off x="1368016" y="8380934"/>
            <a:ext cx="4152900" cy="335915"/>
          </a:xfrm>
          <a:prstGeom prst="rect">
            <a:avLst/>
          </a:prstGeom>
        </p:spPr>
      </p:pic>
    </p:spTree>
    <p:extLst>
      <p:ext uri="{BB962C8B-B14F-4D97-AF65-F5344CB8AC3E}">
        <p14:creationId xmlns:p14="http://schemas.microsoft.com/office/powerpoint/2010/main" val="224203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DD40A7-D0FB-4B96-BF43-647BFA8F6C60}"/>
              </a:ext>
            </a:extLst>
          </p:cNvPr>
          <p:cNvSpPr>
            <a:spLocks noGrp="1"/>
          </p:cNvSpPr>
          <p:nvPr>
            <p:ph type="ftr" sz="quarter" idx="11"/>
          </p:nvPr>
        </p:nvSpPr>
        <p:spPr>
          <a:xfrm>
            <a:off x="0" y="9653807"/>
            <a:ext cx="1942990" cy="527403"/>
          </a:xfrm>
        </p:spPr>
        <p:txBody>
          <a:bodyPr/>
          <a:lstStyle/>
          <a:p>
            <a:r>
              <a:rPr lang="en-GB"/>
              <a:t>www.successat.org.uk                                                                                </a:t>
            </a:r>
          </a:p>
        </p:txBody>
      </p:sp>
      <p:sp>
        <p:nvSpPr>
          <p:cNvPr id="3" name="Slide Number Placeholder 2">
            <a:extLst>
              <a:ext uri="{FF2B5EF4-FFF2-40B4-BE49-F238E27FC236}">
                <a16:creationId xmlns:a16="http://schemas.microsoft.com/office/drawing/2014/main" id="{ECA4FE2C-A6F4-7CF4-C3E8-0A0C9555D71B}"/>
              </a:ext>
            </a:extLst>
          </p:cNvPr>
          <p:cNvSpPr>
            <a:spLocks noGrp="1"/>
          </p:cNvSpPr>
          <p:nvPr>
            <p:ph type="sldNum" sz="quarter" idx="12"/>
          </p:nvPr>
        </p:nvSpPr>
        <p:spPr>
          <a:xfrm>
            <a:off x="5147533" y="9529204"/>
            <a:ext cx="1543050" cy="527403"/>
          </a:xfrm>
        </p:spPr>
        <p:txBody>
          <a:bodyPr/>
          <a:lstStyle/>
          <a:p>
            <a:r>
              <a:rPr lang="en-GB"/>
              <a:t>Page </a:t>
            </a:r>
            <a:fld id="{5699F653-A948-4BD1-BBB3-6CD4FE48AB5E}" type="slidenum">
              <a:rPr lang="en-GB" smtClean="0"/>
              <a:pPr/>
              <a:t>3</a:t>
            </a:fld>
            <a:endParaRPr lang="en-US"/>
          </a:p>
        </p:txBody>
      </p:sp>
      <p:pic>
        <p:nvPicPr>
          <p:cNvPr id="8" name="Picture 7" descr="Success AT tree.png"/>
          <p:cNvPicPr>
            <a:picLocks noChangeAspect="1"/>
          </p:cNvPicPr>
          <p:nvPr/>
        </p:nvPicPr>
        <p:blipFill>
          <a:blip r:embed="rId2" cstate="print"/>
          <a:stretch>
            <a:fillRect/>
          </a:stretch>
        </p:blipFill>
        <p:spPr>
          <a:xfrm>
            <a:off x="367100" y="2524148"/>
            <a:ext cx="530443" cy="6294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Success AT tree.png"/>
          <p:cNvPicPr>
            <a:picLocks noChangeAspect="1"/>
          </p:cNvPicPr>
          <p:nvPr/>
        </p:nvPicPr>
        <p:blipFill>
          <a:blip r:embed="rId2" cstate="print"/>
          <a:stretch>
            <a:fillRect/>
          </a:stretch>
        </p:blipFill>
        <p:spPr>
          <a:xfrm>
            <a:off x="367101" y="4335689"/>
            <a:ext cx="530443" cy="6294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Success AT tree.png"/>
          <p:cNvPicPr>
            <a:picLocks noChangeAspect="1"/>
          </p:cNvPicPr>
          <p:nvPr/>
        </p:nvPicPr>
        <p:blipFill>
          <a:blip r:embed="rId2" cstate="print"/>
          <a:stretch>
            <a:fillRect/>
          </a:stretch>
        </p:blipFill>
        <p:spPr>
          <a:xfrm>
            <a:off x="374519" y="5913436"/>
            <a:ext cx="530443" cy="6294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D12391EF-C2E4-454E-AC3E-8F7074DFB60F}"/>
              </a:ext>
            </a:extLst>
          </p:cNvPr>
          <p:cNvSpPr txBox="1"/>
          <p:nvPr/>
        </p:nvSpPr>
        <p:spPr>
          <a:xfrm>
            <a:off x="471315" y="9199325"/>
            <a:ext cx="5915370" cy="369332"/>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Please visit </a:t>
            </a:r>
            <a:r>
              <a:rPr lang="en-US" dirty="0">
                <a:cs typeface="Calibri"/>
                <a:hlinkClick r:id="rId3"/>
              </a:rPr>
              <a:t>Success Academy Trust</a:t>
            </a:r>
            <a:r>
              <a:rPr lang="en-US" dirty="0">
                <a:cs typeface="Calibri"/>
              </a:rPr>
              <a:t> to view 'Who we are'</a:t>
            </a:r>
          </a:p>
        </p:txBody>
      </p:sp>
      <p:sp>
        <p:nvSpPr>
          <p:cNvPr id="7" name="Text Placeholder 6">
            <a:extLst>
              <a:ext uri="{FF2B5EF4-FFF2-40B4-BE49-F238E27FC236}">
                <a16:creationId xmlns:a16="http://schemas.microsoft.com/office/drawing/2014/main" id="{9B2CAB30-28D4-461C-B234-4D9D08F3775A}"/>
              </a:ext>
            </a:extLst>
          </p:cNvPr>
          <p:cNvSpPr>
            <a:spLocks noGrp="1"/>
          </p:cNvSpPr>
          <p:nvPr>
            <p:ph type="body" sz="quarter" idx="13"/>
          </p:nvPr>
        </p:nvSpPr>
        <p:spPr/>
        <p:txBody>
          <a:bodyPr/>
          <a:lstStyle/>
          <a:p>
            <a:endParaRPr lang="en-GB"/>
          </a:p>
        </p:txBody>
      </p:sp>
      <p:sp>
        <p:nvSpPr>
          <p:cNvPr id="13" name="Text Placeholder 3">
            <a:extLst>
              <a:ext uri="{FF2B5EF4-FFF2-40B4-BE49-F238E27FC236}">
                <a16:creationId xmlns:a16="http://schemas.microsoft.com/office/drawing/2014/main" id="{A76AC193-7123-4183-9EB6-4FDDFDFADB7E}"/>
              </a:ext>
            </a:extLst>
          </p:cNvPr>
          <p:cNvSpPr txBox="1">
            <a:spLocks/>
          </p:cNvSpPr>
          <p:nvPr/>
        </p:nvSpPr>
        <p:spPr>
          <a:xfrm>
            <a:off x="203254" y="647700"/>
            <a:ext cx="6487329" cy="8440070"/>
          </a:xfrm>
          <a:prstGeom prst="rect">
            <a:avLst/>
          </a:prstGeom>
          <a:solidFill>
            <a:schemeClr val="bg1">
              <a:lumMod val="65000"/>
            </a:schemeClr>
          </a:solidFill>
          <a:ln w="28575">
            <a:solidFill>
              <a:schemeClr val="bg1">
                <a:lumMod val="50000"/>
              </a:schemeClr>
            </a:solidFill>
          </a:ln>
        </p:spPr>
        <p:txBody>
          <a:bodyPr vert="horz" lIns="91440" tIns="45720" rIns="91440" bIns="45720" rtlCol="0" anchor="t">
            <a:normAutofit fontScale="85000" lnSpcReduction="20000"/>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Roboto Slab" panose="020B0604020202020204" charset="0"/>
                <a:ea typeface="Roboto Slab" panose="020B0604020202020204" charset="0"/>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Roboto Slab" panose="020B0604020202020204" charset="0"/>
                <a:ea typeface="Roboto Slab" panose="020B0604020202020204" charset="0"/>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Roboto Slab" panose="020B0604020202020204" charset="0"/>
                <a:ea typeface="Roboto Slab" panose="020B0604020202020204" charset="0"/>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Roboto Slab" panose="020B0604020202020204" charset="0"/>
                <a:ea typeface="Roboto Slab" panose="020B0604020202020204" charset="0"/>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Roboto Slab" panose="020B0604020202020204" charset="0"/>
                <a:ea typeface="Roboto Slab" panose="020B0604020202020204"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GB" sz="3000" b="1" dirty="0">
                <a:solidFill>
                  <a:schemeClr val="bg1"/>
                </a:solidFill>
                <a:latin typeface="Candara" panose="020E0502030303020204" pitchFamily="34" charset="0"/>
                <a:ea typeface="Cambria" panose="02040503050406030204" pitchFamily="18" charset="0"/>
              </a:rPr>
              <a:t>Additional entitlement for all our Success Academy Trust Staff</a:t>
            </a:r>
          </a:p>
          <a:p>
            <a:pPr algn="ctr"/>
            <a:endParaRPr lang="en-GB" sz="600" b="1" dirty="0">
              <a:solidFill>
                <a:schemeClr val="bg1"/>
              </a:solidFill>
              <a:latin typeface="Candara" panose="020E0502030303020204" pitchFamily="34" charset="0"/>
              <a:ea typeface="Cambria" panose="02040503050406030204" pitchFamily="18" charset="0"/>
            </a:endParaRPr>
          </a:p>
          <a:p>
            <a:pPr algn="ctr"/>
            <a:r>
              <a:rPr lang="en-GB" sz="2000" dirty="0">
                <a:solidFill>
                  <a:schemeClr val="bg1"/>
                </a:solidFill>
                <a:latin typeface="Candara" panose="020E0502030303020204" pitchFamily="34" charset="0"/>
                <a:ea typeface="Cambria" panose="02040503050406030204" pitchFamily="18" charset="0"/>
              </a:rPr>
              <a:t>Are you </a:t>
            </a:r>
            <a:r>
              <a:rPr lang="en-GB" sz="2000" b="1" dirty="0">
                <a:solidFill>
                  <a:schemeClr val="bg1"/>
                </a:solidFill>
                <a:latin typeface="Candara" panose="020E0502030303020204" pitchFamily="34" charset="0"/>
                <a:ea typeface="Cambria" panose="02040503050406030204" pitchFamily="18" charset="0"/>
              </a:rPr>
              <a:t>innovative and forward thinking</a:t>
            </a:r>
            <a:r>
              <a:rPr lang="en-GB" sz="2000" dirty="0">
                <a:solidFill>
                  <a:schemeClr val="bg1"/>
                </a:solidFill>
                <a:latin typeface="Candara" panose="020E0502030303020204" pitchFamily="34" charset="0"/>
                <a:ea typeface="Cambria" panose="02040503050406030204" pitchFamily="18" charset="0"/>
              </a:rPr>
              <a:t>?  Do you want to have a </a:t>
            </a:r>
            <a:r>
              <a:rPr lang="en-GB" sz="2000" b="1" dirty="0">
                <a:solidFill>
                  <a:schemeClr val="bg1"/>
                </a:solidFill>
                <a:latin typeface="Candara" panose="020E0502030303020204" pitchFamily="34" charset="0"/>
                <a:ea typeface="Cambria" panose="02040503050406030204" pitchFamily="18" charset="0"/>
              </a:rPr>
              <a:t>positive impact</a:t>
            </a:r>
            <a:r>
              <a:rPr lang="en-GB" sz="2000" dirty="0">
                <a:solidFill>
                  <a:schemeClr val="bg1"/>
                </a:solidFill>
                <a:latin typeface="Candara" panose="020E0502030303020204" pitchFamily="34" charset="0"/>
                <a:ea typeface="Cambria" panose="02040503050406030204" pitchFamily="18" charset="0"/>
              </a:rPr>
              <a:t> on the young people you are working with? Do you share a </a:t>
            </a:r>
            <a:r>
              <a:rPr lang="en-GB" sz="2000" b="1" dirty="0">
                <a:solidFill>
                  <a:schemeClr val="bg1"/>
                </a:solidFill>
                <a:latin typeface="Candara" panose="020E0502030303020204" pitchFamily="34" charset="0"/>
                <a:ea typeface="Cambria" panose="02040503050406030204" pitchFamily="18" charset="0"/>
              </a:rPr>
              <a:t>clear vision for improvement</a:t>
            </a:r>
            <a:r>
              <a:rPr lang="en-GB" sz="2000" dirty="0">
                <a:solidFill>
                  <a:schemeClr val="bg1"/>
                </a:solidFill>
                <a:latin typeface="Candara" panose="020E0502030303020204" pitchFamily="34" charset="0"/>
                <a:ea typeface="Cambria" panose="02040503050406030204" pitchFamily="18" charset="0"/>
              </a:rPr>
              <a:t>? Do you want to be a driving force to </a:t>
            </a:r>
            <a:r>
              <a:rPr lang="en-GB" sz="2000" b="1" dirty="0">
                <a:solidFill>
                  <a:schemeClr val="bg1"/>
                </a:solidFill>
                <a:latin typeface="Candara" panose="020E0502030303020204" pitchFamily="34" charset="0"/>
                <a:ea typeface="Cambria" panose="02040503050406030204" pitchFamily="18" charset="0"/>
              </a:rPr>
              <a:t>raise their aspiration and life chances</a:t>
            </a:r>
            <a:r>
              <a:rPr lang="en-GB" sz="2000" dirty="0">
                <a:solidFill>
                  <a:schemeClr val="bg1"/>
                </a:solidFill>
                <a:latin typeface="Candara" panose="020E0502030303020204" pitchFamily="34" charset="0"/>
                <a:ea typeface="Cambria" panose="02040503050406030204" pitchFamily="18" charset="0"/>
              </a:rPr>
              <a:t>?  Do you work with </a:t>
            </a:r>
            <a:r>
              <a:rPr lang="en-GB" sz="2000" b="1" dirty="0">
                <a:solidFill>
                  <a:schemeClr val="bg1"/>
                </a:solidFill>
                <a:latin typeface="Candara" panose="020E0502030303020204" pitchFamily="34" charset="0"/>
                <a:ea typeface="Cambria" panose="02040503050406030204" pitchFamily="18" charset="0"/>
              </a:rPr>
              <a:t>passion and enthusiasm in collaboration with like-minded people?  </a:t>
            </a:r>
          </a:p>
          <a:p>
            <a:pPr algn="ctr"/>
            <a:r>
              <a:rPr lang="en-GB" sz="2000" dirty="0">
                <a:solidFill>
                  <a:schemeClr val="bg1"/>
                </a:solidFill>
                <a:latin typeface="Candara" panose="020E0502030303020204" pitchFamily="34" charset="0"/>
                <a:ea typeface="Cambria" panose="02040503050406030204" pitchFamily="18" charset="0"/>
              </a:rPr>
              <a:t>If you would like to make a difference to young people, building their leadership and character, whilst growing your own leadership skills, we would love to meet you. </a:t>
            </a:r>
          </a:p>
          <a:p>
            <a:pPr algn="ctr"/>
            <a:r>
              <a:rPr lang="en-GB" sz="2000" dirty="0">
                <a:solidFill>
                  <a:schemeClr val="bg1"/>
                </a:solidFill>
                <a:latin typeface="Candara" panose="020E0502030303020204" pitchFamily="34" charset="0"/>
                <a:ea typeface="Cambria" panose="02040503050406030204" pitchFamily="18" charset="0"/>
              </a:rPr>
              <a:t>In return we can offer </a:t>
            </a:r>
            <a:r>
              <a:rPr lang="en-GB" sz="2000" b="1" dirty="0">
                <a:solidFill>
                  <a:schemeClr val="bg1"/>
                </a:solidFill>
                <a:latin typeface="Candara" panose="020E0502030303020204" pitchFamily="34" charset="0"/>
                <a:ea typeface="Cambria" panose="02040503050406030204" pitchFamily="18" charset="0"/>
              </a:rPr>
              <a:t>leadership opportunities </a:t>
            </a:r>
            <a:r>
              <a:rPr lang="en-GB" sz="2000" dirty="0">
                <a:solidFill>
                  <a:schemeClr val="bg1"/>
                </a:solidFill>
                <a:latin typeface="Candara" panose="020E0502030303020204" pitchFamily="34" charset="0"/>
                <a:ea typeface="Cambria" panose="02040503050406030204" pitchFamily="18" charset="0"/>
              </a:rPr>
              <a:t>across our Success Academy Trust, supported by </a:t>
            </a:r>
            <a:r>
              <a:rPr lang="en-GB" sz="2000" b="1" dirty="0">
                <a:solidFill>
                  <a:schemeClr val="bg1"/>
                </a:solidFill>
                <a:latin typeface="Candara" panose="020E0502030303020204" pitchFamily="34" charset="0"/>
                <a:ea typeface="Cambria" panose="02040503050406030204" pitchFamily="18" charset="0"/>
              </a:rPr>
              <a:t>career appropriate national SSAT programmes and inhouse leadership training and mentoring, for fast-track leadership development.  </a:t>
            </a:r>
          </a:p>
          <a:p>
            <a:pPr algn="ctr"/>
            <a:r>
              <a:rPr lang="en-GB" sz="2000" dirty="0">
                <a:solidFill>
                  <a:schemeClr val="bg1"/>
                </a:solidFill>
                <a:latin typeface="Candara"/>
                <a:ea typeface="Cambria"/>
              </a:rPr>
              <a:t>Staff also benefit from a </a:t>
            </a:r>
            <a:r>
              <a:rPr lang="en-GB" sz="2000" b="1" dirty="0">
                <a:solidFill>
                  <a:schemeClr val="bg1"/>
                </a:solidFill>
                <a:latin typeface="Candara"/>
                <a:ea typeface="Cambria"/>
              </a:rPr>
              <a:t>comprehensive staff wellbeing programme</a:t>
            </a:r>
            <a:r>
              <a:rPr lang="en-GB" sz="2000" dirty="0">
                <a:solidFill>
                  <a:schemeClr val="bg1"/>
                </a:solidFill>
                <a:latin typeface="Candara"/>
                <a:ea typeface="Cambria"/>
              </a:rPr>
              <a:t>, including </a:t>
            </a:r>
            <a:r>
              <a:rPr lang="en-GB" sz="2000" b="1">
                <a:solidFill>
                  <a:schemeClr val="bg1"/>
                </a:solidFill>
                <a:latin typeface="Candara"/>
                <a:ea typeface="Cambria"/>
              </a:rPr>
              <a:t>full Green book pay and conditions</a:t>
            </a:r>
            <a:r>
              <a:rPr lang="en-GB" sz="2000" dirty="0">
                <a:solidFill>
                  <a:schemeClr val="bg1"/>
                </a:solidFill>
                <a:latin typeface="Candara"/>
                <a:ea typeface="Cambria"/>
              </a:rPr>
              <a:t>, access to </a:t>
            </a:r>
            <a:r>
              <a:rPr lang="en-GB" sz="2000" b="1" dirty="0">
                <a:solidFill>
                  <a:schemeClr val="bg1"/>
                </a:solidFill>
                <a:latin typeface="Candara"/>
                <a:ea typeface="Cambria"/>
              </a:rPr>
              <a:t>private medical and wellbeing support</a:t>
            </a:r>
            <a:r>
              <a:rPr lang="en-GB" sz="2000" dirty="0">
                <a:solidFill>
                  <a:schemeClr val="bg1"/>
                </a:solidFill>
                <a:latin typeface="Candara"/>
                <a:ea typeface="Cambria"/>
              </a:rPr>
              <a:t>, and </a:t>
            </a:r>
            <a:r>
              <a:rPr lang="en-GB" sz="2000" b="1" dirty="0">
                <a:solidFill>
                  <a:schemeClr val="bg1"/>
                </a:solidFill>
                <a:latin typeface="Candara"/>
                <a:ea typeface="Cambria"/>
              </a:rPr>
              <a:t>a designated off-site preparation period</a:t>
            </a:r>
            <a:r>
              <a:rPr lang="en-GB" sz="2000" dirty="0">
                <a:solidFill>
                  <a:schemeClr val="bg1"/>
                </a:solidFill>
                <a:latin typeface="Candara"/>
                <a:ea typeface="Cambria"/>
              </a:rPr>
              <a:t>, scheduled before or after school, supporting </a:t>
            </a:r>
            <a:r>
              <a:rPr lang="en-GB" sz="2000" b="1" dirty="0">
                <a:solidFill>
                  <a:schemeClr val="bg1"/>
                </a:solidFill>
                <a:latin typeface="Candara"/>
                <a:ea typeface="Cambria"/>
              </a:rPr>
              <a:t>flexible and focused planning time</a:t>
            </a:r>
          </a:p>
          <a:p>
            <a:pPr algn="ctr"/>
            <a:endParaRPr lang="en-GB" sz="2000" i="1" dirty="0">
              <a:solidFill>
                <a:schemeClr val="bg1"/>
              </a:solidFill>
              <a:latin typeface="Candara" panose="020E0502030303020204" pitchFamily="34" charset="0"/>
              <a:ea typeface="Cambria" panose="02040503050406030204" pitchFamily="18" charset="0"/>
            </a:endParaRPr>
          </a:p>
          <a:p>
            <a:pPr algn="ctr"/>
            <a:endParaRPr lang="en-GB" sz="1700" i="1" dirty="0">
              <a:solidFill>
                <a:schemeClr val="bg1"/>
              </a:solidFill>
              <a:latin typeface="Candara" panose="020E0502030303020204" pitchFamily="34" charset="0"/>
              <a:ea typeface="Cambria" panose="02040503050406030204" pitchFamily="18" charset="0"/>
            </a:endParaRPr>
          </a:p>
          <a:p>
            <a:endParaRPr lang="en-GB" sz="1800" b="1" dirty="0">
              <a:solidFill>
                <a:schemeClr val="bg1"/>
              </a:solidFill>
              <a:latin typeface="Candara"/>
              <a:ea typeface="Calibri"/>
              <a:cs typeface="Aptos Serif"/>
            </a:endParaRPr>
          </a:p>
          <a:p>
            <a:r>
              <a:rPr lang="en-GB" sz="1800" b="1" dirty="0">
                <a:solidFill>
                  <a:schemeClr val="bg1"/>
                </a:solidFill>
                <a:latin typeface="Candara"/>
                <a:ea typeface="Calibri"/>
                <a:cs typeface="Aptos Serif"/>
              </a:rPr>
              <a:t>We offer you:</a:t>
            </a:r>
            <a:endParaRPr lang="en-GB" sz="1800" b="1" dirty="0">
              <a:solidFill>
                <a:schemeClr val="bg1"/>
              </a:solidFill>
              <a:latin typeface="Candara"/>
            </a:endParaRPr>
          </a:p>
          <a:p>
            <a:r>
              <a:rPr lang="en-GB" sz="1800" dirty="0">
                <a:solidFill>
                  <a:schemeClr val="bg1"/>
                </a:solidFill>
                <a:latin typeface="Candara"/>
                <a:ea typeface="Calibri"/>
                <a:cs typeface="Aptos Serif"/>
              </a:rPr>
              <a:t>· A fantastic team of staff to work with and be a part of – the ‘Thomas </a:t>
            </a:r>
            <a:r>
              <a:rPr lang="en-GB" sz="1800">
                <a:solidFill>
                  <a:schemeClr val="bg1"/>
                </a:solidFill>
                <a:latin typeface="Candara"/>
                <a:ea typeface="Calibri"/>
                <a:cs typeface="Aptos Serif"/>
              </a:rPr>
              <a:t>Estley</a:t>
            </a:r>
            <a:r>
              <a:rPr lang="en-GB" sz="1800" dirty="0">
                <a:solidFill>
                  <a:schemeClr val="bg1"/>
                </a:solidFill>
                <a:latin typeface="Candara"/>
                <a:ea typeface="Calibri"/>
                <a:cs typeface="Aptos Serif"/>
              </a:rPr>
              <a:t> family’</a:t>
            </a:r>
            <a:endParaRPr lang="en-GB" sz="1800" dirty="0">
              <a:solidFill>
                <a:schemeClr val="bg1"/>
              </a:solidFill>
              <a:latin typeface="Candara"/>
            </a:endParaRPr>
          </a:p>
          <a:p>
            <a:r>
              <a:rPr lang="en-GB" sz="1800" dirty="0">
                <a:solidFill>
                  <a:schemeClr val="bg1"/>
                </a:solidFill>
                <a:latin typeface="Candara"/>
                <a:ea typeface="Calibri"/>
                <a:cs typeface="Aptos Serif"/>
              </a:rPr>
              <a:t>· An inclusive, diverse workplace where everyone can thrive.</a:t>
            </a:r>
            <a:endParaRPr lang="en-GB" sz="1800" dirty="0">
              <a:solidFill>
                <a:schemeClr val="bg1"/>
              </a:solidFill>
              <a:latin typeface="Candara"/>
            </a:endParaRPr>
          </a:p>
          <a:p>
            <a:r>
              <a:rPr lang="en-GB" sz="1800" dirty="0">
                <a:solidFill>
                  <a:schemeClr val="bg1"/>
                </a:solidFill>
                <a:latin typeface="Candara"/>
                <a:ea typeface="Calibri"/>
                <a:cs typeface="Aptos Serif"/>
              </a:rPr>
              <a:t>· A popular school with a strong academic outcomes and a commitment to success</a:t>
            </a:r>
            <a:endParaRPr lang="en-GB" sz="1800" dirty="0">
              <a:solidFill>
                <a:schemeClr val="bg1"/>
              </a:solidFill>
              <a:latin typeface="Candara"/>
            </a:endParaRPr>
          </a:p>
          <a:p>
            <a:r>
              <a:rPr lang="en-GB" sz="1800" dirty="0">
                <a:solidFill>
                  <a:schemeClr val="bg1"/>
                </a:solidFill>
                <a:latin typeface="Candara"/>
                <a:ea typeface="Calibri"/>
                <a:cs typeface="Aptos Serif"/>
              </a:rPr>
              <a:t>· Free membership of the SAS Wellbeing scheme (including 24 hours access to GP advice, physiotherapy, counselling and a wealth of other wellbeing services) and our inhouse staff wellbeing enhancement offer</a:t>
            </a:r>
            <a:endParaRPr lang="en-GB" sz="1800" dirty="0">
              <a:solidFill>
                <a:schemeClr val="bg1"/>
              </a:solidFill>
              <a:latin typeface="Candara"/>
            </a:endParaRPr>
          </a:p>
          <a:p>
            <a:r>
              <a:rPr lang="en-GB" sz="1800" dirty="0">
                <a:solidFill>
                  <a:schemeClr val="bg1"/>
                </a:solidFill>
                <a:latin typeface="Candara"/>
                <a:ea typeface="Calibri"/>
                <a:cs typeface="Aptos Serif"/>
              </a:rPr>
              <a:t>· A personalised ‘Success AT Career plan’ with twice annual review to ensure the right blend of support and challenge</a:t>
            </a:r>
            <a:endParaRPr lang="en-GB" sz="1800" dirty="0">
              <a:solidFill>
                <a:schemeClr val="bg1"/>
              </a:solidFill>
              <a:latin typeface="Candara"/>
            </a:endParaRPr>
          </a:p>
          <a:p>
            <a:r>
              <a:rPr lang="en-GB" sz="1800" dirty="0">
                <a:solidFill>
                  <a:schemeClr val="bg1"/>
                </a:solidFill>
                <a:latin typeface="Candara"/>
                <a:ea typeface="Calibri"/>
                <a:cs typeface="Aptos Serif"/>
              </a:rPr>
              <a:t>· Commitment to continuing professional development and leadership development</a:t>
            </a:r>
            <a:endParaRPr lang="en-GB" sz="1800" dirty="0">
              <a:solidFill>
                <a:schemeClr val="bg1"/>
              </a:solidFill>
              <a:latin typeface="Candara"/>
            </a:endParaRPr>
          </a:p>
          <a:p>
            <a:r>
              <a:rPr lang="en-GB" sz="1800">
                <a:solidFill>
                  <a:schemeClr val="bg1"/>
                </a:solidFill>
                <a:latin typeface="Candara"/>
                <a:ea typeface="Calibri"/>
                <a:cs typeface="Aptos Serif"/>
              </a:rPr>
              <a:t>· A generous pension scheme, combined with full NJC pay and conditions</a:t>
            </a:r>
            <a:endParaRPr lang="en-GB" sz="1800">
              <a:solidFill>
                <a:schemeClr val="bg1"/>
              </a:solidFill>
              <a:latin typeface="Candara"/>
            </a:endParaRPr>
          </a:p>
          <a:p>
            <a:r>
              <a:rPr lang="en-GB" sz="1800" dirty="0">
                <a:solidFill>
                  <a:schemeClr val="bg1"/>
                </a:solidFill>
                <a:latin typeface="Candara"/>
                <a:ea typeface="Calibri"/>
                <a:cs typeface="Aptos Serif"/>
              </a:rPr>
              <a:t>· Induction mentoring, whatever your skills or experience.</a:t>
            </a:r>
            <a:endParaRPr lang="en-GB" sz="1800" dirty="0">
              <a:solidFill>
                <a:schemeClr val="bg1"/>
              </a:solidFill>
              <a:latin typeface="Candara"/>
            </a:endParaRPr>
          </a:p>
        </p:txBody>
      </p:sp>
    </p:spTree>
    <p:extLst>
      <p:ext uri="{BB962C8B-B14F-4D97-AF65-F5344CB8AC3E}">
        <p14:creationId xmlns:p14="http://schemas.microsoft.com/office/powerpoint/2010/main" val="1758842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DD40A7-D0FB-4B96-BF43-647BFA8F6C60}"/>
              </a:ext>
            </a:extLst>
          </p:cNvPr>
          <p:cNvSpPr>
            <a:spLocks noGrp="1"/>
          </p:cNvSpPr>
          <p:nvPr>
            <p:ph type="ftr" sz="quarter" idx="11"/>
          </p:nvPr>
        </p:nvSpPr>
        <p:spPr>
          <a:xfrm>
            <a:off x="124691" y="9653807"/>
            <a:ext cx="1865933" cy="527403"/>
          </a:xfrm>
        </p:spPr>
        <p:txBody>
          <a:bodyPr/>
          <a:lstStyle/>
          <a:p>
            <a:r>
              <a:rPr lang="en-GB"/>
              <a:t>www.successat.org.uk                                                                                </a:t>
            </a:r>
          </a:p>
        </p:txBody>
      </p:sp>
      <p:sp>
        <p:nvSpPr>
          <p:cNvPr id="3" name="Slide Number Placeholder 2">
            <a:extLst>
              <a:ext uri="{FF2B5EF4-FFF2-40B4-BE49-F238E27FC236}">
                <a16:creationId xmlns:a16="http://schemas.microsoft.com/office/drawing/2014/main" id="{7ECD8090-12A5-7645-0FF6-BECE7594CDAD}"/>
              </a:ext>
            </a:extLst>
          </p:cNvPr>
          <p:cNvSpPr>
            <a:spLocks noGrp="1"/>
          </p:cNvSpPr>
          <p:nvPr>
            <p:ph type="sldNum" sz="quarter" idx="12"/>
          </p:nvPr>
        </p:nvSpPr>
        <p:spPr>
          <a:xfrm>
            <a:off x="5105969" y="9529204"/>
            <a:ext cx="1543050" cy="527403"/>
          </a:xfrm>
        </p:spPr>
        <p:txBody>
          <a:bodyPr/>
          <a:lstStyle/>
          <a:p>
            <a:r>
              <a:rPr lang="en-GB"/>
              <a:t>Page </a:t>
            </a:r>
            <a:fld id="{5699F653-A948-4BD1-BBB3-6CD4FE48AB5E}" type="slidenum">
              <a:rPr lang="en-GB" smtClean="0"/>
              <a:pPr/>
              <a:t>4</a:t>
            </a:fld>
            <a:endParaRPr lang="en-US"/>
          </a:p>
        </p:txBody>
      </p:sp>
      <p:sp>
        <p:nvSpPr>
          <p:cNvPr id="9" name="TextBox 8"/>
          <p:cNvSpPr txBox="1"/>
          <p:nvPr/>
        </p:nvSpPr>
        <p:spPr>
          <a:xfrm>
            <a:off x="394855" y="800608"/>
            <a:ext cx="6066692" cy="523220"/>
          </a:xfrm>
          <a:prstGeom prst="rect">
            <a:avLst/>
          </a:prstGeom>
          <a:noFill/>
          <a:ln w="6350">
            <a:solidFill>
              <a:schemeClr val="accent1">
                <a:lumMod val="75000"/>
              </a:schemeClr>
            </a:solidFill>
          </a:ln>
        </p:spPr>
        <p:txBody>
          <a:bodyPr wrap="square" lIns="91440" tIns="45720" rIns="91440" bIns="45720" rtlCol="0" anchor="t">
            <a:spAutoFit/>
          </a:bodyPr>
          <a:lstStyle/>
          <a:p>
            <a:r>
              <a:rPr lang="en-GB" sz="1400" dirty="0"/>
              <a:t>Station Road, Broughton Astley, Leicestershire, LE9 6PT   Tel:  01455 283 263</a:t>
            </a:r>
          </a:p>
          <a:p>
            <a:pPr algn="ctr"/>
            <a:r>
              <a:rPr lang="en-GB" sz="1400" dirty="0">
                <a:hlinkClick r:id="rId2"/>
              </a:rPr>
              <a:t>admin@thomasestley.org.uk</a:t>
            </a:r>
            <a:r>
              <a:rPr lang="en-GB" sz="1400" dirty="0"/>
              <a:t> - www.successat.org.uk</a:t>
            </a:r>
          </a:p>
        </p:txBody>
      </p:sp>
      <p:sp>
        <p:nvSpPr>
          <p:cNvPr id="11" name="TextBox 10"/>
          <p:cNvSpPr txBox="1"/>
          <p:nvPr/>
        </p:nvSpPr>
        <p:spPr>
          <a:xfrm>
            <a:off x="186317" y="1551959"/>
            <a:ext cx="6483767" cy="6340197"/>
          </a:xfrm>
          <a:prstGeom prst="rect">
            <a:avLst/>
          </a:prstGeom>
          <a:noFill/>
          <a:ln>
            <a:noFill/>
          </a:ln>
        </p:spPr>
        <p:txBody>
          <a:bodyPr wrap="square" lIns="91440" tIns="45720" rIns="91440" bIns="45720" rtlCol="0" anchor="t">
            <a:spAutoFit/>
          </a:bodyPr>
          <a:lstStyle/>
          <a:p>
            <a:r>
              <a:rPr lang="en-GB" sz="1400" dirty="0">
                <a:latin typeface="Candara" panose="020E0502030303020204" pitchFamily="34" charset="0"/>
              </a:rPr>
              <a:t>Dear Applicant 				                                                                        June 2026</a:t>
            </a:r>
          </a:p>
          <a:p>
            <a:endParaRPr lang="en-GB" sz="1400" b="1" dirty="0">
              <a:latin typeface="Candara" panose="020E0502030303020204" pitchFamily="34" charset="0"/>
            </a:endParaRPr>
          </a:p>
          <a:p>
            <a:r>
              <a:rPr lang="en-GB" sz="1400" b="1" dirty="0">
                <a:latin typeface="Candara" panose="020E0502030303020204" pitchFamily="34" charset="0"/>
              </a:rPr>
              <a:t>TRUST ACADEMY BUSINESS MANAGER</a:t>
            </a:r>
          </a:p>
          <a:p>
            <a:endParaRPr lang="en-GB" sz="1400" dirty="0">
              <a:latin typeface="Candara" panose="020E0502030303020204" pitchFamily="34" charset="0"/>
            </a:endParaRPr>
          </a:p>
          <a:p>
            <a:r>
              <a:rPr lang="en-GB" sz="1400" dirty="0">
                <a:latin typeface="Candara" panose="020E0502030303020204" pitchFamily="34" charset="0"/>
              </a:rPr>
              <a:t>Thank you for your interest in this post. </a:t>
            </a:r>
            <a:r>
              <a:rPr lang="en-GB" sz="1400" dirty="0">
                <a:latin typeface="Candara" panose="020E0502030303020204" pitchFamily="34" charset="0"/>
                <a:ea typeface="Calibri" panose="020F0502020204030204" pitchFamily="34" charset="0"/>
                <a:cs typeface="Times New Roman" panose="02020603050405020304" pitchFamily="18" charset="0"/>
              </a:rPr>
              <a:t>The trust is looking to appoint a new Academy Business Manager to lead and coordinate the following functions for the schools in collaboration with the appropriate manager – Finance and procurement; human resources; school administration/other support services; data protection; site Health &amp; Safety including business continuity planning and all relevant matters within the overall management of the school.</a:t>
            </a:r>
          </a:p>
          <a:p>
            <a:endParaRPr lang="en-GB" sz="1400" dirty="0">
              <a:latin typeface="Candara" panose="020E0502030303020204" pitchFamily="34" charset="0"/>
            </a:endParaRPr>
          </a:p>
          <a:p>
            <a:r>
              <a:rPr lang="en-GB" sz="1400" dirty="0">
                <a:latin typeface="Candara" panose="020E0502030303020204" pitchFamily="34" charset="0"/>
              </a:rPr>
              <a:t>Success Academy Trust is a multi academy trust providing learning for children and young people aged from 2 to 16 years, including primary and secondary schools as well as preschools. We focus on improving school performance, while building leadership and character together. </a:t>
            </a:r>
          </a:p>
          <a:p>
            <a:endParaRPr lang="en-GB" sz="1400" dirty="0">
              <a:latin typeface="Candara" panose="020E0502030303020204" pitchFamily="34" charset="0"/>
            </a:endParaRPr>
          </a:p>
          <a:p>
            <a:r>
              <a:rPr lang="en-GB" sz="1400" dirty="0">
                <a:latin typeface="Candara" panose="020E0502030303020204" pitchFamily="34" charset="0"/>
              </a:rPr>
              <a:t>We are passionate about the power of leadership and character development to maximise life chances, to build wellbeing and confidence, and to equip our young people, whatever their background, ability, interest or need,  to make a positive difference in their local community and beyond. We believe that alongside great academic results, this focus ensures that our children will grow to shape the world around them, to make it a fairer, kinder and better place to live in. We believe that our focus on Building Leadership and Character together for both children and adults makes us a special place to work and to learn.</a:t>
            </a:r>
          </a:p>
          <a:p>
            <a:endParaRPr lang="en-GB" sz="1400" dirty="0">
              <a:latin typeface="Candara" panose="020E0502030303020204" pitchFamily="34" charset="0"/>
            </a:endParaRPr>
          </a:p>
          <a:p>
            <a:r>
              <a:rPr lang="en-GB" sz="1400" dirty="0">
                <a:latin typeface="Candara" panose="020E0502030303020204" pitchFamily="34" charset="0"/>
              </a:rPr>
              <a:t>Staff make the biggest difference to ethos and outcomes, and we prioritise their recruitment, growth and development, from inhouse initial teacher training, through teaching and support staff leadership development programmes, career plans for all, and a carefully planned mix of support and challenge. </a:t>
            </a:r>
          </a:p>
        </p:txBody>
      </p:sp>
      <p:pic>
        <p:nvPicPr>
          <p:cNvPr id="4" name="Picture 3">
            <a:extLst>
              <a:ext uri="{FF2B5EF4-FFF2-40B4-BE49-F238E27FC236}">
                <a16:creationId xmlns:a16="http://schemas.microsoft.com/office/drawing/2014/main" id="{140C6292-8D81-4EB4-AE88-33BCA8E96C2D}"/>
              </a:ext>
            </a:extLst>
          </p:cNvPr>
          <p:cNvPicPr>
            <a:picLocks noChangeAspect="1"/>
          </p:cNvPicPr>
          <p:nvPr/>
        </p:nvPicPr>
        <p:blipFill>
          <a:blip r:embed="rId3"/>
          <a:stretch>
            <a:fillRect/>
          </a:stretch>
        </p:blipFill>
        <p:spPr>
          <a:xfrm>
            <a:off x="186317" y="8030124"/>
            <a:ext cx="6496467" cy="1236509"/>
          </a:xfrm>
          <a:prstGeom prst="rect">
            <a:avLst/>
          </a:prstGeom>
        </p:spPr>
      </p:pic>
    </p:spTree>
    <p:extLst>
      <p:ext uri="{BB962C8B-B14F-4D97-AF65-F5344CB8AC3E}">
        <p14:creationId xmlns:p14="http://schemas.microsoft.com/office/powerpoint/2010/main" val="3070282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DD40A7-D0FB-4B96-BF43-647BFA8F6C60}"/>
              </a:ext>
            </a:extLst>
          </p:cNvPr>
          <p:cNvSpPr>
            <a:spLocks noGrp="1"/>
          </p:cNvSpPr>
          <p:nvPr>
            <p:ph type="ftr" sz="quarter" idx="11"/>
          </p:nvPr>
        </p:nvSpPr>
        <p:spPr>
          <a:xfrm>
            <a:off x="124691" y="9653807"/>
            <a:ext cx="1865933" cy="527403"/>
          </a:xfrm>
        </p:spPr>
        <p:txBody>
          <a:bodyPr/>
          <a:lstStyle/>
          <a:p>
            <a:r>
              <a:rPr lang="en-GB"/>
              <a:t>www.successat.org.uk                                                                                </a:t>
            </a:r>
          </a:p>
        </p:txBody>
      </p:sp>
      <p:sp>
        <p:nvSpPr>
          <p:cNvPr id="3" name="Slide Number Placeholder 2">
            <a:extLst>
              <a:ext uri="{FF2B5EF4-FFF2-40B4-BE49-F238E27FC236}">
                <a16:creationId xmlns:a16="http://schemas.microsoft.com/office/drawing/2014/main" id="{7ECD8090-12A5-7645-0FF6-BECE7594CDAD}"/>
              </a:ext>
            </a:extLst>
          </p:cNvPr>
          <p:cNvSpPr>
            <a:spLocks noGrp="1"/>
          </p:cNvSpPr>
          <p:nvPr>
            <p:ph type="sldNum" sz="quarter" idx="12"/>
          </p:nvPr>
        </p:nvSpPr>
        <p:spPr>
          <a:xfrm>
            <a:off x="5105969" y="9529204"/>
            <a:ext cx="1543050" cy="527403"/>
          </a:xfrm>
        </p:spPr>
        <p:txBody>
          <a:bodyPr/>
          <a:lstStyle/>
          <a:p>
            <a:r>
              <a:rPr lang="en-GB"/>
              <a:t>Page </a:t>
            </a:r>
            <a:fld id="{5699F653-A948-4BD1-BBB3-6CD4FE48AB5E}" type="slidenum">
              <a:rPr lang="en-GB" smtClean="0"/>
              <a:pPr/>
              <a:t>5</a:t>
            </a:fld>
            <a:endParaRPr lang="en-US"/>
          </a:p>
        </p:txBody>
      </p:sp>
      <p:sp>
        <p:nvSpPr>
          <p:cNvPr id="11" name="TextBox 10"/>
          <p:cNvSpPr txBox="1"/>
          <p:nvPr/>
        </p:nvSpPr>
        <p:spPr>
          <a:xfrm>
            <a:off x="186315" y="1477996"/>
            <a:ext cx="6483767" cy="7263527"/>
          </a:xfrm>
          <a:prstGeom prst="rect">
            <a:avLst/>
          </a:prstGeom>
          <a:noFill/>
          <a:ln>
            <a:noFill/>
          </a:ln>
        </p:spPr>
        <p:txBody>
          <a:bodyPr wrap="square" lIns="91440" tIns="45720" rIns="91440" bIns="45720" rtlCol="0" anchor="t">
            <a:spAutoFit/>
          </a:bodyPr>
          <a:lstStyle/>
          <a:p>
            <a:r>
              <a:rPr lang="en-GB" sz="1400" dirty="0">
                <a:latin typeface="Candara" panose="020E0502030303020204" pitchFamily="34" charset="0"/>
              </a:rPr>
              <a:t>The Trust Academy Business Manager (TBM) works across the trust assisting Headteachers in their duty to ensure that the academies meet their educational aims by allowing the Headteachers to focus on teaching and learning.</a:t>
            </a:r>
          </a:p>
          <a:p>
            <a:endParaRPr lang="en-GB" sz="1400" dirty="0">
              <a:latin typeface="Candara" panose="020E0502030303020204" pitchFamily="34" charset="0"/>
            </a:endParaRPr>
          </a:p>
          <a:p>
            <a:r>
              <a:rPr lang="en-GB" sz="1400" dirty="0">
                <a:latin typeface="Candara" panose="020E0502030303020204" pitchFamily="34" charset="0"/>
              </a:rPr>
              <a:t>Whilst the TBM role is generalist in nature, each TBM will have at least one area of specialism which will be used to support all academies across the Trust.</a:t>
            </a:r>
          </a:p>
          <a:p>
            <a:endParaRPr lang="en-GB" sz="1400" dirty="0">
              <a:latin typeface="Candara" panose="020E0502030303020204" pitchFamily="34" charset="0"/>
            </a:endParaRPr>
          </a:p>
          <a:p>
            <a:r>
              <a:rPr lang="en-GB" sz="1400" b="1" dirty="0">
                <a:latin typeface="Candara" panose="020E0502030303020204" pitchFamily="34" charset="0"/>
              </a:rPr>
              <a:t>Applications</a:t>
            </a:r>
          </a:p>
          <a:p>
            <a:endParaRPr lang="en-GB" sz="1400" dirty="0">
              <a:latin typeface="Candara" panose="020E0502030303020204" pitchFamily="34" charset="0"/>
            </a:endParaRPr>
          </a:p>
          <a:p>
            <a:r>
              <a:rPr lang="en-GB" sz="1400" dirty="0">
                <a:latin typeface="Candara" panose="020E0502030303020204" pitchFamily="34" charset="0"/>
              </a:rPr>
              <a:t>If you are interested in an opportunity to work with us through this exciting period of growth and innovation along the lines outlined in the enclosed details, then we look forward to receiving your application. This post is subject to enhanced disclosure from the Criminal Records Bureau.</a:t>
            </a:r>
          </a:p>
          <a:p>
            <a:r>
              <a:rPr lang="en-GB" sz="1400" dirty="0">
                <a:latin typeface="Candara" panose="020E0502030303020204" pitchFamily="34" charset="0"/>
              </a:rPr>
              <a:t>Your application should include a completed form and a letter of application (no more than three sides of A4 please) with the names and addresses of two current professional referees. Please ensure that your letter matches your philosophy, practice and experience to the items in the job and person specification. </a:t>
            </a:r>
          </a:p>
          <a:p>
            <a:endParaRPr lang="en-GB" sz="1400" dirty="0">
              <a:latin typeface="Candara" panose="020E0502030303020204" pitchFamily="34" charset="0"/>
            </a:endParaRPr>
          </a:p>
          <a:p>
            <a:r>
              <a:rPr lang="en-GB" sz="1400" dirty="0">
                <a:latin typeface="Candara" panose="020E0502030303020204" pitchFamily="34" charset="0"/>
              </a:rPr>
              <a:t>We look forward to receiving your application. Please note the closing date for applications is </a:t>
            </a:r>
            <a:r>
              <a:rPr lang="en-GB" sz="1400" b="1" dirty="0">
                <a:latin typeface="Candara" panose="020E0502030303020204" pitchFamily="34" charset="0"/>
              </a:rPr>
              <a:t>Friday 3 July 2026 at 9AM, </a:t>
            </a:r>
            <a:r>
              <a:rPr lang="en-GB" sz="1400" dirty="0">
                <a:latin typeface="Candara" panose="020E0502030303020204" pitchFamily="34" charset="0"/>
              </a:rPr>
              <a:t>with interviews TBC </a:t>
            </a:r>
          </a:p>
          <a:p>
            <a:endParaRPr lang="en-GB" sz="1400" dirty="0">
              <a:latin typeface="Candara" panose="020E0502030303020204" pitchFamily="34" charset="0"/>
            </a:endParaRPr>
          </a:p>
          <a:p>
            <a:r>
              <a:rPr lang="en-GB" sz="1400" dirty="0">
                <a:latin typeface="Candara" panose="020E0502030303020204" pitchFamily="34" charset="0"/>
              </a:rPr>
              <a:t>Applications via email to hr@thomasestley.org.uk.</a:t>
            </a:r>
          </a:p>
          <a:p>
            <a:endParaRPr lang="en-GB" sz="1400" dirty="0">
              <a:latin typeface="Candara" panose="020E0502030303020204" pitchFamily="34" charset="0"/>
            </a:endParaRPr>
          </a:p>
          <a:p>
            <a:r>
              <a:rPr lang="en-GB" sz="1400" dirty="0">
                <a:latin typeface="Candara" panose="020E0502030303020204" pitchFamily="34" charset="0"/>
              </a:rPr>
              <a:t>Yours sincerely</a:t>
            </a:r>
          </a:p>
          <a:p>
            <a:endParaRPr lang="en-GB" sz="1400" dirty="0">
              <a:latin typeface="Candara" panose="020E0502030303020204" pitchFamily="34" charset="0"/>
            </a:endParaRPr>
          </a:p>
          <a:p>
            <a:r>
              <a:rPr lang="en-GB" sz="1400" dirty="0">
                <a:latin typeface="Candara" panose="020E0502030303020204" pitchFamily="34" charset="0"/>
              </a:rPr>
              <a:t>Mandi Collins</a:t>
            </a:r>
          </a:p>
          <a:p>
            <a:r>
              <a:rPr lang="en-GB" sz="1400" b="1" dirty="0">
                <a:latin typeface="Candara" panose="020E0502030303020204" pitchFamily="34" charset="0"/>
              </a:rPr>
              <a:t>Trust Leader</a:t>
            </a:r>
          </a:p>
          <a:p>
            <a:r>
              <a:rPr lang="en-GB" sz="1400" dirty="0">
                <a:latin typeface="Candara" panose="020E0502030303020204" pitchFamily="34" charset="0"/>
              </a:rPr>
              <a:t>			</a:t>
            </a:r>
            <a:r>
              <a:rPr lang="en-GB" sz="1200" dirty="0"/>
              <a:t>			</a:t>
            </a:r>
            <a:endParaRPr lang="en-GB" sz="1400" dirty="0">
              <a:latin typeface="Candara"/>
              <a:cs typeface="Calibri"/>
            </a:endParaRPr>
          </a:p>
          <a:p>
            <a:endParaRPr lang="en-GB" sz="1400" dirty="0">
              <a:latin typeface="Candara"/>
              <a:cs typeface="Calibri"/>
            </a:endParaRPr>
          </a:p>
          <a:p>
            <a:endParaRPr lang="en-GB" sz="1400" dirty="0">
              <a:latin typeface="Candara"/>
              <a:cs typeface="Calibri"/>
            </a:endParaRPr>
          </a:p>
          <a:p>
            <a:endParaRPr lang="en-GB" sz="1400" dirty="0">
              <a:latin typeface="Candara"/>
              <a:cs typeface="Calibri"/>
            </a:endParaRPr>
          </a:p>
          <a:p>
            <a:endParaRPr lang="en-GB" sz="1400" dirty="0">
              <a:latin typeface="Candara"/>
              <a:cs typeface="Calibri"/>
            </a:endParaRPr>
          </a:p>
          <a:p>
            <a:endParaRPr lang="en-GB" dirty="0">
              <a:cs typeface="Calibri"/>
            </a:endParaRPr>
          </a:p>
        </p:txBody>
      </p:sp>
      <p:pic>
        <p:nvPicPr>
          <p:cNvPr id="4" name="Picture 3">
            <a:extLst>
              <a:ext uri="{FF2B5EF4-FFF2-40B4-BE49-F238E27FC236}">
                <a16:creationId xmlns:a16="http://schemas.microsoft.com/office/drawing/2014/main" id="{E9F1C98B-E0E5-4635-B1EF-FC8FA82A4C0F}"/>
              </a:ext>
            </a:extLst>
          </p:cNvPr>
          <p:cNvPicPr>
            <a:picLocks noChangeAspect="1"/>
          </p:cNvPicPr>
          <p:nvPr/>
        </p:nvPicPr>
        <p:blipFill>
          <a:blip r:embed="rId2"/>
          <a:stretch>
            <a:fillRect/>
          </a:stretch>
        </p:blipFill>
        <p:spPr>
          <a:xfrm>
            <a:off x="181798" y="8079287"/>
            <a:ext cx="6492803" cy="1297517"/>
          </a:xfrm>
          <a:prstGeom prst="rect">
            <a:avLst/>
          </a:prstGeom>
        </p:spPr>
      </p:pic>
      <p:sp>
        <p:nvSpPr>
          <p:cNvPr id="13" name="TextBox 12">
            <a:extLst>
              <a:ext uri="{FF2B5EF4-FFF2-40B4-BE49-F238E27FC236}">
                <a16:creationId xmlns:a16="http://schemas.microsoft.com/office/drawing/2014/main" id="{4F0E35B1-3BF8-4E2F-8C49-31785BD94321}"/>
              </a:ext>
            </a:extLst>
          </p:cNvPr>
          <p:cNvSpPr txBox="1"/>
          <p:nvPr/>
        </p:nvSpPr>
        <p:spPr>
          <a:xfrm>
            <a:off x="394854" y="677773"/>
            <a:ext cx="6066692" cy="523220"/>
          </a:xfrm>
          <a:prstGeom prst="rect">
            <a:avLst/>
          </a:prstGeom>
          <a:noFill/>
          <a:ln w="6350">
            <a:solidFill>
              <a:schemeClr val="accent1">
                <a:lumMod val="75000"/>
              </a:schemeClr>
            </a:solidFill>
          </a:ln>
        </p:spPr>
        <p:txBody>
          <a:bodyPr wrap="square" lIns="91440" tIns="45720" rIns="91440" bIns="45720" rtlCol="0" anchor="t">
            <a:spAutoFit/>
          </a:bodyPr>
          <a:lstStyle/>
          <a:p>
            <a:r>
              <a:rPr lang="en-GB" sz="1400" dirty="0"/>
              <a:t>Station Road, Broughton Astley, Leicestershire, LE9 6PT   Tel:  01455 283 263</a:t>
            </a:r>
          </a:p>
          <a:p>
            <a:pPr algn="ctr"/>
            <a:r>
              <a:rPr lang="en-GB" sz="1400" dirty="0">
                <a:hlinkClick r:id="rId3"/>
              </a:rPr>
              <a:t>admin@thomasestley.org.uk</a:t>
            </a:r>
            <a:r>
              <a:rPr lang="en-GB" sz="1400" dirty="0"/>
              <a:t> - www.successat.org.uk</a:t>
            </a:r>
          </a:p>
        </p:txBody>
      </p:sp>
    </p:spTree>
    <p:extLst>
      <p:ext uri="{BB962C8B-B14F-4D97-AF65-F5344CB8AC3E}">
        <p14:creationId xmlns:p14="http://schemas.microsoft.com/office/powerpoint/2010/main" val="3301062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F0B493-EDA5-4272-ADBB-C587889A2C68}"/>
              </a:ext>
            </a:extLst>
          </p:cNvPr>
          <p:cNvSpPr>
            <a:spLocks noGrp="1"/>
          </p:cNvSpPr>
          <p:nvPr>
            <p:ph type="ftr" sz="quarter" idx="11"/>
          </p:nvPr>
        </p:nvSpPr>
        <p:spPr>
          <a:xfrm>
            <a:off x="0" y="9653807"/>
            <a:ext cx="2251214" cy="527403"/>
          </a:xfrm>
        </p:spPr>
        <p:txBody>
          <a:bodyPr/>
          <a:lstStyle/>
          <a:p>
            <a:r>
              <a:rPr lang="en-GB"/>
              <a:t>www.successat.org.uk                                                                                </a:t>
            </a:r>
          </a:p>
        </p:txBody>
      </p:sp>
      <p:sp>
        <p:nvSpPr>
          <p:cNvPr id="3" name="Slide Number Placeholder 2">
            <a:extLst>
              <a:ext uri="{FF2B5EF4-FFF2-40B4-BE49-F238E27FC236}">
                <a16:creationId xmlns:a16="http://schemas.microsoft.com/office/drawing/2014/main" id="{0B0C2C18-FFB5-F199-C842-D6A95778BBEC}"/>
              </a:ext>
            </a:extLst>
          </p:cNvPr>
          <p:cNvSpPr>
            <a:spLocks noGrp="1"/>
          </p:cNvSpPr>
          <p:nvPr>
            <p:ph type="sldNum" sz="quarter" idx="12"/>
          </p:nvPr>
        </p:nvSpPr>
        <p:spPr>
          <a:xfrm>
            <a:off x="5189097" y="9466902"/>
            <a:ext cx="1543050" cy="527403"/>
          </a:xfrm>
        </p:spPr>
        <p:txBody>
          <a:bodyPr/>
          <a:lstStyle/>
          <a:p>
            <a:r>
              <a:rPr lang="en-GB"/>
              <a:t>Page </a:t>
            </a:r>
            <a:fld id="{5699F653-A948-4BD1-BBB3-6CD4FE48AB5E}" type="slidenum">
              <a:rPr lang="en-GB" smtClean="0"/>
              <a:pPr/>
              <a:t>6</a:t>
            </a:fld>
            <a:endParaRPr lang="en-US"/>
          </a:p>
        </p:txBody>
      </p:sp>
      <p:sp>
        <p:nvSpPr>
          <p:cNvPr id="9" name="TextBox 8"/>
          <p:cNvSpPr txBox="1"/>
          <p:nvPr/>
        </p:nvSpPr>
        <p:spPr>
          <a:xfrm>
            <a:off x="197876" y="1303482"/>
            <a:ext cx="6421442" cy="369332"/>
          </a:xfrm>
          <a:prstGeom prst="rect">
            <a:avLst/>
          </a:prstGeom>
          <a:noFill/>
          <a:ln>
            <a:solidFill>
              <a:schemeClr val="bg1">
                <a:lumMod val="50000"/>
              </a:schemeClr>
            </a:solidFill>
          </a:ln>
        </p:spPr>
        <p:txBody>
          <a:bodyPr wrap="square" lIns="91440" tIns="45720" rIns="91440" bIns="45720" rtlCol="0" anchor="t">
            <a:spAutoFit/>
          </a:bodyPr>
          <a:lstStyle/>
          <a:p>
            <a:r>
              <a:rPr lang="en-GB" b="1" dirty="0">
                <a:latin typeface="Candara"/>
              </a:rPr>
              <a:t>Job Title: </a:t>
            </a:r>
            <a:r>
              <a:rPr lang="en-GB" dirty="0">
                <a:latin typeface="Candara"/>
              </a:rPr>
              <a:t>Trust Academy Business Manager</a:t>
            </a:r>
            <a:endParaRPr lang="en-GB" sz="2400" dirty="0">
              <a:latin typeface="Candara"/>
              <a:ea typeface="Calibri"/>
              <a:cs typeface="Calibri"/>
            </a:endParaRPr>
          </a:p>
        </p:txBody>
      </p:sp>
      <p:sp>
        <p:nvSpPr>
          <p:cNvPr id="11" name="TextBox 10"/>
          <p:cNvSpPr txBox="1"/>
          <p:nvPr/>
        </p:nvSpPr>
        <p:spPr>
          <a:xfrm>
            <a:off x="197876" y="2909022"/>
            <a:ext cx="6421442" cy="1323439"/>
          </a:xfrm>
          <a:prstGeom prst="rect">
            <a:avLst/>
          </a:prstGeom>
          <a:noFill/>
          <a:ln>
            <a:solidFill>
              <a:schemeClr val="bg1">
                <a:lumMod val="50000"/>
              </a:schemeClr>
            </a:solidFill>
          </a:ln>
        </p:spPr>
        <p:txBody>
          <a:bodyPr wrap="square" lIns="91440" tIns="45720" rIns="91440" bIns="45720" rtlCol="0" anchor="t">
            <a:spAutoFit/>
          </a:bodyPr>
          <a:lstStyle/>
          <a:p>
            <a:r>
              <a:rPr lang="en-GB" sz="1600" b="1" dirty="0">
                <a:latin typeface="Candara" panose="020E0502030303020204" pitchFamily="34" charset="0"/>
              </a:rPr>
              <a:t>Responsible to: </a:t>
            </a:r>
            <a:r>
              <a:rPr lang="en-GB" sz="1600" dirty="0">
                <a:latin typeface="Candara" panose="020E0502030303020204" pitchFamily="34" charset="0"/>
              </a:rPr>
              <a:t>Trust Leader (CEO) &amp; Chief Financial Officer (CFO)</a:t>
            </a:r>
            <a:endParaRPr lang="en-GB" sz="1600" dirty="0">
              <a:latin typeface="Candara" panose="020E0502030303020204" pitchFamily="34" charset="0"/>
              <a:ea typeface="Calibri"/>
              <a:cs typeface="Calibri"/>
            </a:endParaRPr>
          </a:p>
          <a:p>
            <a:endParaRPr lang="en-GB" sz="1600" b="1" dirty="0">
              <a:latin typeface="Candara" panose="020E0502030303020204" pitchFamily="34" charset="0"/>
              <a:ea typeface="Calibri"/>
              <a:cs typeface="Calibri"/>
            </a:endParaRPr>
          </a:p>
          <a:p>
            <a:r>
              <a:rPr lang="en-GB" sz="1600" b="1" dirty="0">
                <a:latin typeface="Candara" panose="020E0502030303020204" pitchFamily="34" charset="0"/>
              </a:rPr>
              <a:t>Key relationships with: </a:t>
            </a:r>
            <a:r>
              <a:rPr lang="en-GB" sz="1600" dirty="0">
                <a:latin typeface="Candara" panose="020E0502030303020204" pitchFamily="34" charset="0"/>
              </a:rPr>
              <a:t>Headteachers, Administrative staff, Premises officer and Premises staff, Teaching &amp; support staff, Other TBMs across the Trust &amp; Trust Central Team</a:t>
            </a:r>
            <a:endParaRPr lang="en-GB" sz="1600" b="1" dirty="0">
              <a:latin typeface="Candara" panose="020E0502030303020204" pitchFamily="34" charset="0"/>
            </a:endParaRPr>
          </a:p>
        </p:txBody>
      </p:sp>
      <p:sp>
        <p:nvSpPr>
          <p:cNvPr id="12" name="TextBox 11"/>
          <p:cNvSpPr txBox="1"/>
          <p:nvPr/>
        </p:nvSpPr>
        <p:spPr>
          <a:xfrm>
            <a:off x="218279" y="4419366"/>
            <a:ext cx="6421442" cy="5047536"/>
          </a:xfrm>
          <a:prstGeom prst="rect">
            <a:avLst/>
          </a:prstGeom>
          <a:noFill/>
          <a:ln>
            <a:solidFill>
              <a:schemeClr val="bg1">
                <a:lumMod val="50000"/>
              </a:schemeClr>
            </a:solidFill>
          </a:ln>
        </p:spPr>
        <p:txBody>
          <a:bodyPr wrap="square" lIns="91440" tIns="45720" rIns="91440" bIns="45720" rtlCol="0" anchor="t">
            <a:spAutoFit/>
          </a:bodyPr>
          <a:lstStyle/>
          <a:p>
            <a:r>
              <a:rPr lang="en-GB" sz="1400" b="1" dirty="0">
                <a:latin typeface="Candara" panose="020E0502030303020204" pitchFamily="34" charset="0"/>
              </a:rPr>
              <a:t>Job purpose:</a:t>
            </a:r>
          </a:p>
          <a:p>
            <a:endParaRPr lang="en-GB" sz="1400" b="1" dirty="0">
              <a:latin typeface="Candara" panose="020E0502030303020204" pitchFamily="34" charset="0"/>
            </a:endParaRPr>
          </a:p>
          <a:p>
            <a:r>
              <a:rPr lang="en-GB" sz="1400" dirty="0">
                <a:latin typeface="Candara" panose="020E0502030303020204" pitchFamily="34" charset="0"/>
              </a:rPr>
              <a:t>The Trust Academy Business Manager (TBM) works across the trust assisting Headteachers in their duty to ensure that the academies meet their educational aims by allowing the Headteachers to focus on teaching and learning. </a:t>
            </a:r>
          </a:p>
          <a:p>
            <a:endParaRPr lang="en-GB" sz="1400" b="1" dirty="0">
              <a:latin typeface="Candara" panose="020E0502030303020204" pitchFamily="34" charset="0"/>
              <a:ea typeface="+mn-lt"/>
              <a:cs typeface="+mn-lt"/>
            </a:endParaRPr>
          </a:p>
          <a:p>
            <a:endParaRPr lang="en-GB" sz="1400" b="1" dirty="0">
              <a:latin typeface="Candara" panose="020E0502030303020204" pitchFamily="34" charset="0"/>
              <a:ea typeface="+mn-lt"/>
              <a:cs typeface="+mn-lt"/>
            </a:endParaRPr>
          </a:p>
          <a:p>
            <a:r>
              <a:rPr lang="en-GB" sz="1400" b="1" dirty="0">
                <a:latin typeface="Candara" panose="020E0502030303020204" pitchFamily="34" charset="0"/>
                <a:ea typeface="+mn-lt"/>
                <a:cs typeface="+mn-lt"/>
              </a:rPr>
              <a:t>Key Responsibilities:</a:t>
            </a:r>
          </a:p>
          <a:p>
            <a:endParaRPr lang="en-GB" sz="1400" dirty="0">
              <a:latin typeface="Candara" panose="020E0502030303020204" pitchFamily="34" charset="0"/>
              <a:ea typeface="Calibri"/>
              <a:cs typeface="Calibri"/>
            </a:endParaRPr>
          </a:p>
          <a:p>
            <a:pPr marL="285750" indent="-285750">
              <a:buFont typeface="Arial"/>
              <a:buChar char="•"/>
            </a:pPr>
            <a:r>
              <a:rPr lang="en-GB" sz="1400" dirty="0">
                <a:latin typeface="Candara" panose="020E0502030303020204" pitchFamily="34" charset="0"/>
              </a:rPr>
              <a:t>The TBM will follow Trust processes and procedures to facilitate this and provide professional leadership and management of non-teaching school support staff in partnership with teaching staff, to enhance their effectiveness in order to achieve improved standards of learning and achievement in the academy.</a:t>
            </a:r>
          </a:p>
          <a:p>
            <a:pPr marL="285750" indent="-285750">
              <a:buFont typeface="Arial"/>
              <a:buChar char="•"/>
            </a:pPr>
            <a:r>
              <a:rPr lang="en-GB" sz="1400" dirty="0">
                <a:latin typeface="Candara" panose="020E0502030303020204" pitchFamily="34" charset="0"/>
              </a:rPr>
              <a:t>In support of the CFO, through Trust operational and financial procedures, the TBM will support the following functions for the academies – Budgeting, human resources; leading school administration/other support services; marketing; data protection; Site Health &amp; Safety including business continuity planning and all matters within the overall management of the school which are supportive to, but do not involve, the teaching role. </a:t>
            </a:r>
          </a:p>
          <a:p>
            <a:pPr marL="285750" indent="-285750">
              <a:buFont typeface="Arial"/>
              <a:buChar char="•"/>
            </a:pPr>
            <a:r>
              <a:rPr lang="en-GB" sz="1400" dirty="0">
                <a:latin typeface="Candara" panose="020E0502030303020204" pitchFamily="34" charset="0"/>
              </a:rPr>
              <a:t>Whilst the TBM role is generalist in nature, each TBM will have at least one area of specialism which will be used to support all academies across the Trust.</a:t>
            </a:r>
            <a:endParaRPr lang="en-GB" sz="1400" dirty="0">
              <a:latin typeface="Candara" panose="020E0502030303020204" pitchFamily="34" charset="0"/>
              <a:ea typeface="Calibri"/>
              <a:cs typeface="Calibri"/>
            </a:endParaRPr>
          </a:p>
          <a:p>
            <a:endParaRPr lang="en-GB" sz="1400" dirty="0">
              <a:latin typeface="Candara" panose="020E0502030303020204" pitchFamily="34" charset="0"/>
              <a:ea typeface="Calibri"/>
              <a:cs typeface="Calibri"/>
            </a:endParaRPr>
          </a:p>
        </p:txBody>
      </p:sp>
      <p:sp>
        <p:nvSpPr>
          <p:cNvPr id="14" name="TextBox 13">
            <a:extLst>
              <a:ext uri="{FF2B5EF4-FFF2-40B4-BE49-F238E27FC236}">
                <a16:creationId xmlns:a16="http://schemas.microsoft.com/office/drawing/2014/main" id="{776173D0-93C2-45F2-9A3D-F8AE4A90DD74}"/>
              </a:ext>
            </a:extLst>
          </p:cNvPr>
          <p:cNvSpPr txBox="1"/>
          <p:nvPr/>
        </p:nvSpPr>
        <p:spPr>
          <a:xfrm>
            <a:off x="204018" y="1881757"/>
            <a:ext cx="6421443" cy="830997"/>
          </a:xfrm>
          <a:prstGeom prst="rect">
            <a:avLst/>
          </a:prstGeom>
          <a:noFill/>
          <a:ln>
            <a:solidFill>
              <a:schemeClr val="bg1">
                <a:lumMod val="50000"/>
              </a:schemeClr>
            </a:solidFill>
          </a:ln>
        </p:spPr>
        <p:txBody>
          <a:bodyPr wrap="square" lIns="91440" tIns="45720" rIns="91440" bIns="45720" rtlCol="0" anchor="t">
            <a:spAutoFit/>
          </a:bodyPr>
          <a:lstStyle/>
          <a:p>
            <a:r>
              <a:rPr lang="en-GB" sz="1600" b="1" dirty="0">
                <a:latin typeface="Candara"/>
              </a:rPr>
              <a:t>Grade: </a:t>
            </a:r>
            <a:r>
              <a:rPr lang="en-GB" sz="1600" dirty="0">
                <a:latin typeface="Candara"/>
              </a:rPr>
              <a:t>12 currently £43,860.00 per annum</a:t>
            </a:r>
          </a:p>
          <a:p>
            <a:endParaRPr lang="en-GB" sz="1600" dirty="0">
              <a:latin typeface="Candara"/>
            </a:endParaRPr>
          </a:p>
          <a:p>
            <a:r>
              <a:rPr lang="en-GB" sz="1600" b="1" dirty="0">
                <a:latin typeface="Candara"/>
              </a:rPr>
              <a:t>Hours: </a:t>
            </a:r>
            <a:r>
              <a:rPr lang="en-GB" sz="1600" dirty="0">
                <a:latin typeface="Candara"/>
              </a:rPr>
              <a:t>Full time (37 hours per week, 52 weeks per year)</a:t>
            </a:r>
            <a:endParaRPr lang="en-GB" sz="1600" dirty="0">
              <a:latin typeface="Candara"/>
              <a:ea typeface="Calibri"/>
              <a:cs typeface="Calibri"/>
            </a:endParaRPr>
          </a:p>
        </p:txBody>
      </p:sp>
    </p:spTree>
    <p:extLst>
      <p:ext uri="{BB962C8B-B14F-4D97-AF65-F5344CB8AC3E}">
        <p14:creationId xmlns:p14="http://schemas.microsoft.com/office/powerpoint/2010/main" val="2841128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F0B493-EDA5-4272-ADBB-C587889A2C68}"/>
              </a:ext>
            </a:extLst>
          </p:cNvPr>
          <p:cNvSpPr>
            <a:spLocks noGrp="1"/>
          </p:cNvSpPr>
          <p:nvPr>
            <p:ph type="ftr" sz="quarter" idx="11"/>
          </p:nvPr>
        </p:nvSpPr>
        <p:spPr>
          <a:xfrm>
            <a:off x="0" y="9653807"/>
            <a:ext cx="2251214" cy="527403"/>
          </a:xfrm>
        </p:spPr>
        <p:txBody>
          <a:bodyPr/>
          <a:lstStyle/>
          <a:p>
            <a:r>
              <a:rPr lang="en-GB"/>
              <a:t>www.successat.org.uk                                                                                </a:t>
            </a:r>
          </a:p>
        </p:txBody>
      </p:sp>
      <p:sp>
        <p:nvSpPr>
          <p:cNvPr id="3" name="Slide Number Placeholder 2">
            <a:extLst>
              <a:ext uri="{FF2B5EF4-FFF2-40B4-BE49-F238E27FC236}">
                <a16:creationId xmlns:a16="http://schemas.microsoft.com/office/drawing/2014/main" id="{0B0C2C18-FFB5-F199-C842-D6A95778BBEC}"/>
              </a:ext>
            </a:extLst>
          </p:cNvPr>
          <p:cNvSpPr>
            <a:spLocks noGrp="1"/>
          </p:cNvSpPr>
          <p:nvPr>
            <p:ph type="sldNum" sz="quarter" idx="12"/>
          </p:nvPr>
        </p:nvSpPr>
        <p:spPr>
          <a:xfrm>
            <a:off x="5189097" y="9466902"/>
            <a:ext cx="1543050" cy="527403"/>
          </a:xfrm>
        </p:spPr>
        <p:txBody>
          <a:bodyPr/>
          <a:lstStyle/>
          <a:p>
            <a:r>
              <a:rPr lang="en-GB"/>
              <a:t>Page </a:t>
            </a:r>
            <a:fld id="{5699F653-A948-4BD1-BBB3-6CD4FE48AB5E}" type="slidenum">
              <a:rPr lang="en-GB" smtClean="0"/>
              <a:pPr/>
              <a:t>7</a:t>
            </a:fld>
            <a:endParaRPr lang="en-US"/>
          </a:p>
        </p:txBody>
      </p:sp>
      <p:graphicFrame>
        <p:nvGraphicFramePr>
          <p:cNvPr id="4" name="Table 3">
            <a:extLst>
              <a:ext uri="{FF2B5EF4-FFF2-40B4-BE49-F238E27FC236}">
                <a16:creationId xmlns:a16="http://schemas.microsoft.com/office/drawing/2014/main" id="{FE40372D-D19C-48A9-A38B-ED439427CA2C}"/>
              </a:ext>
            </a:extLst>
          </p:cNvPr>
          <p:cNvGraphicFramePr>
            <a:graphicFrameLocks noGrp="1"/>
          </p:cNvGraphicFramePr>
          <p:nvPr>
            <p:extLst>
              <p:ext uri="{D42A27DB-BD31-4B8C-83A1-F6EECF244321}">
                <p14:modId xmlns:p14="http://schemas.microsoft.com/office/powerpoint/2010/main" val="2538829092"/>
              </p:ext>
            </p:extLst>
          </p:nvPr>
        </p:nvGraphicFramePr>
        <p:xfrm>
          <a:off x="182301" y="1210403"/>
          <a:ext cx="6462530" cy="3931920"/>
        </p:xfrm>
        <a:graphic>
          <a:graphicData uri="http://schemas.openxmlformats.org/drawingml/2006/table">
            <a:tbl>
              <a:tblPr firstRow="1" bandRow="1">
                <a:tableStyleId>{5C22544A-7EE6-4342-B048-85BDC9FD1C3A}</a:tableStyleId>
              </a:tblPr>
              <a:tblGrid>
                <a:gridCol w="1455702">
                  <a:extLst>
                    <a:ext uri="{9D8B030D-6E8A-4147-A177-3AD203B41FA5}">
                      <a16:colId xmlns:a16="http://schemas.microsoft.com/office/drawing/2014/main" val="1467555064"/>
                    </a:ext>
                  </a:extLst>
                </a:gridCol>
                <a:gridCol w="5006828">
                  <a:extLst>
                    <a:ext uri="{9D8B030D-6E8A-4147-A177-3AD203B41FA5}">
                      <a16:colId xmlns:a16="http://schemas.microsoft.com/office/drawing/2014/main" val="130784262"/>
                    </a:ext>
                  </a:extLst>
                </a:gridCol>
              </a:tblGrid>
              <a:tr h="957067">
                <a:tc>
                  <a:txBody>
                    <a:bodyPr/>
                    <a:lstStyle/>
                    <a:p>
                      <a:r>
                        <a:rPr lang="en-GB" dirty="0"/>
                        <a:t>STRATEGIC </a:t>
                      </a:r>
                    </a:p>
                  </a:txBody>
                  <a:tcPr>
                    <a:solidFill>
                      <a:schemeClr val="bg1">
                        <a:lumMod val="50000"/>
                      </a:schemeClr>
                    </a:solidFill>
                  </a:tcPr>
                </a:tc>
                <a:tc>
                  <a:txBody>
                    <a:bodyPr/>
                    <a:lstStyle/>
                    <a:p>
                      <a:pPr marL="285750" lvl="0" indent="-285750">
                        <a:buFont typeface="Arial" panose="020B0604020202020204" pitchFamily="34" charset="0"/>
                        <a:buChar char="•"/>
                      </a:pPr>
                      <a:r>
                        <a:rPr lang="en-US" sz="1400" b="1" kern="1200" dirty="0">
                          <a:solidFill>
                            <a:schemeClr val="lt1"/>
                          </a:solidFill>
                          <a:effectLst/>
                          <a:latin typeface="+mn-lt"/>
                          <a:ea typeface="+mn-ea"/>
                          <a:cs typeface="+mn-cs"/>
                        </a:rPr>
                        <a:t>Whilst working within Trust values and parameters, offer vision &amp; leadership within academies around all areas of responsibility, including strategic planning and advice to ensure the best possible use of all resources.</a:t>
                      </a:r>
                      <a:endParaRPr lang="en-GB" sz="140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400" b="1" kern="1200" dirty="0">
                          <a:solidFill>
                            <a:schemeClr val="lt1"/>
                          </a:solidFill>
                          <a:effectLst/>
                          <a:latin typeface="+mn-lt"/>
                          <a:ea typeface="+mn-ea"/>
                          <a:cs typeface="+mn-cs"/>
                        </a:rPr>
                        <a:t>Work closely with the CFO and other Trust SBMs to ensure the Trust effectively works to deliver on its strategic vision and growth around financial and operations activities.</a:t>
                      </a:r>
                      <a:endParaRPr lang="en-GB" sz="140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400" b="1" kern="1200" dirty="0">
                          <a:solidFill>
                            <a:schemeClr val="lt1"/>
                          </a:solidFill>
                          <a:effectLst/>
                          <a:latin typeface="+mn-lt"/>
                          <a:ea typeface="+mn-ea"/>
                          <a:cs typeface="+mn-cs"/>
                        </a:rPr>
                        <a:t>Attend/present at academy SLT and Local Governance Committee (LGC) meetings where relevant.</a:t>
                      </a:r>
                      <a:endParaRPr lang="en-GB" sz="140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400" b="1" kern="1200" dirty="0">
                          <a:solidFill>
                            <a:schemeClr val="lt1"/>
                          </a:solidFill>
                          <a:effectLst/>
                          <a:latin typeface="+mn-lt"/>
                          <a:ea typeface="+mn-ea"/>
                          <a:cs typeface="+mn-cs"/>
                        </a:rPr>
                        <a:t>Plan and manage change in accordance with the Trust and local Academy’s improvement plan.</a:t>
                      </a:r>
                      <a:endParaRPr lang="en-GB" sz="140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400" b="1" kern="1200" dirty="0">
                          <a:solidFill>
                            <a:schemeClr val="lt1"/>
                          </a:solidFill>
                          <a:effectLst/>
                          <a:latin typeface="+mn-lt"/>
                          <a:ea typeface="+mn-ea"/>
                          <a:cs typeface="+mn-cs"/>
                        </a:rPr>
                        <a:t>Ensure rapid and effective communication of Trust and academy policies to staff, volunteers and LGC members and monitor compliance.</a:t>
                      </a:r>
                      <a:endParaRPr lang="en-GB" sz="140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400" b="1" kern="1200" dirty="0">
                          <a:solidFill>
                            <a:schemeClr val="lt1"/>
                          </a:solidFill>
                          <a:effectLst/>
                          <a:latin typeface="+mn-lt"/>
                          <a:ea typeface="+mn-ea"/>
                          <a:cs typeface="+mn-cs"/>
                        </a:rPr>
                        <a:t>Ensure compliance with all statutory requirements, including those in the Academy Trust Handbook, ESFA, and other relevant bodies, as well as Trust policies, delegated authority, and guidance.</a:t>
                      </a:r>
                      <a:endParaRPr lang="en-GB" sz="1400" b="1" kern="1200" dirty="0">
                        <a:solidFill>
                          <a:schemeClr val="lt1"/>
                        </a:solidFill>
                        <a:effectLst/>
                        <a:latin typeface="+mn-lt"/>
                        <a:ea typeface="+mn-ea"/>
                        <a:cs typeface="+mn-cs"/>
                      </a:endParaRPr>
                    </a:p>
                  </a:txBody>
                  <a:tcPr>
                    <a:solidFill>
                      <a:schemeClr val="bg1">
                        <a:lumMod val="65000"/>
                      </a:schemeClr>
                    </a:solidFill>
                  </a:tcPr>
                </a:tc>
                <a:extLst>
                  <a:ext uri="{0D108BD9-81ED-4DB2-BD59-A6C34878D82A}">
                    <a16:rowId xmlns:a16="http://schemas.microsoft.com/office/drawing/2014/main" val="3862310484"/>
                  </a:ext>
                </a:extLst>
              </a:tr>
            </a:tbl>
          </a:graphicData>
        </a:graphic>
      </p:graphicFrame>
      <p:sp>
        <p:nvSpPr>
          <p:cNvPr id="6" name="TextBox 5">
            <a:extLst>
              <a:ext uri="{FF2B5EF4-FFF2-40B4-BE49-F238E27FC236}">
                <a16:creationId xmlns:a16="http://schemas.microsoft.com/office/drawing/2014/main" id="{61266B75-769E-43AB-8F08-36B75F16D4F9}"/>
              </a:ext>
            </a:extLst>
          </p:cNvPr>
          <p:cNvSpPr txBox="1"/>
          <p:nvPr/>
        </p:nvSpPr>
        <p:spPr>
          <a:xfrm>
            <a:off x="369276" y="683014"/>
            <a:ext cx="6119446" cy="369332"/>
          </a:xfrm>
          <a:prstGeom prst="rect">
            <a:avLst/>
          </a:prstGeom>
          <a:noFill/>
        </p:spPr>
        <p:txBody>
          <a:bodyPr wrap="square" lIns="91440" tIns="45720" rIns="91440" bIns="45720" rtlCol="0" anchor="t">
            <a:spAutoFit/>
          </a:bodyPr>
          <a:lstStyle/>
          <a:p>
            <a:pPr algn="ctr"/>
            <a:r>
              <a:rPr lang="en-GB" b="1" dirty="0">
                <a:solidFill>
                  <a:schemeClr val="accent3">
                    <a:lumMod val="50000"/>
                  </a:schemeClr>
                </a:solidFill>
              </a:rPr>
              <a:t>PROFESSIONAL RESPONSIBILITIES</a:t>
            </a:r>
            <a:endParaRPr lang="en-GB" b="1" dirty="0">
              <a:solidFill>
                <a:schemeClr val="accent3">
                  <a:lumMod val="50000"/>
                </a:schemeClr>
              </a:solidFill>
              <a:cs typeface="Calibri"/>
            </a:endParaRPr>
          </a:p>
        </p:txBody>
      </p:sp>
      <p:graphicFrame>
        <p:nvGraphicFramePr>
          <p:cNvPr id="7" name="Table 6">
            <a:extLst>
              <a:ext uri="{FF2B5EF4-FFF2-40B4-BE49-F238E27FC236}">
                <a16:creationId xmlns:a16="http://schemas.microsoft.com/office/drawing/2014/main" id="{DF7177EB-986E-429F-BB54-E544BADDBE9D}"/>
              </a:ext>
            </a:extLst>
          </p:cNvPr>
          <p:cNvGraphicFramePr>
            <a:graphicFrameLocks noGrp="1"/>
          </p:cNvGraphicFramePr>
          <p:nvPr>
            <p:extLst>
              <p:ext uri="{D42A27DB-BD31-4B8C-83A1-F6EECF244321}">
                <p14:modId xmlns:p14="http://schemas.microsoft.com/office/powerpoint/2010/main" val="3507574232"/>
              </p:ext>
            </p:extLst>
          </p:nvPr>
        </p:nvGraphicFramePr>
        <p:xfrm>
          <a:off x="182301" y="5186252"/>
          <a:ext cx="6431665" cy="1158240"/>
        </p:xfrm>
        <a:graphic>
          <a:graphicData uri="http://schemas.openxmlformats.org/drawingml/2006/table">
            <a:tbl>
              <a:tblPr firstRow="1" bandRow="1">
                <a:tableStyleId>{5C22544A-7EE6-4342-B048-85BDC9FD1C3A}</a:tableStyleId>
              </a:tblPr>
              <a:tblGrid>
                <a:gridCol w="1452796">
                  <a:extLst>
                    <a:ext uri="{9D8B030D-6E8A-4147-A177-3AD203B41FA5}">
                      <a16:colId xmlns:a16="http://schemas.microsoft.com/office/drawing/2014/main" val="1467555064"/>
                    </a:ext>
                  </a:extLst>
                </a:gridCol>
                <a:gridCol w="4978869">
                  <a:extLst>
                    <a:ext uri="{9D8B030D-6E8A-4147-A177-3AD203B41FA5}">
                      <a16:colId xmlns:a16="http://schemas.microsoft.com/office/drawing/2014/main" val="130784262"/>
                    </a:ext>
                  </a:extLst>
                </a:gridCol>
              </a:tblGrid>
              <a:tr h="957067">
                <a:tc>
                  <a:txBody>
                    <a:bodyPr/>
                    <a:lstStyle/>
                    <a:p>
                      <a:r>
                        <a:rPr lang="en-GB" dirty="0"/>
                        <a:t>DATA PROTECTION MANAGEMENT </a:t>
                      </a:r>
                    </a:p>
                  </a:txBody>
                  <a:tcPr>
                    <a:solidFill>
                      <a:schemeClr val="bg1">
                        <a:lumMod val="50000"/>
                      </a:schemeClr>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dirty="0">
                          <a:solidFill>
                            <a:schemeClr val="lt1"/>
                          </a:solidFill>
                          <a:effectLst/>
                          <a:latin typeface="+mn-lt"/>
                          <a:ea typeface="+mn-ea"/>
                          <a:cs typeface="+mn-cs"/>
                        </a:rPr>
                        <a:t>To act as the Academy’s local Data Protection Manager (DPM) for any general data protection/ UK GDPR enquires/ Subject Access Requests (SARs), Freedom of Information requests (FOIs) and monitor the Academy’s compliance with the requirements of the Data protection Act and UK GDPR.</a:t>
                      </a:r>
                    </a:p>
                  </a:txBody>
                  <a:tcPr>
                    <a:solidFill>
                      <a:schemeClr val="bg1">
                        <a:lumMod val="65000"/>
                      </a:schemeClr>
                    </a:solidFill>
                  </a:tcPr>
                </a:tc>
                <a:extLst>
                  <a:ext uri="{0D108BD9-81ED-4DB2-BD59-A6C34878D82A}">
                    <a16:rowId xmlns:a16="http://schemas.microsoft.com/office/drawing/2014/main" val="3862310484"/>
                  </a:ext>
                </a:extLst>
              </a:tr>
            </a:tbl>
          </a:graphicData>
        </a:graphic>
      </p:graphicFrame>
      <p:graphicFrame>
        <p:nvGraphicFramePr>
          <p:cNvPr id="8" name="Table 7">
            <a:extLst>
              <a:ext uri="{FF2B5EF4-FFF2-40B4-BE49-F238E27FC236}">
                <a16:creationId xmlns:a16="http://schemas.microsoft.com/office/drawing/2014/main" id="{69A100CA-0458-4BED-9541-194F11A2E130}"/>
              </a:ext>
            </a:extLst>
          </p:cNvPr>
          <p:cNvGraphicFramePr>
            <a:graphicFrameLocks noGrp="1"/>
          </p:cNvGraphicFramePr>
          <p:nvPr>
            <p:extLst>
              <p:ext uri="{D42A27DB-BD31-4B8C-83A1-F6EECF244321}">
                <p14:modId xmlns:p14="http://schemas.microsoft.com/office/powerpoint/2010/main" val="1577228014"/>
              </p:ext>
            </p:extLst>
          </p:nvPr>
        </p:nvGraphicFramePr>
        <p:xfrm>
          <a:off x="197734" y="6388422"/>
          <a:ext cx="6435248" cy="3078480"/>
        </p:xfrm>
        <a:graphic>
          <a:graphicData uri="http://schemas.openxmlformats.org/drawingml/2006/table">
            <a:tbl>
              <a:tblPr firstRow="1" bandRow="1">
                <a:tableStyleId>{5C22544A-7EE6-4342-B048-85BDC9FD1C3A}</a:tableStyleId>
              </a:tblPr>
              <a:tblGrid>
                <a:gridCol w="1474941">
                  <a:extLst>
                    <a:ext uri="{9D8B030D-6E8A-4147-A177-3AD203B41FA5}">
                      <a16:colId xmlns:a16="http://schemas.microsoft.com/office/drawing/2014/main" val="1467555064"/>
                    </a:ext>
                  </a:extLst>
                </a:gridCol>
                <a:gridCol w="4960307">
                  <a:extLst>
                    <a:ext uri="{9D8B030D-6E8A-4147-A177-3AD203B41FA5}">
                      <a16:colId xmlns:a16="http://schemas.microsoft.com/office/drawing/2014/main" val="130784262"/>
                    </a:ext>
                  </a:extLst>
                </a:gridCol>
              </a:tblGrid>
              <a:tr h="957067">
                <a:tc>
                  <a:txBody>
                    <a:bodyPr/>
                    <a:lstStyle/>
                    <a:p>
                      <a:r>
                        <a:rPr lang="en-GB" dirty="0"/>
                        <a:t>FINANCIAL MANAGEMENT </a:t>
                      </a:r>
                    </a:p>
                  </a:txBody>
                  <a:tcPr>
                    <a:solidFill>
                      <a:schemeClr val="bg1">
                        <a:lumMod val="50000"/>
                      </a:schemeClr>
                    </a:solidFill>
                  </a:tcPr>
                </a:tc>
                <a:tc>
                  <a:txBody>
                    <a:bodyPr/>
                    <a:lstStyle/>
                    <a:p>
                      <a:pPr marL="285750" lvl="0" indent="-285750">
                        <a:buFont typeface="Arial" panose="020B0604020202020204" pitchFamily="34" charset="0"/>
                        <a:buChar char="•"/>
                      </a:pPr>
                      <a:r>
                        <a:rPr lang="en-US" sz="1400" b="1" kern="1200" dirty="0">
                          <a:solidFill>
                            <a:schemeClr val="lt1"/>
                          </a:solidFill>
                          <a:effectLst/>
                          <a:latin typeface="+mn-lt"/>
                          <a:ea typeface="+mn-ea"/>
                          <a:cs typeface="+mn-cs"/>
                        </a:rPr>
                        <a:t>Working with Headteachers, preparation of a 3-year academy budget (which is aligned to the Trust’s strategic ICFP parameters and requirements of the Academy’s Improvement Plan) for the LGC to scrutinize and recommend to the central finance team and Trustees for approval.</a:t>
                      </a:r>
                      <a:endParaRPr lang="en-GB" sz="140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400" b="1" kern="1200" dirty="0">
                          <a:solidFill>
                            <a:schemeClr val="lt1"/>
                          </a:solidFill>
                          <a:effectLst/>
                          <a:latin typeface="+mn-lt"/>
                          <a:ea typeface="+mn-ea"/>
                          <a:cs typeface="+mn-cs"/>
                        </a:rPr>
                        <a:t>Assist in the overall financial planning process and develop a long-term financial strategy for the future development of the academies.</a:t>
                      </a:r>
                      <a:endParaRPr lang="en-GB" sz="140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400" b="1" kern="1200" dirty="0">
                          <a:solidFill>
                            <a:schemeClr val="lt1"/>
                          </a:solidFill>
                          <a:effectLst/>
                          <a:latin typeface="+mn-lt"/>
                          <a:ea typeface="+mn-ea"/>
                          <a:cs typeface="+mn-cs"/>
                        </a:rPr>
                        <a:t>Actively monitor academies budget spend against the agreed budget plan, reporting on variances monthly with commentary, to the appropriate budget holders, LGC committee and central finance team, including reporting on specific ‘trading accounts’ for earmarked/ringfenced areas of income and expenditure.</a:t>
                      </a:r>
                      <a:endParaRPr lang="en-GB" sz="1400" b="1" kern="1200" dirty="0">
                        <a:solidFill>
                          <a:schemeClr val="lt1"/>
                        </a:solidFill>
                        <a:effectLst/>
                        <a:latin typeface="+mn-lt"/>
                        <a:ea typeface="+mn-ea"/>
                        <a:cs typeface="+mn-cs"/>
                      </a:endParaRPr>
                    </a:p>
                  </a:txBody>
                  <a:tcPr>
                    <a:solidFill>
                      <a:schemeClr val="bg1">
                        <a:lumMod val="65000"/>
                      </a:schemeClr>
                    </a:solidFill>
                  </a:tcPr>
                </a:tc>
                <a:extLst>
                  <a:ext uri="{0D108BD9-81ED-4DB2-BD59-A6C34878D82A}">
                    <a16:rowId xmlns:a16="http://schemas.microsoft.com/office/drawing/2014/main" val="3862310484"/>
                  </a:ext>
                </a:extLst>
              </a:tr>
            </a:tbl>
          </a:graphicData>
        </a:graphic>
      </p:graphicFrame>
    </p:spTree>
    <p:extLst>
      <p:ext uri="{BB962C8B-B14F-4D97-AF65-F5344CB8AC3E}">
        <p14:creationId xmlns:p14="http://schemas.microsoft.com/office/powerpoint/2010/main" val="3312552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F0B493-EDA5-4272-ADBB-C587889A2C68}"/>
              </a:ext>
            </a:extLst>
          </p:cNvPr>
          <p:cNvSpPr>
            <a:spLocks noGrp="1"/>
          </p:cNvSpPr>
          <p:nvPr>
            <p:ph type="ftr" sz="quarter" idx="11"/>
          </p:nvPr>
        </p:nvSpPr>
        <p:spPr>
          <a:xfrm>
            <a:off x="0" y="9653807"/>
            <a:ext cx="2251214" cy="527403"/>
          </a:xfrm>
        </p:spPr>
        <p:txBody>
          <a:bodyPr/>
          <a:lstStyle/>
          <a:p>
            <a:r>
              <a:rPr lang="en-GB"/>
              <a:t>www.successat.org.uk                                                                                </a:t>
            </a:r>
          </a:p>
        </p:txBody>
      </p:sp>
      <p:sp>
        <p:nvSpPr>
          <p:cNvPr id="3" name="Slide Number Placeholder 2">
            <a:extLst>
              <a:ext uri="{FF2B5EF4-FFF2-40B4-BE49-F238E27FC236}">
                <a16:creationId xmlns:a16="http://schemas.microsoft.com/office/drawing/2014/main" id="{0B0C2C18-FFB5-F199-C842-D6A95778BBEC}"/>
              </a:ext>
            </a:extLst>
          </p:cNvPr>
          <p:cNvSpPr>
            <a:spLocks noGrp="1"/>
          </p:cNvSpPr>
          <p:nvPr>
            <p:ph type="sldNum" sz="quarter" idx="12"/>
          </p:nvPr>
        </p:nvSpPr>
        <p:spPr>
          <a:xfrm>
            <a:off x="5189097" y="9466902"/>
            <a:ext cx="1543050" cy="527403"/>
          </a:xfrm>
        </p:spPr>
        <p:txBody>
          <a:bodyPr/>
          <a:lstStyle/>
          <a:p>
            <a:r>
              <a:rPr lang="en-GB"/>
              <a:t>Page </a:t>
            </a:r>
            <a:fld id="{5699F653-A948-4BD1-BBB3-6CD4FE48AB5E}" type="slidenum">
              <a:rPr lang="en-GB" smtClean="0"/>
              <a:pPr/>
              <a:t>8</a:t>
            </a:fld>
            <a:endParaRPr lang="en-US"/>
          </a:p>
        </p:txBody>
      </p:sp>
      <p:graphicFrame>
        <p:nvGraphicFramePr>
          <p:cNvPr id="4" name="Table 3">
            <a:extLst>
              <a:ext uri="{FF2B5EF4-FFF2-40B4-BE49-F238E27FC236}">
                <a16:creationId xmlns:a16="http://schemas.microsoft.com/office/drawing/2014/main" id="{FE40372D-D19C-48A9-A38B-ED439427CA2C}"/>
              </a:ext>
            </a:extLst>
          </p:cNvPr>
          <p:cNvGraphicFramePr>
            <a:graphicFrameLocks noGrp="1"/>
          </p:cNvGraphicFramePr>
          <p:nvPr>
            <p:extLst>
              <p:ext uri="{D42A27DB-BD31-4B8C-83A1-F6EECF244321}">
                <p14:modId xmlns:p14="http://schemas.microsoft.com/office/powerpoint/2010/main" val="3272066876"/>
              </p:ext>
            </p:extLst>
          </p:nvPr>
        </p:nvGraphicFramePr>
        <p:xfrm>
          <a:off x="260350" y="631938"/>
          <a:ext cx="6328340" cy="4000500"/>
        </p:xfrm>
        <a:graphic>
          <a:graphicData uri="http://schemas.openxmlformats.org/drawingml/2006/table">
            <a:tbl>
              <a:tblPr firstRow="1" bandRow="1">
                <a:tableStyleId>{5C22544A-7EE6-4342-B048-85BDC9FD1C3A}</a:tableStyleId>
              </a:tblPr>
              <a:tblGrid>
                <a:gridCol w="1292877">
                  <a:extLst>
                    <a:ext uri="{9D8B030D-6E8A-4147-A177-3AD203B41FA5}">
                      <a16:colId xmlns:a16="http://schemas.microsoft.com/office/drawing/2014/main" val="1467555064"/>
                    </a:ext>
                  </a:extLst>
                </a:gridCol>
                <a:gridCol w="5035463">
                  <a:extLst>
                    <a:ext uri="{9D8B030D-6E8A-4147-A177-3AD203B41FA5}">
                      <a16:colId xmlns:a16="http://schemas.microsoft.com/office/drawing/2014/main" val="130784262"/>
                    </a:ext>
                  </a:extLst>
                </a:gridCol>
              </a:tblGrid>
              <a:tr h="957067">
                <a:tc>
                  <a:txBody>
                    <a:bodyPr/>
                    <a:lstStyle/>
                    <a:p>
                      <a:r>
                        <a:rPr lang="en-GB" sz="1400" dirty="0">
                          <a:latin typeface="Candara" panose="020E0502030303020204" pitchFamily="34" charset="0"/>
                        </a:rPr>
                        <a:t>HUMAN RESOURCES</a:t>
                      </a:r>
                    </a:p>
                  </a:txBody>
                  <a:tcPr>
                    <a:solidFill>
                      <a:schemeClr val="bg1">
                        <a:lumMod val="50000"/>
                      </a:schemeClr>
                    </a:solidFill>
                  </a:tcPr>
                </a:tc>
                <a:tc>
                  <a:txBody>
                    <a:bodyPr/>
                    <a:lstStyle/>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Take responsibility for local Academy’s Single Central Record (SCR) security and compliance, ensuring all DBS and other checks (such as right to work) are carried out appropriately and in place for employees, volunteers, LGC members, self-employed, agencies and contractors as required.</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Responsible for all local Academy’s onboarding/offboarding checks.</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Ensure all HR administration tasks including setting up of contracts on payroll system/ issuing of contracts of employment/termination of contracts </a:t>
                      </a:r>
                      <a:r>
                        <a:rPr lang="en-US" sz="1350" b="1" kern="1200" dirty="0" err="1">
                          <a:solidFill>
                            <a:schemeClr val="lt1"/>
                          </a:solidFill>
                          <a:effectLst/>
                          <a:latin typeface="+mn-lt"/>
                          <a:ea typeface="+mn-ea"/>
                          <a:cs typeface="+mn-cs"/>
                        </a:rPr>
                        <a:t>etc</a:t>
                      </a:r>
                      <a:r>
                        <a:rPr lang="en-US" sz="1350" b="1" kern="1200" dirty="0">
                          <a:solidFill>
                            <a:schemeClr val="lt1"/>
                          </a:solidFill>
                          <a:effectLst/>
                          <a:latin typeface="+mn-lt"/>
                          <a:ea typeface="+mn-ea"/>
                          <a:cs typeface="+mn-cs"/>
                        </a:rPr>
                        <a:t> are completed in line with Trust payroll procedures.</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Work with the Trust’s central HR team and CFO following Trust processes, procedures, and policies as required seeking support from Trust HR Manager as needed in relation to HR advice.</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Maintain accurate records of staff absence, recording on Arbor software absence returns as required.</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Ensure payroll deadlines are achieved each month and draft payroll report is checked/ approval obtained of local payroll report prior to Trust payroll run.</a:t>
                      </a:r>
                      <a:endParaRPr lang="en-GB" sz="1350" b="1" kern="1200" dirty="0">
                        <a:solidFill>
                          <a:schemeClr val="lt1"/>
                        </a:solidFill>
                        <a:effectLst/>
                        <a:latin typeface="+mn-lt"/>
                        <a:ea typeface="+mn-ea"/>
                        <a:cs typeface="+mn-cs"/>
                      </a:endParaRPr>
                    </a:p>
                  </a:txBody>
                  <a:tcPr>
                    <a:solidFill>
                      <a:schemeClr val="bg1">
                        <a:lumMod val="65000"/>
                      </a:schemeClr>
                    </a:solidFill>
                  </a:tcPr>
                </a:tc>
                <a:extLst>
                  <a:ext uri="{0D108BD9-81ED-4DB2-BD59-A6C34878D82A}">
                    <a16:rowId xmlns:a16="http://schemas.microsoft.com/office/drawing/2014/main" val="3862310484"/>
                  </a:ext>
                </a:extLst>
              </a:tr>
            </a:tbl>
          </a:graphicData>
        </a:graphic>
      </p:graphicFrame>
      <p:graphicFrame>
        <p:nvGraphicFramePr>
          <p:cNvPr id="5" name="Table 4">
            <a:extLst>
              <a:ext uri="{FF2B5EF4-FFF2-40B4-BE49-F238E27FC236}">
                <a16:creationId xmlns:a16="http://schemas.microsoft.com/office/drawing/2014/main" id="{FF05FA50-F1D3-4689-8923-58FB185610C8}"/>
              </a:ext>
            </a:extLst>
          </p:cNvPr>
          <p:cNvGraphicFramePr>
            <a:graphicFrameLocks noGrp="1"/>
          </p:cNvGraphicFramePr>
          <p:nvPr>
            <p:extLst>
              <p:ext uri="{D42A27DB-BD31-4B8C-83A1-F6EECF244321}">
                <p14:modId xmlns:p14="http://schemas.microsoft.com/office/powerpoint/2010/main" val="4074457881"/>
              </p:ext>
            </p:extLst>
          </p:nvPr>
        </p:nvGraphicFramePr>
        <p:xfrm>
          <a:off x="260350" y="4700287"/>
          <a:ext cx="6337300" cy="3178616"/>
        </p:xfrm>
        <a:graphic>
          <a:graphicData uri="http://schemas.openxmlformats.org/drawingml/2006/table">
            <a:tbl>
              <a:tblPr firstRow="1" bandRow="1">
                <a:tableStyleId>{5C22544A-7EE6-4342-B048-85BDC9FD1C3A}</a:tableStyleId>
              </a:tblPr>
              <a:tblGrid>
                <a:gridCol w="1305403">
                  <a:extLst>
                    <a:ext uri="{9D8B030D-6E8A-4147-A177-3AD203B41FA5}">
                      <a16:colId xmlns:a16="http://schemas.microsoft.com/office/drawing/2014/main" val="1467555064"/>
                    </a:ext>
                  </a:extLst>
                </a:gridCol>
                <a:gridCol w="5031897">
                  <a:extLst>
                    <a:ext uri="{9D8B030D-6E8A-4147-A177-3AD203B41FA5}">
                      <a16:colId xmlns:a16="http://schemas.microsoft.com/office/drawing/2014/main" val="130784262"/>
                    </a:ext>
                  </a:extLst>
                </a:gridCol>
              </a:tblGrid>
              <a:tr h="3178616">
                <a:tc>
                  <a:txBody>
                    <a:bodyPr/>
                    <a:lstStyle/>
                    <a:p>
                      <a:r>
                        <a:rPr lang="en-GB" sz="1400" dirty="0">
                          <a:latin typeface="+mn-lt"/>
                        </a:rPr>
                        <a:t>WHOLE- SCHOOL ADMIN</a:t>
                      </a:r>
                    </a:p>
                  </a:txBody>
                  <a:tcPr>
                    <a:solidFill>
                      <a:schemeClr val="bg1">
                        <a:lumMod val="50000"/>
                      </a:schemeClr>
                    </a:solidFill>
                  </a:tcPr>
                </a:tc>
                <a:tc>
                  <a:txBody>
                    <a:bodyPr/>
                    <a:lstStyle/>
                    <a:p>
                      <a:pPr marL="285750" lvl="0" indent="-285750">
                        <a:buFont typeface="Arial" panose="020B0604020202020204" pitchFamily="34" charset="0"/>
                        <a:buChar char="•"/>
                      </a:pPr>
                      <a:r>
                        <a:rPr lang="en-GB" sz="1400" b="1" kern="1200" dirty="0">
                          <a:solidFill>
                            <a:schemeClr val="lt1"/>
                          </a:solidFill>
                          <a:effectLst/>
                          <a:latin typeface="+mn-lt"/>
                          <a:ea typeface="+mn-ea"/>
                          <a:cs typeface="+mn-cs"/>
                        </a:rPr>
                        <a:t>To manage the schools administrative function, including:</a:t>
                      </a:r>
                    </a:p>
                    <a:p>
                      <a:pPr marL="1600200" lvl="3" indent="-228600">
                        <a:lnSpc>
                          <a:spcPts val="1375"/>
                        </a:lnSpc>
                        <a:spcAft>
                          <a:spcPts val="0"/>
                        </a:spcAft>
                        <a:buSzPts val="1200"/>
                        <a:buFont typeface="Wingdings" panose="05000000000000000000" pitchFamily="2" charset="2"/>
                        <a:buChar char=""/>
                        <a:tabLst>
                          <a:tab pos="1146175" algn="l"/>
                        </a:tabLst>
                      </a:pPr>
                      <a:endParaRPr lang="en-US" sz="1400" dirty="0">
                        <a:latin typeface="+mn-lt"/>
                        <a:ea typeface="Wingdings" panose="05000000000000000000" pitchFamily="2" charset="2"/>
                        <a:cs typeface="Wingdings" panose="05000000000000000000" pitchFamily="2" charset="2"/>
                      </a:endParaRPr>
                    </a:p>
                    <a:p>
                      <a:pPr marL="1600200" lvl="3" indent="-228600">
                        <a:lnSpc>
                          <a:spcPts val="1375"/>
                        </a:lnSpc>
                        <a:spcAft>
                          <a:spcPts val="0"/>
                        </a:spcAft>
                        <a:buSzPts val="1200"/>
                        <a:buFont typeface="Wingdings" panose="05000000000000000000" pitchFamily="2" charset="2"/>
                        <a:buChar char=""/>
                        <a:tabLst>
                          <a:tab pos="1146175" algn="l"/>
                        </a:tabLst>
                      </a:pPr>
                      <a:r>
                        <a:rPr lang="en-US" sz="1400" dirty="0">
                          <a:latin typeface="+mn-lt"/>
                          <a:ea typeface="Wingdings" panose="05000000000000000000" pitchFamily="2" charset="2"/>
                          <a:cs typeface="Wingdings" panose="05000000000000000000" pitchFamily="2" charset="2"/>
                        </a:rPr>
                        <a:t>Management</a:t>
                      </a:r>
                      <a:r>
                        <a:rPr lang="en-US" sz="1400" spc="-45"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and</a:t>
                      </a:r>
                      <a:r>
                        <a:rPr lang="en-US" sz="1400" spc="-30" dirty="0">
                          <a:latin typeface="+mn-lt"/>
                          <a:ea typeface="Wingdings" panose="05000000000000000000" pitchFamily="2" charset="2"/>
                          <a:cs typeface="Wingdings" panose="05000000000000000000" pitchFamily="2" charset="2"/>
                        </a:rPr>
                        <a:t> </a:t>
                      </a:r>
                      <a:r>
                        <a:rPr lang="en-US" sz="1400" dirty="0" err="1">
                          <a:latin typeface="+mn-lt"/>
                          <a:ea typeface="Wingdings" panose="05000000000000000000" pitchFamily="2" charset="2"/>
                          <a:cs typeface="Wingdings" panose="05000000000000000000" pitchFamily="2" charset="2"/>
                        </a:rPr>
                        <a:t>organisation</a:t>
                      </a:r>
                      <a:r>
                        <a:rPr lang="en-US" sz="1400" spc="-35"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of</a:t>
                      </a:r>
                      <a:r>
                        <a:rPr lang="en-US" sz="1400" spc="-35"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Admin/Reception</a:t>
                      </a:r>
                      <a:r>
                        <a:rPr lang="en-US" sz="1400" spc="-35" dirty="0">
                          <a:latin typeface="+mn-lt"/>
                          <a:ea typeface="Wingdings" panose="05000000000000000000" pitchFamily="2" charset="2"/>
                          <a:cs typeface="Wingdings" panose="05000000000000000000" pitchFamily="2" charset="2"/>
                        </a:rPr>
                        <a:t> </a:t>
                      </a:r>
                      <a:r>
                        <a:rPr lang="en-US" sz="1400" spc="-20" dirty="0">
                          <a:latin typeface="+mn-lt"/>
                          <a:ea typeface="Wingdings" panose="05000000000000000000" pitchFamily="2" charset="2"/>
                          <a:cs typeface="Wingdings" panose="05000000000000000000" pitchFamily="2" charset="2"/>
                        </a:rPr>
                        <a:t>team</a:t>
                      </a:r>
                      <a:endParaRPr lang="en-GB" sz="1400" dirty="0">
                        <a:latin typeface="+mn-lt"/>
                        <a:ea typeface="Wingdings" panose="05000000000000000000" pitchFamily="2" charset="2"/>
                        <a:cs typeface="Wingdings" panose="05000000000000000000" pitchFamily="2" charset="2"/>
                      </a:endParaRPr>
                    </a:p>
                    <a:p>
                      <a:pPr marL="1600200" lvl="3" indent="-228600">
                        <a:spcAft>
                          <a:spcPts val="0"/>
                        </a:spcAft>
                        <a:buSzPts val="1200"/>
                        <a:buFont typeface="Wingdings" panose="05000000000000000000" pitchFamily="2" charset="2"/>
                        <a:buChar char=""/>
                        <a:tabLst>
                          <a:tab pos="1146175" algn="l"/>
                        </a:tabLst>
                      </a:pPr>
                      <a:r>
                        <a:rPr lang="en-US" sz="1400" dirty="0">
                          <a:latin typeface="+mn-lt"/>
                          <a:ea typeface="Wingdings" panose="05000000000000000000" pitchFamily="2" charset="2"/>
                          <a:cs typeface="Wingdings" panose="05000000000000000000" pitchFamily="2" charset="2"/>
                        </a:rPr>
                        <a:t>Administrative</a:t>
                      </a:r>
                      <a:r>
                        <a:rPr lang="en-US" sz="1400" spc="-20"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pupil</a:t>
                      </a:r>
                      <a:r>
                        <a:rPr lang="en-US" sz="1400" spc="-20"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data</a:t>
                      </a:r>
                      <a:r>
                        <a:rPr lang="en-US" sz="1400" spc="-10"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and</a:t>
                      </a:r>
                      <a:r>
                        <a:rPr lang="en-US" sz="1400" spc="-30"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financial</a:t>
                      </a:r>
                      <a:r>
                        <a:rPr lang="en-US" sz="1400" spc="-15"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computer</a:t>
                      </a:r>
                      <a:r>
                        <a:rPr lang="en-US" sz="1400" spc="-15"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network</a:t>
                      </a:r>
                      <a:r>
                        <a:rPr lang="en-US" sz="1400" spc="-15" dirty="0">
                          <a:latin typeface="+mn-lt"/>
                          <a:ea typeface="Wingdings" panose="05000000000000000000" pitchFamily="2" charset="2"/>
                          <a:cs typeface="Wingdings" panose="05000000000000000000" pitchFamily="2" charset="2"/>
                        </a:rPr>
                        <a:t> </a:t>
                      </a:r>
                      <a:r>
                        <a:rPr lang="en-US" sz="1400" spc="-10" dirty="0">
                          <a:latin typeface="+mn-lt"/>
                          <a:ea typeface="Wingdings" panose="05000000000000000000" pitchFamily="2" charset="2"/>
                          <a:cs typeface="Wingdings" panose="05000000000000000000" pitchFamily="2" charset="2"/>
                        </a:rPr>
                        <a:t>systems</a:t>
                      </a:r>
                      <a:endParaRPr lang="en-GB" sz="1400" dirty="0">
                        <a:latin typeface="+mn-lt"/>
                        <a:ea typeface="Wingdings" panose="05000000000000000000" pitchFamily="2" charset="2"/>
                        <a:cs typeface="Wingdings" panose="05000000000000000000" pitchFamily="2" charset="2"/>
                      </a:endParaRPr>
                    </a:p>
                    <a:p>
                      <a:pPr marL="1600200" lvl="3" indent="-228600">
                        <a:spcBef>
                          <a:spcPts val="5"/>
                        </a:spcBef>
                        <a:spcAft>
                          <a:spcPts val="0"/>
                        </a:spcAft>
                        <a:buSzPts val="1200"/>
                        <a:buFont typeface="Wingdings" panose="05000000000000000000" pitchFamily="2" charset="2"/>
                        <a:buChar char=""/>
                        <a:tabLst>
                          <a:tab pos="1146175" algn="l"/>
                        </a:tabLst>
                      </a:pPr>
                      <a:r>
                        <a:rPr lang="en-US" sz="1400" dirty="0">
                          <a:latin typeface="+mn-lt"/>
                          <a:ea typeface="Wingdings" panose="05000000000000000000" pitchFamily="2" charset="2"/>
                          <a:cs typeface="Wingdings" panose="05000000000000000000" pitchFamily="2" charset="2"/>
                        </a:rPr>
                        <a:t>Ensure</a:t>
                      </a:r>
                      <a:r>
                        <a:rPr lang="en-US" sz="1400" spc="-25"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the</a:t>
                      </a:r>
                      <a:r>
                        <a:rPr lang="en-US" sz="1400" spc="-20"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timely</a:t>
                      </a:r>
                      <a:r>
                        <a:rPr lang="en-US" sz="1400" spc="-20"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production</a:t>
                      </a:r>
                      <a:r>
                        <a:rPr lang="en-US" sz="1400" spc="-20"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of</a:t>
                      </a:r>
                      <a:r>
                        <a:rPr lang="en-US" sz="1400" spc="-15"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all</a:t>
                      </a:r>
                      <a:r>
                        <a:rPr lang="en-US" sz="1400" spc="-15"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school</a:t>
                      </a:r>
                      <a:r>
                        <a:rPr lang="en-US" sz="1400" spc="-15"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records</a:t>
                      </a:r>
                      <a:r>
                        <a:rPr lang="en-US" sz="1400" spc="-10"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and</a:t>
                      </a:r>
                      <a:r>
                        <a:rPr lang="en-US" sz="1400" spc="-10" dirty="0">
                          <a:latin typeface="+mn-lt"/>
                          <a:ea typeface="Wingdings" panose="05000000000000000000" pitchFamily="2" charset="2"/>
                          <a:cs typeface="Wingdings" panose="05000000000000000000" pitchFamily="2" charset="2"/>
                        </a:rPr>
                        <a:t> publications</a:t>
                      </a:r>
                      <a:endParaRPr lang="en-GB" sz="1400" dirty="0">
                        <a:latin typeface="+mn-lt"/>
                        <a:ea typeface="Wingdings" panose="05000000000000000000" pitchFamily="2" charset="2"/>
                        <a:cs typeface="Wingdings" panose="05000000000000000000" pitchFamily="2" charset="2"/>
                      </a:endParaRPr>
                    </a:p>
                    <a:p>
                      <a:pPr marL="1600200" lvl="3" indent="-228600">
                        <a:spcAft>
                          <a:spcPts val="0"/>
                        </a:spcAft>
                        <a:buSzPts val="1200"/>
                        <a:buFont typeface="Wingdings" panose="05000000000000000000" pitchFamily="2" charset="2"/>
                        <a:buChar char=""/>
                        <a:tabLst>
                          <a:tab pos="1146175" algn="l"/>
                        </a:tabLst>
                      </a:pPr>
                      <a:r>
                        <a:rPr lang="en-US" sz="1400" dirty="0">
                          <a:latin typeface="+mn-lt"/>
                          <a:ea typeface="Wingdings" panose="05000000000000000000" pitchFamily="2" charset="2"/>
                          <a:cs typeface="Wingdings" panose="05000000000000000000" pitchFamily="2" charset="2"/>
                        </a:rPr>
                        <a:t>Administrative</a:t>
                      </a:r>
                      <a:r>
                        <a:rPr lang="en-US" sz="1400" spc="-15"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ICT</a:t>
                      </a:r>
                      <a:r>
                        <a:rPr lang="en-US" sz="1400" spc="-10" dirty="0">
                          <a:latin typeface="+mn-lt"/>
                          <a:ea typeface="Wingdings" panose="05000000000000000000" pitchFamily="2" charset="2"/>
                          <a:cs typeface="Wingdings" panose="05000000000000000000" pitchFamily="2" charset="2"/>
                        </a:rPr>
                        <a:t> facilities</a:t>
                      </a:r>
                      <a:endParaRPr lang="en-GB" sz="1400" dirty="0">
                        <a:latin typeface="+mn-lt"/>
                        <a:ea typeface="Wingdings" panose="05000000000000000000" pitchFamily="2" charset="2"/>
                        <a:cs typeface="Wingdings" panose="05000000000000000000" pitchFamily="2" charset="2"/>
                      </a:endParaRPr>
                    </a:p>
                    <a:p>
                      <a:pPr marL="1600200" marR="307975" lvl="3" indent="-228600">
                        <a:spcAft>
                          <a:spcPts val="0"/>
                        </a:spcAft>
                        <a:buSzPts val="1200"/>
                        <a:buFont typeface="Wingdings" panose="05000000000000000000" pitchFamily="2" charset="2"/>
                        <a:buChar char=""/>
                        <a:tabLst>
                          <a:tab pos="1146810" algn="l"/>
                        </a:tabLst>
                      </a:pPr>
                      <a:r>
                        <a:rPr lang="en-US" sz="1400" dirty="0">
                          <a:latin typeface="+mn-lt"/>
                          <a:ea typeface="Wingdings" panose="05000000000000000000" pitchFamily="2" charset="2"/>
                          <a:cs typeface="Wingdings" panose="05000000000000000000" pitchFamily="2" charset="2"/>
                        </a:rPr>
                        <a:t>Ensure</a:t>
                      </a:r>
                      <a:r>
                        <a:rPr lang="en-US" sz="1400" spc="-20"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that</a:t>
                      </a:r>
                      <a:r>
                        <a:rPr lang="en-US" sz="1400" spc="-15"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all</a:t>
                      </a:r>
                      <a:r>
                        <a:rPr lang="en-US" sz="1400" spc="-20"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duties</a:t>
                      </a:r>
                      <a:r>
                        <a:rPr lang="en-US" sz="1400" spc="-15"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in</a:t>
                      </a:r>
                      <a:r>
                        <a:rPr lang="en-US" sz="1400" spc="-15"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the</a:t>
                      </a:r>
                      <a:r>
                        <a:rPr lang="en-US" sz="1400" spc="-15"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other</a:t>
                      </a:r>
                      <a:r>
                        <a:rPr lang="en-US" sz="1400" spc="-15"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administrative</a:t>
                      </a:r>
                      <a:r>
                        <a:rPr lang="en-US" sz="1400" spc="-15"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staff’s</a:t>
                      </a:r>
                      <a:r>
                        <a:rPr lang="en-US" sz="1400" spc="-5"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job</a:t>
                      </a:r>
                      <a:r>
                        <a:rPr lang="en-US" sz="1400" spc="-20"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descriptions are fulfilled</a:t>
                      </a:r>
                      <a:endParaRPr lang="en-GB" sz="1400" dirty="0">
                        <a:latin typeface="+mn-lt"/>
                        <a:ea typeface="Wingdings" panose="05000000000000000000" pitchFamily="2" charset="2"/>
                        <a:cs typeface="Wingdings" panose="05000000000000000000" pitchFamily="2" charset="2"/>
                      </a:endParaRPr>
                    </a:p>
                    <a:p>
                      <a:pPr marL="1600200" lvl="3" indent="-228600">
                        <a:spcAft>
                          <a:spcPts val="0"/>
                        </a:spcAft>
                        <a:buSzPts val="1200"/>
                        <a:buFont typeface="Wingdings" panose="05000000000000000000" pitchFamily="2" charset="2"/>
                        <a:buChar char=""/>
                        <a:tabLst>
                          <a:tab pos="1146175" algn="l"/>
                        </a:tabLst>
                      </a:pPr>
                      <a:r>
                        <a:rPr lang="en-US" sz="1400" spc="-10" dirty="0">
                          <a:latin typeface="+mn-lt"/>
                          <a:ea typeface="Wingdings" panose="05000000000000000000" pitchFamily="2" charset="2"/>
                          <a:cs typeface="Wingdings" panose="05000000000000000000" pitchFamily="2" charset="2"/>
                        </a:rPr>
                        <a:t>Reprographics</a:t>
                      </a:r>
                      <a:endParaRPr lang="en-GB" sz="1400" dirty="0">
                        <a:latin typeface="+mn-lt"/>
                        <a:ea typeface="Wingdings" panose="05000000000000000000" pitchFamily="2" charset="2"/>
                        <a:cs typeface="Wingdings" panose="05000000000000000000" pitchFamily="2" charset="2"/>
                      </a:endParaRPr>
                    </a:p>
                    <a:p>
                      <a:pPr marL="1600200" lvl="3" indent="-228600">
                        <a:spcAft>
                          <a:spcPts val="0"/>
                        </a:spcAft>
                        <a:buSzPts val="1200"/>
                        <a:buFont typeface="Wingdings" panose="05000000000000000000" pitchFamily="2" charset="2"/>
                        <a:buChar char=""/>
                        <a:tabLst>
                          <a:tab pos="1146175" algn="l"/>
                        </a:tabLst>
                      </a:pPr>
                      <a:r>
                        <a:rPr lang="en-US" sz="1400" dirty="0">
                          <a:latin typeface="+mn-lt"/>
                          <a:ea typeface="Wingdings" panose="05000000000000000000" pitchFamily="2" charset="2"/>
                          <a:cs typeface="Wingdings" panose="05000000000000000000" pitchFamily="2" charset="2"/>
                        </a:rPr>
                        <a:t>Record</a:t>
                      </a:r>
                      <a:r>
                        <a:rPr lang="en-US" sz="1400" spc="-20"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keeping</a:t>
                      </a:r>
                      <a:r>
                        <a:rPr lang="en-US" sz="1400" spc="-25"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and</a:t>
                      </a:r>
                      <a:r>
                        <a:rPr lang="en-US" sz="1400" spc="-20" dirty="0">
                          <a:latin typeface="+mn-lt"/>
                          <a:ea typeface="Wingdings" panose="05000000000000000000" pitchFamily="2" charset="2"/>
                          <a:cs typeface="Wingdings" panose="05000000000000000000" pitchFamily="2" charset="2"/>
                        </a:rPr>
                        <a:t> </a:t>
                      </a:r>
                      <a:r>
                        <a:rPr lang="en-US" sz="1400" dirty="0">
                          <a:latin typeface="+mn-lt"/>
                          <a:ea typeface="Wingdings" panose="05000000000000000000" pitchFamily="2" charset="2"/>
                          <a:cs typeface="Wingdings" panose="05000000000000000000" pitchFamily="2" charset="2"/>
                        </a:rPr>
                        <a:t>telephone</a:t>
                      </a:r>
                      <a:r>
                        <a:rPr lang="en-US" sz="1400" spc="-15" dirty="0">
                          <a:latin typeface="+mn-lt"/>
                          <a:ea typeface="Wingdings" panose="05000000000000000000" pitchFamily="2" charset="2"/>
                          <a:cs typeface="Wingdings" panose="05000000000000000000" pitchFamily="2" charset="2"/>
                        </a:rPr>
                        <a:t> </a:t>
                      </a:r>
                      <a:r>
                        <a:rPr lang="en-US" sz="1400" spc="-10" dirty="0">
                          <a:latin typeface="+mn-lt"/>
                          <a:ea typeface="Wingdings" panose="05000000000000000000" pitchFamily="2" charset="2"/>
                          <a:cs typeface="Wingdings" panose="05000000000000000000" pitchFamily="2" charset="2"/>
                        </a:rPr>
                        <a:t>systems</a:t>
                      </a:r>
                    </a:p>
                  </a:txBody>
                  <a:tcPr>
                    <a:solidFill>
                      <a:schemeClr val="bg1">
                        <a:lumMod val="65000"/>
                      </a:schemeClr>
                    </a:solidFill>
                  </a:tcPr>
                </a:tc>
                <a:extLst>
                  <a:ext uri="{0D108BD9-81ED-4DB2-BD59-A6C34878D82A}">
                    <a16:rowId xmlns:a16="http://schemas.microsoft.com/office/drawing/2014/main" val="3862310484"/>
                  </a:ext>
                </a:extLst>
              </a:tr>
            </a:tbl>
          </a:graphicData>
        </a:graphic>
      </p:graphicFrame>
      <p:graphicFrame>
        <p:nvGraphicFramePr>
          <p:cNvPr id="6" name="Table 5">
            <a:extLst>
              <a:ext uri="{FF2B5EF4-FFF2-40B4-BE49-F238E27FC236}">
                <a16:creationId xmlns:a16="http://schemas.microsoft.com/office/drawing/2014/main" id="{BDC9AB9F-1FA7-4324-A6BF-14B1625AEA63}"/>
              </a:ext>
            </a:extLst>
          </p:cNvPr>
          <p:cNvGraphicFramePr>
            <a:graphicFrameLocks noGrp="1"/>
          </p:cNvGraphicFramePr>
          <p:nvPr>
            <p:extLst>
              <p:ext uri="{D42A27DB-BD31-4B8C-83A1-F6EECF244321}">
                <p14:modId xmlns:p14="http://schemas.microsoft.com/office/powerpoint/2010/main" val="3399576178"/>
              </p:ext>
            </p:extLst>
          </p:nvPr>
        </p:nvGraphicFramePr>
        <p:xfrm>
          <a:off x="260350" y="7987102"/>
          <a:ext cx="6337300" cy="1371600"/>
        </p:xfrm>
        <a:graphic>
          <a:graphicData uri="http://schemas.openxmlformats.org/drawingml/2006/table">
            <a:tbl>
              <a:tblPr firstRow="1" bandRow="1">
                <a:tableStyleId>{5C22544A-7EE6-4342-B048-85BDC9FD1C3A}</a:tableStyleId>
              </a:tblPr>
              <a:tblGrid>
                <a:gridCol w="1317928">
                  <a:extLst>
                    <a:ext uri="{9D8B030D-6E8A-4147-A177-3AD203B41FA5}">
                      <a16:colId xmlns:a16="http://schemas.microsoft.com/office/drawing/2014/main" val="1467555064"/>
                    </a:ext>
                  </a:extLst>
                </a:gridCol>
                <a:gridCol w="5019372">
                  <a:extLst>
                    <a:ext uri="{9D8B030D-6E8A-4147-A177-3AD203B41FA5}">
                      <a16:colId xmlns:a16="http://schemas.microsoft.com/office/drawing/2014/main" val="130784262"/>
                    </a:ext>
                  </a:extLst>
                </a:gridCol>
              </a:tblGrid>
              <a:tr h="957067">
                <a:tc>
                  <a:txBody>
                    <a:bodyPr/>
                    <a:lstStyle/>
                    <a:p>
                      <a:r>
                        <a:rPr lang="en-GB" dirty="0"/>
                        <a:t>FACILITY &amp; PROPERTY MANAGEMENT</a:t>
                      </a:r>
                    </a:p>
                  </a:txBody>
                  <a:tcPr>
                    <a:solidFill>
                      <a:schemeClr val="bg1">
                        <a:lumMod val="50000"/>
                      </a:schemeClr>
                    </a:solidFill>
                  </a:tcPr>
                </a:tc>
                <a:tc>
                  <a:txBody>
                    <a:bodyPr/>
                    <a:lstStyle/>
                    <a:p>
                      <a:pPr marL="0" indent="0">
                        <a:buFont typeface="Arial" panose="020B0604020202020204" pitchFamily="34" charset="0"/>
                        <a:buNone/>
                      </a:pPr>
                      <a:r>
                        <a:rPr lang="en-US" sz="1400" b="1" kern="1200" dirty="0">
                          <a:solidFill>
                            <a:schemeClr val="lt1"/>
                          </a:solidFill>
                          <a:effectLst/>
                          <a:latin typeface="+mn-lt"/>
                          <a:ea typeface="+mn-ea"/>
                          <a:cs typeface="+mn-cs"/>
                        </a:rPr>
                        <a:t>To manage and oversee the work of the Premises Officer/Team to ensure –</a:t>
                      </a:r>
                      <a:endParaRPr lang="en-GB" sz="140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400" b="1" kern="1200" dirty="0">
                          <a:solidFill>
                            <a:schemeClr val="lt1"/>
                          </a:solidFill>
                          <a:effectLst/>
                          <a:latin typeface="+mn-lt"/>
                          <a:ea typeface="+mn-ea"/>
                          <a:cs typeface="+mn-cs"/>
                        </a:rPr>
                        <a:t>Safe maintenance and security operation of all school premises, physical assets and grounds.</a:t>
                      </a:r>
                      <a:endParaRPr lang="en-GB" sz="120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400" b="1" kern="1200" dirty="0">
                          <a:solidFill>
                            <a:schemeClr val="lt1"/>
                          </a:solidFill>
                          <a:effectLst/>
                          <a:latin typeface="+mn-lt"/>
                          <a:ea typeface="+mn-ea"/>
                          <a:cs typeface="+mn-cs"/>
                        </a:rPr>
                        <a:t>Appropriate cleaning regime is in place and monitored effectively.</a:t>
                      </a:r>
                      <a:endParaRPr lang="en-GB" sz="1200" b="1" kern="1200" dirty="0">
                        <a:solidFill>
                          <a:schemeClr val="lt1"/>
                        </a:solidFill>
                        <a:effectLst/>
                        <a:latin typeface="+mn-lt"/>
                        <a:ea typeface="+mn-ea"/>
                        <a:cs typeface="+mn-cs"/>
                      </a:endParaRPr>
                    </a:p>
                  </a:txBody>
                  <a:tcPr>
                    <a:solidFill>
                      <a:schemeClr val="bg1">
                        <a:lumMod val="65000"/>
                      </a:schemeClr>
                    </a:solidFill>
                  </a:tcPr>
                </a:tc>
                <a:extLst>
                  <a:ext uri="{0D108BD9-81ED-4DB2-BD59-A6C34878D82A}">
                    <a16:rowId xmlns:a16="http://schemas.microsoft.com/office/drawing/2014/main" val="3862310484"/>
                  </a:ext>
                </a:extLst>
              </a:tr>
            </a:tbl>
          </a:graphicData>
        </a:graphic>
      </p:graphicFrame>
    </p:spTree>
    <p:extLst>
      <p:ext uri="{BB962C8B-B14F-4D97-AF65-F5344CB8AC3E}">
        <p14:creationId xmlns:p14="http://schemas.microsoft.com/office/powerpoint/2010/main" val="1211042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F0B493-EDA5-4272-ADBB-C587889A2C68}"/>
              </a:ext>
            </a:extLst>
          </p:cNvPr>
          <p:cNvSpPr>
            <a:spLocks noGrp="1"/>
          </p:cNvSpPr>
          <p:nvPr>
            <p:ph type="ftr" sz="quarter" idx="11"/>
          </p:nvPr>
        </p:nvSpPr>
        <p:spPr>
          <a:xfrm>
            <a:off x="0" y="9653807"/>
            <a:ext cx="2251214" cy="527403"/>
          </a:xfrm>
        </p:spPr>
        <p:txBody>
          <a:bodyPr/>
          <a:lstStyle/>
          <a:p>
            <a:r>
              <a:rPr lang="en-GB"/>
              <a:t>www.successat.org.uk                                                                                </a:t>
            </a:r>
          </a:p>
        </p:txBody>
      </p:sp>
      <p:sp>
        <p:nvSpPr>
          <p:cNvPr id="3" name="Slide Number Placeholder 2">
            <a:extLst>
              <a:ext uri="{FF2B5EF4-FFF2-40B4-BE49-F238E27FC236}">
                <a16:creationId xmlns:a16="http://schemas.microsoft.com/office/drawing/2014/main" id="{0B0C2C18-FFB5-F199-C842-D6A95778BBEC}"/>
              </a:ext>
            </a:extLst>
          </p:cNvPr>
          <p:cNvSpPr>
            <a:spLocks noGrp="1"/>
          </p:cNvSpPr>
          <p:nvPr>
            <p:ph type="sldNum" sz="quarter" idx="12"/>
          </p:nvPr>
        </p:nvSpPr>
        <p:spPr>
          <a:xfrm>
            <a:off x="5189097" y="9466902"/>
            <a:ext cx="1543050" cy="527403"/>
          </a:xfrm>
        </p:spPr>
        <p:txBody>
          <a:bodyPr/>
          <a:lstStyle/>
          <a:p>
            <a:r>
              <a:rPr lang="en-GB"/>
              <a:t>Page </a:t>
            </a:r>
            <a:fld id="{5699F653-A948-4BD1-BBB3-6CD4FE48AB5E}" type="slidenum">
              <a:rPr lang="en-GB" smtClean="0"/>
              <a:pPr/>
              <a:t>9</a:t>
            </a:fld>
            <a:endParaRPr lang="en-US"/>
          </a:p>
        </p:txBody>
      </p:sp>
      <p:graphicFrame>
        <p:nvGraphicFramePr>
          <p:cNvPr id="4" name="Table 3">
            <a:extLst>
              <a:ext uri="{FF2B5EF4-FFF2-40B4-BE49-F238E27FC236}">
                <a16:creationId xmlns:a16="http://schemas.microsoft.com/office/drawing/2014/main" id="{FE40372D-D19C-48A9-A38B-ED439427CA2C}"/>
              </a:ext>
            </a:extLst>
          </p:cNvPr>
          <p:cNvGraphicFramePr>
            <a:graphicFrameLocks noGrp="1"/>
          </p:cNvGraphicFramePr>
          <p:nvPr>
            <p:extLst>
              <p:ext uri="{D42A27DB-BD31-4B8C-83A1-F6EECF244321}">
                <p14:modId xmlns:p14="http://schemas.microsoft.com/office/powerpoint/2010/main" val="1456981384"/>
              </p:ext>
            </p:extLst>
          </p:nvPr>
        </p:nvGraphicFramePr>
        <p:xfrm>
          <a:off x="197734" y="836071"/>
          <a:ext cx="6462529" cy="1158240"/>
        </p:xfrm>
        <a:graphic>
          <a:graphicData uri="http://schemas.openxmlformats.org/drawingml/2006/table">
            <a:tbl>
              <a:tblPr firstRow="1" bandRow="1">
                <a:tableStyleId>{5C22544A-7EE6-4342-B048-85BDC9FD1C3A}</a:tableStyleId>
              </a:tblPr>
              <a:tblGrid>
                <a:gridCol w="1275468">
                  <a:extLst>
                    <a:ext uri="{9D8B030D-6E8A-4147-A177-3AD203B41FA5}">
                      <a16:colId xmlns:a16="http://schemas.microsoft.com/office/drawing/2014/main" val="1467555064"/>
                    </a:ext>
                  </a:extLst>
                </a:gridCol>
                <a:gridCol w="5187061">
                  <a:extLst>
                    <a:ext uri="{9D8B030D-6E8A-4147-A177-3AD203B41FA5}">
                      <a16:colId xmlns:a16="http://schemas.microsoft.com/office/drawing/2014/main" val="130784262"/>
                    </a:ext>
                  </a:extLst>
                </a:gridCol>
              </a:tblGrid>
              <a:tr h="957067">
                <a:tc>
                  <a:txBody>
                    <a:bodyPr/>
                    <a:lstStyle/>
                    <a:p>
                      <a:r>
                        <a:rPr lang="en-GB" dirty="0"/>
                        <a:t>FACILITY &amp; PROPERTY MANAGEMENT cont.</a:t>
                      </a:r>
                    </a:p>
                  </a:txBody>
                  <a:tcPr>
                    <a:solidFill>
                      <a:schemeClr val="bg1">
                        <a:lumMod val="50000"/>
                      </a:schemeClr>
                    </a:solidFill>
                  </a:tcPr>
                </a:tc>
                <a:tc>
                  <a:txBody>
                    <a:bodyPr/>
                    <a:lstStyle/>
                    <a:p>
                      <a:pPr marL="628650" lvl="1" indent="-285750">
                        <a:buFont typeface="Arial" panose="020B0604020202020204" pitchFamily="34" charset="0"/>
                        <a:buChar char="•"/>
                      </a:pPr>
                      <a:r>
                        <a:rPr lang="en-US" sz="1400" b="1" kern="1200" dirty="0">
                          <a:solidFill>
                            <a:schemeClr val="lt1"/>
                          </a:solidFill>
                          <a:effectLst/>
                          <a:latin typeface="+mn-lt"/>
                          <a:ea typeface="+mn-ea"/>
                          <a:cs typeface="+mn-cs"/>
                        </a:rPr>
                        <a:t>Ensure all Health &amp; Safety Risk Assessments are appropriately completed and knowledge of how to use them to establish hazards within the school, including</a:t>
                      </a:r>
                      <a:br>
                        <a:rPr lang="en-US" sz="1400" b="1" kern="1200" dirty="0">
                          <a:solidFill>
                            <a:schemeClr val="lt1"/>
                          </a:solidFill>
                          <a:effectLst/>
                          <a:latin typeface="+mn-lt"/>
                          <a:ea typeface="+mn-ea"/>
                          <a:cs typeface="+mn-cs"/>
                        </a:rPr>
                      </a:br>
                      <a:r>
                        <a:rPr lang="en-US" sz="1400" b="1" kern="1200" dirty="0">
                          <a:solidFill>
                            <a:schemeClr val="lt1"/>
                          </a:solidFill>
                          <a:effectLst/>
                          <a:latin typeface="+mn-lt"/>
                          <a:ea typeface="+mn-ea"/>
                          <a:cs typeface="+mn-cs"/>
                        </a:rPr>
                        <a:t>Fire Risk Assessments, and in the management of any third party service contractors</a:t>
                      </a:r>
                      <a:endParaRPr lang="en-GB" sz="1400" b="1" kern="1200" dirty="0">
                        <a:solidFill>
                          <a:schemeClr val="lt1"/>
                        </a:solidFill>
                        <a:effectLst/>
                        <a:latin typeface="+mn-lt"/>
                        <a:ea typeface="+mn-ea"/>
                        <a:cs typeface="+mn-cs"/>
                      </a:endParaRPr>
                    </a:p>
                  </a:txBody>
                  <a:tcPr>
                    <a:solidFill>
                      <a:schemeClr val="bg1">
                        <a:lumMod val="65000"/>
                      </a:schemeClr>
                    </a:solidFill>
                  </a:tcPr>
                </a:tc>
                <a:extLst>
                  <a:ext uri="{0D108BD9-81ED-4DB2-BD59-A6C34878D82A}">
                    <a16:rowId xmlns:a16="http://schemas.microsoft.com/office/drawing/2014/main" val="3862310484"/>
                  </a:ext>
                </a:extLst>
              </a:tr>
            </a:tbl>
          </a:graphicData>
        </a:graphic>
      </p:graphicFrame>
      <p:graphicFrame>
        <p:nvGraphicFramePr>
          <p:cNvPr id="9" name="Table 8">
            <a:extLst>
              <a:ext uri="{FF2B5EF4-FFF2-40B4-BE49-F238E27FC236}">
                <a16:creationId xmlns:a16="http://schemas.microsoft.com/office/drawing/2014/main" id="{143C4520-294E-4CBB-B778-1B35E381DB77}"/>
              </a:ext>
            </a:extLst>
          </p:cNvPr>
          <p:cNvGraphicFramePr>
            <a:graphicFrameLocks noGrp="1"/>
          </p:cNvGraphicFramePr>
          <p:nvPr>
            <p:extLst>
              <p:ext uri="{D42A27DB-BD31-4B8C-83A1-F6EECF244321}">
                <p14:modId xmlns:p14="http://schemas.microsoft.com/office/powerpoint/2010/main" val="284721933"/>
              </p:ext>
            </p:extLst>
          </p:nvPr>
        </p:nvGraphicFramePr>
        <p:xfrm>
          <a:off x="197733" y="2085706"/>
          <a:ext cx="6462529" cy="2971800"/>
        </p:xfrm>
        <a:graphic>
          <a:graphicData uri="http://schemas.openxmlformats.org/drawingml/2006/table">
            <a:tbl>
              <a:tblPr firstRow="1" bandRow="1">
                <a:tableStyleId>{5C22544A-7EE6-4342-B048-85BDC9FD1C3A}</a:tableStyleId>
              </a:tblPr>
              <a:tblGrid>
                <a:gridCol w="1288166">
                  <a:extLst>
                    <a:ext uri="{9D8B030D-6E8A-4147-A177-3AD203B41FA5}">
                      <a16:colId xmlns:a16="http://schemas.microsoft.com/office/drawing/2014/main" val="1467555064"/>
                    </a:ext>
                  </a:extLst>
                </a:gridCol>
                <a:gridCol w="5174363">
                  <a:extLst>
                    <a:ext uri="{9D8B030D-6E8A-4147-A177-3AD203B41FA5}">
                      <a16:colId xmlns:a16="http://schemas.microsoft.com/office/drawing/2014/main" val="130784262"/>
                    </a:ext>
                  </a:extLst>
                </a:gridCol>
              </a:tblGrid>
              <a:tr h="957067">
                <a:tc>
                  <a:txBody>
                    <a:bodyPr/>
                    <a:lstStyle/>
                    <a:p>
                      <a:r>
                        <a:rPr lang="en-GB" dirty="0"/>
                        <a:t>COMMUNITY / PARTNERSHIPS</a:t>
                      </a:r>
                    </a:p>
                  </a:txBody>
                  <a:tcPr>
                    <a:solidFill>
                      <a:schemeClr val="bg1">
                        <a:lumMod val="50000"/>
                      </a:schemeClr>
                    </a:solidFill>
                  </a:tcPr>
                </a:tc>
                <a:tc>
                  <a:txBody>
                    <a:bodyPr/>
                    <a:lstStyle/>
                    <a:p>
                      <a:pPr marL="285750" indent="-285750">
                        <a:buFont typeface="Arial" panose="020B0604020202020204" pitchFamily="34" charset="0"/>
                        <a:buChar char="•"/>
                      </a:pPr>
                      <a:r>
                        <a:rPr lang="en-GB" dirty="0"/>
                        <a:t>Actively engage with Solicitors, Accountants etc</a:t>
                      </a:r>
                    </a:p>
                    <a:p>
                      <a:pPr marL="285750" indent="-285750">
                        <a:buFont typeface="Arial" panose="020B0604020202020204" pitchFamily="34" charset="0"/>
                        <a:buChar char="•"/>
                      </a:pPr>
                      <a:r>
                        <a:rPr lang="en-GB" dirty="0"/>
                        <a:t>Liaise with local businesses, schools, colleges as required</a:t>
                      </a:r>
                    </a:p>
                    <a:p>
                      <a:pPr marL="285750" indent="-285750">
                        <a:buFont typeface="Arial" panose="020B0604020202020204" pitchFamily="34" charset="0"/>
                        <a:buChar char="•"/>
                      </a:pPr>
                      <a:r>
                        <a:rPr lang="en-GB" dirty="0"/>
                        <a:t>Promote the corporate image of the school through publications, newsletters and general correspondence</a:t>
                      </a:r>
                    </a:p>
                    <a:p>
                      <a:pPr marL="285750" indent="-285750">
                        <a:buFont typeface="Arial" panose="020B0604020202020204" pitchFamily="34" charset="0"/>
                        <a:buChar char="•"/>
                      </a:pPr>
                      <a:r>
                        <a:rPr lang="en-GB" dirty="0"/>
                        <a:t>Oversee partnership work, including:</a:t>
                      </a:r>
                    </a:p>
                    <a:p>
                      <a:pPr marL="0" indent="0">
                        <a:buFont typeface="Arial" panose="020B0604020202020204" pitchFamily="34" charset="0"/>
                        <a:buNone/>
                      </a:pPr>
                      <a:r>
                        <a:rPr lang="en-GB" dirty="0"/>
                        <a:t>- Community use of facilities, including checking insurances and dealing with income raised</a:t>
                      </a:r>
                    </a:p>
                    <a:p>
                      <a:pPr marL="285750" indent="-285750">
                        <a:buFont typeface="Arial" panose="020B0604020202020204" pitchFamily="34" charset="0"/>
                        <a:buChar char="•"/>
                      </a:pPr>
                      <a:r>
                        <a:rPr lang="en-GB" dirty="0"/>
                        <a:t>Personnel and financial links with various organisations including:</a:t>
                      </a:r>
                    </a:p>
                    <a:p>
                      <a:pPr marL="285750" indent="-285750">
                        <a:buFontTx/>
                        <a:buChar char="-"/>
                      </a:pPr>
                      <a:r>
                        <a:rPr lang="en-GB" dirty="0"/>
                        <a:t>Success Academy Trust</a:t>
                      </a:r>
                    </a:p>
                    <a:p>
                      <a:pPr marL="285750" indent="-285750">
                        <a:buFontTx/>
                        <a:buChar char="-"/>
                      </a:pPr>
                      <a:r>
                        <a:rPr lang="en-GB" dirty="0"/>
                        <a:t>TELA</a:t>
                      </a:r>
                    </a:p>
                    <a:p>
                      <a:pPr marL="285750" indent="-285750">
                        <a:buFontTx/>
                        <a:buChar char="-"/>
                      </a:pPr>
                      <a:r>
                        <a:rPr lang="en-GB" dirty="0"/>
                        <a:t>Leicestershire LA</a:t>
                      </a:r>
                    </a:p>
                    <a:p>
                      <a:pPr marL="285750" indent="-285750">
                        <a:buFontTx/>
                        <a:buChar char="-"/>
                      </a:pPr>
                      <a:r>
                        <a:rPr lang="en-GB" dirty="0"/>
                        <a:t>Peripatetic staff</a:t>
                      </a:r>
                    </a:p>
                    <a:p>
                      <a:pPr marL="285750" lvl="0" indent="-285750">
                        <a:buFontTx/>
                        <a:buChar char="-"/>
                      </a:pPr>
                      <a:r>
                        <a:rPr lang="en-GB" dirty="0"/>
                        <a:t>ICT Technician</a:t>
                      </a:r>
                    </a:p>
                    <a:p>
                      <a:pPr marL="0" indent="0">
                        <a:buFontTx/>
                        <a:buNone/>
                      </a:pPr>
                      <a:endParaRPr lang="en-GB" dirty="0"/>
                    </a:p>
                  </a:txBody>
                  <a:tcPr>
                    <a:solidFill>
                      <a:schemeClr val="bg1">
                        <a:lumMod val="65000"/>
                      </a:schemeClr>
                    </a:solidFill>
                  </a:tcPr>
                </a:tc>
                <a:extLst>
                  <a:ext uri="{0D108BD9-81ED-4DB2-BD59-A6C34878D82A}">
                    <a16:rowId xmlns:a16="http://schemas.microsoft.com/office/drawing/2014/main" val="3862310484"/>
                  </a:ext>
                </a:extLst>
              </a:tr>
            </a:tbl>
          </a:graphicData>
        </a:graphic>
      </p:graphicFrame>
      <p:graphicFrame>
        <p:nvGraphicFramePr>
          <p:cNvPr id="6" name="Table 5">
            <a:extLst>
              <a:ext uri="{FF2B5EF4-FFF2-40B4-BE49-F238E27FC236}">
                <a16:creationId xmlns:a16="http://schemas.microsoft.com/office/drawing/2014/main" id="{802085D8-61ED-4359-923E-75743E50FDDB}"/>
              </a:ext>
            </a:extLst>
          </p:cNvPr>
          <p:cNvGraphicFramePr>
            <a:graphicFrameLocks noGrp="1"/>
          </p:cNvGraphicFramePr>
          <p:nvPr>
            <p:extLst>
              <p:ext uri="{D42A27DB-BD31-4B8C-83A1-F6EECF244321}">
                <p14:modId xmlns:p14="http://schemas.microsoft.com/office/powerpoint/2010/main" val="2505852822"/>
              </p:ext>
            </p:extLst>
          </p:nvPr>
        </p:nvGraphicFramePr>
        <p:xfrm>
          <a:off x="197733" y="5148901"/>
          <a:ext cx="6466114" cy="3657600"/>
        </p:xfrm>
        <a:graphic>
          <a:graphicData uri="http://schemas.openxmlformats.org/drawingml/2006/table">
            <a:tbl>
              <a:tblPr firstRow="1" bandRow="1">
                <a:tableStyleId>{5C22544A-7EE6-4342-B048-85BDC9FD1C3A}</a:tableStyleId>
              </a:tblPr>
              <a:tblGrid>
                <a:gridCol w="1305390">
                  <a:extLst>
                    <a:ext uri="{9D8B030D-6E8A-4147-A177-3AD203B41FA5}">
                      <a16:colId xmlns:a16="http://schemas.microsoft.com/office/drawing/2014/main" val="71703857"/>
                    </a:ext>
                  </a:extLst>
                </a:gridCol>
                <a:gridCol w="5160724">
                  <a:extLst>
                    <a:ext uri="{9D8B030D-6E8A-4147-A177-3AD203B41FA5}">
                      <a16:colId xmlns:a16="http://schemas.microsoft.com/office/drawing/2014/main" val="1085619073"/>
                    </a:ext>
                  </a:extLst>
                </a:gridCol>
              </a:tblGrid>
              <a:tr h="1377643">
                <a:tc>
                  <a:txBody>
                    <a:bodyPr/>
                    <a:lstStyle/>
                    <a:p>
                      <a:r>
                        <a:rPr lang="en-GB" sz="1300" dirty="0">
                          <a:latin typeface="Candara" panose="020E0502030303020204" pitchFamily="34" charset="0"/>
                        </a:rPr>
                        <a:t>TRAINING </a:t>
                      </a:r>
                    </a:p>
                    <a:p>
                      <a:endParaRPr lang="en-GB" sz="1300" dirty="0">
                        <a:latin typeface="Candara" panose="020E0502030303020204" pitchFamily="34" charset="0"/>
                      </a:endParaRPr>
                    </a:p>
                    <a:p>
                      <a:endParaRPr lang="en-GB" sz="1300" dirty="0">
                        <a:latin typeface="Candara" panose="020E0502030303020204" pitchFamily="34" charset="0"/>
                      </a:endParaRPr>
                    </a:p>
                    <a:p>
                      <a:endParaRPr lang="en-GB" sz="1300" dirty="0">
                        <a:latin typeface="Candara" panose="020E0502030303020204" pitchFamily="34" charset="0"/>
                      </a:endParaRPr>
                    </a:p>
                    <a:p>
                      <a:endParaRPr lang="en-GB" sz="1300" dirty="0">
                        <a:latin typeface="Candara" panose="020E0502030303020204" pitchFamily="34" charset="0"/>
                      </a:endParaRPr>
                    </a:p>
                    <a:p>
                      <a:endParaRPr lang="en-GB" sz="1300" dirty="0">
                        <a:latin typeface="Candara" panose="020E0502030303020204" pitchFamily="34" charset="0"/>
                      </a:endParaRPr>
                    </a:p>
                    <a:p>
                      <a:endParaRPr lang="en-GB" sz="1300" dirty="0">
                        <a:latin typeface="Candara" panose="020E0502030303020204" pitchFamily="34" charset="0"/>
                      </a:endParaRPr>
                    </a:p>
                    <a:p>
                      <a:endParaRPr lang="en-GB" sz="1300" dirty="0">
                        <a:latin typeface="Candara" panose="020E0502030303020204" pitchFamily="34" charset="0"/>
                      </a:endParaRPr>
                    </a:p>
                    <a:p>
                      <a:endParaRPr lang="en-GB" sz="1300" dirty="0">
                        <a:latin typeface="Candara" panose="020E0502030303020204" pitchFamily="34" charset="0"/>
                      </a:endParaRPr>
                    </a:p>
                    <a:p>
                      <a:endParaRPr lang="en-GB" sz="1300" dirty="0">
                        <a:latin typeface="Candara" panose="020E0502030303020204" pitchFamily="34" charset="0"/>
                      </a:endParaRPr>
                    </a:p>
                    <a:p>
                      <a:endParaRPr lang="en-GB" sz="1300" dirty="0">
                        <a:latin typeface="Candara" panose="020E0502030303020204" pitchFamily="34" charset="0"/>
                      </a:endParaRPr>
                    </a:p>
                    <a:p>
                      <a:endParaRPr lang="en-GB" sz="1300" dirty="0">
                        <a:latin typeface="Candara" panose="020E0502030303020204" pitchFamily="34" charset="0"/>
                      </a:endParaRPr>
                    </a:p>
                    <a:p>
                      <a:endParaRPr lang="en-GB" sz="1300" dirty="0">
                        <a:latin typeface="Candara" panose="020E0502030303020204" pitchFamily="34" charset="0"/>
                      </a:endParaRPr>
                    </a:p>
                    <a:p>
                      <a:endParaRPr lang="en-GB" sz="1300" dirty="0">
                        <a:latin typeface="Candara" panose="020E0502030303020204" pitchFamily="34" charset="0"/>
                      </a:endParaRPr>
                    </a:p>
                    <a:p>
                      <a:endParaRPr lang="en-GB" sz="1300" dirty="0">
                        <a:latin typeface="Candara" panose="020E0502030303020204" pitchFamily="34" charset="0"/>
                      </a:endParaRPr>
                    </a:p>
                    <a:p>
                      <a:endParaRPr lang="en-GB" sz="1300" dirty="0">
                        <a:latin typeface="Candara" panose="020E0502030303020204" pitchFamily="34" charset="0"/>
                      </a:endParaRPr>
                    </a:p>
                    <a:p>
                      <a:r>
                        <a:rPr lang="en-GB" sz="1300" dirty="0">
                          <a:latin typeface="Candara" panose="020E0502030303020204" pitchFamily="34" charset="0"/>
                        </a:rPr>
                        <a:t>SAFEGUARDING</a:t>
                      </a:r>
                    </a:p>
                  </a:txBody>
                  <a:tcPr>
                    <a:solidFill>
                      <a:schemeClr val="bg1">
                        <a:lumMod val="50000"/>
                      </a:schemeClr>
                    </a:solidFill>
                  </a:tcPr>
                </a:tc>
                <a:tc>
                  <a:txBody>
                    <a:bodyPr/>
                    <a:lstStyle/>
                    <a:p>
                      <a:r>
                        <a:rPr lang="en-US" sz="1300" b="1" kern="1200" dirty="0">
                          <a:solidFill>
                            <a:schemeClr val="lt1"/>
                          </a:solidFill>
                          <a:effectLst/>
                          <a:latin typeface="Candara" panose="020E0502030303020204" pitchFamily="34" charset="0"/>
                          <a:ea typeface="+mn-ea"/>
                          <a:cs typeface="+mn-cs"/>
                        </a:rPr>
                        <a:t>Attend training as required to undertake the above responsibilities with confidence and competence and to develop or maintain the skills listed below:</a:t>
                      </a:r>
                      <a:endParaRPr lang="en-GB" sz="1300" b="1" kern="1200" dirty="0">
                        <a:solidFill>
                          <a:schemeClr val="lt1"/>
                        </a:solidFill>
                        <a:effectLst/>
                        <a:latin typeface="Candara" panose="020E0502030303020204" pitchFamily="34" charset="0"/>
                        <a:ea typeface="+mn-ea"/>
                        <a:cs typeface="+mn-cs"/>
                      </a:endParaRPr>
                    </a:p>
                    <a:p>
                      <a:pPr marL="285750" indent="-285750">
                        <a:buFont typeface="Arial" panose="020B0604020202020204" pitchFamily="34" charset="0"/>
                        <a:buChar char="•"/>
                      </a:pPr>
                      <a:r>
                        <a:rPr lang="en-US" sz="1300" b="1" kern="1200" dirty="0">
                          <a:solidFill>
                            <a:schemeClr val="lt1"/>
                          </a:solidFill>
                          <a:effectLst/>
                          <a:latin typeface="Candara" panose="020E0502030303020204" pitchFamily="34" charset="0"/>
                          <a:ea typeface="+mn-ea"/>
                          <a:cs typeface="+mn-cs"/>
                        </a:rPr>
                        <a:t> Knowledge of current DfE and National procedures/policies/priorities that impact on the role</a:t>
                      </a:r>
                      <a:endParaRPr lang="en-GB" sz="1300" b="1" kern="1200" dirty="0">
                        <a:solidFill>
                          <a:schemeClr val="lt1"/>
                        </a:solidFill>
                        <a:effectLst/>
                        <a:latin typeface="Candara" panose="020E0502030303020204" pitchFamily="34" charset="0"/>
                        <a:ea typeface="+mn-ea"/>
                        <a:cs typeface="+mn-cs"/>
                      </a:endParaRPr>
                    </a:p>
                    <a:p>
                      <a:pPr marL="285750" indent="-285750">
                        <a:buFont typeface="Arial" panose="020B0604020202020204" pitchFamily="34" charset="0"/>
                        <a:buChar char="•"/>
                      </a:pPr>
                      <a:r>
                        <a:rPr lang="en-US" sz="1300" b="1" kern="1200" dirty="0">
                          <a:solidFill>
                            <a:schemeClr val="lt1"/>
                          </a:solidFill>
                          <a:effectLst/>
                          <a:latin typeface="Candara" panose="020E0502030303020204" pitchFamily="34" charset="0"/>
                          <a:ea typeface="+mn-ea"/>
                          <a:cs typeface="+mn-cs"/>
                        </a:rPr>
                        <a:t>Maintenance of financial and administrative systems</a:t>
                      </a:r>
                      <a:endParaRPr lang="en-GB" sz="1300" b="1" kern="1200" dirty="0">
                        <a:solidFill>
                          <a:schemeClr val="lt1"/>
                        </a:solidFill>
                        <a:effectLst/>
                        <a:latin typeface="Candara" panose="020E0502030303020204" pitchFamily="34" charset="0"/>
                        <a:ea typeface="+mn-ea"/>
                        <a:cs typeface="+mn-cs"/>
                      </a:endParaRPr>
                    </a:p>
                    <a:p>
                      <a:pPr marL="285750" indent="-285750">
                        <a:buFont typeface="Arial" panose="020B0604020202020204" pitchFamily="34" charset="0"/>
                        <a:buChar char="•"/>
                      </a:pPr>
                      <a:r>
                        <a:rPr lang="en-US" sz="1300" b="1" kern="1200" dirty="0">
                          <a:solidFill>
                            <a:schemeClr val="lt1"/>
                          </a:solidFill>
                          <a:effectLst/>
                          <a:latin typeface="Candara" panose="020E0502030303020204" pitchFamily="34" charset="0"/>
                          <a:ea typeface="+mn-ea"/>
                          <a:cs typeface="+mn-cs"/>
                        </a:rPr>
                        <a:t>Awareness of legislation that impacts on the post e.g. Company Law / VAT / Audit Requirements</a:t>
                      </a:r>
                      <a:endParaRPr lang="en-GB" sz="1300" b="1" kern="1200" dirty="0">
                        <a:solidFill>
                          <a:schemeClr val="lt1"/>
                        </a:solidFill>
                        <a:effectLst/>
                        <a:latin typeface="Candara" panose="020E0502030303020204" pitchFamily="34" charset="0"/>
                        <a:ea typeface="+mn-ea"/>
                        <a:cs typeface="+mn-cs"/>
                      </a:endParaRPr>
                    </a:p>
                    <a:p>
                      <a:pPr marL="285750" indent="-285750">
                        <a:buFont typeface="Arial" panose="020B0604020202020204" pitchFamily="34" charset="0"/>
                        <a:buChar char="•"/>
                      </a:pPr>
                      <a:r>
                        <a:rPr lang="en-US" sz="1300" b="1" kern="1200" dirty="0">
                          <a:solidFill>
                            <a:schemeClr val="lt1"/>
                          </a:solidFill>
                          <a:effectLst/>
                          <a:latin typeface="Candara" panose="020E0502030303020204" pitchFamily="34" charset="0"/>
                          <a:ea typeface="+mn-ea"/>
                          <a:cs typeface="+mn-cs"/>
                        </a:rPr>
                        <a:t>Computer literate SIM’s systems, Excel, Publisher, and Word, electronic transfer of information</a:t>
                      </a:r>
                      <a:endParaRPr lang="en-GB" sz="1300" b="1" kern="1200" dirty="0">
                        <a:solidFill>
                          <a:schemeClr val="lt1"/>
                        </a:solidFill>
                        <a:effectLst/>
                        <a:latin typeface="Candara" panose="020E0502030303020204" pitchFamily="34" charset="0"/>
                        <a:ea typeface="+mn-ea"/>
                        <a:cs typeface="+mn-cs"/>
                      </a:endParaRPr>
                    </a:p>
                    <a:p>
                      <a:pPr marL="285750" indent="-285750">
                        <a:buFont typeface="Arial" panose="020B0604020202020204" pitchFamily="34" charset="0"/>
                        <a:buChar char="•"/>
                      </a:pPr>
                      <a:r>
                        <a:rPr lang="en-US" sz="1300" b="1" kern="1200" dirty="0">
                          <a:solidFill>
                            <a:schemeClr val="lt1"/>
                          </a:solidFill>
                          <a:effectLst/>
                          <a:latin typeface="Candara" panose="020E0502030303020204" pitchFamily="34" charset="0"/>
                          <a:ea typeface="+mn-ea"/>
                          <a:cs typeface="+mn-cs"/>
                        </a:rPr>
                        <a:t>Excellent communication skills (verbal, writing, electronic)</a:t>
                      </a:r>
                      <a:endParaRPr lang="en-GB" sz="1300" b="1" kern="1200" dirty="0">
                        <a:solidFill>
                          <a:schemeClr val="lt1"/>
                        </a:solidFill>
                        <a:effectLst/>
                        <a:latin typeface="Candara" panose="020E0502030303020204" pitchFamily="34" charset="0"/>
                        <a:ea typeface="+mn-ea"/>
                        <a:cs typeface="+mn-cs"/>
                      </a:endParaRPr>
                    </a:p>
                    <a:p>
                      <a:pPr marL="285750" indent="-285750">
                        <a:buFont typeface="Arial" panose="020B0604020202020204" pitchFamily="34" charset="0"/>
                        <a:buChar char="•"/>
                      </a:pPr>
                      <a:r>
                        <a:rPr lang="en-US" sz="1300" b="1" kern="1200" dirty="0">
                          <a:solidFill>
                            <a:schemeClr val="lt1"/>
                          </a:solidFill>
                          <a:effectLst/>
                          <a:latin typeface="Candara" panose="020E0502030303020204" pitchFamily="34" charset="0"/>
                          <a:ea typeface="+mn-ea"/>
                          <a:cs typeface="+mn-cs"/>
                        </a:rPr>
                        <a:t>Excellent </a:t>
                      </a:r>
                      <a:r>
                        <a:rPr lang="en-US" sz="1300" b="1" kern="1200" dirty="0" err="1">
                          <a:solidFill>
                            <a:schemeClr val="lt1"/>
                          </a:solidFill>
                          <a:effectLst/>
                          <a:latin typeface="Candara" panose="020E0502030303020204" pitchFamily="34" charset="0"/>
                          <a:ea typeface="+mn-ea"/>
                          <a:cs typeface="+mn-cs"/>
                        </a:rPr>
                        <a:t>organisational</a:t>
                      </a:r>
                      <a:r>
                        <a:rPr lang="en-US" sz="1300" b="1" kern="1200" dirty="0">
                          <a:solidFill>
                            <a:schemeClr val="lt1"/>
                          </a:solidFill>
                          <a:effectLst/>
                          <a:latin typeface="Candara" panose="020E0502030303020204" pitchFamily="34" charset="0"/>
                          <a:ea typeface="+mn-ea"/>
                          <a:cs typeface="+mn-cs"/>
                        </a:rPr>
                        <a:t> and accounting skills</a:t>
                      </a:r>
                      <a:endParaRPr lang="en-GB" sz="1300" b="1" kern="1200" dirty="0">
                        <a:solidFill>
                          <a:schemeClr val="lt1"/>
                        </a:solidFill>
                        <a:effectLst/>
                        <a:latin typeface="Candara" panose="020E0502030303020204" pitchFamily="34" charset="0"/>
                        <a:ea typeface="+mn-ea"/>
                        <a:cs typeface="+mn-cs"/>
                      </a:endParaRPr>
                    </a:p>
                    <a:p>
                      <a:pPr marL="285750" indent="-285750">
                        <a:buFont typeface="Arial" panose="020B0604020202020204" pitchFamily="34" charset="0"/>
                        <a:buChar char="•"/>
                      </a:pPr>
                      <a:r>
                        <a:rPr lang="en-US" sz="1300" b="1" kern="1200" dirty="0">
                          <a:solidFill>
                            <a:schemeClr val="lt1"/>
                          </a:solidFill>
                          <a:effectLst/>
                          <a:latin typeface="Candara" panose="020E0502030303020204" pitchFamily="34" charset="0"/>
                          <a:ea typeface="+mn-ea"/>
                          <a:cs typeface="+mn-cs"/>
                        </a:rPr>
                        <a:t>Ability to use initiative and </a:t>
                      </a:r>
                      <a:r>
                        <a:rPr lang="en-US" sz="1300" b="1" kern="1200" dirty="0" err="1">
                          <a:solidFill>
                            <a:schemeClr val="lt1"/>
                          </a:solidFill>
                          <a:effectLst/>
                          <a:latin typeface="Candara" panose="020E0502030303020204" pitchFamily="34" charset="0"/>
                          <a:ea typeface="+mn-ea"/>
                          <a:cs typeface="+mn-cs"/>
                        </a:rPr>
                        <a:t>prioritise</a:t>
                      </a:r>
                      <a:r>
                        <a:rPr lang="en-US" sz="1300" b="1" kern="1200" dirty="0">
                          <a:solidFill>
                            <a:schemeClr val="lt1"/>
                          </a:solidFill>
                          <a:effectLst/>
                          <a:latin typeface="Candara" panose="020E0502030303020204" pitchFamily="34" charset="0"/>
                          <a:ea typeface="+mn-ea"/>
                          <a:cs typeface="+mn-cs"/>
                        </a:rPr>
                        <a:t> tasks</a:t>
                      </a:r>
                    </a:p>
                    <a:p>
                      <a:pPr marL="285750" indent="-285750">
                        <a:buFont typeface="Arial" panose="020B0604020202020204" pitchFamily="34" charset="0"/>
                        <a:buChar char="•"/>
                      </a:pPr>
                      <a:endParaRPr lang="en-US" sz="1300" b="1" kern="1200" dirty="0">
                        <a:solidFill>
                          <a:schemeClr val="lt1"/>
                        </a:solidFill>
                        <a:effectLst/>
                        <a:latin typeface="Candara" panose="020E0502030303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1" kern="1200" dirty="0">
                          <a:solidFill>
                            <a:schemeClr val="lt1"/>
                          </a:solidFill>
                          <a:effectLst/>
                          <a:latin typeface="Candara" panose="020E0502030303020204" pitchFamily="34" charset="0"/>
                          <a:ea typeface="+mn-ea"/>
                          <a:cs typeface="+mn-cs"/>
                        </a:rPr>
                        <a:t>As members of school staff, we all have a duty to provide for and safeguard the welfare of children we are responsible for, or who we come into contact with in our day to day work.</a:t>
                      </a:r>
                      <a:endParaRPr lang="en-GB" sz="1300" b="1" kern="1200" dirty="0">
                        <a:solidFill>
                          <a:schemeClr val="lt1"/>
                        </a:solidFill>
                        <a:effectLst/>
                        <a:latin typeface="Candara" panose="020E0502030303020204" pitchFamily="34" charset="0"/>
                        <a:ea typeface="+mn-ea"/>
                        <a:cs typeface="+mn-cs"/>
                      </a:endParaRPr>
                    </a:p>
                  </a:txBody>
                  <a:tcPr>
                    <a:solidFill>
                      <a:schemeClr val="bg1">
                        <a:lumMod val="65000"/>
                      </a:schemeClr>
                    </a:solidFill>
                  </a:tcPr>
                </a:tc>
                <a:extLst>
                  <a:ext uri="{0D108BD9-81ED-4DB2-BD59-A6C34878D82A}">
                    <a16:rowId xmlns:a16="http://schemas.microsoft.com/office/drawing/2014/main" val="3159838249"/>
                  </a:ext>
                </a:extLst>
              </a:tr>
            </a:tbl>
          </a:graphicData>
        </a:graphic>
      </p:graphicFrame>
    </p:spTree>
    <p:extLst>
      <p:ext uri="{BB962C8B-B14F-4D97-AF65-F5344CB8AC3E}">
        <p14:creationId xmlns:p14="http://schemas.microsoft.com/office/powerpoint/2010/main" val="7368650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19e6930-e4b5-450a-aa73-c2defb2a7c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ACDCE71571464F947EEAE26E255E9B" ma:contentTypeVersion="12" ma:contentTypeDescription="Create a new document." ma:contentTypeScope="" ma:versionID="9aa840dd1056753d2dbc1c54724274d6">
  <xsd:schema xmlns:xsd="http://www.w3.org/2001/XMLSchema" xmlns:xs="http://www.w3.org/2001/XMLSchema" xmlns:p="http://schemas.microsoft.com/office/2006/metadata/properties" xmlns:ns3="c19e6930-e4b5-450a-aa73-c2defb2a7c9b" targetNamespace="http://schemas.microsoft.com/office/2006/metadata/properties" ma:root="true" ma:fieldsID="3ec5bb8bcceb156835342f2091aeb142" ns3:_="">
    <xsd:import namespace="c19e6930-e4b5-450a-aa73-c2defb2a7c9b"/>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SystemTags" minOccurs="0"/>
                <xsd:element ref="ns3:MediaServiceGenerationTime" minOccurs="0"/>
                <xsd:element ref="ns3:MediaServiceEventHashCode" minOccurs="0"/>
                <xsd:element ref="ns3:MediaServiceOCR" minOccurs="0"/>
                <xsd:element ref="ns3:_activity"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9e6930-e4b5-450a-aa73-c2defb2a7c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_activity" ma:index="17" nillable="true" ma:displayName="_activity" ma:hidden="true" ma:internalName="_activity">
      <xsd:simpleType>
        <xsd:restriction base="dms:Note"/>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F55464-8A9C-48DD-BB47-9397234C0AE3}">
  <ds:schemaRefs>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purl.org/dc/dcmitype/"/>
    <ds:schemaRef ds:uri="http://purl.org/dc/terms/"/>
    <ds:schemaRef ds:uri="http://schemas.microsoft.com/office/infopath/2007/PartnerControls"/>
    <ds:schemaRef ds:uri="c19e6930-e4b5-450a-aa73-c2defb2a7c9b"/>
    <ds:schemaRef ds:uri="http://purl.org/dc/elements/1.1/"/>
  </ds:schemaRefs>
</ds:datastoreItem>
</file>

<file path=customXml/itemProps2.xml><?xml version="1.0" encoding="utf-8"?>
<ds:datastoreItem xmlns:ds="http://schemas.openxmlformats.org/officeDocument/2006/customXml" ds:itemID="{A046C506-B86A-4263-B3A5-CD8B56FAA529}">
  <ds:schemaRefs>
    <ds:schemaRef ds:uri="http://schemas.microsoft.com/sharepoint/v3/contenttype/forms"/>
  </ds:schemaRefs>
</ds:datastoreItem>
</file>

<file path=customXml/itemProps3.xml><?xml version="1.0" encoding="utf-8"?>
<ds:datastoreItem xmlns:ds="http://schemas.openxmlformats.org/officeDocument/2006/customXml" ds:itemID="{9ED43313-82A6-4C56-BF00-F3D4A1FCB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9e6930-e4b5-450a-aa73-c2defb2a7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TotalTime>
  <Words>3904</Words>
  <Application>Microsoft Office PowerPoint</Application>
  <PresentationFormat>A4 Paper (210x297 mm)</PresentationFormat>
  <Paragraphs>338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R Hayto</dc:creator>
  <cp:lastModifiedBy>Miss L Barthorpe</cp:lastModifiedBy>
  <cp:revision>336</cp:revision>
  <dcterms:created xsi:type="dcterms:W3CDTF">2022-01-07T14:11:53Z</dcterms:created>
  <dcterms:modified xsi:type="dcterms:W3CDTF">2026-07-01T08:19:27Z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0x010100F4ACDCE71571464F947EEAE26E255E9B</vt:lpwstr>
  </property>
  <property fmtid="{D5CDD505-2E9C-101B-9397-08002B2CF9AE}" pid="3" name="MediaServiceImageTags">
    <vt:lpwstr/>
  </property>
</Properties>
</file>