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60" r:id="rId3"/>
    <p:sldId id="258" r:id="rId4"/>
    <p:sldId id="268" r:id="rId5"/>
    <p:sldId id="259" r:id="rId6"/>
    <p:sldId id="269" r:id="rId7"/>
    <p:sldId id="277" r:id="rId8"/>
    <p:sldId id="278" r:id="rId9"/>
    <p:sldId id="289" r:id="rId10"/>
    <p:sldId id="280" r:id="rId11"/>
    <p:sldId id="279" r:id="rId12"/>
    <p:sldId id="281" r:id="rId13"/>
    <p:sldId id="272" r:id="rId14"/>
    <p:sldId id="257" r:id="rId15"/>
    <p:sldId id="264" r:id="rId16"/>
    <p:sldId id="287" r:id="rId17"/>
    <p:sldId id="288" r:id="rId18"/>
    <p:sldId id="290" r:id="rId19"/>
    <p:sldId id="263" r:id="rId20"/>
    <p:sldId id="283" r:id="rId21"/>
    <p:sldId id="284" r:id="rId22"/>
    <p:sldId id="273" r:id="rId23"/>
    <p:sldId id="270" r:id="rId24"/>
    <p:sldId id="274" r:id="rId25"/>
    <p:sldId id="275" r:id="rId26"/>
    <p:sldId id="291" r:id="rId27"/>
    <p:sldId id="266" r:id="rId28"/>
    <p:sldId id="282" r:id="rId29"/>
    <p:sldId id="276" r:id="rId30"/>
    <p:sldId id="267" r:id="rId31"/>
    <p:sldId id="285" r:id="rId32"/>
    <p:sldId id="286" r:id="rId33"/>
    <p:sldId id="262" r:id="rId34"/>
    <p:sldId id="271" r:id="rId35"/>
    <p:sldId id="261" r:id="rId36"/>
    <p:sldId id="292" r:id="rId37"/>
    <p:sldId id="293" r:id="rId38"/>
    <p:sldId id="294" r:id="rId39"/>
    <p:sldId id="295" r:id="rId40"/>
    <p:sldId id="296" r:id="rId4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0"/>
    <p:restoredTop sz="94610"/>
  </p:normalViewPr>
  <p:slideViewPr>
    <p:cSldViewPr snapToGrid="0" snapToObjects="1">
      <p:cViewPr varScale="1">
        <p:scale>
          <a:sx n="115" d="100"/>
          <a:sy n="115" d="100"/>
        </p:scale>
        <p:origin x="224" y="656"/>
      </p:cViewPr>
      <p:guideLst/>
    </p:cSldViewPr>
  </p:slideViewPr>
  <p:notesTextViewPr>
    <p:cViewPr>
      <p:scale>
        <a:sx n="1" d="1"/>
        <a:sy n="1" d="1"/>
      </p:scale>
      <p:origin x="0" y="0"/>
    </p:cViewPr>
  </p:notesTextViewPr>
  <p:sorterViewPr>
    <p:cViewPr>
      <p:scale>
        <a:sx n="120" d="100"/>
        <a:sy n="120" d="100"/>
      </p:scale>
      <p:origin x="0" y="0"/>
    </p:cViewPr>
  </p:sorterViewPr>
  <p:notesViewPr>
    <p:cSldViewPr snapToGrid="0" snapToObjects="1">
      <p:cViewPr>
        <p:scale>
          <a:sx n="120" d="100"/>
          <a:sy n="120" d="100"/>
        </p:scale>
        <p:origin x="2616" y="-34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43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pPr lvl="0" eaLnBrk="0" fontAlgn="base" hangingPunct="0">
              <a:spcBef>
                <a:spcPct val="0"/>
              </a:spcBef>
              <a:spcAft>
                <a:spcPct val="0"/>
              </a:spcAft>
            </a:pPr>
            <a:r>
              <a:rPr lang="en-US" altLang="en-US" dirty="0">
                <a:latin typeface="Arial" panose="020B0604020202020204" pitchFamily="34" charset="0"/>
              </a:rPr>
              <a:t>The </a:t>
            </a:r>
            <a:r>
              <a:rPr kumimoji="0" lang="en-US" altLang="en-US" sz="700" b="0" i="0" u="none" strike="noStrike" cap="none" normalizeH="0" baseline="0" dirty="0">
                <a:ln>
                  <a:noFill/>
                </a:ln>
                <a:effectLst/>
                <a:latin typeface="Arial" panose="020B0604020202020204" pitchFamily="34" charset="0"/>
              </a:rPr>
              <a:t> </a:t>
            </a:r>
            <a:r>
              <a:rPr lang="en-US" altLang="en-US" b="1" dirty="0">
                <a:latin typeface="Arial" panose="020B0604020202020204" pitchFamily="34" charset="0"/>
              </a:rPr>
              <a:t>2026 YTD country/government figure</a:t>
            </a:r>
            <a:r>
              <a:rPr lang="en-US" altLang="en-US" dirty="0">
                <a:latin typeface="Arial" panose="020B0604020202020204" pitchFamily="34" charset="0"/>
              </a:rPr>
              <a:t> includes the U.S. Department of Commerce / NIST’s </a:t>
            </a:r>
            <a:r>
              <a:rPr lang="en-US" altLang="en-US" b="1" dirty="0">
                <a:latin typeface="Arial" panose="020B0604020202020204" pitchFamily="34" charset="0"/>
              </a:rPr>
              <a:t>$2.013B</a:t>
            </a:r>
            <a:r>
              <a:rPr lang="en-US" altLang="en-US" dirty="0">
                <a:latin typeface="Arial" panose="020B0604020202020204" pitchFamily="34" charset="0"/>
              </a:rPr>
              <a:t> </a:t>
            </a:r>
          </a:p>
          <a:p>
            <a:pPr lvl="0" eaLnBrk="0" fontAlgn="base" hangingPunct="0">
              <a:spcBef>
                <a:spcPct val="0"/>
              </a:spcBef>
              <a:spcAft>
                <a:spcPct val="0"/>
              </a:spcAft>
            </a:pPr>
            <a:r>
              <a:rPr lang="en-US" altLang="en-US" dirty="0">
                <a:latin typeface="Arial" panose="020B0604020202020204" pitchFamily="34" charset="0"/>
              </a:rPr>
              <a:t>CHIPS quantum incentives and the UK’s </a:t>
            </a:r>
            <a:r>
              <a:rPr lang="en-US" altLang="en-US" b="1" dirty="0">
                <a:latin typeface="Arial" panose="020B0604020202020204" pitchFamily="34" charset="0"/>
              </a:rPr>
              <a:t>£2B quantum package</a:t>
            </a:r>
            <a:r>
              <a:rPr lang="en-US" altLang="en-US" dirty="0">
                <a:latin typeface="Arial" panose="020B0604020202020204" pitchFamily="34" charset="0"/>
              </a:rPr>
              <a:t>, rounded to about </a:t>
            </a:r>
            <a:r>
              <a:rPr lang="en-US" altLang="en-US" b="1" dirty="0">
                <a:latin typeface="Arial" panose="020B0604020202020204" pitchFamily="34" charset="0"/>
              </a:rPr>
              <a:t>$2.6B</a:t>
            </a:r>
            <a:r>
              <a:rPr lang="en-US" altLang="en-US" dirty="0">
                <a:latin typeface="Arial" panose="020B0604020202020204" pitchFamily="34" charset="0"/>
              </a:rPr>
              <a:t>. NIST says the </a:t>
            </a:r>
          </a:p>
          <a:p>
            <a:pPr lvl="0" eaLnBrk="0" fontAlgn="base" hangingPunct="0">
              <a:spcBef>
                <a:spcPct val="0"/>
              </a:spcBef>
              <a:spcAft>
                <a:spcPct val="0"/>
              </a:spcAft>
            </a:pPr>
            <a:r>
              <a:rPr lang="en-US" altLang="en-US" dirty="0">
                <a:latin typeface="Arial" panose="020B0604020202020204" pitchFamily="34" charset="0"/>
              </a:rPr>
              <a:t>U.S. incentives cover two quantum foundry companies and seven quantum-computing companies, while the </a:t>
            </a:r>
          </a:p>
          <a:p>
            <a:pPr lvl="0" eaLnBrk="0" fontAlgn="base" hangingPunct="0">
              <a:spcBef>
                <a:spcPct val="0"/>
              </a:spcBef>
              <a:spcAft>
                <a:spcPct val="0"/>
              </a:spcAft>
            </a:pPr>
            <a:r>
              <a:rPr lang="en-US" altLang="en-US" dirty="0">
                <a:latin typeface="Arial" panose="020B0604020202020204" pitchFamily="34" charset="0"/>
              </a:rPr>
              <a:t>UK package includes large-scale quantum-computer procurement plus more than £500M dedicated to quantum</a:t>
            </a:r>
          </a:p>
          <a:p>
            <a:pPr lvl="0" eaLnBrk="0" fontAlgn="base" hangingPunct="0">
              <a:spcBef>
                <a:spcPct val="0"/>
              </a:spcBef>
              <a:spcAft>
                <a:spcPct val="0"/>
              </a:spcAft>
            </a:pPr>
            <a:r>
              <a:rPr lang="en-US" altLang="en-US" dirty="0">
                <a:latin typeface="Arial" panose="020B0604020202020204" pitchFamily="34" charset="0"/>
              </a:rPr>
              <a:t> computing. </a:t>
            </a:r>
          </a:p>
          <a:p>
            <a:pPr lvl="0" eaLnBrk="0" fontAlgn="base" hangingPunct="0">
              <a:spcBef>
                <a:spcPct val="0"/>
              </a:spcBef>
              <a:spcAft>
                <a:spcPct val="0"/>
              </a:spcAft>
            </a:pPr>
            <a:endParaRPr lang="en-US" altLang="en-US" dirty="0">
              <a:latin typeface="Arial" panose="020B0604020202020204" pitchFamily="34" charset="0"/>
            </a:endParaRPr>
          </a:p>
          <a:p>
            <a:pPr lvl="0" eaLnBrk="0" fontAlgn="base" hangingPunct="0">
              <a:spcBef>
                <a:spcPct val="0"/>
              </a:spcBef>
              <a:spcAft>
                <a:spcPct val="0"/>
              </a:spcAft>
            </a:pPr>
            <a:r>
              <a:rPr lang="en-US" altLang="en-US" dirty="0">
                <a:latin typeface="Arial" panose="020B0604020202020204" pitchFamily="34" charset="0"/>
              </a:rPr>
              <a:t>The </a:t>
            </a:r>
            <a:r>
              <a:rPr lang="en-US" altLang="en-US" b="1" dirty="0">
                <a:latin typeface="Arial" panose="020B0604020202020204" pitchFamily="34" charset="0"/>
              </a:rPr>
              <a:t>2026 YTD corporate/private figure</a:t>
            </a:r>
            <a:r>
              <a:rPr lang="en-US" altLang="en-US" dirty="0">
                <a:latin typeface="Arial" panose="020B0604020202020204" pitchFamily="34" charset="0"/>
              </a:rPr>
              <a:t> includes major disclosed transactions such as</a:t>
            </a:r>
          </a:p>
          <a:p>
            <a:pPr lvl="0" eaLnBrk="0" fontAlgn="base" hangingPunct="0">
              <a:spcBef>
                <a:spcPct val="0"/>
              </a:spcBef>
              <a:spcAft>
                <a:spcPct val="0"/>
              </a:spcAft>
            </a:pPr>
            <a:r>
              <a:rPr lang="en-US" altLang="en-US" dirty="0">
                <a:latin typeface="Arial" panose="020B0604020202020204" pitchFamily="34" charset="0"/>
              </a:rPr>
              <a:t> </a:t>
            </a:r>
            <a:r>
              <a:rPr lang="en-US" altLang="en-US" b="1" dirty="0" err="1">
                <a:latin typeface="Arial" panose="020B0604020202020204" pitchFamily="34" charset="0"/>
              </a:rPr>
              <a:t>IonQ</a:t>
            </a:r>
            <a:r>
              <a:rPr lang="en-US" altLang="en-US" b="1" dirty="0">
                <a:latin typeface="Arial" panose="020B0604020202020204" pitchFamily="34" charset="0"/>
              </a:rPr>
              <a:t>/</a:t>
            </a:r>
            <a:r>
              <a:rPr lang="en-US" altLang="en-US" b="1" dirty="0" err="1">
                <a:latin typeface="Arial" panose="020B0604020202020204" pitchFamily="34" charset="0"/>
              </a:rPr>
              <a:t>SkyWater</a:t>
            </a:r>
            <a:r>
              <a:rPr lang="en-US" altLang="en-US" b="1" dirty="0">
                <a:latin typeface="Arial" panose="020B0604020202020204" pitchFamily="34" charset="0"/>
              </a:rPr>
              <a:t> ~$1.8B</a:t>
            </a:r>
            <a:r>
              <a:rPr lang="en-US" altLang="en-US" dirty="0">
                <a:latin typeface="Arial" panose="020B0604020202020204" pitchFamily="34" charset="0"/>
              </a:rPr>
              <a:t>, </a:t>
            </a:r>
            <a:r>
              <a:rPr lang="en-US" altLang="en-US" b="1" dirty="0" err="1">
                <a:latin typeface="Arial" panose="020B0604020202020204" pitchFamily="34" charset="0"/>
              </a:rPr>
              <a:t>Quantinuum</a:t>
            </a:r>
            <a:r>
              <a:rPr lang="en-US" altLang="en-US" b="1" dirty="0">
                <a:latin typeface="Arial" panose="020B0604020202020204" pitchFamily="34" charset="0"/>
              </a:rPr>
              <a:t> IPO ~$1.68B</a:t>
            </a:r>
            <a:r>
              <a:rPr lang="en-US" altLang="en-US" dirty="0">
                <a:latin typeface="Arial" panose="020B0604020202020204" pitchFamily="34" charset="0"/>
              </a:rPr>
              <a:t>, </a:t>
            </a:r>
            <a:r>
              <a:rPr lang="en-US" altLang="en-US" b="1" dirty="0">
                <a:latin typeface="Arial" panose="020B0604020202020204" pitchFamily="34" charset="0"/>
              </a:rPr>
              <a:t>D-Wave/Quantum Circuits ~$550M</a:t>
            </a:r>
            <a:r>
              <a:rPr lang="en-US" altLang="en-US" dirty="0">
                <a:latin typeface="Arial" panose="020B0604020202020204" pitchFamily="34" charset="0"/>
              </a:rPr>
              <a:t>, </a:t>
            </a:r>
            <a:r>
              <a:rPr lang="en-US" altLang="en-US" b="1" dirty="0" err="1">
                <a:latin typeface="Arial" panose="020B0604020202020204" pitchFamily="34" charset="0"/>
              </a:rPr>
              <a:t>Infleqtion</a:t>
            </a:r>
            <a:r>
              <a:rPr lang="en-US" altLang="en-US" b="1" dirty="0">
                <a:latin typeface="Arial" panose="020B0604020202020204" pitchFamily="34" charset="0"/>
              </a:rPr>
              <a:t> &gt;$550M</a:t>
            </a:r>
            <a:r>
              <a:rPr lang="en-US" altLang="en-US" dirty="0">
                <a:latin typeface="Arial" panose="020B0604020202020204" pitchFamily="34" charset="0"/>
              </a:rPr>
              <a:t>,</a:t>
            </a:r>
          </a:p>
          <a:p>
            <a:pPr lvl="0" eaLnBrk="0" fontAlgn="base" hangingPunct="0">
              <a:spcBef>
                <a:spcPct val="0"/>
              </a:spcBef>
              <a:spcAft>
                <a:spcPct val="0"/>
              </a:spcAft>
            </a:pPr>
            <a:r>
              <a:rPr lang="en-US" altLang="en-US" dirty="0">
                <a:latin typeface="Arial" panose="020B0604020202020204" pitchFamily="34" charset="0"/>
              </a:rPr>
              <a:t> </a:t>
            </a:r>
            <a:r>
              <a:rPr lang="en-US" altLang="en-US" b="1" dirty="0" err="1">
                <a:latin typeface="Arial" panose="020B0604020202020204" pitchFamily="34" charset="0"/>
              </a:rPr>
              <a:t>Pasqal</a:t>
            </a:r>
            <a:r>
              <a:rPr lang="en-US" altLang="en-US" b="1" dirty="0">
                <a:latin typeface="Arial" panose="020B0604020202020204" pitchFamily="34" charset="0"/>
              </a:rPr>
              <a:t> ≥€340M / roughly $400M</a:t>
            </a:r>
            <a:r>
              <a:rPr lang="en-US" altLang="en-US" dirty="0">
                <a:latin typeface="Arial" panose="020B0604020202020204" pitchFamily="34" charset="0"/>
              </a:rPr>
              <a:t>, </a:t>
            </a:r>
            <a:r>
              <a:rPr lang="en-US" altLang="en-US" b="1" dirty="0">
                <a:latin typeface="Arial" panose="020B0604020202020204" pitchFamily="34" charset="0"/>
              </a:rPr>
              <a:t>Xanadu ~$302M</a:t>
            </a:r>
            <a:r>
              <a:rPr lang="en-US" altLang="en-US" dirty="0">
                <a:latin typeface="Arial" panose="020B0604020202020204" pitchFamily="34" charset="0"/>
              </a:rPr>
              <a:t>, </a:t>
            </a:r>
            <a:r>
              <a:rPr lang="en-US" altLang="en-US" b="1" dirty="0">
                <a:latin typeface="Arial" panose="020B0604020202020204" pitchFamily="34" charset="0"/>
              </a:rPr>
              <a:t>IQM ~$233.5M</a:t>
            </a:r>
            <a:r>
              <a:rPr lang="en-US" altLang="en-US" dirty="0">
                <a:latin typeface="Arial" panose="020B0604020202020204" pitchFamily="34" charset="0"/>
              </a:rPr>
              <a:t>, plus smaller disclosed rounds such as </a:t>
            </a:r>
          </a:p>
          <a:p>
            <a:pPr lvl="0" eaLnBrk="0" fontAlgn="base" hangingPunct="0">
              <a:spcBef>
                <a:spcPct val="0"/>
              </a:spcBef>
              <a:spcAft>
                <a:spcPct val="0"/>
              </a:spcAft>
            </a:pPr>
            <a:r>
              <a:rPr lang="en-US" altLang="en-US" dirty="0">
                <a:latin typeface="Arial" panose="020B0604020202020204" pitchFamily="34" charset="0"/>
              </a:rPr>
              <a:t>OQC and Nu Quantum. </a:t>
            </a:r>
          </a:p>
          <a:p>
            <a:endParaRPr lang="en-US" dirty="0"/>
          </a:p>
        </p:txBody>
      </p:sp>
    </p:spTree>
    <p:extLst>
      <p:ext uri="{BB962C8B-B14F-4D97-AF65-F5344CB8AC3E}">
        <p14:creationId xmlns:p14="http://schemas.microsoft.com/office/powerpoint/2010/main" val="2458628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notes:
• The message is not that quantum computers are universally faster. They are faster when the problem can be expressed in a way quantum mechanics can exploit.
• The dramatic Willow benchmark is a real quantum advantage signal, but it is a benchmark workload, not a business workload.
• Energy advantage is also workload-specific: quantum systems may draw far less power than exascale clusters, but error correction, control electronics, and classical orchestration can dominate.
• Gate-model quantum is the path for Shor, Grover, and quantum simulation. Annealing is best framed as an optimization/sampling accelerator.
• Executive takeaway: treat quantum as a future accelerator inside hyperscaler/HPC architecture, not as a replacement for cloud.</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40750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1"/>
          <p:cNvSpPr/>
          <p:nvPr/>
        </p:nvSpPr>
        <p:spPr>
          <a:xfrm>
            <a:off x="594360" y="502920"/>
            <a:ext cx="1234440" cy="73152"/>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868680"/>
            <a:ext cx="7315200" cy="292608"/>
          </a:xfrm>
          <a:prstGeom prst="rect">
            <a:avLst/>
          </a:prstGeom>
          <a:noFill/>
          <a:ln/>
        </p:spPr>
        <p:txBody>
          <a:bodyPr wrap="square" lIns="0" tIns="0" rIns="0" bIns="0" rtlCol="0" anchor="ctr"/>
          <a:lstStyle/>
          <a:p>
            <a:pPr marL="0" indent="0">
              <a:buNone/>
            </a:pPr>
            <a:r>
              <a:rPr lang="en-US" sz="1500" b="1" dirty="0">
                <a:solidFill>
                  <a:srgbClr val="19D3F3"/>
                </a:solidFill>
              </a:rPr>
              <a:t>Quantum Computing Basics</a:t>
            </a:r>
            <a:endParaRPr lang="en-US" sz="1500" dirty="0"/>
          </a:p>
        </p:txBody>
      </p:sp>
      <p:sp>
        <p:nvSpPr>
          <p:cNvPr id="5" name="Text 3"/>
          <p:cNvSpPr/>
          <p:nvPr/>
        </p:nvSpPr>
        <p:spPr>
          <a:xfrm>
            <a:off x="594360" y="1508760"/>
            <a:ext cx="10241280" cy="1143000"/>
          </a:xfrm>
          <a:prstGeom prst="rect">
            <a:avLst/>
          </a:prstGeom>
          <a:noFill/>
          <a:ln/>
        </p:spPr>
        <p:txBody>
          <a:bodyPr wrap="square" lIns="0" tIns="0" rIns="0" bIns="0" rtlCol="0" anchor="ctr">
            <a:normAutofit/>
          </a:bodyPr>
          <a:lstStyle/>
          <a:p>
            <a:pPr marL="0" indent="0">
              <a:buNone/>
            </a:pPr>
            <a:r>
              <a:rPr lang="en-US" sz="3400" b="1" dirty="0">
                <a:solidFill>
                  <a:srgbClr val="FFFFFF"/>
                </a:solidFill>
              </a:rPr>
              <a:t>From bits and qubits to real-world quantum use cases — no advanced math.</a:t>
            </a:r>
            <a:endParaRPr lang="en-US" sz="3400" dirty="0"/>
          </a:p>
        </p:txBody>
      </p:sp>
      <p:sp>
        <p:nvSpPr>
          <p:cNvPr id="9" name="Text 7"/>
          <p:cNvSpPr/>
          <p:nvPr/>
        </p:nvSpPr>
        <p:spPr>
          <a:xfrm>
            <a:off x="594360" y="6419088"/>
            <a:ext cx="10881360" cy="182880"/>
          </a:xfrm>
          <a:prstGeom prst="rect">
            <a:avLst/>
          </a:prstGeom>
          <a:noFill/>
          <a:ln/>
        </p:spPr>
        <p:txBody>
          <a:bodyPr wrap="square" lIns="0" tIns="0" rIns="0" bIns="0" rtlCol="0" anchor="ctr"/>
          <a:lstStyle/>
          <a:p>
            <a:pPr marL="0" indent="0">
              <a:buNone/>
            </a:pPr>
            <a:r>
              <a:rPr lang="en-US" sz="750" i="1" dirty="0">
                <a:solidFill>
                  <a:srgbClr val="B8C7D9"/>
                </a:solidFill>
              </a:rPr>
              <a:t>Core message: quantum is becoming a hybrid accelerator stack, not a replacement for hyperscaler computing.</a:t>
            </a:r>
            <a:endParaRPr lang="en-US" sz="750" dirty="0"/>
          </a:p>
        </p:txBody>
      </p:sp>
      <p:sp>
        <p:nvSpPr>
          <p:cNvPr id="10" name="TextBox 9">
            <a:extLst>
              <a:ext uri="{FF2B5EF4-FFF2-40B4-BE49-F238E27FC236}">
                <a16:creationId xmlns:a16="http://schemas.microsoft.com/office/drawing/2014/main" id="{D103D018-D7AF-660F-149C-A56A18D0D575}"/>
              </a:ext>
            </a:extLst>
          </p:cNvPr>
          <p:cNvSpPr txBox="1"/>
          <p:nvPr/>
        </p:nvSpPr>
        <p:spPr>
          <a:xfrm>
            <a:off x="6154994" y="5152103"/>
            <a:ext cx="6037006" cy="923330"/>
          </a:xfrm>
          <a:prstGeom prst="rect">
            <a:avLst/>
          </a:prstGeom>
          <a:noFill/>
        </p:spPr>
        <p:txBody>
          <a:bodyPr wrap="square" rtlCol="0">
            <a:spAutoFit/>
          </a:bodyPr>
          <a:lstStyle/>
          <a:p>
            <a:r>
              <a:rPr lang="en-US" dirty="0">
                <a:solidFill>
                  <a:schemeClr val="bg1"/>
                </a:solidFill>
              </a:rPr>
              <a:t>Cyril Simone - President </a:t>
            </a:r>
            <a:br>
              <a:rPr lang="en-US" dirty="0">
                <a:solidFill>
                  <a:schemeClr val="bg1"/>
                </a:solidFill>
              </a:rPr>
            </a:br>
            <a:r>
              <a:rPr lang="en-US" dirty="0">
                <a:solidFill>
                  <a:schemeClr val="bg1"/>
                </a:solidFill>
              </a:rPr>
              <a:t>Dimension Eleven LLC</a:t>
            </a:r>
            <a:br>
              <a:rPr lang="en-US" dirty="0">
                <a:solidFill>
                  <a:schemeClr val="bg1"/>
                </a:solidFill>
              </a:rPr>
            </a:br>
            <a:r>
              <a:rPr lang="en-US" dirty="0">
                <a:solidFill>
                  <a:schemeClr val="bg1"/>
                </a:solidFill>
              </a:rPr>
              <a:t>https://</a:t>
            </a:r>
            <a:r>
              <a:rPr lang="en-US" dirty="0" err="1">
                <a:solidFill>
                  <a:schemeClr val="bg1"/>
                </a:solidFill>
              </a:rPr>
              <a:t>www.dimensioneleven.com</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305" y="27432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560320" cy="274320"/>
          </a:xfrm>
          <a:prstGeom prst="rect">
            <a:avLst/>
          </a:prstGeom>
          <a:noFill/>
        </p:spPr>
        <p:txBody>
          <a:bodyPr wrap="none">
            <a:spAutoFit/>
          </a:bodyPr>
          <a:lstStyle/>
          <a:p>
            <a:r>
              <a:rPr sz="1200" b="1">
                <a:solidFill>
                  <a:srgbClr val="29E4FF"/>
                </a:solidFill>
              </a:rPr>
              <a:t>Gate Summary</a:t>
            </a:r>
          </a:p>
        </p:txBody>
      </p:sp>
      <p:sp>
        <p:nvSpPr>
          <p:cNvPr id="5" name="TextBox 4"/>
          <p:cNvSpPr txBox="1"/>
          <p:nvPr/>
        </p:nvSpPr>
        <p:spPr>
          <a:xfrm>
            <a:off x="548640" y="1024128"/>
            <a:ext cx="10607040" cy="502920"/>
          </a:xfrm>
          <a:prstGeom prst="rect">
            <a:avLst/>
          </a:prstGeom>
          <a:noFill/>
        </p:spPr>
        <p:txBody>
          <a:bodyPr wrap="none">
            <a:spAutoFit/>
          </a:bodyPr>
          <a:lstStyle/>
          <a:p>
            <a:r>
              <a:rPr sz="2300" b="1">
                <a:solidFill>
                  <a:srgbClr val="FFFFFF"/>
                </a:solidFill>
              </a:rPr>
              <a:t>Common quantum gates and what each category does</a:t>
            </a:r>
          </a:p>
        </p:txBody>
      </p:sp>
      <p:sp>
        <p:nvSpPr>
          <p:cNvPr id="6" name="TextBox 5"/>
          <p:cNvSpPr txBox="1"/>
          <p:nvPr/>
        </p:nvSpPr>
        <p:spPr>
          <a:xfrm>
            <a:off x="10561320" y="713232"/>
            <a:ext cx="1097280" cy="228600"/>
          </a:xfrm>
          <a:prstGeom prst="rect">
            <a:avLst/>
          </a:prstGeom>
          <a:noFill/>
        </p:spPr>
        <p:txBody>
          <a:bodyPr wrap="none">
            <a:spAutoFit/>
          </a:bodyPr>
          <a:lstStyle/>
          <a:p>
            <a:pPr algn="r"/>
            <a:r>
              <a:rPr sz="800">
                <a:solidFill>
                  <a:srgbClr val="29E4FF"/>
                </a:solidFill>
              </a:rPr>
              <a:t>Updated July 2026</a:t>
            </a:r>
          </a:p>
        </p:txBody>
      </p:sp>
      <p:sp>
        <p:nvSpPr>
          <p:cNvPr id="7" name="Rounded Rectangle 6"/>
          <p:cNvSpPr/>
          <p:nvPr/>
        </p:nvSpPr>
        <p:spPr>
          <a:xfrm>
            <a:off x="713232" y="1783080"/>
            <a:ext cx="2121408" cy="150876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22960" y="1874519"/>
            <a:ext cx="1901952" cy="164592"/>
          </a:xfrm>
          <a:prstGeom prst="rect">
            <a:avLst/>
          </a:prstGeom>
          <a:noFill/>
        </p:spPr>
        <p:txBody>
          <a:bodyPr wrap="square">
            <a:spAutoFit/>
          </a:bodyPr>
          <a:lstStyle/>
          <a:p>
            <a:pPr algn="l"/>
            <a:r>
              <a:rPr sz="1120" b="1">
                <a:solidFill>
                  <a:srgbClr val="29E4FF"/>
                </a:solidFill>
              </a:rPr>
              <a:t>State-flip gates</a:t>
            </a:r>
          </a:p>
        </p:txBody>
      </p:sp>
      <p:sp>
        <p:nvSpPr>
          <p:cNvPr id="9" name="TextBox 8"/>
          <p:cNvSpPr txBox="1"/>
          <p:nvPr/>
        </p:nvSpPr>
        <p:spPr>
          <a:xfrm>
            <a:off x="822960" y="2258568"/>
            <a:ext cx="1901952" cy="219456"/>
          </a:xfrm>
          <a:prstGeom prst="rect">
            <a:avLst/>
          </a:prstGeom>
          <a:noFill/>
        </p:spPr>
        <p:txBody>
          <a:bodyPr wrap="square">
            <a:spAutoFit/>
          </a:bodyPr>
          <a:lstStyle/>
          <a:p>
            <a:pPr algn="ctr"/>
            <a:r>
              <a:rPr sz="2000" b="1">
                <a:solidFill>
                  <a:srgbClr val="FFFFFF"/>
                </a:solidFill>
              </a:rPr>
              <a:t>X, Y, Z</a:t>
            </a:r>
          </a:p>
        </p:txBody>
      </p:sp>
      <p:sp>
        <p:nvSpPr>
          <p:cNvPr id="10" name="TextBox 9"/>
          <p:cNvSpPr txBox="1"/>
          <p:nvPr/>
        </p:nvSpPr>
        <p:spPr>
          <a:xfrm>
            <a:off x="822960" y="2642615"/>
            <a:ext cx="1901952" cy="411480"/>
          </a:xfrm>
          <a:prstGeom prst="rect">
            <a:avLst/>
          </a:prstGeom>
          <a:noFill/>
        </p:spPr>
        <p:txBody>
          <a:bodyPr wrap="square">
            <a:spAutoFit/>
          </a:bodyPr>
          <a:lstStyle/>
          <a:p>
            <a:pPr algn="ctr"/>
            <a:r>
              <a:rPr sz="860" b="0">
                <a:solidFill>
                  <a:srgbClr val="FFFFFF"/>
                </a:solidFill>
              </a:rPr>
              <a:t>Change a qubit’s state or phase. X acts like a bit flip.</a:t>
            </a:r>
          </a:p>
        </p:txBody>
      </p:sp>
      <p:sp>
        <p:nvSpPr>
          <p:cNvPr id="11" name="Rounded Rectangle 10"/>
          <p:cNvSpPr/>
          <p:nvPr/>
        </p:nvSpPr>
        <p:spPr>
          <a:xfrm>
            <a:off x="2971800" y="1783080"/>
            <a:ext cx="2121408" cy="1508760"/>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081528" y="1874519"/>
            <a:ext cx="1901952" cy="164592"/>
          </a:xfrm>
          <a:prstGeom prst="rect">
            <a:avLst/>
          </a:prstGeom>
          <a:noFill/>
        </p:spPr>
        <p:txBody>
          <a:bodyPr wrap="square">
            <a:spAutoFit/>
          </a:bodyPr>
          <a:lstStyle/>
          <a:p>
            <a:pPr algn="l"/>
            <a:r>
              <a:rPr sz="1120" b="1">
                <a:solidFill>
                  <a:srgbClr val="9A71FF"/>
                </a:solidFill>
              </a:rPr>
              <a:t>Superposition</a:t>
            </a:r>
          </a:p>
        </p:txBody>
      </p:sp>
      <p:sp>
        <p:nvSpPr>
          <p:cNvPr id="13" name="TextBox 12"/>
          <p:cNvSpPr txBox="1"/>
          <p:nvPr/>
        </p:nvSpPr>
        <p:spPr>
          <a:xfrm>
            <a:off x="3081528" y="2258568"/>
            <a:ext cx="1901952" cy="219456"/>
          </a:xfrm>
          <a:prstGeom prst="rect">
            <a:avLst/>
          </a:prstGeom>
          <a:noFill/>
        </p:spPr>
        <p:txBody>
          <a:bodyPr wrap="square">
            <a:spAutoFit/>
          </a:bodyPr>
          <a:lstStyle/>
          <a:p>
            <a:pPr algn="ctr"/>
            <a:r>
              <a:rPr sz="2000" b="1">
                <a:solidFill>
                  <a:srgbClr val="FFFFFF"/>
                </a:solidFill>
              </a:rPr>
              <a:t>H</a:t>
            </a:r>
          </a:p>
        </p:txBody>
      </p:sp>
      <p:sp>
        <p:nvSpPr>
          <p:cNvPr id="14" name="TextBox 13"/>
          <p:cNvSpPr txBox="1"/>
          <p:nvPr/>
        </p:nvSpPr>
        <p:spPr>
          <a:xfrm>
            <a:off x="3081528" y="2642615"/>
            <a:ext cx="1901952" cy="411480"/>
          </a:xfrm>
          <a:prstGeom prst="rect">
            <a:avLst/>
          </a:prstGeom>
          <a:noFill/>
        </p:spPr>
        <p:txBody>
          <a:bodyPr wrap="square">
            <a:spAutoFit/>
          </a:bodyPr>
          <a:lstStyle/>
          <a:p>
            <a:pPr algn="ctr"/>
            <a:r>
              <a:rPr sz="860" b="0">
                <a:solidFill>
                  <a:srgbClr val="FFFFFF"/>
                </a:solidFill>
              </a:rPr>
              <a:t>Creates a balanced superposition so interference can begin.</a:t>
            </a:r>
          </a:p>
        </p:txBody>
      </p:sp>
      <p:sp>
        <p:nvSpPr>
          <p:cNvPr id="15" name="Rounded Rectangle 14"/>
          <p:cNvSpPr/>
          <p:nvPr/>
        </p:nvSpPr>
        <p:spPr>
          <a:xfrm>
            <a:off x="5230368" y="1783080"/>
            <a:ext cx="2121408" cy="1508760"/>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5340096" y="1874519"/>
            <a:ext cx="1901952" cy="164592"/>
          </a:xfrm>
          <a:prstGeom prst="rect">
            <a:avLst/>
          </a:prstGeom>
          <a:noFill/>
        </p:spPr>
        <p:txBody>
          <a:bodyPr wrap="square">
            <a:spAutoFit/>
          </a:bodyPr>
          <a:lstStyle/>
          <a:p>
            <a:pPr algn="l"/>
            <a:r>
              <a:rPr sz="1120" b="1">
                <a:solidFill>
                  <a:srgbClr val="FFA62B"/>
                </a:solidFill>
              </a:rPr>
              <a:t>Phase gates</a:t>
            </a:r>
          </a:p>
        </p:txBody>
      </p:sp>
      <p:sp>
        <p:nvSpPr>
          <p:cNvPr id="17" name="TextBox 16"/>
          <p:cNvSpPr txBox="1"/>
          <p:nvPr/>
        </p:nvSpPr>
        <p:spPr>
          <a:xfrm>
            <a:off x="5340096" y="2258568"/>
            <a:ext cx="1901952" cy="219456"/>
          </a:xfrm>
          <a:prstGeom prst="rect">
            <a:avLst/>
          </a:prstGeom>
          <a:noFill/>
        </p:spPr>
        <p:txBody>
          <a:bodyPr wrap="square">
            <a:spAutoFit/>
          </a:bodyPr>
          <a:lstStyle/>
          <a:p>
            <a:pPr algn="ctr"/>
            <a:r>
              <a:rPr sz="2000" b="1">
                <a:solidFill>
                  <a:srgbClr val="FFFFFF"/>
                </a:solidFill>
              </a:rPr>
              <a:t>S, T, RZ</a:t>
            </a:r>
          </a:p>
        </p:txBody>
      </p:sp>
      <p:sp>
        <p:nvSpPr>
          <p:cNvPr id="18" name="TextBox 17"/>
          <p:cNvSpPr txBox="1"/>
          <p:nvPr/>
        </p:nvSpPr>
        <p:spPr>
          <a:xfrm>
            <a:off x="5340096" y="2642615"/>
            <a:ext cx="1901952" cy="411480"/>
          </a:xfrm>
          <a:prstGeom prst="rect">
            <a:avLst/>
          </a:prstGeom>
          <a:noFill/>
        </p:spPr>
        <p:txBody>
          <a:bodyPr wrap="square">
            <a:spAutoFit/>
          </a:bodyPr>
          <a:lstStyle/>
          <a:p>
            <a:pPr algn="ctr"/>
            <a:r>
              <a:rPr sz="860" b="0">
                <a:solidFill>
                  <a:srgbClr val="FFFFFF"/>
                </a:solidFill>
              </a:rPr>
              <a:t>Shift phase without directly changing measured probabilities right away.</a:t>
            </a:r>
          </a:p>
        </p:txBody>
      </p:sp>
      <p:sp>
        <p:nvSpPr>
          <p:cNvPr id="19" name="Rounded Rectangle 18"/>
          <p:cNvSpPr/>
          <p:nvPr/>
        </p:nvSpPr>
        <p:spPr>
          <a:xfrm>
            <a:off x="7488936" y="1783080"/>
            <a:ext cx="2121408" cy="1508760"/>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598663" y="1874519"/>
            <a:ext cx="1901952" cy="164592"/>
          </a:xfrm>
          <a:prstGeom prst="rect">
            <a:avLst/>
          </a:prstGeom>
          <a:noFill/>
        </p:spPr>
        <p:txBody>
          <a:bodyPr wrap="square">
            <a:spAutoFit/>
          </a:bodyPr>
          <a:lstStyle/>
          <a:p>
            <a:pPr algn="l"/>
            <a:r>
              <a:rPr sz="1120" b="1">
                <a:solidFill>
                  <a:srgbClr val="23A778"/>
                </a:solidFill>
              </a:rPr>
              <a:t>Rotations</a:t>
            </a:r>
          </a:p>
        </p:txBody>
      </p:sp>
      <p:sp>
        <p:nvSpPr>
          <p:cNvPr id="21" name="TextBox 20"/>
          <p:cNvSpPr txBox="1"/>
          <p:nvPr/>
        </p:nvSpPr>
        <p:spPr>
          <a:xfrm>
            <a:off x="7598663" y="2258568"/>
            <a:ext cx="1901952" cy="219456"/>
          </a:xfrm>
          <a:prstGeom prst="rect">
            <a:avLst/>
          </a:prstGeom>
          <a:noFill/>
        </p:spPr>
        <p:txBody>
          <a:bodyPr wrap="square">
            <a:spAutoFit/>
          </a:bodyPr>
          <a:lstStyle/>
          <a:p>
            <a:pPr algn="ctr"/>
            <a:r>
              <a:rPr sz="2000" b="1">
                <a:solidFill>
                  <a:srgbClr val="FFFFFF"/>
                </a:solidFill>
              </a:rPr>
              <a:t>RX, RY, RZ</a:t>
            </a:r>
          </a:p>
        </p:txBody>
      </p:sp>
      <p:sp>
        <p:nvSpPr>
          <p:cNvPr id="22" name="TextBox 21"/>
          <p:cNvSpPr txBox="1"/>
          <p:nvPr/>
        </p:nvSpPr>
        <p:spPr>
          <a:xfrm>
            <a:off x="7598663" y="2642615"/>
            <a:ext cx="1901952" cy="411480"/>
          </a:xfrm>
          <a:prstGeom prst="rect">
            <a:avLst/>
          </a:prstGeom>
          <a:noFill/>
        </p:spPr>
        <p:txBody>
          <a:bodyPr wrap="square">
            <a:spAutoFit/>
          </a:bodyPr>
          <a:lstStyle/>
          <a:p>
            <a:pPr algn="ctr"/>
            <a:r>
              <a:rPr sz="860" b="0">
                <a:solidFill>
                  <a:srgbClr val="FFFFFF"/>
                </a:solidFill>
              </a:rPr>
              <a:t>Turn the qubit state by a chosen angle on the Bloch sphere.</a:t>
            </a:r>
          </a:p>
        </p:txBody>
      </p:sp>
      <p:sp>
        <p:nvSpPr>
          <p:cNvPr id="23" name="Rounded Rectangle 22"/>
          <p:cNvSpPr/>
          <p:nvPr/>
        </p:nvSpPr>
        <p:spPr>
          <a:xfrm>
            <a:off x="9747504" y="1783080"/>
            <a:ext cx="1737360" cy="150876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9857232" y="1874519"/>
            <a:ext cx="1517904" cy="164592"/>
          </a:xfrm>
          <a:prstGeom prst="rect">
            <a:avLst/>
          </a:prstGeom>
          <a:noFill/>
        </p:spPr>
        <p:txBody>
          <a:bodyPr wrap="square">
            <a:spAutoFit/>
          </a:bodyPr>
          <a:lstStyle/>
          <a:p>
            <a:pPr algn="l"/>
            <a:r>
              <a:rPr sz="1120" b="1">
                <a:solidFill>
                  <a:srgbClr val="29E4FF"/>
                </a:solidFill>
              </a:rPr>
              <a:t>Measure</a:t>
            </a:r>
          </a:p>
        </p:txBody>
      </p:sp>
      <p:sp>
        <p:nvSpPr>
          <p:cNvPr id="25" name="TextBox 24"/>
          <p:cNvSpPr txBox="1"/>
          <p:nvPr/>
        </p:nvSpPr>
        <p:spPr>
          <a:xfrm>
            <a:off x="9857232" y="2258568"/>
            <a:ext cx="1517904" cy="219456"/>
          </a:xfrm>
          <a:prstGeom prst="rect">
            <a:avLst/>
          </a:prstGeom>
          <a:noFill/>
        </p:spPr>
        <p:txBody>
          <a:bodyPr wrap="square">
            <a:spAutoFit/>
          </a:bodyPr>
          <a:lstStyle/>
          <a:p>
            <a:pPr algn="ctr"/>
            <a:r>
              <a:rPr sz="2000" b="1">
                <a:solidFill>
                  <a:srgbClr val="FFFFFF"/>
                </a:solidFill>
              </a:rPr>
              <a:t>M</a:t>
            </a:r>
          </a:p>
        </p:txBody>
      </p:sp>
      <p:sp>
        <p:nvSpPr>
          <p:cNvPr id="26" name="TextBox 25"/>
          <p:cNvSpPr txBox="1"/>
          <p:nvPr/>
        </p:nvSpPr>
        <p:spPr>
          <a:xfrm>
            <a:off x="9857232" y="2642615"/>
            <a:ext cx="1517904" cy="411480"/>
          </a:xfrm>
          <a:prstGeom prst="rect">
            <a:avLst/>
          </a:prstGeom>
          <a:noFill/>
        </p:spPr>
        <p:txBody>
          <a:bodyPr wrap="square">
            <a:spAutoFit/>
          </a:bodyPr>
          <a:lstStyle/>
          <a:p>
            <a:pPr algn="ctr"/>
            <a:r>
              <a:rPr sz="860" b="0">
                <a:solidFill>
                  <a:srgbClr val="FFFFFF"/>
                </a:solidFill>
              </a:rPr>
              <a:t>Reads the qubit and collapses it to a classical result.</a:t>
            </a:r>
          </a:p>
        </p:txBody>
      </p:sp>
      <p:sp>
        <p:nvSpPr>
          <p:cNvPr id="27" name="Rounded Rectangle 26"/>
          <p:cNvSpPr/>
          <p:nvPr/>
        </p:nvSpPr>
        <p:spPr>
          <a:xfrm>
            <a:off x="713232" y="3657600"/>
            <a:ext cx="5303520" cy="178308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932688" y="3822191"/>
            <a:ext cx="2468880" cy="201168"/>
          </a:xfrm>
          <a:prstGeom prst="rect">
            <a:avLst/>
          </a:prstGeom>
          <a:noFill/>
        </p:spPr>
        <p:txBody>
          <a:bodyPr wrap="square">
            <a:spAutoFit/>
          </a:bodyPr>
          <a:lstStyle/>
          <a:p>
            <a:pPr algn="l"/>
            <a:r>
              <a:rPr sz="1300" b="1">
                <a:solidFill>
                  <a:srgbClr val="FFFFFF"/>
                </a:solidFill>
              </a:rPr>
              <a:t>Entangling / controlled gates</a:t>
            </a:r>
          </a:p>
        </p:txBody>
      </p:sp>
      <p:sp>
        <p:nvSpPr>
          <p:cNvPr id="29" name="TextBox 28"/>
          <p:cNvSpPr txBox="1"/>
          <p:nvPr/>
        </p:nvSpPr>
        <p:spPr>
          <a:xfrm>
            <a:off x="1581912" y="4076946"/>
            <a:ext cx="2286000" cy="256032"/>
          </a:xfrm>
          <a:prstGeom prst="rect">
            <a:avLst/>
          </a:prstGeom>
          <a:noFill/>
        </p:spPr>
        <p:txBody>
          <a:bodyPr wrap="square">
            <a:spAutoFit/>
          </a:bodyPr>
          <a:lstStyle/>
          <a:p>
            <a:pPr algn="l"/>
            <a:r>
              <a:rPr sz="2000" b="1" dirty="0">
                <a:solidFill>
                  <a:srgbClr val="FFA62B"/>
                </a:solidFill>
              </a:rPr>
              <a:t>CNOT, CZ, CP, SWAP</a:t>
            </a:r>
          </a:p>
        </p:txBody>
      </p:sp>
      <p:sp>
        <p:nvSpPr>
          <p:cNvPr id="30" name="TextBox 29"/>
          <p:cNvSpPr txBox="1"/>
          <p:nvPr/>
        </p:nvSpPr>
        <p:spPr>
          <a:xfrm>
            <a:off x="932688" y="4663440"/>
            <a:ext cx="4663440" cy="530352"/>
          </a:xfrm>
          <a:prstGeom prst="rect">
            <a:avLst/>
          </a:prstGeom>
          <a:noFill/>
        </p:spPr>
        <p:txBody>
          <a:bodyPr wrap="square">
            <a:spAutoFit/>
          </a:bodyPr>
          <a:lstStyle/>
          <a:p>
            <a:pPr>
              <a:spcAft>
                <a:spcPts val="400"/>
              </a:spcAft>
              <a:defRPr sz="1000">
                <a:solidFill>
                  <a:srgbClr val="FFFFFF"/>
                </a:solidFill>
              </a:defRPr>
            </a:pPr>
            <a:r>
              <a:t>Link qubits together so the state must be described as one combined system.</a:t>
            </a:r>
          </a:p>
          <a:p>
            <a:pPr>
              <a:spcAft>
                <a:spcPts val="400"/>
              </a:spcAft>
              <a:defRPr sz="1000">
                <a:solidFill>
                  <a:srgbClr val="FFFFFF"/>
                </a:solidFill>
              </a:defRPr>
            </a:pPr>
            <a:r>
              <a:t>Essential for entanglement and multi-qubit interference.</a:t>
            </a:r>
          </a:p>
        </p:txBody>
      </p:sp>
      <p:sp>
        <p:nvSpPr>
          <p:cNvPr id="31" name="Rounded Rectangle 30"/>
          <p:cNvSpPr/>
          <p:nvPr/>
        </p:nvSpPr>
        <p:spPr>
          <a:xfrm>
            <a:off x="6309360" y="3657600"/>
            <a:ext cx="5193792" cy="1783080"/>
          </a:xfrm>
          <a:prstGeom prst="roundRect">
            <a:avLst/>
          </a:prstGeom>
          <a:solidFill>
            <a:srgbClr val="342559"/>
          </a:solidFill>
          <a:ln w="1524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537960" y="3822191"/>
            <a:ext cx="2011680" cy="201168"/>
          </a:xfrm>
          <a:prstGeom prst="rect">
            <a:avLst/>
          </a:prstGeom>
          <a:noFill/>
        </p:spPr>
        <p:txBody>
          <a:bodyPr wrap="square">
            <a:spAutoFit/>
          </a:bodyPr>
          <a:lstStyle/>
          <a:p>
            <a:pPr algn="l"/>
            <a:r>
              <a:rPr sz="1300" b="1">
                <a:solidFill>
                  <a:srgbClr val="FFFFFF"/>
                </a:solidFill>
              </a:rPr>
              <a:t>How to think about them</a:t>
            </a:r>
          </a:p>
        </p:txBody>
      </p:sp>
      <p:sp>
        <p:nvSpPr>
          <p:cNvPr id="33" name="TextBox 32"/>
          <p:cNvSpPr txBox="1"/>
          <p:nvPr/>
        </p:nvSpPr>
        <p:spPr>
          <a:xfrm>
            <a:off x="6537960" y="4279391"/>
            <a:ext cx="4480560" cy="914400"/>
          </a:xfrm>
          <a:prstGeom prst="rect">
            <a:avLst/>
          </a:prstGeom>
          <a:noFill/>
        </p:spPr>
        <p:txBody>
          <a:bodyPr wrap="square">
            <a:spAutoFit/>
          </a:bodyPr>
          <a:lstStyle/>
          <a:p>
            <a:pPr>
              <a:spcAft>
                <a:spcPts val="400"/>
              </a:spcAft>
              <a:defRPr sz="1040">
                <a:solidFill>
                  <a:srgbClr val="FFFFFF"/>
                </a:solidFill>
              </a:defRPr>
            </a:pPr>
            <a:r>
              <a:rPr dirty="0"/>
              <a:t>H creates the paths.</a:t>
            </a:r>
          </a:p>
          <a:p>
            <a:pPr>
              <a:spcAft>
                <a:spcPts val="400"/>
              </a:spcAft>
              <a:defRPr sz="1040">
                <a:solidFill>
                  <a:srgbClr val="FFFFFF"/>
                </a:solidFill>
              </a:defRPr>
            </a:pPr>
            <a:r>
              <a:rPr dirty="0"/>
              <a:t>Phase/rotation gates tune alignment.</a:t>
            </a:r>
          </a:p>
          <a:p>
            <a:pPr>
              <a:spcAft>
                <a:spcPts val="400"/>
              </a:spcAft>
              <a:defRPr sz="1040">
                <a:solidFill>
                  <a:srgbClr val="FFFFFF"/>
                </a:solidFill>
              </a:defRPr>
            </a:pPr>
            <a:r>
              <a:rPr dirty="0"/>
              <a:t>Controlled gates spread the effect across qubits.</a:t>
            </a:r>
          </a:p>
          <a:p>
            <a:pPr>
              <a:spcAft>
                <a:spcPts val="400"/>
              </a:spcAft>
              <a:defRPr sz="1040">
                <a:solidFill>
                  <a:srgbClr val="FFFFFF"/>
                </a:solidFill>
              </a:defRPr>
            </a:pPr>
            <a:r>
              <a:rPr dirty="0"/>
              <a:t>Measurement turns the quantum state into a classical output.</a:t>
            </a:r>
          </a:p>
        </p:txBody>
      </p:sp>
      <p:sp>
        <p:nvSpPr>
          <p:cNvPr id="34" name="Rounded Rectangle 33"/>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30" i="1">
                <a:solidFill>
                  <a:srgbClr val="FFFFFF"/>
                </a:solidFill>
              </a:rPr>
              <a:t>Speaker takeaway: You do not choose gates at random. A quantum algorithm is a carefully designed sequence in which each gate category plays a distinct role in creating, steering, and reading the quantum state.</a:t>
            </a:r>
          </a:p>
        </p:txBody>
      </p:sp>
      <p:sp>
        <p:nvSpPr>
          <p:cNvPr id="35" name="TextBox 34"/>
          <p:cNvSpPr txBox="1"/>
          <p:nvPr/>
        </p:nvSpPr>
        <p:spPr>
          <a:xfrm>
            <a:off x="566928" y="6446520"/>
            <a:ext cx="8412480" cy="137160"/>
          </a:xfrm>
          <a:prstGeom prst="rect">
            <a:avLst/>
          </a:prstGeom>
          <a:noFill/>
        </p:spPr>
        <p:txBody>
          <a:bodyPr wrap="square">
            <a:spAutoFit/>
          </a:bodyPr>
          <a:lstStyle/>
          <a:p>
            <a:pPr algn="l"/>
            <a:r>
              <a:rPr sz="650" b="0">
                <a:solidFill>
                  <a:srgbClr val="C2D0E5"/>
                </a:solidFill>
              </a:rPr>
              <a:t>Quantum deck add-in slides • formatted to match the refreshed 2026 presentation style.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5944" y="-19394"/>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447779" y="549761"/>
            <a:ext cx="3099823" cy="400110"/>
          </a:xfrm>
          <a:prstGeom prst="rect">
            <a:avLst/>
          </a:prstGeom>
          <a:noFill/>
        </p:spPr>
        <p:txBody>
          <a:bodyPr wrap="none">
            <a:spAutoFit/>
          </a:bodyPr>
          <a:lstStyle/>
          <a:p>
            <a:r>
              <a:rPr sz="2000" b="1" dirty="0">
                <a:solidFill>
                  <a:srgbClr val="29E4FF"/>
                </a:solidFill>
              </a:rPr>
              <a:t>Quantum Software Stack</a:t>
            </a:r>
          </a:p>
        </p:txBody>
      </p:sp>
      <p:sp>
        <p:nvSpPr>
          <p:cNvPr id="5" name="TextBox 4"/>
          <p:cNvSpPr txBox="1"/>
          <p:nvPr/>
        </p:nvSpPr>
        <p:spPr>
          <a:xfrm>
            <a:off x="548640" y="1024128"/>
            <a:ext cx="10424160" cy="502920"/>
          </a:xfrm>
          <a:prstGeom prst="rect">
            <a:avLst/>
          </a:prstGeom>
          <a:noFill/>
        </p:spPr>
        <p:txBody>
          <a:bodyPr wrap="none">
            <a:spAutoFit/>
          </a:bodyPr>
          <a:lstStyle/>
          <a:p>
            <a:r>
              <a:rPr sz="2300" b="1">
                <a:solidFill>
                  <a:srgbClr val="FFFFFF"/>
                </a:solidFill>
              </a:rPr>
              <a:t>From applications down to firmware that turns instructions into gates</a:t>
            </a:r>
          </a:p>
        </p:txBody>
      </p:sp>
      <p:sp>
        <p:nvSpPr>
          <p:cNvPr id="6" name="TextBox 5"/>
          <p:cNvSpPr txBox="1"/>
          <p:nvPr/>
        </p:nvSpPr>
        <p:spPr>
          <a:xfrm>
            <a:off x="10104120" y="713232"/>
            <a:ext cx="1554480" cy="228600"/>
          </a:xfrm>
          <a:prstGeom prst="rect">
            <a:avLst/>
          </a:prstGeom>
          <a:noFill/>
        </p:spPr>
        <p:txBody>
          <a:bodyPr wrap="none">
            <a:spAutoFit/>
          </a:bodyPr>
          <a:lstStyle/>
          <a:p>
            <a:pPr algn="r"/>
            <a:r>
              <a:rPr sz="800">
                <a:solidFill>
                  <a:srgbClr val="29E4FF"/>
                </a:solidFill>
              </a:rPr>
              <a:t>Updated 2026 context</a:t>
            </a:r>
          </a:p>
        </p:txBody>
      </p:sp>
      <p:sp>
        <p:nvSpPr>
          <p:cNvPr id="7" name="Rounded Rectangle 6"/>
          <p:cNvSpPr/>
          <p:nvPr/>
        </p:nvSpPr>
        <p:spPr>
          <a:xfrm>
            <a:off x="2447780" y="1626527"/>
            <a:ext cx="5815274" cy="425196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3810242" y="1624494"/>
            <a:ext cx="3474720" cy="228600"/>
          </a:xfrm>
          <a:prstGeom prst="rect">
            <a:avLst/>
          </a:prstGeom>
          <a:noFill/>
        </p:spPr>
        <p:txBody>
          <a:bodyPr wrap="square">
            <a:spAutoFit/>
          </a:bodyPr>
          <a:lstStyle/>
          <a:p>
            <a:pPr algn="l"/>
            <a:r>
              <a:rPr sz="1400" b="1" dirty="0">
                <a:solidFill>
                  <a:srgbClr val="FFFFFF"/>
                </a:solidFill>
              </a:rPr>
              <a:t>Layered view of the stack</a:t>
            </a:r>
          </a:p>
        </p:txBody>
      </p:sp>
      <p:sp>
        <p:nvSpPr>
          <p:cNvPr id="9" name="Rounded Rectangle 8"/>
          <p:cNvSpPr/>
          <p:nvPr/>
        </p:nvSpPr>
        <p:spPr>
          <a:xfrm>
            <a:off x="3567954" y="2082010"/>
            <a:ext cx="3611880" cy="367721"/>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178049" y="1861059"/>
            <a:ext cx="1234440" cy="164592"/>
          </a:xfrm>
          <a:prstGeom prst="rect">
            <a:avLst/>
          </a:prstGeom>
          <a:noFill/>
        </p:spPr>
        <p:txBody>
          <a:bodyPr wrap="square">
            <a:spAutoFit/>
          </a:bodyPr>
          <a:lstStyle/>
          <a:p>
            <a:pPr algn="l"/>
            <a:r>
              <a:rPr sz="1120" b="1" dirty="0">
                <a:solidFill>
                  <a:srgbClr val="29E4FF"/>
                </a:solidFill>
              </a:rPr>
              <a:t>Application</a:t>
            </a:r>
          </a:p>
        </p:txBody>
      </p:sp>
      <p:sp>
        <p:nvSpPr>
          <p:cNvPr id="11" name="TextBox 10"/>
          <p:cNvSpPr txBox="1"/>
          <p:nvPr/>
        </p:nvSpPr>
        <p:spPr>
          <a:xfrm>
            <a:off x="4365955" y="2123097"/>
            <a:ext cx="2148840" cy="350865"/>
          </a:xfrm>
          <a:prstGeom prst="rect">
            <a:avLst/>
          </a:prstGeom>
          <a:noFill/>
        </p:spPr>
        <p:txBody>
          <a:bodyPr wrap="square">
            <a:spAutoFit/>
          </a:bodyPr>
          <a:lstStyle/>
          <a:p>
            <a:pPr algn="l"/>
            <a:r>
              <a:rPr sz="840" b="0" dirty="0">
                <a:solidFill>
                  <a:srgbClr val="FFFFFF"/>
                </a:solidFill>
              </a:rPr>
              <a:t>Business logic, chemistry workflows, optimization apps</a:t>
            </a:r>
          </a:p>
        </p:txBody>
      </p:sp>
      <p:sp>
        <p:nvSpPr>
          <p:cNvPr id="12" name="Rounded Rectangle 11"/>
          <p:cNvSpPr/>
          <p:nvPr/>
        </p:nvSpPr>
        <p:spPr>
          <a:xfrm>
            <a:off x="3552137" y="2935393"/>
            <a:ext cx="3611880" cy="389127"/>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4155948" y="2497533"/>
            <a:ext cx="1234440" cy="164592"/>
          </a:xfrm>
          <a:prstGeom prst="rect">
            <a:avLst/>
          </a:prstGeom>
          <a:noFill/>
        </p:spPr>
        <p:txBody>
          <a:bodyPr wrap="square">
            <a:spAutoFit/>
          </a:bodyPr>
          <a:lstStyle/>
          <a:p>
            <a:pPr algn="l"/>
            <a:r>
              <a:rPr sz="1120" b="1" dirty="0">
                <a:solidFill>
                  <a:srgbClr val="9A71FF"/>
                </a:solidFill>
              </a:rPr>
              <a:t>Quantum Compiler</a:t>
            </a:r>
          </a:p>
        </p:txBody>
      </p:sp>
      <p:sp>
        <p:nvSpPr>
          <p:cNvPr id="14" name="TextBox 13"/>
          <p:cNvSpPr txBox="1"/>
          <p:nvPr/>
        </p:nvSpPr>
        <p:spPr>
          <a:xfrm>
            <a:off x="4100509" y="2948686"/>
            <a:ext cx="2148840" cy="292608"/>
          </a:xfrm>
          <a:prstGeom prst="rect">
            <a:avLst/>
          </a:prstGeom>
          <a:noFill/>
        </p:spPr>
        <p:txBody>
          <a:bodyPr wrap="square">
            <a:spAutoFit/>
          </a:bodyPr>
          <a:lstStyle/>
          <a:p>
            <a:pPr algn="l"/>
            <a:r>
              <a:rPr sz="840" b="0" dirty="0">
                <a:solidFill>
                  <a:srgbClr val="FFFFFF"/>
                </a:solidFill>
              </a:rPr>
              <a:t>Maps algorithms to circuits, optimizes them, and </a:t>
            </a:r>
            <a:r>
              <a:rPr sz="840" b="0" dirty="0" err="1">
                <a:solidFill>
                  <a:srgbClr val="FFFFFF"/>
                </a:solidFill>
              </a:rPr>
              <a:t>transpiles</a:t>
            </a:r>
            <a:r>
              <a:rPr sz="840" b="0" dirty="0">
                <a:solidFill>
                  <a:srgbClr val="FFFFFF"/>
                </a:solidFill>
              </a:rPr>
              <a:t> to native gates</a:t>
            </a:r>
          </a:p>
        </p:txBody>
      </p:sp>
      <p:sp>
        <p:nvSpPr>
          <p:cNvPr id="15" name="Rounded Rectangle 14"/>
          <p:cNvSpPr/>
          <p:nvPr/>
        </p:nvSpPr>
        <p:spPr>
          <a:xfrm>
            <a:off x="3552137" y="3890171"/>
            <a:ext cx="3611880" cy="530352"/>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178049" y="3400322"/>
            <a:ext cx="1234440" cy="164592"/>
          </a:xfrm>
          <a:prstGeom prst="rect">
            <a:avLst/>
          </a:prstGeom>
          <a:noFill/>
        </p:spPr>
        <p:txBody>
          <a:bodyPr wrap="square">
            <a:spAutoFit/>
          </a:bodyPr>
          <a:lstStyle/>
          <a:p>
            <a:pPr algn="l"/>
            <a:r>
              <a:rPr sz="1120" b="1" dirty="0">
                <a:solidFill>
                  <a:srgbClr val="FFA62B"/>
                </a:solidFill>
              </a:rPr>
              <a:t>Quantum Middleware</a:t>
            </a:r>
          </a:p>
        </p:txBody>
      </p:sp>
      <p:sp>
        <p:nvSpPr>
          <p:cNvPr id="17" name="TextBox 16"/>
          <p:cNvSpPr txBox="1"/>
          <p:nvPr/>
        </p:nvSpPr>
        <p:spPr>
          <a:xfrm>
            <a:off x="4178049" y="3916180"/>
            <a:ext cx="2148840" cy="292608"/>
          </a:xfrm>
          <a:prstGeom prst="rect">
            <a:avLst/>
          </a:prstGeom>
          <a:noFill/>
        </p:spPr>
        <p:txBody>
          <a:bodyPr wrap="square">
            <a:spAutoFit/>
          </a:bodyPr>
          <a:lstStyle/>
          <a:p>
            <a:pPr algn="l"/>
            <a:r>
              <a:rPr sz="840" b="0" dirty="0">
                <a:solidFill>
                  <a:srgbClr val="FFFFFF"/>
                </a:solidFill>
              </a:rPr>
              <a:t>Job orchestration, runtime services, APIs, error mitigation, queueing, hybrid workflows</a:t>
            </a:r>
          </a:p>
        </p:txBody>
      </p:sp>
      <p:sp>
        <p:nvSpPr>
          <p:cNvPr id="18" name="Rounded Rectangle 17"/>
          <p:cNvSpPr/>
          <p:nvPr/>
        </p:nvSpPr>
        <p:spPr>
          <a:xfrm>
            <a:off x="3552137" y="4997027"/>
            <a:ext cx="3611880" cy="530352"/>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205935" y="4505112"/>
            <a:ext cx="1234440" cy="164592"/>
          </a:xfrm>
          <a:prstGeom prst="rect">
            <a:avLst/>
          </a:prstGeom>
          <a:noFill/>
        </p:spPr>
        <p:txBody>
          <a:bodyPr wrap="square">
            <a:spAutoFit/>
          </a:bodyPr>
          <a:lstStyle/>
          <a:p>
            <a:pPr algn="l"/>
            <a:r>
              <a:rPr sz="1120" b="1" dirty="0">
                <a:solidFill>
                  <a:srgbClr val="23A778"/>
                </a:solidFill>
              </a:rPr>
              <a:t>Quantum Firmware</a:t>
            </a:r>
          </a:p>
        </p:txBody>
      </p:sp>
      <p:sp>
        <p:nvSpPr>
          <p:cNvPr id="20" name="TextBox 19"/>
          <p:cNvSpPr txBox="1"/>
          <p:nvPr/>
        </p:nvSpPr>
        <p:spPr>
          <a:xfrm>
            <a:off x="4178049" y="5150188"/>
            <a:ext cx="2148840" cy="292608"/>
          </a:xfrm>
          <a:prstGeom prst="rect">
            <a:avLst/>
          </a:prstGeom>
          <a:noFill/>
        </p:spPr>
        <p:txBody>
          <a:bodyPr wrap="square">
            <a:spAutoFit/>
          </a:bodyPr>
          <a:lstStyle/>
          <a:p>
            <a:pPr algn="l"/>
            <a:r>
              <a:rPr sz="840" b="0" dirty="0">
                <a:solidFill>
                  <a:srgbClr val="FFFFFF"/>
                </a:solidFill>
              </a:rPr>
              <a:t>Drives pulses, timing, calibration, readout, and low-level execution of gates</a:t>
            </a:r>
          </a:p>
        </p:txBody>
      </p:sp>
      <p:sp>
        <p:nvSpPr>
          <p:cNvPr id="22" name="Down Arrow 21"/>
          <p:cNvSpPr/>
          <p:nvPr/>
        </p:nvSpPr>
        <p:spPr>
          <a:xfrm>
            <a:off x="5158870" y="3421966"/>
            <a:ext cx="187197" cy="130691"/>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Down Arrow 22"/>
          <p:cNvSpPr/>
          <p:nvPr/>
        </p:nvSpPr>
        <p:spPr>
          <a:xfrm>
            <a:off x="5174929" y="4465404"/>
            <a:ext cx="201168" cy="146304"/>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ounded Rectangle 28"/>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30" i="1">
                <a:solidFill>
                  <a:srgbClr val="FFFFFF"/>
                </a:solidFill>
              </a:rPr>
              <a:t>Speaker takeaway: Applications express the goal, the compiler rewrites it into gates, middleware manages execution, and firmware is the layer that physically makes those gates happen on the machine.</a:t>
            </a:r>
          </a:p>
        </p:txBody>
      </p:sp>
      <p:sp>
        <p:nvSpPr>
          <p:cNvPr id="30" name="TextBox 29"/>
          <p:cNvSpPr txBox="1"/>
          <p:nvPr/>
        </p:nvSpPr>
        <p:spPr>
          <a:xfrm>
            <a:off x="566928" y="6446520"/>
            <a:ext cx="8412480" cy="137160"/>
          </a:xfrm>
          <a:prstGeom prst="rect">
            <a:avLst/>
          </a:prstGeom>
          <a:noFill/>
        </p:spPr>
        <p:txBody>
          <a:bodyPr wrap="square">
            <a:spAutoFit/>
          </a:bodyPr>
          <a:lstStyle/>
          <a:p>
            <a:pPr algn="l"/>
            <a:r>
              <a:rPr sz="650" b="0">
                <a:solidFill>
                  <a:srgbClr val="C2D0E5"/>
                </a:solidFill>
              </a:rPr>
              <a:t>Quantum deck add-in slides • formatted to match the refreshed 2026 presentation style.</a:t>
            </a:r>
          </a:p>
        </p:txBody>
      </p:sp>
      <p:sp>
        <p:nvSpPr>
          <p:cNvPr id="31" name="Down Arrow 30">
            <a:extLst>
              <a:ext uri="{FF2B5EF4-FFF2-40B4-BE49-F238E27FC236}">
                <a16:creationId xmlns:a16="http://schemas.microsoft.com/office/drawing/2014/main" id="{5ECC6AC2-AA4A-AFF7-C5D7-3BC44F916CFB}"/>
              </a:ext>
            </a:extLst>
          </p:cNvPr>
          <p:cNvSpPr/>
          <p:nvPr/>
        </p:nvSpPr>
        <p:spPr>
          <a:xfrm>
            <a:off x="5088316" y="2526683"/>
            <a:ext cx="187197" cy="130691"/>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926080" cy="274320"/>
          </a:xfrm>
          <a:prstGeom prst="rect">
            <a:avLst/>
          </a:prstGeom>
          <a:noFill/>
        </p:spPr>
        <p:txBody>
          <a:bodyPr wrap="none">
            <a:spAutoFit/>
          </a:bodyPr>
          <a:lstStyle/>
          <a:p>
            <a:r>
              <a:rPr sz="1200" b="1">
                <a:solidFill>
                  <a:srgbClr val="29E4FF"/>
                </a:solidFill>
              </a:rPr>
              <a:t>IBM Qiskit</a:t>
            </a:r>
          </a:p>
        </p:txBody>
      </p:sp>
      <p:sp>
        <p:nvSpPr>
          <p:cNvPr id="5" name="TextBox 4"/>
          <p:cNvSpPr txBox="1"/>
          <p:nvPr/>
        </p:nvSpPr>
        <p:spPr>
          <a:xfrm>
            <a:off x="548640" y="1024128"/>
            <a:ext cx="10424160" cy="502920"/>
          </a:xfrm>
          <a:prstGeom prst="rect">
            <a:avLst/>
          </a:prstGeom>
          <a:noFill/>
        </p:spPr>
        <p:txBody>
          <a:bodyPr wrap="none">
            <a:spAutoFit/>
          </a:bodyPr>
          <a:lstStyle/>
          <a:p>
            <a:r>
              <a:rPr sz="2300" b="1">
                <a:solidFill>
                  <a:srgbClr val="FFFFFF"/>
                </a:solidFill>
              </a:rPr>
              <a:t>Qiskit is IBM’s open-source SDK for building, optimizing, and running quantum programs</a:t>
            </a:r>
          </a:p>
        </p:txBody>
      </p:sp>
      <p:sp>
        <p:nvSpPr>
          <p:cNvPr id="6" name="TextBox 5"/>
          <p:cNvSpPr txBox="1"/>
          <p:nvPr/>
        </p:nvSpPr>
        <p:spPr>
          <a:xfrm>
            <a:off x="10104120" y="713232"/>
            <a:ext cx="1554480" cy="228600"/>
          </a:xfrm>
          <a:prstGeom prst="rect">
            <a:avLst/>
          </a:prstGeom>
          <a:noFill/>
        </p:spPr>
        <p:txBody>
          <a:bodyPr wrap="none">
            <a:spAutoFit/>
          </a:bodyPr>
          <a:lstStyle/>
          <a:p>
            <a:pPr algn="r"/>
            <a:r>
              <a:rPr sz="800">
                <a:solidFill>
                  <a:srgbClr val="29E4FF"/>
                </a:solidFill>
              </a:rPr>
              <a:t>IBM ecosystem</a:t>
            </a:r>
          </a:p>
        </p:txBody>
      </p:sp>
      <p:sp>
        <p:nvSpPr>
          <p:cNvPr id="7" name="Rounded Rectangle 6"/>
          <p:cNvSpPr/>
          <p:nvPr/>
        </p:nvSpPr>
        <p:spPr>
          <a:xfrm>
            <a:off x="658368" y="1645920"/>
            <a:ext cx="4663440" cy="425196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1856231"/>
            <a:ext cx="4023360" cy="228600"/>
          </a:xfrm>
          <a:prstGeom prst="rect">
            <a:avLst/>
          </a:prstGeom>
          <a:noFill/>
        </p:spPr>
        <p:txBody>
          <a:bodyPr wrap="square">
            <a:spAutoFit/>
          </a:bodyPr>
          <a:lstStyle/>
          <a:p>
            <a:pPr algn="l"/>
            <a:r>
              <a:rPr sz="1400" b="1">
                <a:solidFill>
                  <a:srgbClr val="FFFFFF"/>
                </a:solidFill>
              </a:rPr>
              <a:t>What Qiskit is</a:t>
            </a:r>
          </a:p>
        </p:txBody>
      </p:sp>
      <p:sp>
        <p:nvSpPr>
          <p:cNvPr id="9" name="TextBox 8"/>
          <p:cNvSpPr txBox="1"/>
          <p:nvPr/>
        </p:nvSpPr>
        <p:spPr>
          <a:xfrm>
            <a:off x="914400" y="2212848"/>
            <a:ext cx="3977639" cy="1280160"/>
          </a:xfrm>
          <a:prstGeom prst="rect">
            <a:avLst/>
          </a:prstGeom>
          <a:noFill/>
        </p:spPr>
        <p:txBody>
          <a:bodyPr wrap="square">
            <a:spAutoFit/>
          </a:bodyPr>
          <a:lstStyle/>
          <a:p>
            <a:pPr>
              <a:spcAft>
                <a:spcPts val="400"/>
              </a:spcAft>
              <a:defRPr sz="1060">
                <a:solidFill>
                  <a:srgbClr val="FFFFFF"/>
                </a:solidFill>
              </a:defRPr>
            </a:pPr>
            <a:r>
              <a:t>A Python-based software development kit for quantum computing.</a:t>
            </a:r>
          </a:p>
          <a:p>
            <a:pPr>
              <a:spcAft>
                <a:spcPts val="400"/>
              </a:spcAft>
              <a:defRPr sz="1060">
                <a:solidFill>
                  <a:srgbClr val="FFFFFF"/>
                </a:solidFill>
              </a:defRPr>
            </a:pPr>
            <a:r>
              <a:t>Used to create circuits, simulate them, optimize them, and run them on IBM Quantum backends.</a:t>
            </a:r>
          </a:p>
          <a:p>
            <a:pPr>
              <a:spcAft>
                <a:spcPts val="400"/>
              </a:spcAft>
              <a:defRPr sz="1060">
                <a:solidFill>
                  <a:srgbClr val="FFFFFF"/>
                </a:solidFill>
              </a:defRPr>
            </a:pPr>
            <a:r>
              <a:t>Widely used for teaching, research, algorithm development, and hybrid quantum-classical workflows.</a:t>
            </a:r>
          </a:p>
        </p:txBody>
      </p:sp>
      <p:sp>
        <p:nvSpPr>
          <p:cNvPr id="10" name="TextBox 9"/>
          <p:cNvSpPr txBox="1"/>
          <p:nvPr/>
        </p:nvSpPr>
        <p:spPr>
          <a:xfrm>
            <a:off x="914400" y="3822191"/>
            <a:ext cx="3657600" cy="201168"/>
          </a:xfrm>
          <a:prstGeom prst="rect">
            <a:avLst/>
          </a:prstGeom>
          <a:noFill/>
        </p:spPr>
        <p:txBody>
          <a:bodyPr wrap="square">
            <a:spAutoFit/>
          </a:bodyPr>
          <a:lstStyle/>
          <a:p>
            <a:pPr algn="l"/>
            <a:r>
              <a:rPr sz="1220" b="1">
                <a:solidFill>
                  <a:srgbClr val="29E4FF"/>
                </a:solidFill>
              </a:rPr>
              <a:t>Typical Qiskit workflow</a:t>
            </a:r>
          </a:p>
        </p:txBody>
      </p:sp>
      <p:sp>
        <p:nvSpPr>
          <p:cNvPr id="11" name="Rounded Rectangle 10"/>
          <p:cNvSpPr/>
          <p:nvPr/>
        </p:nvSpPr>
        <p:spPr>
          <a:xfrm>
            <a:off x="914400" y="4114800"/>
            <a:ext cx="914400" cy="438912"/>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69264" y="4224528"/>
            <a:ext cx="804672" cy="137160"/>
          </a:xfrm>
          <a:prstGeom prst="rect">
            <a:avLst/>
          </a:prstGeom>
          <a:noFill/>
        </p:spPr>
        <p:txBody>
          <a:bodyPr wrap="square">
            <a:spAutoFit/>
          </a:bodyPr>
          <a:lstStyle/>
          <a:p>
            <a:pPr algn="ctr"/>
            <a:r>
              <a:rPr sz="869" b="1">
                <a:solidFill>
                  <a:srgbClr val="FFFFFF"/>
                </a:solidFill>
              </a:rPr>
              <a:t>Build circuit</a:t>
            </a:r>
          </a:p>
        </p:txBody>
      </p:sp>
      <p:sp>
        <p:nvSpPr>
          <p:cNvPr id="13" name="Chevron 12"/>
          <p:cNvSpPr/>
          <p:nvPr/>
        </p:nvSpPr>
        <p:spPr>
          <a:xfrm>
            <a:off x="1865376" y="4242816"/>
            <a:ext cx="146304" cy="128016"/>
          </a:xfrm>
          <a:prstGeom prst="chevron">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2084831" y="4114800"/>
            <a:ext cx="914400" cy="438912"/>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2139696" y="4224528"/>
            <a:ext cx="804672" cy="137160"/>
          </a:xfrm>
          <a:prstGeom prst="rect">
            <a:avLst/>
          </a:prstGeom>
          <a:noFill/>
        </p:spPr>
        <p:txBody>
          <a:bodyPr wrap="square">
            <a:spAutoFit/>
          </a:bodyPr>
          <a:lstStyle/>
          <a:p>
            <a:pPr algn="ctr"/>
            <a:r>
              <a:rPr sz="869" b="1">
                <a:solidFill>
                  <a:srgbClr val="FFFFFF"/>
                </a:solidFill>
              </a:rPr>
              <a:t>Transpile</a:t>
            </a:r>
          </a:p>
        </p:txBody>
      </p:sp>
      <p:sp>
        <p:nvSpPr>
          <p:cNvPr id="16" name="Chevron 15"/>
          <p:cNvSpPr/>
          <p:nvPr/>
        </p:nvSpPr>
        <p:spPr>
          <a:xfrm>
            <a:off x="3035808" y="4242816"/>
            <a:ext cx="146304" cy="128016"/>
          </a:xfrm>
          <a:prstGeom prst="chevron">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3200400" y="4114800"/>
            <a:ext cx="1051560" cy="438912"/>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3255264" y="4224528"/>
            <a:ext cx="941831" cy="137160"/>
          </a:xfrm>
          <a:prstGeom prst="rect">
            <a:avLst/>
          </a:prstGeom>
          <a:noFill/>
        </p:spPr>
        <p:txBody>
          <a:bodyPr wrap="square">
            <a:spAutoFit/>
          </a:bodyPr>
          <a:lstStyle/>
          <a:p>
            <a:pPr algn="ctr"/>
            <a:r>
              <a:rPr sz="869" b="1">
                <a:solidFill>
                  <a:srgbClr val="FFFFFF"/>
                </a:solidFill>
              </a:rPr>
              <a:t>Simulate / run</a:t>
            </a:r>
          </a:p>
        </p:txBody>
      </p:sp>
      <p:sp>
        <p:nvSpPr>
          <p:cNvPr id="19" name="Chevron 18"/>
          <p:cNvSpPr/>
          <p:nvPr/>
        </p:nvSpPr>
        <p:spPr>
          <a:xfrm>
            <a:off x="4288536" y="4242816"/>
            <a:ext cx="146304" cy="128016"/>
          </a:xfrm>
          <a:prstGeom prst="chevron">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9"/>
          <p:cNvSpPr/>
          <p:nvPr/>
        </p:nvSpPr>
        <p:spPr>
          <a:xfrm>
            <a:off x="4453128" y="4114800"/>
            <a:ext cx="1097280" cy="438912"/>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4507992" y="4224528"/>
            <a:ext cx="987552" cy="137160"/>
          </a:xfrm>
          <a:prstGeom prst="rect">
            <a:avLst/>
          </a:prstGeom>
          <a:noFill/>
        </p:spPr>
        <p:txBody>
          <a:bodyPr wrap="square">
            <a:spAutoFit/>
          </a:bodyPr>
          <a:lstStyle/>
          <a:p>
            <a:pPr algn="ctr"/>
            <a:r>
              <a:rPr sz="869" b="1">
                <a:solidFill>
                  <a:srgbClr val="FFFFFF"/>
                </a:solidFill>
              </a:rPr>
              <a:t>Analyze results</a:t>
            </a:r>
          </a:p>
        </p:txBody>
      </p:sp>
      <p:sp>
        <p:nvSpPr>
          <p:cNvPr id="22" name="Rounded Rectangle 21"/>
          <p:cNvSpPr/>
          <p:nvPr/>
        </p:nvSpPr>
        <p:spPr>
          <a:xfrm>
            <a:off x="5504688" y="1645920"/>
            <a:ext cx="5989320" cy="4251960"/>
          </a:xfrm>
          <a:prstGeom prst="roundRect">
            <a:avLst/>
          </a:prstGeom>
          <a:solidFill>
            <a:srgbClr val="533509"/>
          </a:solidFill>
          <a:ln w="1524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5760720" y="1856231"/>
            <a:ext cx="3200400" cy="228600"/>
          </a:xfrm>
          <a:prstGeom prst="rect">
            <a:avLst/>
          </a:prstGeom>
          <a:noFill/>
        </p:spPr>
        <p:txBody>
          <a:bodyPr wrap="square">
            <a:spAutoFit/>
          </a:bodyPr>
          <a:lstStyle/>
          <a:p>
            <a:pPr algn="l"/>
            <a:r>
              <a:rPr sz="1400" b="1">
                <a:solidFill>
                  <a:srgbClr val="FFFFFF"/>
                </a:solidFill>
              </a:rPr>
              <a:t>What Qiskit provides</a:t>
            </a:r>
          </a:p>
        </p:txBody>
      </p:sp>
      <p:sp>
        <p:nvSpPr>
          <p:cNvPr id="24" name="Rounded Rectangle 23"/>
          <p:cNvSpPr/>
          <p:nvPr/>
        </p:nvSpPr>
        <p:spPr>
          <a:xfrm>
            <a:off x="5760720" y="2212848"/>
            <a:ext cx="2606040" cy="914400"/>
          </a:xfrm>
          <a:prstGeom prst="roundRect">
            <a:avLst/>
          </a:prstGeom>
          <a:solidFill>
            <a:srgbClr val="40280B"/>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5870448" y="2304288"/>
            <a:ext cx="2386584" cy="164592"/>
          </a:xfrm>
          <a:prstGeom prst="rect">
            <a:avLst/>
          </a:prstGeom>
          <a:noFill/>
        </p:spPr>
        <p:txBody>
          <a:bodyPr wrap="square">
            <a:spAutoFit/>
          </a:bodyPr>
          <a:lstStyle/>
          <a:p>
            <a:pPr algn="l"/>
            <a:r>
              <a:rPr sz="1080" b="1">
                <a:solidFill>
                  <a:srgbClr val="29E4FF"/>
                </a:solidFill>
              </a:rPr>
              <a:t>Circuit design</a:t>
            </a:r>
          </a:p>
        </p:txBody>
      </p:sp>
      <p:sp>
        <p:nvSpPr>
          <p:cNvPr id="26" name="TextBox 25"/>
          <p:cNvSpPr txBox="1"/>
          <p:nvPr/>
        </p:nvSpPr>
        <p:spPr>
          <a:xfrm>
            <a:off x="5870448" y="2551176"/>
            <a:ext cx="2386584" cy="402336"/>
          </a:xfrm>
          <a:prstGeom prst="rect">
            <a:avLst/>
          </a:prstGeom>
          <a:noFill/>
        </p:spPr>
        <p:txBody>
          <a:bodyPr wrap="square">
            <a:spAutoFit/>
          </a:bodyPr>
          <a:lstStyle/>
          <a:p>
            <a:pPr algn="l"/>
            <a:r>
              <a:rPr sz="860" b="0">
                <a:solidFill>
                  <a:srgbClr val="FFFFFF"/>
                </a:solidFill>
              </a:rPr>
              <a:t>Create quantum circuits with gates, measurements, and parameters.</a:t>
            </a:r>
          </a:p>
        </p:txBody>
      </p:sp>
      <p:sp>
        <p:nvSpPr>
          <p:cNvPr id="27" name="Rounded Rectangle 26"/>
          <p:cNvSpPr/>
          <p:nvPr/>
        </p:nvSpPr>
        <p:spPr>
          <a:xfrm>
            <a:off x="8531352" y="2212848"/>
            <a:ext cx="2651760" cy="914400"/>
          </a:xfrm>
          <a:prstGeom prst="roundRect">
            <a:avLst/>
          </a:prstGeom>
          <a:solidFill>
            <a:srgbClr val="40280B"/>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8641080" y="2304288"/>
            <a:ext cx="2432304" cy="164592"/>
          </a:xfrm>
          <a:prstGeom prst="rect">
            <a:avLst/>
          </a:prstGeom>
          <a:noFill/>
        </p:spPr>
        <p:txBody>
          <a:bodyPr wrap="square">
            <a:spAutoFit/>
          </a:bodyPr>
          <a:lstStyle/>
          <a:p>
            <a:pPr algn="l"/>
            <a:r>
              <a:rPr sz="1080" b="1">
                <a:solidFill>
                  <a:srgbClr val="9A71FF"/>
                </a:solidFill>
              </a:rPr>
              <a:t>Transpiler</a:t>
            </a:r>
          </a:p>
        </p:txBody>
      </p:sp>
      <p:sp>
        <p:nvSpPr>
          <p:cNvPr id="29" name="TextBox 28"/>
          <p:cNvSpPr txBox="1"/>
          <p:nvPr/>
        </p:nvSpPr>
        <p:spPr>
          <a:xfrm>
            <a:off x="8641080" y="2551176"/>
            <a:ext cx="2432304" cy="402336"/>
          </a:xfrm>
          <a:prstGeom prst="rect">
            <a:avLst/>
          </a:prstGeom>
          <a:noFill/>
        </p:spPr>
        <p:txBody>
          <a:bodyPr wrap="square">
            <a:spAutoFit/>
          </a:bodyPr>
          <a:lstStyle/>
          <a:p>
            <a:pPr algn="l"/>
            <a:r>
              <a:rPr sz="860" b="0">
                <a:solidFill>
                  <a:srgbClr val="FFFFFF"/>
                </a:solidFill>
              </a:rPr>
              <a:t>Map abstract circuits to the native gate set and topology of a target backend.</a:t>
            </a:r>
          </a:p>
        </p:txBody>
      </p:sp>
      <p:sp>
        <p:nvSpPr>
          <p:cNvPr id="30" name="Rounded Rectangle 29"/>
          <p:cNvSpPr/>
          <p:nvPr/>
        </p:nvSpPr>
        <p:spPr>
          <a:xfrm>
            <a:off x="5760720" y="3355848"/>
            <a:ext cx="2606040" cy="914400"/>
          </a:xfrm>
          <a:prstGeom prst="roundRect">
            <a:avLst/>
          </a:prstGeom>
          <a:solidFill>
            <a:srgbClr val="40280B"/>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5870448" y="3447288"/>
            <a:ext cx="2386584" cy="164592"/>
          </a:xfrm>
          <a:prstGeom prst="rect">
            <a:avLst/>
          </a:prstGeom>
          <a:noFill/>
        </p:spPr>
        <p:txBody>
          <a:bodyPr wrap="square">
            <a:spAutoFit/>
          </a:bodyPr>
          <a:lstStyle/>
          <a:p>
            <a:pPr algn="l"/>
            <a:r>
              <a:rPr sz="1080" b="1">
                <a:solidFill>
                  <a:srgbClr val="23A778"/>
                </a:solidFill>
              </a:rPr>
              <a:t>Primitives / runtime</a:t>
            </a:r>
          </a:p>
        </p:txBody>
      </p:sp>
      <p:sp>
        <p:nvSpPr>
          <p:cNvPr id="32" name="TextBox 31"/>
          <p:cNvSpPr txBox="1"/>
          <p:nvPr/>
        </p:nvSpPr>
        <p:spPr>
          <a:xfrm>
            <a:off x="5870448" y="3694176"/>
            <a:ext cx="2386584" cy="402336"/>
          </a:xfrm>
          <a:prstGeom prst="rect">
            <a:avLst/>
          </a:prstGeom>
          <a:noFill/>
        </p:spPr>
        <p:txBody>
          <a:bodyPr wrap="square">
            <a:spAutoFit/>
          </a:bodyPr>
          <a:lstStyle/>
          <a:p>
            <a:pPr algn="l"/>
            <a:r>
              <a:rPr sz="860" b="0">
                <a:solidFill>
                  <a:srgbClr val="FFFFFF"/>
                </a:solidFill>
              </a:rPr>
              <a:t>Run common tasks such as sampling and expectation evaluation more efficiently.</a:t>
            </a:r>
          </a:p>
        </p:txBody>
      </p:sp>
      <p:sp>
        <p:nvSpPr>
          <p:cNvPr id="33" name="Rounded Rectangle 32"/>
          <p:cNvSpPr/>
          <p:nvPr/>
        </p:nvSpPr>
        <p:spPr>
          <a:xfrm>
            <a:off x="8531352" y="3355848"/>
            <a:ext cx="2651760" cy="914400"/>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8641080" y="3447288"/>
            <a:ext cx="2432304" cy="164592"/>
          </a:xfrm>
          <a:prstGeom prst="rect">
            <a:avLst/>
          </a:prstGeom>
          <a:noFill/>
        </p:spPr>
        <p:txBody>
          <a:bodyPr wrap="square">
            <a:spAutoFit/>
          </a:bodyPr>
          <a:lstStyle/>
          <a:p>
            <a:pPr algn="l"/>
            <a:r>
              <a:rPr sz="1080" b="1">
                <a:solidFill>
                  <a:srgbClr val="FFA62B"/>
                </a:solidFill>
              </a:rPr>
              <a:t>Simulators + hardware access</a:t>
            </a:r>
          </a:p>
        </p:txBody>
      </p:sp>
      <p:sp>
        <p:nvSpPr>
          <p:cNvPr id="35" name="TextBox 34"/>
          <p:cNvSpPr txBox="1"/>
          <p:nvPr/>
        </p:nvSpPr>
        <p:spPr>
          <a:xfrm>
            <a:off x="8641080" y="3694176"/>
            <a:ext cx="2432304" cy="402336"/>
          </a:xfrm>
          <a:prstGeom prst="rect">
            <a:avLst/>
          </a:prstGeom>
          <a:noFill/>
        </p:spPr>
        <p:txBody>
          <a:bodyPr wrap="square">
            <a:spAutoFit/>
          </a:bodyPr>
          <a:lstStyle/>
          <a:p>
            <a:pPr algn="l"/>
            <a:r>
              <a:rPr sz="860" b="0">
                <a:solidFill>
                  <a:srgbClr val="FFFFFF"/>
                </a:solidFill>
              </a:rPr>
              <a:t>Test locally or connect to IBM Quantum systems for real execution.</a:t>
            </a:r>
          </a:p>
        </p:txBody>
      </p:sp>
      <p:sp>
        <p:nvSpPr>
          <p:cNvPr id="36" name="TextBox 35"/>
          <p:cNvSpPr txBox="1"/>
          <p:nvPr/>
        </p:nvSpPr>
        <p:spPr>
          <a:xfrm>
            <a:off x="5760720" y="4590288"/>
            <a:ext cx="5212080" cy="164592"/>
          </a:xfrm>
          <a:prstGeom prst="rect">
            <a:avLst/>
          </a:prstGeom>
          <a:noFill/>
        </p:spPr>
        <p:txBody>
          <a:bodyPr wrap="square">
            <a:spAutoFit/>
          </a:bodyPr>
          <a:lstStyle/>
          <a:p>
            <a:pPr algn="l"/>
            <a:r>
              <a:rPr sz="1220" b="1">
                <a:solidFill>
                  <a:srgbClr val="FFC23D"/>
                </a:solidFill>
              </a:rPr>
              <a:t>Why it is important</a:t>
            </a:r>
          </a:p>
        </p:txBody>
      </p:sp>
      <p:sp>
        <p:nvSpPr>
          <p:cNvPr id="37" name="TextBox 36"/>
          <p:cNvSpPr txBox="1"/>
          <p:nvPr/>
        </p:nvSpPr>
        <p:spPr>
          <a:xfrm>
            <a:off x="5760720" y="4828032"/>
            <a:ext cx="5303520" cy="713232"/>
          </a:xfrm>
          <a:prstGeom prst="rect">
            <a:avLst/>
          </a:prstGeom>
          <a:noFill/>
        </p:spPr>
        <p:txBody>
          <a:bodyPr wrap="square">
            <a:spAutoFit/>
          </a:bodyPr>
          <a:lstStyle/>
          <a:p>
            <a:pPr>
              <a:spcAft>
                <a:spcPts val="400"/>
              </a:spcAft>
              <a:defRPr sz="1010">
                <a:solidFill>
                  <a:srgbClr val="FFFFFF"/>
                </a:solidFill>
              </a:defRPr>
            </a:pPr>
            <a:r>
              <a:t>Qiskit gives developers a practical entry point into the quantum software stack.</a:t>
            </a:r>
          </a:p>
          <a:p>
            <a:pPr>
              <a:spcAft>
                <a:spcPts val="400"/>
              </a:spcAft>
              <a:defRPr sz="1010">
                <a:solidFill>
                  <a:srgbClr val="FFFFFF"/>
                </a:solidFill>
              </a:defRPr>
            </a:pPr>
            <a:r>
              <a:t>It connects high-level programming to lower-level compilation and execution on real systems.</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30" i="1">
                <a:solidFill>
                  <a:srgbClr val="FFFFFF"/>
                </a:solidFill>
              </a:rPr>
              <a:t>Speaker takeaway: Qiskit is one of the most important software entry points in quantum computing because it lets developers move from algorithm ideas to real circuits, simulators, and hardware runs in one ecosystem.</a:t>
            </a:r>
          </a:p>
        </p:txBody>
      </p:sp>
      <p:sp>
        <p:nvSpPr>
          <p:cNvPr id="39" name="TextBox 38"/>
          <p:cNvSpPr txBox="1"/>
          <p:nvPr/>
        </p:nvSpPr>
        <p:spPr>
          <a:xfrm>
            <a:off x="566928" y="6446520"/>
            <a:ext cx="8412480" cy="137160"/>
          </a:xfrm>
          <a:prstGeom prst="rect">
            <a:avLst/>
          </a:prstGeom>
          <a:noFill/>
        </p:spPr>
        <p:txBody>
          <a:bodyPr wrap="square">
            <a:spAutoFit/>
          </a:bodyPr>
          <a:lstStyle/>
          <a:p>
            <a:pPr algn="l"/>
            <a:r>
              <a:rPr sz="650" b="0">
                <a:solidFill>
                  <a:srgbClr val="C2D0E5"/>
                </a:solidFill>
              </a:rPr>
              <a:t>Quantum deck add-in slides • formatted to match the refreshed 2026 presentation style.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27432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Algorithmic Speedups</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Why quantum can outperform hyperscalers in selected workloads</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77240" y="1920240"/>
            <a:ext cx="3337560" cy="2103120"/>
          </a:xfrm>
          <a:prstGeom prst="roundRect">
            <a:avLst>
              <a:gd name="adj" fmla="val 3478"/>
            </a:avLst>
          </a:prstGeom>
          <a:solidFill>
            <a:srgbClr val="08213D">
              <a:alpha val="96000"/>
            </a:srgbClr>
          </a:solidFill>
          <a:ln w="12700">
            <a:solidFill>
              <a:srgbClr val="19D3F3"/>
            </a:solidFill>
            <a:prstDash val="solid"/>
          </a:ln>
        </p:spPr>
        <p:txBody>
          <a:bodyPr/>
          <a:lstStyle/>
          <a:p>
            <a:endParaRPr lang="en-US"/>
          </a:p>
        </p:txBody>
      </p:sp>
      <p:sp>
        <p:nvSpPr>
          <p:cNvPr id="8" name="Shape 6"/>
          <p:cNvSpPr/>
          <p:nvPr/>
        </p:nvSpPr>
        <p:spPr>
          <a:xfrm>
            <a:off x="4434840" y="1920240"/>
            <a:ext cx="3337560" cy="2103120"/>
          </a:xfrm>
          <a:prstGeom prst="roundRect">
            <a:avLst>
              <a:gd name="adj" fmla="val 3478"/>
            </a:avLst>
          </a:prstGeom>
          <a:solidFill>
            <a:srgbClr val="8A3F00">
              <a:alpha val="96000"/>
            </a:srgbClr>
          </a:solidFill>
          <a:ln w="12700">
            <a:solidFill>
              <a:srgbClr val="F59A23"/>
            </a:solidFill>
            <a:prstDash val="solid"/>
          </a:ln>
        </p:spPr>
        <p:txBody>
          <a:bodyPr/>
          <a:lstStyle/>
          <a:p>
            <a:endParaRPr lang="en-US"/>
          </a:p>
        </p:txBody>
      </p:sp>
      <p:sp>
        <p:nvSpPr>
          <p:cNvPr id="9" name="Shape 7"/>
          <p:cNvSpPr/>
          <p:nvPr/>
        </p:nvSpPr>
        <p:spPr>
          <a:xfrm>
            <a:off x="8092440" y="1920240"/>
            <a:ext cx="3337560" cy="2103120"/>
          </a:xfrm>
          <a:prstGeom prst="roundRect">
            <a:avLst>
              <a:gd name="adj" fmla="val 3478"/>
            </a:avLst>
          </a:prstGeom>
          <a:solidFill>
            <a:srgbClr val="3A285E">
              <a:alpha val="96000"/>
            </a:srgbClr>
          </a:solidFill>
          <a:ln w="12700">
            <a:solidFill>
              <a:srgbClr val="7B61FF"/>
            </a:solidFill>
            <a:prstDash val="solid"/>
          </a:ln>
        </p:spPr>
        <p:txBody>
          <a:bodyPr/>
          <a:lstStyle/>
          <a:p>
            <a:endParaRPr lang="en-US"/>
          </a:p>
        </p:txBody>
      </p:sp>
      <p:sp>
        <p:nvSpPr>
          <p:cNvPr id="10" name="Text 8"/>
          <p:cNvSpPr/>
          <p:nvPr/>
        </p:nvSpPr>
        <p:spPr>
          <a:xfrm>
            <a:off x="1005840" y="2194560"/>
            <a:ext cx="2834640" cy="274320"/>
          </a:xfrm>
          <a:prstGeom prst="rect">
            <a:avLst/>
          </a:prstGeom>
          <a:noFill/>
          <a:ln/>
        </p:spPr>
        <p:txBody>
          <a:bodyPr wrap="square" lIns="0" tIns="0" rIns="0" bIns="0" rtlCol="0" anchor="ctr"/>
          <a:lstStyle/>
          <a:p>
            <a:pPr marL="0" indent="0" algn="ctr">
              <a:buNone/>
            </a:pPr>
            <a:r>
              <a:rPr lang="en-US" sz="1800" b="1" dirty="0">
                <a:solidFill>
                  <a:srgbClr val="19D3F3"/>
                </a:solidFill>
              </a:rPr>
              <a:t>Grover</a:t>
            </a:r>
            <a:endParaRPr lang="en-US" sz="1800" dirty="0"/>
          </a:p>
        </p:txBody>
      </p:sp>
      <p:sp>
        <p:nvSpPr>
          <p:cNvPr id="11" name="Text 9"/>
          <p:cNvSpPr/>
          <p:nvPr/>
        </p:nvSpPr>
        <p:spPr>
          <a:xfrm>
            <a:off x="1005840" y="2743200"/>
            <a:ext cx="2834640" cy="548640"/>
          </a:xfrm>
          <a:prstGeom prst="rect">
            <a:avLst/>
          </a:prstGeom>
          <a:noFill/>
          <a:ln/>
        </p:spPr>
        <p:txBody>
          <a:bodyPr wrap="square" lIns="0" tIns="0" rIns="0" bIns="0" rtlCol="0" anchor="ctr"/>
          <a:lstStyle/>
          <a:p>
            <a:pPr marL="0" indent="0" algn="ctr">
              <a:buNone/>
            </a:pPr>
            <a:r>
              <a:rPr lang="en-US" sz="3100" b="1" dirty="0">
                <a:solidFill>
                  <a:srgbClr val="FFFFFF"/>
                </a:solidFill>
              </a:rPr>
              <a:t>N → √N</a:t>
            </a:r>
            <a:endParaRPr lang="en-US" sz="3100" dirty="0"/>
          </a:p>
        </p:txBody>
      </p:sp>
      <p:sp>
        <p:nvSpPr>
          <p:cNvPr id="12" name="Text 10"/>
          <p:cNvSpPr/>
          <p:nvPr/>
        </p:nvSpPr>
        <p:spPr>
          <a:xfrm>
            <a:off x="1051560" y="3520440"/>
            <a:ext cx="2743200" cy="182880"/>
          </a:xfrm>
          <a:prstGeom prst="rect">
            <a:avLst/>
          </a:prstGeom>
          <a:noFill/>
          <a:ln/>
        </p:spPr>
        <p:txBody>
          <a:bodyPr wrap="square" lIns="0" tIns="0" rIns="0" bIns="0" rtlCol="0" anchor="ctr"/>
          <a:lstStyle/>
          <a:p>
            <a:pPr marL="0" indent="0" algn="ctr">
              <a:buNone/>
            </a:pPr>
            <a:r>
              <a:rPr lang="en-US" sz="1050" dirty="0">
                <a:solidFill>
                  <a:srgbClr val="FFFFFF"/>
                </a:solidFill>
              </a:rPr>
              <a:t>Quadratic search speedup</a:t>
            </a:r>
            <a:endParaRPr lang="en-US" sz="1050" dirty="0"/>
          </a:p>
        </p:txBody>
      </p:sp>
      <p:sp>
        <p:nvSpPr>
          <p:cNvPr id="13" name="Text 11"/>
          <p:cNvSpPr/>
          <p:nvPr/>
        </p:nvSpPr>
        <p:spPr>
          <a:xfrm>
            <a:off x="4663440" y="2194560"/>
            <a:ext cx="2834640" cy="274320"/>
          </a:xfrm>
          <a:prstGeom prst="rect">
            <a:avLst/>
          </a:prstGeom>
          <a:noFill/>
          <a:ln/>
        </p:spPr>
        <p:txBody>
          <a:bodyPr wrap="square" lIns="0" tIns="0" rIns="0" bIns="0" rtlCol="0" anchor="ctr"/>
          <a:lstStyle/>
          <a:p>
            <a:pPr marL="0" indent="0" algn="ctr">
              <a:buNone/>
            </a:pPr>
            <a:r>
              <a:rPr lang="en-US" sz="1800" b="1" dirty="0">
                <a:solidFill>
                  <a:srgbClr val="FFD15C"/>
                </a:solidFill>
              </a:rPr>
              <a:t>Shor</a:t>
            </a:r>
            <a:endParaRPr lang="en-US" sz="1800" dirty="0"/>
          </a:p>
        </p:txBody>
      </p:sp>
      <p:sp>
        <p:nvSpPr>
          <p:cNvPr id="14" name="Text 12"/>
          <p:cNvSpPr/>
          <p:nvPr/>
        </p:nvSpPr>
        <p:spPr>
          <a:xfrm>
            <a:off x="4663440" y="2743200"/>
            <a:ext cx="2834640" cy="548640"/>
          </a:xfrm>
          <a:prstGeom prst="rect">
            <a:avLst/>
          </a:prstGeom>
          <a:noFill/>
          <a:ln/>
        </p:spPr>
        <p:txBody>
          <a:bodyPr wrap="square" lIns="0" tIns="0" rIns="0" bIns="0" rtlCol="0" anchor="ctr"/>
          <a:lstStyle/>
          <a:p>
            <a:pPr marL="0" indent="0" algn="ctr">
              <a:buNone/>
            </a:pPr>
            <a:r>
              <a:rPr lang="en-US" sz="2900" b="1" dirty="0">
                <a:solidFill>
                  <a:srgbClr val="FFFFFF"/>
                </a:solidFill>
              </a:rPr>
              <a:t>factoring</a:t>
            </a:r>
            <a:endParaRPr lang="en-US" sz="2900" dirty="0"/>
          </a:p>
        </p:txBody>
      </p:sp>
      <p:sp>
        <p:nvSpPr>
          <p:cNvPr id="15" name="Text 13"/>
          <p:cNvSpPr/>
          <p:nvPr/>
        </p:nvSpPr>
        <p:spPr>
          <a:xfrm>
            <a:off x="4709160" y="3520440"/>
            <a:ext cx="2743200" cy="182880"/>
          </a:xfrm>
          <a:prstGeom prst="rect">
            <a:avLst/>
          </a:prstGeom>
          <a:noFill/>
          <a:ln/>
        </p:spPr>
        <p:txBody>
          <a:bodyPr wrap="square" lIns="0" tIns="0" rIns="0" bIns="0" rtlCol="0" anchor="ctr"/>
          <a:lstStyle/>
          <a:p>
            <a:pPr marL="0" indent="0" algn="ctr">
              <a:buNone/>
            </a:pPr>
            <a:r>
              <a:rPr lang="en-US" sz="1050" dirty="0">
                <a:solidFill>
                  <a:srgbClr val="FFFFFF"/>
                </a:solidFill>
              </a:rPr>
              <a:t>Cryptography impact at fault tolerance</a:t>
            </a:r>
            <a:endParaRPr lang="en-US" sz="1050" dirty="0"/>
          </a:p>
        </p:txBody>
      </p:sp>
      <p:sp>
        <p:nvSpPr>
          <p:cNvPr id="16" name="Text 14"/>
          <p:cNvSpPr/>
          <p:nvPr/>
        </p:nvSpPr>
        <p:spPr>
          <a:xfrm>
            <a:off x="8321040" y="2194560"/>
            <a:ext cx="2834640" cy="274320"/>
          </a:xfrm>
          <a:prstGeom prst="rect">
            <a:avLst/>
          </a:prstGeom>
          <a:noFill/>
          <a:ln/>
        </p:spPr>
        <p:txBody>
          <a:bodyPr wrap="square" lIns="0" tIns="0" rIns="0" bIns="0" rtlCol="0" anchor="ctr"/>
          <a:lstStyle/>
          <a:p>
            <a:pPr marL="0" indent="0" algn="ctr">
              <a:buNone/>
            </a:pPr>
            <a:r>
              <a:rPr lang="en-US" sz="1800" b="1" dirty="0">
                <a:solidFill>
                  <a:srgbClr val="FFFFFF"/>
                </a:solidFill>
              </a:rPr>
              <a:t>Simulation</a:t>
            </a:r>
            <a:endParaRPr lang="en-US" sz="1800" dirty="0"/>
          </a:p>
        </p:txBody>
      </p:sp>
      <p:sp>
        <p:nvSpPr>
          <p:cNvPr id="17" name="Text 15"/>
          <p:cNvSpPr/>
          <p:nvPr/>
        </p:nvSpPr>
        <p:spPr>
          <a:xfrm>
            <a:off x="8321040" y="2688336"/>
            <a:ext cx="2834640" cy="640080"/>
          </a:xfrm>
          <a:prstGeom prst="rect">
            <a:avLst/>
          </a:prstGeom>
          <a:noFill/>
          <a:ln/>
        </p:spPr>
        <p:txBody>
          <a:bodyPr wrap="square" lIns="0" tIns="0" rIns="0" bIns="0" rtlCol="0" anchor="ctr">
            <a:normAutofit fontScale="92500" lnSpcReduction="20000"/>
          </a:bodyPr>
          <a:lstStyle/>
          <a:p>
            <a:pPr marL="0" indent="0" algn="ctr">
              <a:buNone/>
            </a:pPr>
            <a:r>
              <a:rPr lang="en-US" sz="2700" b="1" dirty="0">
                <a:solidFill>
                  <a:srgbClr val="FFFFFF"/>
                </a:solidFill>
              </a:rPr>
              <a:t>nature is</a:t>
            </a:r>
            <a:endParaRPr lang="en-US" sz="2700" dirty="0"/>
          </a:p>
          <a:p>
            <a:pPr marL="0" indent="0" algn="ctr">
              <a:buNone/>
            </a:pPr>
            <a:r>
              <a:rPr lang="en-US" sz="2700" b="1" dirty="0">
                <a:solidFill>
                  <a:srgbClr val="FFFFFF"/>
                </a:solidFill>
              </a:rPr>
              <a:t>quantum</a:t>
            </a:r>
            <a:endParaRPr lang="en-US" sz="2700" dirty="0"/>
          </a:p>
        </p:txBody>
      </p:sp>
      <p:sp>
        <p:nvSpPr>
          <p:cNvPr id="18" name="Text 16"/>
          <p:cNvSpPr/>
          <p:nvPr/>
        </p:nvSpPr>
        <p:spPr>
          <a:xfrm>
            <a:off x="8366760" y="3520440"/>
            <a:ext cx="2743200" cy="182880"/>
          </a:xfrm>
          <a:prstGeom prst="rect">
            <a:avLst/>
          </a:prstGeom>
          <a:noFill/>
          <a:ln/>
        </p:spPr>
        <p:txBody>
          <a:bodyPr wrap="square" lIns="0" tIns="0" rIns="0" bIns="0" rtlCol="0" anchor="ctr"/>
          <a:lstStyle/>
          <a:p>
            <a:pPr marL="0" indent="0" algn="ctr">
              <a:buNone/>
            </a:pPr>
            <a:r>
              <a:rPr lang="en-US" sz="1050" dirty="0">
                <a:solidFill>
                  <a:srgbClr val="FFFFFF"/>
                </a:solidFill>
              </a:rPr>
              <a:t>Chemistry/materials advantage potential</a:t>
            </a:r>
            <a:endParaRPr lang="en-US" sz="1050" dirty="0"/>
          </a:p>
        </p:txBody>
      </p:sp>
      <p:sp>
        <p:nvSpPr>
          <p:cNvPr id="19" name="Shape 17"/>
          <p:cNvSpPr/>
          <p:nvPr/>
        </p:nvSpPr>
        <p:spPr>
          <a:xfrm>
            <a:off x="914400" y="4599432"/>
            <a:ext cx="10332720" cy="566928"/>
          </a:xfrm>
          <a:prstGeom prst="roundRect">
            <a:avLst>
              <a:gd name="adj" fmla="val 12903"/>
            </a:avLst>
          </a:prstGeom>
          <a:solidFill>
            <a:srgbClr val="111827">
              <a:alpha val="92000"/>
            </a:srgbClr>
          </a:solidFill>
          <a:ln w="12700">
            <a:solidFill>
              <a:srgbClr val="19D3F3"/>
            </a:solidFill>
            <a:prstDash val="solid"/>
          </a:ln>
        </p:spPr>
        <p:txBody>
          <a:bodyPr/>
          <a:lstStyle/>
          <a:p>
            <a:endParaRPr lang="en-US"/>
          </a:p>
        </p:txBody>
      </p:sp>
      <p:sp>
        <p:nvSpPr>
          <p:cNvPr id="20" name="Text 18"/>
          <p:cNvSpPr/>
          <p:nvPr/>
        </p:nvSpPr>
        <p:spPr>
          <a:xfrm>
            <a:off x="1188720" y="4818888"/>
            <a:ext cx="9784080" cy="146304"/>
          </a:xfrm>
          <a:prstGeom prst="rect">
            <a:avLst/>
          </a:prstGeom>
          <a:noFill/>
          <a:ln/>
        </p:spPr>
        <p:txBody>
          <a:bodyPr wrap="square" lIns="0" tIns="0" rIns="0" bIns="0" rtlCol="0" anchor="ctr"/>
          <a:lstStyle/>
          <a:p>
            <a:pPr marL="0" indent="0" algn="ctr">
              <a:buNone/>
            </a:pPr>
            <a:r>
              <a:rPr lang="en-US" sz="1130" dirty="0">
                <a:solidFill>
                  <a:srgbClr val="FFFFFF"/>
                </a:solidFill>
              </a:rPr>
              <a:t>Caution: no quantum algorithm gives a universal speedup over GPUs/hyperscalers. The workload must match the algorithm and the hardware.</a:t>
            </a:r>
            <a:endParaRPr lang="en-US" sz="1130" dirty="0"/>
          </a:p>
        </p:txBody>
      </p:sp>
      <p:sp>
        <p:nvSpPr>
          <p:cNvPr id="21" name="Shape 19"/>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2" name="Text 20"/>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Quantum advantage is a math-structure advantage, not a generic hardware speed advantage.</a:t>
            </a:r>
            <a:endParaRPr lang="en-US" sz="98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The 2026 Context</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Quantum is becoming a hybrid accelerator, not a cloud replacement</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685800" y="1874520"/>
            <a:ext cx="3337560" cy="2331720"/>
          </a:xfrm>
          <a:prstGeom prst="roundRect">
            <a:avLst>
              <a:gd name="adj" fmla="val 3137"/>
            </a:avLst>
          </a:prstGeom>
          <a:solidFill>
            <a:srgbClr val="08213D">
              <a:alpha val="96000"/>
            </a:srgbClr>
          </a:solidFill>
          <a:ln w="12700">
            <a:solidFill>
              <a:srgbClr val="19D3F3"/>
            </a:solidFill>
            <a:prstDash val="solid"/>
          </a:ln>
        </p:spPr>
        <p:txBody>
          <a:bodyPr/>
          <a:lstStyle/>
          <a:p>
            <a:endParaRPr lang="en-US"/>
          </a:p>
        </p:txBody>
      </p:sp>
      <p:sp>
        <p:nvSpPr>
          <p:cNvPr id="8" name="Shape 6"/>
          <p:cNvSpPr/>
          <p:nvPr/>
        </p:nvSpPr>
        <p:spPr>
          <a:xfrm>
            <a:off x="4434840" y="1874520"/>
            <a:ext cx="3337560" cy="2331720"/>
          </a:xfrm>
          <a:prstGeom prst="roundRect">
            <a:avLst>
              <a:gd name="adj" fmla="val 3137"/>
            </a:avLst>
          </a:prstGeom>
          <a:solidFill>
            <a:srgbClr val="8A3F00">
              <a:alpha val="96000"/>
            </a:srgbClr>
          </a:solidFill>
          <a:ln w="12700">
            <a:solidFill>
              <a:srgbClr val="F59A23"/>
            </a:solidFill>
            <a:prstDash val="solid"/>
          </a:ln>
        </p:spPr>
        <p:txBody>
          <a:bodyPr/>
          <a:lstStyle/>
          <a:p>
            <a:endParaRPr lang="en-US"/>
          </a:p>
        </p:txBody>
      </p:sp>
      <p:sp>
        <p:nvSpPr>
          <p:cNvPr id="9" name="Shape 7"/>
          <p:cNvSpPr/>
          <p:nvPr/>
        </p:nvSpPr>
        <p:spPr>
          <a:xfrm>
            <a:off x="8183880" y="1874520"/>
            <a:ext cx="2926080" cy="2331720"/>
          </a:xfrm>
          <a:prstGeom prst="roundRect">
            <a:avLst>
              <a:gd name="adj" fmla="val 3137"/>
            </a:avLst>
          </a:prstGeom>
          <a:solidFill>
            <a:srgbClr val="3A285E">
              <a:alpha val="97000"/>
            </a:srgbClr>
          </a:solidFill>
          <a:ln w="12700">
            <a:solidFill>
              <a:srgbClr val="7B61FF"/>
            </a:solidFill>
            <a:prstDash val="solid"/>
          </a:ln>
        </p:spPr>
        <p:txBody>
          <a:bodyPr/>
          <a:lstStyle/>
          <a:p>
            <a:endParaRPr lang="en-US"/>
          </a:p>
        </p:txBody>
      </p:sp>
      <p:sp>
        <p:nvSpPr>
          <p:cNvPr id="10" name="Text 8"/>
          <p:cNvSpPr/>
          <p:nvPr/>
        </p:nvSpPr>
        <p:spPr>
          <a:xfrm>
            <a:off x="1005840" y="2148840"/>
            <a:ext cx="2743200" cy="274320"/>
          </a:xfrm>
          <a:prstGeom prst="rect">
            <a:avLst/>
          </a:prstGeom>
          <a:noFill/>
          <a:ln/>
        </p:spPr>
        <p:txBody>
          <a:bodyPr wrap="square" lIns="0" tIns="0" rIns="0" bIns="0" rtlCol="0" anchor="ctr"/>
          <a:lstStyle/>
          <a:p>
            <a:pPr marL="0" indent="0">
              <a:buNone/>
            </a:pPr>
            <a:r>
              <a:rPr lang="en-US" sz="1700" b="1" dirty="0">
                <a:solidFill>
                  <a:srgbClr val="FFFFFF"/>
                </a:solidFill>
              </a:rPr>
              <a:t>Classical cloud</a:t>
            </a:r>
            <a:endParaRPr lang="en-US" sz="1700" dirty="0"/>
          </a:p>
        </p:txBody>
      </p:sp>
      <p:sp>
        <p:nvSpPr>
          <p:cNvPr id="11" name="Text 9"/>
          <p:cNvSpPr/>
          <p:nvPr/>
        </p:nvSpPr>
        <p:spPr>
          <a:xfrm>
            <a:off x="1005840" y="2651760"/>
            <a:ext cx="2697480" cy="1097280"/>
          </a:xfrm>
          <a:prstGeom prst="rect">
            <a:avLst/>
          </a:prstGeom>
          <a:noFill/>
          <a:ln/>
        </p:spPr>
        <p:txBody>
          <a:bodyPr wrap="square" lIns="508" tIns="508" rIns="508" bIns="508" rtlCol="0" anchor="t">
            <a:normAutofit/>
          </a:bodyPr>
          <a:lstStyle/>
          <a:p>
            <a:pPr marL="0" indent="0">
              <a:buNone/>
            </a:pPr>
            <a:r>
              <a:rPr lang="en-US" sz="1200" dirty="0">
                <a:solidFill>
                  <a:srgbClr val="FFFFFF"/>
                </a:solidFill>
              </a:rPr>
              <a:t>• CPUs, GPUs, TPUs
• Runs apps, AI, databases
• Scales by adding more machines</a:t>
            </a:r>
            <a:endParaRPr lang="en-US" sz="1200" dirty="0"/>
          </a:p>
        </p:txBody>
      </p:sp>
      <p:sp>
        <p:nvSpPr>
          <p:cNvPr id="12" name="Text 10"/>
          <p:cNvSpPr/>
          <p:nvPr/>
        </p:nvSpPr>
        <p:spPr>
          <a:xfrm>
            <a:off x="4736592" y="2148840"/>
            <a:ext cx="2743200" cy="274320"/>
          </a:xfrm>
          <a:prstGeom prst="rect">
            <a:avLst/>
          </a:prstGeom>
          <a:noFill/>
          <a:ln/>
        </p:spPr>
        <p:txBody>
          <a:bodyPr wrap="square" lIns="0" tIns="0" rIns="0" bIns="0" rtlCol="0" anchor="ctr"/>
          <a:lstStyle/>
          <a:p>
            <a:pPr marL="0" indent="0">
              <a:buNone/>
            </a:pPr>
            <a:r>
              <a:rPr lang="en-US" sz="1700" b="1" dirty="0">
                <a:solidFill>
                  <a:srgbClr val="FFFFFF"/>
                </a:solidFill>
              </a:rPr>
              <a:t>Quantum accelerator</a:t>
            </a:r>
            <a:endParaRPr lang="en-US" sz="1700" dirty="0"/>
          </a:p>
        </p:txBody>
      </p:sp>
      <p:sp>
        <p:nvSpPr>
          <p:cNvPr id="13" name="Text 11"/>
          <p:cNvSpPr/>
          <p:nvPr/>
        </p:nvSpPr>
        <p:spPr>
          <a:xfrm>
            <a:off x="4736592" y="2651760"/>
            <a:ext cx="2697480" cy="1143000"/>
          </a:xfrm>
          <a:prstGeom prst="rect">
            <a:avLst/>
          </a:prstGeom>
          <a:noFill/>
          <a:ln/>
        </p:spPr>
        <p:txBody>
          <a:bodyPr wrap="square" lIns="508" tIns="508" rIns="508" bIns="508" rtlCol="0" anchor="t">
            <a:normAutofit/>
          </a:bodyPr>
          <a:lstStyle/>
          <a:p>
            <a:pPr marL="0" indent="0">
              <a:buNone/>
            </a:pPr>
            <a:r>
              <a:rPr lang="en-US" sz="1200" dirty="0">
                <a:solidFill>
                  <a:srgbClr val="FFFFFF"/>
                </a:solidFill>
              </a:rPr>
              <a:t>• QPU solves specialized subproblems
• Best for quantum simulation and optimization
• Accessed through cloud/HPC workflows</a:t>
            </a:r>
            <a:endParaRPr lang="en-US" sz="1200" dirty="0"/>
          </a:p>
        </p:txBody>
      </p:sp>
      <p:sp>
        <p:nvSpPr>
          <p:cNvPr id="14" name="Text 12"/>
          <p:cNvSpPr/>
          <p:nvPr/>
        </p:nvSpPr>
        <p:spPr>
          <a:xfrm>
            <a:off x="8458200" y="2148840"/>
            <a:ext cx="2468880" cy="274320"/>
          </a:xfrm>
          <a:prstGeom prst="rect">
            <a:avLst/>
          </a:prstGeom>
          <a:noFill/>
          <a:ln/>
        </p:spPr>
        <p:txBody>
          <a:bodyPr wrap="square" lIns="0" tIns="0" rIns="0" bIns="0" rtlCol="0" anchor="ctr"/>
          <a:lstStyle/>
          <a:p>
            <a:pPr marL="0" indent="0">
              <a:buNone/>
            </a:pPr>
            <a:r>
              <a:rPr lang="en-US" sz="1700" b="1" dirty="0">
                <a:solidFill>
                  <a:srgbClr val="FFFFFF"/>
                </a:solidFill>
              </a:rPr>
              <a:t>AI control layer</a:t>
            </a:r>
            <a:endParaRPr lang="en-US" sz="1700" dirty="0"/>
          </a:p>
        </p:txBody>
      </p:sp>
      <p:sp>
        <p:nvSpPr>
          <p:cNvPr id="15" name="Text 13"/>
          <p:cNvSpPr/>
          <p:nvPr/>
        </p:nvSpPr>
        <p:spPr>
          <a:xfrm>
            <a:off x="8458200" y="2651760"/>
            <a:ext cx="2194560" cy="1051560"/>
          </a:xfrm>
          <a:prstGeom prst="rect">
            <a:avLst/>
          </a:prstGeom>
          <a:noFill/>
          <a:ln/>
        </p:spPr>
        <p:txBody>
          <a:bodyPr wrap="square" lIns="508" tIns="508" rIns="508" bIns="508" rtlCol="0" anchor="t">
            <a:normAutofit/>
          </a:bodyPr>
          <a:lstStyle/>
          <a:p>
            <a:pPr marL="0" indent="0">
              <a:buNone/>
            </a:pPr>
            <a:r>
              <a:rPr lang="en-US" sz="1200" dirty="0">
                <a:solidFill>
                  <a:srgbClr val="FFFFFF"/>
                </a:solidFill>
              </a:rPr>
              <a:t>• Calibration
• Error correction
• Hybrid orchestration</a:t>
            </a:r>
            <a:endParaRPr lang="en-US" sz="1200" dirty="0"/>
          </a:p>
        </p:txBody>
      </p:sp>
      <p:sp>
        <p:nvSpPr>
          <p:cNvPr id="16" name="Shape 14"/>
          <p:cNvSpPr/>
          <p:nvPr/>
        </p:nvSpPr>
        <p:spPr>
          <a:xfrm>
            <a:off x="4069080" y="2743200"/>
            <a:ext cx="320040" cy="365760"/>
          </a:xfrm>
          <a:prstGeom prst="rightArrow">
            <a:avLst/>
          </a:prstGeom>
          <a:solidFill>
            <a:srgbClr val="19D3F3"/>
          </a:solidFill>
          <a:ln w="12700">
            <a:solidFill>
              <a:srgbClr val="333333">
                <a:alpha val="0"/>
              </a:srgbClr>
            </a:solidFill>
            <a:prstDash val="solid"/>
          </a:ln>
        </p:spPr>
        <p:txBody>
          <a:bodyPr/>
          <a:lstStyle/>
          <a:p>
            <a:endParaRPr lang="en-US"/>
          </a:p>
        </p:txBody>
      </p:sp>
      <p:sp>
        <p:nvSpPr>
          <p:cNvPr id="17" name="Shape 15"/>
          <p:cNvSpPr/>
          <p:nvPr/>
        </p:nvSpPr>
        <p:spPr>
          <a:xfrm>
            <a:off x="7836408" y="2743200"/>
            <a:ext cx="320040" cy="365760"/>
          </a:xfrm>
          <a:prstGeom prst="rightArrow">
            <a:avLst/>
          </a:prstGeom>
          <a:solidFill>
            <a:srgbClr val="F59A23"/>
          </a:solidFill>
          <a:ln w="12700">
            <a:solidFill>
              <a:srgbClr val="333333">
                <a:alpha val="0"/>
              </a:srgbClr>
            </a:solidFill>
            <a:prstDash val="solid"/>
          </a:ln>
        </p:spPr>
        <p:txBody>
          <a:bodyPr/>
          <a:lstStyle/>
          <a:p>
            <a:endParaRPr lang="en-US"/>
          </a:p>
        </p:txBody>
      </p:sp>
      <p:sp>
        <p:nvSpPr>
          <p:cNvPr id="18" name="Shape 16"/>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9" name="Text 17"/>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Quantum will likely live inside hybrid cloud and HPC platforms, not beside them as a standalone replacement.</a:t>
            </a:r>
            <a:endParaRPr lang="en-US" sz="980" dirty="0"/>
          </a:p>
        </p:txBody>
      </p:sp>
      <p:sp>
        <p:nvSpPr>
          <p:cNvPr id="20" name="Text 18"/>
          <p:cNvSpPr/>
          <p:nvPr/>
        </p:nvSpPr>
        <p:spPr>
          <a:xfrm>
            <a:off x="594360" y="6419088"/>
            <a:ext cx="10881360" cy="182880"/>
          </a:xfrm>
          <a:prstGeom prst="rect">
            <a:avLst/>
          </a:prstGeom>
          <a:noFill/>
          <a:ln/>
        </p:spPr>
        <p:txBody>
          <a:bodyPr wrap="square" lIns="0" tIns="0" rIns="0" bIns="0" rtlCol="0" anchor="ctr"/>
          <a:lstStyle/>
          <a:p>
            <a:pPr marL="0" indent="0">
              <a:buNone/>
            </a:pPr>
            <a:r>
              <a:rPr lang="en-US" sz="750" i="1" dirty="0">
                <a:solidFill>
                  <a:srgbClr val="B8C7D9"/>
                </a:solidFill>
              </a:rPr>
              <a:t>Includes NVIDIA Ising/NVQLink, IBM Starling, Google Willow, D-Wave Advantage2 and FAU updates.</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What Changed in 2026?</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story shifted from qubit count toward stability and hybrid control</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49808" y="1792224"/>
            <a:ext cx="5074920" cy="932688"/>
          </a:xfrm>
          <a:prstGeom prst="roundRect">
            <a:avLst>
              <a:gd name="adj" fmla="val 7843"/>
            </a:avLst>
          </a:prstGeom>
          <a:solidFill>
            <a:srgbClr val="08213D">
              <a:alpha val="95000"/>
            </a:srgbClr>
          </a:solidFill>
          <a:ln w="12700">
            <a:solidFill>
              <a:srgbClr val="19D3F3"/>
            </a:solidFill>
            <a:prstDash val="solid"/>
          </a:ln>
        </p:spPr>
        <p:txBody>
          <a:bodyPr/>
          <a:lstStyle/>
          <a:p>
            <a:endParaRPr lang="en-US"/>
          </a:p>
        </p:txBody>
      </p:sp>
      <p:sp>
        <p:nvSpPr>
          <p:cNvPr id="8" name="Text 6"/>
          <p:cNvSpPr/>
          <p:nvPr/>
        </p:nvSpPr>
        <p:spPr>
          <a:xfrm>
            <a:off x="914400" y="1938528"/>
            <a:ext cx="1645920" cy="219456"/>
          </a:xfrm>
          <a:prstGeom prst="rect">
            <a:avLst/>
          </a:prstGeom>
          <a:noFill/>
          <a:ln/>
        </p:spPr>
        <p:txBody>
          <a:bodyPr wrap="square" lIns="0" tIns="0" rIns="0" bIns="0" rtlCol="0" anchor="ctr">
            <a:normAutofit/>
          </a:bodyPr>
          <a:lstStyle/>
          <a:p>
            <a:pPr marL="0" indent="0">
              <a:buNone/>
            </a:pPr>
            <a:r>
              <a:rPr lang="en-US" sz="1250" b="1" dirty="0">
                <a:solidFill>
                  <a:srgbClr val="19D3F3"/>
                </a:solidFill>
              </a:rPr>
              <a:t>NVIDIA Ising</a:t>
            </a:r>
            <a:endParaRPr lang="en-US" sz="1250" dirty="0"/>
          </a:p>
        </p:txBody>
      </p:sp>
      <p:sp>
        <p:nvSpPr>
          <p:cNvPr id="9" name="Text 7"/>
          <p:cNvSpPr/>
          <p:nvPr/>
        </p:nvSpPr>
        <p:spPr>
          <a:xfrm>
            <a:off x="2624328" y="1920240"/>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AI models for quantum calibration and error-correction decoding; targets stability bottlenecks.</a:t>
            </a:r>
            <a:endParaRPr lang="en-US" sz="960" dirty="0"/>
          </a:p>
        </p:txBody>
      </p:sp>
      <p:sp>
        <p:nvSpPr>
          <p:cNvPr id="10" name="Shape 8"/>
          <p:cNvSpPr/>
          <p:nvPr/>
        </p:nvSpPr>
        <p:spPr>
          <a:xfrm>
            <a:off x="6190488" y="1792224"/>
            <a:ext cx="5074920" cy="932688"/>
          </a:xfrm>
          <a:prstGeom prst="roundRect">
            <a:avLst>
              <a:gd name="adj" fmla="val 7843"/>
            </a:avLst>
          </a:prstGeom>
          <a:solidFill>
            <a:srgbClr val="8A3F00">
              <a:alpha val="95000"/>
            </a:srgbClr>
          </a:solidFill>
          <a:ln w="12700">
            <a:solidFill>
              <a:srgbClr val="F59A23"/>
            </a:solidFill>
            <a:prstDash val="solid"/>
          </a:ln>
        </p:spPr>
        <p:txBody>
          <a:bodyPr/>
          <a:lstStyle/>
          <a:p>
            <a:endParaRPr lang="en-US"/>
          </a:p>
        </p:txBody>
      </p:sp>
      <p:sp>
        <p:nvSpPr>
          <p:cNvPr id="11" name="Text 9"/>
          <p:cNvSpPr/>
          <p:nvPr/>
        </p:nvSpPr>
        <p:spPr>
          <a:xfrm>
            <a:off x="6355080" y="1938528"/>
            <a:ext cx="1645920" cy="219456"/>
          </a:xfrm>
          <a:prstGeom prst="rect">
            <a:avLst/>
          </a:prstGeom>
          <a:noFill/>
          <a:ln/>
        </p:spPr>
        <p:txBody>
          <a:bodyPr wrap="square" lIns="0" tIns="0" rIns="0" bIns="0" rtlCol="0" anchor="ctr">
            <a:normAutofit fontScale="77500" lnSpcReduction="20000"/>
          </a:bodyPr>
          <a:lstStyle/>
          <a:p>
            <a:pPr marL="0" indent="0">
              <a:buNone/>
            </a:pPr>
            <a:r>
              <a:rPr lang="en-US" sz="1250" b="1" dirty="0">
                <a:solidFill>
                  <a:srgbClr val="FFD15C"/>
                </a:solidFill>
              </a:rPr>
              <a:t>NVIDIA NVQLink / CUDA-Q</a:t>
            </a:r>
            <a:endParaRPr lang="en-US" sz="1250" dirty="0"/>
          </a:p>
        </p:txBody>
      </p:sp>
      <p:sp>
        <p:nvSpPr>
          <p:cNvPr id="12" name="Text 10"/>
          <p:cNvSpPr/>
          <p:nvPr/>
        </p:nvSpPr>
        <p:spPr>
          <a:xfrm>
            <a:off x="8065008" y="1920240"/>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Connects GPUs and QPUs for hybrid quantum-classical supercomputing workflows.</a:t>
            </a:r>
            <a:endParaRPr lang="en-US" sz="960" dirty="0"/>
          </a:p>
        </p:txBody>
      </p:sp>
      <p:sp>
        <p:nvSpPr>
          <p:cNvPr id="13" name="Shape 11"/>
          <p:cNvSpPr/>
          <p:nvPr/>
        </p:nvSpPr>
        <p:spPr>
          <a:xfrm>
            <a:off x="749808" y="3044952"/>
            <a:ext cx="5074920" cy="932688"/>
          </a:xfrm>
          <a:prstGeom prst="roundRect">
            <a:avLst>
              <a:gd name="adj" fmla="val 7843"/>
            </a:avLst>
          </a:prstGeom>
          <a:solidFill>
            <a:srgbClr val="08213D">
              <a:alpha val="95000"/>
            </a:srgbClr>
          </a:solidFill>
          <a:ln w="12700">
            <a:solidFill>
              <a:srgbClr val="19D3F3"/>
            </a:solidFill>
            <a:prstDash val="solid"/>
          </a:ln>
        </p:spPr>
        <p:txBody>
          <a:bodyPr/>
          <a:lstStyle/>
          <a:p>
            <a:endParaRPr lang="en-US"/>
          </a:p>
        </p:txBody>
      </p:sp>
      <p:sp>
        <p:nvSpPr>
          <p:cNvPr id="14" name="Text 12"/>
          <p:cNvSpPr/>
          <p:nvPr/>
        </p:nvSpPr>
        <p:spPr>
          <a:xfrm>
            <a:off x="914400" y="3191256"/>
            <a:ext cx="1645920" cy="219456"/>
          </a:xfrm>
          <a:prstGeom prst="rect">
            <a:avLst/>
          </a:prstGeom>
          <a:noFill/>
          <a:ln/>
        </p:spPr>
        <p:txBody>
          <a:bodyPr wrap="square" lIns="0" tIns="0" rIns="0" bIns="0" rtlCol="0" anchor="ctr">
            <a:normAutofit/>
          </a:bodyPr>
          <a:lstStyle/>
          <a:p>
            <a:pPr marL="0" indent="0">
              <a:buNone/>
            </a:pPr>
            <a:r>
              <a:rPr lang="en-US" sz="1250" b="1" dirty="0">
                <a:solidFill>
                  <a:srgbClr val="19D3F3"/>
                </a:solidFill>
              </a:rPr>
              <a:t>IBM Starling</a:t>
            </a:r>
            <a:endParaRPr lang="en-US" sz="1250" dirty="0"/>
          </a:p>
        </p:txBody>
      </p:sp>
      <p:sp>
        <p:nvSpPr>
          <p:cNvPr id="15" name="Text 13"/>
          <p:cNvSpPr/>
          <p:nvPr/>
        </p:nvSpPr>
        <p:spPr>
          <a:xfrm>
            <a:off x="2624328" y="3172968"/>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2029 roadmap target: 200 logical qubits and 100M gates.</a:t>
            </a:r>
            <a:endParaRPr lang="en-US" sz="960" dirty="0"/>
          </a:p>
        </p:txBody>
      </p:sp>
      <p:sp>
        <p:nvSpPr>
          <p:cNvPr id="16" name="Shape 14"/>
          <p:cNvSpPr/>
          <p:nvPr/>
        </p:nvSpPr>
        <p:spPr>
          <a:xfrm>
            <a:off x="6190488" y="3044952"/>
            <a:ext cx="5074920" cy="932688"/>
          </a:xfrm>
          <a:prstGeom prst="roundRect">
            <a:avLst>
              <a:gd name="adj" fmla="val 7843"/>
            </a:avLst>
          </a:prstGeom>
          <a:solidFill>
            <a:srgbClr val="8A3F00">
              <a:alpha val="95000"/>
            </a:srgbClr>
          </a:solidFill>
          <a:ln w="12700">
            <a:solidFill>
              <a:srgbClr val="F59A23"/>
            </a:solidFill>
            <a:prstDash val="solid"/>
          </a:ln>
        </p:spPr>
        <p:txBody>
          <a:bodyPr/>
          <a:lstStyle/>
          <a:p>
            <a:endParaRPr lang="en-US"/>
          </a:p>
        </p:txBody>
      </p:sp>
      <p:sp>
        <p:nvSpPr>
          <p:cNvPr id="17" name="Text 15"/>
          <p:cNvSpPr/>
          <p:nvPr/>
        </p:nvSpPr>
        <p:spPr>
          <a:xfrm>
            <a:off x="6355080" y="3191256"/>
            <a:ext cx="1645920" cy="219456"/>
          </a:xfrm>
          <a:prstGeom prst="rect">
            <a:avLst/>
          </a:prstGeom>
          <a:noFill/>
          <a:ln/>
        </p:spPr>
        <p:txBody>
          <a:bodyPr wrap="square" lIns="0" tIns="0" rIns="0" bIns="0" rtlCol="0" anchor="ctr">
            <a:normAutofit/>
          </a:bodyPr>
          <a:lstStyle/>
          <a:p>
            <a:pPr marL="0" indent="0">
              <a:buNone/>
            </a:pPr>
            <a:r>
              <a:rPr lang="en-US" sz="1250" b="1" dirty="0">
                <a:solidFill>
                  <a:srgbClr val="FFD15C"/>
                </a:solidFill>
              </a:rPr>
              <a:t>Google Willow</a:t>
            </a:r>
            <a:endParaRPr lang="en-US" sz="1250" dirty="0"/>
          </a:p>
        </p:txBody>
      </p:sp>
      <p:sp>
        <p:nvSpPr>
          <p:cNvPr id="18" name="Text 16"/>
          <p:cNvSpPr/>
          <p:nvPr/>
        </p:nvSpPr>
        <p:spPr>
          <a:xfrm>
            <a:off x="8065008" y="3172968"/>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Below-threshold error-correction milestone and benchmark speedup claim.</a:t>
            </a:r>
            <a:endParaRPr lang="en-US" sz="960" dirty="0"/>
          </a:p>
        </p:txBody>
      </p:sp>
      <p:sp>
        <p:nvSpPr>
          <p:cNvPr id="19" name="Shape 17"/>
          <p:cNvSpPr/>
          <p:nvPr/>
        </p:nvSpPr>
        <p:spPr>
          <a:xfrm>
            <a:off x="749808" y="4297680"/>
            <a:ext cx="5074920" cy="932688"/>
          </a:xfrm>
          <a:prstGeom prst="roundRect">
            <a:avLst>
              <a:gd name="adj" fmla="val 7843"/>
            </a:avLst>
          </a:prstGeom>
          <a:solidFill>
            <a:srgbClr val="08213D">
              <a:alpha val="95000"/>
            </a:srgbClr>
          </a:solidFill>
          <a:ln w="12700">
            <a:solidFill>
              <a:srgbClr val="19D3F3"/>
            </a:solidFill>
            <a:prstDash val="solid"/>
          </a:ln>
        </p:spPr>
        <p:txBody>
          <a:bodyPr/>
          <a:lstStyle/>
          <a:p>
            <a:endParaRPr lang="en-US"/>
          </a:p>
        </p:txBody>
      </p:sp>
      <p:sp>
        <p:nvSpPr>
          <p:cNvPr id="20" name="Text 18"/>
          <p:cNvSpPr/>
          <p:nvPr/>
        </p:nvSpPr>
        <p:spPr>
          <a:xfrm>
            <a:off x="914400" y="4443984"/>
            <a:ext cx="1645920" cy="219456"/>
          </a:xfrm>
          <a:prstGeom prst="rect">
            <a:avLst/>
          </a:prstGeom>
          <a:noFill/>
          <a:ln/>
        </p:spPr>
        <p:txBody>
          <a:bodyPr wrap="square" lIns="0" tIns="0" rIns="0" bIns="0" rtlCol="0" anchor="ctr">
            <a:normAutofit/>
          </a:bodyPr>
          <a:lstStyle/>
          <a:p>
            <a:pPr marL="0" indent="0">
              <a:buNone/>
            </a:pPr>
            <a:r>
              <a:rPr lang="en-US" sz="1250" b="1" dirty="0">
                <a:solidFill>
                  <a:srgbClr val="19D3F3"/>
                </a:solidFill>
              </a:rPr>
              <a:t>D-Wave / FAU</a:t>
            </a:r>
            <a:endParaRPr lang="en-US" sz="1250" dirty="0"/>
          </a:p>
        </p:txBody>
      </p:sp>
      <p:sp>
        <p:nvSpPr>
          <p:cNvPr id="21" name="Text 19"/>
          <p:cNvSpPr/>
          <p:nvPr/>
        </p:nvSpPr>
        <p:spPr>
          <a:xfrm>
            <a:off x="2624328" y="4425696"/>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$20M FAU Advantage2 annealing system in Boca Raton.</a:t>
            </a:r>
            <a:endParaRPr lang="en-US" sz="960" dirty="0"/>
          </a:p>
        </p:txBody>
      </p:sp>
      <p:sp>
        <p:nvSpPr>
          <p:cNvPr id="22" name="Shape 20"/>
          <p:cNvSpPr/>
          <p:nvPr/>
        </p:nvSpPr>
        <p:spPr>
          <a:xfrm>
            <a:off x="6190488" y="4297680"/>
            <a:ext cx="5074920" cy="932688"/>
          </a:xfrm>
          <a:prstGeom prst="roundRect">
            <a:avLst>
              <a:gd name="adj" fmla="val 7843"/>
            </a:avLst>
          </a:prstGeom>
          <a:solidFill>
            <a:srgbClr val="8A3F00">
              <a:alpha val="95000"/>
            </a:srgbClr>
          </a:solidFill>
          <a:ln w="12700">
            <a:solidFill>
              <a:srgbClr val="F59A23"/>
            </a:solidFill>
            <a:prstDash val="solid"/>
          </a:ln>
        </p:spPr>
        <p:txBody>
          <a:bodyPr/>
          <a:lstStyle/>
          <a:p>
            <a:endParaRPr lang="en-US"/>
          </a:p>
        </p:txBody>
      </p:sp>
      <p:sp>
        <p:nvSpPr>
          <p:cNvPr id="23" name="Text 21"/>
          <p:cNvSpPr/>
          <p:nvPr/>
        </p:nvSpPr>
        <p:spPr>
          <a:xfrm>
            <a:off x="6355080" y="4443984"/>
            <a:ext cx="1645920" cy="219456"/>
          </a:xfrm>
          <a:prstGeom prst="rect">
            <a:avLst/>
          </a:prstGeom>
          <a:noFill/>
          <a:ln/>
        </p:spPr>
        <p:txBody>
          <a:bodyPr wrap="square" lIns="0" tIns="0" rIns="0" bIns="0" rtlCol="0" anchor="ctr">
            <a:normAutofit/>
          </a:bodyPr>
          <a:lstStyle/>
          <a:p>
            <a:pPr marL="0" indent="0">
              <a:buNone/>
            </a:pPr>
            <a:r>
              <a:rPr lang="en-US" sz="1250" b="1" dirty="0">
                <a:solidFill>
                  <a:srgbClr val="FFD15C"/>
                </a:solidFill>
              </a:rPr>
              <a:t>D-Wave / AT&amp;T</a:t>
            </a:r>
            <a:endParaRPr lang="en-US" sz="1250" dirty="0"/>
          </a:p>
        </p:txBody>
      </p:sp>
      <p:sp>
        <p:nvSpPr>
          <p:cNvPr id="24" name="Text 22"/>
          <p:cNvSpPr/>
          <p:nvPr/>
        </p:nvSpPr>
        <p:spPr>
          <a:xfrm>
            <a:off x="8065008" y="4425696"/>
            <a:ext cx="2971800" cy="475488"/>
          </a:xfrm>
          <a:prstGeom prst="rect">
            <a:avLst/>
          </a:prstGeom>
          <a:noFill/>
          <a:ln/>
        </p:spPr>
        <p:txBody>
          <a:bodyPr wrap="square" lIns="0" tIns="0" rIns="0" bIns="0" rtlCol="0" anchor="ctr">
            <a:normAutofit/>
          </a:bodyPr>
          <a:lstStyle/>
          <a:p>
            <a:pPr marL="0" indent="0">
              <a:buNone/>
            </a:pPr>
            <a:r>
              <a:rPr lang="en-US" sz="960" dirty="0">
                <a:solidFill>
                  <a:srgbClr val="FFFFFF"/>
                </a:solidFill>
              </a:rPr>
              <a:t>Expanded quantum optimization work across network operations.</a:t>
            </a:r>
            <a:endParaRPr lang="en-US" sz="960" dirty="0"/>
          </a:p>
        </p:txBody>
      </p:sp>
      <p:sp>
        <p:nvSpPr>
          <p:cNvPr id="25" name="Shape 23"/>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6" name="Text 24"/>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The main advance is the supporting stack: AI calibration, decoding, hybrid GPU-QPU control, and clearer fault-tolerant roadmaps.</a:t>
            </a:r>
            <a:endParaRPr lang="en-US" sz="98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94360" y="502920"/>
            <a:ext cx="1188720" cy="64008"/>
          </a:xfrm>
          <a:prstGeom prst="rect">
            <a:avLst/>
          </a:prstGeom>
          <a:solidFill>
            <a:srgbClr val="19D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786384"/>
            <a:ext cx="7498079" cy="274320"/>
          </a:xfrm>
          <a:prstGeom prst="rect">
            <a:avLst/>
          </a:prstGeom>
          <a:noFill/>
        </p:spPr>
        <p:txBody>
          <a:bodyPr wrap="square">
            <a:spAutoFit/>
          </a:bodyPr>
          <a:lstStyle/>
          <a:p>
            <a:pPr algn="l"/>
            <a:r>
              <a:rPr sz="1500" b="1" i="0">
                <a:solidFill>
                  <a:srgbClr val="19D3F3"/>
                </a:solidFill>
                <a:latin typeface="Aptos"/>
              </a:rPr>
              <a:t>CTO Quantum Update</a:t>
            </a:r>
          </a:p>
        </p:txBody>
      </p:sp>
      <p:sp>
        <p:nvSpPr>
          <p:cNvPr id="5" name="TextBox 4"/>
          <p:cNvSpPr txBox="1"/>
          <p:nvPr/>
        </p:nvSpPr>
        <p:spPr>
          <a:xfrm>
            <a:off x="594360" y="1133856"/>
            <a:ext cx="10789920" cy="502920"/>
          </a:xfrm>
          <a:prstGeom prst="rect">
            <a:avLst/>
          </a:prstGeom>
          <a:noFill/>
        </p:spPr>
        <p:txBody>
          <a:bodyPr wrap="square">
            <a:spAutoFit/>
          </a:bodyPr>
          <a:lstStyle/>
          <a:p>
            <a:r>
              <a:rPr sz="2600" b="1">
                <a:solidFill>
                  <a:srgbClr val="FFFFFF"/>
                </a:solidFill>
                <a:latin typeface="Aptos Display"/>
              </a:rPr>
              <a:t>August 2026: quantum operations are becoming autonomous</a:t>
            </a:r>
          </a:p>
        </p:txBody>
      </p:sp>
      <p:sp>
        <p:nvSpPr>
          <p:cNvPr id="6" name="TextBox 5"/>
          <p:cNvSpPr txBox="1"/>
          <p:nvPr/>
        </p:nvSpPr>
        <p:spPr>
          <a:xfrm>
            <a:off x="10104120" y="566928"/>
            <a:ext cx="1508760" cy="219456"/>
          </a:xfrm>
          <a:prstGeom prst="rect">
            <a:avLst/>
          </a:prstGeom>
          <a:noFill/>
        </p:spPr>
        <p:txBody>
          <a:bodyPr wrap="square">
            <a:spAutoFit/>
          </a:bodyPr>
          <a:lstStyle/>
          <a:p>
            <a:pPr algn="r"/>
            <a:r>
              <a:rPr sz="850" b="0" i="0">
                <a:solidFill>
                  <a:srgbClr val="19D3F3"/>
                </a:solidFill>
                <a:latin typeface="Aptos"/>
              </a:rPr>
              <a:t>Updated Aug. 18, 2026</a:t>
            </a:r>
          </a:p>
        </p:txBody>
      </p:sp>
      <p:sp>
        <p:nvSpPr>
          <p:cNvPr id="7" name="Rounded Rectangle 6"/>
          <p:cNvSpPr/>
          <p:nvPr/>
        </p:nvSpPr>
        <p:spPr>
          <a:xfrm>
            <a:off x="749808" y="1792224"/>
            <a:ext cx="5074920" cy="93268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1938528"/>
            <a:ext cx="1664208" cy="228600"/>
          </a:xfrm>
          <a:prstGeom prst="rect">
            <a:avLst/>
          </a:prstGeom>
          <a:noFill/>
        </p:spPr>
        <p:txBody>
          <a:bodyPr wrap="square">
            <a:spAutoFit/>
          </a:bodyPr>
          <a:lstStyle/>
          <a:p>
            <a:pPr algn="l"/>
            <a:r>
              <a:rPr sz="1210" b="1" i="0">
                <a:solidFill>
                  <a:srgbClr val="19D3F3"/>
                </a:solidFill>
                <a:latin typeface="Aptos"/>
              </a:rPr>
              <a:t>NVIDIA Ising 1.5</a:t>
            </a:r>
          </a:p>
        </p:txBody>
      </p:sp>
      <p:sp>
        <p:nvSpPr>
          <p:cNvPr id="9" name="TextBox 8"/>
          <p:cNvSpPr txBox="1"/>
          <p:nvPr/>
        </p:nvSpPr>
        <p:spPr>
          <a:xfrm>
            <a:off x="2624327" y="1911095"/>
            <a:ext cx="2944368" cy="621792"/>
          </a:xfrm>
          <a:prstGeom prst="rect">
            <a:avLst/>
          </a:prstGeom>
          <a:noFill/>
        </p:spPr>
        <p:txBody>
          <a:bodyPr wrap="square">
            <a:spAutoFit/>
          </a:bodyPr>
          <a:lstStyle/>
          <a:p>
            <a:pPr algn="l"/>
            <a:r>
              <a:rPr sz="890" b="0" i="0">
                <a:solidFill>
                  <a:srgbClr val="FFFFFF"/>
                </a:solidFill>
                <a:latin typeface="Aptos"/>
              </a:rPr>
              <a:t>Commercial-ready 31B calibration VLM released July 20; calibration analysis is moving into the AI control plane.</a:t>
            </a:r>
          </a:p>
        </p:txBody>
      </p:sp>
      <p:sp>
        <p:nvSpPr>
          <p:cNvPr id="10" name="Rounded Rectangle 9"/>
          <p:cNvSpPr/>
          <p:nvPr/>
        </p:nvSpPr>
        <p:spPr>
          <a:xfrm>
            <a:off x="6190488" y="1792224"/>
            <a:ext cx="5074920" cy="932688"/>
          </a:xfrm>
          <a:prstGeom prst="roundRect">
            <a:avLst/>
          </a:prstGeom>
          <a:solidFill>
            <a:srgbClr val="8A3F00"/>
          </a:solidFill>
          <a:ln w="12700">
            <a:solidFill>
              <a:srgbClr val="F59A2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355079" y="1938528"/>
            <a:ext cx="1664208" cy="228600"/>
          </a:xfrm>
          <a:prstGeom prst="rect">
            <a:avLst/>
          </a:prstGeom>
          <a:noFill/>
        </p:spPr>
        <p:txBody>
          <a:bodyPr wrap="square">
            <a:spAutoFit/>
          </a:bodyPr>
          <a:lstStyle/>
          <a:p>
            <a:pPr algn="l"/>
            <a:r>
              <a:rPr sz="1210" b="1" i="0">
                <a:solidFill>
                  <a:srgbClr val="F59A23"/>
                </a:solidFill>
                <a:latin typeface="Aptos"/>
              </a:rPr>
              <a:t>NVIDIA QEC Decoder</a:t>
            </a:r>
          </a:p>
        </p:txBody>
      </p:sp>
      <p:sp>
        <p:nvSpPr>
          <p:cNvPr id="12" name="TextBox 11"/>
          <p:cNvSpPr txBox="1"/>
          <p:nvPr/>
        </p:nvSpPr>
        <p:spPr>
          <a:xfrm>
            <a:off x="8065008" y="1911095"/>
            <a:ext cx="2944368" cy="621792"/>
          </a:xfrm>
          <a:prstGeom prst="rect">
            <a:avLst/>
          </a:prstGeom>
          <a:noFill/>
        </p:spPr>
        <p:txBody>
          <a:bodyPr wrap="square">
            <a:spAutoFit/>
          </a:bodyPr>
          <a:lstStyle/>
          <a:p>
            <a:pPr algn="l"/>
            <a:r>
              <a:rPr sz="890" b="0" i="0">
                <a:solidFill>
                  <a:srgbClr val="FFFFFF"/>
                </a:solidFill>
                <a:latin typeface="Aptos"/>
              </a:rPr>
              <a:t>At d=13, p=0.003: Fast model is 2.5× faster and 1.11× more accurate; Accurate model is 2.25× faster and 1.53× more accurate vs PyMatching.</a:t>
            </a:r>
          </a:p>
        </p:txBody>
      </p:sp>
      <p:sp>
        <p:nvSpPr>
          <p:cNvPr id="13" name="Rounded Rectangle 12"/>
          <p:cNvSpPr/>
          <p:nvPr/>
        </p:nvSpPr>
        <p:spPr>
          <a:xfrm>
            <a:off x="749808" y="3044952"/>
            <a:ext cx="5074920" cy="93268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14400" y="3191256"/>
            <a:ext cx="1664208" cy="228600"/>
          </a:xfrm>
          <a:prstGeom prst="rect">
            <a:avLst/>
          </a:prstGeom>
          <a:noFill/>
        </p:spPr>
        <p:txBody>
          <a:bodyPr wrap="square">
            <a:spAutoFit/>
          </a:bodyPr>
          <a:lstStyle/>
          <a:p>
            <a:pPr algn="l"/>
            <a:r>
              <a:rPr sz="1210" b="1" i="0">
                <a:solidFill>
                  <a:srgbClr val="19D3F3"/>
                </a:solidFill>
                <a:latin typeface="Aptos"/>
              </a:rPr>
              <a:t>Vibe Calibration</a:t>
            </a:r>
          </a:p>
        </p:txBody>
      </p:sp>
      <p:sp>
        <p:nvSpPr>
          <p:cNvPr id="15" name="TextBox 14"/>
          <p:cNvSpPr txBox="1"/>
          <p:nvPr/>
        </p:nvSpPr>
        <p:spPr>
          <a:xfrm>
            <a:off x="2624327" y="3163824"/>
            <a:ext cx="2944368" cy="621792"/>
          </a:xfrm>
          <a:prstGeom prst="rect">
            <a:avLst/>
          </a:prstGeom>
          <a:noFill/>
        </p:spPr>
        <p:txBody>
          <a:bodyPr wrap="square">
            <a:spAutoFit/>
          </a:bodyPr>
          <a:lstStyle/>
          <a:p>
            <a:pPr algn="l"/>
            <a:r>
              <a:rPr sz="890" b="0" i="0">
                <a:solidFill>
                  <a:srgbClr val="FFFFFF"/>
                </a:solidFill>
                <a:latin typeface="Aptos"/>
              </a:rPr>
              <a:t>Autonomous bring-up calibrated 108 of 112 superconducting qubits in 4.7 hours — roughly 4–5× faster than estimated manual calibration.</a:t>
            </a:r>
          </a:p>
        </p:txBody>
      </p:sp>
      <p:sp>
        <p:nvSpPr>
          <p:cNvPr id="16" name="Rounded Rectangle 15"/>
          <p:cNvSpPr/>
          <p:nvPr/>
        </p:nvSpPr>
        <p:spPr>
          <a:xfrm>
            <a:off x="6190488" y="3044952"/>
            <a:ext cx="5074920" cy="932688"/>
          </a:xfrm>
          <a:prstGeom prst="roundRect">
            <a:avLst/>
          </a:prstGeom>
          <a:solidFill>
            <a:srgbClr val="8A3F00"/>
          </a:solidFill>
          <a:ln w="12700">
            <a:solidFill>
              <a:srgbClr val="F59A2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79" y="3191256"/>
            <a:ext cx="1664208" cy="228600"/>
          </a:xfrm>
          <a:prstGeom prst="rect">
            <a:avLst/>
          </a:prstGeom>
          <a:noFill/>
        </p:spPr>
        <p:txBody>
          <a:bodyPr wrap="square">
            <a:spAutoFit/>
          </a:bodyPr>
          <a:lstStyle/>
          <a:p>
            <a:pPr algn="l"/>
            <a:r>
              <a:rPr sz="1210" b="1" i="0">
                <a:solidFill>
                  <a:srgbClr val="F59A23"/>
                </a:solidFill>
                <a:latin typeface="Aptos"/>
              </a:rPr>
              <a:t>Google RL + Willow</a:t>
            </a:r>
          </a:p>
        </p:txBody>
      </p:sp>
      <p:sp>
        <p:nvSpPr>
          <p:cNvPr id="18" name="TextBox 17"/>
          <p:cNvSpPr txBox="1"/>
          <p:nvPr/>
        </p:nvSpPr>
        <p:spPr>
          <a:xfrm>
            <a:off x="8065008" y="3163824"/>
            <a:ext cx="2944368" cy="621792"/>
          </a:xfrm>
          <a:prstGeom prst="rect">
            <a:avLst/>
          </a:prstGeom>
          <a:noFill/>
        </p:spPr>
        <p:txBody>
          <a:bodyPr wrap="square">
            <a:spAutoFit/>
          </a:bodyPr>
          <a:lstStyle/>
          <a:p>
            <a:pPr algn="l"/>
            <a:r>
              <a:rPr sz="890" b="0" i="0">
                <a:solidFill>
                  <a:srgbClr val="FFFFFF"/>
                </a:solidFill>
                <a:latin typeface="Aptos"/>
              </a:rPr>
              <a:t>Continuous syndrome-driven control improved logical stability 3.5× under injected drift and cut logical error rate another 20% after expert calibration.</a:t>
            </a:r>
          </a:p>
        </p:txBody>
      </p:sp>
      <p:sp>
        <p:nvSpPr>
          <p:cNvPr id="19" name="Rounded Rectangle 18"/>
          <p:cNvSpPr/>
          <p:nvPr/>
        </p:nvSpPr>
        <p:spPr>
          <a:xfrm>
            <a:off x="749808" y="4297680"/>
            <a:ext cx="5074920" cy="93268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14400" y="4443984"/>
            <a:ext cx="1664208" cy="228600"/>
          </a:xfrm>
          <a:prstGeom prst="rect">
            <a:avLst/>
          </a:prstGeom>
          <a:noFill/>
        </p:spPr>
        <p:txBody>
          <a:bodyPr wrap="square">
            <a:spAutoFit/>
          </a:bodyPr>
          <a:lstStyle/>
          <a:p>
            <a:r>
              <a:rPr sz="1210" b="1">
                <a:solidFill>
                  <a:srgbClr val="19D3F3"/>
                </a:solidFill>
              </a:rPr>
              <a:t>62-km Quantum Network</a:t>
            </a:r>
          </a:p>
        </p:txBody>
      </p:sp>
      <p:sp>
        <p:nvSpPr>
          <p:cNvPr id="21" name="TextBox 20"/>
          <p:cNvSpPr txBox="1"/>
          <p:nvPr/>
        </p:nvSpPr>
        <p:spPr>
          <a:xfrm>
            <a:off x="2624327" y="4416552"/>
            <a:ext cx="2944368" cy="621792"/>
          </a:xfrm>
          <a:prstGeom prst="rect">
            <a:avLst/>
          </a:prstGeom>
          <a:noFill/>
        </p:spPr>
        <p:txBody>
          <a:bodyPr wrap="square">
            <a:spAutoFit/>
          </a:bodyPr>
          <a:lstStyle/>
          <a:p>
            <a:pPr algn="l"/>
            <a:r>
              <a:rPr sz="890" b="0" i="0">
                <a:solidFill>
                  <a:srgbClr val="FFFFFF"/>
                </a:solidFill>
                <a:latin typeface="Aptos"/>
              </a:rPr>
              <a:t>62 km of noisy aerial commercial fiber sustained ~1,500 entangled pairs/sec with 92.8% uptime in a 24-hour stress test.</a:t>
            </a:r>
          </a:p>
        </p:txBody>
      </p:sp>
      <p:sp>
        <p:nvSpPr>
          <p:cNvPr id="22" name="Rounded Rectangle 21"/>
          <p:cNvSpPr/>
          <p:nvPr/>
        </p:nvSpPr>
        <p:spPr>
          <a:xfrm>
            <a:off x="6190488" y="4297680"/>
            <a:ext cx="5074920" cy="932688"/>
          </a:xfrm>
          <a:prstGeom prst="roundRect">
            <a:avLst/>
          </a:prstGeom>
          <a:solidFill>
            <a:srgbClr val="8A3F00"/>
          </a:solidFill>
          <a:ln w="12700">
            <a:solidFill>
              <a:srgbClr val="F59A2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355079" y="4443984"/>
            <a:ext cx="1664208" cy="228600"/>
          </a:xfrm>
          <a:prstGeom prst="rect">
            <a:avLst/>
          </a:prstGeom>
          <a:noFill/>
        </p:spPr>
        <p:txBody>
          <a:bodyPr wrap="square">
            <a:spAutoFit/>
          </a:bodyPr>
          <a:lstStyle/>
          <a:p>
            <a:pPr algn="l"/>
            <a:r>
              <a:rPr sz="1210" b="1" i="0">
                <a:solidFill>
                  <a:srgbClr val="F59A23"/>
                </a:solidFill>
                <a:latin typeface="Aptos"/>
              </a:rPr>
              <a:t>SandboxAQ + Claude MCP</a:t>
            </a:r>
          </a:p>
        </p:txBody>
      </p:sp>
      <p:sp>
        <p:nvSpPr>
          <p:cNvPr id="24" name="TextBox 23"/>
          <p:cNvSpPr txBox="1"/>
          <p:nvPr/>
        </p:nvSpPr>
        <p:spPr>
          <a:xfrm>
            <a:off x="8065008" y="4416552"/>
            <a:ext cx="2944368" cy="621792"/>
          </a:xfrm>
          <a:prstGeom prst="rect">
            <a:avLst/>
          </a:prstGeom>
          <a:noFill/>
        </p:spPr>
        <p:txBody>
          <a:bodyPr wrap="square">
            <a:spAutoFit/>
          </a:bodyPr>
          <a:lstStyle/>
          <a:p>
            <a:pPr algn="l"/>
            <a:r>
              <a:rPr sz="890" b="0" i="0">
                <a:solidFill>
                  <a:srgbClr val="FFFFFF"/>
                </a:solidFill>
                <a:latin typeface="Aptos"/>
              </a:rPr>
              <a:t>Physics-grounded scientific workflows are becoming agent-accessible: setup that previously took weeks can move to hours through Claude + LQM integration.</a:t>
            </a:r>
          </a:p>
        </p:txBody>
      </p:sp>
      <p:sp>
        <p:nvSpPr>
          <p:cNvPr id="25" name="Rounded Rectangle 24"/>
          <p:cNvSpPr/>
          <p:nvPr/>
        </p:nvSpPr>
        <p:spPr>
          <a:xfrm>
            <a:off x="594360" y="5897880"/>
            <a:ext cx="10972800" cy="411480"/>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786384" y="6007608"/>
            <a:ext cx="10561320" cy="201168"/>
          </a:xfrm>
          <a:prstGeom prst="rect">
            <a:avLst/>
          </a:prstGeom>
          <a:noFill/>
        </p:spPr>
        <p:txBody>
          <a:bodyPr wrap="square">
            <a:spAutoFit/>
          </a:bodyPr>
          <a:lstStyle/>
          <a:p>
            <a:pPr algn="l"/>
            <a:r>
              <a:rPr sz="960" b="0" i="1">
                <a:solidFill>
                  <a:srgbClr val="FFFFFF"/>
                </a:solidFill>
                <a:latin typeface="Aptos"/>
              </a:rPr>
              <a:t>Speaker takeaway: Quantum progress is increasingly a systems-engineering story: AI calibration, real-time decoding, continuous control, network stabilization, and easier access to scientific models.</a:t>
            </a:r>
          </a:p>
        </p:txBody>
      </p:sp>
      <p:sp>
        <p:nvSpPr>
          <p:cNvPr id="27" name="TextBox 26"/>
          <p:cNvSpPr txBox="1"/>
          <p:nvPr/>
        </p:nvSpPr>
        <p:spPr>
          <a:xfrm>
            <a:off x="658368" y="6473952"/>
            <a:ext cx="10972800" cy="146304"/>
          </a:xfrm>
          <a:prstGeom prst="rect">
            <a:avLst/>
          </a:prstGeom>
          <a:noFill/>
        </p:spPr>
        <p:txBody>
          <a:bodyPr wrap="square">
            <a:spAutoFit/>
          </a:bodyPr>
          <a:lstStyle/>
          <a:p>
            <a:pPr algn="l"/>
            <a:r>
              <a:rPr sz="570" b="0" i="0">
                <a:solidFill>
                  <a:srgbClr val="B8C4D5"/>
                </a:solidFill>
                <a:latin typeface="Aptos"/>
              </a:rPr>
              <a:t>Sources: Quantum Acceleration 8-2026; NVIDIA Ising; Google Research/Nature; NIST/UMD/Qunnect; SandboxAQ; Vibe Calibration research.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94360" y="502920"/>
            <a:ext cx="1188720" cy="64008"/>
          </a:xfrm>
          <a:prstGeom prst="rect">
            <a:avLst/>
          </a:prstGeom>
          <a:solidFill>
            <a:srgbClr val="19D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786384"/>
            <a:ext cx="7498079" cy="274320"/>
          </a:xfrm>
          <a:prstGeom prst="rect">
            <a:avLst/>
          </a:prstGeom>
          <a:noFill/>
        </p:spPr>
        <p:txBody>
          <a:bodyPr wrap="square">
            <a:spAutoFit/>
          </a:bodyPr>
          <a:lstStyle/>
          <a:p>
            <a:pPr algn="l"/>
            <a:r>
              <a:rPr sz="1500" b="1" i="0">
                <a:solidFill>
                  <a:srgbClr val="19D3F3"/>
                </a:solidFill>
                <a:latin typeface="Aptos"/>
              </a:rPr>
              <a:t>CTO Implications</a:t>
            </a:r>
          </a:p>
        </p:txBody>
      </p:sp>
      <p:sp>
        <p:nvSpPr>
          <p:cNvPr id="5" name="TextBox 4"/>
          <p:cNvSpPr txBox="1"/>
          <p:nvPr/>
        </p:nvSpPr>
        <p:spPr>
          <a:xfrm>
            <a:off x="594360" y="1133856"/>
            <a:ext cx="10789920" cy="502920"/>
          </a:xfrm>
          <a:prstGeom prst="rect">
            <a:avLst/>
          </a:prstGeom>
          <a:noFill/>
        </p:spPr>
        <p:txBody>
          <a:bodyPr wrap="square">
            <a:spAutoFit/>
          </a:bodyPr>
          <a:lstStyle/>
          <a:p>
            <a:r>
              <a:rPr sz="2600" b="1" dirty="0">
                <a:solidFill>
                  <a:srgbClr val="FFFFFF"/>
                </a:solidFill>
                <a:latin typeface="Aptos Display"/>
              </a:rPr>
              <a:t>CTO impact: quantum </a:t>
            </a:r>
            <a:r>
              <a:rPr lang="en-US" sz="2600" b="1" dirty="0">
                <a:solidFill>
                  <a:srgbClr val="FFFFFF"/>
                </a:solidFill>
                <a:latin typeface="Aptos Display"/>
              </a:rPr>
              <a:t>readiness </a:t>
            </a:r>
            <a:r>
              <a:rPr sz="2600" b="1" dirty="0">
                <a:solidFill>
                  <a:srgbClr val="FFFFFF"/>
                </a:solidFill>
                <a:latin typeface="Aptos Display"/>
              </a:rPr>
              <a:t>is becoming a full-stack system</a:t>
            </a:r>
            <a:r>
              <a:rPr lang="en-US" sz="2600" b="1" dirty="0">
                <a:solidFill>
                  <a:srgbClr val="FFFFFF"/>
                </a:solidFill>
                <a:latin typeface="Aptos Display"/>
              </a:rPr>
              <a:t> concern </a:t>
            </a:r>
            <a:endParaRPr sz="2600" b="1" dirty="0">
              <a:solidFill>
                <a:srgbClr val="FFFFFF"/>
              </a:solidFill>
              <a:latin typeface="Aptos Display"/>
            </a:endParaRPr>
          </a:p>
        </p:txBody>
      </p:sp>
      <p:sp>
        <p:nvSpPr>
          <p:cNvPr id="6" name="TextBox 5"/>
          <p:cNvSpPr txBox="1"/>
          <p:nvPr/>
        </p:nvSpPr>
        <p:spPr>
          <a:xfrm>
            <a:off x="10104120" y="566928"/>
            <a:ext cx="1508760" cy="219456"/>
          </a:xfrm>
          <a:prstGeom prst="rect">
            <a:avLst/>
          </a:prstGeom>
          <a:noFill/>
        </p:spPr>
        <p:txBody>
          <a:bodyPr wrap="square">
            <a:spAutoFit/>
          </a:bodyPr>
          <a:lstStyle/>
          <a:p>
            <a:pPr algn="r"/>
            <a:r>
              <a:rPr sz="850" b="0" i="0">
                <a:solidFill>
                  <a:srgbClr val="19D3F3"/>
                </a:solidFill>
                <a:latin typeface="Aptos"/>
              </a:rPr>
              <a:t>Updated Aug. 18, 2026</a:t>
            </a:r>
          </a:p>
        </p:txBody>
      </p:sp>
      <p:sp>
        <p:nvSpPr>
          <p:cNvPr id="7" name="Rounded Rectangle 6"/>
          <p:cNvSpPr/>
          <p:nvPr/>
        </p:nvSpPr>
        <p:spPr>
          <a:xfrm>
            <a:off x="914400" y="1783080"/>
            <a:ext cx="10332720" cy="65836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1929384"/>
            <a:ext cx="2834640" cy="228600"/>
          </a:xfrm>
          <a:prstGeom prst="rect">
            <a:avLst/>
          </a:prstGeom>
          <a:noFill/>
        </p:spPr>
        <p:txBody>
          <a:bodyPr wrap="square">
            <a:spAutoFit/>
          </a:bodyPr>
          <a:lstStyle/>
          <a:p>
            <a:pPr algn="l"/>
            <a:r>
              <a:rPr sz="1060" b="1" i="0">
                <a:solidFill>
                  <a:srgbClr val="19D3F3"/>
                </a:solidFill>
                <a:latin typeface="Aptos"/>
              </a:rPr>
              <a:t>1. AI becomes part of the QPU control plane</a:t>
            </a:r>
          </a:p>
        </p:txBody>
      </p:sp>
      <p:sp>
        <p:nvSpPr>
          <p:cNvPr id="9" name="TextBox 8"/>
          <p:cNvSpPr txBox="1"/>
          <p:nvPr/>
        </p:nvSpPr>
        <p:spPr>
          <a:xfrm>
            <a:off x="3977639" y="1892807"/>
            <a:ext cx="6903720" cy="233782"/>
          </a:xfrm>
          <a:prstGeom prst="rect">
            <a:avLst/>
          </a:prstGeom>
          <a:noFill/>
        </p:spPr>
        <p:txBody>
          <a:bodyPr wrap="square">
            <a:spAutoFit/>
          </a:bodyPr>
          <a:lstStyle/>
          <a:p>
            <a:pPr algn="l"/>
            <a:r>
              <a:rPr sz="919" b="0" i="0" dirty="0">
                <a:solidFill>
                  <a:srgbClr val="FFFFFF"/>
                </a:solidFill>
                <a:latin typeface="Aptos"/>
              </a:rPr>
              <a:t>Treat GPU/AI calibration and feedback as core quantum infrastructure, not a </a:t>
            </a:r>
            <a:r>
              <a:rPr lang="en-US" sz="919" b="0" i="0" dirty="0">
                <a:solidFill>
                  <a:srgbClr val="FFFFFF"/>
                </a:solidFill>
                <a:latin typeface="Aptos"/>
              </a:rPr>
              <a:t>human controlled</a:t>
            </a:r>
            <a:r>
              <a:rPr sz="919" b="0" i="0" dirty="0">
                <a:solidFill>
                  <a:srgbClr val="FFFFFF"/>
                </a:solidFill>
                <a:latin typeface="Aptos"/>
              </a:rPr>
              <a:t> analytics layer.</a:t>
            </a:r>
          </a:p>
        </p:txBody>
      </p:sp>
      <p:sp>
        <p:nvSpPr>
          <p:cNvPr id="10" name="Rounded Rectangle 9"/>
          <p:cNvSpPr/>
          <p:nvPr/>
        </p:nvSpPr>
        <p:spPr>
          <a:xfrm>
            <a:off x="900684" y="2770632"/>
            <a:ext cx="10332720" cy="658368"/>
          </a:xfrm>
          <a:prstGeom prst="roundRect">
            <a:avLst/>
          </a:prstGeom>
          <a:solidFill>
            <a:srgbClr val="8A3F00"/>
          </a:solidFill>
          <a:ln w="12700">
            <a:solidFill>
              <a:srgbClr val="F59A2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120140" y="2864120"/>
            <a:ext cx="2834640" cy="418576"/>
          </a:xfrm>
          <a:prstGeom prst="rect">
            <a:avLst/>
          </a:prstGeom>
          <a:noFill/>
        </p:spPr>
        <p:txBody>
          <a:bodyPr wrap="square">
            <a:spAutoFit/>
          </a:bodyPr>
          <a:lstStyle/>
          <a:p>
            <a:pPr algn="l"/>
            <a:r>
              <a:rPr sz="1060" b="1" i="0" dirty="0">
                <a:solidFill>
                  <a:srgbClr val="F59A23"/>
                </a:solidFill>
                <a:latin typeface="Aptos"/>
              </a:rPr>
              <a:t>2. Q</a:t>
            </a:r>
            <a:r>
              <a:rPr lang="en-US" sz="1060" b="1" i="0" dirty="0">
                <a:solidFill>
                  <a:srgbClr val="F59A23"/>
                </a:solidFill>
                <a:latin typeface="Aptos"/>
              </a:rPr>
              <a:t>uantum Error Correction </a:t>
            </a:r>
            <a:r>
              <a:rPr sz="1060" b="1" i="0" dirty="0">
                <a:solidFill>
                  <a:srgbClr val="F59A23"/>
                </a:solidFill>
                <a:latin typeface="Aptos"/>
              </a:rPr>
              <a:t>becomes a real-time systems problem</a:t>
            </a:r>
          </a:p>
        </p:txBody>
      </p:sp>
      <p:sp>
        <p:nvSpPr>
          <p:cNvPr id="12" name="TextBox 11"/>
          <p:cNvSpPr txBox="1"/>
          <p:nvPr/>
        </p:nvSpPr>
        <p:spPr>
          <a:xfrm>
            <a:off x="3954780" y="2869168"/>
            <a:ext cx="6903720" cy="384048"/>
          </a:xfrm>
          <a:prstGeom prst="rect">
            <a:avLst/>
          </a:prstGeom>
          <a:noFill/>
        </p:spPr>
        <p:txBody>
          <a:bodyPr wrap="square">
            <a:spAutoFit/>
          </a:bodyPr>
          <a:lstStyle/>
          <a:p>
            <a:pPr algn="l"/>
            <a:r>
              <a:rPr sz="919" b="0" i="0" dirty="0">
                <a:solidFill>
                  <a:srgbClr val="FFFFFF"/>
                </a:solidFill>
                <a:latin typeface="Aptos"/>
              </a:rPr>
              <a:t>Evaluate decoder latency, syndrome throughput, feedback-loop timing, and classical control capacity — not just qubit count.</a:t>
            </a:r>
          </a:p>
        </p:txBody>
      </p:sp>
      <p:sp>
        <p:nvSpPr>
          <p:cNvPr id="13" name="Rounded Rectangle 12"/>
          <p:cNvSpPr/>
          <p:nvPr/>
        </p:nvSpPr>
        <p:spPr>
          <a:xfrm>
            <a:off x="900684" y="3721608"/>
            <a:ext cx="10332720" cy="65836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120140" y="3845052"/>
            <a:ext cx="2834640" cy="228600"/>
          </a:xfrm>
          <a:prstGeom prst="rect">
            <a:avLst/>
          </a:prstGeom>
          <a:noFill/>
        </p:spPr>
        <p:txBody>
          <a:bodyPr wrap="square">
            <a:spAutoFit/>
          </a:bodyPr>
          <a:lstStyle/>
          <a:p>
            <a:pPr algn="l"/>
            <a:r>
              <a:rPr sz="1060" b="1" i="0" dirty="0">
                <a:solidFill>
                  <a:srgbClr val="19D3F3"/>
                </a:solidFill>
                <a:latin typeface="Aptos"/>
              </a:rPr>
              <a:t>3. Quantum networking moves onto the watchlist</a:t>
            </a:r>
          </a:p>
        </p:txBody>
      </p:sp>
      <p:sp>
        <p:nvSpPr>
          <p:cNvPr id="15" name="TextBox 14"/>
          <p:cNvSpPr txBox="1"/>
          <p:nvPr/>
        </p:nvSpPr>
        <p:spPr>
          <a:xfrm>
            <a:off x="3954780" y="3858322"/>
            <a:ext cx="6903720" cy="384048"/>
          </a:xfrm>
          <a:prstGeom prst="rect">
            <a:avLst/>
          </a:prstGeom>
          <a:noFill/>
        </p:spPr>
        <p:txBody>
          <a:bodyPr wrap="square">
            <a:spAutoFit/>
          </a:bodyPr>
          <a:lstStyle/>
          <a:p>
            <a:pPr algn="l"/>
            <a:r>
              <a:rPr sz="919" b="0" i="0" dirty="0">
                <a:solidFill>
                  <a:srgbClr val="FFFFFF"/>
                </a:solidFill>
                <a:latin typeface="Aptos"/>
              </a:rPr>
              <a:t>The 62-km commercial-fiber test shows interconnect stability is becoming an engineering problem; track standards, repeaters, and distributed-QPU architecture.</a:t>
            </a:r>
          </a:p>
        </p:txBody>
      </p:sp>
      <p:sp>
        <p:nvSpPr>
          <p:cNvPr id="19" name="Rounded Rectangle 18"/>
          <p:cNvSpPr/>
          <p:nvPr/>
        </p:nvSpPr>
        <p:spPr>
          <a:xfrm>
            <a:off x="914400" y="4928616"/>
            <a:ext cx="10332720" cy="658368"/>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143000" y="5074920"/>
            <a:ext cx="2834640" cy="255455"/>
          </a:xfrm>
          <a:prstGeom prst="rect">
            <a:avLst/>
          </a:prstGeom>
          <a:noFill/>
        </p:spPr>
        <p:txBody>
          <a:bodyPr wrap="square">
            <a:spAutoFit/>
          </a:bodyPr>
          <a:lstStyle/>
          <a:p>
            <a:pPr algn="l"/>
            <a:r>
              <a:rPr lang="en-US" sz="1060" b="1" dirty="0">
                <a:solidFill>
                  <a:srgbClr val="19D3F3"/>
                </a:solidFill>
                <a:latin typeface="Aptos"/>
              </a:rPr>
              <a:t>4</a:t>
            </a:r>
            <a:r>
              <a:rPr sz="1060" b="1" i="0" dirty="0">
                <a:solidFill>
                  <a:srgbClr val="19D3F3"/>
                </a:solidFill>
                <a:latin typeface="Aptos"/>
              </a:rPr>
              <a:t>. Scientific access is becoming agentic</a:t>
            </a:r>
          </a:p>
        </p:txBody>
      </p:sp>
      <p:sp>
        <p:nvSpPr>
          <p:cNvPr id="21" name="TextBox 20"/>
          <p:cNvSpPr txBox="1"/>
          <p:nvPr/>
        </p:nvSpPr>
        <p:spPr>
          <a:xfrm>
            <a:off x="3977639" y="5038344"/>
            <a:ext cx="6903720" cy="384048"/>
          </a:xfrm>
          <a:prstGeom prst="rect">
            <a:avLst/>
          </a:prstGeom>
          <a:noFill/>
        </p:spPr>
        <p:txBody>
          <a:bodyPr wrap="square">
            <a:spAutoFit/>
          </a:bodyPr>
          <a:lstStyle/>
          <a:p>
            <a:pPr algn="l"/>
            <a:r>
              <a:rPr sz="919" b="0" i="0">
                <a:solidFill>
                  <a:srgbClr val="FFFFFF"/>
                </a:solidFill>
                <a:latin typeface="Aptos"/>
              </a:rPr>
              <a:t>MCP/LLM interfaces can make advanced chemistry and materials models usable without specialist code; governance and validation become the new bottleneck.</a:t>
            </a:r>
          </a:p>
        </p:txBody>
      </p:sp>
      <p:sp>
        <p:nvSpPr>
          <p:cNvPr id="22" name="Rounded Rectangle 21"/>
          <p:cNvSpPr/>
          <p:nvPr/>
        </p:nvSpPr>
        <p:spPr>
          <a:xfrm>
            <a:off x="594360" y="5897880"/>
            <a:ext cx="10972800" cy="411480"/>
          </a:xfrm>
          <a:prstGeom prst="roundRect">
            <a:avLst/>
          </a:prstGeom>
          <a:solidFill>
            <a:srgbClr val="08213D"/>
          </a:solidFill>
          <a:ln w="12700">
            <a:solidFill>
              <a:srgbClr val="19D3F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786384" y="6007608"/>
            <a:ext cx="10561320" cy="201168"/>
          </a:xfrm>
          <a:prstGeom prst="rect">
            <a:avLst/>
          </a:prstGeom>
          <a:noFill/>
        </p:spPr>
        <p:txBody>
          <a:bodyPr wrap="square">
            <a:spAutoFit/>
          </a:bodyPr>
          <a:lstStyle/>
          <a:p>
            <a:pPr algn="l"/>
            <a:r>
              <a:rPr sz="960" b="0" i="1">
                <a:solidFill>
                  <a:srgbClr val="FFFFFF"/>
                </a:solidFill>
                <a:latin typeface="Aptos"/>
              </a:rPr>
              <a:t>Speaker takeaway: For CTOs, “quantum readiness” now means software, control loops, networks, data pipelines, skills, and vendor interoperability — not buying a standalone QPU.</a:t>
            </a:r>
          </a:p>
        </p:txBody>
      </p:sp>
      <p:sp>
        <p:nvSpPr>
          <p:cNvPr id="24" name="TextBox 23"/>
          <p:cNvSpPr txBox="1"/>
          <p:nvPr/>
        </p:nvSpPr>
        <p:spPr>
          <a:xfrm>
            <a:off x="658368" y="6473952"/>
            <a:ext cx="10972800" cy="146304"/>
          </a:xfrm>
          <a:prstGeom prst="rect">
            <a:avLst/>
          </a:prstGeom>
          <a:noFill/>
        </p:spPr>
        <p:txBody>
          <a:bodyPr wrap="square">
            <a:spAutoFit/>
          </a:bodyPr>
          <a:lstStyle/>
          <a:p>
            <a:pPr algn="l"/>
            <a:r>
              <a:rPr sz="570" b="0" i="0">
                <a:solidFill>
                  <a:srgbClr val="B8C4D5"/>
                </a:solidFill>
                <a:latin typeface="Aptos"/>
              </a:rPr>
              <a:t>Sources: Aug. 2026 project update; IBM Newsroom; Quantinuum/Quanta; NIST; NVIDIA; Google Research; SandboxAQ.</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926080" cy="274320"/>
          </a:xfrm>
          <a:prstGeom prst="rect">
            <a:avLst/>
          </a:prstGeom>
          <a:noFill/>
        </p:spPr>
        <p:txBody>
          <a:bodyPr wrap="square">
            <a:spAutoFit/>
          </a:bodyPr>
          <a:lstStyle/>
          <a:p>
            <a:pPr algn="l"/>
            <a:r>
              <a:rPr sz="1200" b="1">
                <a:solidFill>
                  <a:srgbClr val="29E4FF"/>
                </a:solidFill>
              </a:rPr>
              <a:t>Knowledge Check 2</a:t>
            </a:r>
          </a:p>
        </p:txBody>
      </p:sp>
      <p:sp>
        <p:nvSpPr>
          <p:cNvPr id="5" name="TextBox 4"/>
          <p:cNvSpPr txBox="1"/>
          <p:nvPr/>
        </p:nvSpPr>
        <p:spPr>
          <a:xfrm>
            <a:off x="548640" y="1024128"/>
            <a:ext cx="10515600" cy="640080"/>
          </a:xfrm>
          <a:prstGeom prst="rect">
            <a:avLst/>
          </a:prstGeom>
          <a:noFill/>
        </p:spPr>
        <p:txBody>
          <a:bodyPr wrap="square">
            <a:spAutoFit/>
          </a:bodyPr>
          <a:lstStyle/>
          <a:p>
            <a:pPr algn="l"/>
            <a:r>
              <a:rPr sz="2150" b="1">
                <a:solidFill>
                  <a:srgbClr val="FFFFFF"/>
                </a:solidFill>
              </a:rPr>
              <a:t>What is NVIDIA Ising primarily meant to improve in the current quantum stack?</a:t>
            </a:r>
          </a:p>
        </p:txBody>
      </p:sp>
      <p:sp>
        <p:nvSpPr>
          <p:cNvPr id="6" name="TextBox 5"/>
          <p:cNvSpPr txBox="1"/>
          <p:nvPr/>
        </p:nvSpPr>
        <p:spPr>
          <a:xfrm>
            <a:off x="10058400" y="713232"/>
            <a:ext cx="1554480" cy="228600"/>
          </a:xfrm>
          <a:prstGeom prst="rect">
            <a:avLst/>
          </a:prstGeom>
          <a:noFill/>
        </p:spPr>
        <p:txBody>
          <a:bodyPr wrap="square">
            <a:spAutoFit/>
          </a:bodyPr>
          <a:lstStyle/>
          <a:p>
            <a:pPr algn="r"/>
            <a:r>
              <a:rPr sz="800" b="0">
                <a:solidFill>
                  <a:srgbClr val="29E4FF"/>
                </a:solidFill>
              </a:rPr>
              <a:t>Audience quiz</a:t>
            </a:r>
          </a:p>
        </p:txBody>
      </p:sp>
      <p:sp>
        <p:nvSpPr>
          <p:cNvPr id="7" name="Rounded Rectangle 6"/>
          <p:cNvSpPr/>
          <p:nvPr/>
        </p:nvSpPr>
        <p:spPr>
          <a:xfrm>
            <a:off x="960120" y="1828800"/>
            <a:ext cx="10241280" cy="3520440"/>
          </a:xfrm>
          <a:prstGeom prst="roundRect">
            <a:avLst/>
          </a:prstGeom>
          <a:solidFill>
            <a:srgbClr val="07223D"/>
          </a:solidFill>
          <a:ln w="1397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128016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389888" y="2514600"/>
            <a:ext cx="384048" cy="228600"/>
          </a:xfrm>
          <a:prstGeom prst="rect">
            <a:avLst/>
          </a:prstGeom>
          <a:noFill/>
        </p:spPr>
        <p:txBody>
          <a:bodyPr wrap="square">
            <a:spAutoFit/>
          </a:bodyPr>
          <a:lstStyle/>
          <a:p>
            <a:pPr algn="ctr"/>
            <a:r>
              <a:rPr sz="1600" b="1">
                <a:solidFill>
                  <a:srgbClr val="29E4FF"/>
                </a:solidFill>
              </a:rPr>
              <a:t>A</a:t>
            </a:r>
          </a:p>
        </p:txBody>
      </p:sp>
      <p:sp>
        <p:nvSpPr>
          <p:cNvPr id="10" name="TextBox 9"/>
          <p:cNvSpPr txBox="1"/>
          <p:nvPr/>
        </p:nvSpPr>
        <p:spPr>
          <a:xfrm>
            <a:off x="1810512" y="2459736"/>
            <a:ext cx="3520440" cy="475488"/>
          </a:xfrm>
          <a:prstGeom prst="rect">
            <a:avLst/>
          </a:prstGeom>
          <a:noFill/>
        </p:spPr>
        <p:txBody>
          <a:bodyPr wrap="square">
            <a:spAutoFit/>
          </a:bodyPr>
          <a:lstStyle/>
          <a:p>
            <a:pPr algn="l"/>
            <a:r>
              <a:rPr sz="1080" b="0">
                <a:solidFill>
                  <a:srgbClr val="FFFFFF"/>
                </a:solidFill>
              </a:rPr>
              <a:t>Replacing the quantum processor with an AI model.</a:t>
            </a:r>
          </a:p>
        </p:txBody>
      </p:sp>
      <p:sp>
        <p:nvSpPr>
          <p:cNvPr id="11" name="Rounded Rectangle 10"/>
          <p:cNvSpPr/>
          <p:nvPr/>
        </p:nvSpPr>
        <p:spPr>
          <a:xfrm>
            <a:off x="626364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373368" y="2514600"/>
            <a:ext cx="384048" cy="228600"/>
          </a:xfrm>
          <a:prstGeom prst="rect">
            <a:avLst/>
          </a:prstGeom>
          <a:noFill/>
        </p:spPr>
        <p:txBody>
          <a:bodyPr wrap="square">
            <a:spAutoFit/>
          </a:bodyPr>
          <a:lstStyle/>
          <a:p>
            <a:pPr algn="ctr"/>
            <a:r>
              <a:rPr sz="1600" b="1">
                <a:solidFill>
                  <a:srgbClr val="29E4FF"/>
                </a:solidFill>
              </a:rPr>
              <a:t>B</a:t>
            </a:r>
          </a:p>
        </p:txBody>
      </p:sp>
      <p:sp>
        <p:nvSpPr>
          <p:cNvPr id="13" name="TextBox 12"/>
          <p:cNvSpPr txBox="1"/>
          <p:nvPr/>
        </p:nvSpPr>
        <p:spPr>
          <a:xfrm>
            <a:off x="6793992" y="2459736"/>
            <a:ext cx="3520440" cy="475488"/>
          </a:xfrm>
          <a:prstGeom prst="rect">
            <a:avLst/>
          </a:prstGeom>
          <a:noFill/>
        </p:spPr>
        <p:txBody>
          <a:bodyPr wrap="square">
            <a:spAutoFit/>
          </a:bodyPr>
          <a:lstStyle/>
          <a:p>
            <a:pPr algn="l"/>
            <a:r>
              <a:rPr sz="1080" b="0">
                <a:solidFill>
                  <a:srgbClr val="FFFFFF"/>
                </a:solidFill>
              </a:rPr>
              <a:t>Calibration and quantum error-correction decoding.</a:t>
            </a:r>
          </a:p>
        </p:txBody>
      </p:sp>
      <p:sp>
        <p:nvSpPr>
          <p:cNvPr id="14" name="Rounded Rectangle 13"/>
          <p:cNvSpPr/>
          <p:nvPr/>
        </p:nvSpPr>
        <p:spPr>
          <a:xfrm>
            <a:off x="128016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389888" y="3977640"/>
            <a:ext cx="384048" cy="228600"/>
          </a:xfrm>
          <a:prstGeom prst="rect">
            <a:avLst/>
          </a:prstGeom>
          <a:noFill/>
        </p:spPr>
        <p:txBody>
          <a:bodyPr wrap="square">
            <a:spAutoFit/>
          </a:bodyPr>
          <a:lstStyle/>
          <a:p>
            <a:pPr algn="ctr"/>
            <a:r>
              <a:rPr sz="1600" b="1">
                <a:solidFill>
                  <a:srgbClr val="29E4FF"/>
                </a:solidFill>
              </a:rPr>
              <a:t>C</a:t>
            </a:r>
          </a:p>
        </p:txBody>
      </p:sp>
      <p:sp>
        <p:nvSpPr>
          <p:cNvPr id="16" name="TextBox 15"/>
          <p:cNvSpPr txBox="1"/>
          <p:nvPr/>
        </p:nvSpPr>
        <p:spPr>
          <a:xfrm>
            <a:off x="1810512" y="3922776"/>
            <a:ext cx="3520440" cy="475488"/>
          </a:xfrm>
          <a:prstGeom prst="rect">
            <a:avLst/>
          </a:prstGeom>
          <a:noFill/>
        </p:spPr>
        <p:txBody>
          <a:bodyPr wrap="square">
            <a:spAutoFit/>
          </a:bodyPr>
          <a:lstStyle/>
          <a:p>
            <a:pPr algn="l"/>
            <a:r>
              <a:rPr sz="1080" b="0">
                <a:solidFill>
                  <a:srgbClr val="FFFFFF"/>
                </a:solidFill>
              </a:rPr>
              <a:t>Consumer web applications running directly on qubits.</a:t>
            </a:r>
          </a:p>
        </p:txBody>
      </p:sp>
      <p:sp>
        <p:nvSpPr>
          <p:cNvPr id="17" name="Rounded Rectangle 16"/>
          <p:cNvSpPr/>
          <p:nvPr/>
        </p:nvSpPr>
        <p:spPr>
          <a:xfrm>
            <a:off x="626364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373368" y="3977640"/>
            <a:ext cx="384048" cy="228600"/>
          </a:xfrm>
          <a:prstGeom prst="rect">
            <a:avLst/>
          </a:prstGeom>
          <a:noFill/>
        </p:spPr>
        <p:txBody>
          <a:bodyPr wrap="square">
            <a:spAutoFit/>
          </a:bodyPr>
          <a:lstStyle/>
          <a:p>
            <a:pPr algn="ctr"/>
            <a:r>
              <a:rPr sz="1600" b="1">
                <a:solidFill>
                  <a:srgbClr val="29E4FF"/>
                </a:solidFill>
              </a:rPr>
              <a:t>D</a:t>
            </a:r>
          </a:p>
        </p:txBody>
      </p:sp>
      <p:sp>
        <p:nvSpPr>
          <p:cNvPr id="19" name="TextBox 18"/>
          <p:cNvSpPr txBox="1"/>
          <p:nvPr/>
        </p:nvSpPr>
        <p:spPr>
          <a:xfrm>
            <a:off x="6793992" y="3922776"/>
            <a:ext cx="3520440" cy="475488"/>
          </a:xfrm>
          <a:prstGeom prst="rect">
            <a:avLst/>
          </a:prstGeom>
          <a:noFill/>
        </p:spPr>
        <p:txBody>
          <a:bodyPr wrap="square">
            <a:spAutoFit/>
          </a:bodyPr>
          <a:lstStyle/>
          <a:p>
            <a:pPr algn="l"/>
            <a:r>
              <a:rPr sz="1080" b="0">
                <a:solidFill>
                  <a:srgbClr val="FFFFFF"/>
                </a:solidFill>
              </a:rPr>
              <a:t>Classical cloud billing and storage.</a:t>
            </a:r>
          </a:p>
        </p:txBody>
      </p:sp>
      <p:sp>
        <p:nvSpPr>
          <p:cNvPr id="20" name="Rounded Rectangle 19"/>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10" i="1">
                <a:solidFill>
                  <a:srgbClr val="FFFFFF"/>
                </a:solidFill>
              </a:rPr>
              <a:t>Audience checkpoint: choose the best answer, then discuss why the other three choices do not fit.</a:t>
            </a:r>
          </a:p>
        </p:txBody>
      </p:sp>
      <p:sp>
        <p:nvSpPr>
          <p:cNvPr id="21" name="TextBox 20"/>
          <p:cNvSpPr txBox="1"/>
          <p:nvPr/>
        </p:nvSpPr>
        <p:spPr>
          <a:xfrm>
            <a:off x="566928" y="6446520"/>
            <a:ext cx="8595360" cy="137160"/>
          </a:xfrm>
          <a:prstGeom prst="rect">
            <a:avLst/>
          </a:prstGeom>
          <a:noFill/>
        </p:spPr>
        <p:txBody>
          <a:bodyPr wrap="square">
            <a:spAutoFit/>
          </a:bodyPr>
          <a:lstStyle/>
          <a:p>
            <a:pPr algn="l"/>
            <a:r>
              <a:rPr sz="640" b="0">
                <a:solidFill>
                  <a:srgbClr val="C2D0E5"/>
                </a:solidFill>
              </a:rPr>
              <a:t>CTO quantum knowledge check • formatted to match the August 2026 refresh deck.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Real-World Use Cases</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Where quantum is most likely to matter first</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31520" y="1874520"/>
            <a:ext cx="3337560" cy="1207008"/>
          </a:xfrm>
          <a:prstGeom prst="roundRect">
            <a:avLst>
              <a:gd name="adj" fmla="val 6061"/>
            </a:avLst>
          </a:prstGeom>
          <a:solidFill>
            <a:srgbClr val="08213D">
              <a:alpha val="96000"/>
            </a:srgbClr>
          </a:solidFill>
          <a:ln w="12700">
            <a:solidFill>
              <a:srgbClr val="19D3F3"/>
            </a:solidFill>
            <a:prstDash val="solid"/>
          </a:ln>
        </p:spPr>
        <p:txBody>
          <a:bodyPr/>
          <a:lstStyle/>
          <a:p>
            <a:endParaRPr lang="en-US"/>
          </a:p>
        </p:txBody>
      </p:sp>
      <p:sp>
        <p:nvSpPr>
          <p:cNvPr id="8" name="Text 6"/>
          <p:cNvSpPr/>
          <p:nvPr/>
        </p:nvSpPr>
        <p:spPr>
          <a:xfrm>
            <a:off x="896112" y="20391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Molecules &amp; materials</a:t>
            </a:r>
            <a:endParaRPr lang="en-US" sz="1350" dirty="0"/>
          </a:p>
        </p:txBody>
      </p:sp>
      <p:sp>
        <p:nvSpPr>
          <p:cNvPr id="9" name="Text 7"/>
          <p:cNvSpPr/>
          <p:nvPr/>
        </p:nvSpPr>
        <p:spPr>
          <a:xfrm>
            <a:off x="896112" y="23865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Very strong long-term fit: nature is quantum.</a:t>
            </a:r>
            <a:endParaRPr lang="en-US" sz="1050" dirty="0"/>
          </a:p>
        </p:txBody>
      </p:sp>
      <p:sp>
        <p:nvSpPr>
          <p:cNvPr id="10" name="Shape 8"/>
          <p:cNvSpPr/>
          <p:nvPr/>
        </p:nvSpPr>
        <p:spPr>
          <a:xfrm>
            <a:off x="4434840" y="1874520"/>
            <a:ext cx="3337560" cy="1207008"/>
          </a:xfrm>
          <a:prstGeom prst="roundRect">
            <a:avLst>
              <a:gd name="adj" fmla="val 6061"/>
            </a:avLst>
          </a:prstGeom>
          <a:solidFill>
            <a:srgbClr val="8A3F00">
              <a:alpha val="96000"/>
            </a:srgbClr>
          </a:solidFill>
          <a:ln w="12700">
            <a:solidFill>
              <a:srgbClr val="F59A23"/>
            </a:solidFill>
            <a:prstDash val="solid"/>
          </a:ln>
        </p:spPr>
        <p:txBody>
          <a:bodyPr/>
          <a:lstStyle/>
          <a:p>
            <a:endParaRPr lang="en-US"/>
          </a:p>
        </p:txBody>
      </p:sp>
      <p:sp>
        <p:nvSpPr>
          <p:cNvPr id="11" name="Text 9"/>
          <p:cNvSpPr/>
          <p:nvPr/>
        </p:nvSpPr>
        <p:spPr>
          <a:xfrm>
            <a:off x="4599432" y="20391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Optimization</a:t>
            </a:r>
            <a:endParaRPr lang="en-US" sz="1350" dirty="0"/>
          </a:p>
        </p:txBody>
      </p:sp>
      <p:sp>
        <p:nvSpPr>
          <p:cNvPr id="12" name="Text 10"/>
          <p:cNvSpPr/>
          <p:nvPr/>
        </p:nvSpPr>
        <p:spPr>
          <a:xfrm>
            <a:off x="4599432" y="23865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Strong fit for annealing and hybrid solvers, especially scheduling and routing.</a:t>
            </a:r>
            <a:endParaRPr lang="en-US" sz="1050" dirty="0"/>
          </a:p>
        </p:txBody>
      </p:sp>
      <p:sp>
        <p:nvSpPr>
          <p:cNvPr id="13" name="Shape 11"/>
          <p:cNvSpPr/>
          <p:nvPr/>
        </p:nvSpPr>
        <p:spPr>
          <a:xfrm>
            <a:off x="8138160" y="1874520"/>
            <a:ext cx="3337560" cy="1207008"/>
          </a:xfrm>
          <a:prstGeom prst="roundRect">
            <a:avLst>
              <a:gd name="adj" fmla="val 6061"/>
            </a:avLst>
          </a:prstGeom>
          <a:solidFill>
            <a:srgbClr val="08213D">
              <a:alpha val="96000"/>
            </a:srgbClr>
          </a:solidFill>
          <a:ln w="12700">
            <a:solidFill>
              <a:srgbClr val="19D3F3"/>
            </a:solidFill>
            <a:prstDash val="solid"/>
          </a:ln>
        </p:spPr>
        <p:txBody>
          <a:bodyPr/>
          <a:lstStyle/>
          <a:p>
            <a:endParaRPr lang="en-US"/>
          </a:p>
        </p:txBody>
      </p:sp>
      <p:sp>
        <p:nvSpPr>
          <p:cNvPr id="14" name="Text 12"/>
          <p:cNvSpPr/>
          <p:nvPr/>
        </p:nvSpPr>
        <p:spPr>
          <a:xfrm>
            <a:off x="8302752" y="20391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Cybersecurity</a:t>
            </a:r>
            <a:endParaRPr lang="en-US" sz="1350" dirty="0"/>
          </a:p>
        </p:txBody>
      </p:sp>
      <p:sp>
        <p:nvSpPr>
          <p:cNvPr id="15" name="Text 13"/>
          <p:cNvSpPr/>
          <p:nvPr/>
        </p:nvSpPr>
        <p:spPr>
          <a:xfrm>
            <a:off x="8302752" y="23865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Fault-tolerant quantum threatens some classical encryption; drives quantum-safe migration.</a:t>
            </a:r>
            <a:endParaRPr lang="en-US" sz="1050" dirty="0"/>
          </a:p>
        </p:txBody>
      </p:sp>
      <p:sp>
        <p:nvSpPr>
          <p:cNvPr id="16" name="Shape 14"/>
          <p:cNvSpPr/>
          <p:nvPr/>
        </p:nvSpPr>
        <p:spPr>
          <a:xfrm>
            <a:off x="731520" y="3474720"/>
            <a:ext cx="3337560" cy="1207008"/>
          </a:xfrm>
          <a:prstGeom prst="roundRect">
            <a:avLst>
              <a:gd name="adj" fmla="val 6061"/>
            </a:avLst>
          </a:prstGeom>
          <a:solidFill>
            <a:srgbClr val="8A3F00">
              <a:alpha val="96000"/>
            </a:srgbClr>
          </a:solidFill>
          <a:ln w="12700">
            <a:solidFill>
              <a:srgbClr val="F59A23"/>
            </a:solidFill>
            <a:prstDash val="solid"/>
          </a:ln>
        </p:spPr>
        <p:txBody>
          <a:bodyPr/>
          <a:lstStyle/>
          <a:p>
            <a:endParaRPr lang="en-US"/>
          </a:p>
        </p:txBody>
      </p:sp>
      <p:sp>
        <p:nvSpPr>
          <p:cNvPr id="17" name="Text 15"/>
          <p:cNvSpPr/>
          <p:nvPr/>
        </p:nvSpPr>
        <p:spPr>
          <a:xfrm>
            <a:off x="896112" y="36393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AI &amp; ML</a:t>
            </a:r>
            <a:endParaRPr lang="en-US" sz="1350" dirty="0"/>
          </a:p>
        </p:txBody>
      </p:sp>
      <p:sp>
        <p:nvSpPr>
          <p:cNvPr id="18" name="Text 16"/>
          <p:cNvSpPr/>
          <p:nvPr/>
        </p:nvSpPr>
        <p:spPr>
          <a:xfrm>
            <a:off x="896112" y="39867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Promising but not a near-term GPU replacement for large LLM training.</a:t>
            </a:r>
            <a:endParaRPr lang="en-US" sz="1050" dirty="0"/>
          </a:p>
        </p:txBody>
      </p:sp>
      <p:sp>
        <p:nvSpPr>
          <p:cNvPr id="19" name="Shape 17"/>
          <p:cNvSpPr/>
          <p:nvPr/>
        </p:nvSpPr>
        <p:spPr>
          <a:xfrm>
            <a:off x="4434840" y="3474720"/>
            <a:ext cx="3337560" cy="1207008"/>
          </a:xfrm>
          <a:prstGeom prst="roundRect">
            <a:avLst>
              <a:gd name="adj" fmla="val 6061"/>
            </a:avLst>
          </a:prstGeom>
          <a:solidFill>
            <a:srgbClr val="08213D">
              <a:alpha val="96000"/>
            </a:srgbClr>
          </a:solidFill>
          <a:ln w="12700">
            <a:solidFill>
              <a:srgbClr val="19D3F3"/>
            </a:solidFill>
            <a:prstDash val="solid"/>
          </a:ln>
        </p:spPr>
        <p:txBody>
          <a:bodyPr/>
          <a:lstStyle/>
          <a:p>
            <a:endParaRPr lang="en-US"/>
          </a:p>
        </p:txBody>
      </p:sp>
      <p:sp>
        <p:nvSpPr>
          <p:cNvPr id="20" name="Text 18"/>
          <p:cNvSpPr/>
          <p:nvPr/>
        </p:nvSpPr>
        <p:spPr>
          <a:xfrm>
            <a:off x="4599432" y="36393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Finance &amp; risk</a:t>
            </a:r>
            <a:endParaRPr lang="en-US" sz="1350" dirty="0"/>
          </a:p>
        </p:txBody>
      </p:sp>
      <p:sp>
        <p:nvSpPr>
          <p:cNvPr id="21" name="Text 19"/>
          <p:cNvSpPr/>
          <p:nvPr/>
        </p:nvSpPr>
        <p:spPr>
          <a:xfrm>
            <a:off x="4599432" y="39867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Potential speedups, but hardware requirements remain high.</a:t>
            </a:r>
            <a:endParaRPr lang="en-US" sz="1050" dirty="0"/>
          </a:p>
        </p:txBody>
      </p:sp>
      <p:sp>
        <p:nvSpPr>
          <p:cNvPr id="22" name="Shape 20"/>
          <p:cNvSpPr/>
          <p:nvPr/>
        </p:nvSpPr>
        <p:spPr>
          <a:xfrm>
            <a:off x="8138160" y="3474720"/>
            <a:ext cx="3337560" cy="1207008"/>
          </a:xfrm>
          <a:prstGeom prst="roundRect">
            <a:avLst>
              <a:gd name="adj" fmla="val 6061"/>
            </a:avLst>
          </a:prstGeom>
          <a:solidFill>
            <a:srgbClr val="8A3F00">
              <a:alpha val="96000"/>
            </a:srgbClr>
          </a:solidFill>
          <a:ln w="12700">
            <a:solidFill>
              <a:srgbClr val="F59A23"/>
            </a:solidFill>
            <a:prstDash val="solid"/>
          </a:ln>
        </p:spPr>
        <p:txBody>
          <a:bodyPr/>
          <a:lstStyle/>
          <a:p>
            <a:endParaRPr lang="en-US"/>
          </a:p>
        </p:txBody>
      </p:sp>
      <p:sp>
        <p:nvSpPr>
          <p:cNvPr id="23" name="Text 21"/>
          <p:cNvSpPr/>
          <p:nvPr/>
        </p:nvSpPr>
        <p:spPr>
          <a:xfrm>
            <a:off x="8302752" y="3639312"/>
            <a:ext cx="2971800" cy="201168"/>
          </a:xfrm>
          <a:prstGeom prst="rect">
            <a:avLst/>
          </a:prstGeom>
          <a:noFill/>
          <a:ln/>
        </p:spPr>
        <p:txBody>
          <a:bodyPr wrap="square" lIns="0" tIns="0" rIns="0" bIns="0" rtlCol="0" anchor="ctr"/>
          <a:lstStyle/>
          <a:p>
            <a:pPr marL="0" indent="0">
              <a:buNone/>
            </a:pPr>
            <a:r>
              <a:rPr lang="en-US" sz="1350" b="1" dirty="0">
                <a:solidFill>
                  <a:srgbClr val="FFFFFF"/>
                </a:solidFill>
              </a:rPr>
              <a:t>Logistics &amp; networks</a:t>
            </a:r>
            <a:endParaRPr lang="en-US" sz="1350" dirty="0"/>
          </a:p>
        </p:txBody>
      </p:sp>
      <p:sp>
        <p:nvSpPr>
          <p:cNvPr id="24" name="Text 22"/>
          <p:cNvSpPr/>
          <p:nvPr/>
        </p:nvSpPr>
        <p:spPr>
          <a:xfrm>
            <a:off x="8302752" y="3986784"/>
            <a:ext cx="2971800" cy="384048"/>
          </a:xfrm>
          <a:prstGeom prst="rect">
            <a:avLst/>
          </a:prstGeom>
          <a:noFill/>
          <a:ln/>
        </p:spPr>
        <p:txBody>
          <a:bodyPr wrap="square" lIns="0" tIns="0" rIns="0" bIns="0" rtlCol="0" anchor="ctr">
            <a:normAutofit/>
          </a:bodyPr>
          <a:lstStyle/>
          <a:p>
            <a:pPr marL="0" indent="0">
              <a:buNone/>
            </a:pPr>
            <a:r>
              <a:rPr lang="en-US" sz="1050" dirty="0">
                <a:solidFill>
                  <a:srgbClr val="FFFFFF"/>
                </a:solidFill>
              </a:rPr>
              <a:t>Annealing and hybrid optimization may be practical earlier.</a:t>
            </a:r>
            <a:endParaRPr lang="en-US" sz="1050" dirty="0"/>
          </a:p>
        </p:txBody>
      </p:sp>
      <p:sp>
        <p:nvSpPr>
          <p:cNvPr id="25" name="Shape 23"/>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6" name="Text 24"/>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Do not apply quantum everywhere; apply it where the problem structure matches the machine.</a:t>
            </a:r>
            <a:endParaRPr lang="en-US" sz="98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Not Magic Parallelism</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Why quantum does not simply “try every answer at once”</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77240" y="1874520"/>
            <a:ext cx="5029200" cy="3246120"/>
          </a:xfrm>
          <a:prstGeom prst="roundRect">
            <a:avLst>
              <a:gd name="adj" fmla="val 2254"/>
            </a:avLst>
          </a:prstGeom>
          <a:solidFill>
            <a:srgbClr val="08213D">
              <a:alpha val="97000"/>
            </a:srgbClr>
          </a:solidFill>
          <a:ln w="12700">
            <a:solidFill>
              <a:srgbClr val="19D3F3"/>
            </a:solidFill>
            <a:prstDash val="solid"/>
          </a:ln>
        </p:spPr>
        <p:txBody>
          <a:bodyPr/>
          <a:lstStyle/>
          <a:p>
            <a:endParaRPr lang="en-US"/>
          </a:p>
        </p:txBody>
      </p:sp>
      <p:sp>
        <p:nvSpPr>
          <p:cNvPr id="8" name="Shape 6"/>
          <p:cNvSpPr/>
          <p:nvPr/>
        </p:nvSpPr>
        <p:spPr>
          <a:xfrm>
            <a:off x="6382512" y="1874520"/>
            <a:ext cx="5029200" cy="3246120"/>
          </a:xfrm>
          <a:prstGeom prst="roundRect">
            <a:avLst>
              <a:gd name="adj" fmla="val 2254"/>
            </a:avLst>
          </a:prstGeom>
          <a:solidFill>
            <a:srgbClr val="8A3F00">
              <a:alpha val="97000"/>
            </a:srgbClr>
          </a:solidFill>
          <a:ln w="12700">
            <a:solidFill>
              <a:srgbClr val="F59A23"/>
            </a:solidFill>
            <a:prstDash val="solid"/>
          </a:ln>
        </p:spPr>
        <p:txBody>
          <a:bodyPr/>
          <a:lstStyle/>
          <a:p>
            <a:endParaRPr lang="en-US"/>
          </a:p>
        </p:txBody>
      </p:sp>
      <p:sp>
        <p:nvSpPr>
          <p:cNvPr id="9" name="Text 7"/>
          <p:cNvSpPr/>
          <p:nvPr/>
        </p:nvSpPr>
        <p:spPr>
          <a:xfrm>
            <a:off x="1051560" y="2148840"/>
            <a:ext cx="4389120" cy="228600"/>
          </a:xfrm>
          <a:prstGeom prst="rect">
            <a:avLst/>
          </a:prstGeom>
          <a:noFill/>
          <a:ln/>
        </p:spPr>
        <p:txBody>
          <a:bodyPr wrap="square" lIns="0" tIns="0" rIns="0" bIns="0" rtlCol="0" anchor="ctr"/>
          <a:lstStyle/>
          <a:p>
            <a:pPr marL="0" indent="0">
              <a:buNone/>
            </a:pPr>
            <a:r>
              <a:rPr lang="en-US" sz="1600" b="1" dirty="0">
                <a:solidFill>
                  <a:srgbClr val="19D3F3"/>
                </a:solidFill>
              </a:rPr>
              <a:t>Misleading statement</a:t>
            </a:r>
            <a:endParaRPr lang="en-US" sz="1600" dirty="0"/>
          </a:p>
        </p:txBody>
      </p:sp>
      <p:sp>
        <p:nvSpPr>
          <p:cNvPr id="10" name="Text 8"/>
          <p:cNvSpPr/>
          <p:nvPr/>
        </p:nvSpPr>
        <p:spPr>
          <a:xfrm>
            <a:off x="1078992" y="2743200"/>
            <a:ext cx="4343400" cy="685800"/>
          </a:xfrm>
          <a:prstGeom prst="rect">
            <a:avLst/>
          </a:prstGeom>
          <a:noFill/>
          <a:ln/>
        </p:spPr>
        <p:txBody>
          <a:bodyPr wrap="square" lIns="0" tIns="0" rIns="0" bIns="0" rtlCol="0" anchor="ctr">
            <a:normAutofit lnSpcReduction="10000"/>
          </a:bodyPr>
          <a:lstStyle/>
          <a:p>
            <a:pPr marL="0" indent="0">
              <a:buNone/>
            </a:pPr>
            <a:r>
              <a:rPr lang="en-US" sz="2400" b="1" dirty="0">
                <a:solidFill>
                  <a:srgbClr val="FFFFFF"/>
                </a:solidFill>
              </a:rPr>
              <a:t>“Quantum tries all answers at once.”</a:t>
            </a:r>
            <a:endParaRPr lang="en-US" sz="2400" dirty="0"/>
          </a:p>
        </p:txBody>
      </p:sp>
      <p:sp>
        <p:nvSpPr>
          <p:cNvPr id="11" name="Text 9"/>
          <p:cNvSpPr/>
          <p:nvPr/>
        </p:nvSpPr>
        <p:spPr>
          <a:xfrm>
            <a:off x="6656832" y="2148840"/>
            <a:ext cx="4389120" cy="228600"/>
          </a:xfrm>
          <a:prstGeom prst="rect">
            <a:avLst/>
          </a:prstGeom>
          <a:noFill/>
          <a:ln/>
        </p:spPr>
        <p:txBody>
          <a:bodyPr wrap="square" lIns="0" tIns="0" rIns="0" bIns="0" rtlCol="0" anchor="ctr"/>
          <a:lstStyle/>
          <a:p>
            <a:pPr marL="0" indent="0">
              <a:buNone/>
            </a:pPr>
            <a:r>
              <a:rPr lang="en-US" sz="1600" b="1" dirty="0">
                <a:solidFill>
                  <a:srgbClr val="FFD15C"/>
                </a:solidFill>
              </a:rPr>
              <a:t>Reality</a:t>
            </a:r>
            <a:endParaRPr lang="en-US" sz="1600" dirty="0"/>
          </a:p>
        </p:txBody>
      </p:sp>
      <p:sp>
        <p:nvSpPr>
          <p:cNvPr id="12" name="Text 10"/>
          <p:cNvSpPr/>
          <p:nvPr/>
        </p:nvSpPr>
        <p:spPr>
          <a:xfrm>
            <a:off x="6656832" y="2743200"/>
            <a:ext cx="4251960" cy="1280160"/>
          </a:xfrm>
          <a:prstGeom prst="rect">
            <a:avLst/>
          </a:prstGeom>
          <a:noFill/>
          <a:ln/>
        </p:spPr>
        <p:txBody>
          <a:bodyPr wrap="square" lIns="508" tIns="508" rIns="508" bIns="508" rtlCol="0" anchor="t">
            <a:normAutofit/>
          </a:bodyPr>
          <a:lstStyle/>
          <a:p>
            <a:pPr marL="0" indent="0">
              <a:buNone/>
            </a:pPr>
            <a:r>
              <a:rPr lang="en-US" sz="1500" dirty="0">
                <a:solidFill>
                  <a:srgbClr val="FFFFFF"/>
                </a:solidFill>
              </a:rPr>
              <a:t>• You only read one result when measured
• The algorithm must amplify useful results
• Bad paths are suppressed through interference</a:t>
            </a:r>
            <a:endParaRPr lang="en-US" sz="1500" dirty="0"/>
          </a:p>
        </p:txBody>
      </p:sp>
      <p:sp>
        <p:nvSpPr>
          <p:cNvPr id="13" name="Shape 11"/>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4" name="Text 12"/>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The trick is not unlimited parallel readout; it is designing the computation so measurement is biased toward useful answers.</a:t>
            </a:r>
            <a:endParaRPr lang="en-US" sz="98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24714"/>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3840480" cy="274320"/>
          </a:xfrm>
          <a:prstGeom prst="rect">
            <a:avLst/>
          </a:prstGeom>
          <a:noFill/>
        </p:spPr>
        <p:txBody>
          <a:bodyPr wrap="none">
            <a:spAutoFit/>
          </a:bodyPr>
          <a:lstStyle/>
          <a:p>
            <a:r>
              <a:rPr sz="1200" b="1">
                <a:solidFill>
                  <a:srgbClr val="29E4FF"/>
                </a:solidFill>
              </a:rPr>
              <a:t>Business Impact</a:t>
            </a:r>
          </a:p>
        </p:txBody>
      </p:sp>
      <p:sp>
        <p:nvSpPr>
          <p:cNvPr id="5" name="TextBox 4"/>
          <p:cNvSpPr txBox="1"/>
          <p:nvPr/>
        </p:nvSpPr>
        <p:spPr>
          <a:xfrm>
            <a:off x="548640" y="1024128"/>
            <a:ext cx="10698480" cy="502920"/>
          </a:xfrm>
          <a:prstGeom prst="rect">
            <a:avLst/>
          </a:prstGeom>
          <a:noFill/>
        </p:spPr>
        <p:txBody>
          <a:bodyPr wrap="none">
            <a:spAutoFit/>
          </a:bodyPr>
          <a:lstStyle/>
          <a:p>
            <a:r>
              <a:rPr sz="2150" b="1">
                <a:solidFill>
                  <a:srgbClr val="FFFFFF"/>
                </a:solidFill>
              </a:rPr>
              <a:t>Business areas where quantum can outperform or complement classical computing</a:t>
            </a:r>
          </a:p>
        </p:txBody>
      </p:sp>
      <p:sp>
        <p:nvSpPr>
          <p:cNvPr id="6" name="TextBox 5"/>
          <p:cNvSpPr txBox="1"/>
          <p:nvPr/>
        </p:nvSpPr>
        <p:spPr>
          <a:xfrm>
            <a:off x="10012680" y="713232"/>
            <a:ext cx="1600200" cy="228600"/>
          </a:xfrm>
          <a:prstGeom prst="rect">
            <a:avLst/>
          </a:prstGeom>
          <a:noFill/>
        </p:spPr>
        <p:txBody>
          <a:bodyPr wrap="none">
            <a:spAutoFit/>
          </a:bodyPr>
          <a:lstStyle/>
          <a:p>
            <a:pPr algn="r"/>
            <a:r>
              <a:rPr sz="800">
                <a:solidFill>
                  <a:srgbClr val="29E4FF"/>
                </a:solidFill>
              </a:rPr>
              <a:t>Industry use cases</a:t>
            </a:r>
          </a:p>
        </p:txBody>
      </p:sp>
      <p:sp>
        <p:nvSpPr>
          <p:cNvPr id="7" name="Rounded Rectangle 6"/>
          <p:cNvSpPr/>
          <p:nvPr/>
        </p:nvSpPr>
        <p:spPr>
          <a:xfrm>
            <a:off x="658368" y="1572768"/>
            <a:ext cx="10972800" cy="457200"/>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77824" y="1618488"/>
            <a:ext cx="10424160" cy="164592"/>
          </a:xfrm>
          <a:prstGeom prst="rect">
            <a:avLst/>
          </a:prstGeom>
          <a:noFill/>
        </p:spPr>
        <p:txBody>
          <a:bodyPr wrap="square">
            <a:spAutoFit/>
          </a:bodyPr>
          <a:lstStyle/>
          <a:p>
            <a:pPr algn="l"/>
            <a:r>
              <a:rPr sz="1050" b="0" dirty="0">
                <a:solidFill>
                  <a:srgbClr val="FFFFFF"/>
                </a:solidFill>
              </a:rPr>
              <a:t>Quantum advantage usually appears when the problem is either inherently quantum, like chemistry, or combinatorially complex, like routing and planning. Early value is most likely through hybrid cloud + AI + quantum workflows.</a:t>
            </a:r>
          </a:p>
        </p:txBody>
      </p:sp>
      <p:sp>
        <p:nvSpPr>
          <p:cNvPr id="9" name="Rounded Rectangle 8"/>
          <p:cNvSpPr/>
          <p:nvPr/>
        </p:nvSpPr>
        <p:spPr>
          <a:xfrm>
            <a:off x="713232" y="2240280"/>
            <a:ext cx="3547872" cy="3337560"/>
          </a:xfrm>
          <a:prstGeom prst="roundRect">
            <a:avLst/>
          </a:prstGeom>
          <a:solidFill>
            <a:srgbClr val="0E3B52"/>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841248" y="2331720"/>
            <a:ext cx="3291839" cy="164592"/>
          </a:xfrm>
          <a:prstGeom prst="rect">
            <a:avLst/>
          </a:prstGeom>
          <a:noFill/>
        </p:spPr>
        <p:txBody>
          <a:bodyPr wrap="square">
            <a:spAutoFit/>
          </a:bodyPr>
          <a:lstStyle/>
          <a:p>
            <a:pPr algn="l"/>
            <a:r>
              <a:rPr sz="1100" b="1">
                <a:solidFill>
                  <a:srgbClr val="29E4FF"/>
                </a:solidFill>
              </a:rPr>
              <a:t>Chemistry / Drug Discovery</a:t>
            </a:r>
          </a:p>
        </p:txBody>
      </p:sp>
      <p:sp>
        <p:nvSpPr>
          <p:cNvPr id="11" name="TextBox 10"/>
          <p:cNvSpPr txBox="1"/>
          <p:nvPr/>
        </p:nvSpPr>
        <p:spPr>
          <a:xfrm>
            <a:off x="841248" y="2551176"/>
            <a:ext cx="1188720" cy="146304"/>
          </a:xfrm>
          <a:prstGeom prst="rect">
            <a:avLst/>
          </a:prstGeom>
          <a:noFill/>
        </p:spPr>
        <p:txBody>
          <a:bodyPr wrap="square">
            <a:spAutoFit/>
          </a:bodyPr>
          <a:lstStyle/>
          <a:p>
            <a:pPr algn="l"/>
            <a:r>
              <a:rPr sz="919" b="1">
                <a:solidFill>
                  <a:srgbClr val="FFC23D"/>
                </a:solidFill>
              </a:rPr>
              <a:t>Business problem</a:t>
            </a:r>
          </a:p>
        </p:txBody>
      </p:sp>
      <p:sp>
        <p:nvSpPr>
          <p:cNvPr id="12" name="TextBox 11"/>
          <p:cNvSpPr txBox="1"/>
          <p:nvPr/>
        </p:nvSpPr>
        <p:spPr>
          <a:xfrm>
            <a:off x="841248" y="2734056"/>
            <a:ext cx="3319272" cy="530352"/>
          </a:xfrm>
          <a:prstGeom prst="rect">
            <a:avLst/>
          </a:prstGeom>
          <a:noFill/>
        </p:spPr>
        <p:txBody>
          <a:bodyPr wrap="square">
            <a:spAutoFit/>
          </a:bodyPr>
          <a:lstStyle/>
          <a:p>
            <a:pPr>
              <a:spcAft>
                <a:spcPts val="250"/>
              </a:spcAft>
              <a:defRPr sz="819">
                <a:solidFill>
                  <a:srgbClr val="FFFFFF"/>
                </a:solidFill>
              </a:defRPr>
            </a:pPr>
            <a:r>
              <a:t>Finding promising molecules, catalysts, or battery materials with better properties.</a:t>
            </a:r>
          </a:p>
          <a:p>
            <a:pPr>
              <a:spcAft>
                <a:spcPts val="250"/>
              </a:spcAft>
              <a:defRPr sz="819">
                <a:solidFill>
                  <a:srgbClr val="FFFFFF"/>
                </a:solidFill>
              </a:defRPr>
            </a:pPr>
            <a:r>
              <a:t>Classical simulation becomes expensive as molecular systems and interactions grow in complexity.</a:t>
            </a:r>
          </a:p>
        </p:txBody>
      </p:sp>
      <p:sp>
        <p:nvSpPr>
          <p:cNvPr id="13" name="TextBox 12"/>
          <p:cNvSpPr txBox="1"/>
          <p:nvPr/>
        </p:nvSpPr>
        <p:spPr>
          <a:xfrm>
            <a:off x="841248" y="3291840"/>
            <a:ext cx="1143000" cy="146304"/>
          </a:xfrm>
          <a:prstGeom prst="rect">
            <a:avLst/>
          </a:prstGeom>
          <a:noFill/>
        </p:spPr>
        <p:txBody>
          <a:bodyPr wrap="square">
            <a:spAutoFit/>
          </a:bodyPr>
          <a:lstStyle/>
          <a:p>
            <a:pPr algn="l"/>
            <a:r>
              <a:rPr sz="919" b="1">
                <a:solidFill>
                  <a:srgbClr val="FFC23D"/>
                </a:solidFill>
              </a:rPr>
              <a:t>Quantum advantage</a:t>
            </a:r>
          </a:p>
        </p:txBody>
      </p:sp>
      <p:sp>
        <p:nvSpPr>
          <p:cNvPr id="14" name="TextBox 13"/>
          <p:cNvSpPr txBox="1"/>
          <p:nvPr/>
        </p:nvSpPr>
        <p:spPr>
          <a:xfrm>
            <a:off x="841248" y="3675453"/>
            <a:ext cx="3319272" cy="566928"/>
          </a:xfrm>
          <a:prstGeom prst="rect">
            <a:avLst/>
          </a:prstGeom>
          <a:noFill/>
        </p:spPr>
        <p:txBody>
          <a:bodyPr wrap="square">
            <a:spAutoFit/>
          </a:bodyPr>
          <a:lstStyle/>
          <a:p>
            <a:pPr>
              <a:spcAft>
                <a:spcPts val="250"/>
              </a:spcAft>
              <a:defRPr sz="819">
                <a:solidFill>
                  <a:srgbClr val="FFFFFF"/>
                </a:solidFill>
              </a:defRPr>
            </a:pPr>
            <a:r>
              <a:rPr dirty="0"/>
              <a:t>Quantum computers can model quantum behavior more naturally because molecules are quantum systems.</a:t>
            </a:r>
          </a:p>
          <a:p>
            <a:pPr>
              <a:spcAft>
                <a:spcPts val="250"/>
              </a:spcAft>
              <a:defRPr sz="819">
                <a:solidFill>
                  <a:srgbClr val="FFFFFF"/>
                </a:solidFill>
              </a:defRPr>
            </a:pPr>
            <a:r>
              <a:rPr dirty="0"/>
              <a:t>Potentially useful for electronic structure, binding behavior, and material-property exploration.</a:t>
            </a:r>
          </a:p>
        </p:txBody>
      </p:sp>
      <p:sp>
        <p:nvSpPr>
          <p:cNvPr id="15" name="Rounded Rectangle 14"/>
          <p:cNvSpPr/>
          <p:nvPr/>
        </p:nvSpPr>
        <p:spPr>
          <a:xfrm>
            <a:off x="4334256" y="2240280"/>
            <a:ext cx="3547872" cy="3337560"/>
          </a:xfrm>
          <a:prstGeom prst="roundRect">
            <a:avLst/>
          </a:prstGeom>
          <a:solidFill>
            <a:srgbClr val="342559"/>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62272" y="2331720"/>
            <a:ext cx="3291839" cy="164592"/>
          </a:xfrm>
          <a:prstGeom prst="rect">
            <a:avLst/>
          </a:prstGeom>
          <a:noFill/>
        </p:spPr>
        <p:txBody>
          <a:bodyPr wrap="square">
            <a:spAutoFit/>
          </a:bodyPr>
          <a:lstStyle/>
          <a:p>
            <a:pPr algn="l"/>
            <a:r>
              <a:rPr sz="1100" b="1">
                <a:solidFill>
                  <a:srgbClr val="9A71FF"/>
                </a:solidFill>
              </a:rPr>
              <a:t>Routing / Logistics</a:t>
            </a:r>
          </a:p>
        </p:txBody>
      </p:sp>
      <p:sp>
        <p:nvSpPr>
          <p:cNvPr id="17" name="TextBox 16"/>
          <p:cNvSpPr txBox="1"/>
          <p:nvPr/>
        </p:nvSpPr>
        <p:spPr>
          <a:xfrm>
            <a:off x="4462272" y="2551176"/>
            <a:ext cx="1188720" cy="146304"/>
          </a:xfrm>
          <a:prstGeom prst="rect">
            <a:avLst/>
          </a:prstGeom>
          <a:noFill/>
        </p:spPr>
        <p:txBody>
          <a:bodyPr wrap="square">
            <a:spAutoFit/>
          </a:bodyPr>
          <a:lstStyle/>
          <a:p>
            <a:pPr algn="l"/>
            <a:r>
              <a:rPr sz="919" b="1">
                <a:solidFill>
                  <a:srgbClr val="FFC23D"/>
                </a:solidFill>
              </a:rPr>
              <a:t>Business problem</a:t>
            </a:r>
          </a:p>
        </p:txBody>
      </p:sp>
      <p:sp>
        <p:nvSpPr>
          <p:cNvPr id="18" name="TextBox 17"/>
          <p:cNvSpPr txBox="1"/>
          <p:nvPr/>
        </p:nvSpPr>
        <p:spPr>
          <a:xfrm>
            <a:off x="4462272" y="2734056"/>
            <a:ext cx="3319272" cy="530352"/>
          </a:xfrm>
          <a:prstGeom prst="rect">
            <a:avLst/>
          </a:prstGeom>
          <a:noFill/>
        </p:spPr>
        <p:txBody>
          <a:bodyPr wrap="square">
            <a:spAutoFit/>
          </a:bodyPr>
          <a:lstStyle/>
          <a:p>
            <a:pPr>
              <a:spcAft>
                <a:spcPts val="250"/>
              </a:spcAft>
              <a:defRPr sz="819">
                <a:solidFill>
                  <a:srgbClr val="FFFFFF"/>
                </a:solidFill>
              </a:defRPr>
            </a:pPr>
            <a:r>
              <a:t>Choosing the best routes, schedules, and resource assignments across many constraints.</a:t>
            </a:r>
          </a:p>
          <a:p>
            <a:pPr>
              <a:spcAft>
                <a:spcPts val="250"/>
              </a:spcAft>
              <a:defRPr sz="819">
                <a:solidFill>
                  <a:srgbClr val="FFFFFF"/>
                </a:solidFill>
              </a:defRPr>
            </a:pPr>
            <a:r>
              <a:t>Classical optimization works well, but complexity grows rapidly with scale and constraint combinations.</a:t>
            </a:r>
          </a:p>
        </p:txBody>
      </p:sp>
      <p:sp>
        <p:nvSpPr>
          <p:cNvPr id="19" name="TextBox 18"/>
          <p:cNvSpPr txBox="1"/>
          <p:nvPr/>
        </p:nvSpPr>
        <p:spPr>
          <a:xfrm>
            <a:off x="4462272" y="3291840"/>
            <a:ext cx="1143000" cy="146304"/>
          </a:xfrm>
          <a:prstGeom prst="rect">
            <a:avLst/>
          </a:prstGeom>
          <a:noFill/>
        </p:spPr>
        <p:txBody>
          <a:bodyPr wrap="square">
            <a:spAutoFit/>
          </a:bodyPr>
          <a:lstStyle/>
          <a:p>
            <a:pPr algn="l"/>
            <a:r>
              <a:rPr sz="919" b="1">
                <a:solidFill>
                  <a:srgbClr val="FFC23D"/>
                </a:solidFill>
              </a:rPr>
              <a:t>Quantum advantage</a:t>
            </a:r>
          </a:p>
        </p:txBody>
      </p:sp>
      <p:sp>
        <p:nvSpPr>
          <p:cNvPr id="20" name="TextBox 19"/>
          <p:cNvSpPr txBox="1"/>
          <p:nvPr/>
        </p:nvSpPr>
        <p:spPr>
          <a:xfrm>
            <a:off x="4462272" y="3625596"/>
            <a:ext cx="3319272" cy="566928"/>
          </a:xfrm>
          <a:prstGeom prst="rect">
            <a:avLst/>
          </a:prstGeom>
          <a:noFill/>
        </p:spPr>
        <p:txBody>
          <a:bodyPr wrap="square">
            <a:spAutoFit/>
          </a:bodyPr>
          <a:lstStyle/>
          <a:p>
            <a:pPr>
              <a:spcAft>
                <a:spcPts val="250"/>
              </a:spcAft>
              <a:defRPr sz="819">
                <a:solidFill>
                  <a:srgbClr val="FFFFFF"/>
                </a:solidFill>
              </a:defRPr>
            </a:pPr>
            <a:r>
              <a:rPr dirty="0"/>
              <a:t>Quantum annealing and hybrid optimization can search large solution spaces for strong near-optimal answers.</a:t>
            </a:r>
          </a:p>
          <a:p>
            <a:pPr>
              <a:spcAft>
                <a:spcPts val="250"/>
              </a:spcAft>
              <a:defRPr sz="819">
                <a:solidFill>
                  <a:srgbClr val="FFFFFF"/>
                </a:solidFill>
              </a:defRPr>
            </a:pPr>
            <a:r>
              <a:rPr dirty="0"/>
              <a:t>Helpful when timing, capacity, distance, and sequencing constraints interact heavily.</a:t>
            </a:r>
          </a:p>
        </p:txBody>
      </p:sp>
      <p:sp>
        <p:nvSpPr>
          <p:cNvPr id="21" name="Rounded Rectangle 20"/>
          <p:cNvSpPr/>
          <p:nvPr/>
        </p:nvSpPr>
        <p:spPr>
          <a:xfrm>
            <a:off x="7955279" y="2240280"/>
            <a:ext cx="3547872" cy="3337560"/>
          </a:xfrm>
          <a:prstGeom prst="roundRect">
            <a:avLst/>
          </a:prstGeom>
          <a:solidFill>
            <a:srgbClr val="533509"/>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8083296" y="2331720"/>
            <a:ext cx="3291839" cy="164592"/>
          </a:xfrm>
          <a:prstGeom prst="rect">
            <a:avLst/>
          </a:prstGeom>
          <a:noFill/>
        </p:spPr>
        <p:txBody>
          <a:bodyPr wrap="square">
            <a:spAutoFit/>
          </a:bodyPr>
          <a:lstStyle/>
          <a:p>
            <a:pPr algn="l"/>
            <a:r>
              <a:rPr sz="1100" b="1">
                <a:solidFill>
                  <a:srgbClr val="FFA62B"/>
                </a:solidFill>
              </a:rPr>
              <a:t>Materials &amp; Energy</a:t>
            </a:r>
          </a:p>
        </p:txBody>
      </p:sp>
      <p:sp>
        <p:nvSpPr>
          <p:cNvPr id="23" name="TextBox 22"/>
          <p:cNvSpPr txBox="1"/>
          <p:nvPr/>
        </p:nvSpPr>
        <p:spPr>
          <a:xfrm>
            <a:off x="8083296" y="2551176"/>
            <a:ext cx="1188720" cy="146304"/>
          </a:xfrm>
          <a:prstGeom prst="rect">
            <a:avLst/>
          </a:prstGeom>
          <a:noFill/>
        </p:spPr>
        <p:txBody>
          <a:bodyPr wrap="square">
            <a:spAutoFit/>
          </a:bodyPr>
          <a:lstStyle/>
          <a:p>
            <a:pPr algn="l"/>
            <a:r>
              <a:rPr sz="919" b="1">
                <a:solidFill>
                  <a:srgbClr val="FFC23D"/>
                </a:solidFill>
              </a:rPr>
              <a:t>Business problem</a:t>
            </a:r>
          </a:p>
        </p:txBody>
      </p:sp>
      <p:sp>
        <p:nvSpPr>
          <p:cNvPr id="24" name="TextBox 23"/>
          <p:cNvSpPr txBox="1"/>
          <p:nvPr/>
        </p:nvSpPr>
        <p:spPr>
          <a:xfrm>
            <a:off x="8083296" y="2734056"/>
            <a:ext cx="3319272" cy="530352"/>
          </a:xfrm>
          <a:prstGeom prst="rect">
            <a:avLst/>
          </a:prstGeom>
          <a:noFill/>
        </p:spPr>
        <p:txBody>
          <a:bodyPr wrap="square">
            <a:spAutoFit/>
          </a:bodyPr>
          <a:lstStyle/>
          <a:p>
            <a:pPr>
              <a:spcAft>
                <a:spcPts val="250"/>
              </a:spcAft>
              <a:defRPr sz="819">
                <a:solidFill>
                  <a:srgbClr val="FFFFFF"/>
                </a:solidFill>
              </a:defRPr>
            </a:pPr>
            <a:r>
              <a:t>Designing better batteries, catalysts, semiconductors, fertilizers, and energy storage materials.</a:t>
            </a:r>
          </a:p>
          <a:p>
            <a:pPr>
              <a:spcAft>
                <a:spcPts val="250"/>
              </a:spcAft>
              <a:defRPr sz="819">
                <a:solidFill>
                  <a:srgbClr val="FFFFFF"/>
                </a:solidFill>
              </a:defRPr>
            </a:pPr>
            <a:r>
              <a:t>Classical methods struggle as material chemistry, quantum states, and process combinations scale up.</a:t>
            </a:r>
          </a:p>
        </p:txBody>
      </p:sp>
      <p:sp>
        <p:nvSpPr>
          <p:cNvPr id="25" name="TextBox 24"/>
          <p:cNvSpPr txBox="1"/>
          <p:nvPr/>
        </p:nvSpPr>
        <p:spPr>
          <a:xfrm>
            <a:off x="8083296" y="3291840"/>
            <a:ext cx="1143000" cy="146304"/>
          </a:xfrm>
          <a:prstGeom prst="rect">
            <a:avLst/>
          </a:prstGeom>
          <a:noFill/>
        </p:spPr>
        <p:txBody>
          <a:bodyPr wrap="square">
            <a:spAutoFit/>
          </a:bodyPr>
          <a:lstStyle/>
          <a:p>
            <a:pPr algn="l"/>
            <a:r>
              <a:rPr sz="919" b="1">
                <a:solidFill>
                  <a:srgbClr val="FFC23D"/>
                </a:solidFill>
              </a:rPr>
              <a:t>Quantum advantage</a:t>
            </a:r>
          </a:p>
        </p:txBody>
      </p:sp>
      <p:sp>
        <p:nvSpPr>
          <p:cNvPr id="26" name="TextBox 25"/>
          <p:cNvSpPr txBox="1"/>
          <p:nvPr/>
        </p:nvSpPr>
        <p:spPr>
          <a:xfrm>
            <a:off x="8069579" y="3703320"/>
            <a:ext cx="3319272" cy="566928"/>
          </a:xfrm>
          <a:prstGeom prst="rect">
            <a:avLst/>
          </a:prstGeom>
          <a:noFill/>
        </p:spPr>
        <p:txBody>
          <a:bodyPr wrap="square">
            <a:spAutoFit/>
          </a:bodyPr>
          <a:lstStyle/>
          <a:p>
            <a:pPr>
              <a:spcAft>
                <a:spcPts val="250"/>
              </a:spcAft>
              <a:defRPr sz="819">
                <a:solidFill>
                  <a:srgbClr val="FFFFFF"/>
                </a:solidFill>
              </a:defRPr>
            </a:pPr>
            <a:r>
              <a:rPr dirty="0"/>
              <a:t>Quantum simulation may better model material behavior, reaction pathways, and molecular interactions.</a:t>
            </a:r>
          </a:p>
          <a:p>
            <a:pPr>
              <a:spcAft>
                <a:spcPts val="250"/>
              </a:spcAft>
              <a:defRPr sz="819">
                <a:solidFill>
                  <a:srgbClr val="FFFFFF"/>
                </a:solidFill>
              </a:defRPr>
            </a:pPr>
            <a:r>
              <a:rPr dirty="0"/>
              <a:t>Potential business value in faster materials discovery, improved battery chemistry, and industrial process innovation.</a:t>
            </a:r>
          </a:p>
        </p:txBody>
      </p:sp>
      <p:sp>
        <p:nvSpPr>
          <p:cNvPr id="27" name="Rounded Rectangle 26"/>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i="1">
                <a:solidFill>
                  <a:srgbClr val="FFFFFF"/>
                </a:solidFill>
              </a:rPr>
              <a:t>Speaker takeaway: Chemistry and materials are the clearest examples of native quantum advantage, while routing shows how hybrid quantum optimization may improve difficult planning problems.</a:t>
            </a:r>
          </a:p>
        </p:txBody>
      </p:sp>
      <p:sp>
        <p:nvSpPr>
          <p:cNvPr id="28" name="TextBox 27"/>
          <p:cNvSpPr txBox="1"/>
          <p:nvPr/>
        </p:nvSpPr>
        <p:spPr>
          <a:xfrm>
            <a:off x="566928" y="6446520"/>
            <a:ext cx="10058400" cy="137160"/>
          </a:xfrm>
          <a:prstGeom prst="rect">
            <a:avLst/>
          </a:prstGeom>
          <a:noFill/>
        </p:spPr>
        <p:txBody>
          <a:bodyPr wrap="none">
            <a:spAutoFit/>
          </a:bodyPr>
          <a:lstStyle/>
          <a:p>
            <a:r>
              <a:rPr sz="640">
                <a:solidFill>
                  <a:srgbClr val="C2D0E5"/>
                </a:solidFill>
              </a:rPr>
              <a:t>Quantum deck add-in slide • aligned to project themes on chemistry, routing, logistics, materials, energy, and hybrid enterprise deployment.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3840480" cy="274320"/>
          </a:xfrm>
          <a:prstGeom prst="rect">
            <a:avLst/>
          </a:prstGeom>
          <a:noFill/>
        </p:spPr>
        <p:txBody>
          <a:bodyPr wrap="none">
            <a:spAutoFit/>
          </a:bodyPr>
          <a:lstStyle/>
          <a:p>
            <a:r>
              <a:rPr sz="1200" b="1">
                <a:solidFill>
                  <a:srgbClr val="29E4FF"/>
                </a:solidFill>
              </a:rPr>
              <a:t>Business Impact</a:t>
            </a:r>
          </a:p>
        </p:txBody>
      </p:sp>
      <p:sp>
        <p:nvSpPr>
          <p:cNvPr id="5" name="TextBox 4"/>
          <p:cNvSpPr txBox="1"/>
          <p:nvPr/>
        </p:nvSpPr>
        <p:spPr>
          <a:xfrm>
            <a:off x="548640" y="1024128"/>
            <a:ext cx="10698480" cy="502920"/>
          </a:xfrm>
          <a:prstGeom prst="rect">
            <a:avLst/>
          </a:prstGeom>
          <a:noFill/>
        </p:spPr>
        <p:txBody>
          <a:bodyPr wrap="none">
            <a:spAutoFit/>
          </a:bodyPr>
          <a:lstStyle/>
          <a:p>
            <a:r>
              <a:rPr sz="2150" b="1">
                <a:solidFill>
                  <a:srgbClr val="FFFFFF"/>
                </a:solidFill>
              </a:rPr>
              <a:t>Expanded commercial use cases, including a realistic view of large-LLM training</a:t>
            </a:r>
          </a:p>
        </p:txBody>
      </p:sp>
      <p:sp>
        <p:nvSpPr>
          <p:cNvPr id="6" name="TextBox 5"/>
          <p:cNvSpPr txBox="1"/>
          <p:nvPr/>
        </p:nvSpPr>
        <p:spPr>
          <a:xfrm>
            <a:off x="10012680" y="713232"/>
            <a:ext cx="1600200" cy="228600"/>
          </a:xfrm>
          <a:prstGeom prst="rect">
            <a:avLst/>
          </a:prstGeom>
          <a:noFill/>
        </p:spPr>
        <p:txBody>
          <a:bodyPr wrap="none">
            <a:spAutoFit/>
          </a:bodyPr>
          <a:lstStyle/>
          <a:p>
            <a:pPr algn="r"/>
            <a:r>
              <a:rPr sz="800">
                <a:solidFill>
                  <a:srgbClr val="29E4FF"/>
                </a:solidFill>
              </a:rPr>
              <a:t>Industry use cases</a:t>
            </a:r>
          </a:p>
        </p:txBody>
      </p:sp>
      <p:sp>
        <p:nvSpPr>
          <p:cNvPr id="7" name="Rounded Rectangle 6"/>
          <p:cNvSpPr/>
          <p:nvPr/>
        </p:nvSpPr>
        <p:spPr>
          <a:xfrm>
            <a:off x="658368" y="1572768"/>
            <a:ext cx="10972800" cy="457200"/>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68680" y="1609344"/>
            <a:ext cx="10378440" cy="164592"/>
          </a:xfrm>
          <a:prstGeom prst="rect">
            <a:avLst/>
          </a:prstGeom>
          <a:noFill/>
        </p:spPr>
        <p:txBody>
          <a:bodyPr wrap="square">
            <a:spAutoFit/>
          </a:bodyPr>
          <a:lstStyle/>
          <a:p>
            <a:pPr algn="l"/>
            <a:r>
              <a:rPr sz="1025" b="0" dirty="0">
                <a:solidFill>
                  <a:srgbClr val="FFFFFF"/>
                </a:solidFill>
              </a:rPr>
              <a:t>Not every use case will deliver the same value. For finance and manufacturing, quantum is more likely to help as a specialized optimizer. For large-LLM training, the near-term impact is expected to be limited and highly targeted rather than a full GPU replacement.</a:t>
            </a:r>
          </a:p>
        </p:txBody>
      </p:sp>
      <p:sp>
        <p:nvSpPr>
          <p:cNvPr id="9" name="Rounded Rectangle 8"/>
          <p:cNvSpPr/>
          <p:nvPr/>
        </p:nvSpPr>
        <p:spPr>
          <a:xfrm>
            <a:off x="713232" y="2240280"/>
            <a:ext cx="3547872" cy="3337560"/>
          </a:xfrm>
          <a:prstGeom prst="roundRect">
            <a:avLst/>
          </a:prstGeom>
          <a:solidFill>
            <a:srgbClr val="124330"/>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841248" y="2331720"/>
            <a:ext cx="3291839" cy="164592"/>
          </a:xfrm>
          <a:prstGeom prst="rect">
            <a:avLst/>
          </a:prstGeom>
          <a:noFill/>
        </p:spPr>
        <p:txBody>
          <a:bodyPr wrap="square">
            <a:spAutoFit/>
          </a:bodyPr>
          <a:lstStyle/>
          <a:p>
            <a:pPr algn="l"/>
            <a:r>
              <a:rPr sz="1100" b="1">
                <a:solidFill>
                  <a:srgbClr val="23A778"/>
                </a:solidFill>
              </a:rPr>
              <a:t>Financial Services</a:t>
            </a:r>
          </a:p>
        </p:txBody>
      </p:sp>
      <p:sp>
        <p:nvSpPr>
          <p:cNvPr id="11" name="TextBox 10"/>
          <p:cNvSpPr txBox="1"/>
          <p:nvPr/>
        </p:nvSpPr>
        <p:spPr>
          <a:xfrm>
            <a:off x="841248" y="2551176"/>
            <a:ext cx="1188720" cy="146304"/>
          </a:xfrm>
          <a:prstGeom prst="rect">
            <a:avLst/>
          </a:prstGeom>
          <a:noFill/>
        </p:spPr>
        <p:txBody>
          <a:bodyPr wrap="square">
            <a:spAutoFit/>
          </a:bodyPr>
          <a:lstStyle/>
          <a:p>
            <a:pPr algn="l"/>
            <a:r>
              <a:rPr sz="919" b="1">
                <a:solidFill>
                  <a:srgbClr val="FFC23D"/>
                </a:solidFill>
              </a:rPr>
              <a:t>Business problem</a:t>
            </a:r>
          </a:p>
        </p:txBody>
      </p:sp>
      <p:sp>
        <p:nvSpPr>
          <p:cNvPr id="12" name="TextBox 11"/>
          <p:cNvSpPr txBox="1"/>
          <p:nvPr/>
        </p:nvSpPr>
        <p:spPr>
          <a:xfrm>
            <a:off x="841248" y="2734056"/>
            <a:ext cx="3319272" cy="530352"/>
          </a:xfrm>
          <a:prstGeom prst="rect">
            <a:avLst/>
          </a:prstGeom>
          <a:noFill/>
        </p:spPr>
        <p:txBody>
          <a:bodyPr wrap="square">
            <a:spAutoFit/>
          </a:bodyPr>
          <a:lstStyle/>
          <a:p>
            <a:pPr>
              <a:spcAft>
                <a:spcPts val="250"/>
              </a:spcAft>
              <a:defRPr sz="819">
                <a:solidFill>
                  <a:srgbClr val="FFFFFF"/>
                </a:solidFill>
              </a:defRPr>
            </a:pPr>
            <a:r>
              <a:t>Optimizing portfolios, scenario analysis, derivatives pricing, and selected risk workflows.</a:t>
            </a:r>
          </a:p>
          <a:p>
            <a:pPr>
              <a:spcAft>
                <a:spcPts val="250"/>
              </a:spcAft>
              <a:defRPr sz="819">
                <a:solidFill>
                  <a:srgbClr val="FFFFFF"/>
                </a:solidFill>
              </a:defRPr>
            </a:pPr>
            <a:r>
              <a:t>Classical systems are strong, but some search and combinatorial problems become expensive at scale.</a:t>
            </a:r>
          </a:p>
        </p:txBody>
      </p:sp>
      <p:sp>
        <p:nvSpPr>
          <p:cNvPr id="13" name="TextBox 12"/>
          <p:cNvSpPr txBox="1"/>
          <p:nvPr/>
        </p:nvSpPr>
        <p:spPr>
          <a:xfrm>
            <a:off x="841248" y="3291840"/>
            <a:ext cx="1143000" cy="146304"/>
          </a:xfrm>
          <a:prstGeom prst="rect">
            <a:avLst/>
          </a:prstGeom>
          <a:noFill/>
        </p:spPr>
        <p:txBody>
          <a:bodyPr wrap="square">
            <a:spAutoFit/>
          </a:bodyPr>
          <a:lstStyle/>
          <a:p>
            <a:pPr algn="l"/>
            <a:r>
              <a:rPr sz="919" b="1">
                <a:solidFill>
                  <a:srgbClr val="FFC23D"/>
                </a:solidFill>
              </a:rPr>
              <a:t>Quantum advantage</a:t>
            </a:r>
          </a:p>
        </p:txBody>
      </p:sp>
      <p:sp>
        <p:nvSpPr>
          <p:cNvPr id="14" name="TextBox 13"/>
          <p:cNvSpPr txBox="1"/>
          <p:nvPr/>
        </p:nvSpPr>
        <p:spPr>
          <a:xfrm>
            <a:off x="827531" y="3648456"/>
            <a:ext cx="3319272" cy="566928"/>
          </a:xfrm>
          <a:prstGeom prst="rect">
            <a:avLst/>
          </a:prstGeom>
          <a:noFill/>
        </p:spPr>
        <p:txBody>
          <a:bodyPr wrap="square">
            <a:spAutoFit/>
          </a:bodyPr>
          <a:lstStyle/>
          <a:p>
            <a:pPr>
              <a:spcAft>
                <a:spcPts val="250"/>
              </a:spcAft>
              <a:defRPr sz="819">
                <a:solidFill>
                  <a:srgbClr val="FFFFFF"/>
                </a:solidFill>
              </a:defRPr>
            </a:pPr>
            <a:r>
              <a:rPr dirty="0"/>
              <a:t>Quantum methods may help with portfolio optimization, constrained search, and selected Monte Carlo-style workflows.</a:t>
            </a:r>
          </a:p>
          <a:p>
            <a:pPr>
              <a:spcAft>
                <a:spcPts val="250"/>
              </a:spcAft>
              <a:defRPr sz="819">
                <a:solidFill>
                  <a:srgbClr val="FFFFFF"/>
                </a:solidFill>
              </a:defRPr>
            </a:pPr>
            <a:r>
              <a:rPr dirty="0"/>
              <a:t>The most likely commercial model is hybrid: classical risk engines plus quantum subroutines for hard optimization tasks.</a:t>
            </a:r>
          </a:p>
        </p:txBody>
      </p:sp>
      <p:sp>
        <p:nvSpPr>
          <p:cNvPr id="15" name="Rounded Rectangle 14"/>
          <p:cNvSpPr/>
          <p:nvPr/>
        </p:nvSpPr>
        <p:spPr>
          <a:xfrm>
            <a:off x="4334256" y="2240280"/>
            <a:ext cx="3547872" cy="3337560"/>
          </a:xfrm>
          <a:prstGeom prst="roundRect">
            <a:avLst/>
          </a:prstGeom>
          <a:solidFill>
            <a:srgbClr val="07223D"/>
          </a:solidFill>
          <a:ln w="12700">
            <a:solidFill>
              <a:srgbClr val="84D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62272" y="2331720"/>
            <a:ext cx="3291839" cy="164592"/>
          </a:xfrm>
          <a:prstGeom prst="rect">
            <a:avLst/>
          </a:prstGeom>
          <a:noFill/>
        </p:spPr>
        <p:txBody>
          <a:bodyPr wrap="square">
            <a:spAutoFit/>
          </a:bodyPr>
          <a:lstStyle/>
          <a:p>
            <a:pPr algn="l"/>
            <a:r>
              <a:rPr sz="1100" b="1">
                <a:solidFill>
                  <a:srgbClr val="84D7FF"/>
                </a:solidFill>
              </a:rPr>
              <a:t>Manufacturing &amp; Planning</a:t>
            </a:r>
          </a:p>
        </p:txBody>
      </p:sp>
      <p:sp>
        <p:nvSpPr>
          <p:cNvPr id="17" name="TextBox 16"/>
          <p:cNvSpPr txBox="1"/>
          <p:nvPr/>
        </p:nvSpPr>
        <p:spPr>
          <a:xfrm>
            <a:off x="4462272" y="2551176"/>
            <a:ext cx="1188720" cy="146304"/>
          </a:xfrm>
          <a:prstGeom prst="rect">
            <a:avLst/>
          </a:prstGeom>
          <a:noFill/>
        </p:spPr>
        <p:txBody>
          <a:bodyPr wrap="square">
            <a:spAutoFit/>
          </a:bodyPr>
          <a:lstStyle/>
          <a:p>
            <a:pPr algn="l"/>
            <a:r>
              <a:rPr sz="919" b="1">
                <a:solidFill>
                  <a:srgbClr val="FFC23D"/>
                </a:solidFill>
              </a:rPr>
              <a:t>Business problem</a:t>
            </a:r>
          </a:p>
        </p:txBody>
      </p:sp>
      <p:sp>
        <p:nvSpPr>
          <p:cNvPr id="18" name="TextBox 17"/>
          <p:cNvSpPr txBox="1"/>
          <p:nvPr/>
        </p:nvSpPr>
        <p:spPr>
          <a:xfrm>
            <a:off x="4462272" y="2734056"/>
            <a:ext cx="3319272" cy="530352"/>
          </a:xfrm>
          <a:prstGeom prst="rect">
            <a:avLst/>
          </a:prstGeom>
          <a:noFill/>
        </p:spPr>
        <p:txBody>
          <a:bodyPr wrap="square">
            <a:spAutoFit/>
          </a:bodyPr>
          <a:lstStyle/>
          <a:p>
            <a:pPr>
              <a:spcAft>
                <a:spcPts val="250"/>
              </a:spcAft>
              <a:defRPr sz="819">
                <a:solidFill>
                  <a:srgbClr val="FFFFFF"/>
                </a:solidFill>
              </a:defRPr>
            </a:pPr>
            <a:r>
              <a:t>Balancing plant schedules, inventory, workforce, maintenance windows, and production constraints.</a:t>
            </a:r>
          </a:p>
          <a:p>
            <a:pPr>
              <a:spcAft>
                <a:spcPts val="250"/>
              </a:spcAft>
              <a:defRPr sz="819">
                <a:solidFill>
                  <a:srgbClr val="FFFFFF"/>
                </a:solidFill>
              </a:defRPr>
            </a:pPr>
            <a:r>
              <a:t>As constraints multiply, classical search and planning can become slow or suboptimal.</a:t>
            </a:r>
          </a:p>
        </p:txBody>
      </p:sp>
      <p:sp>
        <p:nvSpPr>
          <p:cNvPr id="19" name="TextBox 18"/>
          <p:cNvSpPr txBox="1"/>
          <p:nvPr/>
        </p:nvSpPr>
        <p:spPr>
          <a:xfrm>
            <a:off x="4462272" y="3291840"/>
            <a:ext cx="1143000" cy="146304"/>
          </a:xfrm>
          <a:prstGeom prst="rect">
            <a:avLst/>
          </a:prstGeom>
          <a:noFill/>
        </p:spPr>
        <p:txBody>
          <a:bodyPr wrap="square">
            <a:spAutoFit/>
          </a:bodyPr>
          <a:lstStyle/>
          <a:p>
            <a:pPr algn="l"/>
            <a:r>
              <a:rPr sz="919" b="1">
                <a:solidFill>
                  <a:srgbClr val="FFC23D"/>
                </a:solidFill>
              </a:rPr>
              <a:t>Quantum advantage</a:t>
            </a:r>
          </a:p>
        </p:txBody>
      </p:sp>
      <p:sp>
        <p:nvSpPr>
          <p:cNvPr id="20" name="TextBox 19"/>
          <p:cNvSpPr txBox="1"/>
          <p:nvPr/>
        </p:nvSpPr>
        <p:spPr>
          <a:xfrm>
            <a:off x="4448555" y="3674146"/>
            <a:ext cx="3319272" cy="566928"/>
          </a:xfrm>
          <a:prstGeom prst="rect">
            <a:avLst/>
          </a:prstGeom>
          <a:noFill/>
        </p:spPr>
        <p:txBody>
          <a:bodyPr wrap="square">
            <a:spAutoFit/>
          </a:bodyPr>
          <a:lstStyle/>
          <a:p>
            <a:pPr>
              <a:spcAft>
                <a:spcPts val="250"/>
              </a:spcAft>
              <a:defRPr sz="819">
                <a:solidFill>
                  <a:srgbClr val="FFFFFF"/>
                </a:solidFill>
              </a:defRPr>
            </a:pPr>
            <a:r>
              <a:rPr dirty="0"/>
              <a:t>Quantum optimization may help generate better schedules and allocations under tightly constrained conditions.</a:t>
            </a:r>
          </a:p>
          <a:p>
            <a:pPr>
              <a:spcAft>
                <a:spcPts val="250"/>
              </a:spcAft>
              <a:defRPr sz="819">
                <a:solidFill>
                  <a:srgbClr val="FFFFFF"/>
                </a:solidFill>
              </a:defRPr>
            </a:pPr>
            <a:r>
              <a:rPr dirty="0"/>
              <a:t>Potential value is in factory planning, supply allocation, digital twins, and hybrid operational decision support.</a:t>
            </a:r>
          </a:p>
        </p:txBody>
      </p:sp>
      <p:sp>
        <p:nvSpPr>
          <p:cNvPr id="21" name="Rounded Rectangle 20"/>
          <p:cNvSpPr/>
          <p:nvPr/>
        </p:nvSpPr>
        <p:spPr>
          <a:xfrm>
            <a:off x="7930898" y="2185416"/>
            <a:ext cx="3547872" cy="3337560"/>
          </a:xfrm>
          <a:prstGeom prst="roundRect">
            <a:avLst/>
          </a:prstGeom>
          <a:solidFill>
            <a:srgbClr val="3425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8083296" y="2331720"/>
            <a:ext cx="3218688" cy="164592"/>
          </a:xfrm>
          <a:prstGeom prst="rect">
            <a:avLst/>
          </a:prstGeom>
          <a:noFill/>
        </p:spPr>
        <p:txBody>
          <a:bodyPr wrap="square">
            <a:spAutoFit/>
          </a:bodyPr>
          <a:lstStyle/>
          <a:p>
            <a:pPr algn="l"/>
            <a:r>
              <a:rPr sz="1100" b="1">
                <a:solidFill>
                  <a:srgbClr val="29E4FF"/>
                </a:solidFill>
              </a:rPr>
              <a:t>Large-LLM Training (estimated)</a:t>
            </a:r>
          </a:p>
        </p:txBody>
      </p:sp>
      <p:sp>
        <p:nvSpPr>
          <p:cNvPr id="23" name="TextBox 22"/>
          <p:cNvSpPr txBox="1"/>
          <p:nvPr/>
        </p:nvSpPr>
        <p:spPr>
          <a:xfrm>
            <a:off x="8083296" y="2551176"/>
            <a:ext cx="1600200" cy="146304"/>
          </a:xfrm>
          <a:prstGeom prst="rect">
            <a:avLst/>
          </a:prstGeom>
          <a:noFill/>
        </p:spPr>
        <p:txBody>
          <a:bodyPr wrap="square">
            <a:spAutoFit/>
          </a:bodyPr>
          <a:lstStyle/>
          <a:p>
            <a:pPr algn="l"/>
            <a:r>
              <a:rPr sz="919" b="1">
                <a:solidFill>
                  <a:srgbClr val="FFC23D"/>
                </a:solidFill>
              </a:rPr>
              <a:t>Business reality today</a:t>
            </a:r>
          </a:p>
        </p:txBody>
      </p:sp>
      <p:sp>
        <p:nvSpPr>
          <p:cNvPr id="24" name="TextBox 23"/>
          <p:cNvSpPr txBox="1"/>
          <p:nvPr/>
        </p:nvSpPr>
        <p:spPr>
          <a:xfrm>
            <a:off x="8083296" y="2734056"/>
            <a:ext cx="3154680" cy="548640"/>
          </a:xfrm>
          <a:prstGeom prst="rect">
            <a:avLst/>
          </a:prstGeom>
          <a:noFill/>
        </p:spPr>
        <p:txBody>
          <a:bodyPr wrap="square">
            <a:spAutoFit/>
          </a:bodyPr>
          <a:lstStyle/>
          <a:p>
            <a:pPr>
              <a:spcAft>
                <a:spcPts val="250"/>
              </a:spcAft>
              <a:defRPr sz="815">
                <a:solidFill>
                  <a:srgbClr val="FFFFFF"/>
                </a:solidFill>
              </a:defRPr>
            </a:pPr>
            <a:r>
              <a:t>Quantum computers are not expected to replace GPUs for end-to-end LLM training in the near term.</a:t>
            </a:r>
          </a:p>
          <a:p>
            <a:pPr>
              <a:spcAft>
                <a:spcPts val="250"/>
              </a:spcAft>
              <a:defRPr sz="815">
                <a:solidFill>
                  <a:srgbClr val="FFFFFF"/>
                </a:solidFill>
              </a:defRPr>
            </a:pPr>
            <a:r>
              <a:t>Data loading, tensor math, memory movement, and large-scale backprop remain overwhelmingly classical today.</a:t>
            </a:r>
          </a:p>
        </p:txBody>
      </p:sp>
      <p:sp>
        <p:nvSpPr>
          <p:cNvPr id="25" name="TextBox 24"/>
          <p:cNvSpPr txBox="1"/>
          <p:nvPr/>
        </p:nvSpPr>
        <p:spPr>
          <a:xfrm>
            <a:off x="8083296" y="3310128"/>
            <a:ext cx="1755648" cy="146304"/>
          </a:xfrm>
          <a:prstGeom prst="rect">
            <a:avLst/>
          </a:prstGeom>
          <a:noFill/>
        </p:spPr>
        <p:txBody>
          <a:bodyPr wrap="square">
            <a:spAutoFit/>
          </a:bodyPr>
          <a:lstStyle/>
          <a:p>
            <a:pPr algn="l"/>
            <a:r>
              <a:rPr sz="919" b="1">
                <a:solidFill>
                  <a:srgbClr val="FFC23D"/>
                </a:solidFill>
              </a:rPr>
              <a:t>Potential future acceleration</a:t>
            </a:r>
          </a:p>
        </p:txBody>
      </p:sp>
      <p:sp>
        <p:nvSpPr>
          <p:cNvPr id="26" name="TextBox 25"/>
          <p:cNvSpPr txBox="1"/>
          <p:nvPr/>
        </p:nvSpPr>
        <p:spPr>
          <a:xfrm>
            <a:off x="8083296" y="3493008"/>
            <a:ext cx="3154680" cy="731520"/>
          </a:xfrm>
          <a:prstGeom prst="rect">
            <a:avLst/>
          </a:prstGeom>
          <a:noFill/>
        </p:spPr>
        <p:txBody>
          <a:bodyPr wrap="square">
            <a:spAutoFit/>
          </a:bodyPr>
          <a:lstStyle/>
          <a:p>
            <a:pPr>
              <a:spcAft>
                <a:spcPts val="250"/>
              </a:spcAft>
              <a:defRPr sz="800">
                <a:solidFill>
                  <a:srgbClr val="FFFFFF"/>
                </a:solidFill>
              </a:defRPr>
            </a:pPr>
            <a:r>
              <a:t>Most plausible role: targeted acceleration of optimization, sampling, feature-map subroutines, or selected linear-algebra kernels in hybrid workflows.</a:t>
            </a:r>
          </a:p>
          <a:p>
            <a:pPr>
              <a:spcAft>
                <a:spcPts val="250"/>
              </a:spcAft>
              <a:defRPr sz="800">
                <a:solidFill>
                  <a:srgbClr val="FFFFFF"/>
                </a:solidFill>
              </a:defRPr>
            </a:pPr>
            <a:r>
              <a:t>Reasonable estimate: no meaningful end-to-end speedup today; speculative 1.2x–3x workflow-level gains in selected hybrid stages in the 2030s; larger claims remain highly uncertain.</a:t>
            </a:r>
          </a:p>
        </p:txBody>
      </p:sp>
      <p:sp>
        <p:nvSpPr>
          <p:cNvPr id="27" name="TextBox 26"/>
          <p:cNvSpPr txBox="1"/>
          <p:nvPr/>
        </p:nvSpPr>
        <p:spPr>
          <a:xfrm>
            <a:off x="8083296" y="4297680"/>
            <a:ext cx="1143000" cy="146304"/>
          </a:xfrm>
          <a:prstGeom prst="rect">
            <a:avLst/>
          </a:prstGeom>
          <a:noFill/>
        </p:spPr>
        <p:txBody>
          <a:bodyPr wrap="square">
            <a:spAutoFit/>
          </a:bodyPr>
          <a:lstStyle/>
          <a:p>
            <a:pPr algn="l"/>
            <a:r>
              <a:rPr sz="919" b="1">
                <a:solidFill>
                  <a:srgbClr val="FFC23D"/>
                </a:solidFill>
              </a:rPr>
              <a:t>Best interpretation</a:t>
            </a:r>
          </a:p>
        </p:txBody>
      </p:sp>
      <p:sp>
        <p:nvSpPr>
          <p:cNvPr id="28" name="TextBox 27"/>
          <p:cNvSpPr txBox="1"/>
          <p:nvPr/>
        </p:nvSpPr>
        <p:spPr>
          <a:xfrm>
            <a:off x="8083296" y="4623322"/>
            <a:ext cx="3154680" cy="438912"/>
          </a:xfrm>
          <a:prstGeom prst="rect">
            <a:avLst/>
          </a:prstGeom>
          <a:noFill/>
        </p:spPr>
        <p:txBody>
          <a:bodyPr wrap="square">
            <a:spAutoFit/>
          </a:bodyPr>
          <a:lstStyle/>
          <a:p>
            <a:pPr algn="l"/>
            <a:r>
              <a:rPr sz="800" b="0" dirty="0">
                <a:solidFill>
                  <a:srgbClr val="FFFFFF"/>
                </a:solidFill>
              </a:rPr>
              <a:t>If quantum helps LLMs, it will likely be as a niche accelerator inside a broader AI stack, not as a wholesale replacement for </a:t>
            </a:r>
            <a:r>
              <a:rPr sz="800" b="0" dirty="0" err="1">
                <a:solidFill>
                  <a:srgbClr val="FFFFFF"/>
                </a:solidFill>
              </a:rPr>
              <a:t>hyperscaler</a:t>
            </a:r>
            <a:r>
              <a:rPr sz="800" b="0" dirty="0">
                <a:solidFill>
                  <a:srgbClr val="FFFFFF"/>
                </a:solidFill>
              </a:rPr>
              <a:t> training clusters.</a:t>
            </a:r>
          </a:p>
        </p:txBody>
      </p:sp>
      <p:sp>
        <p:nvSpPr>
          <p:cNvPr id="29" name="Rounded Rectangle 28"/>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i="1">
                <a:solidFill>
                  <a:srgbClr val="FFFFFF"/>
                </a:solidFill>
              </a:rPr>
              <a:t>Speaker takeaway: Finance and manufacturing are strong hybrid-optimization candidates, while large-LLM training should be viewed realistically: near-term impact is limited, with only selective and still-speculative acceleration in future hybrid architectures.</a:t>
            </a:r>
          </a:p>
        </p:txBody>
      </p:sp>
      <p:sp>
        <p:nvSpPr>
          <p:cNvPr id="30" name="TextBox 29"/>
          <p:cNvSpPr txBox="1"/>
          <p:nvPr/>
        </p:nvSpPr>
        <p:spPr>
          <a:xfrm>
            <a:off x="566928" y="6446520"/>
            <a:ext cx="10058400" cy="137160"/>
          </a:xfrm>
          <a:prstGeom prst="rect">
            <a:avLst/>
          </a:prstGeom>
          <a:noFill/>
        </p:spPr>
        <p:txBody>
          <a:bodyPr wrap="none">
            <a:spAutoFit/>
          </a:bodyPr>
          <a:lstStyle/>
          <a:p>
            <a:r>
              <a:rPr sz="640">
                <a:solidFill>
                  <a:srgbClr val="C2D0E5"/>
                </a:solidFill>
              </a:rPr>
              <a:t>Quantum deck add-in slides • aligned to project themes on finance, manufacturing, enterprise planning, AI optimization, and realistic quantum/LLM acceleration expectations.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20040" y="256032"/>
            <a:ext cx="73152" cy="6281928"/>
          </a:xfrm>
          <a:prstGeom prst="rect">
            <a:avLst/>
          </a:prstGeom>
          <a:solidFill>
            <a:srgbClr val="28D7FF"/>
          </a:solidFill>
          <a:ln w="12700">
            <a:solidFill>
              <a:srgbClr val="333333">
                <a:alpha val="0"/>
              </a:srgbClr>
            </a:solidFill>
            <a:prstDash val="solid"/>
          </a:ln>
        </p:spPr>
        <p:txBody>
          <a:bodyPr/>
          <a:lstStyle/>
          <a:p>
            <a:endParaRPr lang="en-US"/>
          </a:p>
        </p:txBody>
      </p:sp>
      <p:sp>
        <p:nvSpPr>
          <p:cNvPr id="3" name="Text 1"/>
          <p:cNvSpPr/>
          <p:nvPr/>
        </p:nvSpPr>
        <p:spPr>
          <a:xfrm>
            <a:off x="548640" y="292608"/>
            <a:ext cx="10881360" cy="411480"/>
          </a:xfrm>
          <a:prstGeom prst="rect">
            <a:avLst/>
          </a:prstGeom>
          <a:noFill/>
          <a:ln/>
        </p:spPr>
        <p:txBody>
          <a:bodyPr wrap="square" lIns="0" tIns="0" rIns="0" bIns="0" rtlCol="0" anchor="ctr"/>
          <a:lstStyle/>
          <a:p>
            <a:pPr marL="0" indent="0">
              <a:buNone/>
            </a:pPr>
            <a:r>
              <a:rPr lang="en-US" sz="2800" b="1" dirty="0">
                <a:solidFill>
                  <a:srgbClr val="F3F8FF"/>
                </a:solidFill>
                <a:latin typeface="Aptos Display" pitchFamily="34" charset="0"/>
                <a:ea typeface="Aptos Display" pitchFamily="34" charset="-122"/>
                <a:cs typeface="Aptos Display" pitchFamily="34" charset="-120"/>
              </a:rPr>
              <a:t>Quantum Advantage: speed &amp; power are workload-specific</a:t>
            </a:r>
            <a:endParaRPr lang="en-US" sz="2800" dirty="0"/>
          </a:p>
        </p:txBody>
      </p:sp>
      <p:sp>
        <p:nvSpPr>
          <p:cNvPr id="4" name="Text 2"/>
          <p:cNvSpPr/>
          <p:nvPr/>
        </p:nvSpPr>
        <p:spPr>
          <a:xfrm>
            <a:off x="566928" y="786384"/>
            <a:ext cx="10424160" cy="292608"/>
          </a:xfrm>
          <a:prstGeom prst="rect">
            <a:avLst/>
          </a:prstGeom>
          <a:noFill/>
          <a:ln/>
        </p:spPr>
        <p:txBody>
          <a:bodyPr wrap="square" lIns="0" tIns="0" rIns="0" bIns="0" rtlCol="0" anchor="ctr"/>
          <a:lstStyle/>
          <a:p>
            <a:pPr marL="0" indent="0">
              <a:buNone/>
            </a:pPr>
            <a:r>
              <a:rPr lang="en-US" sz="1250" dirty="0">
                <a:solidFill>
                  <a:srgbClr val="B8C9D9"/>
                </a:solidFill>
                <a:latin typeface="Aptos" pitchFamily="34" charset="0"/>
                <a:ea typeface="Aptos" pitchFamily="34" charset="-122"/>
                <a:cs typeface="Aptos" pitchFamily="34" charset="-120"/>
              </a:rPr>
              <a:t>Quantum does not replace hyperscalers. It becomes a specialized accelerator when the problem math favors quantum effects.</a:t>
            </a:r>
            <a:endParaRPr lang="en-US" sz="1250" dirty="0"/>
          </a:p>
        </p:txBody>
      </p:sp>
      <p:sp>
        <p:nvSpPr>
          <p:cNvPr id="5" name="Text 3"/>
          <p:cNvSpPr/>
          <p:nvPr/>
        </p:nvSpPr>
        <p:spPr>
          <a:xfrm>
            <a:off x="603504" y="1225296"/>
            <a:ext cx="914400" cy="201168"/>
          </a:xfrm>
          <a:prstGeom prst="rect">
            <a:avLst/>
          </a:prstGeom>
          <a:noFill/>
          <a:ln/>
        </p:spPr>
        <p:txBody>
          <a:bodyPr wrap="square" lIns="0" tIns="0" rIns="0" bIns="0" rtlCol="0" anchor="ctr"/>
          <a:lstStyle/>
          <a:p>
            <a:pPr marL="0" indent="0">
              <a:buNone/>
            </a:pPr>
            <a:r>
              <a:rPr lang="en-US" sz="900" b="1" dirty="0">
                <a:solidFill>
                  <a:srgbClr val="28D7FF"/>
                </a:solidFill>
              </a:rPr>
              <a:t>SPEED</a:t>
            </a:r>
            <a:endParaRPr lang="en-US" sz="900" dirty="0"/>
          </a:p>
        </p:txBody>
      </p:sp>
      <p:sp>
        <p:nvSpPr>
          <p:cNvPr id="6" name="Text 4"/>
          <p:cNvSpPr/>
          <p:nvPr/>
        </p:nvSpPr>
        <p:spPr>
          <a:xfrm>
            <a:off x="6629400" y="1225296"/>
            <a:ext cx="914400" cy="201168"/>
          </a:xfrm>
          <a:prstGeom prst="rect">
            <a:avLst/>
          </a:prstGeom>
          <a:noFill/>
          <a:ln/>
        </p:spPr>
        <p:txBody>
          <a:bodyPr wrap="square" lIns="0" tIns="0" rIns="0" bIns="0" rtlCol="0" anchor="ctr"/>
          <a:lstStyle/>
          <a:p>
            <a:pPr marL="0" indent="0">
              <a:buNone/>
            </a:pPr>
            <a:r>
              <a:rPr lang="en-US" sz="900" b="1" dirty="0">
                <a:solidFill>
                  <a:srgbClr val="FFE07A"/>
                </a:solidFill>
              </a:rPr>
              <a:t>POWER</a:t>
            </a:r>
            <a:endParaRPr lang="en-US" sz="900" dirty="0"/>
          </a:p>
        </p:txBody>
      </p:sp>
      <p:sp>
        <p:nvSpPr>
          <p:cNvPr id="7" name="Text 5"/>
          <p:cNvSpPr/>
          <p:nvPr/>
        </p:nvSpPr>
        <p:spPr>
          <a:xfrm>
            <a:off x="603504" y="1444752"/>
            <a:ext cx="5440680" cy="411480"/>
          </a:xfrm>
          <a:prstGeom prst="rect">
            <a:avLst/>
          </a:prstGeom>
          <a:noFill/>
          <a:ln/>
        </p:spPr>
        <p:txBody>
          <a:bodyPr wrap="square" lIns="0" tIns="0" rIns="0" bIns="0" rtlCol="0" anchor="ctr"/>
          <a:lstStyle/>
          <a:p>
            <a:pPr marL="0" indent="0">
              <a:buNone/>
            </a:pPr>
            <a:r>
              <a:rPr lang="en-US" sz="1900" b="1" dirty="0">
                <a:solidFill>
                  <a:srgbClr val="FFFFFF"/>
                </a:solidFill>
              </a:rPr>
              <a:t>Different scaling, not faster CPUs</a:t>
            </a:r>
            <a:endParaRPr lang="en-US" sz="1900" dirty="0"/>
          </a:p>
        </p:txBody>
      </p:sp>
      <p:sp>
        <p:nvSpPr>
          <p:cNvPr id="8" name="Text 6"/>
          <p:cNvSpPr/>
          <p:nvPr/>
        </p:nvSpPr>
        <p:spPr>
          <a:xfrm>
            <a:off x="603504" y="1856232"/>
            <a:ext cx="5257800" cy="320040"/>
          </a:xfrm>
          <a:prstGeom prst="rect">
            <a:avLst/>
          </a:prstGeom>
          <a:noFill/>
          <a:ln/>
        </p:spPr>
        <p:txBody>
          <a:bodyPr wrap="square" lIns="0" tIns="0" rIns="0" bIns="0" rtlCol="0" anchor="ctr"/>
          <a:lstStyle/>
          <a:p>
            <a:pPr marL="0" indent="0">
              <a:buNone/>
            </a:pPr>
            <a:r>
              <a:rPr lang="en-US" sz="1150" dirty="0">
                <a:solidFill>
                  <a:srgbClr val="B8C9D9"/>
                </a:solidFill>
              </a:rPr>
              <a:t>The win comes from superposition + interference + entanglement, not raw clock speed.</a:t>
            </a:r>
            <a:endParaRPr lang="en-US" sz="1150" dirty="0"/>
          </a:p>
        </p:txBody>
      </p:sp>
      <p:sp>
        <p:nvSpPr>
          <p:cNvPr id="9" name="Shape 7"/>
          <p:cNvSpPr/>
          <p:nvPr/>
        </p:nvSpPr>
        <p:spPr>
          <a:xfrm>
            <a:off x="603504" y="2331720"/>
            <a:ext cx="1655064" cy="1362456"/>
          </a:xfrm>
          <a:prstGeom prst="roundRect">
            <a:avLst>
              <a:gd name="adj" fmla="val 8889"/>
            </a:avLst>
          </a:prstGeom>
          <a:solidFill>
            <a:srgbClr val="0B1426">
              <a:alpha val="96000"/>
            </a:srgbClr>
          </a:solidFill>
          <a:ln w="13970">
            <a:solidFill>
              <a:srgbClr val="28D7FF">
                <a:alpha val="88000"/>
              </a:srgbClr>
            </a:solidFill>
            <a:prstDash val="solid"/>
          </a:ln>
        </p:spPr>
        <p:txBody>
          <a:bodyPr/>
          <a:lstStyle/>
          <a:p>
            <a:endParaRPr lang="en-US"/>
          </a:p>
        </p:txBody>
      </p:sp>
      <p:sp>
        <p:nvSpPr>
          <p:cNvPr id="10" name="Text 8"/>
          <p:cNvSpPr/>
          <p:nvPr/>
        </p:nvSpPr>
        <p:spPr>
          <a:xfrm>
            <a:off x="768096" y="2459736"/>
            <a:ext cx="1362456" cy="164592"/>
          </a:xfrm>
          <a:prstGeom prst="rect">
            <a:avLst/>
          </a:prstGeom>
          <a:noFill/>
          <a:ln/>
        </p:spPr>
        <p:txBody>
          <a:bodyPr wrap="square" lIns="0" tIns="0" rIns="0" bIns="0" rtlCol="0" anchor="ctr"/>
          <a:lstStyle/>
          <a:p>
            <a:pPr marL="0" indent="0">
              <a:buNone/>
            </a:pPr>
            <a:r>
              <a:rPr lang="en-US" sz="850" b="1" dirty="0">
                <a:solidFill>
                  <a:srgbClr val="28D7FF"/>
                </a:solidFill>
              </a:rPr>
              <a:t>BENCHMARK SIGNAL</a:t>
            </a:r>
            <a:endParaRPr lang="en-US" sz="850" dirty="0"/>
          </a:p>
        </p:txBody>
      </p:sp>
      <p:sp>
        <p:nvSpPr>
          <p:cNvPr id="11" name="Text 9"/>
          <p:cNvSpPr/>
          <p:nvPr/>
        </p:nvSpPr>
        <p:spPr>
          <a:xfrm>
            <a:off x="768096" y="2715768"/>
            <a:ext cx="1362456" cy="320040"/>
          </a:xfrm>
          <a:prstGeom prst="rect">
            <a:avLst/>
          </a:prstGeom>
          <a:noFill/>
          <a:ln/>
        </p:spPr>
        <p:txBody>
          <a:bodyPr wrap="square" lIns="0" tIns="0" rIns="0" bIns="0" rtlCol="0" anchor="ctr">
            <a:normAutofit/>
          </a:bodyPr>
          <a:lstStyle/>
          <a:p>
            <a:pPr marL="0" indent="0">
              <a:buNone/>
            </a:pPr>
            <a:r>
              <a:rPr lang="en-US" sz="1800" b="1" dirty="0">
                <a:solidFill>
                  <a:srgbClr val="5CF1FF"/>
                </a:solidFill>
              </a:rPr>
              <a:t>~10³⁰×</a:t>
            </a:r>
            <a:endParaRPr lang="en-US" sz="1800" dirty="0"/>
          </a:p>
        </p:txBody>
      </p:sp>
      <p:sp>
        <p:nvSpPr>
          <p:cNvPr id="12" name="Text 10"/>
          <p:cNvSpPr/>
          <p:nvPr/>
        </p:nvSpPr>
        <p:spPr>
          <a:xfrm>
            <a:off x="768096" y="3118104"/>
            <a:ext cx="1362456" cy="338328"/>
          </a:xfrm>
          <a:prstGeom prst="rect">
            <a:avLst/>
          </a:prstGeom>
          <a:noFill/>
          <a:ln/>
        </p:spPr>
        <p:txBody>
          <a:bodyPr wrap="square" lIns="254" tIns="254" rIns="254" bIns="254" rtlCol="0" anchor="ctr">
            <a:normAutofit fontScale="70000" lnSpcReduction="20000"/>
          </a:bodyPr>
          <a:lstStyle/>
          <a:p>
            <a:pPr marL="0" indent="0">
              <a:buNone/>
            </a:pPr>
            <a:r>
              <a:rPr lang="en-US" sz="920" dirty="0">
                <a:solidFill>
                  <a:srgbClr val="C9D7E6"/>
                </a:solidFill>
              </a:rPr>
              <a:t>Google Willow benchmark: &lt;5 minutes vs ~10²⁵ years classical estimate. Benchmark only, not a business workload.</a:t>
            </a:r>
            <a:endParaRPr lang="en-US" sz="920" dirty="0"/>
          </a:p>
        </p:txBody>
      </p:sp>
      <p:sp>
        <p:nvSpPr>
          <p:cNvPr id="13" name="Shape 11"/>
          <p:cNvSpPr/>
          <p:nvPr/>
        </p:nvSpPr>
        <p:spPr>
          <a:xfrm>
            <a:off x="2514600" y="2331720"/>
            <a:ext cx="1664208" cy="1362456"/>
          </a:xfrm>
          <a:prstGeom prst="roundRect">
            <a:avLst>
              <a:gd name="adj" fmla="val 8889"/>
            </a:avLst>
          </a:prstGeom>
          <a:solidFill>
            <a:srgbClr val="0B1426">
              <a:alpha val="96000"/>
            </a:srgbClr>
          </a:solidFill>
          <a:ln w="13970">
            <a:solidFill>
              <a:srgbClr val="67F08B">
                <a:alpha val="88000"/>
              </a:srgbClr>
            </a:solidFill>
            <a:prstDash val="solid"/>
          </a:ln>
        </p:spPr>
        <p:txBody>
          <a:bodyPr/>
          <a:lstStyle/>
          <a:p>
            <a:endParaRPr lang="en-US"/>
          </a:p>
        </p:txBody>
      </p:sp>
      <p:sp>
        <p:nvSpPr>
          <p:cNvPr id="14" name="Text 12"/>
          <p:cNvSpPr/>
          <p:nvPr/>
        </p:nvSpPr>
        <p:spPr>
          <a:xfrm>
            <a:off x="2679192" y="2459736"/>
            <a:ext cx="1362456" cy="164592"/>
          </a:xfrm>
          <a:prstGeom prst="rect">
            <a:avLst/>
          </a:prstGeom>
          <a:noFill/>
          <a:ln/>
        </p:spPr>
        <p:txBody>
          <a:bodyPr wrap="square" lIns="0" tIns="0" rIns="0" bIns="0" rtlCol="0" anchor="ctr"/>
          <a:lstStyle/>
          <a:p>
            <a:pPr marL="0" indent="0">
              <a:buNone/>
            </a:pPr>
            <a:r>
              <a:rPr lang="en-US" sz="850" b="1" dirty="0">
                <a:solidFill>
                  <a:srgbClr val="67F08B"/>
                </a:solidFill>
              </a:rPr>
              <a:t>SEARCH SIGNAL</a:t>
            </a:r>
            <a:endParaRPr lang="en-US" sz="850" dirty="0"/>
          </a:p>
        </p:txBody>
      </p:sp>
      <p:sp>
        <p:nvSpPr>
          <p:cNvPr id="15" name="Text 13"/>
          <p:cNvSpPr/>
          <p:nvPr/>
        </p:nvSpPr>
        <p:spPr>
          <a:xfrm>
            <a:off x="2679192" y="2715768"/>
            <a:ext cx="1362456" cy="320040"/>
          </a:xfrm>
          <a:prstGeom prst="rect">
            <a:avLst/>
          </a:prstGeom>
          <a:noFill/>
          <a:ln/>
        </p:spPr>
        <p:txBody>
          <a:bodyPr wrap="square" lIns="0" tIns="0" rIns="0" bIns="0" rtlCol="0" anchor="ctr">
            <a:normAutofit/>
          </a:bodyPr>
          <a:lstStyle/>
          <a:p>
            <a:pPr marL="0" indent="0">
              <a:buNone/>
            </a:pPr>
            <a:r>
              <a:rPr lang="en-US" sz="1800" b="1" dirty="0">
                <a:solidFill>
                  <a:srgbClr val="67F08B"/>
                </a:solidFill>
              </a:rPr>
              <a:t>N → √N</a:t>
            </a:r>
            <a:endParaRPr lang="en-US" sz="1800" dirty="0"/>
          </a:p>
        </p:txBody>
      </p:sp>
      <p:sp>
        <p:nvSpPr>
          <p:cNvPr id="16" name="Text 14"/>
          <p:cNvSpPr/>
          <p:nvPr/>
        </p:nvSpPr>
        <p:spPr>
          <a:xfrm>
            <a:off x="2679192" y="3118104"/>
            <a:ext cx="1362456" cy="338328"/>
          </a:xfrm>
          <a:prstGeom prst="rect">
            <a:avLst/>
          </a:prstGeom>
          <a:noFill/>
          <a:ln/>
        </p:spPr>
        <p:txBody>
          <a:bodyPr wrap="square" lIns="254" tIns="254" rIns="254" bIns="254" rtlCol="0" anchor="ctr">
            <a:normAutofit fontScale="85000" lnSpcReduction="10000"/>
          </a:bodyPr>
          <a:lstStyle/>
          <a:p>
            <a:pPr marL="0" indent="0">
              <a:buNone/>
            </a:pPr>
            <a:r>
              <a:rPr lang="en-US" sz="920" dirty="0">
                <a:solidFill>
                  <a:srgbClr val="C9D7E6"/>
                </a:solidFill>
              </a:rPr>
              <a:t>Grover: 1 trillion possibilities becomes about 1 million quantum-scale iterations.</a:t>
            </a:r>
            <a:endParaRPr lang="en-US" sz="920" dirty="0"/>
          </a:p>
        </p:txBody>
      </p:sp>
      <p:sp>
        <p:nvSpPr>
          <p:cNvPr id="17" name="Shape 15"/>
          <p:cNvSpPr/>
          <p:nvPr/>
        </p:nvSpPr>
        <p:spPr>
          <a:xfrm>
            <a:off x="4425696" y="2331720"/>
            <a:ext cx="1673352" cy="1362456"/>
          </a:xfrm>
          <a:prstGeom prst="roundRect">
            <a:avLst>
              <a:gd name="adj" fmla="val 8889"/>
            </a:avLst>
          </a:prstGeom>
          <a:solidFill>
            <a:srgbClr val="0B1426">
              <a:alpha val="96000"/>
            </a:srgbClr>
          </a:solidFill>
          <a:ln w="13970">
            <a:solidFill>
              <a:srgbClr val="B28CFF">
                <a:alpha val="88000"/>
              </a:srgbClr>
            </a:solidFill>
            <a:prstDash val="solid"/>
          </a:ln>
        </p:spPr>
        <p:txBody>
          <a:bodyPr/>
          <a:lstStyle/>
          <a:p>
            <a:endParaRPr lang="en-US"/>
          </a:p>
        </p:txBody>
      </p:sp>
      <p:sp>
        <p:nvSpPr>
          <p:cNvPr id="18" name="Text 16"/>
          <p:cNvSpPr/>
          <p:nvPr/>
        </p:nvSpPr>
        <p:spPr>
          <a:xfrm>
            <a:off x="4590288" y="2459736"/>
            <a:ext cx="1362456" cy="164592"/>
          </a:xfrm>
          <a:prstGeom prst="rect">
            <a:avLst/>
          </a:prstGeom>
          <a:noFill/>
          <a:ln/>
        </p:spPr>
        <p:txBody>
          <a:bodyPr wrap="square" lIns="0" tIns="0" rIns="0" bIns="0" rtlCol="0" anchor="ctr"/>
          <a:lstStyle/>
          <a:p>
            <a:pPr marL="0" indent="0">
              <a:buNone/>
            </a:pPr>
            <a:r>
              <a:rPr lang="en-US" sz="850" b="1" dirty="0">
                <a:solidFill>
                  <a:srgbClr val="B28CFF"/>
                </a:solidFill>
              </a:rPr>
              <a:t>SIMULATION SIGNAL</a:t>
            </a:r>
            <a:endParaRPr lang="en-US" sz="850" dirty="0"/>
          </a:p>
        </p:txBody>
      </p:sp>
      <p:sp>
        <p:nvSpPr>
          <p:cNvPr id="19" name="Text 17"/>
          <p:cNvSpPr/>
          <p:nvPr/>
        </p:nvSpPr>
        <p:spPr>
          <a:xfrm>
            <a:off x="4590288" y="2715768"/>
            <a:ext cx="1362456" cy="320040"/>
          </a:xfrm>
          <a:prstGeom prst="rect">
            <a:avLst/>
          </a:prstGeom>
          <a:noFill/>
          <a:ln/>
        </p:spPr>
        <p:txBody>
          <a:bodyPr wrap="square" lIns="0" tIns="0" rIns="0" bIns="0" rtlCol="0" anchor="ctr">
            <a:normAutofit/>
          </a:bodyPr>
          <a:lstStyle/>
          <a:p>
            <a:pPr marL="0" indent="0">
              <a:buNone/>
            </a:pPr>
            <a:r>
              <a:rPr lang="en-US" sz="1800" b="1" dirty="0">
                <a:solidFill>
                  <a:srgbClr val="B28CFF"/>
                </a:solidFill>
              </a:rPr>
              <a:t>natural fit</a:t>
            </a:r>
            <a:endParaRPr lang="en-US" sz="1800" dirty="0"/>
          </a:p>
        </p:txBody>
      </p:sp>
      <p:sp>
        <p:nvSpPr>
          <p:cNvPr id="20" name="Text 18"/>
          <p:cNvSpPr/>
          <p:nvPr/>
        </p:nvSpPr>
        <p:spPr>
          <a:xfrm>
            <a:off x="4590288" y="3118104"/>
            <a:ext cx="1362456" cy="338328"/>
          </a:xfrm>
          <a:prstGeom prst="rect">
            <a:avLst/>
          </a:prstGeom>
          <a:noFill/>
          <a:ln/>
        </p:spPr>
        <p:txBody>
          <a:bodyPr wrap="square" lIns="254" tIns="254" rIns="254" bIns="254" rtlCol="0" anchor="ctr">
            <a:normAutofit fontScale="77500" lnSpcReduction="20000"/>
          </a:bodyPr>
          <a:lstStyle/>
          <a:p>
            <a:pPr marL="0" indent="0">
              <a:buNone/>
            </a:pPr>
            <a:r>
              <a:rPr lang="en-US" sz="920" dirty="0">
                <a:solidFill>
                  <a:srgbClr val="C9D7E6"/>
                </a:solidFill>
              </a:rPr>
              <a:t>Quantum matter is expensive to emulate classically; QPUs can model quantum systems directly.</a:t>
            </a:r>
            <a:endParaRPr lang="en-US" sz="920" dirty="0"/>
          </a:p>
        </p:txBody>
      </p:sp>
      <p:sp>
        <p:nvSpPr>
          <p:cNvPr id="21" name="Text 19"/>
          <p:cNvSpPr/>
          <p:nvPr/>
        </p:nvSpPr>
        <p:spPr>
          <a:xfrm>
            <a:off x="6629400" y="1444752"/>
            <a:ext cx="4892040" cy="384048"/>
          </a:xfrm>
          <a:prstGeom prst="rect">
            <a:avLst/>
          </a:prstGeom>
          <a:noFill/>
          <a:ln/>
        </p:spPr>
        <p:txBody>
          <a:bodyPr wrap="square" lIns="0" tIns="0" rIns="0" bIns="0" rtlCol="0" anchor="ctr"/>
          <a:lstStyle/>
          <a:p>
            <a:pPr marL="0" indent="0">
              <a:buNone/>
            </a:pPr>
            <a:r>
              <a:rPr lang="en-US" sz="1900" b="1" dirty="0">
                <a:solidFill>
                  <a:srgbClr val="FFFFFF"/>
                </a:solidFill>
              </a:rPr>
              <a:t>The energy story depends on total time-to-solution</a:t>
            </a:r>
            <a:endParaRPr lang="en-US" sz="1900" dirty="0"/>
          </a:p>
        </p:txBody>
      </p:sp>
      <p:sp>
        <p:nvSpPr>
          <p:cNvPr id="22" name="Text 20"/>
          <p:cNvSpPr/>
          <p:nvPr/>
        </p:nvSpPr>
        <p:spPr>
          <a:xfrm>
            <a:off x="6629400" y="1847088"/>
            <a:ext cx="4800600" cy="411480"/>
          </a:xfrm>
          <a:prstGeom prst="rect">
            <a:avLst/>
          </a:prstGeom>
          <a:noFill/>
          <a:ln/>
        </p:spPr>
        <p:txBody>
          <a:bodyPr wrap="square" lIns="0" tIns="0" rIns="0" bIns="0" rtlCol="0" anchor="ctr">
            <a:normAutofit/>
          </a:bodyPr>
          <a:lstStyle/>
          <a:p>
            <a:pPr marL="0" indent="0">
              <a:buNone/>
            </a:pPr>
            <a:r>
              <a:rPr lang="en-US" sz="1120" dirty="0">
                <a:solidFill>
                  <a:srgbClr val="B8C9D9"/>
                </a:solidFill>
              </a:rPr>
              <a:t>A QPU may use far less facility power than an exascale/AI cluster, but error correction and classical control still matter.</a:t>
            </a:r>
            <a:endParaRPr lang="en-US" sz="1120" dirty="0"/>
          </a:p>
        </p:txBody>
      </p:sp>
      <p:sp>
        <p:nvSpPr>
          <p:cNvPr id="23" name="Shape 21"/>
          <p:cNvSpPr/>
          <p:nvPr/>
        </p:nvSpPr>
        <p:spPr>
          <a:xfrm>
            <a:off x="6629400" y="2450592"/>
            <a:ext cx="4892040" cy="914400"/>
          </a:xfrm>
          <a:prstGeom prst="roundRect">
            <a:avLst>
              <a:gd name="adj" fmla="val 12000"/>
            </a:avLst>
          </a:prstGeom>
          <a:solidFill>
            <a:srgbClr val="10101B">
              <a:alpha val="95000"/>
            </a:srgbClr>
          </a:solidFill>
          <a:ln w="12700">
            <a:solidFill>
              <a:srgbClr val="FF7D29">
                <a:alpha val="85000"/>
              </a:srgbClr>
            </a:solidFill>
            <a:prstDash val="solid"/>
          </a:ln>
        </p:spPr>
        <p:txBody>
          <a:bodyPr/>
          <a:lstStyle/>
          <a:p>
            <a:endParaRPr lang="en-US"/>
          </a:p>
        </p:txBody>
      </p:sp>
      <p:sp>
        <p:nvSpPr>
          <p:cNvPr id="24" name="Text 22"/>
          <p:cNvSpPr/>
          <p:nvPr/>
        </p:nvSpPr>
        <p:spPr>
          <a:xfrm>
            <a:off x="6812280" y="2587752"/>
            <a:ext cx="2560320" cy="164592"/>
          </a:xfrm>
          <a:prstGeom prst="rect">
            <a:avLst/>
          </a:prstGeom>
          <a:noFill/>
          <a:ln/>
        </p:spPr>
        <p:txBody>
          <a:bodyPr wrap="square" lIns="0" tIns="0" rIns="0" bIns="0" rtlCol="0" anchor="ctr"/>
          <a:lstStyle/>
          <a:p>
            <a:pPr marL="0" indent="0">
              <a:buNone/>
            </a:pPr>
            <a:r>
              <a:rPr lang="en-US" sz="820" b="1" dirty="0">
                <a:solidFill>
                  <a:srgbClr val="FFB45D"/>
                </a:solidFill>
              </a:rPr>
              <a:t>HYPERSCALER / EXASCALE CLASSICAL</a:t>
            </a:r>
            <a:endParaRPr lang="en-US" sz="820" dirty="0"/>
          </a:p>
        </p:txBody>
      </p:sp>
      <p:sp>
        <p:nvSpPr>
          <p:cNvPr id="25" name="Text 23"/>
          <p:cNvSpPr/>
          <p:nvPr/>
        </p:nvSpPr>
        <p:spPr>
          <a:xfrm>
            <a:off x="6812280" y="2816352"/>
            <a:ext cx="1645920" cy="274320"/>
          </a:xfrm>
          <a:prstGeom prst="rect">
            <a:avLst/>
          </a:prstGeom>
          <a:noFill/>
          <a:ln/>
        </p:spPr>
        <p:txBody>
          <a:bodyPr wrap="square" lIns="0" tIns="0" rIns="0" bIns="0" rtlCol="0" anchor="ctr"/>
          <a:lstStyle/>
          <a:p>
            <a:pPr marL="0" indent="0">
              <a:buNone/>
            </a:pPr>
            <a:r>
              <a:rPr lang="en-US" sz="2200" b="1" dirty="0">
                <a:solidFill>
                  <a:srgbClr val="FFB45D"/>
                </a:solidFill>
              </a:rPr>
              <a:t>8–30 MW</a:t>
            </a:r>
            <a:endParaRPr lang="en-US" sz="2200" dirty="0"/>
          </a:p>
        </p:txBody>
      </p:sp>
      <p:sp>
        <p:nvSpPr>
          <p:cNvPr id="26" name="Text 24"/>
          <p:cNvSpPr/>
          <p:nvPr/>
        </p:nvSpPr>
        <p:spPr>
          <a:xfrm>
            <a:off x="8549640" y="2843784"/>
            <a:ext cx="2651760" cy="256032"/>
          </a:xfrm>
          <a:prstGeom prst="rect">
            <a:avLst/>
          </a:prstGeom>
          <a:noFill/>
          <a:ln/>
        </p:spPr>
        <p:txBody>
          <a:bodyPr wrap="square" lIns="0" tIns="0" rIns="0" bIns="0" rtlCol="0" anchor="ctr"/>
          <a:lstStyle/>
          <a:p>
            <a:pPr marL="0" indent="0">
              <a:buNone/>
            </a:pPr>
            <a:r>
              <a:rPr lang="en-US" sz="1020" dirty="0">
                <a:solidFill>
                  <a:srgbClr val="E8D8C5"/>
                </a:solidFill>
              </a:rPr>
              <a:t>Frontier-style supercomputer facility draw</a:t>
            </a:r>
            <a:endParaRPr lang="en-US" sz="1020" dirty="0"/>
          </a:p>
        </p:txBody>
      </p:sp>
      <p:sp>
        <p:nvSpPr>
          <p:cNvPr id="27" name="Shape 25"/>
          <p:cNvSpPr/>
          <p:nvPr/>
        </p:nvSpPr>
        <p:spPr>
          <a:xfrm>
            <a:off x="6812280" y="3182112"/>
            <a:ext cx="4343400" cy="45720"/>
          </a:xfrm>
          <a:prstGeom prst="rect">
            <a:avLst/>
          </a:prstGeom>
          <a:solidFill>
            <a:srgbClr val="FF7D29"/>
          </a:solidFill>
          <a:ln w="12700">
            <a:solidFill>
              <a:srgbClr val="333333">
                <a:alpha val="0"/>
              </a:srgbClr>
            </a:solidFill>
            <a:prstDash val="solid"/>
          </a:ln>
        </p:spPr>
        <p:txBody>
          <a:bodyPr/>
          <a:lstStyle/>
          <a:p>
            <a:endParaRPr lang="en-US"/>
          </a:p>
        </p:txBody>
      </p:sp>
      <p:sp>
        <p:nvSpPr>
          <p:cNvPr id="28" name="Shape 26"/>
          <p:cNvSpPr/>
          <p:nvPr/>
        </p:nvSpPr>
        <p:spPr>
          <a:xfrm>
            <a:off x="6629400" y="3584448"/>
            <a:ext cx="4892040" cy="914400"/>
          </a:xfrm>
          <a:prstGeom prst="roundRect">
            <a:avLst>
              <a:gd name="adj" fmla="val 12000"/>
            </a:avLst>
          </a:prstGeom>
          <a:solidFill>
            <a:srgbClr val="071B20">
              <a:alpha val="97000"/>
            </a:srgbClr>
          </a:solidFill>
          <a:ln w="12700">
            <a:solidFill>
              <a:srgbClr val="28D7FF">
                <a:alpha val="88000"/>
              </a:srgbClr>
            </a:solidFill>
            <a:prstDash val="solid"/>
          </a:ln>
        </p:spPr>
        <p:txBody>
          <a:bodyPr/>
          <a:lstStyle/>
          <a:p>
            <a:endParaRPr lang="en-US"/>
          </a:p>
        </p:txBody>
      </p:sp>
      <p:sp>
        <p:nvSpPr>
          <p:cNvPr id="29" name="Text 27"/>
          <p:cNvSpPr/>
          <p:nvPr/>
        </p:nvSpPr>
        <p:spPr>
          <a:xfrm>
            <a:off x="6812280" y="3721608"/>
            <a:ext cx="2560320" cy="164592"/>
          </a:xfrm>
          <a:prstGeom prst="rect">
            <a:avLst/>
          </a:prstGeom>
          <a:noFill/>
          <a:ln/>
        </p:spPr>
        <p:txBody>
          <a:bodyPr wrap="square" lIns="0" tIns="0" rIns="0" bIns="0" rtlCol="0" anchor="ctr"/>
          <a:lstStyle/>
          <a:p>
            <a:pPr marL="0" indent="0">
              <a:buNone/>
            </a:pPr>
            <a:r>
              <a:rPr lang="en-US" sz="820" b="1" dirty="0">
                <a:solidFill>
                  <a:srgbClr val="67F08B"/>
                </a:solidFill>
              </a:rPr>
              <a:t>QUANTUM SYSTEM / QPU CONTROL</a:t>
            </a:r>
            <a:endParaRPr lang="en-US" sz="820" dirty="0"/>
          </a:p>
        </p:txBody>
      </p:sp>
      <p:sp>
        <p:nvSpPr>
          <p:cNvPr id="30" name="Text 28"/>
          <p:cNvSpPr/>
          <p:nvPr/>
        </p:nvSpPr>
        <p:spPr>
          <a:xfrm>
            <a:off x="6812280" y="3950208"/>
            <a:ext cx="1645920" cy="274320"/>
          </a:xfrm>
          <a:prstGeom prst="rect">
            <a:avLst/>
          </a:prstGeom>
          <a:noFill/>
          <a:ln/>
        </p:spPr>
        <p:txBody>
          <a:bodyPr wrap="square" lIns="0" tIns="0" rIns="0" bIns="0" rtlCol="0" anchor="ctr"/>
          <a:lstStyle/>
          <a:p>
            <a:pPr marL="0" indent="0">
              <a:buNone/>
            </a:pPr>
            <a:r>
              <a:rPr lang="en-US" sz="2200" b="1" dirty="0">
                <a:solidFill>
                  <a:srgbClr val="67F08B"/>
                </a:solidFill>
              </a:rPr>
              <a:t>15–25 kW</a:t>
            </a:r>
            <a:endParaRPr lang="en-US" sz="2200" dirty="0"/>
          </a:p>
        </p:txBody>
      </p:sp>
      <p:sp>
        <p:nvSpPr>
          <p:cNvPr id="31" name="Text 29"/>
          <p:cNvSpPr/>
          <p:nvPr/>
        </p:nvSpPr>
        <p:spPr>
          <a:xfrm>
            <a:off x="8549640" y="3886200"/>
            <a:ext cx="2651760" cy="420624"/>
          </a:xfrm>
          <a:prstGeom prst="rect">
            <a:avLst/>
          </a:prstGeom>
          <a:noFill/>
          <a:ln/>
        </p:spPr>
        <p:txBody>
          <a:bodyPr wrap="square" lIns="0" tIns="0" rIns="0" bIns="0" rtlCol="0" anchor="ctr">
            <a:normAutofit/>
          </a:bodyPr>
          <a:lstStyle/>
          <a:p>
            <a:pPr marL="0" indent="0">
              <a:buNone/>
            </a:pPr>
            <a:r>
              <a:rPr lang="en-US" sz="920" dirty="0">
                <a:solidFill>
                  <a:srgbClr val="C9D7E6"/>
                </a:solidFill>
              </a:rPr>
              <a:t>D-Wave / dilution-fridge-class system power; QPU itself is tiny, cooling dominates</a:t>
            </a:r>
            <a:endParaRPr lang="en-US" sz="920" dirty="0"/>
          </a:p>
        </p:txBody>
      </p:sp>
      <p:sp>
        <p:nvSpPr>
          <p:cNvPr id="32" name="Shape 30"/>
          <p:cNvSpPr/>
          <p:nvPr/>
        </p:nvSpPr>
        <p:spPr>
          <a:xfrm>
            <a:off x="6812280" y="4325112"/>
            <a:ext cx="1097280" cy="45720"/>
          </a:xfrm>
          <a:prstGeom prst="rect">
            <a:avLst/>
          </a:prstGeom>
          <a:solidFill>
            <a:srgbClr val="28D7FF"/>
          </a:solidFill>
          <a:ln w="12700">
            <a:solidFill>
              <a:srgbClr val="333333">
                <a:alpha val="0"/>
              </a:srgbClr>
            </a:solidFill>
            <a:prstDash val="solid"/>
          </a:ln>
        </p:spPr>
        <p:txBody>
          <a:bodyPr/>
          <a:lstStyle/>
          <a:p>
            <a:endParaRPr lang="en-US"/>
          </a:p>
        </p:txBody>
      </p:sp>
      <p:sp>
        <p:nvSpPr>
          <p:cNvPr id="33" name="Shape 31"/>
          <p:cNvSpPr/>
          <p:nvPr/>
        </p:nvSpPr>
        <p:spPr>
          <a:xfrm>
            <a:off x="603504" y="4617720"/>
            <a:ext cx="10917936" cy="1280160"/>
          </a:xfrm>
          <a:prstGeom prst="roundRect">
            <a:avLst>
              <a:gd name="adj" fmla="val 9286"/>
            </a:avLst>
          </a:prstGeom>
          <a:solidFill>
            <a:srgbClr val="09162B"/>
          </a:solidFill>
          <a:ln w="12700">
            <a:solidFill>
              <a:srgbClr val="253C67"/>
            </a:solidFill>
            <a:prstDash val="solid"/>
          </a:ln>
        </p:spPr>
        <p:txBody>
          <a:bodyPr/>
          <a:lstStyle/>
          <a:p>
            <a:endParaRPr lang="en-US"/>
          </a:p>
        </p:txBody>
      </p:sp>
      <p:sp>
        <p:nvSpPr>
          <p:cNvPr id="34" name="Text 32"/>
          <p:cNvSpPr/>
          <p:nvPr/>
        </p:nvSpPr>
        <p:spPr>
          <a:xfrm>
            <a:off x="841248" y="4718304"/>
            <a:ext cx="7772400" cy="256032"/>
          </a:xfrm>
          <a:prstGeom prst="rect">
            <a:avLst/>
          </a:prstGeom>
          <a:noFill/>
          <a:ln/>
        </p:spPr>
        <p:txBody>
          <a:bodyPr wrap="square" lIns="0" tIns="0" rIns="0" bIns="0" rtlCol="0" anchor="ctr"/>
          <a:lstStyle/>
          <a:p>
            <a:pPr marL="0" indent="0">
              <a:buNone/>
            </a:pPr>
            <a:r>
              <a:rPr lang="en-US" sz="1500" b="1" dirty="0">
                <a:solidFill>
                  <a:srgbClr val="FFFFFF"/>
                </a:solidFill>
              </a:rPr>
              <a:t>Future acceleration map: how much faster depends on the problem class</a:t>
            </a:r>
            <a:endParaRPr lang="en-US" sz="1500" dirty="0"/>
          </a:p>
        </p:txBody>
      </p:sp>
      <p:sp>
        <p:nvSpPr>
          <p:cNvPr id="35" name="Text 33"/>
          <p:cNvSpPr/>
          <p:nvPr/>
        </p:nvSpPr>
        <p:spPr>
          <a:xfrm>
            <a:off x="841248" y="5084064"/>
            <a:ext cx="1508760" cy="201168"/>
          </a:xfrm>
          <a:prstGeom prst="rect">
            <a:avLst/>
          </a:prstGeom>
          <a:noFill/>
          <a:ln/>
        </p:spPr>
        <p:txBody>
          <a:bodyPr wrap="square" lIns="0" tIns="0" rIns="0" bIns="0" rtlCol="0" anchor="ctr"/>
          <a:lstStyle/>
          <a:p>
            <a:pPr marL="0" indent="0">
              <a:buNone/>
            </a:pPr>
            <a:r>
              <a:rPr lang="en-US" sz="950" b="1" dirty="0">
                <a:solidFill>
                  <a:srgbClr val="B28CFF"/>
                </a:solidFill>
              </a:rPr>
              <a:t>Gate-model quantum</a:t>
            </a:r>
            <a:endParaRPr lang="en-US" sz="950" dirty="0"/>
          </a:p>
        </p:txBody>
      </p:sp>
      <p:sp>
        <p:nvSpPr>
          <p:cNvPr id="36" name="Text 34"/>
          <p:cNvSpPr/>
          <p:nvPr/>
        </p:nvSpPr>
        <p:spPr>
          <a:xfrm>
            <a:off x="5806440" y="5084064"/>
            <a:ext cx="1508760" cy="201168"/>
          </a:xfrm>
          <a:prstGeom prst="rect">
            <a:avLst/>
          </a:prstGeom>
          <a:noFill/>
          <a:ln/>
        </p:spPr>
        <p:txBody>
          <a:bodyPr wrap="square" lIns="0" tIns="0" rIns="0" bIns="0" rtlCol="0" anchor="ctr"/>
          <a:lstStyle/>
          <a:p>
            <a:pPr marL="0" indent="0">
              <a:buNone/>
            </a:pPr>
            <a:r>
              <a:rPr lang="en-US" sz="950" b="1" dirty="0">
                <a:solidFill>
                  <a:srgbClr val="FFE07A"/>
                </a:solidFill>
              </a:rPr>
              <a:t>Annealing quantum</a:t>
            </a:r>
            <a:endParaRPr lang="en-US" sz="950" dirty="0"/>
          </a:p>
        </p:txBody>
      </p:sp>
      <p:sp>
        <p:nvSpPr>
          <p:cNvPr id="37" name="Shape 35"/>
          <p:cNvSpPr/>
          <p:nvPr/>
        </p:nvSpPr>
        <p:spPr>
          <a:xfrm>
            <a:off x="841248" y="5385816"/>
            <a:ext cx="1417320" cy="438912"/>
          </a:xfrm>
          <a:prstGeom prst="roundRect">
            <a:avLst>
              <a:gd name="adj" fmla="val 37500"/>
            </a:avLst>
          </a:prstGeom>
          <a:solidFill>
            <a:srgbClr val="081E2C"/>
          </a:solidFill>
          <a:ln w="12700">
            <a:solidFill>
              <a:srgbClr val="B28CFF">
                <a:alpha val="90000"/>
              </a:srgbClr>
            </a:solidFill>
            <a:prstDash val="solid"/>
          </a:ln>
        </p:spPr>
        <p:txBody>
          <a:bodyPr/>
          <a:lstStyle/>
          <a:p>
            <a:endParaRPr lang="en-US"/>
          </a:p>
        </p:txBody>
      </p:sp>
      <p:sp>
        <p:nvSpPr>
          <p:cNvPr id="38" name="Text 36"/>
          <p:cNvSpPr/>
          <p:nvPr/>
        </p:nvSpPr>
        <p:spPr>
          <a:xfrm>
            <a:off x="950976" y="5449824"/>
            <a:ext cx="1197864" cy="137160"/>
          </a:xfrm>
          <a:prstGeom prst="rect">
            <a:avLst/>
          </a:prstGeom>
          <a:noFill/>
          <a:ln/>
        </p:spPr>
        <p:txBody>
          <a:bodyPr wrap="square" lIns="0" tIns="0" rIns="0" bIns="0" rtlCol="0" anchor="ctr">
            <a:normAutofit/>
          </a:bodyPr>
          <a:lstStyle/>
          <a:p>
            <a:pPr marL="0" indent="0">
              <a:buNone/>
            </a:pPr>
            <a:r>
              <a:rPr lang="en-US" sz="880" b="1" dirty="0">
                <a:solidFill>
                  <a:srgbClr val="B28CFF"/>
                </a:solidFill>
              </a:rPr>
              <a:t>Shor</a:t>
            </a:r>
            <a:endParaRPr lang="en-US" sz="880" dirty="0"/>
          </a:p>
        </p:txBody>
      </p:sp>
      <p:sp>
        <p:nvSpPr>
          <p:cNvPr id="39" name="Text 37"/>
          <p:cNvSpPr/>
          <p:nvPr/>
        </p:nvSpPr>
        <p:spPr>
          <a:xfrm>
            <a:off x="950976" y="5614416"/>
            <a:ext cx="119786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crypto: infeasible → feasible</a:t>
            </a:r>
            <a:endParaRPr lang="en-US" sz="730" dirty="0"/>
          </a:p>
        </p:txBody>
      </p:sp>
      <p:sp>
        <p:nvSpPr>
          <p:cNvPr id="40" name="Shape 38"/>
          <p:cNvSpPr/>
          <p:nvPr/>
        </p:nvSpPr>
        <p:spPr>
          <a:xfrm>
            <a:off x="2423160" y="5385816"/>
            <a:ext cx="1417320" cy="438912"/>
          </a:xfrm>
          <a:prstGeom prst="roundRect">
            <a:avLst>
              <a:gd name="adj" fmla="val 37500"/>
            </a:avLst>
          </a:prstGeom>
          <a:solidFill>
            <a:srgbClr val="081E2C"/>
          </a:solidFill>
          <a:ln w="12700">
            <a:solidFill>
              <a:srgbClr val="67F08B">
                <a:alpha val="90000"/>
              </a:srgbClr>
            </a:solidFill>
            <a:prstDash val="solid"/>
          </a:ln>
        </p:spPr>
        <p:txBody>
          <a:bodyPr/>
          <a:lstStyle/>
          <a:p>
            <a:endParaRPr lang="en-US"/>
          </a:p>
        </p:txBody>
      </p:sp>
      <p:sp>
        <p:nvSpPr>
          <p:cNvPr id="41" name="Text 39"/>
          <p:cNvSpPr/>
          <p:nvPr/>
        </p:nvSpPr>
        <p:spPr>
          <a:xfrm>
            <a:off x="2532888" y="5449824"/>
            <a:ext cx="1197864" cy="137160"/>
          </a:xfrm>
          <a:prstGeom prst="rect">
            <a:avLst/>
          </a:prstGeom>
          <a:noFill/>
          <a:ln/>
        </p:spPr>
        <p:txBody>
          <a:bodyPr wrap="square" lIns="0" tIns="0" rIns="0" bIns="0" rtlCol="0" anchor="ctr">
            <a:normAutofit/>
          </a:bodyPr>
          <a:lstStyle/>
          <a:p>
            <a:pPr marL="0" indent="0">
              <a:buNone/>
            </a:pPr>
            <a:r>
              <a:rPr lang="en-US" sz="880" b="1" dirty="0">
                <a:solidFill>
                  <a:srgbClr val="67F08B"/>
                </a:solidFill>
              </a:rPr>
              <a:t>Grover</a:t>
            </a:r>
            <a:endParaRPr lang="en-US" sz="880" dirty="0"/>
          </a:p>
        </p:txBody>
      </p:sp>
      <p:sp>
        <p:nvSpPr>
          <p:cNvPr id="42" name="Text 40"/>
          <p:cNvSpPr/>
          <p:nvPr/>
        </p:nvSpPr>
        <p:spPr>
          <a:xfrm>
            <a:off x="2532888" y="5614416"/>
            <a:ext cx="119786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quadratic search speedup</a:t>
            </a:r>
            <a:endParaRPr lang="en-US" sz="730" dirty="0"/>
          </a:p>
        </p:txBody>
      </p:sp>
      <p:sp>
        <p:nvSpPr>
          <p:cNvPr id="43" name="Shape 41"/>
          <p:cNvSpPr/>
          <p:nvPr/>
        </p:nvSpPr>
        <p:spPr>
          <a:xfrm>
            <a:off x="4005072" y="5385816"/>
            <a:ext cx="1600200" cy="438912"/>
          </a:xfrm>
          <a:prstGeom prst="roundRect">
            <a:avLst>
              <a:gd name="adj" fmla="val 37500"/>
            </a:avLst>
          </a:prstGeom>
          <a:solidFill>
            <a:srgbClr val="081E2C"/>
          </a:solidFill>
          <a:ln w="12700">
            <a:solidFill>
              <a:srgbClr val="28D7FF">
                <a:alpha val="90000"/>
              </a:srgbClr>
            </a:solidFill>
            <a:prstDash val="solid"/>
          </a:ln>
        </p:spPr>
        <p:txBody>
          <a:bodyPr/>
          <a:lstStyle/>
          <a:p>
            <a:endParaRPr lang="en-US"/>
          </a:p>
        </p:txBody>
      </p:sp>
      <p:sp>
        <p:nvSpPr>
          <p:cNvPr id="44" name="Text 42"/>
          <p:cNvSpPr/>
          <p:nvPr/>
        </p:nvSpPr>
        <p:spPr>
          <a:xfrm>
            <a:off x="4114800" y="5449824"/>
            <a:ext cx="1380744" cy="137160"/>
          </a:xfrm>
          <a:prstGeom prst="rect">
            <a:avLst/>
          </a:prstGeom>
          <a:noFill/>
          <a:ln/>
        </p:spPr>
        <p:txBody>
          <a:bodyPr wrap="square" lIns="0" tIns="0" rIns="0" bIns="0" rtlCol="0" anchor="ctr">
            <a:normAutofit/>
          </a:bodyPr>
          <a:lstStyle/>
          <a:p>
            <a:pPr marL="0" indent="0">
              <a:buNone/>
            </a:pPr>
            <a:r>
              <a:rPr lang="en-US" sz="880" b="1" dirty="0">
                <a:solidFill>
                  <a:srgbClr val="28D7FF"/>
                </a:solidFill>
              </a:rPr>
              <a:t>Simulation</a:t>
            </a:r>
            <a:endParaRPr lang="en-US" sz="880" dirty="0"/>
          </a:p>
        </p:txBody>
      </p:sp>
      <p:sp>
        <p:nvSpPr>
          <p:cNvPr id="45" name="Text 43"/>
          <p:cNvSpPr/>
          <p:nvPr/>
        </p:nvSpPr>
        <p:spPr>
          <a:xfrm>
            <a:off x="4114800" y="5614416"/>
            <a:ext cx="138074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chemistry/materials</a:t>
            </a:r>
            <a:endParaRPr lang="en-US" sz="730" dirty="0"/>
          </a:p>
        </p:txBody>
      </p:sp>
      <p:sp>
        <p:nvSpPr>
          <p:cNvPr id="46" name="Shape 44"/>
          <p:cNvSpPr/>
          <p:nvPr/>
        </p:nvSpPr>
        <p:spPr>
          <a:xfrm>
            <a:off x="5806440" y="5385816"/>
            <a:ext cx="1874520" cy="438912"/>
          </a:xfrm>
          <a:prstGeom prst="roundRect">
            <a:avLst>
              <a:gd name="adj" fmla="val 37500"/>
            </a:avLst>
          </a:prstGeom>
          <a:solidFill>
            <a:srgbClr val="081E2C"/>
          </a:solidFill>
          <a:ln w="12700">
            <a:solidFill>
              <a:srgbClr val="FFE07A">
                <a:alpha val="90000"/>
              </a:srgbClr>
            </a:solidFill>
            <a:prstDash val="solid"/>
          </a:ln>
        </p:spPr>
        <p:txBody>
          <a:bodyPr/>
          <a:lstStyle/>
          <a:p>
            <a:endParaRPr lang="en-US"/>
          </a:p>
        </p:txBody>
      </p:sp>
      <p:sp>
        <p:nvSpPr>
          <p:cNvPr id="47" name="Text 45"/>
          <p:cNvSpPr/>
          <p:nvPr/>
        </p:nvSpPr>
        <p:spPr>
          <a:xfrm>
            <a:off x="5916168" y="5449824"/>
            <a:ext cx="1655064" cy="137160"/>
          </a:xfrm>
          <a:prstGeom prst="rect">
            <a:avLst/>
          </a:prstGeom>
          <a:noFill/>
          <a:ln/>
        </p:spPr>
        <p:txBody>
          <a:bodyPr wrap="square" lIns="0" tIns="0" rIns="0" bIns="0" rtlCol="0" anchor="ctr">
            <a:normAutofit/>
          </a:bodyPr>
          <a:lstStyle/>
          <a:p>
            <a:pPr marL="0" indent="0">
              <a:buNone/>
            </a:pPr>
            <a:r>
              <a:rPr lang="en-US" sz="880" b="1" dirty="0">
                <a:solidFill>
                  <a:srgbClr val="FFE07A"/>
                </a:solidFill>
              </a:rPr>
              <a:t>Optimization / sampling</a:t>
            </a:r>
            <a:endParaRPr lang="en-US" sz="880" dirty="0"/>
          </a:p>
        </p:txBody>
      </p:sp>
      <p:sp>
        <p:nvSpPr>
          <p:cNvPr id="48" name="Text 46"/>
          <p:cNvSpPr/>
          <p:nvPr/>
        </p:nvSpPr>
        <p:spPr>
          <a:xfrm>
            <a:off x="5916168" y="5614416"/>
            <a:ext cx="165506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routing, scheduling, portfolios</a:t>
            </a:r>
            <a:endParaRPr lang="en-US" sz="730" dirty="0"/>
          </a:p>
        </p:txBody>
      </p:sp>
      <p:sp>
        <p:nvSpPr>
          <p:cNvPr id="49" name="Shape 47"/>
          <p:cNvSpPr/>
          <p:nvPr/>
        </p:nvSpPr>
        <p:spPr>
          <a:xfrm>
            <a:off x="7882128" y="5385816"/>
            <a:ext cx="1783080" cy="438912"/>
          </a:xfrm>
          <a:prstGeom prst="roundRect">
            <a:avLst>
              <a:gd name="adj" fmla="val 37500"/>
            </a:avLst>
          </a:prstGeom>
          <a:solidFill>
            <a:srgbClr val="081E2C"/>
          </a:solidFill>
          <a:ln w="12700">
            <a:solidFill>
              <a:srgbClr val="FFB45D">
                <a:alpha val="90000"/>
              </a:srgbClr>
            </a:solidFill>
            <a:prstDash val="solid"/>
          </a:ln>
        </p:spPr>
        <p:txBody>
          <a:bodyPr/>
          <a:lstStyle/>
          <a:p>
            <a:endParaRPr lang="en-US"/>
          </a:p>
        </p:txBody>
      </p:sp>
      <p:sp>
        <p:nvSpPr>
          <p:cNvPr id="50" name="Text 48"/>
          <p:cNvSpPr/>
          <p:nvPr/>
        </p:nvSpPr>
        <p:spPr>
          <a:xfrm>
            <a:off x="7991856" y="5449824"/>
            <a:ext cx="1563624" cy="137160"/>
          </a:xfrm>
          <a:prstGeom prst="rect">
            <a:avLst/>
          </a:prstGeom>
          <a:noFill/>
          <a:ln/>
        </p:spPr>
        <p:txBody>
          <a:bodyPr wrap="square" lIns="0" tIns="0" rIns="0" bIns="0" rtlCol="0" anchor="ctr">
            <a:normAutofit/>
          </a:bodyPr>
          <a:lstStyle/>
          <a:p>
            <a:pPr marL="0" indent="0">
              <a:buNone/>
            </a:pPr>
            <a:r>
              <a:rPr lang="en-US" sz="880" b="1" dirty="0">
                <a:solidFill>
                  <a:srgbClr val="FFB45D"/>
                </a:solidFill>
              </a:rPr>
              <a:t>AI control layer</a:t>
            </a:r>
            <a:endParaRPr lang="en-US" sz="880" dirty="0"/>
          </a:p>
        </p:txBody>
      </p:sp>
      <p:sp>
        <p:nvSpPr>
          <p:cNvPr id="51" name="Text 49"/>
          <p:cNvSpPr/>
          <p:nvPr/>
        </p:nvSpPr>
        <p:spPr>
          <a:xfrm>
            <a:off x="7991856" y="5614416"/>
            <a:ext cx="156362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NVIDIA Ising: stability assist</a:t>
            </a:r>
            <a:endParaRPr lang="en-US" sz="730" dirty="0"/>
          </a:p>
        </p:txBody>
      </p:sp>
      <p:sp>
        <p:nvSpPr>
          <p:cNvPr id="52" name="Shape 50"/>
          <p:cNvSpPr/>
          <p:nvPr/>
        </p:nvSpPr>
        <p:spPr>
          <a:xfrm>
            <a:off x="9857232" y="5385816"/>
            <a:ext cx="1417320" cy="438912"/>
          </a:xfrm>
          <a:prstGeom prst="roundRect">
            <a:avLst>
              <a:gd name="adj" fmla="val 37500"/>
            </a:avLst>
          </a:prstGeom>
          <a:solidFill>
            <a:srgbClr val="081E2C"/>
          </a:solidFill>
          <a:ln w="12700">
            <a:solidFill>
              <a:srgbClr val="67F08B">
                <a:alpha val="90000"/>
              </a:srgbClr>
            </a:solidFill>
            <a:prstDash val="solid"/>
          </a:ln>
        </p:spPr>
        <p:txBody>
          <a:bodyPr/>
          <a:lstStyle/>
          <a:p>
            <a:endParaRPr lang="en-US"/>
          </a:p>
        </p:txBody>
      </p:sp>
      <p:sp>
        <p:nvSpPr>
          <p:cNvPr id="53" name="Text 51"/>
          <p:cNvSpPr/>
          <p:nvPr/>
        </p:nvSpPr>
        <p:spPr>
          <a:xfrm>
            <a:off x="9966960" y="5449824"/>
            <a:ext cx="1197864" cy="137160"/>
          </a:xfrm>
          <a:prstGeom prst="rect">
            <a:avLst/>
          </a:prstGeom>
          <a:noFill/>
          <a:ln/>
        </p:spPr>
        <p:txBody>
          <a:bodyPr wrap="square" lIns="0" tIns="0" rIns="0" bIns="0" rtlCol="0" anchor="ctr">
            <a:normAutofit/>
          </a:bodyPr>
          <a:lstStyle/>
          <a:p>
            <a:pPr marL="0" indent="0">
              <a:buNone/>
            </a:pPr>
            <a:r>
              <a:rPr lang="en-US" sz="880" b="1" dirty="0">
                <a:solidFill>
                  <a:srgbClr val="67F08B"/>
                </a:solidFill>
              </a:rPr>
              <a:t>Hybrid cloud</a:t>
            </a:r>
            <a:endParaRPr lang="en-US" sz="880" dirty="0"/>
          </a:p>
        </p:txBody>
      </p:sp>
      <p:sp>
        <p:nvSpPr>
          <p:cNvPr id="54" name="Text 52"/>
          <p:cNvSpPr/>
          <p:nvPr/>
        </p:nvSpPr>
        <p:spPr>
          <a:xfrm>
            <a:off x="9966960" y="5614416"/>
            <a:ext cx="1197864" cy="155448"/>
          </a:xfrm>
          <a:prstGeom prst="rect">
            <a:avLst/>
          </a:prstGeom>
          <a:noFill/>
          <a:ln/>
        </p:spPr>
        <p:txBody>
          <a:bodyPr wrap="square" lIns="0" tIns="0" rIns="0" bIns="0" rtlCol="0" anchor="ctr">
            <a:normAutofit/>
          </a:bodyPr>
          <a:lstStyle/>
          <a:p>
            <a:pPr marL="0" indent="0">
              <a:buNone/>
            </a:pPr>
            <a:r>
              <a:rPr lang="en-US" sz="730" dirty="0">
                <a:solidFill>
                  <a:srgbClr val="C9D7E6"/>
                </a:solidFill>
              </a:rPr>
              <a:t>GPU + QPU + AI</a:t>
            </a:r>
            <a:endParaRPr lang="en-US" sz="730" dirty="0"/>
          </a:p>
        </p:txBody>
      </p:sp>
      <p:sp>
        <p:nvSpPr>
          <p:cNvPr id="55" name="Shape 53"/>
          <p:cNvSpPr/>
          <p:nvPr/>
        </p:nvSpPr>
        <p:spPr>
          <a:xfrm>
            <a:off x="603504" y="5961888"/>
            <a:ext cx="10917936" cy="438912"/>
          </a:xfrm>
          <a:prstGeom prst="roundRect">
            <a:avLst>
              <a:gd name="adj" fmla="val 16667"/>
            </a:avLst>
          </a:prstGeom>
          <a:solidFill>
            <a:srgbClr val="111C2C"/>
          </a:solidFill>
          <a:ln w="8890">
            <a:solidFill>
              <a:srgbClr val="28D7FF">
                <a:alpha val="60000"/>
              </a:srgbClr>
            </a:solidFill>
            <a:prstDash val="solid"/>
          </a:ln>
        </p:spPr>
        <p:txBody>
          <a:bodyPr/>
          <a:lstStyle/>
          <a:p>
            <a:endParaRPr lang="en-US"/>
          </a:p>
        </p:txBody>
      </p:sp>
      <p:sp>
        <p:nvSpPr>
          <p:cNvPr id="56" name="Text 54"/>
          <p:cNvSpPr/>
          <p:nvPr/>
        </p:nvSpPr>
        <p:spPr>
          <a:xfrm>
            <a:off x="822960" y="6108192"/>
            <a:ext cx="10469880" cy="182880"/>
          </a:xfrm>
          <a:prstGeom prst="rect">
            <a:avLst/>
          </a:prstGeom>
          <a:noFill/>
          <a:ln/>
        </p:spPr>
        <p:txBody>
          <a:bodyPr wrap="square" lIns="0" tIns="0" rIns="0" bIns="0" rtlCol="0" anchor="ctr"/>
          <a:lstStyle/>
          <a:p>
            <a:pPr marL="0" indent="0">
              <a:buNone/>
            </a:pPr>
            <a:r>
              <a:rPr lang="en-US" sz="1040" dirty="0">
                <a:solidFill>
                  <a:srgbClr val="E8F5FF"/>
                </a:solidFill>
              </a:rPr>
              <a:t>Caveat: quantum advantage must be measured end-to-end — data loading, error correction, classical pre/post-processing, and total energy used.</a:t>
            </a:r>
            <a:endParaRPr lang="en-US" sz="1040" dirty="0"/>
          </a:p>
        </p:txBody>
      </p:sp>
      <p:sp>
        <p:nvSpPr>
          <p:cNvPr id="57" name="Text 55"/>
          <p:cNvSpPr/>
          <p:nvPr/>
        </p:nvSpPr>
        <p:spPr>
          <a:xfrm>
            <a:off x="603504" y="6565392"/>
            <a:ext cx="10927080" cy="164592"/>
          </a:xfrm>
          <a:prstGeom prst="rect">
            <a:avLst/>
          </a:prstGeom>
          <a:noFill/>
          <a:ln/>
        </p:spPr>
        <p:txBody>
          <a:bodyPr wrap="square" lIns="0" tIns="0" rIns="0" bIns="0" rtlCol="0" anchor="ctr"/>
          <a:lstStyle/>
          <a:p>
            <a:pPr marL="0" indent="0">
              <a:buNone/>
            </a:pPr>
            <a:r>
              <a:rPr lang="en-US" sz="650" dirty="0">
                <a:solidFill>
                  <a:srgbClr val="6E7F91"/>
                </a:solidFill>
              </a:rPr>
              <a:t>Sources: Google Willow benchmark; Nature/OLCF Frontier power range; D-Wave hosting specs/IEEE power estimate; IBM Starling roadmap; NVIDIA Ising.</a:t>
            </a:r>
            <a:endParaRPr lang="en-US" sz="6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12DE9D-3662-EFB3-DD32-163E9EB9EB16}"/>
              </a:ext>
            </a:extLst>
          </p:cNvPr>
          <p:cNvSpPr txBox="1"/>
          <p:nvPr/>
        </p:nvSpPr>
        <p:spPr>
          <a:xfrm>
            <a:off x="3459892" y="247134"/>
            <a:ext cx="4732638" cy="369332"/>
          </a:xfrm>
          <a:prstGeom prst="rect">
            <a:avLst/>
          </a:prstGeom>
          <a:noFill/>
        </p:spPr>
        <p:txBody>
          <a:bodyPr wrap="square" rtlCol="0">
            <a:spAutoFit/>
          </a:bodyPr>
          <a:lstStyle/>
          <a:p>
            <a:r>
              <a:rPr lang="en-US" dirty="0"/>
              <a:t>The </a:t>
            </a:r>
          </a:p>
        </p:txBody>
      </p:sp>
      <p:sp>
        <p:nvSpPr>
          <p:cNvPr id="3" name="TextBox 2">
            <a:extLst>
              <a:ext uri="{FF2B5EF4-FFF2-40B4-BE49-F238E27FC236}">
                <a16:creationId xmlns:a16="http://schemas.microsoft.com/office/drawing/2014/main" id="{AD5B5F5E-AC46-D2A3-0820-8D82817B1B2D}"/>
              </a:ext>
            </a:extLst>
          </p:cNvPr>
          <p:cNvSpPr txBox="1"/>
          <p:nvPr/>
        </p:nvSpPr>
        <p:spPr>
          <a:xfrm>
            <a:off x="3286897" y="358345"/>
            <a:ext cx="5782962" cy="954107"/>
          </a:xfrm>
          <a:prstGeom prst="rect">
            <a:avLst/>
          </a:prstGeom>
          <a:noFill/>
        </p:spPr>
        <p:txBody>
          <a:bodyPr wrap="square" rtlCol="0">
            <a:spAutoFit/>
          </a:bodyPr>
          <a:lstStyle/>
          <a:p>
            <a:pPr algn="ctr"/>
            <a:r>
              <a:rPr lang="en-US" sz="2800" dirty="0">
                <a:solidFill>
                  <a:schemeClr val="bg1"/>
                </a:solidFill>
              </a:rPr>
              <a:t>The Murdoch Slide </a:t>
            </a:r>
            <a:br>
              <a:rPr lang="en-US" sz="2800" dirty="0">
                <a:solidFill>
                  <a:schemeClr val="bg1"/>
                </a:solidFill>
              </a:rPr>
            </a:br>
            <a:r>
              <a:rPr lang="en-US" sz="2800" dirty="0">
                <a:solidFill>
                  <a:schemeClr val="bg1"/>
                </a:solidFill>
              </a:rPr>
              <a:t>or follow the money slide</a:t>
            </a:r>
          </a:p>
        </p:txBody>
      </p:sp>
      <p:graphicFrame>
        <p:nvGraphicFramePr>
          <p:cNvPr id="4" name="Table 3">
            <a:extLst>
              <a:ext uri="{FF2B5EF4-FFF2-40B4-BE49-F238E27FC236}">
                <a16:creationId xmlns:a16="http://schemas.microsoft.com/office/drawing/2014/main" id="{F0D1F4E6-0AE3-4306-E39E-C8D44647DD1C}"/>
              </a:ext>
            </a:extLst>
          </p:cNvPr>
          <p:cNvGraphicFramePr>
            <a:graphicFrameLocks noGrp="1"/>
          </p:cNvGraphicFramePr>
          <p:nvPr>
            <p:extLst>
              <p:ext uri="{D42A27DB-BD31-4B8C-83A1-F6EECF244321}">
                <p14:modId xmlns:p14="http://schemas.microsoft.com/office/powerpoint/2010/main" val="1966621287"/>
              </p:ext>
            </p:extLst>
          </p:nvPr>
        </p:nvGraphicFramePr>
        <p:xfrm>
          <a:off x="1025096" y="1423663"/>
          <a:ext cx="10515600" cy="2316480"/>
        </p:xfrm>
        <a:graphic>
          <a:graphicData uri="http://schemas.openxmlformats.org/drawingml/2006/table">
            <a:tbl>
              <a:tblPr/>
              <a:tblGrid>
                <a:gridCol w="2103120">
                  <a:extLst>
                    <a:ext uri="{9D8B030D-6E8A-4147-A177-3AD203B41FA5}">
                      <a16:colId xmlns:a16="http://schemas.microsoft.com/office/drawing/2014/main" val="3327160058"/>
                    </a:ext>
                  </a:extLst>
                </a:gridCol>
                <a:gridCol w="2103120">
                  <a:extLst>
                    <a:ext uri="{9D8B030D-6E8A-4147-A177-3AD203B41FA5}">
                      <a16:colId xmlns:a16="http://schemas.microsoft.com/office/drawing/2014/main" val="293674122"/>
                    </a:ext>
                  </a:extLst>
                </a:gridCol>
                <a:gridCol w="2103120">
                  <a:extLst>
                    <a:ext uri="{9D8B030D-6E8A-4147-A177-3AD203B41FA5}">
                      <a16:colId xmlns:a16="http://schemas.microsoft.com/office/drawing/2014/main" val="3486290901"/>
                    </a:ext>
                  </a:extLst>
                </a:gridCol>
                <a:gridCol w="2103120">
                  <a:extLst>
                    <a:ext uri="{9D8B030D-6E8A-4147-A177-3AD203B41FA5}">
                      <a16:colId xmlns:a16="http://schemas.microsoft.com/office/drawing/2014/main" val="1967579603"/>
                    </a:ext>
                  </a:extLst>
                </a:gridCol>
                <a:gridCol w="2103120">
                  <a:extLst>
                    <a:ext uri="{9D8B030D-6E8A-4147-A177-3AD203B41FA5}">
                      <a16:colId xmlns:a16="http://schemas.microsoft.com/office/drawing/2014/main" val="4127797861"/>
                    </a:ext>
                  </a:extLst>
                </a:gridCol>
              </a:tblGrid>
              <a:tr h="0">
                <a:tc>
                  <a:txBody>
                    <a:bodyPr/>
                    <a:lstStyle/>
                    <a:p>
                      <a:pPr>
                        <a:buNone/>
                      </a:pPr>
                      <a:r>
                        <a:rPr lang="en-US">
                          <a:solidFill>
                            <a:schemeClr val="bg1"/>
                          </a:solidFill>
                        </a:rPr>
                        <a:t>Year</a:t>
                      </a:r>
                    </a:p>
                  </a:txBody>
                  <a:tcPr anchor="ctr">
                    <a:lnL>
                      <a:noFill/>
                    </a:lnL>
                    <a:lnR>
                      <a:noFill/>
                    </a:lnR>
                    <a:lnT>
                      <a:noFill/>
                    </a:lnT>
                    <a:lnB>
                      <a:noFill/>
                    </a:lnB>
                    <a:noFill/>
                  </a:tcPr>
                </a:tc>
                <a:tc>
                  <a:txBody>
                    <a:bodyPr/>
                    <a:lstStyle/>
                    <a:p>
                      <a:pPr>
                        <a:buNone/>
                      </a:pPr>
                      <a:r>
                        <a:rPr lang="en-US">
                          <a:solidFill>
                            <a:schemeClr val="bg1"/>
                          </a:solidFill>
                        </a:rPr>
                        <a:t>Country / government listed commitments</a:t>
                      </a:r>
                    </a:p>
                  </a:txBody>
                  <a:tcPr anchor="ctr">
                    <a:lnL>
                      <a:noFill/>
                    </a:lnL>
                    <a:lnR>
                      <a:noFill/>
                    </a:lnR>
                    <a:lnT>
                      <a:noFill/>
                    </a:lnT>
                    <a:lnB>
                      <a:noFill/>
                    </a:lnB>
                    <a:noFill/>
                  </a:tcPr>
                </a:tc>
                <a:tc>
                  <a:txBody>
                    <a:bodyPr/>
                    <a:lstStyle/>
                    <a:p>
                      <a:pPr>
                        <a:buNone/>
                      </a:pPr>
                      <a:r>
                        <a:rPr lang="en-US" dirty="0">
                          <a:solidFill>
                            <a:schemeClr val="bg1"/>
                          </a:solidFill>
                        </a:rPr>
                        <a:t>Corporate / private listed deals</a:t>
                      </a:r>
                    </a:p>
                  </a:txBody>
                  <a:tcPr anchor="ctr">
                    <a:lnL>
                      <a:noFill/>
                    </a:lnL>
                    <a:lnR>
                      <a:noFill/>
                    </a:lnR>
                    <a:lnT>
                      <a:noFill/>
                    </a:lnT>
                    <a:lnB>
                      <a:noFill/>
                    </a:lnB>
                    <a:noFill/>
                  </a:tcPr>
                </a:tc>
                <a:tc>
                  <a:txBody>
                    <a:bodyPr/>
                    <a:lstStyle/>
                    <a:p>
                      <a:pPr>
                        <a:buNone/>
                      </a:pPr>
                      <a:r>
                        <a:rPr lang="en-US">
                          <a:solidFill>
                            <a:schemeClr val="bg1"/>
                          </a:solidFill>
                        </a:rPr>
                        <a:t>Combined listed total</a:t>
                      </a:r>
                    </a:p>
                  </a:txBody>
                  <a:tcPr anchor="ctr">
                    <a:lnL>
                      <a:noFill/>
                    </a:lnL>
                    <a:lnR>
                      <a:noFill/>
                    </a:lnR>
                    <a:lnT>
                      <a:noFill/>
                    </a:lnT>
                    <a:lnB>
                      <a:noFill/>
                    </a:lnB>
                    <a:noFill/>
                  </a:tcPr>
                </a:tc>
                <a:tc>
                  <a:txBody>
                    <a:bodyPr/>
                    <a:lstStyle/>
                    <a:p>
                      <a:pPr>
                        <a:buNone/>
                      </a:pPr>
                      <a:r>
                        <a:rPr lang="en-US">
                          <a:solidFill>
                            <a:schemeClr val="bg1"/>
                          </a:solidFill>
                        </a:rPr>
                        <a:t>YoY change</a:t>
                      </a:r>
                    </a:p>
                  </a:txBody>
                  <a:tcPr anchor="ctr">
                    <a:lnL>
                      <a:noFill/>
                    </a:lnL>
                    <a:lnR>
                      <a:noFill/>
                    </a:lnR>
                    <a:lnT>
                      <a:noFill/>
                    </a:lnT>
                    <a:lnB>
                      <a:noFill/>
                    </a:lnB>
                    <a:noFill/>
                  </a:tcPr>
                </a:tc>
                <a:extLst>
                  <a:ext uri="{0D108BD9-81ED-4DB2-BD59-A6C34878D82A}">
                    <a16:rowId xmlns:a16="http://schemas.microsoft.com/office/drawing/2014/main" val="1435426493"/>
                  </a:ext>
                </a:extLst>
              </a:tr>
              <a:tr h="0">
                <a:tc>
                  <a:txBody>
                    <a:bodyPr/>
                    <a:lstStyle/>
                    <a:p>
                      <a:pPr>
                        <a:buNone/>
                      </a:pPr>
                      <a:r>
                        <a:rPr lang="en-US" b="1">
                          <a:solidFill>
                            <a:schemeClr val="bg1"/>
                          </a:solidFill>
                        </a:rPr>
                        <a:t>2024</a:t>
                      </a:r>
                      <a:endParaRPr lang="en-US">
                        <a:solidFill>
                          <a:schemeClr val="bg1"/>
                        </a:solidFill>
                      </a:endParaRPr>
                    </a:p>
                  </a:txBody>
                  <a:tcPr anchor="ctr">
                    <a:lnL>
                      <a:noFill/>
                    </a:lnL>
                    <a:lnR>
                      <a:noFill/>
                    </a:lnR>
                    <a:lnT>
                      <a:noFill/>
                    </a:lnT>
                    <a:lnB>
                      <a:noFill/>
                    </a:lnB>
                    <a:noFill/>
                  </a:tcPr>
                </a:tc>
                <a:tc>
                  <a:txBody>
                    <a:bodyPr/>
                    <a:lstStyle/>
                    <a:p>
                      <a:pPr>
                        <a:buNone/>
                      </a:pPr>
                      <a:r>
                        <a:rPr lang="en-US">
                          <a:solidFill>
                            <a:schemeClr val="bg1"/>
                          </a:solidFill>
                        </a:rPr>
                        <a:t>~$2.04B</a:t>
                      </a:r>
                    </a:p>
                  </a:txBody>
                  <a:tcPr anchor="ctr">
                    <a:lnL>
                      <a:noFill/>
                    </a:lnL>
                    <a:lnR>
                      <a:noFill/>
                    </a:lnR>
                    <a:lnT>
                      <a:noFill/>
                    </a:lnT>
                    <a:lnB>
                      <a:noFill/>
                    </a:lnB>
                    <a:noFill/>
                  </a:tcPr>
                </a:tc>
                <a:tc>
                  <a:txBody>
                    <a:bodyPr/>
                    <a:lstStyle/>
                    <a:p>
                      <a:pPr>
                        <a:buNone/>
                      </a:pPr>
                      <a:r>
                        <a:rPr lang="en-US">
                          <a:solidFill>
                            <a:schemeClr val="bg1"/>
                          </a:solidFill>
                        </a:rPr>
                        <a:t>~$0.48B</a:t>
                      </a:r>
                    </a:p>
                  </a:txBody>
                  <a:tcPr anchor="ctr">
                    <a:lnL>
                      <a:noFill/>
                    </a:lnL>
                    <a:lnR>
                      <a:noFill/>
                    </a:lnR>
                    <a:lnT>
                      <a:noFill/>
                    </a:lnT>
                    <a:lnB>
                      <a:noFill/>
                    </a:lnB>
                    <a:noFill/>
                  </a:tcPr>
                </a:tc>
                <a:tc>
                  <a:txBody>
                    <a:bodyPr/>
                    <a:lstStyle/>
                    <a:p>
                      <a:pPr>
                        <a:buNone/>
                      </a:pPr>
                      <a:r>
                        <a:rPr lang="en-US" b="1">
                          <a:solidFill>
                            <a:schemeClr val="bg1"/>
                          </a:solidFill>
                        </a:rPr>
                        <a:t>~$2.51B</a:t>
                      </a:r>
                      <a:endParaRPr lang="en-US">
                        <a:solidFill>
                          <a:schemeClr val="bg1"/>
                        </a:solidFill>
                      </a:endParaRPr>
                    </a:p>
                  </a:txBody>
                  <a:tcPr anchor="ctr">
                    <a:lnL>
                      <a:noFill/>
                    </a:lnL>
                    <a:lnR>
                      <a:noFill/>
                    </a:lnR>
                    <a:lnT>
                      <a:noFill/>
                    </a:lnT>
                    <a:lnB>
                      <a:noFill/>
                    </a:lnB>
                    <a:noFill/>
                  </a:tcPr>
                </a:tc>
                <a:tc>
                  <a:txBody>
                    <a:bodyPr/>
                    <a:lstStyle/>
                    <a:p>
                      <a:pPr>
                        <a:buNone/>
                      </a:pPr>
                      <a:r>
                        <a:rPr lang="en-US">
                          <a:solidFill>
                            <a:schemeClr val="bg1"/>
                          </a:solidFill>
                        </a:rPr>
                        <a:t>—</a:t>
                      </a:r>
                    </a:p>
                  </a:txBody>
                  <a:tcPr anchor="ctr">
                    <a:lnL>
                      <a:noFill/>
                    </a:lnL>
                    <a:lnR>
                      <a:noFill/>
                    </a:lnR>
                    <a:lnT>
                      <a:noFill/>
                    </a:lnT>
                    <a:lnB>
                      <a:noFill/>
                    </a:lnB>
                    <a:noFill/>
                  </a:tcPr>
                </a:tc>
                <a:extLst>
                  <a:ext uri="{0D108BD9-81ED-4DB2-BD59-A6C34878D82A}">
                    <a16:rowId xmlns:a16="http://schemas.microsoft.com/office/drawing/2014/main" val="3392707970"/>
                  </a:ext>
                </a:extLst>
              </a:tr>
              <a:tr h="0">
                <a:tc>
                  <a:txBody>
                    <a:bodyPr/>
                    <a:lstStyle/>
                    <a:p>
                      <a:pPr>
                        <a:buNone/>
                      </a:pPr>
                      <a:r>
                        <a:rPr lang="en-US" b="1">
                          <a:solidFill>
                            <a:schemeClr val="bg1"/>
                          </a:solidFill>
                        </a:rPr>
                        <a:t>2025</a:t>
                      </a:r>
                      <a:endParaRPr lang="en-US">
                        <a:solidFill>
                          <a:schemeClr val="bg1"/>
                        </a:solidFill>
                      </a:endParaRPr>
                    </a:p>
                  </a:txBody>
                  <a:tcPr anchor="ctr">
                    <a:lnL>
                      <a:noFill/>
                    </a:lnL>
                    <a:lnR>
                      <a:noFill/>
                    </a:lnR>
                    <a:lnT>
                      <a:noFill/>
                    </a:lnT>
                    <a:lnB>
                      <a:noFill/>
                    </a:lnB>
                    <a:noFill/>
                  </a:tcPr>
                </a:tc>
                <a:tc>
                  <a:txBody>
                    <a:bodyPr/>
                    <a:lstStyle/>
                    <a:p>
                      <a:pPr>
                        <a:buNone/>
                      </a:pPr>
                      <a:r>
                        <a:rPr lang="en-US">
                          <a:solidFill>
                            <a:schemeClr val="bg1"/>
                          </a:solidFill>
                        </a:rPr>
                        <a:t>~$9.56B</a:t>
                      </a:r>
                    </a:p>
                  </a:txBody>
                  <a:tcPr anchor="ctr">
                    <a:lnL>
                      <a:noFill/>
                    </a:lnL>
                    <a:lnR>
                      <a:noFill/>
                    </a:lnR>
                    <a:lnT>
                      <a:noFill/>
                    </a:lnT>
                    <a:lnB>
                      <a:noFill/>
                    </a:lnB>
                    <a:noFill/>
                  </a:tcPr>
                </a:tc>
                <a:tc>
                  <a:txBody>
                    <a:bodyPr/>
                    <a:lstStyle/>
                    <a:p>
                      <a:pPr>
                        <a:buNone/>
                      </a:pPr>
                      <a:r>
                        <a:rPr lang="en-US">
                          <a:solidFill>
                            <a:schemeClr val="bg1"/>
                          </a:solidFill>
                        </a:rPr>
                        <a:t>~$4.53B</a:t>
                      </a:r>
                    </a:p>
                  </a:txBody>
                  <a:tcPr anchor="ctr">
                    <a:lnL>
                      <a:noFill/>
                    </a:lnL>
                    <a:lnR>
                      <a:noFill/>
                    </a:lnR>
                    <a:lnT>
                      <a:noFill/>
                    </a:lnT>
                    <a:lnB>
                      <a:noFill/>
                    </a:lnB>
                    <a:noFill/>
                  </a:tcPr>
                </a:tc>
                <a:tc>
                  <a:txBody>
                    <a:bodyPr/>
                    <a:lstStyle/>
                    <a:p>
                      <a:pPr>
                        <a:buNone/>
                      </a:pPr>
                      <a:r>
                        <a:rPr lang="en-US" b="1">
                          <a:solidFill>
                            <a:schemeClr val="bg1"/>
                          </a:solidFill>
                        </a:rPr>
                        <a:t>~$14.09B</a:t>
                      </a:r>
                      <a:endParaRPr lang="en-US">
                        <a:solidFill>
                          <a:schemeClr val="bg1"/>
                        </a:solidFill>
                      </a:endParaRPr>
                    </a:p>
                  </a:txBody>
                  <a:tcPr anchor="ctr">
                    <a:lnL>
                      <a:noFill/>
                    </a:lnL>
                    <a:lnR>
                      <a:noFill/>
                    </a:lnR>
                    <a:lnT>
                      <a:noFill/>
                    </a:lnT>
                    <a:lnB>
                      <a:noFill/>
                    </a:lnB>
                    <a:noFill/>
                  </a:tcPr>
                </a:tc>
                <a:tc>
                  <a:txBody>
                    <a:bodyPr/>
                    <a:lstStyle/>
                    <a:p>
                      <a:pPr>
                        <a:buNone/>
                      </a:pPr>
                      <a:r>
                        <a:rPr lang="en-US" sz="2000" b="1" dirty="0">
                          <a:solidFill>
                            <a:schemeClr val="bg1"/>
                          </a:solidFill>
                        </a:rPr>
                        <a:t>~+461%</a:t>
                      </a:r>
                      <a:endParaRPr lang="en-US" sz="2000" dirty="0">
                        <a:solidFill>
                          <a:schemeClr val="bg1"/>
                        </a:solidFill>
                      </a:endParaRPr>
                    </a:p>
                  </a:txBody>
                  <a:tcPr anchor="ctr">
                    <a:lnL>
                      <a:noFill/>
                    </a:lnL>
                    <a:lnR>
                      <a:noFill/>
                    </a:lnR>
                    <a:lnT>
                      <a:noFill/>
                    </a:lnT>
                    <a:lnB>
                      <a:noFill/>
                    </a:lnB>
                    <a:noFill/>
                  </a:tcPr>
                </a:tc>
                <a:extLst>
                  <a:ext uri="{0D108BD9-81ED-4DB2-BD59-A6C34878D82A}">
                    <a16:rowId xmlns:a16="http://schemas.microsoft.com/office/drawing/2014/main" val="1705970096"/>
                  </a:ext>
                </a:extLst>
              </a:tr>
              <a:tr h="0">
                <a:tc>
                  <a:txBody>
                    <a:bodyPr/>
                    <a:lstStyle/>
                    <a:p>
                      <a:pPr>
                        <a:buNone/>
                      </a:pPr>
                      <a:r>
                        <a:rPr lang="en-US" b="1">
                          <a:solidFill>
                            <a:schemeClr val="bg1"/>
                          </a:solidFill>
                        </a:rPr>
                        <a:t>2026 YTD</a:t>
                      </a:r>
                      <a:endParaRPr lang="en-US">
                        <a:solidFill>
                          <a:schemeClr val="bg1"/>
                        </a:solidFill>
                      </a:endParaRPr>
                    </a:p>
                  </a:txBody>
                  <a:tcPr anchor="ctr">
                    <a:lnL>
                      <a:noFill/>
                    </a:lnL>
                    <a:lnR>
                      <a:noFill/>
                    </a:lnR>
                    <a:lnT>
                      <a:noFill/>
                    </a:lnT>
                    <a:lnB>
                      <a:noFill/>
                    </a:lnB>
                    <a:noFill/>
                  </a:tcPr>
                </a:tc>
                <a:tc>
                  <a:txBody>
                    <a:bodyPr/>
                    <a:lstStyle/>
                    <a:p>
                      <a:pPr>
                        <a:buNone/>
                      </a:pPr>
                      <a:r>
                        <a:rPr lang="en-US" b="1" dirty="0">
                          <a:solidFill>
                            <a:schemeClr val="bg1"/>
                          </a:solidFill>
                        </a:rPr>
                        <a:t>~$4.61B</a:t>
                      </a:r>
                      <a:endParaRPr lang="en-US" dirty="0">
                        <a:solidFill>
                          <a:schemeClr val="bg1"/>
                        </a:solidFill>
                      </a:endParaRPr>
                    </a:p>
                  </a:txBody>
                  <a:tcPr anchor="ctr">
                    <a:lnL>
                      <a:noFill/>
                    </a:lnL>
                    <a:lnR>
                      <a:noFill/>
                    </a:lnR>
                    <a:lnT>
                      <a:noFill/>
                    </a:lnT>
                    <a:lnB>
                      <a:noFill/>
                    </a:lnB>
                    <a:noFill/>
                  </a:tcPr>
                </a:tc>
                <a:tc>
                  <a:txBody>
                    <a:bodyPr/>
                    <a:lstStyle/>
                    <a:p>
                      <a:pPr>
                        <a:buNone/>
                      </a:pPr>
                      <a:r>
                        <a:rPr lang="en-US" b="1">
                          <a:solidFill>
                            <a:schemeClr val="bg1"/>
                          </a:solidFill>
                        </a:rPr>
                        <a:t>~$6.14B</a:t>
                      </a:r>
                      <a:endParaRPr lang="en-US">
                        <a:solidFill>
                          <a:schemeClr val="bg1"/>
                        </a:solidFill>
                      </a:endParaRPr>
                    </a:p>
                  </a:txBody>
                  <a:tcPr anchor="ctr">
                    <a:lnL>
                      <a:noFill/>
                    </a:lnL>
                    <a:lnR>
                      <a:noFill/>
                    </a:lnR>
                    <a:lnT>
                      <a:noFill/>
                    </a:lnT>
                    <a:lnB>
                      <a:noFill/>
                    </a:lnB>
                    <a:noFill/>
                  </a:tcPr>
                </a:tc>
                <a:tc>
                  <a:txBody>
                    <a:bodyPr/>
                    <a:lstStyle/>
                    <a:p>
                      <a:pPr>
                        <a:buNone/>
                      </a:pPr>
                      <a:r>
                        <a:rPr lang="en-US" b="1">
                          <a:solidFill>
                            <a:schemeClr val="bg1"/>
                          </a:solidFill>
                        </a:rPr>
                        <a:t>~$10.75B</a:t>
                      </a:r>
                      <a:endParaRPr lang="en-US">
                        <a:solidFill>
                          <a:schemeClr val="bg1"/>
                        </a:solidFill>
                      </a:endParaRPr>
                    </a:p>
                  </a:txBody>
                  <a:tcPr anchor="ctr">
                    <a:lnL>
                      <a:noFill/>
                    </a:lnL>
                    <a:lnR>
                      <a:noFill/>
                    </a:lnR>
                    <a:lnT>
                      <a:noFill/>
                    </a:lnT>
                    <a:lnB>
                      <a:noFill/>
                    </a:lnB>
                    <a:noFill/>
                  </a:tcPr>
                </a:tc>
                <a:tc>
                  <a:txBody>
                    <a:bodyPr/>
                    <a:lstStyle/>
                    <a:p>
                      <a:pPr>
                        <a:buNone/>
                      </a:pPr>
                      <a:r>
                        <a:rPr lang="en-US" b="1" dirty="0">
                          <a:solidFill>
                            <a:schemeClr val="bg1"/>
                          </a:solidFill>
                        </a:rPr>
                        <a:t>~-24% vs full-year 2025</a:t>
                      </a:r>
                      <a:endParaRPr lang="en-US" dirty="0">
                        <a:solidFill>
                          <a:schemeClr val="bg1"/>
                        </a:solidFill>
                      </a:endParaRPr>
                    </a:p>
                  </a:txBody>
                  <a:tcPr anchor="ctr">
                    <a:lnL>
                      <a:noFill/>
                    </a:lnL>
                    <a:lnR>
                      <a:noFill/>
                    </a:lnR>
                    <a:lnT>
                      <a:noFill/>
                    </a:lnT>
                    <a:lnB>
                      <a:noFill/>
                    </a:lnB>
                    <a:noFill/>
                  </a:tcPr>
                </a:tc>
                <a:extLst>
                  <a:ext uri="{0D108BD9-81ED-4DB2-BD59-A6C34878D82A}">
                    <a16:rowId xmlns:a16="http://schemas.microsoft.com/office/drawing/2014/main" val="3728776092"/>
                  </a:ext>
                </a:extLst>
              </a:tr>
            </a:tbl>
          </a:graphicData>
        </a:graphic>
      </p:graphicFrame>
      <p:sp>
        <p:nvSpPr>
          <p:cNvPr id="5" name="Rectangle 1">
            <a:extLst>
              <a:ext uri="{FF2B5EF4-FFF2-40B4-BE49-F238E27FC236}">
                <a16:creationId xmlns:a16="http://schemas.microsoft.com/office/drawing/2014/main" id="{C69612D0-FEE4-B4F4-8A1A-10794CA74308}"/>
              </a:ext>
            </a:extLst>
          </p:cNvPr>
          <p:cNvSpPr>
            <a:spLocks noChangeArrowheads="1"/>
          </p:cNvSpPr>
          <p:nvPr/>
        </p:nvSpPr>
        <p:spPr bwMode="auto">
          <a:xfrm>
            <a:off x="299156" y="5334506"/>
            <a:ext cx="238558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rPr>
              <a:t>Updated combined listed total</a:t>
            </a:r>
          </a:p>
        </p:txBody>
      </p:sp>
      <p:sp>
        <p:nvSpPr>
          <p:cNvPr id="7" name="TextBox 6">
            <a:extLst>
              <a:ext uri="{FF2B5EF4-FFF2-40B4-BE49-F238E27FC236}">
                <a16:creationId xmlns:a16="http://schemas.microsoft.com/office/drawing/2014/main" id="{4F4CF097-B453-FE89-FB5D-DB03F2FD5368}"/>
              </a:ext>
            </a:extLst>
          </p:cNvPr>
          <p:cNvSpPr txBox="1"/>
          <p:nvPr/>
        </p:nvSpPr>
        <p:spPr>
          <a:xfrm>
            <a:off x="1025096" y="5022327"/>
            <a:ext cx="10141807" cy="1200329"/>
          </a:xfrm>
          <a:prstGeom prst="rect">
            <a:avLst/>
          </a:prstGeom>
          <a:noFill/>
        </p:spPr>
        <p:txBody>
          <a:bodyPr wrap="square">
            <a:spAutoFit/>
          </a:bodyPr>
          <a:lstStyle/>
          <a:p>
            <a:pPr>
              <a:buNone/>
            </a:pPr>
            <a:r>
              <a:rPr lang="en-US" b="1" dirty="0">
                <a:solidFill>
                  <a:schemeClr val="bg1"/>
                </a:solidFill>
              </a:rPr>
              <a:t>2026 YTD combined listed quantum investment: ~$10.75B</a:t>
            </a:r>
            <a:endParaRPr lang="en-US" dirty="0">
              <a:solidFill>
                <a:schemeClr val="bg1"/>
              </a:solidFill>
            </a:endParaRPr>
          </a:p>
          <a:p>
            <a:pPr>
              <a:buNone/>
            </a:pPr>
            <a:r>
              <a:rPr lang="en-US" dirty="0">
                <a:solidFill>
                  <a:schemeClr val="bg1"/>
                </a:solidFill>
              </a:rPr>
              <a:t>On a simple annualized run-rate basis, </a:t>
            </a:r>
            <a:r>
              <a:rPr lang="en-US" b="1" dirty="0">
                <a:solidFill>
                  <a:schemeClr val="bg1"/>
                </a:solidFill>
              </a:rPr>
              <a:t>$10.75B through seven months implies roughly $18.4B for full-year 2026</a:t>
            </a:r>
            <a:r>
              <a:rPr lang="en-US" dirty="0">
                <a:solidFill>
                  <a:schemeClr val="bg1"/>
                </a:solidFill>
              </a:rPr>
              <a:t>, which would be about </a:t>
            </a:r>
            <a:r>
              <a:rPr lang="en-US" b="1" dirty="0">
                <a:solidFill>
                  <a:schemeClr val="bg1"/>
                </a:solidFill>
              </a:rPr>
              <a:t>+31% above 2025</a:t>
            </a:r>
            <a:r>
              <a:rPr lang="en-US" dirty="0">
                <a:solidFill>
                  <a:schemeClr val="bg1"/>
                </a:solidFill>
              </a:rPr>
              <a:t> if the pace holds. That is a rough run-rate, not a forecast.</a:t>
            </a:r>
          </a:p>
        </p:txBody>
      </p:sp>
    </p:spTree>
    <p:extLst>
      <p:ext uri="{BB962C8B-B14F-4D97-AF65-F5344CB8AC3E}">
        <p14:creationId xmlns:p14="http://schemas.microsoft.com/office/powerpoint/2010/main" val="3231142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r>
              <a:t>2026 Roadmap View</a:t>
            </a:r>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r>
              <a:t>What the leading roadmaps imply — updated August 2026</a:t>
            </a:r>
          </a:p>
        </p:txBody>
      </p:sp>
      <p:sp>
        <p:nvSpPr>
          <p:cNvPr id="6" name="Text 4"/>
          <p:cNvSpPr/>
          <p:nvPr/>
        </p:nvSpPr>
        <p:spPr>
          <a:xfrm>
            <a:off x="10104120" y="566928"/>
            <a:ext cx="1508760" cy="219456"/>
          </a:xfrm>
          <a:prstGeom prst="rect">
            <a:avLst/>
          </a:prstGeom>
          <a:noFill/>
          <a:ln/>
        </p:spPr>
        <p:txBody>
          <a:bodyPr wrap="square" lIns="0" tIns="0" rIns="0" bIns="0" rtlCol="0" anchor="ctr"/>
          <a:lstStyle/>
          <a:p>
            <a:r>
              <a:t>Updated Aug. 18, 2026</a:t>
            </a:r>
          </a:p>
        </p:txBody>
      </p:sp>
      <p:sp>
        <p:nvSpPr>
          <p:cNvPr id="7" name="Shape 5"/>
          <p:cNvSpPr/>
          <p:nvPr/>
        </p:nvSpPr>
        <p:spPr>
          <a:xfrm>
            <a:off x="731520" y="2011680"/>
            <a:ext cx="2628900" cy="2514600"/>
          </a:xfrm>
          <a:prstGeom prst="roundRect">
            <a:avLst>
              <a:gd name="adj" fmla="val 2909"/>
            </a:avLst>
          </a:prstGeom>
          <a:solidFill>
            <a:srgbClr val="08213D">
              <a:alpha val="95000"/>
            </a:srgbClr>
          </a:solidFill>
          <a:ln w="12700">
            <a:solidFill>
              <a:srgbClr val="19D3F3"/>
            </a:solidFill>
            <a:prstDash val="solid"/>
          </a:ln>
        </p:spPr>
        <p:txBody>
          <a:bodyPr/>
          <a:lstStyle/>
          <a:p>
            <a:endParaRPr lang="en-US"/>
          </a:p>
        </p:txBody>
      </p:sp>
      <p:sp>
        <p:nvSpPr>
          <p:cNvPr id="8" name="Text 6"/>
          <p:cNvSpPr/>
          <p:nvPr/>
        </p:nvSpPr>
        <p:spPr>
          <a:xfrm>
            <a:off x="841248" y="2167128"/>
            <a:ext cx="2409444" cy="237744"/>
          </a:xfrm>
          <a:prstGeom prst="rect">
            <a:avLst/>
          </a:prstGeom>
          <a:noFill/>
          <a:ln/>
        </p:spPr>
        <p:txBody>
          <a:bodyPr wrap="square" lIns="0" tIns="0" rIns="0" bIns="0" rtlCol="0" anchor="ctr"/>
          <a:lstStyle/>
          <a:p>
            <a:r>
              <a:rPr sz="1240" b="1">
                <a:solidFill>
                  <a:srgbClr val="19D3F3"/>
                </a:solidFill>
              </a:rPr>
              <a:t>2026</a:t>
            </a:r>
          </a:p>
        </p:txBody>
      </p:sp>
      <p:sp>
        <p:nvSpPr>
          <p:cNvPr id="9" name="Text 7"/>
          <p:cNvSpPr/>
          <p:nvPr/>
        </p:nvSpPr>
        <p:spPr>
          <a:xfrm>
            <a:off x="841248" y="2569464"/>
            <a:ext cx="2409444" cy="320040"/>
          </a:xfrm>
          <a:prstGeom prst="rect">
            <a:avLst/>
          </a:prstGeom>
          <a:noFill/>
          <a:ln/>
        </p:spPr>
        <p:txBody>
          <a:bodyPr wrap="square" lIns="0" tIns="0" rIns="0" bIns="0" rtlCol="0" anchor="ctr">
            <a:normAutofit/>
          </a:bodyPr>
          <a:lstStyle/>
          <a:p>
            <a:r>
              <a:rPr sz="1250" b="1">
                <a:solidFill>
                  <a:srgbClr val="FFFFFF"/>
                </a:solidFill>
              </a:rPr>
              <a:t>Operationalization</a:t>
            </a:r>
          </a:p>
        </p:txBody>
      </p:sp>
      <p:sp>
        <p:nvSpPr>
          <p:cNvPr id="10" name="Text 8"/>
          <p:cNvSpPr/>
          <p:nvPr/>
        </p:nvSpPr>
        <p:spPr>
          <a:xfrm>
            <a:off x="896112" y="3017520"/>
            <a:ext cx="2299716" cy="1380744"/>
          </a:xfrm>
          <a:prstGeom prst="rect">
            <a:avLst/>
          </a:prstGeom>
          <a:noFill/>
          <a:ln/>
        </p:spPr>
        <p:txBody>
          <a:bodyPr wrap="square" lIns="0" tIns="0" rIns="0" bIns="0" rtlCol="0" anchor="ctr">
            <a:normAutofit/>
          </a:bodyPr>
          <a:lstStyle/>
          <a:p>
            <a:r>
              <a:rPr sz="919" b="0">
                <a:solidFill>
                  <a:srgbClr val="FFFFFF"/>
                </a:solidFill>
              </a:rPr>
              <a:t>IBM targets first quantum-advantage examples with HPC; Nighthawk: 7,500 gates on up to 360 qubits. AI calibration, RL-QEC and real-world quantum networking move into operation.</a:t>
            </a:r>
          </a:p>
        </p:txBody>
      </p:sp>
      <p:sp>
        <p:nvSpPr>
          <p:cNvPr id="11" name="Shape 9"/>
          <p:cNvSpPr/>
          <p:nvPr/>
        </p:nvSpPr>
        <p:spPr>
          <a:xfrm>
            <a:off x="3451860" y="2011680"/>
            <a:ext cx="2628900" cy="2514600"/>
          </a:xfrm>
          <a:prstGeom prst="roundRect">
            <a:avLst>
              <a:gd name="adj" fmla="val 2909"/>
            </a:avLst>
          </a:prstGeom>
          <a:solidFill>
            <a:srgbClr val="12335C">
              <a:alpha val="95000"/>
            </a:srgbClr>
          </a:solidFill>
          <a:ln w="12700">
            <a:solidFill>
              <a:srgbClr val="00A8E8"/>
            </a:solidFill>
            <a:prstDash val="solid"/>
          </a:ln>
        </p:spPr>
        <p:txBody>
          <a:bodyPr/>
          <a:lstStyle/>
          <a:p>
            <a:endParaRPr lang="en-US"/>
          </a:p>
        </p:txBody>
      </p:sp>
      <p:sp>
        <p:nvSpPr>
          <p:cNvPr id="12" name="Text 10"/>
          <p:cNvSpPr/>
          <p:nvPr/>
        </p:nvSpPr>
        <p:spPr>
          <a:xfrm>
            <a:off x="3561588" y="2167128"/>
            <a:ext cx="2409444" cy="237744"/>
          </a:xfrm>
          <a:prstGeom prst="rect">
            <a:avLst/>
          </a:prstGeom>
          <a:noFill/>
          <a:ln/>
        </p:spPr>
        <p:txBody>
          <a:bodyPr wrap="square" lIns="0" tIns="0" rIns="0" bIns="0" rtlCol="0" anchor="ctr"/>
          <a:lstStyle/>
          <a:p>
            <a:r>
              <a:rPr sz="1240" b="1">
                <a:solidFill>
                  <a:srgbClr val="19D3F3"/>
                </a:solidFill>
              </a:rPr>
              <a:t>2028</a:t>
            </a:r>
          </a:p>
        </p:txBody>
      </p:sp>
      <p:sp>
        <p:nvSpPr>
          <p:cNvPr id="13" name="Text 11"/>
          <p:cNvSpPr/>
          <p:nvPr/>
        </p:nvSpPr>
        <p:spPr>
          <a:xfrm>
            <a:off x="3561588" y="2569464"/>
            <a:ext cx="2409444" cy="320040"/>
          </a:xfrm>
          <a:prstGeom prst="rect">
            <a:avLst/>
          </a:prstGeom>
          <a:noFill/>
          <a:ln/>
        </p:spPr>
        <p:txBody>
          <a:bodyPr wrap="square" lIns="0" tIns="0" rIns="0" bIns="0" rtlCol="0" anchor="ctr">
            <a:normAutofit/>
          </a:bodyPr>
          <a:lstStyle/>
          <a:p>
            <a:r>
              <a:rPr sz="1250" b="1">
                <a:solidFill>
                  <a:srgbClr val="FFFFFF"/>
                </a:solidFill>
              </a:rPr>
              <a:t>Pre-fault-tolerant scale</a:t>
            </a:r>
          </a:p>
        </p:txBody>
      </p:sp>
      <p:sp>
        <p:nvSpPr>
          <p:cNvPr id="14" name="Text 12"/>
          <p:cNvSpPr/>
          <p:nvPr/>
        </p:nvSpPr>
        <p:spPr>
          <a:xfrm>
            <a:off x="3616452" y="3017520"/>
            <a:ext cx="2299716" cy="1380744"/>
          </a:xfrm>
          <a:prstGeom prst="rect">
            <a:avLst/>
          </a:prstGeom>
          <a:noFill/>
          <a:ln/>
        </p:spPr>
        <p:txBody>
          <a:bodyPr wrap="square" lIns="0" tIns="0" rIns="0" bIns="0" rtlCol="0" anchor="ctr">
            <a:normAutofit/>
          </a:bodyPr>
          <a:lstStyle/>
          <a:p>
            <a:r>
              <a:rPr sz="919" b="0">
                <a:solidFill>
                  <a:srgbClr val="FFFFFF"/>
                </a:solidFill>
              </a:rPr>
              <a:t>IBM Nighthawk: up to 15,000 gates / 1,080 qubits. IonQ roadmap target: 20,000 physical / 1,600 logical qubits. Quantum-classical workflow acceleration expands.</a:t>
            </a:r>
          </a:p>
        </p:txBody>
      </p:sp>
      <p:sp>
        <p:nvSpPr>
          <p:cNvPr id="15" name="Shape 13"/>
          <p:cNvSpPr/>
          <p:nvPr/>
        </p:nvSpPr>
        <p:spPr>
          <a:xfrm>
            <a:off x="6172200" y="2011680"/>
            <a:ext cx="2628900" cy="2514600"/>
          </a:xfrm>
          <a:prstGeom prst="roundRect">
            <a:avLst>
              <a:gd name="adj" fmla="val 2909"/>
            </a:avLst>
          </a:prstGeom>
          <a:solidFill>
            <a:srgbClr val="8A3F00">
              <a:alpha val="95000"/>
            </a:srgbClr>
          </a:solidFill>
          <a:ln w="12700">
            <a:solidFill>
              <a:srgbClr val="F59A23"/>
            </a:solidFill>
            <a:prstDash val="solid"/>
          </a:ln>
        </p:spPr>
        <p:txBody>
          <a:bodyPr/>
          <a:lstStyle/>
          <a:p>
            <a:endParaRPr lang="en-US"/>
          </a:p>
        </p:txBody>
      </p:sp>
      <p:sp>
        <p:nvSpPr>
          <p:cNvPr id="16" name="Text 14"/>
          <p:cNvSpPr/>
          <p:nvPr/>
        </p:nvSpPr>
        <p:spPr>
          <a:xfrm>
            <a:off x="6281928" y="2167128"/>
            <a:ext cx="2409444" cy="237744"/>
          </a:xfrm>
          <a:prstGeom prst="rect">
            <a:avLst/>
          </a:prstGeom>
          <a:noFill/>
          <a:ln/>
        </p:spPr>
        <p:txBody>
          <a:bodyPr wrap="square" lIns="0" tIns="0" rIns="0" bIns="0" rtlCol="0" anchor="ctr"/>
          <a:lstStyle/>
          <a:p>
            <a:r>
              <a:rPr sz="1240" b="1">
                <a:solidFill>
                  <a:srgbClr val="FFD15C"/>
                </a:solidFill>
              </a:rPr>
              <a:t>2029</a:t>
            </a:r>
          </a:p>
        </p:txBody>
      </p:sp>
      <p:sp>
        <p:nvSpPr>
          <p:cNvPr id="17" name="Text 15"/>
          <p:cNvSpPr/>
          <p:nvPr/>
        </p:nvSpPr>
        <p:spPr>
          <a:xfrm>
            <a:off x="6281928" y="2569464"/>
            <a:ext cx="2409444" cy="320040"/>
          </a:xfrm>
          <a:prstGeom prst="rect">
            <a:avLst/>
          </a:prstGeom>
          <a:noFill/>
          <a:ln/>
        </p:spPr>
        <p:txBody>
          <a:bodyPr wrap="square" lIns="0" tIns="0" rIns="0" bIns="0" rtlCol="0" anchor="ctr">
            <a:normAutofit/>
          </a:bodyPr>
          <a:lstStyle/>
          <a:p>
            <a:r>
              <a:rPr sz="1250" b="1">
                <a:solidFill>
                  <a:srgbClr val="FFFFFF"/>
                </a:solidFill>
              </a:rPr>
              <a:t>Fault-tolerant inflection</a:t>
            </a:r>
          </a:p>
        </p:txBody>
      </p:sp>
      <p:sp>
        <p:nvSpPr>
          <p:cNvPr id="18" name="Text 16"/>
          <p:cNvSpPr/>
          <p:nvPr/>
        </p:nvSpPr>
        <p:spPr>
          <a:xfrm>
            <a:off x="6336792" y="3017520"/>
            <a:ext cx="2299716" cy="1380744"/>
          </a:xfrm>
          <a:prstGeom prst="rect">
            <a:avLst/>
          </a:prstGeom>
          <a:noFill/>
          <a:ln/>
        </p:spPr>
        <p:txBody>
          <a:bodyPr wrap="square" lIns="0" tIns="0" rIns="0" bIns="0" rtlCol="0" anchor="ctr">
            <a:normAutofit/>
          </a:bodyPr>
          <a:lstStyle/>
          <a:p>
            <a:r>
              <a:rPr sz="919" b="0">
                <a:solidFill>
                  <a:srgbClr val="FFFFFF"/>
                </a:solidFill>
              </a:rPr>
              <a:t>IBM Starling: 200 logical qubits / 100M operations. Quantinuum Apollo is now scheduled for 2029 — one year earlier than the prior deck.</a:t>
            </a:r>
          </a:p>
        </p:txBody>
      </p:sp>
      <p:sp>
        <p:nvSpPr>
          <p:cNvPr id="19" name="Shape 17"/>
          <p:cNvSpPr/>
          <p:nvPr/>
        </p:nvSpPr>
        <p:spPr>
          <a:xfrm>
            <a:off x="8892540" y="2011680"/>
            <a:ext cx="2628900" cy="2514600"/>
          </a:xfrm>
          <a:prstGeom prst="roundRect">
            <a:avLst>
              <a:gd name="adj" fmla="val 2909"/>
            </a:avLst>
          </a:prstGeom>
          <a:solidFill>
            <a:srgbClr val="372B52">
              <a:alpha val="95000"/>
            </a:srgbClr>
          </a:solidFill>
          <a:ln w="12700">
            <a:solidFill>
              <a:srgbClr val="7B61FF"/>
            </a:solidFill>
            <a:prstDash val="solid"/>
          </a:ln>
        </p:spPr>
        <p:txBody>
          <a:bodyPr/>
          <a:lstStyle/>
          <a:p>
            <a:endParaRPr lang="en-US"/>
          </a:p>
        </p:txBody>
      </p:sp>
      <p:sp>
        <p:nvSpPr>
          <p:cNvPr id="20" name="Text 18"/>
          <p:cNvSpPr/>
          <p:nvPr/>
        </p:nvSpPr>
        <p:spPr>
          <a:xfrm>
            <a:off x="9002268" y="2167128"/>
            <a:ext cx="2409444" cy="237744"/>
          </a:xfrm>
          <a:prstGeom prst="rect">
            <a:avLst/>
          </a:prstGeom>
          <a:noFill/>
          <a:ln/>
        </p:spPr>
        <p:txBody>
          <a:bodyPr wrap="square" lIns="0" tIns="0" rIns="0" bIns="0" rtlCol="0" anchor="ctr"/>
          <a:lstStyle/>
          <a:p>
            <a:r>
              <a:rPr sz="1120" b="1">
                <a:solidFill>
                  <a:srgbClr val="19D3F3"/>
                </a:solidFill>
              </a:rPr>
              <a:t>2030–33+</a:t>
            </a:r>
          </a:p>
        </p:txBody>
      </p:sp>
      <p:sp>
        <p:nvSpPr>
          <p:cNvPr id="21" name="Text 19"/>
          <p:cNvSpPr/>
          <p:nvPr/>
        </p:nvSpPr>
        <p:spPr>
          <a:xfrm>
            <a:off x="9002268" y="2569464"/>
            <a:ext cx="2409444" cy="320040"/>
          </a:xfrm>
          <a:prstGeom prst="rect">
            <a:avLst/>
          </a:prstGeom>
          <a:noFill/>
          <a:ln/>
        </p:spPr>
        <p:txBody>
          <a:bodyPr wrap="square" lIns="0" tIns="0" rIns="0" bIns="0" rtlCol="0" anchor="ctr">
            <a:normAutofit/>
          </a:bodyPr>
          <a:lstStyle/>
          <a:p>
            <a:r>
              <a:rPr sz="1250" b="1">
                <a:solidFill>
                  <a:srgbClr val="FFFFFF"/>
                </a:solidFill>
              </a:rPr>
              <a:t>Scale-out / utility</a:t>
            </a:r>
          </a:p>
        </p:txBody>
      </p:sp>
      <p:sp>
        <p:nvSpPr>
          <p:cNvPr id="22" name="Text 20"/>
          <p:cNvSpPr/>
          <p:nvPr/>
        </p:nvSpPr>
        <p:spPr>
          <a:xfrm>
            <a:off x="9057132" y="3017520"/>
            <a:ext cx="2299716" cy="1380744"/>
          </a:xfrm>
          <a:prstGeom prst="rect">
            <a:avLst/>
          </a:prstGeom>
          <a:noFill/>
          <a:ln/>
        </p:spPr>
        <p:txBody>
          <a:bodyPr wrap="square" lIns="0" tIns="0" rIns="0" bIns="0" rtlCol="0" anchor="ctr">
            <a:normAutofit/>
          </a:bodyPr>
          <a:lstStyle/>
          <a:p>
            <a:r>
              <a:rPr sz="919" b="0">
                <a:solidFill>
                  <a:srgbClr val="FFFFFF"/>
                </a:solidFill>
              </a:rPr>
              <a:t>IonQ targets 2M physical / 80k logical by 2030. IBM Blue Jay: 2,000 logical / 1B operations in 2033+. Quantinuum Lumos targets utility-scale by 2033.</a:t>
            </a:r>
          </a:p>
        </p:txBody>
      </p:sp>
      <p:sp>
        <p:nvSpPr>
          <p:cNvPr id="23" name="Shape 21"/>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4" name="Text 22"/>
          <p:cNvSpPr/>
          <p:nvPr/>
        </p:nvSpPr>
        <p:spPr>
          <a:xfrm>
            <a:off x="786384" y="6035040"/>
            <a:ext cx="10561320" cy="146304"/>
          </a:xfrm>
          <a:prstGeom prst="rect">
            <a:avLst/>
          </a:prstGeom>
          <a:noFill/>
          <a:ln/>
        </p:spPr>
        <p:txBody>
          <a:bodyPr wrap="square" lIns="0" tIns="0" rIns="0" bIns="0" rtlCol="0" anchor="ctr">
            <a:normAutofit/>
          </a:bodyPr>
          <a:lstStyle/>
          <a:p>
            <a:r>
              <a:rPr sz="919" i="1">
                <a:solidFill>
                  <a:srgbClr val="FFFFFF"/>
                </a:solidFill>
              </a:rPr>
              <a:t>Speaker takeaway: The key date change is Quantinuum Apollo moving from 2030 to 2029. Vendor roadmaps now converge on 2029 as a major fault-tolerant inflection; utility-scale claims extend into 2030–2033+.</a:t>
            </a:r>
          </a:p>
        </p:txBody>
      </p:sp>
      <p:sp>
        <p:nvSpPr>
          <p:cNvPr id="25" name="TextBox 24"/>
          <p:cNvSpPr txBox="1"/>
          <p:nvPr/>
        </p:nvSpPr>
        <p:spPr>
          <a:xfrm>
            <a:off x="658368" y="6473952"/>
            <a:ext cx="10972800" cy="146304"/>
          </a:xfrm>
          <a:prstGeom prst="rect">
            <a:avLst/>
          </a:prstGeom>
          <a:noFill/>
        </p:spPr>
        <p:txBody>
          <a:bodyPr wrap="square">
            <a:spAutoFit/>
          </a:bodyPr>
          <a:lstStyle/>
          <a:p>
            <a:pPr algn="l"/>
            <a:r>
              <a:rPr sz="550" b="0" i="0">
                <a:solidFill>
                  <a:srgbClr val="B8C4D5"/>
                </a:solidFill>
                <a:latin typeface="Aptos"/>
              </a:rPr>
              <a:t>Roadmap sources: IBM Technology Atlas (Mar/Aug 2026); Quantinuum public roadmap + DARPA QBI; IonQ roadmap. All dates are vendor targets and may change.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Enterprise Adoption Playbook</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How to start without overclaiming quantum advantage</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914400" y="1783080"/>
            <a:ext cx="10332720" cy="475488"/>
          </a:xfrm>
          <a:prstGeom prst="roundRect">
            <a:avLst>
              <a:gd name="adj" fmla="val 15385"/>
            </a:avLst>
          </a:prstGeom>
          <a:solidFill>
            <a:srgbClr val="8A3F00">
              <a:alpha val="96000"/>
            </a:srgbClr>
          </a:solidFill>
          <a:ln w="12700">
            <a:solidFill>
              <a:srgbClr val="F59A23"/>
            </a:solidFill>
            <a:prstDash val="solid"/>
          </a:ln>
        </p:spPr>
        <p:txBody>
          <a:bodyPr/>
          <a:lstStyle/>
          <a:p>
            <a:endParaRPr lang="en-US"/>
          </a:p>
        </p:txBody>
      </p:sp>
      <p:sp>
        <p:nvSpPr>
          <p:cNvPr id="8" name="Text 6"/>
          <p:cNvSpPr/>
          <p:nvPr/>
        </p:nvSpPr>
        <p:spPr>
          <a:xfrm>
            <a:off x="1143000" y="1911096"/>
            <a:ext cx="2194560" cy="164592"/>
          </a:xfrm>
          <a:prstGeom prst="rect">
            <a:avLst/>
          </a:prstGeom>
          <a:noFill/>
          <a:ln/>
        </p:spPr>
        <p:txBody>
          <a:bodyPr wrap="square" lIns="0" tIns="0" rIns="0" bIns="0" rtlCol="0" anchor="ctr"/>
          <a:lstStyle/>
          <a:p>
            <a:pPr marL="0" indent="0">
              <a:buNone/>
            </a:pPr>
            <a:r>
              <a:rPr lang="en-US" sz="1130" b="1" dirty="0">
                <a:solidFill>
                  <a:srgbClr val="FFD15C"/>
                </a:solidFill>
              </a:rPr>
              <a:t>1. Identify workloads</a:t>
            </a:r>
            <a:endParaRPr lang="en-US" sz="1130" dirty="0"/>
          </a:p>
        </p:txBody>
      </p:sp>
      <p:sp>
        <p:nvSpPr>
          <p:cNvPr id="9" name="Text 7"/>
          <p:cNvSpPr/>
          <p:nvPr/>
        </p:nvSpPr>
        <p:spPr>
          <a:xfrm>
            <a:off x="3474720" y="1911096"/>
            <a:ext cx="740664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Optimization, chemistry, materials, scheduling, portfolio, network operations.</a:t>
            </a:r>
            <a:endParaRPr lang="en-US" sz="1060" dirty="0"/>
          </a:p>
        </p:txBody>
      </p:sp>
      <p:sp>
        <p:nvSpPr>
          <p:cNvPr id="10" name="Shape 8"/>
          <p:cNvSpPr/>
          <p:nvPr/>
        </p:nvSpPr>
        <p:spPr>
          <a:xfrm>
            <a:off x="914400" y="2496312"/>
            <a:ext cx="10332720" cy="475488"/>
          </a:xfrm>
          <a:prstGeom prst="roundRect">
            <a:avLst>
              <a:gd name="adj" fmla="val 15385"/>
            </a:avLst>
          </a:prstGeom>
          <a:solidFill>
            <a:srgbClr val="08213D">
              <a:alpha val="96000"/>
            </a:srgbClr>
          </a:solidFill>
          <a:ln w="12700">
            <a:solidFill>
              <a:srgbClr val="19D3F3"/>
            </a:solidFill>
            <a:prstDash val="solid"/>
          </a:ln>
        </p:spPr>
        <p:txBody>
          <a:bodyPr/>
          <a:lstStyle/>
          <a:p>
            <a:endParaRPr lang="en-US"/>
          </a:p>
        </p:txBody>
      </p:sp>
      <p:sp>
        <p:nvSpPr>
          <p:cNvPr id="11" name="Text 9"/>
          <p:cNvSpPr/>
          <p:nvPr/>
        </p:nvSpPr>
        <p:spPr>
          <a:xfrm>
            <a:off x="1143000" y="2624328"/>
            <a:ext cx="2194560" cy="164592"/>
          </a:xfrm>
          <a:prstGeom prst="rect">
            <a:avLst/>
          </a:prstGeom>
          <a:noFill/>
          <a:ln/>
        </p:spPr>
        <p:txBody>
          <a:bodyPr wrap="square" lIns="0" tIns="0" rIns="0" bIns="0" rtlCol="0" anchor="ctr"/>
          <a:lstStyle/>
          <a:p>
            <a:pPr marL="0" indent="0">
              <a:buNone/>
            </a:pPr>
            <a:r>
              <a:rPr lang="en-US" sz="1130" b="1" dirty="0">
                <a:solidFill>
                  <a:srgbClr val="19D3F3"/>
                </a:solidFill>
              </a:rPr>
              <a:t>2. Benchmark classically</a:t>
            </a:r>
            <a:endParaRPr lang="en-US" sz="1130" dirty="0"/>
          </a:p>
        </p:txBody>
      </p:sp>
      <p:sp>
        <p:nvSpPr>
          <p:cNvPr id="12" name="Text 10"/>
          <p:cNvSpPr/>
          <p:nvPr/>
        </p:nvSpPr>
        <p:spPr>
          <a:xfrm>
            <a:off x="3474720" y="2624328"/>
            <a:ext cx="740664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Compare against classical solvers, GPUs, heuristics, and cost constraints.</a:t>
            </a:r>
            <a:endParaRPr lang="en-US" sz="1060" dirty="0"/>
          </a:p>
        </p:txBody>
      </p:sp>
      <p:sp>
        <p:nvSpPr>
          <p:cNvPr id="13" name="Shape 11"/>
          <p:cNvSpPr/>
          <p:nvPr/>
        </p:nvSpPr>
        <p:spPr>
          <a:xfrm>
            <a:off x="914400" y="3209544"/>
            <a:ext cx="10332720" cy="475488"/>
          </a:xfrm>
          <a:prstGeom prst="roundRect">
            <a:avLst>
              <a:gd name="adj" fmla="val 15385"/>
            </a:avLst>
          </a:prstGeom>
          <a:solidFill>
            <a:srgbClr val="8A3F00">
              <a:alpha val="96000"/>
            </a:srgbClr>
          </a:solidFill>
          <a:ln w="12700">
            <a:solidFill>
              <a:srgbClr val="F59A23"/>
            </a:solidFill>
            <a:prstDash val="solid"/>
          </a:ln>
        </p:spPr>
        <p:txBody>
          <a:bodyPr/>
          <a:lstStyle/>
          <a:p>
            <a:endParaRPr lang="en-US"/>
          </a:p>
        </p:txBody>
      </p:sp>
      <p:sp>
        <p:nvSpPr>
          <p:cNvPr id="14" name="Text 12"/>
          <p:cNvSpPr/>
          <p:nvPr/>
        </p:nvSpPr>
        <p:spPr>
          <a:xfrm>
            <a:off x="1143000" y="3337560"/>
            <a:ext cx="2194560" cy="164592"/>
          </a:xfrm>
          <a:prstGeom prst="rect">
            <a:avLst/>
          </a:prstGeom>
          <a:noFill/>
          <a:ln/>
        </p:spPr>
        <p:txBody>
          <a:bodyPr wrap="square" lIns="0" tIns="0" rIns="0" bIns="0" rtlCol="0" anchor="ctr"/>
          <a:lstStyle/>
          <a:p>
            <a:pPr marL="0" indent="0">
              <a:buNone/>
            </a:pPr>
            <a:r>
              <a:rPr lang="en-US" sz="1130" b="1" dirty="0">
                <a:solidFill>
                  <a:srgbClr val="FFD15C"/>
                </a:solidFill>
              </a:rPr>
              <a:t>3. Prototype hybrid</a:t>
            </a:r>
            <a:endParaRPr lang="en-US" sz="1130" dirty="0"/>
          </a:p>
        </p:txBody>
      </p:sp>
      <p:sp>
        <p:nvSpPr>
          <p:cNvPr id="15" name="Text 13"/>
          <p:cNvSpPr/>
          <p:nvPr/>
        </p:nvSpPr>
        <p:spPr>
          <a:xfrm>
            <a:off x="3474720" y="3337560"/>
            <a:ext cx="740664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Use cloud QPU access, simulators, and hybrid solvers before hardware commitments.</a:t>
            </a:r>
            <a:endParaRPr lang="en-US" sz="1060" dirty="0"/>
          </a:p>
        </p:txBody>
      </p:sp>
      <p:sp>
        <p:nvSpPr>
          <p:cNvPr id="16" name="Shape 14"/>
          <p:cNvSpPr/>
          <p:nvPr/>
        </p:nvSpPr>
        <p:spPr>
          <a:xfrm>
            <a:off x="914400" y="3922776"/>
            <a:ext cx="10332720" cy="475488"/>
          </a:xfrm>
          <a:prstGeom prst="roundRect">
            <a:avLst>
              <a:gd name="adj" fmla="val 15385"/>
            </a:avLst>
          </a:prstGeom>
          <a:solidFill>
            <a:srgbClr val="08213D">
              <a:alpha val="96000"/>
            </a:srgbClr>
          </a:solidFill>
          <a:ln w="12700">
            <a:solidFill>
              <a:srgbClr val="19D3F3"/>
            </a:solidFill>
            <a:prstDash val="solid"/>
          </a:ln>
        </p:spPr>
        <p:txBody>
          <a:bodyPr/>
          <a:lstStyle/>
          <a:p>
            <a:endParaRPr lang="en-US"/>
          </a:p>
        </p:txBody>
      </p:sp>
      <p:sp>
        <p:nvSpPr>
          <p:cNvPr id="17" name="Text 15"/>
          <p:cNvSpPr/>
          <p:nvPr/>
        </p:nvSpPr>
        <p:spPr>
          <a:xfrm>
            <a:off x="1143000" y="4050792"/>
            <a:ext cx="2194560" cy="164592"/>
          </a:xfrm>
          <a:prstGeom prst="rect">
            <a:avLst/>
          </a:prstGeom>
          <a:noFill/>
          <a:ln/>
        </p:spPr>
        <p:txBody>
          <a:bodyPr wrap="square" lIns="0" tIns="0" rIns="0" bIns="0" rtlCol="0" anchor="ctr"/>
          <a:lstStyle/>
          <a:p>
            <a:pPr marL="0" indent="0">
              <a:buNone/>
            </a:pPr>
            <a:r>
              <a:rPr lang="en-US" sz="1130" b="1" dirty="0">
                <a:solidFill>
                  <a:srgbClr val="19D3F3"/>
                </a:solidFill>
              </a:rPr>
              <a:t>4. Validate value</a:t>
            </a:r>
            <a:endParaRPr lang="en-US" sz="1130" dirty="0"/>
          </a:p>
        </p:txBody>
      </p:sp>
      <p:sp>
        <p:nvSpPr>
          <p:cNvPr id="18" name="Text 16"/>
          <p:cNvSpPr/>
          <p:nvPr/>
        </p:nvSpPr>
        <p:spPr>
          <a:xfrm>
            <a:off x="3474720" y="4050792"/>
            <a:ext cx="740664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Measure speed, accuracy, energy, cost, robustness, and integration complexity.</a:t>
            </a:r>
            <a:endParaRPr lang="en-US" sz="1060" dirty="0"/>
          </a:p>
        </p:txBody>
      </p:sp>
      <p:sp>
        <p:nvSpPr>
          <p:cNvPr id="19" name="Shape 17"/>
          <p:cNvSpPr/>
          <p:nvPr/>
        </p:nvSpPr>
        <p:spPr>
          <a:xfrm>
            <a:off x="914400" y="4636008"/>
            <a:ext cx="10332720" cy="475488"/>
          </a:xfrm>
          <a:prstGeom prst="roundRect">
            <a:avLst>
              <a:gd name="adj" fmla="val 15385"/>
            </a:avLst>
          </a:prstGeom>
          <a:solidFill>
            <a:srgbClr val="8A3F00">
              <a:alpha val="96000"/>
            </a:srgbClr>
          </a:solidFill>
          <a:ln w="12700">
            <a:solidFill>
              <a:srgbClr val="F59A23"/>
            </a:solidFill>
            <a:prstDash val="solid"/>
          </a:ln>
        </p:spPr>
        <p:txBody>
          <a:bodyPr/>
          <a:lstStyle/>
          <a:p>
            <a:endParaRPr lang="en-US"/>
          </a:p>
        </p:txBody>
      </p:sp>
      <p:sp>
        <p:nvSpPr>
          <p:cNvPr id="20" name="Text 18"/>
          <p:cNvSpPr/>
          <p:nvPr/>
        </p:nvSpPr>
        <p:spPr>
          <a:xfrm>
            <a:off x="1143000" y="4764024"/>
            <a:ext cx="2194560" cy="164592"/>
          </a:xfrm>
          <a:prstGeom prst="rect">
            <a:avLst/>
          </a:prstGeom>
          <a:noFill/>
          <a:ln/>
        </p:spPr>
        <p:txBody>
          <a:bodyPr wrap="square" lIns="0" tIns="0" rIns="0" bIns="0" rtlCol="0" anchor="ctr"/>
          <a:lstStyle/>
          <a:p>
            <a:pPr marL="0" indent="0">
              <a:buNone/>
            </a:pPr>
            <a:r>
              <a:rPr lang="en-US" sz="1130" b="1" dirty="0">
                <a:solidFill>
                  <a:srgbClr val="FFD15C"/>
                </a:solidFill>
              </a:rPr>
              <a:t>5. Build capability</a:t>
            </a:r>
            <a:endParaRPr lang="en-US" sz="1130" dirty="0"/>
          </a:p>
        </p:txBody>
      </p:sp>
      <p:sp>
        <p:nvSpPr>
          <p:cNvPr id="21" name="Text 19"/>
          <p:cNvSpPr/>
          <p:nvPr/>
        </p:nvSpPr>
        <p:spPr>
          <a:xfrm>
            <a:off x="3474720" y="4764024"/>
            <a:ext cx="740664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Train developers on circuit coding and QUBO/Ising formulation.</a:t>
            </a:r>
            <a:endParaRPr lang="en-US" sz="1060" dirty="0"/>
          </a:p>
        </p:txBody>
      </p:sp>
      <p:sp>
        <p:nvSpPr>
          <p:cNvPr id="22" name="Shape 20"/>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3" name="Text 21"/>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Treat quantum as a portfolio of targeted experiments, not a blanket replacement for existing cloud and AI infrastructure.</a:t>
            </a:r>
            <a:endParaRPr lang="en-US" sz="98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926080" cy="274320"/>
          </a:xfrm>
          <a:prstGeom prst="rect">
            <a:avLst/>
          </a:prstGeom>
          <a:noFill/>
        </p:spPr>
        <p:txBody>
          <a:bodyPr wrap="square">
            <a:spAutoFit/>
          </a:bodyPr>
          <a:lstStyle/>
          <a:p>
            <a:pPr algn="l"/>
            <a:r>
              <a:rPr sz="1200" b="1">
                <a:solidFill>
                  <a:srgbClr val="29E4FF"/>
                </a:solidFill>
              </a:rPr>
              <a:t>Knowledge Check 3</a:t>
            </a:r>
          </a:p>
        </p:txBody>
      </p:sp>
      <p:sp>
        <p:nvSpPr>
          <p:cNvPr id="5" name="TextBox 4"/>
          <p:cNvSpPr txBox="1"/>
          <p:nvPr/>
        </p:nvSpPr>
        <p:spPr>
          <a:xfrm>
            <a:off x="548640" y="1024128"/>
            <a:ext cx="10515600" cy="640080"/>
          </a:xfrm>
          <a:prstGeom prst="rect">
            <a:avLst/>
          </a:prstGeom>
          <a:noFill/>
        </p:spPr>
        <p:txBody>
          <a:bodyPr wrap="square">
            <a:spAutoFit/>
          </a:bodyPr>
          <a:lstStyle/>
          <a:p>
            <a:pPr algn="l"/>
            <a:r>
              <a:rPr sz="2150" b="1">
                <a:solidFill>
                  <a:srgbClr val="FFFFFF"/>
                </a:solidFill>
              </a:rPr>
              <a:t>Which of the following is one of the strongest near-term commercial fits for quantum computing?</a:t>
            </a:r>
          </a:p>
        </p:txBody>
      </p:sp>
      <p:sp>
        <p:nvSpPr>
          <p:cNvPr id="6" name="TextBox 5"/>
          <p:cNvSpPr txBox="1"/>
          <p:nvPr/>
        </p:nvSpPr>
        <p:spPr>
          <a:xfrm>
            <a:off x="10058400" y="713232"/>
            <a:ext cx="1554480" cy="228600"/>
          </a:xfrm>
          <a:prstGeom prst="rect">
            <a:avLst/>
          </a:prstGeom>
          <a:noFill/>
        </p:spPr>
        <p:txBody>
          <a:bodyPr wrap="square">
            <a:spAutoFit/>
          </a:bodyPr>
          <a:lstStyle/>
          <a:p>
            <a:pPr algn="r"/>
            <a:r>
              <a:rPr sz="800" b="0">
                <a:solidFill>
                  <a:srgbClr val="29E4FF"/>
                </a:solidFill>
              </a:rPr>
              <a:t>Audience quiz</a:t>
            </a:r>
          </a:p>
        </p:txBody>
      </p:sp>
      <p:sp>
        <p:nvSpPr>
          <p:cNvPr id="7" name="Rounded Rectangle 6"/>
          <p:cNvSpPr/>
          <p:nvPr/>
        </p:nvSpPr>
        <p:spPr>
          <a:xfrm>
            <a:off x="960120" y="1828800"/>
            <a:ext cx="10241280" cy="3520440"/>
          </a:xfrm>
          <a:prstGeom prst="roundRect">
            <a:avLst/>
          </a:prstGeom>
          <a:solidFill>
            <a:srgbClr val="07223D"/>
          </a:solidFill>
          <a:ln w="1397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128016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389888" y="2514600"/>
            <a:ext cx="384048" cy="228600"/>
          </a:xfrm>
          <a:prstGeom prst="rect">
            <a:avLst/>
          </a:prstGeom>
          <a:noFill/>
        </p:spPr>
        <p:txBody>
          <a:bodyPr wrap="square">
            <a:spAutoFit/>
          </a:bodyPr>
          <a:lstStyle/>
          <a:p>
            <a:pPr algn="ctr"/>
            <a:r>
              <a:rPr sz="1600" b="1">
                <a:solidFill>
                  <a:srgbClr val="29E4FF"/>
                </a:solidFill>
              </a:rPr>
              <a:t>A</a:t>
            </a:r>
          </a:p>
        </p:txBody>
      </p:sp>
      <p:sp>
        <p:nvSpPr>
          <p:cNvPr id="10" name="TextBox 9"/>
          <p:cNvSpPr txBox="1"/>
          <p:nvPr/>
        </p:nvSpPr>
        <p:spPr>
          <a:xfrm>
            <a:off x="1810512" y="2459736"/>
            <a:ext cx="3520440" cy="475488"/>
          </a:xfrm>
          <a:prstGeom prst="rect">
            <a:avLst/>
          </a:prstGeom>
          <a:noFill/>
        </p:spPr>
        <p:txBody>
          <a:bodyPr wrap="square">
            <a:spAutoFit/>
          </a:bodyPr>
          <a:lstStyle/>
          <a:p>
            <a:pPr algn="l"/>
            <a:r>
              <a:rPr sz="1080" b="0">
                <a:solidFill>
                  <a:srgbClr val="FFFFFF"/>
                </a:solidFill>
              </a:rPr>
              <a:t>Social media feed ranking for all users.</a:t>
            </a:r>
          </a:p>
        </p:txBody>
      </p:sp>
      <p:sp>
        <p:nvSpPr>
          <p:cNvPr id="11" name="Rounded Rectangle 10"/>
          <p:cNvSpPr/>
          <p:nvPr/>
        </p:nvSpPr>
        <p:spPr>
          <a:xfrm>
            <a:off x="626364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373368" y="2514600"/>
            <a:ext cx="384048" cy="228600"/>
          </a:xfrm>
          <a:prstGeom prst="rect">
            <a:avLst/>
          </a:prstGeom>
          <a:noFill/>
        </p:spPr>
        <p:txBody>
          <a:bodyPr wrap="square">
            <a:spAutoFit/>
          </a:bodyPr>
          <a:lstStyle/>
          <a:p>
            <a:pPr algn="ctr"/>
            <a:r>
              <a:rPr sz="1600" b="1">
                <a:solidFill>
                  <a:srgbClr val="29E4FF"/>
                </a:solidFill>
              </a:rPr>
              <a:t>B</a:t>
            </a:r>
          </a:p>
        </p:txBody>
      </p:sp>
      <p:sp>
        <p:nvSpPr>
          <p:cNvPr id="13" name="TextBox 12"/>
          <p:cNvSpPr txBox="1"/>
          <p:nvPr/>
        </p:nvSpPr>
        <p:spPr>
          <a:xfrm>
            <a:off x="6793992" y="2459736"/>
            <a:ext cx="3520440" cy="475488"/>
          </a:xfrm>
          <a:prstGeom prst="rect">
            <a:avLst/>
          </a:prstGeom>
          <a:noFill/>
        </p:spPr>
        <p:txBody>
          <a:bodyPr wrap="square">
            <a:spAutoFit/>
          </a:bodyPr>
          <a:lstStyle/>
          <a:p>
            <a:pPr algn="l"/>
            <a:r>
              <a:rPr sz="1080" b="0">
                <a:solidFill>
                  <a:srgbClr val="FFFFFF"/>
                </a:solidFill>
              </a:rPr>
              <a:t>General office productivity software.</a:t>
            </a:r>
          </a:p>
        </p:txBody>
      </p:sp>
      <p:sp>
        <p:nvSpPr>
          <p:cNvPr id="14" name="Rounded Rectangle 13"/>
          <p:cNvSpPr/>
          <p:nvPr/>
        </p:nvSpPr>
        <p:spPr>
          <a:xfrm>
            <a:off x="128016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389888" y="3977640"/>
            <a:ext cx="384048" cy="228600"/>
          </a:xfrm>
          <a:prstGeom prst="rect">
            <a:avLst/>
          </a:prstGeom>
          <a:noFill/>
        </p:spPr>
        <p:txBody>
          <a:bodyPr wrap="square">
            <a:spAutoFit/>
          </a:bodyPr>
          <a:lstStyle/>
          <a:p>
            <a:pPr algn="ctr"/>
            <a:r>
              <a:rPr sz="1600" b="1">
                <a:solidFill>
                  <a:srgbClr val="29E4FF"/>
                </a:solidFill>
              </a:rPr>
              <a:t>C</a:t>
            </a:r>
          </a:p>
        </p:txBody>
      </p:sp>
      <p:sp>
        <p:nvSpPr>
          <p:cNvPr id="16" name="TextBox 15"/>
          <p:cNvSpPr txBox="1"/>
          <p:nvPr/>
        </p:nvSpPr>
        <p:spPr>
          <a:xfrm>
            <a:off x="1810512" y="3922776"/>
            <a:ext cx="3520440" cy="475488"/>
          </a:xfrm>
          <a:prstGeom prst="rect">
            <a:avLst/>
          </a:prstGeom>
          <a:noFill/>
        </p:spPr>
        <p:txBody>
          <a:bodyPr wrap="square">
            <a:spAutoFit/>
          </a:bodyPr>
          <a:lstStyle/>
          <a:p>
            <a:pPr algn="l"/>
            <a:r>
              <a:rPr sz="1080" b="0">
                <a:solidFill>
                  <a:srgbClr val="FFFFFF"/>
                </a:solidFill>
              </a:rPr>
              <a:t>Molecular simulation and materials discovery.</a:t>
            </a:r>
          </a:p>
        </p:txBody>
      </p:sp>
      <p:sp>
        <p:nvSpPr>
          <p:cNvPr id="17" name="Rounded Rectangle 16"/>
          <p:cNvSpPr/>
          <p:nvPr/>
        </p:nvSpPr>
        <p:spPr>
          <a:xfrm>
            <a:off x="626364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373368" y="3977640"/>
            <a:ext cx="384048" cy="228600"/>
          </a:xfrm>
          <a:prstGeom prst="rect">
            <a:avLst/>
          </a:prstGeom>
          <a:noFill/>
        </p:spPr>
        <p:txBody>
          <a:bodyPr wrap="square">
            <a:spAutoFit/>
          </a:bodyPr>
          <a:lstStyle/>
          <a:p>
            <a:pPr algn="ctr"/>
            <a:r>
              <a:rPr sz="1600" b="1">
                <a:solidFill>
                  <a:srgbClr val="29E4FF"/>
                </a:solidFill>
              </a:rPr>
              <a:t>D</a:t>
            </a:r>
          </a:p>
        </p:txBody>
      </p:sp>
      <p:sp>
        <p:nvSpPr>
          <p:cNvPr id="19" name="TextBox 18"/>
          <p:cNvSpPr txBox="1"/>
          <p:nvPr/>
        </p:nvSpPr>
        <p:spPr>
          <a:xfrm>
            <a:off x="6793992" y="3922776"/>
            <a:ext cx="3520440" cy="475488"/>
          </a:xfrm>
          <a:prstGeom prst="rect">
            <a:avLst/>
          </a:prstGeom>
          <a:noFill/>
        </p:spPr>
        <p:txBody>
          <a:bodyPr wrap="square">
            <a:spAutoFit/>
          </a:bodyPr>
          <a:lstStyle/>
          <a:p>
            <a:pPr algn="l"/>
            <a:r>
              <a:rPr sz="1080" b="0">
                <a:solidFill>
                  <a:srgbClr val="FFFFFF"/>
                </a:solidFill>
              </a:rPr>
              <a:t>Web page rendering in browsers.</a:t>
            </a:r>
          </a:p>
        </p:txBody>
      </p:sp>
      <p:sp>
        <p:nvSpPr>
          <p:cNvPr id="20" name="Rounded Rectangle 19"/>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10" i="1">
                <a:solidFill>
                  <a:srgbClr val="FFFFFF"/>
                </a:solidFill>
              </a:rPr>
              <a:t>Audience checkpoint: choose the best answer, then discuss why the other three choices do not fit.</a:t>
            </a:r>
          </a:p>
        </p:txBody>
      </p:sp>
      <p:sp>
        <p:nvSpPr>
          <p:cNvPr id="21" name="TextBox 20"/>
          <p:cNvSpPr txBox="1"/>
          <p:nvPr/>
        </p:nvSpPr>
        <p:spPr>
          <a:xfrm>
            <a:off x="566928" y="6446520"/>
            <a:ext cx="8595360" cy="137160"/>
          </a:xfrm>
          <a:prstGeom prst="rect">
            <a:avLst/>
          </a:prstGeom>
          <a:noFill/>
        </p:spPr>
        <p:txBody>
          <a:bodyPr wrap="square">
            <a:spAutoFit/>
          </a:bodyPr>
          <a:lstStyle/>
          <a:p>
            <a:pPr algn="l"/>
            <a:r>
              <a:rPr sz="640" b="0">
                <a:solidFill>
                  <a:srgbClr val="C2D0E5"/>
                </a:solidFill>
              </a:rPr>
              <a:t>CTO quantum knowledge check • formatted to match the August 2026 refresh deck.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Final Message</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What non-technical leaders should remember</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822960" y="1828800"/>
            <a:ext cx="10515600" cy="3611880"/>
          </a:xfrm>
          <a:prstGeom prst="roundRect">
            <a:avLst>
              <a:gd name="adj" fmla="val 2025"/>
            </a:avLst>
          </a:prstGeom>
          <a:solidFill>
            <a:srgbClr val="08213D">
              <a:alpha val="95000"/>
            </a:srgbClr>
          </a:solidFill>
          <a:ln w="12700">
            <a:solidFill>
              <a:srgbClr val="19D3F3"/>
            </a:solidFill>
            <a:prstDash val="solid"/>
          </a:ln>
        </p:spPr>
        <p:txBody>
          <a:bodyPr/>
          <a:lstStyle/>
          <a:p>
            <a:endParaRPr lang="en-US"/>
          </a:p>
        </p:txBody>
      </p:sp>
      <p:sp>
        <p:nvSpPr>
          <p:cNvPr id="8" name="Text 6"/>
          <p:cNvSpPr/>
          <p:nvPr/>
        </p:nvSpPr>
        <p:spPr>
          <a:xfrm>
            <a:off x="1097280" y="2148840"/>
            <a:ext cx="9966960" cy="2377440"/>
          </a:xfrm>
          <a:prstGeom prst="rect">
            <a:avLst/>
          </a:prstGeom>
          <a:noFill/>
          <a:ln/>
        </p:spPr>
        <p:txBody>
          <a:bodyPr wrap="square" lIns="508" tIns="508" rIns="508" bIns="508" rtlCol="0" anchor="t">
            <a:normAutofit/>
          </a:bodyPr>
          <a:lstStyle/>
          <a:p>
            <a:pPr marL="0" indent="0">
              <a:buNone/>
            </a:pPr>
            <a:r>
              <a:rPr lang="en-US" sz="1600" dirty="0">
                <a:solidFill>
                  <a:srgbClr val="FFFFFF"/>
                </a:solidFill>
              </a:rPr>
              <a:t>• A qubit is not just a faster bit — it is a probability-based information unit.</a:t>
            </a:r>
            <a:br>
              <a:rPr lang="en-US" sz="1600" dirty="0">
                <a:solidFill>
                  <a:srgbClr val="FFFFFF"/>
                </a:solidFill>
              </a:rPr>
            </a:br>
            <a:r>
              <a:rPr lang="en-US" sz="1600" dirty="0">
                <a:solidFill>
                  <a:srgbClr val="FFFFFF"/>
                </a:solidFill>
              </a:rPr>
              <a:t>
• Quantum speedups come from algorithmic structure: superposition, entanglement, and interference.</a:t>
            </a:r>
            <a:br>
              <a:rPr lang="en-US" sz="1600" dirty="0">
                <a:solidFill>
                  <a:srgbClr val="FFFFFF"/>
                </a:solidFill>
              </a:rPr>
            </a:br>
            <a:r>
              <a:rPr lang="en-US" sz="1600" dirty="0">
                <a:solidFill>
                  <a:srgbClr val="FFFFFF"/>
                </a:solidFill>
              </a:rPr>
              <a:t>
• Gate-based quantum and annealing quantum are different tools for different jobs.</a:t>
            </a:r>
            <a:br>
              <a:rPr lang="en-US" sz="1600" dirty="0">
                <a:solidFill>
                  <a:srgbClr val="FFFFFF"/>
                </a:solidFill>
              </a:rPr>
            </a:br>
            <a:r>
              <a:rPr lang="en-US" sz="1600" dirty="0">
                <a:solidFill>
                  <a:srgbClr val="FFFFFF"/>
                </a:solidFill>
              </a:rPr>
              <a:t>
• NVIDIA Ising matters because stability and error correction are the real blockers.</a:t>
            </a:r>
            <a:br>
              <a:rPr lang="en-US" sz="1600" dirty="0">
                <a:solidFill>
                  <a:srgbClr val="FFFFFF"/>
                </a:solidFill>
              </a:rPr>
            </a:br>
            <a:r>
              <a:rPr lang="en-US" sz="1600" dirty="0">
                <a:solidFill>
                  <a:srgbClr val="FFFFFF"/>
                </a:solidFill>
              </a:rPr>
              <a:t>
• The future stack is cloud + GPU + AI + QPU, not quantum replacing hyperscalers.</a:t>
            </a:r>
            <a:endParaRPr lang="en-US" sz="1600" dirty="0"/>
          </a:p>
        </p:txBody>
      </p:sp>
      <p:sp>
        <p:nvSpPr>
          <p:cNvPr id="9" name="Shape 7"/>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0" name="Text 8"/>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Quantum is no longer science fiction, but practical broad adoption still requires stabilized, error-corrected systems.</a:t>
            </a:r>
            <a:endParaRPr lang="en-US" sz="98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F5A515-00FB-8B3D-4F78-AC58873B6811}"/>
              </a:ext>
            </a:extLst>
          </p:cNvPr>
          <p:cNvSpPr txBox="1"/>
          <p:nvPr/>
        </p:nvSpPr>
        <p:spPr>
          <a:xfrm>
            <a:off x="2772697" y="2064774"/>
            <a:ext cx="5692877" cy="584775"/>
          </a:xfrm>
          <a:prstGeom prst="rect">
            <a:avLst/>
          </a:prstGeom>
          <a:noFill/>
        </p:spPr>
        <p:txBody>
          <a:bodyPr wrap="square" rtlCol="0">
            <a:spAutoFit/>
          </a:bodyPr>
          <a:lstStyle/>
          <a:p>
            <a:pPr algn="ctr"/>
            <a:r>
              <a:rPr lang="en-US" sz="3200" dirty="0">
                <a:solidFill>
                  <a:schemeClr val="bg1"/>
                </a:solidFill>
              </a:rPr>
              <a:t>Appendix</a:t>
            </a:r>
          </a:p>
        </p:txBody>
      </p:sp>
    </p:spTree>
    <p:extLst>
      <p:ext uri="{BB962C8B-B14F-4D97-AF65-F5344CB8AC3E}">
        <p14:creationId xmlns:p14="http://schemas.microsoft.com/office/powerpoint/2010/main" val="3219408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Technical Bottom Line</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What changed in the refreshed view</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822960" y="1828800"/>
            <a:ext cx="10515600" cy="3611880"/>
          </a:xfrm>
          <a:prstGeom prst="roundRect">
            <a:avLst>
              <a:gd name="adj" fmla="val 2025"/>
            </a:avLst>
          </a:prstGeom>
          <a:solidFill>
            <a:srgbClr val="08213D">
              <a:alpha val="95000"/>
            </a:srgbClr>
          </a:solidFill>
          <a:ln w="12700">
            <a:solidFill>
              <a:srgbClr val="19D3F3"/>
            </a:solidFill>
            <a:prstDash val="solid"/>
          </a:ln>
        </p:spPr>
        <p:txBody>
          <a:bodyPr/>
          <a:lstStyle/>
          <a:p>
            <a:endParaRPr lang="en-US"/>
          </a:p>
        </p:txBody>
      </p:sp>
      <p:sp>
        <p:nvSpPr>
          <p:cNvPr id="8" name="Text 6"/>
          <p:cNvSpPr/>
          <p:nvPr/>
        </p:nvSpPr>
        <p:spPr>
          <a:xfrm>
            <a:off x="1143000" y="2148840"/>
            <a:ext cx="9875520" cy="2560320"/>
          </a:xfrm>
          <a:prstGeom prst="rect">
            <a:avLst/>
          </a:prstGeom>
          <a:noFill/>
          <a:ln/>
        </p:spPr>
        <p:txBody>
          <a:bodyPr wrap="square" lIns="508" tIns="508" rIns="508" bIns="508" rtlCol="0" anchor="t">
            <a:normAutofit/>
          </a:bodyPr>
          <a:lstStyle/>
          <a:p>
            <a:pPr marL="0" indent="0">
              <a:buNone/>
            </a:pPr>
            <a:r>
              <a:rPr lang="en-US" sz="1480" dirty="0">
                <a:solidFill>
                  <a:srgbClr val="FFFFFF"/>
                </a:solidFill>
              </a:rPr>
              <a:t>• The 2026 story is stabilization: AI calibration, decoding, logical qubits, and hybrid GPU-QPU control.</a:t>
            </a:r>
            <a:br>
              <a:rPr lang="en-US" sz="1480" dirty="0">
                <a:solidFill>
                  <a:srgbClr val="FFFFFF"/>
                </a:solidFill>
              </a:rPr>
            </a:br>
            <a:r>
              <a:rPr lang="en-US" sz="1480" dirty="0">
                <a:solidFill>
                  <a:srgbClr val="FFFFFF"/>
                </a:solidFill>
              </a:rPr>
              <a:t>
• Gate-based quantum is the path to universal algorithms, chemistry, cryptography, and long-term fault tolerance.</a:t>
            </a:r>
            <a:br>
              <a:rPr lang="en-US" sz="1480" dirty="0">
                <a:solidFill>
                  <a:srgbClr val="FFFFFF"/>
                </a:solidFill>
              </a:rPr>
            </a:br>
            <a:r>
              <a:rPr lang="en-US" sz="1480" dirty="0">
                <a:solidFill>
                  <a:srgbClr val="FFFFFF"/>
                </a:solidFill>
              </a:rPr>
              <a:t>
• Annealing quantum is the more immediate model for optimization, scheduling, routing, and resource allocation.</a:t>
            </a:r>
            <a:br>
              <a:rPr lang="en-US" sz="1480" dirty="0">
                <a:solidFill>
                  <a:srgbClr val="FFFFFF"/>
                </a:solidFill>
              </a:rPr>
            </a:br>
            <a:r>
              <a:rPr lang="en-US" sz="1480" dirty="0">
                <a:solidFill>
                  <a:srgbClr val="FFFFFF"/>
                </a:solidFill>
              </a:rPr>
              <a:t>
• Enterprise adoption should start with benchmarking and hybrid pilots, especially where classical optimization is expensive.
• The realistic future is hyperscaler + GPU + AI + QPU, with quantum as a specialized accelerator.</a:t>
            </a:r>
            <a:endParaRPr lang="en-US" sz="1480" dirty="0"/>
          </a:p>
        </p:txBody>
      </p:sp>
      <p:sp>
        <p:nvSpPr>
          <p:cNvPr id="10" name="Text 8"/>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The “winner” is not a standalone QPU; it is the full hybrid system architecture.</a:t>
            </a:r>
            <a:endParaRPr lang="en-US" sz="9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Basic Building Block</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Bit vs Qubit</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685800" y="1874520"/>
            <a:ext cx="5074920" cy="3429000"/>
          </a:xfrm>
          <a:prstGeom prst="roundRect">
            <a:avLst>
              <a:gd name="adj" fmla="val 2133"/>
            </a:avLst>
          </a:prstGeom>
          <a:solidFill>
            <a:srgbClr val="08213D">
              <a:alpha val="98000"/>
            </a:srgbClr>
          </a:solidFill>
          <a:ln w="12700">
            <a:solidFill>
              <a:srgbClr val="19D3F3"/>
            </a:solidFill>
            <a:prstDash val="solid"/>
          </a:ln>
        </p:spPr>
        <p:txBody>
          <a:bodyPr/>
          <a:lstStyle/>
          <a:p>
            <a:endParaRPr lang="en-US"/>
          </a:p>
        </p:txBody>
      </p:sp>
      <p:sp>
        <p:nvSpPr>
          <p:cNvPr id="8" name="Shape 6"/>
          <p:cNvSpPr/>
          <p:nvPr/>
        </p:nvSpPr>
        <p:spPr>
          <a:xfrm>
            <a:off x="6419088" y="1874520"/>
            <a:ext cx="5074920" cy="3429000"/>
          </a:xfrm>
          <a:prstGeom prst="roundRect">
            <a:avLst>
              <a:gd name="adj" fmla="val 2133"/>
            </a:avLst>
          </a:prstGeom>
          <a:solidFill>
            <a:srgbClr val="8A3F00">
              <a:alpha val="98000"/>
            </a:srgbClr>
          </a:solidFill>
          <a:ln w="12700">
            <a:solidFill>
              <a:srgbClr val="F59A23"/>
            </a:solidFill>
            <a:prstDash val="solid"/>
          </a:ln>
        </p:spPr>
        <p:txBody>
          <a:bodyPr/>
          <a:lstStyle/>
          <a:p>
            <a:endParaRPr lang="en-US"/>
          </a:p>
        </p:txBody>
      </p:sp>
      <p:sp>
        <p:nvSpPr>
          <p:cNvPr id="9" name="Text 7"/>
          <p:cNvSpPr/>
          <p:nvPr/>
        </p:nvSpPr>
        <p:spPr>
          <a:xfrm>
            <a:off x="960120" y="2176272"/>
            <a:ext cx="2011680" cy="320040"/>
          </a:xfrm>
          <a:prstGeom prst="rect">
            <a:avLst/>
          </a:prstGeom>
          <a:noFill/>
          <a:ln/>
        </p:spPr>
        <p:txBody>
          <a:bodyPr wrap="square" lIns="0" tIns="0" rIns="0" bIns="0" rtlCol="0" anchor="ctr"/>
          <a:lstStyle/>
          <a:p>
            <a:pPr marL="0" indent="0">
              <a:buNone/>
            </a:pPr>
            <a:r>
              <a:rPr lang="en-US" sz="2100" b="1" dirty="0">
                <a:solidFill>
                  <a:srgbClr val="FFFFFF"/>
                </a:solidFill>
              </a:rPr>
              <a:t>Classical Bit</a:t>
            </a:r>
            <a:endParaRPr lang="en-US" sz="2100" dirty="0"/>
          </a:p>
        </p:txBody>
      </p:sp>
      <p:sp>
        <p:nvSpPr>
          <p:cNvPr id="10" name="Text 8"/>
          <p:cNvSpPr/>
          <p:nvPr/>
        </p:nvSpPr>
        <p:spPr>
          <a:xfrm>
            <a:off x="960120" y="2788920"/>
            <a:ext cx="4114800" cy="530352"/>
          </a:xfrm>
          <a:prstGeom prst="rect">
            <a:avLst/>
          </a:prstGeom>
          <a:noFill/>
          <a:ln/>
        </p:spPr>
        <p:txBody>
          <a:bodyPr wrap="square" lIns="0" tIns="0" rIns="0" bIns="0" rtlCol="0" anchor="ctr"/>
          <a:lstStyle/>
          <a:p>
            <a:pPr marL="0" indent="0" algn="ctr">
              <a:buNone/>
            </a:pPr>
            <a:r>
              <a:rPr lang="en-US" sz="3000" b="1" dirty="0">
                <a:solidFill>
                  <a:srgbClr val="19D3F3"/>
                </a:solidFill>
              </a:rPr>
              <a:t>0    or    1</a:t>
            </a:r>
            <a:endParaRPr lang="en-US" sz="3000" dirty="0"/>
          </a:p>
        </p:txBody>
      </p:sp>
      <p:sp>
        <p:nvSpPr>
          <p:cNvPr id="11" name="Text 9"/>
          <p:cNvSpPr/>
          <p:nvPr/>
        </p:nvSpPr>
        <p:spPr>
          <a:xfrm>
            <a:off x="1005840" y="3703320"/>
            <a:ext cx="4389120" cy="1097280"/>
          </a:xfrm>
          <a:prstGeom prst="rect">
            <a:avLst/>
          </a:prstGeom>
          <a:noFill/>
          <a:ln/>
        </p:spPr>
        <p:txBody>
          <a:bodyPr wrap="square" lIns="508" tIns="508" rIns="508" bIns="508" rtlCol="0" anchor="t">
            <a:normAutofit/>
          </a:bodyPr>
          <a:lstStyle/>
          <a:p>
            <a:pPr marL="0" indent="0">
              <a:buNone/>
            </a:pPr>
            <a:r>
              <a:rPr lang="en-US" sz="1300" dirty="0">
                <a:solidFill>
                  <a:srgbClr val="FFFFFF"/>
                </a:solidFill>
              </a:rPr>
              <a:t>• One exact value at a time
• Think light switch: off or on
• Stable, easy to store, easy to copy</a:t>
            </a:r>
            <a:endParaRPr lang="en-US" sz="1300" dirty="0"/>
          </a:p>
        </p:txBody>
      </p:sp>
      <p:sp>
        <p:nvSpPr>
          <p:cNvPr id="12" name="Text 10"/>
          <p:cNvSpPr/>
          <p:nvPr/>
        </p:nvSpPr>
        <p:spPr>
          <a:xfrm>
            <a:off x="6702552" y="2176272"/>
            <a:ext cx="2560320" cy="320040"/>
          </a:xfrm>
          <a:prstGeom prst="rect">
            <a:avLst/>
          </a:prstGeom>
          <a:noFill/>
          <a:ln/>
        </p:spPr>
        <p:txBody>
          <a:bodyPr wrap="square" lIns="0" tIns="0" rIns="0" bIns="0" rtlCol="0" anchor="ctr"/>
          <a:lstStyle/>
          <a:p>
            <a:pPr marL="0" indent="0">
              <a:buNone/>
            </a:pPr>
            <a:r>
              <a:rPr lang="en-US" sz="2100" b="1" dirty="0">
                <a:solidFill>
                  <a:srgbClr val="FFFFFF"/>
                </a:solidFill>
              </a:rPr>
              <a:t>Quantum Qubit</a:t>
            </a:r>
            <a:endParaRPr lang="en-US" sz="2100" dirty="0"/>
          </a:p>
        </p:txBody>
      </p:sp>
      <p:sp>
        <p:nvSpPr>
          <p:cNvPr id="13" name="Text 11"/>
          <p:cNvSpPr/>
          <p:nvPr/>
        </p:nvSpPr>
        <p:spPr>
          <a:xfrm>
            <a:off x="6766560" y="2788920"/>
            <a:ext cx="4206240" cy="530352"/>
          </a:xfrm>
          <a:prstGeom prst="rect">
            <a:avLst/>
          </a:prstGeom>
          <a:noFill/>
          <a:ln/>
        </p:spPr>
        <p:txBody>
          <a:bodyPr wrap="square" lIns="0" tIns="0" rIns="0" bIns="0" rtlCol="0" anchor="ctr"/>
          <a:lstStyle/>
          <a:p>
            <a:pPr marL="0" indent="0" algn="ctr">
              <a:buNone/>
            </a:pPr>
            <a:r>
              <a:rPr lang="en-US" sz="3000" b="1" dirty="0">
                <a:solidFill>
                  <a:srgbClr val="FFD15C"/>
                </a:solidFill>
              </a:rPr>
              <a:t>0  +  1 mix</a:t>
            </a:r>
            <a:endParaRPr lang="en-US" sz="3000" dirty="0"/>
          </a:p>
        </p:txBody>
      </p:sp>
      <p:sp>
        <p:nvSpPr>
          <p:cNvPr id="14" name="Text 12"/>
          <p:cNvSpPr/>
          <p:nvPr/>
        </p:nvSpPr>
        <p:spPr>
          <a:xfrm>
            <a:off x="6766560" y="3703320"/>
            <a:ext cx="4389120" cy="1097280"/>
          </a:xfrm>
          <a:prstGeom prst="rect">
            <a:avLst/>
          </a:prstGeom>
          <a:noFill/>
          <a:ln/>
        </p:spPr>
        <p:txBody>
          <a:bodyPr wrap="square" lIns="508" tIns="508" rIns="508" bIns="508" rtlCol="0" anchor="t">
            <a:normAutofit/>
          </a:bodyPr>
          <a:lstStyle/>
          <a:p>
            <a:pPr marL="0" indent="0">
              <a:buNone/>
            </a:pPr>
            <a:r>
              <a:rPr lang="en-US" sz="1400" dirty="0">
                <a:solidFill>
                  <a:srgbClr val="FFFFFF"/>
                </a:solidFill>
              </a:rPr>
              <a:t>Probability-based information unit </a:t>
            </a:r>
            <a:r>
              <a:rPr lang="en-US" sz="1300" dirty="0">
                <a:solidFill>
                  <a:srgbClr val="FFFFFF"/>
                </a:solidFill>
              </a:rPr>
              <a:t>
</a:t>
            </a:r>
          </a:p>
          <a:p>
            <a:pPr marL="0" indent="0">
              <a:buNone/>
            </a:pPr>
            <a:r>
              <a:rPr lang="en-US" sz="1300" dirty="0">
                <a:solidFill>
                  <a:srgbClr val="FFFFFF"/>
                </a:solidFill>
              </a:rPr>
              <a:t>   </a:t>
            </a:r>
            <a:br>
              <a:rPr lang="en-US" sz="1300" dirty="0">
                <a:solidFill>
                  <a:srgbClr val="FFFFFF"/>
                </a:solidFill>
              </a:rPr>
            </a:br>
            <a:endParaRPr lang="en-US" sz="1300" dirty="0"/>
          </a:p>
        </p:txBody>
      </p:sp>
      <p:sp>
        <p:nvSpPr>
          <p:cNvPr id="15" name="Shape 13"/>
          <p:cNvSpPr/>
          <p:nvPr/>
        </p:nvSpPr>
        <p:spPr>
          <a:xfrm>
            <a:off x="5815584" y="2926080"/>
            <a:ext cx="594360" cy="457200"/>
          </a:xfrm>
          <a:prstGeom prst="roundRect">
            <a:avLst>
              <a:gd name="adj" fmla="val 16000"/>
            </a:avLst>
          </a:prstGeom>
          <a:solidFill>
            <a:srgbClr val="08213D"/>
          </a:solidFill>
          <a:ln w="12700">
            <a:solidFill>
              <a:srgbClr val="19D3F3"/>
            </a:solidFill>
            <a:prstDash val="solid"/>
          </a:ln>
        </p:spPr>
        <p:txBody>
          <a:bodyPr/>
          <a:lstStyle/>
          <a:p>
            <a:endParaRPr lang="en-US"/>
          </a:p>
        </p:txBody>
      </p:sp>
      <p:sp>
        <p:nvSpPr>
          <p:cNvPr id="16" name="Text 14"/>
          <p:cNvSpPr/>
          <p:nvPr/>
        </p:nvSpPr>
        <p:spPr>
          <a:xfrm>
            <a:off x="5980176" y="3072384"/>
            <a:ext cx="292608" cy="109728"/>
          </a:xfrm>
          <a:prstGeom prst="rect">
            <a:avLst/>
          </a:prstGeom>
          <a:noFill/>
          <a:ln/>
        </p:spPr>
        <p:txBody>
          <a:bodyPr wrap="square" lIns="0" tIns="0" rIns="0" bIns="0" rtlCol="0" anchor="ctr"/>
          <a:lstStyle/>
          <a:p>
            <a:pPr marL="0" indent="0" algn="ctr">
              <a:buNone/>
            </a:pPr>
            <a:r>
              <a:rPr lang="en-US" sz="1300" b="1" dirty="0">
                <a:solidFill>
                  <a:srgbClr val="FFFFFF"/>
                </a:solidFill>
              </a:rPr>
              <a:t>VS</a:t>
            </a:r>
            <a:endParaRPr lang="en-US" sz="1300" dirty="0"/>
          </a:p>
        </p:txBody>
      </p:sp>
      <p:sp>
        <p:nvSpPr>
          <p:cNvPr id="17" name="Shape 15"/>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8" name="Text 16"/>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A bit stores a known answer; a qubit shapes probabilities before you look.</a:t>
            </a:r>
            <a:endParaRPr lang="en-US" sz="980" dirty="0"/>
          </a:p>
        </p:txBody>
      </p:sp>
      <p:sp>
        <p:nvSpPr>
          <p:cNvPr id="19" name="Text 17"/>
          <p:cNvSpPr/>
          <p:nvPr/>
        </p:nvSpPr>
        <p:spPr>
          <a:xfrm>
            <a:off x="594360" y="6419088"/>
            <a:ext cx="10881360" cy="182880"/>
          </a:xfrm>
          <a:prstGeom prst="rect">
            <a:avLst/>
          </a:prstGeom>
          <a:noFill/>
          <a:ln/>
        </p:spPr>
        <p:txBody>
          <a:bodyPr wrap="square" lIns="0" tIns="0" rIns="0" bIns="0" rtlCol="0" anchor="ctr"/>
          <a:lstStyle/>
          <a:p>
            <a:pPr marL="0" indent="0">
              <a:buNone/>
            </a:pPr>
            <a:r>
              <a:rPr lang="en-US" sz="750" i="1" dirty="0">
                <a:solidFill>
                  <a:srgbClr val="B8C7D9"/>
                </a:solidFill>
              </a:rPr>
              <a:t>Simplified for non-technical audiences.</a:t>
            </a:r>
            <a:endParaRPr lang="en-US" sz="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Sources</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Sources Used for Basic Deck Refresh</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685800" y="1828800"/>
            <a:ext cx="10789920" cy="3749040"/>
          </a:xfrm>
          <a:prstGeom prst="roundRect">
            <a:avLst>
              <a:gd name="adj" fmla="val 1951"/>
            </a:avLst>
          </a:prstGeom>
          <a:solidFill>
            <a:srgbClr val="08213D">
              <a:alpha val="95000"/>
            </a:srgbClr>
          </a:solidFill>
          <a:ln w="12700">
            <a:solidFill>
              <a:srgbClr val="19D3F3"/>
            </a:solidFill>
            <a:prstDash val="solid"/>
          </a:ln>
        </p:spPr>
        <p:txBody>
          <a:bodyPr/>
          <a:lstStyle/>
          <a:p>
            <a:endParaRPr lang="en-US"/>
          </a:p>
        </p:txBody>
      </p:sp>
      <p:sp>
        <p:nvSpPr>
          <p:cNvPr id="8" name="Text 6"/>
          <p:cNvSpPr/>
          <p:nvPr/>
        </p:nvSpPr>
        <p:spPr>
          <a:xfrm>
            <a:off x="914400" y="2084832"/>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1. User-provided June 2026 Quantum Computing Overview PDF.</a:t>
            </a:r>
            <a:endParaRPr lang="en-US" sz="980" dirty="0"/>
          </a:p>
        </p:txBody>
      </p:sp>
      <p:sp>
        <p:nvSpPr>
          <p:cNvPr id="9" name="Text 7"/>
          <p:cNvSpPr/>
          <p:nvPr/>
        </p:nvSpPr>
        <p:spPr>
          <a:xfrm>
            <a:off x="914400" y="2395728"/>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2. NVIDIA Newsroom — Ising open AI model family for quantum calibration and decoding, Apr. 2026.</a:t>
            </a:r>
            <a:endParaRPr lang="en-US" sz="980" dirty="0"/>
          </a:p>
        </p:txBody>
      </p:sp>
      <p:sp>
        <p:nvSpPr>
          <p:cNvPr id="10" name="Text 8"/>
          <p:cNvSpPr/>
          <p:nvPr/>
        </p:nvSpPr>
        <p:spPr>
          <a:xfrm>
            <a:off x="914400" y="2706624"/>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3. NVIDIA — NVQLink and CUDA-Q real-time hybrid quantum-classical workflows, 2025–2026.</a:t>
            </a:r>
            <a:endParaRPr lang="en-US" sz="980" dirty="0"/>
          </a:p>
        </p:txBody>
      </p:sp>
      <p:sp>
        <p:nvSpPr>
          <p:cNvPr id="11" name="Text 9"/>
          <p:cNvSpPr/>
          <p:nvPr/>
        </p:nvSpPr>
        <p:spPr>
          <a:xfrm>
            <a:off x="914400" y="3017520"/>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4. IBM Quantum — Starling roadmap: 200 logical qubits and 100M gates target in 2029.</a:t>
            </a:r>
            <a:endParaRPr lang="en-US" sz="980" dirty="0"/>
          </a:p>
        </p:txBody>
      </p:sp>
      <p:sp>
        <p:nvSpPr>
          <p:cNvPr id="12" name="Text 10"/>
          <p:cNvSpPr/>
          <p:nvPr/>
        </p:nvSpPr>
        <p:spPr>
          <a:xfrm>
            <a:off x="914400" y="3328416"/>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5. Google Quantum AI / Nature — Willow below-threshold error-correction and benchmark milestone.</a:t>
            </a:r>
            <a:endParaRPr lang="en-US" sz="980" dirty="0"/>
          </a:p>
        </p:txBody>
      </p:sp>
      <p:sp>
        <p:nvSpPr>
          <p:cNvPr id="13" name="Text 11"/>
          <p:cNvSpPr/>
          <p:nvPr/>
        </p:nvSpPr>
        <p:spPr>
          <a:xfrm>
            <a:off x="914400" y="3639312"/>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6. D-Wave / FAU — $20M Advantage2 annealing quantum computer agreement, Jan. 2026.</a:t>
            </a:r>
            <a:endParaRPr lang="en-US" sz="980" dirty="0"/>
          </a:p>
        </p:txBody>
      </p:sp>
      <p:sp>
        <p:nvSpPr>
          <p:cNvPr id="14" name="Text 12"/>
          <p:cNvSpPr/>
          <p:nvPr/>
        </p:nvSpPr>
        <p:spPr>
          <a:xfrm>
            <a:off x="914400" y="3950208"/>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7. D-Wave / AT&amp;T — expanded annealing quantum use in network operations, Jul. 2026.</a:t>
            </a:r>
            <a:endParaRPr lang="en-US" sz="980" dirty="0"/>
          </a:p>
        </p:txBody>
      </p:sp>
      <p:sp>
        <p:nvSpPr>
          <p:cNvPr id="15" name="Text 13"/>
          <p:cNvSpPr/>
          <p:nvPr/>
        </p:nvSpPr>
        <p:spPr>
          <a:xfrm>
            <a:off x="914400" y="4261104"/>
            <a:ext cx="10058400" cy="256032"/>
          </a:xfrm>
          <a:prstGeom prst="rect">
            <a:avLst/>
          </a:prstGeom>
          <a:noFill/>
          <a:ln/>
        </p:spPr>
        <p:txBody>
          <a:bodyPr wrap="square" lIns="0" tIns="0" rIns="0" bIns="0" rtlCol="0" anchor="ctr">
            <a:normAutofit/>
          </a:bodyPr>
          <a:lstStyle/>
          <a:p>
            <a:pPr marL="0" indent="0">
              <a:buNone/>
            </a:pPr>
            <a:r>
              <a:rPr lang="en-US" sz="980" dirty="0">
                <a:solidFill>
                  <a:srgbClr val="FFFFFF"/>
                </a:solidFill>
              </a:rPr>
              <a:t>8. Quantinuum and IonQ public fault-tolerant quantum roadmaps, 2024–2026.</a:t>
            </a:r>
            <a:endParaRPr lang="en-US" sz="980" dirty="0"/>
          </a:p>
        </p:txBody>
      </p:sp>
      <p:sp>
        <p:nvSpPr>
          <p:cNvPr id="16" name="Shape 14"/>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7" name="Text 15"/>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Roadmaps are vendor targets and milestones; treat them as directional rather than guaranteed delivery dates.</a:t>
            </a:r>
            <a:endParaRPr lang="en-US" sz="98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8238"/>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3840480" cy="274320"/>
          </a:xfrm>
          <a:prstGeom prst="rect">
            <a:avLst/>
          </a:prstGeom>
          <a:noFill/>
        </p:spPr>
        <p:txBody>
          <a:bodyPr wrap="square">
            <a:spAutoFit/>
          </a:bodyPr>
          <a:lstStyle/>
          <a:p>
            <a:pPr algn="l"/>
            <a:r>
              <a:rPr sz="1200" b="1" i="0">
                <a:solidFill>
                  <a:srgbClr val="29E4FF"/>
                </a:solidFill>
              </a:rPr>
              <a:t>Google Willow</a:t>
            </a:r>
          </a:p>
        </p:txBody>
      </p:sp>
      <p:sp>
        <p:nvSpPr>
          <p:cNvPr id="5" name="TextBox 4"/>
          <p:cNvSpPr txBox="1"/>
          <p:nvPr/>
        </p:nvSpPr>
        <p:spPr>
          <a:xfrm>
            <a:off x="548640" y="923543"/>
            <a:ext cx="10515600" cy="566928"/>
          </a:xfrm>
          <a:prstGeom prst="rect">
            <a:avLst/>
          </a:prstGeom>
          <a:noFill/>
        </p:spPr>
        <p:txBody>
          <a:bodyPr wrap="square">
            <a:spAutoFit/>
          </a:bodyPr>
          <a:lstStyle/>
          <a:p>
            <a:pPr algn="l"/>
            <a:r>
              <a:rPr sz="1950" b="1" i="0" dirty="0">
                <a:solidFill>
                  <a:srgbClr val="FFFFFF"/>
                </a:solidFill>
              </a:rPr>
              <a:t>Willow combines high-fidelity superconducting qubits with two distinct quantum milestones</a:t>
            </a:r>
          </a:p>
        </p:txBody>
      </p:sp>
      <p:sp>
        <p:nvSpPr>
          <p:cNvPr id="6" name="TextBox 5"/>
          <p:cNvSpPr txBox="1"/>
          <p:nvPr/>
        </p:nvSpPr>
        <p:spPr>
          <a:xfrm>
            <a:off x="10012680" y="713232"/>
            <a:ext cx="1600200" cy="228600"/>
          </a:xfrm>
          <a:prstGeom prst="rect">
            <a:avLst/>
          </a:prstGeom>
          <a:noFill/>
        </p:spPr>
        <p:txBody>
          <a:bodyPr wrap="square">
            <a:spAutoFit/>
          </a:bodyPr>
          <a:lstStyle/>
          <a:p>
            <a:pPr algn="r"/>
            <a:r>
              <a:rPr sz="800" b="0" i="0">
                <a:solidFill>
                  <a:srgbClr val="29E4FF"/>
                </a:solidFill>
              </a:rPr>
              <a:t>105-qubit processor</a:t>
            </a:r>
          </a:p>
        </p:txBody>
      </p:sp>
      <p:sp>
        <p:nvSpPr>
          <p:cNvPr id="7" name="Rounded Rectangle 6"/>
          <p:cNvSpPr/>
          <p:nvPr/>
        </p:nvSpPr>
        <p:spPr>
          <a:xfrm>
            <a:off x="658368" y="1591056"/>
            <a:ext cx="10972800" cy="475488"/>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77824" y="1627632"/>
            <a:ext cx="10515600" cy="384048"/>
          </a:xfrm>
          <a:prstGeom prst="rect">
            <a:avLst/>
          </a:prstGeom>
          <a:noFill/>
        </p:spPr>
        <p:txBody>
          <a:bodyPr wrap="square">
            <a:spAutoFit/>
          </a:bodyPr>
          <a:lstStyle/>
          <a:p>
            <a:pPr algn="l"/>
            <a:r>
              <a:rPr sz="1019" b="0" i="0">
                <a:solidFill>
                  <a:srgbClr val="FFFFFF"/>
                </a:solidFill>
              </a:rPr>
              <a:t>Willow is a 105-qubit superconducting transmon processor using microwave control, tunable couplers, resonator-based readout, cryogenic electronics, and classical decoding.</a:t>
            </a:r>
          </a:p>
        </p:txBody>
      </p:sp>
      <p:sp>
        <p:nvSpPr>
          <p:cNvPr id="9" name="Rounded Rectangle 8"/>
          <p:cNvSpPr/>
          <p:nvPr/>
        </p:nvSpPr>
        <p:spPr>
          <a:xfrm>
            <a:off x="713232" y="2286000"/>
            <a:ext cx="4572000" cy="3337560"/>
          </a:xfrm>
          <a:prstGeom prst="roundRect">
            <a:avLst/>
          </a:prstGeom>
          <a:solidFill>
            <a:srgbClr val="0E3B52"/>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32688" y="2441448"/>
            <a:ext cx="3291840" cy="201168"/>
          </a:xfrm>
          <a:prstGeom prst="rect">
            <a:avLst/>
          </a:prstGeom>
          <a:noFill/>
        </p:spPr>
        <p:txBody>
          <a:bodyPr wrap="square">
            <a:spAutoFit/>
          </a:bodyPr>
          <a:lstStyle/>
          <a:p>
            <a:pPr algn="l"/>
            <a:r>
              <a:rPr sz="1300" b="1" i="0">
                <a:solidFill>
                  <a:srgbClr val="29E4FF"/>
                </a:solidFill>
              </a:rPr>
              <a:t>How Willow is built</a:t>
            </a:r>
          </a:p>
        </p:txBody>
      </p:sp>
      <p:sp>
        <p:nvSpPr>
          <p:cNvPr id="11" name="Rounded Rectangle 10"/>
          <p:cNvSpPr/>
          <p:nvPr/>
        </p:nvSpPr>
        <p:spPr>
          <a:xfrm>
            <a:off x="987552" y="2788920"/>
            <a:ext cx="1874519" cy="1874519"/>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1152144" y="2953512"/>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1481328" y="2953512"/>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1810512" y="2953512"/>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2139696" y="2953512"/>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2468880" y="2953512"/>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1152144" y="3282696"/>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Oval 17"/>
          <p:cNvSpPr/>
          <p:nvPr/>
        </p:nvSpPr>
        <p:spPr>
          <a:xfrm>
            <a:off x="1481328" y="3282696"/>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p:cNvSpPr/>
          <p:nvPr/>
        </p:nvSpPr>
        <p:spPr>
          <a:xfrm>
            <a:off x="1810512" y="3282696"/>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2139696" y="3282696"/>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2468880" y="3282696"/>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1152144" y="3611880"/>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p:cNvSpPr/>
          <p:nvPr/>
        </p:nvSpPr>
        <p:spPr>
          <a:xfrm>
            <a:off x="1481328" y="3611880"/>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1810512" y="3611880"/>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Oval 24"/>
          <p:cNvSpPr/>
          <p:nvPr/>
        </p:nvSpPr>
        <p:spPr>
          <a:xfrm>
            <a:off x="2139696" y="3611880"/>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2468880" y="3611880"/>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Oval 26"/>
          <p:cNvSpPr/>
          <p:nvPr/>
        </p:nvSpPr>
        <p:spPr>
          <a:xfrm>
            <a:off x="1152144" y="3941064"/>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Oval 27"/>
          <p:cNvSpPr/>
          <p:nvPr/>
        </p:nvSpPr>
        <p:spPr>
          <a:xfrm>
            <a:off x="1481328" y="3941064"/>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Oval 28"/>
          <p:cNvSpPr/>
          <p:nvPr/>
        </p:nvSpPr>
        <p:spPr>
          <a:xfrm>
            <a:off x="1810512" y="3941064"/>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Oval 29"/>
          <p:cNvSpPr/>
          <p:nvPr/>
        </p:nvSpPr>
        <p:spPr>
          <a:xfrm>
            <a:off x="2139696" y="3941064"/>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30"/>
          <p:cNvSpPr/>
          <p:nvPr/>
        </p:nvSpPr>
        <p:spPr>
          <a:xfrm>
            <a:off x="2468880" y="3941064"/>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Oval 31"/>
          <p:cNvSpPr/>
          <p:nvPr/>
        </p:nvSpPr>
        <p:spPr>
          <a:xfrm>
            <a:off x="1152144" y="4270248"/>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Oval 32"/>
          <p:cNvSpPr/>
          <p:nvPr/>
        </p:nvSpPr>
        <p:spPr>
          <a:xfrm>
            <a:off x="1481328" y="4270248"/>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1810512" y="4270248"/>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Oval 34"/>
          <p:cNvSpPr/>
          <p:nvPr/>
        </p:nvSpPr>
        <p:spPr>
          <a:xfrm>
            <a:off x="2139696" y="4270248"/>
            <a:ext cx="146304" cy="146304"/>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Oval 35"/>
          <p:cNvSpPr/>
          <p:nvPr/>
        </p:nvSpPr>
        <p:spPr>
          <a:xfrm>
            <a:off x="2468880" y="4270248"/>
            <a:ext cx="146304" cy="146304"/>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3154680" y="2798064"/>
            <a:ext cx="1828800" cy="1325880"/>
          </a:xfrm>
          <a:prstGeom prst="rect">
            <a:avLst/>
          </a:prstGeom>
          <a:noFill/>
        </p:spPr>
        <p:txBody>
          <a:bodyPr wrap="square">
            <a:spAutoFit/>
          </a:bodyPr>
          <a:lstStyle/>
          <a:p>
            <a:pPr>
              <a:spcAft>
                <a:spcPts val="250"/>
              </a:spcAft>
              <a:defRPr sz="869">
                <a:solidFill>
                  <a:srgbClr val="FFFFFF"/>
                </a:solidFill>
              </a:defRPr>
            </a:pPr>
            <a:r>
              <a:t>Flux-tunable transmon qubits</a:t>
            </a:r>
          </a:p>
          <a:p>
            <a:pPr>
              <a:spcAft>
                <a:spcPts val="250"/>
              </a:spcAft>
              <a:defRPr sz="869">
                <a:solidFill>
                  <a:srgbClr val="FFFFFF"/>
                </a:solidFill>
              </a:defRPr>
            </a:pPr>
            <a:r>
              <a:t>Nearest-neighbor tunable couplers</a:t>
            </a:r>
          </a:p>
          <a:p>
            <a:pPr>
              <a:spcAft>
                <a:spcPts val="250"/>
              </a:spcAft>
              <a:defRPr sz="869">
                <a:solidFill>
                  <a:srgbClr val="FFFFFF"/>
                </a:solidFill>
              </a:defRPr>
            </a:pPr>
            <a:r>
              <a:t>Microwave single-qubit control</a:t>
            </a:r>
          </a:p>
          <a:p>
            <a:pPr>
              <a:spcAft>
                <a:spcPts val="250"/>
              </a:spcAft>
              <a:defRPr sz="869">
                <a:solidFill>
                  <a:srgbClr val="FFFFFF"/>
                </a:solidFill>
              </a:defRPr>
            </a:pPr>
            <a:r>
              <a:t>Two-qubit entangling operations</a:t>
            </a:r>
          </a:p>
          <a:p>
            <a:pPr>
              <a:spcAft>
                <a:spcPts val="250"/>
              </a:spcAft>
              <a:defRPr sz="869">
                <a:solidFill>
                  <a:srgbClr val="FFFFFF"/>
                </a:solidFill>
              </a:defRPr>
            </a:pPr>
            <a:r>
              <a:t>Fast readout + classical decoding</a:t>
            </a:r>
          </a:p>
        </p:txBody>
      </p:sp>
      <p:sp>
        <p:nvSpPr>
          <p:cNvPr id="38" name="TextBox 37"/>
          <p:cNvSpPr txBox="1"/>
          <p:nvPr/>
        </p:nvSpPr>
        <p:spPr>
          <a:xfrm>
            <a:off x="914400" y="4754880"/>
            <a:ext cx="868680" cy="164592"/>
          </a:xfrm>
          <a:prstGeom prst="rect">
            <a:avLst/>
          </a:prstGeom>
          <a:noFill/>
        </p:spPr>
        <p:txBody>
          <a:bodyPr wrap="square">
            <a:spAutoFit/>
          </a:bodyPr>
          <a:lstStyle/>
          <a:p>
            <a:pPr algn="l"/>
            <a:r>
              <a:rPr sz="1120" b="1" i="0">
                <a:solidFill>
                  <a:srgbClr val="29E4FF"/>
                </a:solidFill>
              </a:rPr>
              <a:t>99.97%</a:t>
            </a:r>
          </a:p>
        </p:txBody>
      </p:sp>
      <p:sp>
        <p:nvSpPr>
          <p:cNvPr id="39" name="TextBox 38"/>
          <p:cNvSpPr txBox="1"/>
          <p:nvPr/>
        </p:nvSpPr>
        <p:spPr>
          <a:xfrm>
            <a:off x="1700784" y="4764024"/>
            <a:ext cx="1188720" cy="164592"/>
          </a:xfrm>
          <a:prstGeom prst="rect">
            <a:avLst/>
          </a:prstGeom>
          <a:noFill/>
        </p:spPr>
        <p:txBody>
          <a:bodyPr wrap="square">
            <a:spAutoFit/>
          </a:bodyPr>
          <a:lstStyle/>
          <a:p>
            <a:pPr algn="l"/>
            <a:r>
              <a:rPr sz="740" b="0" i="0">
                <a:solidFill>
                  <a:srgbClr val="FFFFFF"/>
                </a:solidFill>
              </a:rPr>
              <a:t>single-qubit gate fidelity</a:t>
            </a:r>
          </a:p>
        </p:txBody>
      </p:sp>
      <p:sp>
        <p:nvSpPr>
          <p:cNvPr id="40" name="TextBox 39"/>
          <p:cNvSpPr txBox="1"/>
          <p:nvPr/>
        </p:nvSpPr>
        <p:spPr>
          <a:xfrm>
            <a:off x="2907792" y="4754880"/>
            <a:ext cx="868680" cy="164592"/>
          </a:xfrm>
          <a:prstGeom prst="rect">
            <a:avLst/>
          </a:prstGeom>
          <a:noFill/>
        </p:spPr>
        <p:txBody>
          <a:bodyPr wrap="square">
            <a:spAutoFit/>
          </a:bodyPr>
          <a:lstStyle/>
          <a:p>
            <a:pPr algn="l"/>
            <a:r>
              <a:rPr sz="1120" b="1" i="0">
                <a:solidFill>
                  <a:srgbClr val="9A71FF"/>
                </a:solidFill>
              </a:rPr>
              <a:t>99.88%</a:t>
            </a:r>
          </a:p>
        </p:txBody>
      </p:sp>
      <p:sp>
        <p:nvSpPr>
          <p:cNvPr id="41" name="TextBox 40"/>
          <p:cNvSpPr txBox="1"/>
          <p:nvPr/>
        </p:nvSpPr>
        <p:spPr>
          <a:xfrm>
            <a:off x="3694176" y="4764024"/>
            <a:ext cx="1188720" cy="164592"/>
          </a:xfrm>
          <a:prstGeom prst="rect">
            <a:avLst/>
          </a:prstGeom>
          <a:noFill/>
        </p:spPr>
        <p:txBody>
          <a:bodyPr wrap="square">
            <a:spAutoFit/>
          </a:bodyPr>
          <a:lstStyle/>
          <a:p>
            <a:pPr algn="l"/>
            <a:r>
              <a:rPr sz="740" b="0" i="0">
                <a:solidFill>
                  <a:srgbClr val="FFFFFF"/>
                </a:solidFill>
              </a:rPr>
              <a:t>entangling-gate fidelity</a:t>
            </a:r>
          </a:p>
        </p:txBody>
      </p:sp>
      <p:sp>
        <p:nvSpPr>
          <p:cNvPr id="42" name="TextBox 41"/>
          <p:cNvSpPr txBox="1"/>
          <p:nvPr/>
        </p:nvSpPr>
        <p:spPr>
          <a:xfrm>
            <a:off x="914400" y="5138928"/>
            <a:ext cx="868680" cy="164592"/>
          </a:xfrm>
          <a:prstGeom prst="rect">
            <a:avLst/>
          </a:prstGeom>
          <a:noFill/>
        </p:spPr>
        <p:txBody>
          <a:bodyPr wrap="square">
            <a:spAutoFit/>
          </a:bodyPr>
          <a:lstStyle/>
          <a:p>
            <a:pPr algn="l"/>
            <a:r>
              <a:rPr sz="1120" b="1" i="0">
                <a:solidFill>
                  <a:srgbClr val="FFA62B"/>
                </a:solidFill>
              </a:rPr>
              <a:t>99.5%</a:t>
            </a:r>
          </a:p>
        </p:txBody>
      </p:sp>
      <p:sp>
        <p:nvSpPr>
          <p:cNvPr id="43" name="TextBox 42"/>
          <p:cNvSpPr txBox="1"/>
          <p:nvPr/>
        </p:nvSpPr>
        <p:spPr>
          <a:xfrm>
            <a:off x="1700784" y="5148072"/>
            <a:ext cx="1188720" cy="164592"/>
          </a:xfrm>
          <a:prstGeom prst="rect">
            <a:avLst/>
          </a:prstGeom>
          <a:noFill/>
        </p:spPr>
        <p:txBody>
          <a:bodyPr wrap="square">
            <a:spAutoFit/>
          </a:bodyPr>
          <a:lstStyle/>
          <a:p>
            <a:pPr algn="l"/>
            <a:r>
              <a:rPr sz="740" b="0" i="0">
                <a:solidFill>
                  <a:srgbClr val="FFFFFF"/>
                </a:solidFill>
              </a:rPr>
              <a:t>readout fidelity</a:t>
            </a:r>
          </a:p>
        </p:txBody>
      </p:sp>
      <p:sp>
        <p:nvSpPr>
          <p:cNvPr id="44" name="TextBox 43"/>
          <p:cNvSpPr txBox="1"/>
          <p:nvPr/>
        </p:nvSpPr>
        <p:spPr>
          <a:xfrm>
            <a:off x="2907792" y="5138928"/>
            <a:ext cx="868680" cy="164592"/>
          </a:xfrm>
          <a:prstGeom prst="rect">
            <a:avLst/>
          </a:prstGeom>
          <a:noFill/>
        </p:spPr>
        <p:txBody>
          <a:bodyPr wrap="square">
            <a:spAutoFit/>
          </a:bodyPr>
          <a:lstStyle/>
          <a:p>
            <a:pPr algn="l"/>
            <a:r>
              <a:rPr sz="1120" b="1" i="0">
                <a:solidFill>
                  <a:srgbClr val="23A778"/>
                </a:solidFill>
              </a:rPr>
              <a:t>68 / 89 μs</a:t>
            </a:r>
          </a:p>
        </p:txBody>
      </p:sp>
      <p:sp>
        <p:nvSpPr>
          <p:cNvPr id="45" name="TextBox 44"/>
          <p:cNvSpPr txBox="1"/>
          <p:nvPr/>
        </p:nvSpPr>
        <p:spPr>
          <a:xfrm>
            <a:off x="3694176" y="5148072"/>
            <a:ext cx="1188720" cy="164592"/>
          </a:xfrm>
          <a:prstGeom prst="rect">
            <a:avLst/>
          </a:prstGeom>
          <a:noFill/>
        </p:spPr>
        <p:txBody>
          <a:bodyPr wrap="square">
            <a:spAutoFit/>
          </a:bodyPr>
          <a:lstStyle/>
          <a:p>
            <a:pPr algn="l"/>
            <a:r>
              <a:rPr sz="740" b="0" i="0">
                <a:solidFill>
                  <a:srgbClr val="FFFFFF"/>
                </a:solidFill>
              </a:rPr>
              <a:t>average T₁ / T₂,CPMG</a:t>
            </a:r>
          </a:p>
        </p:txBody>
      </p:sp>
      <p:sp>
        <p:nvSpPr>
          <p:cNvPr id="46" name="Rounded Rectangle 45"/>
          <p:cNvSpPr/>
          <p:nvPr/>
        </p:nvSpPr>
        <p:spPr>
          <a:xfrm>
            <a:off x="5486400" y="2286000"/>
            <a:ext cx="6126480" cy="3337560"/>
          </a:xfrm>
          <a:prstGeom prst="roundRect">
            <a:avLst/>
          </a:prstGeom>
          <a:solidFill>
            <a:srgbClr val="342559"/>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46"/>
          <p:cNvSpPr txBox="1"/>
          <p:nvPr/>
        </p:nvSpPr>
        <p:spPr>
          <a:xfrm>
            <a:off x="5742432" y="2441448"/>
            <a:ext cx="3840480" cy="201168"/>
          </a:xfrm>
          <a:prstGeom prst="rect">
            <a:avLst/>
          </a:prstGeom>
          <a:noFill/>
        </p:spPr>
        <p:txBody>
          <a:bodyPr wrap="square">
            <a:spAutoFit/>
          </a:bodyPr>
          <a:lstStyle/>
          <a:p>
            <a:pPr algn="l"/>
            <a:r>
              <a:rPr sz="1300" b="1" i="0">
                <a:solidFill>
                  <a:srgbClr val="FFFFFF"/>
                </a:solidFill>
              </a:rPr>
              <a:t>Two achievements — do not combine them</a:t>
            </a:r>
          </a:p>
        </p:txBody>
      </p:sp>
      <p:sp>
        <p:nvSpPr>
          <p:cNvPr id="48" name="Rounded Rectangle 47"/>
          <p:cNvSpPr/>
          <p:nvPr/>
        </p:nvSpPr>
        <p:spPr>
          <a:xfrm>
            <a:off x="5742432" y="2770632"/>
            <a:ext cx="2697480" cy="2331720"/>
          </a:xfrm>
          <a:prstGeom prst="roundRect">
            <a:avLst/>
          </a:prstGeom>
          <a:solidFill>
            <a:srgbClr val="124330"/>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48"/>
          <p:cNvSpPr/>
          <p:nvPr/>
        </p:nvSpPr>
        <p:spPr>
          <a:xfrm>
            <a:off x="5943600" y="2926080"/>
            <a:ext cx="1417320" cy="256032"/>
          </a:xfrm>
          <a:prstGeom prst="roundRect">
            <a:avLst/>
          </a:prstGeom>
          <a:solidFill>
            <a:srgbClr val="23A778"/>
          </a:solidFill>
          <a:ln>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ERROR CORRECTION</a:t>
            </a:r>
          </a:p>
        </p:txBody>
      </p:sp>
      <p:sp>
        <p:nvSpPr>
          <p:cNvPr id="50" name="TextBox 49"/>
          <p:cNvSpPr txBox="1"/>
          <p:nvPr/>
        </p:nvSpPr>
        <p:spPr>
          <a:xfrm>
            <a:off x="5925312" y="3291840"/>
            <a:ext cx="2240280" cy="219456"/>
          </a:xfrm>
          <a:prstGeom prst="rect">
            <a:avLst/>
          </a:prstGeom>
          <a:noFill/>
        </p:spPr>
        <p:txBody>
          <a:bodyPr wrap="square">
            <a:spAutoFit/>
          </a:bodyPr>
          <a:lstStyle/>
          <a:p>
            <a:pPr algn="l"/>
            <a:r>
              <a:rPr sz="1070" b="1" i="0">
                <a:solidFill>
                  <a:srgbClr val="FFFFFF"/>
                </a:solidFill>
              </a:rPr>
              <a:t>Below-threshold surface-code memory</a:t>
            </a:r>
          </a:p>
        </p:txBody>
      </p:sp>
      <p:sp>
        <p:nvSpPr>
          <p:cNvPr id="51" name="TextBox 50"/>
          <p:cNvSpPr txBox="1"/>
          <p:nvPr/>
        </p:nvSpPr>
        <p:spPr>
          <a:xfrm>
            <a:off x="5925312" y="3611880"/>
            <a:ext cx="2240280" cy="987552"/>
          </a:xfrm>
          <a:prstGeom prst="rect">
            <a:avLst/>
          </a:prstGeom>
          <a:noFill/>
        </p:spPr>
        <p:txBody>
          <a:bodyPr wrap="square">
            <a:spAutoFit/>
          </a:bodyPr>
          <a:lstStyle/>
          <a:p>
            <a:pPr>
              <a:spcAft>
                <a:spcPts val="250"/>
              </a:spcAft>
              <a:defRPr sz="830">
                <a:solidFill>
                  <a:srgbClr val="FFFFFF"/>
                </a:solidFill>
              </a:defRPr>
            </a:pPr>
            <a:r>
              <a:t>101 physical qubits formed a distance-7 logical memory.</a:t>
            </a:r>
          </a:p>
          <a:p>
            <a:pPr>
              <a:spcAft>
                <a:spcPts val="250"/>
              </a:spcAft>
              <a:defRPr sz="830">
                <a:solidFill>
                  <a:srgbClr val="FFFFFF"/>
                </a:solidFill>
              </a:defRPr>
            </a:pPr>
            <a:r>
              <a:t>Logical error rate ≈ 0.143% per cycle.</a:t>
            </a:r>
          </a:p>
          <a:p>
            <a:pPr>
              <a:spcAft>
                <a:spcPts val="250"/>
              </a:spcAft>
              <a:defRPr sz="830">
                <a:solidFill>
                  <a:srgbClr val="FFFFFF"/>
                </a:solidFill>
              </a:defRPr>
            </a:pPr>
            <a:r>
              <a:t>Larger code size reduced logical errors — the key milestone.</a:t>
            </a:r>
          </a:p>
        </p:txBody>
      </p:sp>
      <p:sp>
        <p:nvSpPr>
          <p:cNvPr id="52" name="Rounded Rectangle 51"/>
          <p:cNvSpPr/>
          <p:nvPr/>
        </p:nvSpPr>
        <p:spPr>
          <a:xfrm>
            <a:off x="8641080" y="2770632"/>
            <a:ext cx="2697480" cy="2331720"/>
          </a:xfrm>
          <a:prstGeom prst="roundRect">
            <a:avLst/>
          </a:prstGeom>
          <a:solidFill>
            <a:srgbClr val="533509"/>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Rounded Rectangle 52"/>
          <p:cNvSpPr/>
          <p:nvPr/>
        </p:nvSpPr>
        <p:spPr>
          <a:xfrm>
            <a:off x="8842248" y="2926080"/>
            <a:ext cx="1417320" cy="256032"/>
          </a:xfrm>
          <a:prstGeom prst="roundRect">
            <a:avLst/>
          </a:prstGeom>
          <a:solidFill>
            <a:srgbClr val="FFA62B"/>
          </a:solidFill>
          <a:ln>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QUANTUM ECHOES</a:t>
            </a:r>
          </a:p>
        </p:txBody>
      </p:sp>
      <p:sp>
        <p:nvSpPr>
          <p:cNvPr id="54" name="TextBox 53"/>
          <p:cNvSpPr txBox="1"/>
          <p:nvPr/>
        </p:nvSpPr>
        <p:spPr>
          <a:xfrm>
            <a:off x="8823960" y="3291840"/>
            <a:ext cx="2240280" cy="219456"/>
          </a:xfrm>
          <a:prstGeom prst="rect">
            <a:avLst/>
          </a:prstGeom>
          <a:noFill/>
        </p:spPr>
        <p:txBody>
          <a:bodyPr wrap="square">
            <a:spAutoFit/>
          </a:bodyPr>
          <a:lstStyle/>
          <a:p>
            <a:pPr algn="l"/>
            <a:r>
              <a:rPr sz="1070" b="1" i="0">
                <a:solidFill>
                  <a:srgbClr val="FFFFFF"/>
                </a:solidFill>
              </a:rPr>
              <a:t>Beyond-classical correlation measurement</a:t>
            </a:r>
          </a:p>
        </p:txBody>
      </p:sp>
      <p:sp>
        <p:nvSpPr>
          <p:cNvPr id="55" name="TextBox 54"/>
          <p:cNvSpPr txBox="1"/>
          <p:nvPr/>
        </p:nvSpPr>
        <p:spPr>
          <a:xfrm>
            <a:off x="8823960" y="3611880"/>
            <a:ext cx="2240280" cy="987552"/>
          </a:xfrm>
          <a:prstGeom prst="rect">
            <a:avLst/>
          </a:prstGeom>
          <a:noFill/>
        </p:spPr>
        <p:txBody>
          <a:bodyPr wrap="square">
            <a:spAutoFit/>
          </a:bodyPr>
          <a:lstStyle/>
          <a:p>
            <a:pPr>
              <a:spcAft>
                <a:spcPts val="250"/>
              </a:spcAft>
              <a:defRPr sz="830">
                <a:solidFill>
                  <a:srgbClr val="FFFFFF"/>
                </a:solidFill>
              </a:defRPr>
            </a:pPr>
            <a:r>
              <a:t>Used large random circuits and OTOC measurements.</a:t>
            </a:r>
          </a:p>
          <a:p>
            <a:pPr>
              <a:spcAft>
                <a:spcPts val="250"/>
              </a:spcAft>
              <a:defRPr sz="830">
                <a:solidFill>
                  <a:srgbClr val="FFFFFF"/>
                </a:solidFill>
              </a:defRPr>
            </a:pPr>
            <a:r>
              <a:t>Exercised up to 103 qubits; some beyond-classical tests used 65.</a:t>
            </a:r>
          </a:p>
          <a:p>
            <a:pPr>
              <a:spcAft>
                <a:spcPts val="250"/>
              </a:spcAft>
              <a:defRPr sz="830">
                <a:solidFill>
                  <a:srgbClr val="FFFFFF"/>
                </a:solidFill>
              </a:defRPr>
            </a:pPr>
            <a:r>
              <a:t>Not a fully fault-tolerant logical-qubit computation.</a:t>
            </a:r>
          </a:p>
        </p:txBody>
      </p:sp>
      <p:sp>
        <p:nvSpPr>
          <p:cNvPr id="56" name="Rounded Rectangle 55"/>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i="1">
                <a:solidFill>
                  <a:srgbClr val="FFFFFF"/>
                </a:solidFill>
              </a:rPr>
              <a:t>Speaker takeaway: Willow’s error-correction result and Quantum Echoes result are both important, but they demonstrate different things: one advances logical reliability; the other probes complex quantum correlations beyond classical reach.</a:t>
            </a:r>
          </a:p>
        </p:txBody>
      </p:sp>
      <p:sp>
        <p:nvSpPr>
          <p:cNvPr id="57" name="TextBox 56"/>
          <p:cNvSpPr txBox="1"/>
          <p:nvPr/>
        </p:nvSpPr>
        <p:spPr>
          <a:xfrm>
            <a:off x="566928" y="6446520"/>
            <a:ext cx="10241280" cy="137160"/>
          </a:xfrm>
          <a:prstGeom prst="rect">
            <a:avLst/>
          </a:prstGeom>
          <a:noFill/>
        </p:spPr>
        <p:txBody>
          <a:bodyPr wrap="square">
            <a:spAutoFit/>
          </a:bodyPr>
          <a:lstStyle/>
          <a:p>
            <a:pPr algn="l"/>
            <a:r>
              <a:rPr sz="640" b="0" i="0">
                <a:solidFill>
                  <a:srgbClr val="C2D0E5"/>
                </a:solidFill>
              </a:rPr>
              <a:t>Sources summarized from the attached Willow analysis: Google Quantum AI, Google Research, and Nature publications cited in the source document.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9144"/>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3840480" cy="274320"/>
          </a:xfrm>
          <a:prstGeom prst="rect">
            <a:avLst/>
          </a:prstGeom>
          <a:noFill/>
        </p:spPr>
        <p:txBody>
          <a:bodyPr wrap="square">
            <a:spAutoFit/>
          </a:bodyPr>
          <a:lstStyle/>
          <a:p>
            <a:pPr algn="l"/>
            <a:r>
              <a:rPr sz="1200" b="1" i="0">
                <a:solidFill>
                  <a:srgbClr val="29E4FF"/>
                </a:solidFill>
              </a:rPr>
              <a:t>Quantum Echoes</a:t>
            </a:r>
          </a:p>
        </p:txBody>
      </p:sp>
      <p:sp>
        <p:nvSpPr>
          <p:cNvPr id="5" name="TextBox 4"/>
          <p:cNvSpPr txBox="1"/>
          <p:nvPr/>
        </p:nvSpPr>
        <p:spPr>
          <a:xfrm>
            <a:off x="548640" y="1024128"/>
            <a:ext cx="10515600" cy="502920"/>
          </a:xfrm>
          <a:prstGeom prst="rect">
            <a:avLst/>
          </a:prstGeom>
          <a:noFill/>
        </p:spPr>
        <p:txBody>
          <a:bodyPr wrap="square">
            <a:spAutoFit/>
          </a:bodyPr>
          <a:lstStyle/>
          <a:p>
            <a:pPr algn="l"/>
            <a:r>
              <a:rPr sz="2250" b="1" i="0">
                <a:solidFill>
                  <a:srgbClr val="FFFFFF"/>
                </a:solidFill>
              </a:rPr>
              <a:t>How Quantum Echoes works — and what the result does not mean</a:t>
            </a:r>
          </a:p>
        </p:txBody>
      </p:sp>
      <p:sp>
        <p:nvSpPr>
          <p:cNvPr id="6" name="TextBox 5"/>
          <p:cNvSpPr txBox="1"/>
          <p:nvPr/>
        </p:nvSpPr>
        <p:spPr>
          <a:xfrm>
            <a:off x="10012680" y="713232"/>
            <a:ext cx="1600200" cy="228600"/>
          </a:xfrm>
          <a:prstGeom prst="rect">
            <a:avLst/>
          </a:prstGeom>
          <a:noFill/>
        </p:spPr>
        <p:txBody>
          <a:bodyPr wrap="square">
            <a:spAutoFit/>
          </a:bodyPr>
          <a:lstStyle/>
          <a:p>
            <a:pPr algn="r"/>
            <a:r>
              <a:rPr sz="800" b="0" i="0">
                <a:solidFill>
                  <a:srgbClr val="29E4FF"/>
                </a:solidFill>
              </a:rPr>
              <a:t>Forward + inverse gates</a:t>
            </a:r>
          </a:p>
        </p:txBody>
      </p:sp>
      <p:sp>
        <p:nvSpPr>
          <p:cNvPr id="7" name="Rounded Rectangle 6"/>
          <p:cNvSpPr/>
          <p:nvPr/>
        </p:nvSpPr>
        <p:spPr>
          <a:xfrm>
            <a:off x="658368" y="1591056"/>
            <a:ext cx="10972800" cy="475488"/>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77824" y="1737360"/>
            <a:ext cx="10469880" cy="201168"/>
          </a:xfrm>
          <a:prstGeom prst="rect">
            <a:avLst/>
          </a:prstGeom>
          <a:noFill/>
        </p:spPr>
        <p:txBody>
          <a:bodyPr wrap="square">
            <a:spAutoFit/>
          </a:bodyPr>
          <a:lstStyle/>
          <a:p>
            <a:pPr algn="l"/>
            <a:r>
              <a:rPr sz="1010">
                <a:solidFill>
                  <a:srgbClr val="FFFFFF"/>
                </a:solidFill>
              </a:rPr>
              <a:t>The “echo” is not a decoherence-free signal. It is an interference-sensitive correlation created by forward evolution, a local perturbation, inverse gates, and measurement.</a:t>
            </a:r>
          </a:p>
        </p:txBody>
      </p:sp>
      <p:sp>
        <p:nvSpPr>
          <p:cNvPr id="9" name="Rounded Rectangle 8"/>
          <p:cNvSpPr/>
          <p:nvPr/>
        </p:nvSpPr>
        <p:spPr>
          <a:xfrm>
            <a:off x="713232" y="2267712"/>
            <a:ext cx="6446520" cy="3401568"/>
          </a:xfrm>
          <a:prstGeom prst="roundRect">
            <a:avLst/>
          </a:prstGeom>
          <a:solidFill>
            <a:srgbClr val="0E3B52"/>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32688" y="2432304"/>
            <a:ext cx="3840480" cy="201168"/>
          </a:xfrm>
          <a:prstGeom prst="rect">
            <a:avLst/>
          </a:prstGeom>
          <a:noFill/>
        </p:spPr>
        <p:txBody>
          <a:bodyPr wrap="square">
            <a:spAutoFit/>
          </a:bodyPr>
          <a:lstStyle/>
          <a:p>
            <a:pPr algn="l"/>
            <a:r>
              <a:rPr sz="1300" b="1" i="0">
                <a:solidFill>
                  <a:srgbClr val="29E4FF"/>
                </a:solidFill>
              </a:rPr>
              <a:t>The gate sequence</a:t>
            </a:r>
          </a:p>
        </p:txBody>
      </p:sp>
      <p:sp>
        <p:nvSpPr>
          <p:cNvPr id="11" name="Rounded Rectangle 10"/>
          <p:cNvSpPr/>
          <p:nvPr/>
        </p:nvSpPr>
        <p:spPr>
          <a:xfrm>
            <a:off x="932688" y="2816352"/>
            <a:ext cx="5394960" cy="457200"/>
          </a:xfrm>
          <a:prstGeom prst="roundRect">
            <a:avLst/>
          </a:prstGeom>
          <a:solidFill>
            <a:srgbClr val="07223D"/>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1051560" y="2907792"/>
            <a:ext cx="274320" cy="274320"/>
          </a:xfrm>
          <a:prstGeom prst="ellipse">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1</a:t>
            </a:r>
          </a:p>
        </p:txBody>
      </p:sp>
      <p:sp>
        <p:nvSpPr>
          <p:cNvPr id="13" name="TextBox 12"/>
          <p:cNvSpPr txBox="1"/>
          <p:nvPr/>
        </p:nvSpPr>
        <p:spPr>
          <a:xfrm>
            <a:off x="1444752" y="2880360"/>
            <a:ext cx="1691640" cy="164592"/>
          </a:xfrm>
          <a:prstGeom prst="rect">
            <a:avLst/>
          </a:prstGeom>
          <a:noFill/>
        </p:spPr>
        <p:txBody>
          <a:bodyPr wrap="square">
            <a:spAutoFit/>
          </a:bodyPr>
          <a:lstStyle/>
          <a:p>
            <a:pPr algn="l"/>
            <a:r>
              <a:rPr sz="1019" b="1" i="0">
                <a:solidFill>
                  <a:srgbClr val="29E4FF"/>
                </a:solidFill>
              </a:rPr>
              <a:t>Forward evolution U</a:t>
            </a:r>
          </a:p>
        </p:txBody>
      </p:sp>
      <p:sp>
        <p:nvSpPr>
          <p:cNvPr id="14" name="TextBox 13"/>
          <p:cNvSpPr txBox="1"/>
          <p:nvPr/>
        </p:nvSpPr>
        <p:spPr>
          <a:xfrm>
            <a:off x="2990088" y="2871216"/>
            <a:ext cx="3108960" cy="256032"/>
          </a:xfrm>
          <a:prstGeom prst="rect">
            <a:avLst/>
          </a:prstGeom>
          <a:noFill/>
        </p:spPr>
        <p:txBody>
          <a:bodyPr wrap="square">
            <a:spAutoFit/>
          </a:bodyPr>
          <a:lstStyle/>
          <a:p>
            <a:pPr algn="l"/>
            <a:r>
              <a:rPr sz="850" b="0" i="0">
                <a:solidFill>
                  <a:srgbClr val="FFFFFF"/>
                </a:solidFill>
              </a:rPr>
              <a:t>Random X–Y rotations + iSWAP-like entangling gates</a:t>
            </a:r>
          </a:p>
        </p:txBody>
      </p:sp>
      <p:sp>
        <p:nvSpPr>
          <p:cNvPr id="15" name="Down Arrow 14"/>
          <p:cNvSpPr/>
          <p:nvPr/>
        </p:nvSpPr>
        <p:spPr>
          <a:xfrm>
            <a:off x="3529584" y="3282696"/>
            <a:ext cx="219456" cy="137160"/>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932688" y="3438144"/>
            <a:ext cx="5394960" cy="457200"/>
          </a:xfrm>
          <a:prstGeom prst="roundRect">
            <a:avLst/>
          </a:prstGeom>
          <a:solidFill>
            <a:srgbClr val="342559"/>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1051560" y="3529584"/>
            <a:ext cx="274320" cy="274320"/>
          </a:xfrm>
          <a:prstGeom prst="ellipse">
            <a:avLst/>
          </a:prstGeom>
          <a:solidFill>
            <a:srgbClr val="FFA6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2</a:t>
            </a:r>
          </a:p>
        </p:txBody>
      </p:sp>
      <p:sp>
        <p:nvSpPr>
          <p:cNvPr id="18" name="TextBox 17"/>
          <p:cNvSpPr txBox="1"/>
          <p:nvPr/>
        </p:nvSpPr>
        <p:spPr>
          <a:xfrm>
            <a:off x="1444752" y="3502152"/>
            <a:ext cx="1691640" cy="164592"/>
          </a:xfrm>
          <a:prstGeom prst="rect">
            <a:avLst/>
          </a:prstGeom>
          <a:noFill/>
        </p:spPr>
        <p:txBody>
          <a:bodyPr wrap="square">
            <a:spAutoFit/>
          </a:bodyPr>
          <a:lstStyle/>
          <a:p>
            <a:pPr algn="l"/>
            <a:r>
              <a:rPr sz="1019" b="1" i="0">
                <a:solidFill>
                  <a:srgbClr val="FFA62B"/>
                </a:solidFill>
              </a:rPr>
              <a:t>Local perturbation B</a:t>
            </a:r>
          </a:p>
        </p:txBody>
      </p:sp>
      <p:sp>
        <p:nvSpPr>
          <p:cNvPr id="19" name="TextBox 18"/>
          <p:cNvSpPr txBox="1"/>
          <p:nvPr/>
        </p:nvSpPr>
        <p:spPr>
          <a:xfrm>
            <a:off x="2990088" y="3493008"/>
            <a:ext cx="3108960" cy="256032"/>
          </a:xfrm>
          <a:prstGeom prst="rect">
            <a:avLst/>
          </a:prstGeom>
          <a:noFill/>
        </p:spPr>
        <p:txBody>
          <a:bodyPr wrap="square">
            <a:spAutoFit/>
          </a:bodyPr>
          <a:lstStyle/>
          <a:p>
            <a:pPr algn="l"/>
            <a:r>
              <a:rPr sz="850" b="0" i="0">
                <a:solidFill>
                  <a:srgbClr val="FFFFFF"/>
                </a:solidFill>
              </a:rPr>
              <a:t>A Pauli-X gate inserts a controlled “butterfly-effect” disturbance</a:t>
            </a:r>
          </a:p>
        </p:txBody>
      </p:sp>
      <p:sp>
        <p:nvSpPr>
          <p:cNvPr id="20" name="Down Arrow 19"/>
          <p:cNvSpPr/>
          <p:nvPr/>
        </p:nvSpPr>
        <p:spPr>
          <a:xfrm>
            <a:off x="3529584" y="3904488"/>
            <a:ext cx="219456" cy="137160"/>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932688" y="4059936"/>
            <a:ext cx="5394960" cy="457200"/>
          </a:xfrm>
          <a:prstGeom prst="roundRect">
            <a:avLst/>
          </a:prstGeom>
          <a:solidFill>
            <a:srgbClr val="07223D"/>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1051560" y="4151376"/>
            <a:ext cx="274320" cy="274320"/>
          </a:xfrm>
          <a:prstGeom prst="ellipse">
            <a:avLst/>
          </a:prstGeom>
          <a:solidFill>
            <a:srgbClr val="9A71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3</a:t>
            </a:r>
          </a:p>
        </p:txBody>
      </p:sp>
      <p:sp>
        <p:nvSpPr>
          <p:cNvPr id="23" name="TextBox 22"/>
          <p:cNvSpPr txBox="1"/>
          <p:nvPr/>
        </p:nvSpPr>
        <p:spPr>
          <a:xfrm>
            <a:off x="1444752" y="4123944"/>
            <a:ext cx="1691640" cy="164592"/>
          </a:xfrm>
          <a:prstGeom prst="rect">
            <a:avLst/>
          </a:prstGeom>
          <a:noFill/>
        </p:spPr>
        <p:txBody>
          <a:bodyPr wrap="square">
            <a:spAutoFit/>
          </a:bodyPr>
          <a:lstStyle/>
          <a:p>
            <a:pPr algn="l"/>
            <a:r>
              <a:rPr sz="1019" b="1" i="0">
                <a:solidFill>
                  <a:srgbClr val="9A71FF"/>
                </a:solidFill>
              </a:rPr>
              <a:t>Inverse evolution U†</a:t>
            </a:r>
          </a:p>
        </p:txBody>
      </p:sp>
      <p:sp>
        <p:nvSpPr>
          <p:cNvPr id="24" name="TextBox 23"/>
          <p:cNvSpPr txBox="1"/>
          <p:nvPr/>
        </p:nvSpPr>
        <p:spPr>
          <a:xfrm>
            <a:off x="2990088" y="4114800"/>
            <a:ext cx="3108960" cy="256032"/>
          </a:xfrm>
          <a:prstGeom prst="rect">
            <a:avLst/>
          </a:prstGeom>
          <a:noFill/>
        </p:spPr>
        <p:txBody>
          <a:bodyPr wrap="square">
            <a:spAutoFit/>
          </a:bodyPr>
          <a:lstStyle/>
          <a:p>
            <a:pPr algn="l"/>
            <a:r>
              <a:rPr sz="850" b="0" i="0">
                <a:solidFill>
                  <a:srgbClr val="FFFFFF"/>
                </a:solidFill>
              </a:rPr>
              <a:t>Reverse the gate order and replace each gate with its inverse</a:t>
            </a:r>
          </a:p>
        </p:txBody>
      </p:sp>
      <p:sp>
        <p:nvSpPr>
          <p:cNvPr id="25" name="Down Arrow 24"/>
          <p:cNvSpPr/>
          <p:nvPr/>
        </p:nvSpPr>
        <p:spPr>
          <a:xfrm>
            <a:off x="3529584" y="4526280"/>
            <a:ext cx="219456" cy="137160"/>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25"/>
          <p:cNvSpPr/>
          <p:nvPr/>
        </p:nvSpPr>
        <p:spPr>
          <a:xfrm>
            <a:off x="932688" y="4681728"/>
            <a:ext cx="5394960" cy="457200"/>
          </a:xfrm>
          <a:prstGeom prst="roundRect">
            <a:avLst/>
          </a:prstGeom>
          <a:solidFill>
            <a:srgbClr val="342559"/>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Oval 26"/>
          <p:cNvSpPr/>
          <p:nvPr/>
        </p:nvSpPr>
        <p:spPr>
          <a:xfrm>
            <a:off x="1051560" y="4773168"/>
            <a:ext cx="274320" cy="274320"/>
          </a:xfrm>
          <a:prstGeom prst="ellipse">
            <a:avLst/>
          </a:prstGeom>
          <a:solidFill>
            <a:srgbClr val="23A7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50" b="1">
                <a:solidFill>
                  <a:srgbClr val="08182E"/>
                </a:solidFill>
              </a:rPr>
              <a:t>4</a:t>
            </a:r>
          </a:p>
        </p:txBody>
      </p:sp>
      <p:sp>
        <p:nvSpPr>
          <p:cNvPr id="28" name="TextBox 27"/>
          <p:cNvSpPr txBox="1"/>
          <p:nvPr/>
        </p:nvSpPr>
        <p:spPr>
          <a:xfrm>
            <a:off x="1444752" y="4745736"/>
            <a:ext cx="1691640" cy="164592"/>
          </a:xfrm>
          <a:prstGeom prst="rect">
            <a:avLst/>
          </a:prstGeom>
          <a:noFill/>
        </p:spPr>
        <p:txBody>
          <a:bodyPr wrap="square">
            <a:spAutoFit/>
          </a:bodyPr>
          <a:lstStyle/>
          <a:p>
            <a:pPr algn="l"/>
            <a:r>
              <a:rPr sz="1019" b="1" i="0">
                <a:solidFill>
                  <a:srgbClr val="23A778"/>
                </a:solidFill>
              </a:rPr>
              <a:t>Measurement M</a:t>
            </a:r>
          </a:p>
        </p:txBody>
      </p:sp>
      <p:sp>
        <p:nvSpPr>
          <p:cNvPr id="29" name="TextBox 28"/>
          <p:cNvSpPr txBox="1"/>
          <p:nvPr/>
        </p:nvSpPr>
        <p:spPr>
          <a:xfrm>
            <a:off x="2990088" y="4736592"/>
            <a:ext cx="3108960" cy="256032"/>
          </a:xfrm>
          <a:prstGeom prst="rect">
            <a:avLst/>
          </a:prstGeom>
          <a:noFill/>
        </p:spPr>
        <p:txBody>
          <a:bodyPr wrap="square">
            <a:spAutoFit/>
          </a:bodyPr>
          <a:lstStyle/>
          <a:p>
            <a:pPr algn="l"/>
            <a:r>
              <a:rPr sz="850" b="0" i="0">
                <a:solidFill>
                  <a:srgbClr val="FFFFFF"/>
                </a:solidFill>
              </a:rPr>
              <a:t>A Pauli-Z observable detects the resulting echo / correlation</a:t>
            </a:r>
          </a:p>
        </p:txBody>
      </p:sp>
      <p:sp>
        <p:nvSpPr>
          <p:cNvPr id="30" name="Rounded Rectangle 29"/>
          <p:cNvSpPr/>
          <p:nvPr/>
        </p:nvSpPr>
        <p:spPr>
          <a:xfrm>
            <a:off x="932688" y="5266944"/>
            <a:ext cx="5394960" cy="219456"/>
          </a:xfrm>
          <a:prstGeom prst="roundRect">
            <a:avLst/>
          </a:prstGeom>
          <a:solidFill>
            <a:srgbClr val="07223D"/>
          </a:solidFill>
          <a:ln w="1016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1092708" y="5266944"/>
            <a:ext cx="5074920" cy="109728"/>
          </a:xfrm>
          <a:prstGeom prst="rect">
            <a:avLst/>
          </a:prstGeom>
          <a:noFill/>
        </p:spPr>
        <p:txBody>
          <a:bodyPr wrap="square">
            <a:spAutoFit/>
          </a:bodyPr>
          <a:lstStyle/>
          <a:p>
            <a:pPr algn="ctr"/>
            <a:r>
              <a:rPr sz="1040" b="1" i="0" dirty="0">
                <a:solidFill>
                  <a:srgbClr val="84D7FF"/>
                </a:solidFill>
              </a:rPr>
              <a:t>|</a:t>
            </a:r>
            <a:r>
              <a:rPr sz="1040" b="1" i="0" dirty="0" err="1">
                <a:solidFill>
                  <a:srgbClr val="84D7FF"/>
                </a:solidFill>
              </a:rPr>
              <a:t>ψ</a:t>
            </a:r>
            <a:r>
              <a:rPr sz="1040" b="1" i="0" dirty="0">
                <a:solidFill>
                  <a:srgbClr val="84D7FF"/>
                </a:solidFill>
              </a:rPr>
              <a:t>⟩ → </a:t>
            </a:r>
            <a:r>
              <a:rPr sz="1040" b="1" i="0" dirty="0" err="1">
                <a:solidFill>
                  <a:srgbClr val="84D7FF"/>
                </a:solidFill>
              </a:rPr>
              <a:t>U|ψ</a:t>
            </a:r>
            <a:r>
              <a:rPr sz="1040" b="1" i="0" dirty="0">
                <a:solidFill>
                  <a:srgbClr val="84D7FF"/>
                </a:solidFill>
              </a:rPr>
              <a:t>⟩ → </a:t>
            </a:r>
            <a:r>
              <a:rPr sz="1040" b="1" i="0" dirty="0" err="1">
                <a:solidFill>
                  <a:srgbClr val="84D7FF"/>
                </a:solidFill>
              </a:rPr>
              <a:t>BU|ψ</a:t>
            </a:r>
            <a:r>
              <a:rPr sz="1040" b="1" i="0" dirty="0">
                <a:solidFill>
                  <a:srgbClr val="84D7FF"/>
                </a:solidFill>
              </a:rPr>
              <a:t>⟩ → </a:t>
            </a:r>
            <a:r>
              <a:rPr sz="1040" b="1" i="0" dirty="0" err="1">
                <a:solidFill>
                  <a:srgbClr val="84D7FF"/>
                </a:solidFill>
              </a:rPr>
              <a:t>U†BU|ψ</a:t>
            </a:r>
            <a:r>
              <a:rPr sz="1040" b="1" i="0" dirty="0">
                <a:solidFill>
                  <a:srgbClr val="84D7FF"/>
                </a:solidFill>
              </a:rPr>
              <a:t>⟩ → measure echo</a:t>
            </a:r>
          </a:p>
        </p:txBody>
      </p:sp>
      <p:sp>
        <p:nvSpPr>
          <p:cNvPr id="32" name="Rounded Rectangle 31"/>
          <p:cNvSpPr/>
          <p:nvPr/>
        </p:nvSpPr>
        <p:spPr>
          <a:xfrm>
            <a:off x="7360920" y="2267712"/>
            <a:ext cx="4251960" cy="3401568"/>
          </a:xfrm>
          <a:prstGeom prst="roundRect">
            <a:avLst/>
          </a:prstGeom>
          <a:solidFill>
            <a:srgbClr val="533509"/>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7607808" y="2432304"/>
            <a:ext cx="3383280" cy="201168"/>
          </a:xfrm>
          <a:prstGeom prst="rect">
            <a:avLst/>
          </a:prstGeom>
          <a:noFill/>
        </p:spPr>
        <p:txBody>
          <a:bodyPr wrap="square">
            <a:spAutoFit/>
          </a:bodyPr>
          <a:lstStyle/>
          <a:p>
            <a:pPr algn="l"/>
            <a:r>
              <a:rPr sz="1300" b="1" i="0">
                <a:solidFill>
                  <a:srgbClr val="FFFFFF"/>
                </a:solidFill>
              </a:rPr>
              <a:t>What it can and cannot do</a:t>
            </a:r>
          </a:p>
        </p:txBody>
      </p:sp>
      <p:sp>
        <p:nvSpPr>
          <p:cNvPr id="34" name="TextBox 33"/>
          <p:cNvSpPr txBox="1"/>
          <p:nvPr/>
        </p:nvSpPr>
        <p:spPr>
          <a:xfrm>
            <a:off x="7607808" y="2788920"/>
            <a:ext cx="1417320" cy="164592"/>
          </a:xfrm>
          <a:prstGeom prst="rect">
            <a:avLst/>
          </a:prstGeom>
          <a:noFill/>
        </p:spPr>
        <p:txBody>
          <a:bodyPr wrap="square">
            <a:spAutoFit/>
          </a:bodyPr>
          <a:lstStyle/>
          <a:p>
            <a:pPr algn="l"/>
            <a:r>
              <a:rPr sz="1080" b="1" i="0">
                <a:solidFill>
                  <a:srgbClr val="23A778"/>
                </a:solidFill>
              </a:rPr>
              <a:t>What it does</a:t>
            </a:r>
          </a:p>
        </p:txBody>
      </p:sp>
      <p:sp>
        <p:nvSpPr>
          <p:cNvPr id="35" name="TextBox 34"/>
          <p:cNvSpPr txBox="1"/>
          <p:nvPr/>
        </p:nvSpPr>
        <p:spPr>
          <a:xfrm>
            <a:off x="7607808" y="3017520"/>
            <a:ext cx="3520440" cy="868680"/>
          </a:xfrm>
          <a:prstGeom prst="rect">
            <a:avLst/>
          </a:prstGeom>
          <a:noFill/>
        </p:spPr>
        <p:txBody>
          <a:bodyPr wrap="square">
            <a:spAutoFit/>
          </a:bodyPr>
          <a:lstStyle/>
          <a:p>
            <a:pPr>
              <a:spcAft>
                <a:spcPts val="250"/>
              </a:spcAft>
              <a:defRPr sz="850">
                <a:solidFill>
                  <a:srgbClr val="FFFFFF"/>
                </a:solidFill>
              </a:defRPr>
            </a:pPr>
            <a:r>
              <a:t>Refocuses selected coherent dynamics.</a:t>
            </a:r>
          </a:p>
          <a:p>
            <a:pPr>
              <a:spcAft>
                <a:spcPts val="250"/>
              </a:spcAft>
              <a:defRPr sz="850">
                <a:solidFill>
                  <a:srgbClr val="FFFFFF"/>
                </a:solidFill>
              </a:defRPr>
            </a:pPr>
            <a:r>
              <a:t>Reveals how a local disturbance spreads through entangled qubits.</a:t>
            </a:r>
          </a:p>
          <a:p>
            <a:pPr>
              <a:spcAft>
                <a:spcPts val="250"/>
              </a:spcAft>
              <a:defRPr sz="850">
                <a:solidFill>
                  <a:srgbClr val="FFFFFF"/>
                </a:solidFill>
              </a:defRPr>
            </a:pPr>
            <a:r>
              <a:t>Produces a reproducible, cross-checkable expectation value.</a:t>
            </a:r>
          </a:p>
        </p:txBody>
      </p:sp>
      <p:sp>
        <p:nvSpPr>
          <p:cNvPr id="36" name="TextBox 35"/>
          <p:cNvSpPr txBox="1"/>
          <p:nvPr/>
        </p:nvSpPr>
        <p:spPr>
          <a:xfrm>
            <a:off x="7607808" y="4041648"/>
            <a:ext cx="1783080" cy="164592"/>
          </a:xfrm>
          <a:prstGeom prst="rect">
            <a:avLst/>
          </a:prstGeom>
          <a:noFill/>
        </p:spPr>
        <p:txBody>
          <a:bodyPr wrap="square">
            <a:spAutoFit/>
          </a:bodyPr>
          <a:lstStyle/>
          <a:p>
            <a:pPr algn="l"/>
            <a:r>
              <a:rPr sz="1080" b="1" i="0">
                <a:solidFill>
                  <a:srgbClr val="EF6060"/>
                </a:solidFill>
              </a:rPr>
              <a:t>What it does not do</a:t>
            </a:r>
          </a:p>
        </p:txBody>
      </p:sp>
      <p:sp>
        <p:nvSpPr>
          <p:cNvPr id="37" name="TextBox 36"/>
          <p:cNvSpPr txBox="1"/>
          <p:nvPr/>
        </p:nvSpPr>
        <p:spPr>
          <a:xfrm>
            <a:off x="7607808" y="4270248"/>
            <a:ext cx="3520440" cy="960120"/>
          </a:xfrm>
          <a:prstGeom prst="rect">
            <a:avLst/>
          </a:prstGeom>
          <a:noFill/>
        </p:spPr>
        <p:txBody>
          <a:bodyPr wrap="square">
            <a:spAutoFit/>
          </a:bodyPr>
          <a:lstStyle/>
          <a:p>
            <a:pPr>
              <a:spcAft>
                <a:spcPts val="250"/>
              </a:spcAft>
              <a:defRPr sz="850">
                <a:solidFill>
                  <a:srgbClr val="FFFFFF"/>
                </a:solidFill>
              </a:defRPr>
            </a:pPr>
            <a:r>
              <a:t>Does not reverse physical time or eliminate decoherence.</a:t>
            </a:r>
          </a:p>
          <a:p>
            <a:pPr>
              <a:spcAft>
                <a:spcPts val="250"/>
              </a:spcAft>
              <a:defRPr sz="850">
                <a:solidFill>
                  <a:srgbClr val="FFFFFF"/>
                </a:solidFill>
              </a:defRPr>
            </a:pPr>
            <a:r>
              <a:t>Cannot recover energy lost through T₁ decay or phase leaked into the environment.</a:t>
            </a:r>
          </a:p>
          <a:p>
            <a:pPr>
              <a:spcAft>
                <a:spcPts val="250"/>
              </a:spcAft>
              <a:defRPr sz="850">
                <a:solidFill>
                  <a:srgbClr val="FFFFFF"/>
                </a:solidFill>
              </a:defRPr>
            </a:pPr>
            <a:r>
              <a:t>Does not prove practical drug discovery or industrial materials modeling today.</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i="1">
                <a:solidFill>
                  <a:srgbClr val="FFFFFF"/>
                </a:solidFill>
              </a:rPr>
              <a:t>Speaker takeaway: Quantum Echoes demonstrates a reproducible beyond-classical measurement of many-body correlations. It is a major physics and verification milestone, but not a decoherence-free signal or a completed commercial chemistry solution.</a:t>
            </a:r>
          </a:p>
        </p:txBody>
      </p:sp>
      <p:sp>
        <p:nvSpPr>
          <p:cNvPr id="39" name="TextBox 38"/>
          <p:cNvSpPr txBox="1"/>
          <p:nvPr/>
        </p:nvSpPr>
        <p:spPr>
          <a:xfrm>
            <a:off x="566928" y="6446520"/>
            <a:ext cx="10241280" cy="137160"/>
          </a:xfrm>
          <a:prstGeom prst="rect">
            <a:avLst/>
          </a:prstGeom>
          <a:noFill/>
        </p:spPr>
        <p:txBody>
          <a:bodyPr wrap="square">
            <a:spAutoFit/>
          </a:bodyPr>
          <a:lstStyle/>
          <a:p>
            <a:pPr algn="l"/>
            <a:r>
              <a:rPr sz="640" b="0" i="0">
                <a:solidFill>
                  <a:srgbClr val="C2D0E5"/>
                </a:solidFill>
              </a:rPr>
              <a:t>Sources summarized from the attached Willow analysis: Google Quantum AI, Google Research, and Nature publications cited in the source document.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Two Quantum Models</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Gate-based quantum vs quantum annealing</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13232" y="1874520"/>
            <a:ext cx="2057400" cy="539496"/>
          </a:xfrm>
          <a:prstGeom prst="roundRect">
            <a:avLst>
              <a:gd name="adj" fmla="val 5085"/>
            </a:avLst>
          </a:prstGeom>
          <a:solidFill>
            <a:srgbClr val="0A1B32">
              <a:alpha val="97000"/>
            </a:srgbClr>
          </a:solidFill>
          <a:ln w="12700">
            <a:solidFill>
              <a:srgbClr val="42627F">
                <a:alpha val="85000"/>
              </a:srgbClr>
            </a:solidFill>
            <a:prstDash val="solid"/>
          </a:ln>
        </p:spPr>
        <p:txBody>
          <a:bodyPr/>
          <a:lstStyle/>
          <a:p>
            <a:endParaRPr lang="en-US"/>
          </a:p>
        </p:txBody>
      </p:sp>
      <p:sp>
        <p:nvSpPr>
          <p:cNvPr id="8" name="Text 6"/>
          <p:cNvSpPr/>
          <p:nvPr/>
        </p:nvSpPr>
        <p:spPr>
          <a:xfrm>
            <a:off x="786384" y="1984248"/>
            <a:ext cx="1911096" cy="365760"/>
          </a:xfrm>
          <a:prstGeom prst="rect">
            <a:avLst/>
          </a:prstGeom>
          <a:noFill/>
          <a:ln/>
        </p:spPr>
        <p:txBody>
          <a:bodyPr wrap="square" lIns="0" tIns="0" rIns="0" bIns="0" rtlCol="0" anchor="ctr">
            <a:normAutofit/>
          </a:bodyPr>
          <a:lstStyle/>
          <a:p>
            <a:pPr marL="0" indent="0" algn="l">
              <a:buNone/>
            </a:pPr>
            <a:r>
              <a:rPr lang="en-US" sz="1050" b="1" dirty="0">
                <a:solidFill>
                  <a:srgbClr val="FFFFFF"/>
                </a:solidFill>
              </a:rPr>
              <a:t>Question</a:t>
            </a:r>
            <a:endParaRPr lang="en-US" sz="1050" dirty="0"/>
          </a:p>
        </p:txBody>
      </p:sp>
      <p:sp>
        <p:nvSpPr>
          <p:cNvPr id="9" name="Shape 7"/>
          <p:cNvSpPr/>
          <p:nvPr/>
        </p:nvSpPr>
        <p:spPr>
          <a:xfrm>
            <a:off x="2798064" y="1874520"/>
            <a:ext cx="4389120" cy="539496"/>
          </a:xfrm>
          <a:prstGeom prst="roundRect">
            <a:avLst>
              <a:gd name="adj" fmla="val 5085"/>
            </a:avLst>
          </a:prstGeom>
          <a:solidFill>
            <a:srgbClr val="08213D">
              <a:alpha val="97000"/>
            </a:srgbClr>
          </a:solidFill>
          <a:ln w="12700">
            <a:solidFill>
              <a:srgbClr val="42627F">
                <a:alpha val="85000"/>
              </a:srgbClr>
            </a:solidFill>
            <a:prstDash val="solid"/>
          </a:ln>
        </p:spPr>
        <p:txBody>
          <a:bodyPr/>
          <a:lstStyle/>
          <a:p>
            <a:endParaRPr lang="en-US"/>
          </a:p>
        </p:txBody>
      </p:sp>
      <p:sp>
        <p:nvSpPr>
          <p:cNvPr id="10" name="Text 8"/>
          <p:cNvSpPr/>
          <p:nvPr/>
        </p:nvSpPr>
        <p:spPr>
          <a:xfrm>
            <a:off x="2871216" y="1984248"/>
            <a:ext cx="4242816" cy="365760"/>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Gate-Based Quantum</a:t>
            </a:r>
            <a:endParaRPr lang="en-US" sz="1050" dirty="0"/>
          </a:p>
        </p:txBody>
      </p:sp>
      <p:sp>
        <p:nvSpPr>
          <p:cNvPr id="11" name="Shape 9"/>
          <p:cNvSpPr/>
          <p:nvPr/>
        </p:nvSpPr>
        <p:spPr>
          <a:xfrm>
            <a:off x="7214616" y="1874520"/>
            <a:ext cx="4389120" cy="539496"/>
          </a:xfrm>
          <a:prstGeom prst="roundRect">
            <a:avLst>
              <a:gd name="adj" fmla="val 5085"/>
            </a:avLst>
          </a:prstGeom>
          <a:solidFill>
            <a:srgbClr val="8A3F00">
              <a:alpha val="97000"/>
            </a:srgbClr>
          </a:solidFill>
          <a:ln w="12700">
            <a:solidFill>
              <a:srgbClr val="42627F">
                <a:alpha val="85000"/>
              </a:srgbClr>
            </a:solidFill>
            <a:prstDash val="solid"/>
          </a:ln>
        </p:spPr>
        <p:txBody>
          <a:bodyPr/>
          <a:lstStyle/>
          <a:p>
            <a:endParaRPr lang="en-US"/>
          </a:p>
        </p:txBody>
      </p:sp>
      <p:sp>
        <p:nvSpPr>
          <p:cNvPr id="12" name="Text 10"/>
          <p:cNvSpPr/>
          <p:nvPr/>
        </p:nvSpPr>
        <p:spPr>
          <a:xfrm>
            <a:off x="7287768" y="1984248"/>
            <a:ext cx="4242816" cy="365760"/>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Annealing Quantum</a:t>
            </a:r>
            <a:endParaRPr lang="en-US" sz="1050" dirty="0"/>
          </a:p>
        </p:txBody>
      </p:sp>
      <p:sp>
        <p:nvSpPr>
          <p:cNvPr id="13" name="Shape 11"/>
          <p:cNvSpPr/>
          <p:nvPr/>
        </p:nvSpPr>
        <p:spPr>
          <a:xfrm>
            <a:off x="713232" y="2441448"/>
            <a:ext cx="2057400" cy="539496"/>
          </a:xfrm>
          <a:prstGeom prst="roundRect">
            <a:avLst>
              <a:gd name="adj" fmla="val 5085"/>
            </a:avLst>
          </a:prstGeom>
          <a:solidFill>
            <a:srgbClr val="0C2441">
              <a:alpha val="97000"/>
            </a:srgbClr>
          </a:solidFill>
          <a:ln w="12700">
            <a:solidFill>
              <a:srgbClr val="42627F">
                <a:alpha val="85000"/>
              </a:srgbClr>
            </a:solidFill>
            <a:prstDash val="solid"/>
          </a:ln>
        </p:spPr>
        <p:txBody>
          <a:bodyPr/>
          <a:lstStyle/>
          <a:p>
            <a:endParaRPr lang="en-US"/>
          </a:p>
        </p:txBody>
      </p:sp>
      <p:sp>
        <p:nvSpPr>
          <p:cNvPr id="14" name="Text 12"/>
          <p:cNvSpPr/>
          <p:nvPr/>
        </p:nvSpPr>
        <p:spPr>
          <a:xfrm>
            <a:off x="786384" y="2551176"/>
            <a:ext cx="1911096" cy="365760"/>
          </a:xfrm>
          <a:prstGeom prst="rect">
            <a:avLst/>
          </a:prstGeom>
          <a:noFill/>
          <a:ln/>
        </p:spPr>
        <p:txBody>
          <a:bodyPr wrap="square" lIns="0" tIns="0" rIns="0" bIns="0" rtlCol="0" anchor="ctr">
            <a:normAutofit/>
          </a:bodyPr>
          <a:lstStyle/>
          <a:p>
            <a:pPr marL="0" indent="0" algn="l">
              <a:buNone/>
            </a:pPr>
            <a:r>
              <a:rPr lang="en-US" sz="950" b="1" dirty="0">
                <a:solidFill>
                  <a:srgbClr val="FFFFFF"/>
                </a:solidFill>
              </a:rPr>
              <a:t>What you build</a:t>
            </a:r>
            <a:endParaRPr lang="en-US" sz="950" dirty="0"/>
          </a:p>
        </p:txBody>
      </p:sp>
      <p:sp>
        <p:nvSpPr>
          <p:cNvPr id="15" name="Shape 13"/>
          <p:cNvSpPr/>
          <p:nvPr/>
        </p:nvSpPr>
        <p:spPr>
          <a:xfrm>
            <a:off x="2798064" y="2441448"/>
            <a:ext cx="4389120" cy="539496"/>
          </a:xfrm>
          <a:prstGeom prst="roundRect">
            <a:avLst>
              <a:gd name="adj" fmla="val 5085"/>
            </a:avLst>
          </a:prstGeom>
          <a:solidFill>
            <a:srgbClr val="0A294B">
              <a:alpha val="97000"/>
            </a:srgbClr>
          </a:solidFill>
          <a:ln w="12700">
            <a:solidFill>
              <a:srgbClr val="42627F">
                <a:alpha val="85000"/>
              </a:srgbClr>
            </a:solidFill>
            <a:prstDash val="solid"/>
          </a:ln>
        </p:spPr>
        <p:txBody>
          <a:bodyPr/>
          <a:lstStyle/>
          <a:p>
            <a:endParaRPr lang="en-US"/>
          </a:p>
        </p:txBody>
      </p:sp>
      <p:sp>
        <p:nvSpPr>
          <p:cNvPr id="16" name="Text 14"/>
          <p:cNvSpPr/>
          <p:nvPr/>
        </p:nvSpPr>
        <p:spPr>
          <a:xfrm>
            <a:off x="2871216" y="2551176"/>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A circuit of quantum gates</a:t>
            </a:r>
            <a:endParaRPr lang="en-US" sz="950" dirty="0"/>
          </a:p>
        </p:txBody>
      </p:sp>
      <p:sp>
        <p:nvSpPr>
          <p:cNvPr id="17" name="Shape 15"/>
          <p:cNvSpPr/>
          <p:nvPr/>
        </p:nvSpPr>
        <p:spPr>
          <a:xfrm>
            <a:off x="7214616" y="2441448"/>
            <a:ext cx="4389120" cy="539496"/>
          </a:xfrm>
          <a:prstGeom prst="roundRect">
            <a:avLst>
              <a:gd name="adj" fmla="val 5085"/>
            </a:avLst>
          </a:prstGeom>
          <a:solidFill>
            <a:srgbClr val="4C2300">
              <a:alpha val="97000"/>
            </a:srgbClr>
          </a:solidFill>
          <a:ln w="12700">
            <a:solidFill>
              <a:srgbClr val="42627F">
                <a:alpha val="85000"/>
              </a:srgbClr>
            </a:solidFill>
            <a:prstDash val="solid"/>
          </a:ln>
        </p:spPr>
        <p:txBody>
          <a:bodyPr/>
          <a:lstStyle/>
          <a:p>
            <a:endParaRPr lang="en-US"/>
          </a:p>
        </p:txBody>
      </p:sp>
      <p:sp>
        <p:nvSpPr>
          <p:cNvPr id="18" name="Text 16"/>
          <p:cNvSpPr/>
          <p:nvPr/>
        </p:nvSpPr>
        <p:spPr>
          <a:xfrm>
            <a:off x="7287768" y="2551176"/>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An optimization landscape</a:t>
            </a:r>
            <a:endParaRPr lang="en-US" sz="950" dirty="0"/>
          </a:p>
        </p:txBody>
      </p:sp>
      <p:sp>
        <p:nvSpPr>
          <p:cNvPr id="19" name="Shape 17"/>
          <p:cNvSpPr/>
          <p:nvPr/>
        </p:nvSpPr>
        <p:spPr>
          <a:xfrm>
            <a:off x="713232" y="3008376"/>
            <a:ext cx="2057400" cy="539496"/>
          </a:xfrm>
          <a:prstGeom prst="roundRect">
            <a:avLst>
              <a:gd name="adj" fmla="val 5085"/>
            </a:avLst>
          </a:prstGeom>
          <a:solidFill>
            <a:srgbClr val="0C2441">
              <a:alpha val="97000"/>
            </a:srgbClr>
          </a:solidFill>
          <a:ln w="12700">
            <a:solidFill>
              <a:srgbClr val="42627F">
                <a:alpha val="85000"/>
              </a:srgbClr>
            </a:solidFill>
            <a:prstDash val="solid"/>
          </a:ln>
        </p:spPr>
        <p:txBody>
          <a:bodyPr/>
          <a:lstStyle/>
          <a:p>
            <a:endParaRPr lang="en-US"/>
          </a:p>
        </p:txBody>
      </p:sp>
      <p:sp>
        <p:nvSpPr>
          <p:cNvPr id="20" name="Text 18"/>
          <p:cNvSpPr/>
          <p:nvPr/>
        </p:nvSpPr>
        <p:spPr>
          <a:xfrm>
            <a:off x="786384" y="3118104"/>
            <a:ext cx="1911096" cy="365760"/>
          </a:xfrm>
          <a:prstGeom prst="rect">
            <a:avLst/>
          </a:prstGeom>
          <a:noFill/>
          <a:ln/>
        </p:spPr>
        <p:txBody>
          <a:bodyPr wrap="square" lIns="0" tIns="0" rIns="0" bIns="0" rtlCol="0" anchor="ctr">
            <a:normAutofit/>
          </a:bodyPr>
          <a:lstStyle/>
          <a:p>
            <a:pPr marL="0" indent="0" algn="l">
              <a:buNone/>
            </a:pPr>
            <a:r>
              <a:rPr lang="en-US" sz="950" b="1" dirty="0">
                <a:solidFill>
                  <a:srgbClr val="FFFFFF"/>
                </a:solidFill>
              </a:rPr>
              <a:t>Plain analogy</a:t>
            </a:r>
            <a:endParaRPr lang="en-US" sz="950" dirty="0"/>
          </a:p>
        </p:txBody>
      </p:sp>
      <p:sp>
        <p:nvSpPr>
          <p:cNvPr id="21" name="Shape 19"/>
          <p:cNvSpPr/>
          <p:nvPr/>
        </p:nvSpPr>
        <p:spPr>
          <a:xfrm>
            <a:off x="2798064" y="3008376"/>
            <a:ext cx="4389120" cy="539496"/>
          </a:xfrm>
          <a:prstGeom prst="roundRect">
            <a:avLst>
              <a:gd name="adj" fmla="val 5085"/>
            </a:avLst>
          </a:prstGeom>
          <a:solidFill>
            <a:srgbClr val="0A294B">
              <a:alpha val="97000"/>
            </a:srgbClr>
          </a:solidFill>
          <a:ln w="12700">
            <a:solidFill>
              <a:srgbClr val="42627F">
                <a:alpha val="85000"/>
              </a:srgbClr>
            </a:solidFill>
            <a:prstDash val="solid"/>
          </a:ln>
        </p:spPr>
        <p:txBody>
          <a:bodyPr/>
          <a:lstStyle/>
          <a:p>
            <a:endParaRPr lang="en-US"/>
          </a:p>
        </p:txBody>
      </p:sp>
      <p:sp>
        <p:nvSpPr>
          <p:cNvPr id="22" name="Text 20"/>
          <p:cNvSpPr/>
          <p:nvPr/>
        </p:nvSpPr>
        <p:spPr>
          <a:xfrm>
            <a:off x="2871216" y="3118104"/>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Step-by-step recipe</a:t>
            </a:r>
            <a:endParaRPr lang="en-US" sz="950" dirty="0"/>
          </a:p>
        </p:txBody>
      </p:sp>
      <p:sp>
        <p:nvSpPr>
          <p:cNvPr id="23" name="Shape 21"/>
          <p:cNvSpPr/>
          <p:nvPr/>
        </p:nvSpPr>
        <p:spPr>
          <a:xfrm>
            <a:off x="7214616" y="3008376"/>
            <a:ext cx="4389120" cy="539496"/>
          </a:xfrm>
          <a:prstGeom prst="roundRect">
            <a:avLst>
              <a:gd name="adj" fmla="val 5085"/>
            </a:avLst>
          </a:prstGeom>
          <a:solidFill>
            <a:srgbClr val="4C2300">
              <a:alpha val="97000"/>
            </a:srgbClr>
          </a:solidFill>
          <a:ln w="12700">
            <a:solidFill>
              <a:srgbClr val="42627F">
                <a:alpha val="85000"/>
              </a:srgbClr>
            </a:solidFill>
            <a:prstDash val="solid"/>
          </a:ln>
        </p:spPr>
        <p:txBody>
          <a:bodyPr/>
          <a:lstStyle/>
          <a:p>
            <a:endParaRPr lang="en-US"/>
          </a:p>
        </p:txBody>
      </p:sp>
      <p:sp>
        <p:nvSpPr>
          <p:cNvPr id="24" name="Text 22"/>
          <p:cNvSpPr/>
          <p:nvPr/>
        </p:nvSpPr>
        <p:spPr>
          <a:xfrm>
            <a:off x="7287768" y="3118104"/>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Find the lowest valley</a:t>
            </a:r>
            <a:endParaRPr lang="en-US" sz="950" dirty="0"/>
          </a:p>
        </p:txBody>
      </p:sp>
      <p:sp>
        <p:nvSpPr>
          <p:cNvPr id="25" name="Shape 23"/>
          <p:cNvSpPr/>
          <p:nvPr/>
        </p:nvSpPr>
        <p:spPr>
          <a:xfrm>
            <a:off x="713232" y="3575304"/>
            <a:ext cx="2057400" cy="539496"/>
          </a:xfrm>
          <a:prstGeom prst="roundRect">
            <a:avLst>
              <a:gd name="adj" fmla="val 5085"/>
            </a:avLst>
          </a:prstGeom>
          <a:solidFill>
            <a:srgbClr val="0C2441">
              <a:alpha val="97000"/>
            </a:srgbClr>
          </a:solidFill>
          <a:ln w="12700">
            <a:solidFill>
              <a:srgbClr val="42627F">
                <a:alpha val="85000"/>
              </a:srgbClr>
            </a:solidFill>
            <a:prstDash val="solid"/>
          </a:ln>
        </p:spPr>
        <p:txBody>
          <a:bodyPr/>
          <a:lstStyle/>
          <a:p>
            <a:endParaRPr lang="en-US"/>
          </a:p>
        </p:txBody>
      </p:sp>
      <p:sp>
        <p:nvSpPr>
          <p:cNvPr id="26" name="Text 24"/>
          <p:cNvSpPr/>
          <p:nvPr/>
        </p:nvSpPr>
        <p:spPr>
          <a:xfrm>
            <a:off x="786384" y="3685032"/>
            <a:ext cx="1911096" cy="365760"/>
          </a:xfrm>
          <a:prstGeom prst="rect">
            <a:avLst/>
          </a:prstGeom>
          <a:noFill/>
          <a:ln/>
        </p:spPr>
        <p:txBody>
          <a:bodyPr wrap="square" lIns="0" tIns="0" rIns="0" bIns="0" rtlCol="0" anchor="ctr">
            <a:normAutofit/>
          </a:bodyPr>
          <a:lstStyle/>
          <a:p>
            <a:pPr marL="0" indent="0" algn="l">
              <a:buNone/>
            </a:pPr>
            <a:r>
              <a:rPr lang="en-US" sz="950" b="1" dirty="0">
                <a:solidFill>
                  <a:srgbClr val="FFFFFF"/>
                </a:solidFill>
              </a:rPr>
              <a:t>Best use</a:t>
            </a:r>
            <a:endParaRPr lang="en-US" sz="950" dirty="0"/>
          </a:p>
        </p:txBody>
      </p:sp>
      <p:sp>
        <p:nvSpPr>
          <p:cNvPr id="27" name="Shape 25"/>
          <p:cNvSpPr/>
          <p:nvPr/>
        </p:nvSpPr>
        <p:spPr>
          <a:xfrm>
            <a:off x="2798064" y="3575304"/>
            <a:ext cx="4389120" cy="539496"/>
          </a:xfrm>
          <a:prstGeom prst="roundRect">
            <a:avLst>
              <a:gd name="adj" fmla="val 5085"/>
            </a:avLst>
          </a:prstGeom>
          <a:solidFill>
            <a:srgbClr val="0A294B">
              <a:alpha val="97000"/>
            </a:srgbClr>
          </a:solidFill>
          <a:ln w="12700">
            <a:solidFill>
              <a:srgbClr val="42627F">
                <a:alpha val="85000"/>
              </a:srgbClr>
            </a:solidFill>
            <a:prstDash val="solid"/>
          </a:ln>
        </p:spPr>
        <p:txBody>
          <a:bodyPr/>
          <a:lstStyle/>
          <a:p>
            <a:endParaRPr lang="en-US"/>
          </a:p>
        </p:txBody>
      </p:sp>
      <p:sp>
        <p:nvSpPr>
          <p:cNvPr id="28" name="Text 26"/>
          <p:cNvSpPr/>
          <p:nvPr/>
        </p:nvSpPr>
        <p:spPr>
          <a:xfrm>
            <a:off x="2871216" y="3685032"/>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General algorithms, chemistry, cryptography research</a:t>
            </a:r>
            <a:endParaRPr lang="en-US" sz="950" dirty="0"/>
          </a:p>
        </p:txBody>
      </p:sp>
      <p:sp>
        <p:nvSpPr>
          <p:cNvPr id="29" name="Shape 27"/>
          <p:cNvSpPr/>
          <p:nvPr/>
        </p:nvSpPr>
        <p:spPr>
          <a:xfrm>
            <a:off x="7214616" y="3575304"/>
            <a:ext cx="4389120" cy="539496"/>
          </a:xfrm>
          <a:prstGeom prst="roundRect">
            <a:avLst>
              <a:gd name="adj" fmla="val 5085"/>
            </a:avLst>
          </a:prstGeom>
          <a:solidFill>
            <a:srgbClr val="4C2300">
              <a:alpha val="97000"/>
            </a:srgbClr>
          </a:solidFill>
          <a:ln w="12700">
            <a:solidFill>
              <a:srgbClr val="42627F">
                <a:alpha val="85000"/>
              </a:srgbClr>
            </a:solidFill>
            <a:prstDash val="solid"/>
          </a:ln>
        </p:spPr>
        <p:txBody>
          <a:bodyPr/>
          <a:lstStyle/>
          <a:p>
            <a:endParaRPr lang="en-US"/>
          </a:p>
        </p:txBody>
      </p:sp>
      <p:sp>
        <p:nvSpPr>
          <p:cNvPr id="30" name="Text 28"/>
          <p:cNvSpPr/>
          <p:nvPr/>
        </p:nvSpPr>
        <p:spPr>
          <a:xfrm>
            <a:off x="7287768" y="3685032"/>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Scheduling, routing, allocation, portfolio, logistics</a:t>
            </a:r>
            <a:endParaRPr lang="en-US" sz="950" dirty="0"/>
          </a:p>
        </p:txBody>
      </p:sp>
      <p:sp>
        <p:nvSpPr>
          <p:cNvPr id="31" name="Shape 29"/>
          <p:cNvSpPr/>
          <p:nvPr/>
        </p:nvSpPr>
        <p:spPr>
          <a:xfrm>
            <a:off x="713232" y="4142232"/>
            <a:ext cx="2057400" cy="539496"/>
          </a:xfrm>
          <a:prstGeom prst="roundRect">
            <a:avLst>
              <a:gd name="adj" fmla="val 5085"/>
            </a:avLst>
          </a:prstGeom>
          <a:solidFill>
            <a:srgbClr val="0C2441">
              <a:alpha val="97000"/>
            </a:srgbClr>
          </a:solidFill>
          <a:ln w="12700">
            <a:solidFill>
              <a:srgbClr val="42627F">
                <a:alpha val="85000"/>
              </a:srgbClr>
            </a:solidFill>
            <a:prstDash val="solid"/>
          </a:ln>
        </p:spPr>
        <p:txBody>
          <a:bodyPr/>
          <a:lstStyle/>
          <a:p>
            <a:endParaRPr lang="en-US"/>
          </a:p>
        </p:txBody>
      </p:sp>
      <p:sp>
        <p:nvSpPr>
          <p:cNvPr id="32" name="Text 30"/>
          <p:cNvSpPr/>
          <p:nvPr/>
        </p:nvSpPr>
        <p:spPr>
          <a:xfrm>
            <a:off x="786384" y="4251960"/>
            <a:ext cx="1911096" cy="365760"/>
          </a:xfrm>
          <a:prstGeom prst="rect">
            <a:avLst/>
          </a:prstGeom>
          <a:noFill/>
          <a:ln/>
        </p:spPr>
        <p:txBody>
          <a:bodyPr wrap="square" lIns="0" tIns="0" rIns="0" bIns="0" rtlCol="0" anchor="ctr">
            <a:normAutofit/>
          </a:bodyPr>
          <a:lstStyle/>
          <a:p>
            <a:pPr marL="0" indent="0" algn="l">
              <a:buNone/>
            </a:pPr>
            <a:r>
              <a:rPr lang="en-US" sz="950" b="1" dirty="0">
                <a:solidFill>
                  <a:srgbClr val="FFFFFF"/>
                </a:solidFill>
              </a:rPr>
              <a:t>Coding style</a:t>
            </a:r>
            <a:endParaRPr lang="en-US" sz="950" dirty="0"/>
          </a:p>
        </p:txBody>
      </p:sp>
      <p:sp>
        <p:nvSpPr>
          <p:cNvPr id="33" name="Shape 31"/>
          <p:cNvSpPr/>
          <p:nvPr/>
        </p:nvSpPr>
        <p:spPr>
          <a:xfrm>
            <a:off x="2798064" y="4142232"/>
            <a:ext cx="4389120" cy="539496"/>
          </a:xfrm>
          <a:prstGeom prst="roundRect">
            <a:avLst>
              <a:gd name="adj" fmla="val 5085"/>
            </a:avLst>
          </a:prstGeom>
          <a:solidFill>
            <a:srgbClr val="0A294B">
              <a:alpha val="97000"/>
            </a:srgbClr>
          </a:solidFill>
          <a:ln w="12700">
            <a:solidFill>
              <a:srgbClr val="42627F">
                <a:alpha val="85000"/>
              </a:srgbClr>
            </a:solidFill>
            <a:prstDash val="solid"/>
          </a:ln>
        </p:spPr>
        <p:txBody>
          <a:bodyPr/>
          <a:lstStyle/>
          <a:p>
            <a:endParaRPr lang="en-US"/>
          </a:p>
        </p:txBody>
      </p:sp>
      <p:sp>
        <p:nvSpPr>
          <p:cNvPr id="34" name="Text 32"/>
          <p:cNvSpPr/>
          <p:nvPr/>
        </p:nvSpPr>
        <p:spPr>
          <a:xfrm>
            <a:off x="2871216" y="4251960"/>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Qiskit / Cirq / Braket / PennyLane circuits</a:t>
            </a:r>
            <a:endParaRPr lang="en-US" sz="950" dirty="0"/>
          </a:p>
        </p:txBody>
      </p:sp>
      <p:sp>
        <p:nvSpPr>
          <p:cNvPr id="35" name="Shape 33"/>
          <p:cNvSpPr/>
          <p:nvPr/>
        </p:nvSpPr>
        <p:spPr>
          <a:xfrm>
            <a:off x="7214616" y="4142232"/>
            <a:ext cx="4389120" cy="539496"/>
          </a:xfrm>
          <a:prstGeom prst="roundRect">
            <a:avLst>
              <a:gd name="adj" fmla="val 5085"/>
            </a:avLst>
          </a:prstGeom>
          <a:solidFill>
            <a:srgbClr val="4C2300">
              <a:alpha val="97000"/>
            </a:srgbClr>
          </a:solidFill>
          <a:ln w="12700">
            <a:solidFill>
              <a:srgbClr val="42627F">
                <a:alpha val="85000"/>
              </a:srgbClr>
            </a:solidFill>
            <a:prstDash val="solid"/>
          </a:ln>
        </p:spPr>
        <p:txBody>
          <a:bodyPr/>
          <a:lstStyle/>
          <a:p>
            <a:endParaRPr lang="en-US"/>
          </a:p>
        </p:txBody>
      </p:sp>
      <p:sp>
        <p:nvSpPr>
          <p:cNvPr id="36" name="Text 34"/>
          <p:cNvSpPr/>
          <p:nvPr/>
        </p:nvSpPr>
        <p:spPr>
          <a:xfrm>
            <a:off x="7287768" y="4251960"/>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QUBO / Ising model with variables and penalties</a:t>
            </a:r>
            <a:endParaRPr lang="en-US" sz="950" dirty="0"/>
          </a:p>
        </p:txBody>
      </p:sp>
      <p:sp>
        <p:nvSpPr>
          <p:cNvPr id="37" name="Shape 35"/>
          <p:cNvSpPr/>
          <p:nvPr/>
        </p:nvSpPr>
        <p:spPr>
          <a:xfrm>
            <a:off x="713232" y="4709160"/>
            <a:ext cx="2057400" cy="539496"/>
          </a:xfrm>
          <a:prstGeom prst="roundRect">
            <a:avLst>
              <a:gd name="adj" fmla="val 5085"/>
            </a:avLst>
          </a:prstGeom>
          <a:solidFill>
            <a:srgbClr val="0C2441">
              <a:alpha val="97000"/>
            </a:srgbClr>
          </a:solidFill>
          <a:ln w="12700">
            <a:solidFill>
              <a:srgbClr val="42627F">
                <a:alpha val="85000"/>
              </a:srgbClr>
            </a:solidFill>
            <a:prstDash val="solid"/>
          </a:ln>
        </p:spPr>
        <p:txBody>
          <a:bodyPr/>
          <a:lstStyle/>
          <a:p>
            <a:endParaRPr lang="en-US"/>
          </a:p>
        </p:txBody>
      </p:sp>
      <p:sp>
        <p:nvSpPr>
          <p:cNvPr id="38" name="Text 36"/>
          <p:cNvSpPr/>
          <p:nvPr/>
        </p:nvSpPr>
        <p:spPr>
          <a:xfrm>
            <a:off x="786384" y="4818888"/>
            <a:ext cx="1911096" cy="365760"/>
          </a:xfrm>
          <a:prstGeom prst="rect">
            <a:avLst/>
          </a:prstGeom>
          <a:noFill/>
          <a:ln/>
        </p:spPr>
        <p:txBody>
          <a:bodyPr wrap="square" lIns="0" tIns="0" rIns="0" bIns="0" rtlCol="0" anchor="ctr">
            <a:normAutofit/>
          </a:bodyPr>
          <a:lstStyle/>
          <a:p>
            <a:pPr marL="0" indent="0" algn="l">
              <a:buNone/>
            </a:pPr>
            <a:r>
              <a:rPr lang="en-US" sz="950" b="1" dirty="0">
                <a:solidFill>
                  <a:srgbClr val="FFFFFF"/>
                </a:solidFill>
              </a:rPr>
              <a:t>Near-term business fit</a:t>
            </a:r>
            <a:endParaRPr lang="en-US" sz="950" dirty="0"/>
          </a:p>
        </p:txBody>
      </p:sp>
      <p:sp>
        <p:nvSpPr>
          <p:cNvPr id="39" name="Shape 37"/>
          <p:cNvSpPr/>
          <p:nvPr/>
        </p:nvSpPr>
        <p:spPr>
          <a:xfrm>
            <a:off x="2798064" y="4709160"/>
            <a:ext cx="4389120" cy="539496"/>
          </a:xfrm>
          <a:prstGeom prst="roundRect">
            <a:avLst>
              <a:gd name="adj" fmla="val 5085"/>
            </a:avLst>
          </a:prstGeom>
          <a:solidFill>
            <a:srgbClr val="0A294B">
              <a:alpha val="97000"/>
            </a:srgbClr>
          </a:solidFill>
          <a:ln w="12700">
            <a:solidFill>
              <a:srgbClr val="42627F">
                <a:alpha val="85000"/>
              </a:srgbClr>
            </a:solidFill>
            <a:prstDash val="solid"/>
          </a:ln>
        </p:spPr>
        <p:txBody>
          <a:bodyPr/>
          <a:lstStyle/>
          <a:p>
            <a:endParaRPr lang="en-US"/>
          </a:p>
        </p:txBody>
      </p:sp>
      <p:sp>
        <p:nvSpPr>
          <p:cNvPr id="40" name="Text 38"/>
          <p:cNvSpPr/>
          <p:nvPr/>
        </p:nvSpPr>
        <p:spPr>
          <a:xfrm>
            <a:off x="2871216" y="4818888"/>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Mostly research and pilots</a:t>
            </a:r>
            <a:endParaRPr lang="en-US" sz="950" dirty="0"/>
          </a:p>
        </p:txBody>
      </p:sp>
      <p:sp>
        <p:nvSpPr>
          <p:cNvPr id="41" name="Shape 39"/>
          <p:cNvSpPr/>
          <p:nvPr/>
        </p:nvSpPr>
        <p:spPr>
          <a:xfrm>
            <a:off x="7214616" y="4709160"/>
            <a:ext cx="4389120" cy="539496"/>
          </a:xfrm>
          <a:prstGeom prst="roundRect">
            <a:avLst>
              <a:gd name="adj" fmla="val 5085"/>
            </a:avLst>
          </a:prstGeom>
          <a:solidFill>
            <a:srgbClr val="4C2300">
              <a:alpha val="97000"/>
            </a:srgbClr>
          </a:solidFill>
          <a:ln w="12700">
            <a:solidFill>
              <a:srgbClr val="42627F">
                <a:alpha val="85000"/>
              </a:srgbClr>
            </a:solidFill>
            <a:prstDash val="solid"/>
          </a:ln>
        </p:spPr>
        <p:txBody>
          <a:bodyPr/>
          <a:lstStyle/>
          <a:p>
            <a:endParaRPr lang="en-US"/>
          </a:p>
        </p:txBody>
      </p:sp>
      <p:sp>
        <p:nvSpPr>
          <p:cNvPr id="42" name="Text 40"/>
          <p:cNvSpPr/>
          <p:nvPr/>
        </p:nvSpPr>
        <p:spPr>
          <a:xfrm>
            <a:off x="7287768" y="4818888"/>
            <a:ext cx="4242816" cy="365760"/>
          </a:xfrm>
          <a:prstGeom prst="rect">
            <a:avLst/>
          </a:prstGeom>
          <a:noFill/>
          <a:ln/>
        </p:spPr>
        <p:txBody>
          <a:bodyPr wrap="square" lIns="0" tIns="0" rIns="0" bIns="0" rtlCol="0" anchor="ctr">
            <a:normAutofit/>
          </a:bodyPr>
          <a:lstStyle/>
          <a:p>
            <a:pPr marL="0" indent="0" algn="ctr">
              <a:buNone/>
            </a:pPr>
            <a:r>
              <a:rPr lang="en-US" sz="950" dirty="0">
                <a:solidFill>
                  <a:srgbClr val="FFFFFF"/>
                </a:solidFill>
              </a:rPr>
              <a:t>Optimization pilots and practical hybrid workflows</a:t>
            </a:r>
            <a:endParaRPr lang="en-US" sz="950" dirty="0"/>
          </a:p>
        </p:txBody>
      </p:sp>
      <p:sp>
        <p:nvSpPr>
          <p:cNvPr id="43" name="Shape 41"/>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44" name="Text 42"/>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Gate-based quantum is the broader long-term model; annealing is more directly aligned with optimization problems.</a:t>
            </a:r>
            <a:endParaRPr lang="en-US" sz="98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Reference Architecture</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emerging quantum stack is hybrid by design</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960120" y="1737360"/>
            <a:ext cx="10241280" cy="530352"/>
          </a:xfrm>
          <a:prstGeom prst="roundRect">
            <a:avLst>
              <a:gd name="adj" fmla="val 13793"/>
            </a:avLst>
          </a:prstGeom>
          <a:solidFill>
            <a:srgbClr val="08213D">
              <a:alpha val="97000"/>
            </a:srgbClr>
          </a:solidFill>
          <a:ln w="12700">
            <a:solidFill>
              <a:srgbClr val="19D3F3"/>
            </a:solidFill>
            <a:prstDash val="solid"/>
          </a:ln>
        </p:spPr>
        <p:txBody>
          <a:bodyPr/>
          <a:lstStyle/>
          <a:p>
            <a:endParaRPr lang="en-US"/>
          </a:p>
        </p:txBody>
      </p:sp>
      <p:sp>
        <p:nvSpPr>
          <p:cNvPr id="8" name="Text 6"/>
          <p:cNvSpPr/>
          <p:nvPr/>
        </p:nvSpPr>
        <p:spPr>
          <a:xfrm>
            <a:off x="1188720" y="1883664"/>
            <a:ext cx="2011680" cy="164592"/>
          </a:xfrm>
          <a:prstGeom prst="rect">
            <a:avLst/>
          </a:prstGeom>
          <a:noFill/>
          <a:ln/>
        </p:spPr>
        <p:txBody>
          <a:bodyPr wrap="square" lIns="0" tIns="0" rIns="0" bIns="0" rtlCol="0" anchor="ctr"/>
          <a:lstStyle/>
          <a:p>
            <a:pPr marL="0" indent="0">
              <a:buNone/>
            </a:pPr>
            <a:r>
              <a:rPr lang="en-US" sz="1240" b="1" dirty="0">
                <a:solidFill>
                  <a:srgbClr val="19D3F3"/>
                </a:solidFill>
              </a:rPr>
              <a:t>Application layer</a:t>
            </a:r>
            <a:endParaRPr lang="en-US" sz="1240" dirty="0"/>
          </a:p>
        </p:txBody>
      </p:sp>
      <p:sp>
        <p:nvSpPr>
          <p:cNvPr id="9" name="Text 7"/>
          <p:cNvSpPr/>
          <p:nvPr/>
        </p:nvSpPr>
        <p:spPr>
          <a:xfrm>
            <a:off x="3383280" y="1883664"/>
            <a:ext cx="749808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Enterprise workflows, AI agents, scientific workflows, optimization workloads</a:t>
            </a:r>
            <a:endParaRPr lang="en-US" sz="1060" dirty="0"/>
          </a:p>
        </p:txBody>
      </p:sp>
      <p:sp>
        <p:nvSpPr>
          <p:cNvPr id="10" name="Shape 8"/>
          <p:cNvSpPr/>
          <p:nvPr/>
        </p:nvSpPr>
        <p:spPr>
          <a:xfrm>
            <a:off x="5943600" y="2295144"/>
            <a:ext cx="237744" cy="164592"/>
          </a:xfrm>
          <a:prstGeom prst="downArrow">
            <a:avLst/>
          </a:prstGeom>
          <a:solidFill>
            <a:srgbClr val="7B8CA3"/>
          </a:solidFill>
          <a:ln w="12700">
            <a:solidFill>
              <a:srgbClr val="333333">
                <a:alpha val="0"/>
              </a:srgbClr>
            </a:solidFill>
            <a:prstDash val="solid"/>
          </a:ln>
        </p:spPr>
        <p:txBody>
          <a:bodyPr/>
          <a:lstStyle/>
          <a:p>
            <a:endParaRPr lang="en-US"/>
          </a:p>
        </p:txBody>
      </p:sp>
      <p:sp>
        <p:nvSpPr>
          <p:cNvPr id="11" name="Shape 9"/>
          <p:cNvSpPr/>
          <p:nvPr/>
        </p:nvSpPr>
        <p:spPr>
          <a:xfrm>
            <a:off x="960120" y="2496312"/>
            <a:ext cx="10241280" cy="530352"/>
          </a:xfrm>
          <a:prstGeom prst="roundRect">
            <a:avLst>
              <a:gd name="adj" fmla="val 13793"/>
            </a:avLst>
          </a:prstGeom>
          <a:solidFill>
            <a:srgbClr val="08213D">
              <a:alpha val="97000"/>
            </a:srgbClr>
          </a:solidFill>
          <a:ln w="12700">
            <a:solidFill>
              <a:srgbClr val="19D3F3"/>
            </a:solidFill>
            <a:prstDash val="solid"/>
          </a:ln>
        </p:spPr>
        <p:txBody>
          <a:bodyPr/>
          <a:lstStyle/>
          <a:p>
            <a:endParaRPr lang="en-US"/>
          </a:p>
        </p:txBody>
      </p:sp>
      <p:sp>
        <p:nvSpPr>
          <p:cNvPr id="12" name="Text 10"/>
          <p:cNvSpPr/>
          <p:nvPr/>
        </p:nvSpPr>
        <p:spPr>
          <a:xfrm>
            <a:off x="1188720" y="2642616"/>
            <a:ext cx="2011680" cy="164592"/>
          </a:xfrm>
          <a:prstGeom prst="rect">
            <a:avLst/>
          </a:prstGeom>
          <a:noFill/>
          <a:ln/>
        </p:spPr>
        <p:txBody>
          <a:bodyPr wrap="square" lIns="0" tIns="0" rIns="0" bIns="0" rtlCol="0" anchor="ctr"/>
          <a:lstStyle/>
          <a:p>
            <a:pPr marL="0" indent="0">
              <a:buNone/>
            </a:pPr>
            <a:r>
              <a:rPr lang="en-US" sz="1240" b="1" dirty="0">
                <a:solidFill>
                  <a:srgbClr val="19D3F3"/>
                </a:solidFill>
              </a:rPr>
              <a:t>Classical compute</a:t>
            </a:r>
            <a:endParaRPr lang="en-US" sz="1240" dirty="0"/>
          </a:p>
        </p:txBody>
      </p:sp>
      <p:sp>
        <p:nvSpPr>
          <p:cNvPr id="13" name="Text 11"/>
          <p:cNvSpPr/>
          <p:nvPr/>
        </p:nvSpPr>
        <p:spPr>
          <a:xfrm>
            <a:off x="3383280" y="2642616"/>
            <a:ext cx="749808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CPUs, GPUs, TPUs, memory, orchestration, simulation, post-processing</a:t>
            </a:r>
            <a:endParaRPr lang="en-US" sz="1060" dirty="0"/>
          </a:p>
        </p:txBody>
      </p:sp>
      <p:sp>
        <p:nvSpPr>
          <p:cNvPr id="14" name="Shape 12"/>
          <p:cNvSpPr/>
          <p:nvPr/>
        </p:nvSpPr>
        <p:spPr>
          <a:xfrm>
            <a:off x="5943600" y="3054096"/>
            <a:ext cx="237744" cy="164592"/>
          </a:xfrm>
          <a:prstGeom prst="downArrow">
            <a:avLst/>
          </a:prstGeom>
          <a:solidFill>
            <a:srgbClr val="7B8CA3"/>
          </a:solidFill>
          <a:ln w="12700">
            <a:solidFill>
              <a:srgbClr val="333333">
                <a:alpha val="0"/>
              </a:srgbClr>
            </a:solidFill>
            <a:prstDash val="solid"/>
          </a:ln>
        </p:spPr>
        <p:txBody>
          <a:bodyPr/>
          <a:lstStyle/>
          <a:p>
            <a:endParaRPr lang="en-US"/>
          </a:p>
        </p:txBody>
      </p:sp>
      <p:sp>
        <p:nvSpPr>
          <p:cNvPr id="15" name="Shape 13"/>
          <p:cNvSpPr/>
          <p:nvPr/>
        </p:nvSpPr>
        <p:spPr>
          <a:xfrm>
            <a:off x="960120" y="3255264"/>
            <a:ext cx="10241280" cy="530352"/>
          </a:xfrm>
          <a:prstGeom prst="roundRect">
            <a:avLst>
              <a:gd name="adj" fmla="val 13793"/>
            </a:avLst>
          </a:prstGeom>
          <a:solidFill>
            <a:srgbClr val="08213D">
              <a:alpha val="97000"/>
            </a:srgbClr>
          </a:solidFill>
          <a:ln w="12700">
            <a:solidFill>
              <a:srgbClr val="19D3F3"/>
            </a:solidFill>
            <a:prstDash val="solid"/>
          </a:ln>
        </p:spPr>
        <p:txBody>
          <a:bodyPr/>
          <a:lstStyle/>
          <a:p>
            <a:endParaRPr lang="en-US"/>
          </a:p>
        </p:txBody>
      </p:sp>
      <p:sp>
        <p:nvSpPr>
          <p:cNvPr id="16" name="Text 14"/>
          <p:cNvSpPr/>
          <p:nvPr/>
        </p:nvSpPr>
        <p:spPr>
          <a:xfrm>
            <a:off x="1188720" y="3401568"/>
            <a:ext cx="2011680" cy="164592"/>
          </a:xfrm>
          <a:prstGeom prst="rect">
            <a:avLst/>
          </a:prstGeom>
          <a:noFill/>
          <a:ln/>
        </p:spPr>
        <p:txBody>
          <a:bodyPr wrap="square" lIns="0" tIns="0" rIns="0" bIns="0" rtlCol="0" anchor="ctr"/>
          <a:lstStyle/>
          <a:p>
            <a:pPr marL="0" indent="0">
              <a:buNone/>
            </a:pPr>
            <a:r>
              <a:rPr lang="en-US" sz="1240" b="1" dirty="0">
                <a:solidFill>
                  <a:srgbClr val="19D3F3"/>
                </a:solidFill>
              </a:rPr>
              <a:t>Quantum programming</a:t>
            </a:r>
            <a:endParaRPr lang="en-US" sz="1240" dirty="0"/>
          </a:p>
        </p:txBody>
      </p:sp>
      <p:sp>
        <p:nvSpPr>
          <p:cNvPr id="17" name="Text 15"/>
          <p:cNvSpPr/>
          <p:nvPr/>
        </p:nvSpPr>
        <p:spPr>
          <a:xfrm>
            <a:off x="3383280" y="3401568"/>
            <a:ext cx="749808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CUDA-Q, Qiskit, Cirq, Braket, PennyLane, Ocean SDK</a:t>
            </a:r>
            <a:endParaRPr lang="en-US" sz="1060" dirty="0"/>
          </a:p>
        </p:txBody>
      </p:sp>
      <p:sp>
        <p:nvSpPr>
          <p:cNvPr id="18" name="Shape 16"/>
          <p:cNvSpPr/>
          <p:nvPr/>
        </p:nvSpPr>
        <p:spPr>
          <a:xfrm>
            <a:off x="5943600" y="3813048"/>
            <a:ext cx="237744" cy="164592"/>
          </a:xfrm>
          <a:prstGeom prst="downArrow">
            <a:avLst/>
          </a:prstGeom>
          <a:solidFill>
            <a:srgbClr val="7B8CA3"/>
          </a:solidFill>
          <a:ln w="12700">
            <a:solidFill>
              <a:srgbClr val="333333">
                <a:alpha val="0"/>
              </a:srgbClr>
            </a:solidFill>
            <a:prstDash val="solid"/>
          </a:ln>
        </p:spPr>
        <p:txBody>
          <a:bodyPr/>
          <a:lstStyle/>
          <a:p>
            <a:endParaRPr lang="en-US"/>
          </a:p>
        </p:txBody>
      </p:sp>
      <p:sp>
        <p:nvSpPr>
          <p:cNvPr id="19" name="Shape 17"/>
          <p:cNvSpPr/>
          <p:nvPr/>
        </p:nvSpPr>
        <p:spPr>
          <a:xfrm>
            <a:off x="960120" y="4014216"/>
            <a:ext cx="10241280" cy="530352"/>
          </a:xfrm>
          <a:prstGeom prst="roundRect">
            <a:avLst>
              <a:gd name="adj" fmla="val 13793"/>
            </a:avLst>
          </a:prstGeom>
          <a:solidFill>
            <a:srgbClr val="8A3F00">
              <a:alpha val="97000"/>
            </a:srgbClr>
          </a:solidFill>
          <a:ln w="12700">
            <a:solidFill>
              <a:srgbClr val="F59A23"/>
            </a:solidFill>
            <a:prstDash val="solid"/>
          </a:ln>
        </p:spPr>
        <p:txBody>
          <a:bodyPr/>
          <a:lstStyle/>
          <a:p>
            <a:endParaRPr lang="en-US"/>
          </a:p>
        </p:txBody>
      </p:sp>
      <p:sp>
        <p:nvSpPr>
          <p:cNvPr id="20" name="Text 18"/>
          <p:cNvSpPr/>
          <p:nvPr/>
        </p:nvSpPr>
        <p:spPr>
          <a:xfrm>
            <a:off x="1188720" y="4160520"/>
            <a:ext cx="2011680" cy="164592"/>
          </a:xfrm>
          <a:prstGeom prst="rect">
            <a:avLst/>
          </a:prstGeom>
          <a:noFill/>
          <a:ln/>
        </p:spPr>
        <p:txBody>
          <a:bodyPr wrap="square" lIns="0" tIns="0" rIns="0" bIns="0" rtlCol="0" anchor="ctr"/>
          <a:lstStyle/>
          <a:p>
            <a:pPr marL="0" indent="0">
              <a:buNone/>
            </a:pPr>
            <a:r>
              <a:rPr lang="en-US" sz="1240" b="1" dirty="0">
                <a:solidFill>
                  <a:srgbClr val="FFD15C"/>
                </a:solidFill>
              </a:rPr>
              <a:t>Control &amp; decoding</a:t>
            </a:r>
            <a:endParaRPr lang="en-US" sz="1240" dirty="0"/>
          </a:p>
        </p:txBody>
      </p:sp>
      <p:sp>
        <p:nvSpPr>
          <p:cNvPr id="21" name="Text 19"/>
          <p:cNvSpPr/>
          <p:nvPr/>
        </p:nvSpPr>
        <p:spPr>
          <a:xfrm>
            <a:off x="3383280" y="4160520"/>
            <a:ext cx="749808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AI calibration, pulse control, error syndrome decoding, feedback loops</a:t>
            </a:r>
            <a:endParaRPr lang="en-US" sz="1060" dirty="0"/>
          </a:p>
        </p:txBody>
      </p:sp>
      <p:sp>
        <p:nvSpPr>
          <p:cNvPr id="22" name="Shape 20"/>
          <p:cNvSpPr/>
          <p:nvPr/>
        </p:nvSpPr>
        <p:spPr>
          <a:xfrm>
            <a:off x="5943600" y="4572000"/>
            <a:ext cx="237744" cy="164592"/>
          </a:xfrm>
          <a:prstGeom prst="downArrow">
            <a:avLst/>
          </a:prstGeom>
          <a:solidFill>
            <a:srgbClr val="7B8CA3"/>
          </a:solidFill>
          <a:ln w="12700">
            <a:solidFill>
              <a:srgbClr val="333333">
                <a:alpha val="0"/>
              </a:srgbClr>
            </a:solidFill>
            <a:prstDash val="solid"/>
          </a:ln>
        </p:spPr>
        <p:txBody>
          <a:bodyPr/>
          <a:lstStyle/>
          <a:p>
            <a:endParaRPr lang="en-US"/>
          </a:p>
        </p:txBody>
      </p:sp>
      <p:sp>
        <p:nvSpPr>
          <p:cNvPr id="23" name="Shape 21"/>
          <p:cNvSpPr/>
          <p:nvPr/>
        </p:nvSpPr>
        <p:spPr>
          <a:xfrm>
            <a:off x="960120" y="4773168"/>
            <a:ext cx="10241280" cy="530352"/>
          </a:xfrm>
          <a:prstGeom prst="roundRect">
            <a:avLst>
              <a:gd name="adj" fmla="val 13793"/>
            </a:avLst>
          </a:prstGeom>
          <a:solidFill>
            <a:srgbClr val="08213D">
              <a:alpha val="97000"/>
            </a:srgbClr>
          </a:solidFill>
          <a:ln w="12700">
            <a:solidFill>
              <a:srgbClr val="19D3F3"/>
            </a:solidFill>
            <a:prstDash val="solid"/>
          </a:ln>
        </p:spPr>
        <p:txBody>
          <a:bodyPr/>
          <a:lstStyle/>
          <a:p>
            <a:endParaRPr lang="en-US"/>
          </a:p>
        </p:txBody>
      </p:sp>
      <p:sp>
        <p:nvSpPr>
          <p:cNvPr id="24" name="Text 22"/>
          <p:cNvSpPr/>
          <p:nvPr/>
        </p:nvSpPr>
        <p:spPr>
          <a:xfrm>
            <a:off x="1188720" y="4919472"/>
            <a:ext cx="2011680" cy="164592"/>
          </a:xfrm>
          <a:prstGeom prst="rect">
            <a:avLst/>
          </a:prstGeom>
          <a:noFill/>
          <a:ln/>
        </p:spPr>
        <p:txBody>
          <a:bodyPr wrap="square" lIns="0" tIns="0" rIns="0" bIns="0" rtlCol="0" anchor="ctr"/>
          <a:lstStyle/>
          <a:p>
            <a:pPr marL="0" indent="0">
              <a:buNone/>
            </a:pPr>
            <a:r>
              <a:rPr lang="en-US" sz="1240" b="1" dirty="0">
                <a:solidFill>
                  <a:srgbClr val="19D3F3"/>
                </a:solidFill>
              </a:rPr>
              <a:t>QPU hardware</a:t>
            </a:r>
            <a:endParaRPr lang="en-US" sz="1240" dirty="0"/>
          </a:p>
        </p:txBody>
      </p:sp>
      <p:sp>
        <p:nvSpPr>
          <p:cNvPr id="25" name="Text 23"/>
          <p:cNvSpPr/>
          <p:nvPr/>
        </p:nvSpPr>
        <p:spPr>
          <a:xfrm>
            <a:off x="3383280" y="4919472"/>
            <a:ext cx="7498080" cy="164592"/>
          </a:xfrm>
          <a:prstGeom prst="rect">
            <a:avLst/>
          </a:prstGeom>
          <a:noFill/>
          <a:ln/>
        </p:spPr>
        <p:txBody>
          <a:bodyPr wrap="square" lIns="0" tIns="0" rIns="0" bIns="0" rtlCol="0" anchor="ctr">
            <a:normAutofit/>
          </a:bodyPr>
          <a:lstStyle/>
          <a:p>
            <a:pPr marL="0" indent="0">
              <a:buNone/>
            </a:pPr>
            <a:r>
              <a:rPr lang="en-US" sz="1060" dirty="0">
                <a:solidFill>
                  <a:srgbClr val="FFFFFF"/>
                </a:solidFill>
              </a:rPr>
              <a:t>Ion trap, superconducting, neutral atom, photonic, annealing systems</a:t>
            </a:r>
            <a:endParaRPr lang="en-US" sz="1060" dirty="0"/>
          </a:p>
        </p:txBody>
      </p:sp>
      <p:sp>
        <p:nvSpPr>
          <p:cNvPr id="26" name="Shape 24"/>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7" name="Text 25"/>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Fault-tolerant quantum computing is as much a systems-integration problem as it is a physics problem.</a:t>
            </a:r>
            <a:endParaRPr lang="en-US" sz="98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Why Can Quantum Be Faster?</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advantage is algorithmic scaling, not just clock speed</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31520" y="1874520"/>
            <a:ext cx="3337560" cy="2011680"/>
          </a:xfrm>
          <a:prstGeom prst="roundRect">
            <a:avLst>
              <a:gd name="adj" fmla="val 3636"/>
            </a:avLst>
          </a:prstGeom>
          <a:solidFill>
            <a:srgbClr val="08213D">
              <a:alpha val="96000"/>
            </a:srgbClr>
          </a:solidFill>
          <a:ln w="12700">
            <a:solidFill>
              <a:srgbClr val="19D3F3"/>
            </a:solidFill>
            <a:prstDash val="solid"/>
          </a:ln>
        </p:spPr>
        <p:txBody>
          <a:bodyPr/>
          <a:lstStyle/>
          <a:p>
            <a:endParaRPr lang="en-US"/>
          </a:p>
        </p:txBody>
      </p:sp>
      <p:sp>
        <p:nvSpPr>
          <p:cNvPr id="8" name="Shape 6"/>
          <p:cNvSpPr/>
          <p:nvPr/>
        </p:nvSpPr>
        <p:spPr>
          <a:xfrm>
            <a:off x="4434840" y="1874520"/>
            <a:ext cx="3337560" cy="2011680"/>
          </a:xfrm>
          <a:prstGeom prst="roundRect">
            <a:avLst>
              <a:gd name="adj" fmla="val 3636"/>
            </a:avLst>
          </a:prstGeom>
          <a:solidFill>
            <a:srgbClr val="8A3F00">
              <a:alpha val="96000"/>
            </a:srgbClr>
          </a:solidFill>
          <a:ln w="12700">
            <a:solidFill>
              <a:srgbClr val="F59A23"/>
            </a:solidFill>
            <a:prstDash val="solid"/>
          </a:ln>
        </p:spPr>
        <p:txBody>
          <a:bodyPr/>
          <a:lstStyle/>
          <a:p>
            <a:endParaRPr lang="en-US"/>
          </a:p>
        </p:txBody>
      </p:sp>
      <p:sp>
        <p:nvSpPr>
          <p:cNvPr id="9" name="Shape 7"/>
          <p:cNvSpPr/>
          <p:nvPr/>
        </p:nvSpPr>
        <p:spPr>
          <a:xfrm>
            <a:off x="8138160" y="1874520"/>
            <a:ext cx="3337560" cy="2011680"/>
          </a:xfrm>
          <a:prstGeom prst="roundRect">
            <a:avLst>
              <a:gd name="adj" fmla="val 3636"/>
            </a:avLst>
          </a:prstGeom>
          <a:solidFill>
            <a:srgbClr val="3A285E">
              <a:alpha val="96000"/>
            </a:srgbClr>
          </a:solidFill>
          <a:ln w="12700">
            <a:solidFill>
              <a:srgbClr val="7B61FF"/>
            </a:solidFill>
            <a:prstDash val="solid"/>
          </a:ln>
        </p:spPr>
        <p:txBody>
          <a:bodyPr/>
          <a:lstStyle/>
          <a:p>
            <a:endParaRPr lang="en-US"/>
          </a:p>
        </p:txBody>
      </p:sp>
      <p:sp>
        <p:nvSpPr>
          <p:cNvPr id="10" name="Text 8"/>
          <p:cNvSpPr/>
          <p:nvPr/>
        </p:nvSpPr>
        <p:spPr>
          <a:xfrm>
            <a:off x="960120" y="2148840"/>
            <a:ext cx="2834640" cy="256032"/>
          </a:xfrm>
          <a:prstGeom prst="rect">
            <a:avLst/>
          </a:prstGeom>
          <a:noFill/>
          <a:ln/>
        </p:spPr>
        <p:txBody>
          <a:bodyPr wrap="square" lIns="0" tIns="0" rIns="0" bIns="0" rtlCol="0" anchor="ctr"/>
          <a:lstStyle/>
          <a:p>
            <a:pPr marL="0" indent="0" algn="ctr">
              <a:buNone/>
            </a:pPr>
            <a:r>
              <a:rPr lang="en-US" sz="1700" b="1" dirty="0">
                <a:solidFill>
                  <a:srgbClr val="FFFFFF"/>
                </a:solidFill>
              </a:rPr>
              <a:t>Hyperscaler</a:t>
            </a:r>
            <a:endParaRPr lang="en-US" sz="1700" dirty="0"/>
          </a:p>
        </p:txBody>
      </p:sp>
      <p:sp>
        <p:nvSpPr>
          <p:cNvPr id="11" name="Text 9"/>
          <p:cNvSpPr/>
          <p:nvPr/>
        </p:nvSpPr>
        <p:spPr>
          <a:xfrm>
            <a:off x="987552" y="2788920"/>
            <a:ext cx="2788920" cy="594360"/>
          </a:xfrm>
          <a:prstGeom prst="rect">
            <a:avLst/>
          </a:prstGeom>
          <a:noFill/>
          <a:ln/>
        </p:spPr>
        <p:txBody>
          <a:bodyPr wrap="square" lIns="0" tIns="0" rIns="0" bIns="0" rtlCol="0" anchor="ctr"/>
          <a:lstStyle/>
          <a:p>
            <a:pPr marL="0" indent="0" algn="ctr">
              <a:buNone/>
            </a:pPr>
            <a:r>
              <a:rPr lang="en-US" sz="2000" b="1" dirty="0">
                <a:solidFill>
                  <a:srgbClr val="19D3F3"/>
                </a:solidFill>
              </a:rPr>
              <a:t>More machines</a:t>
            </a:r>
            <a:endParaRPr lang="en-US" sz="2000" dirty="0"/>
          </a:p>
          <a:p>
            <a:pPr marL="0" indent="0" algn="ctr">
              <a:buNone/>
            </a:pPr>
            <a:r>
              <a:rPr lang="en-US" sz="2000" b="1" dirty="0">
                <a:solidFill>
                  <a:srgbClr val="19D3F3"/>
                </a:solidFill>
              </a:rPr>
              <a:t>more parallelism</a:t>
            </a:r>
            <a:endParaRPr lang="en-US" sz="2000" dirty="0"/>
          </a:p>
        </p:txBody>
      </p:sp>
      <p:sp>
        <p:nvSpPr>
          <p:cNvPr id="12" name="Text 10"/>
          <p:cNvSpPr/>
          <p:nvPr/>
        </p:nvSpPr>
        <p:spPr>
          <a:xfrm>
            <a:off x="4663440" y="2148840"/>
            <a:ext cx="2834640" cy="256032"/>
          </a:xfrm>
          <a:prstGeom prst="rect">
            <a:avLst/>
          </a:prstGeom>
          <a:noFill/>
          <a:ln/>
        </p:spPr>
        <p:txBody>
          <a:bodyPr wrap="square" lIns="0" tIns="0" rIns="0" bIns="0" rtlCol="0" anchor="ctr"/>
          <a:lstStyle/>
          <a:p>
            <a:pPr marL="0" indent="0" algn="ctr">
              <a:buNone/>
            </a:pPr>
            <a:r>
              <a:rPr lang="en-US" sz="1700" b="1" dirty="0">
                <a:solidFill>
                  <a:srgbClr val="FFFFFF"/>
                </a:solidFill>
              </a:rPr>
              <a:t>Quantum</a:t>
            </a:r>
            <a:endParaRPr lang="en-US" sz="1700" dirty="0"/>
          </a:p>
        </p:txBody>
      </p:sp>
      <p:sp>
        <p:nvSpPr>
          <p:cNvPr id="13" name="Text 11"/>
          <p:cNvSpPr/>
          <p:nvPr/>
        </p:nvSpPr>
        <p:spPr>
          <a:xfrm>
            <a:off x="4690872" y="2788920"/>
            <a:ext cx="2788920" cy="594360"/>
          </a:xfrm>
          <a:prstGeom prst="rect">
            <a:avLst/>
          </a:prstGeom>
          <a:noFill/>
          <a:ln/>
        </p:spPr>
        <p:txBody>
          <a:bodyPr wrap="square" lIns="0" tIns="0" rIns="0" bIns="0" rtlCol="0" anchor="ctr"/>
          <a:lstStyle/>
          <a:p>
            <a:pPr marL="0" indent="0" algn="ctr">
              <a:buNone/>
            </a:pPr>
            <a:r>
              <a:rPr lang="en-US" sz="2000" b="1" dirty="0">
                <a:solidFill>
                  <a:srgbClr val="FFD15C"/>
                </a:solidFill>
              </a:rPr>
              <a:t>Different</a:t>
            </a:r>
            <a:endParaRPr lang="en-US" sz="2000" dirty="0"/>
          </a:p>
          <a:p>
            <a:pPr marL="0" indent="0" algn="ctr">
              <a:buNone/>
            </a:pPr>
            <a:r>
              <a:rPr lang="en-US" sz="2000" b="1" dirty="0">
                <a:solidFill>
                  <a:srgbClr val="FFD15C"/>
                </a:solidFill>
              </a:rPr>
              <a:t>math model</a:t>
            </a:r>
            <a:endParaRPr lang="en-US" sz="2000" dirty="0"/>
          </a:p>
        </p:txBody>
      </p:sp>
      <p:sp>
        <p:nvSpPr>
          <p:cNvPr id="14" name="Text 12"/>
          <p:cNvSpPr/>
          <p:nvPr/>
        </p:nvSpPr>
        <p:spPr>
          <a:xfrm>
            <a:off x="8366760" y="2148840"/>
            <a:ext cx="2834640" cy="256032"/>
          </a:xfrm>
          <a:prstGeom prst="rect">
            <a:avLst/>
          </a:prstGeom>
          <a:noFill/>
          <a:ln/>
        </p:spPr>
        <p:txBody>
          <a:bodyPr wrap="square" lIns="0" tIns="0" rIns="0" bIns="0" rtlCol="0" anchor="ctr"/>
          <a:lstStyle/>
          <a:p>
            <a:pPr marL="0" indent="0" algn="ctr">
              <a:buNone/>
            </a:pPr>
            <a:r>
              <a:rPr lang="en-US" sz="1700" b="1" dirty="0">
                <a:solidFill>
                  <a:srgbClr val="FFFFFF"/>
                </a:solidFill>
              </a:rPr>
              <a:t>Result</a:t>
            </a:r>
            <a:endParaRPr lang="en-US" sz="1700" dirty="0"/>
          </a:p>
        </p:txBody>
      </p:sp>
      <p:sp>
        <p:nvSpPr>
          <p:cNvPr id="15" name="Text 13"/>
          <p:cNvSpPr/>
          <p:nvPr/>
        </p:nvSpPr>
        <p:spPr>
          <a:xfrm>
            <a:off x="8394192" y="2788920"/>
            <a:ext cx="2788920" cy="594360"/>
          </a:xfrm>
          <a:prstGeom prst="rect">
            <a:avLst/>
          </a:prstGeom>
          <a:noFill/>
          <a:ln/>
        </p:spPr>
        <p:txBody>
          <a:bodyPr wrap="square" lIns="0" tIns="0" rIns="0" bIns="0" rtlCol="0" anchor="ctr"/>
          <a:lstStyle/>
          <a:p>
            <a:pPr marL="0" indent="0" algn="ctr">
              <a:buNone/>
            </a:pPr>
            <a:r>
              <a:rPr lang="en-US" sz="2000" b="1" dirty="0">
                <a:solidFill>
                  <a:srgbClr val="FFFFFF"/>
                </a:solidFill>
              </a:rPr>
              <a:t>Some problems</a:t>
            </a:r>
            <a:endParaRPr lang="en-US" sz="2000" dirty="0"/>
          </a:p>
          <a:p>
            <a:pPr marL="0" indent="0" algn="ctr">
              <a:buNone/>
            </a:pPr>
            <a:r>
              <a:rPr lang="en-US" sz="2000" b="1" dirty="0">
                <a:solidFill>
                  <a:srgbClr val="FFFFFF"/>
                </a:solidFill>
              </a:rPr>
              <a:t>need fewer steps</a:t>
            </a:r>
            <a:endParaRPr lang="en-US" sz="2000" dirty="0"/>
          </a:p>
        </p:txBody>
      </p:sp>
      <p:sp>
        <p:nvSpPr>
          <p:cNvPr id="16" name="Shape 14"/>
          <p:cNvSpPr/>
          <p:nvPr/>
        </p:nvSpPr>
        <p:spPr>
          <a:xfrm>
            <a:off x="914400" y="4343400"/>
            <a:ext cx="10332720" cy="749808"/>
          </a:xfrm>
          <a:prstGeom prst="roundRect">
            <a:avLst>
              <a:gd name="adj" fmla="val 9756"/>
            </a:avLst>
          </a:prstGeom>
          <a:solidFill>
            <a:srgbClr val="111827">
              <a:alpha val="92000"/>
            </a:srgbClr>
          </a:solidFill>
          <a:ln w="12700">
            <a:solidFill>
              <a:srgbClr val="19D3F3"/>
            </a:solidFill>
            <a:prstDash val="solid"/>
          </a:ln>
        </p:spPr>
        <p:txBody>
          <a:bodyPr/>
          <a:lstStyle/>
          <a:p>
            <a:endParaRPr lang="en-US"/>
          </a:p>
        </p:txBody>
      </p:sp>
      <p:sp>
        <p:nvSpPr>
          <p:cNvPr id="17" name="Text 15"/>
          <p:cNvSpPr/>
          <p:nvPr/>
        </p:nvSpPr>
        <p:spPr>
          <a:xfrm>
            <a:off x="1143000" y="4608576"/>
            <a:ext cx="9875520" cy="219456"/>
          </a:xfrm>
          <a:prstGeom prst="rect">
            <a:avLst/>
          </a:prstGeom>
          <a:noFill/>
          <a:ln/>
        </p:spPr>
        <p:txBody>
          <a:bodyPr wrap="square" lIns="0" tIns="0" rIns="0" bIns="0" rtlCol="0" anchor="ctr">
            <a:normAutofit fontScale="62500" lnSpcReduction="20000"/>
          </a:bodyPr>
          <a:lstStyle/>
          <a:p>
            <a:pPr marL="0" indent="0" algn="ctr">
              <a:buNone/>
            </a:pPr>
            <a:r>
              <a:rPr lang="en-US" sz="1250" dirty="0">
                <a:solidFill>
                  <a:srgbClr val="FFFFFF"/>
                </a:solidFill>
              </a:rPr>
              <a:t>Example: Grover search can reduce an unstructured search from roughly N checks to roughly √N checks. For one trillion possibilities, that is conceptually about one million quantum-scale search steps.</a:t>
            </a:r>
            <a:endParaRPr lang="en-US" sz="1250" dirty="0"/>
          </a:p>
        </p:txBody>
      </p:sp>
      <p:sp>
        <p:nvSpPr>
          <p:cNvPr id="18" name="Shape 16"/>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19" name="Text 17"/>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A quantum advantage is strongest when the quantum algorithm changes the number of steps required.</a:t>
            </a:r>
            <a:endParaRPr lang="en-US" sz="98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743200" cy="274320"/>
          </a:xfrm>
          <a:prstGeom prst="rect">
            <a:avLst/>
          </a:prstGeom>
          <a:noFill/>
        </p:spPr>
        <p:txBody>
          <a:bodyPr wrap="square">
            <a:spAutoFit/>
          </a:bodyPr>
          <a:lstStyle/>
          <a:p>
            <a:pPr algn="l"/>
            <a:r>
              <a:rPr sz="1200" b="1">
                <a:solidFill>
                  <a:srgbClr val="29E4FF"/>
                </a:solidFill>
              </a:rPr>
              <a:t>Quantum Glossary</a:t>
            </a:r>
          </a:p>
        </p:txBody>
      </p:sp>
      <p:sp>
        <p:nvSpPr>
          <p:cNvPr id="5" name="TextBox 4"/>
          <p:cNvSpPr txBox="1"/>
          <p:nvPr/>
        </p:nvSpPr>
        <p:spPr>
          <a:xfrm>
            <a:off x="548640" y="1024128"/>
            <a:ext cx="8686800" cy="502920"/>
          </a:xfrm>
          <a:prstGeom prst="rect">
            <a:avLst/>
          </a:prstGeom>
          <a:noFill/>
        </p:spPr>
        <p:txBody>
          <a:bodyPr wrap="square">
            <a:spAutoFit/>
          </a:bodyPr>
          <a:lstStyle/>
          <a:p>
            <a:pPr algn="l"/>
            <a:r>
              <a:rPr sz="2300" b="1">
                <a:solidFill>
                  <a:srgbClr val="FFFFFF"/>
                </a:solidFill>
              </a:rPr>
              <a:t>Foundational concepts</a:t>
            </a:r>
          </a:p>
        </p:txBody>
      </p:sp>
      <p:sp>
        <p:nvSpPr>
          <p:cNvPr id="6" name="TextBox 5"/>
          <p:cNvSpPr txBox="1"/>
          <p:nvPr/>
        </p:nvSpPr>
        <p:spPr>
          <a:xfrm>
            <a:off x="9966960" y="713232"/>
            <a:ext cx="1645920" cy="228600"/>
          </a:xfrm>
          <a:prstGeom prst="rect">
            <a:avLst/>
          </a:prstGeom>
          <a:noFill/>
        </p:spPr>
        <p:txBody>
          <a:bodyPr wrap="square">
            <a:spAutoFit/>
          </a:bodyPr>
          <a:lstStyle/>
          <a:p>
            <a:pPr algn="r"/>
            <a:r>
              <a:rPr sz="800" b="0">
                <a:solidFill>
                  <a:srgbClr val="29E4FF"/>
                </a:solidFill>
              </a:rPr>
              <a:t>Appendix glossary</a:t>
            </a:r>
          </a:p>
        </p:txBody>
      </p:sp>
      <p:sp>
        <p:nvSpPr>
          <p:cNvPr id="7" name="Rounded Rectangle 6"/>
          <p:cNvSpPr/>
          <p:nvPr/>
        </p:nvSpPr>
        <p:spPr>
          <a:xfrm>
            <a:off x="658368" y="1600200"/>
            <a:ext cx="10972800" cy="420624"/>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a:solidFill>
                  <a:srgbClr val="FFFFFF"/>
                </a:solidFill>
              </a:rPr>
              <a:t>Quick reference 1 of 5 • concise definitions used throughout the CTO quantum presentation.</a:t>
            </a:r>
          </a:p>
        </p:txBody>
      </p:sp>
      <p:sp>
        <p:nvSpPr>
          <p:cNvPr id="8" name="Rounded Rectangle 7"/>
          <p:cNvSpPr/>
          <p:nvPr/>
        </p:nvSpPr>
        <p:spPr>
          <a:xfrm>
            <a:off x="713232"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41248" y="2249424"/>
            <a:ext cx="1417320" cy="164592"/>
          </a:xfrm>
          <a:prstGeom prst="rect">
            <a:avLst/>
          </a:prstGeom>
          <a:noFill/>
        </p:spPr>
        <p:txBody>
          <a:bodyPr wrap="square">
            <a:spAutoFit/>
          </a:bodyPr>
          <a:lstStyle/>
          <a:p>
            <a:pPr algn="l"/>
            <a:r>
              <a:rPr sz="1080" b="1">
                <a:solidFill>
                  <a:srgbClr val="29E4FF"/>
                </a:solidFill>
              </a:rPr>
              <a:t>Bit</a:t>
            </a:r>
          </a:p>
        </p:txBody>
      </p:sp>
      <p:sp>
        <p:nvSpPr>
          <p:cNvPr id="10" name="TextBox 9"/>
          <p:cNvSpPr txBox="1"/>
          <p:nvPr/>
        </p:nvSpPr>
        <p:spPr>
          <a:xfrm>
            <a:off x="2286000" y="2226564"/>
            <a:ext cx="3520440" cy="384048"/>
          </a:xfrm>
          <a:prstGeom prst="rect">
            <a:avLst/>
          </a:prstGeom>
          <a:noFill/>
        </p:spPr>
        <p:txBody>
          <a:bodyPr wrap="square">
            <a:spAutoFit/>
          </a:bodyPr>
          <a:lstStyle/>
          <a:p>
            <a:pPr algn="l"/>
            <a:r>
              <a:rPr sz="835" b="0">
                <a:solidFill>
                  <a:srgbClr val="FFFFFF"/>
                </a:solidFill>
              </a:rPr>
              <a:t>Classical information unit that stores one definite value: 0 or 1.</a:t>
            </a:r>
          </a:p>
        </p:txBody>
      </p:sp>
      <p:sp>
        <p:nvSpPr>
          <p:cNvPr id="11" name="Rounded Rectangle 10"/>
          <p:cNvSpPr/>
          <p:nvPr/>
        </p:nvSpPr>
        <p:spPr>
          <a:xfrm>
            <a:off x="713232"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 y="2962656"/>
            <a:ext cx="1417320" cy="164592"/>
          </a:xfrm>
          <a:prstGeom prst="rect">
            <a:avLst/>
          </a:prstGeom>
          <a:noFill/>
        </p:spPr>
        <p:txBody>
          <a:bodyPr wrap="square">
            <a:spAutoFit/>
          </a:bodyPr>
          <a:lstStyle/>
          <a:p>
            <a:pPr algn="l"/>
            <a:r>
              <a:rPr sz="1080" b="1">
                <a:solidFill>
                  <a:srgbClr val="9A71FF"/>
                </a:solidFill>
              </a:rPr>
              <a:t>Qubit</a:t>
            </a:r>
          </a:p>
        </p:txBody>
      </p:sp>
      <p:sp>
        <p:nvSpPr>
          <p:cNvPr id="13" name="TextBox 12"/>
          <p:cNvSpPr txBox="1"/>
          <p:nvPr/>
        </p:nvSpPr>
        <p:spPr>
          <a:xfrm>
            <a:off x="2286000" y="2939796"/>
            <a:ext cx="3520440" cy="384048"/>
          </a:xfrm>
          <a:prstGeom prst="rect">
            <a:avLst/>
          </a:prstGeom>
          <a:noFill/>
        </p:spPr>
        <p:txBody>
          <a:bodyPr wrap="square">
            <a:spAutoFit/>
          </a:bodyPr>
          <a:lstStyle/>
          <a:p>
            <a:pPr algn="l"/>
            <a:r>
              <a:rPr sz="835" b="0">
                <a:solidFill>
                  <a:srgbClr val="FFFFFF"/>
                </a:solidFill>
              </a:rPr>
              <a:t>Quantum information unit that can occupy a weighted combination of |0⟩ and |1⟩ before measurement.</a:t>
            </a:r>
          </a:p>
        </p:txBody>
      </p:sp>
      <p:sp>
        <p:nvSpPr>
          <p:cNvPr id="14" name="Rounded Rectangle 13"/>
          <p:cNvSpPr/>
          <p:nvPr/>
        </p:nvSpPr>
        <p:spPr>
          <a:xfrm>
            <a:off x="713232"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41248" y="3675887"/>
            <a:ext cx="1417320" cy="164592"/>
          </a:xfrm>
          <a:prstGeom prst="rect">
            <a:avLst/>
          </a:prstGeom>
          <a:noFill/>
        </p:spPr>
        <p:txBody>
          <a:bodyPr wrap="square">
            <a:spAutoFit/>
          </a:bodyPr>
          <a:lstStyle/>
          <a:p>
            <a:pPr algn="l"/>
            <a:r>
              <a:rPr sz="1080" b="1">
                <a:solidFill>
                  <a:srgbClr val="FFA62B"/>
                </a:solidFill>
              </a:rPr>
              <a:t>Superposition</a:t>
            </a:r>
          </a:p>
        </p:txBody>
      </p:sp>
      <p:sp>
        <p:nvSpPr>
          <p:cNvPr id="16" name="TextBox 15"/>
          <p:cNvSpPr txBox="1"/>
          <p:nvPr/>
        </p:nvSpPr>
        <p:spPr>
          <a:xfrm>
            <a:off x="2286000" y="3653028"/>
            <a:ext cx="3520440" cy="384048"/>
          </a:xfrm>
          <a:prstGeom prst="rect">
            <a:avLst/>
          </a:prstGeom>
          <a:noFill/>
        </p:spPr>
        <p:txBody>
          <a:bodyPr wrap="square">
            <a:spAutoFit/>
          </a:bodyPr>
          <a:lstStyle/>
          <a:p>
            <a:pPr algn="l"/>
            <a:r>
              <a:rPr sz="835" b="0">
                <a:solidFill>
                  <a:srgbClr val="FFFFFF"/>
                </a:solidFill>
              </a:rPr>
              <a:t>A qubit state containing multiple possible basis-state outcomes at the same time.</a:t>
            </a:r>
          </a:p>
        </p:txBody>
      </p:sp>
      <p:sp>
        <p:nvSpPr>
          <p:cNvPr id="17" name="Rounded Rectangle 16"/>
          <p:cNvSpPr/>
          <p:nvPr/>
        </p:nvSpPr>
        <p:spPr>
          <a:xfrm>
            <a:off x="713232"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1248" y="4389120"/>
            <a:ext cx="1417320" cy="164592"/>
          </a:xfrm>
          <a:prstGeom prst="rect">
            <a:avLst/>
          </a:prstGeom>
          <a:noFill/>
        </p:spPr>
        <p:txBody>
          <a:bodyPr wrap="square">
            <a:spAutoFit/>
          </a:bodyPr>
          <a:lstStyle/>
          <a:p>
            <a:pPr algn="l"/>
            <a:r>
              <a:rPr sz="1080" b="1">
                <a:solidFill>
                  <a:srgbClr val="23A778"/>
                </a:solidFill>
              </a:rPr>
              <a:t>Entanglement</a:t>
            </a:r>
          </a:p>
        </p:txBody>
      </p:sp>
      <p:sp>
        <p:nvSpPr>
          <p:cNvPr id="19" name="TextBox 18"/>
          <p:cNvSpPr txBox="1"/>
          <p:nvPr/>
        </p:nvSpPr>
        <p:spPr>
          <a:xfrm>
            <a:off x="2286000" y="4366259"/>
            <a:ext cx="3520440" cy="384048"/>
          </a:xfrm>
          <a:prstGeom prst="rect">
            <a:avLst/>
          </a:prstGeom>
          <a:noFill/>
        </p:spPr>
        <p:txBody>
          <a:bodyPr wrap="square">
            <a:spAutoFit/>
          </a:bodyPr>
          <a:lstStyle/>
          <a:p>
            <a:pPr algn="l"/>
            <a:r>
              <a:rPr sz="835" b="0">
                <a:solidFill>
                  <a:srgbClr val="FFFFFF"/>
                </a:solidFill>
              </a:rPr>
              <a:t>A shared multi-qubit state whose correlations cannot be fully described by treating each qubit independently.</a:t>
            </a:r>
          </a:p>
        </p:txBody>
      </p:sp>
      <p:sp>
        <p:nvSpPr>
          <p:cNvPr id="20" name="Rounded Rectangle 19"/>
          <p:cNvSpPr/>
          <p:nvPr/>
        </p:nvSpPr>
        <p:spPr>
          <a:xfrm>
            <a:off x="713232"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 y="5102352"/>
            <a:ext cx="1417320" cy="164592"/>
          </a:xfrm>
          <a:prstGeom prst="rect">
            <a:avLst/>
          </a:prstGeom>
          <a:noFill/>
        </p:spPr>
        <p:txBody>
          <a:bodyPr wrap="square">
            <a:spAutoFit/>
          </a:bodyPr>
          <a:lstStyle/>
          <a:p>
            <a:pPr algn="l"/>
            <a:r>
              <a:rPr sz="1080" b="1">
                <a:solidFill>
                  <a:srgbClr val="29E4FF"/>
                </a:solidFill>
              </a:rPr>
              <a:t>Interference</a:t>
            </a:r>
          </a:p>
        </p:txBody>
      </p:sp>
      <p:sp>
        <p:nvSpPr>
          <p:cNvPr id="22" name="TextBox 21"/>
          <p:cNvSpPr txBox="1"/>
          <p:nvPr/>
        </p:nvSpPr>
        <p:spPr>
          <a:xfrm>
            <a:off x="2286000" y="5079492"/>
            <a:ext cx="3520440" cy="384048"/>
          </a:xfrm>
          <a:prstGeom prst="rect">
            <a:avLst/>
          </a:prstGeom>
          <a:noFill/>
        </p:spPr>
        <p:txBody>
          <a:bodyPr wrap="square">
            <a:spAutoFit/>
          </a:bodyPr>
          <a:lstStyle/>
          <a:p>
            <a:pPr algn="l"/>
            <a:r>
              <a:rPr sz="835" b="0">
                <a:solidFill>
                  <a:srgbClr val="FFFFFF"/>
                </a:solidFill>
              </a:rPr>
              <a:t>Combination of quantum amplitudes so some paths reinforce and others cancel.</a:t>
            </a:r>
          </a:p>
        </p:txBody>
      </p:sp>
      <p:sp>
        <p:nvSpPr>
          <p:cNvPr id="23" name="Rounded Rectangle 22"/>
          <p:cNvSpPr/>
          <p:nvPr/>
        </p:nvSpPr>
        <p:spPr>
          <a:xfrm>
            <a:off x="6181344"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309359" y="2249424"/>
            <a:ext cx="1417320" cy="164592"/>
          </a:xfrm>
          <a:prstGeom prst="rect">
            <a:avLst/>
          </a:prstGeom>
          <a:noFill/>
        </p:spPr>
        <p:txBody>
          <a:bodyPr wrap="square">
            <a:spAutoFit/>
          </a:bodyPr>
          <a:lstStyle/>
          <a:p>
            <a:pPr algn="l"/>
            <a:r>
              <a:rPr sz="1080" b="1">
                <a:solidFill>
                  <a:srgbClr val="29E4FF"/>
                </a:solidFill>
              </a:rPr>
              <a:t>Amplitude</a:t>
            </a:r>
          </a:p>
        </p:txBody>
      </p:sp>
      <p:sp>
        <p:nvSpPr>
          <p:cNvPr id="25" name="TextBox 24"/>
          <p:cNvSpPr txBox="1"/>
          <p:nvPr/>
        </p:nvSpPr>
        <p:spPr>
          <a:xfrm>
            <a:off x="7754112" y="2226564"/>
            <a:ext cx="3520440" cy="384048"/>
          </a:xfrm>
          <a:prstGeom prst="rect">
            <a:avLst/>
          </a:prstGeom>
          <a:noFill/>
        </p:spPr>
        <p:txBody>
          <a:bodyPr wrap="square">
            <a:spAutoFit/>
          </a:bodyPr>
          <a:lstStyle/>
          <a:p>
            <a:pPr algn="l"/>
            <a:r>
              <a:rPr sz="835" b="0">
                <a:solidFill>
                  <a:srgbClr val="FFFFFF"/>
                </a:solidFill>
              </a:rPr>
              <a:t>Complex-number weight of a quantum state; its squared magnitude determines measurement probability.</a:t>
            </a:r>
          </a:p>
        </p:txBody>
      </p:sp>
      <p:sp>
        <p:nvSpPr>
          <p:cNvPr id="26" name="Rounded Rectangle 25"/>
          <p:cNvSpPr/>
          <p:nvPr/>
        </p:nvSpPr>
        <p:spPr>
          <a:xfrm>
            <a:off x="6181344"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309359" y="2962656"/>
            <a:ext cx="1417320" cy="164592"/>
          </a:xfrm>
          <a:prstGeom prst="rect">
            <a:avLst/>
          </a:prstGeom>
          <a:noFill/>
        </p:spPr>
        <p:txBody>
          <a:bodyPr wrap="square">
            <a:spAutoFit/>
          </a:bodyPr>
          <a:lstStyle/>
          <a:p>
            <a:pPr algn="l"/>
            <a:r>
              <a:rPr sz="1080" b="1">
                <a:solidFill>
                  <a:srgbClr val="9A71FF"/>
                </a:solidFill>
              </a:rPr>
              <a:t>Phase</a:t>
            </a:r>
          </a:p>
        </p:txBody>
      </p:sp>
      <p:sp>
        <p:nvSpPr>
          <p:cNvPr id="28" name="TextBox 27"/>
          <p:cNvSpPr txBox="1"/>
          <p:nvPr/>
        </p:nvSpPr>
        <p:spPr>
          <a:xfrm>
            <a:off x="7754112" y="2939796"/>
            <a:ext cx="3520440" cy="384048"/>
          </a:xfrm>
          <a:prstGeom prst="rect">
            <a:avLst/>
          </a:prstGeom>
          <a:noFill/>
        </p:spPr>
        <p:txBody>
          <a:bodyPr wrap="square">
            <a:spAutoFit/>
          </a:bodyPr>
          <a:lstStyle/>
          <a:p>
            <a:pPr algn="l"/>
            <a:r>
              <a:rPr sz="835" b="0">
                <a:solidFill>
                  <a:srgbClr val="FFFFFF"/>
                </a:solidFill>
              </a:rPr>
              <a:t>Relative angular relationship between amplitudes; phase differences determine how states interfere.</a:t>
            </a:r>
          </a:p>
        </p:txBody>
      </p:sp>
      <p:sp>
        <p:nvSpPr>
          <p:cNvPr id="29" name="Rounded Rectangle 28"/>
          <p:cNvSpPr/>
          <p:nvPr/>
        </p:nvSpPr>
        <p:spPr>
          <a:xfrm>
            <a:off x="6181344"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309359" y="3675887"/>
            <a:ext cx="1417320" cy="164592"/>
          </a:xfrm>
          <a:prstGeom prst="rect">
            <a:avLst/>
          </a:prstGeom>
          <a:noFill/>
        </p:spPr>
        <p:txBody>
          <a:bodyPr wrap="square">
            <a:spAutoFit/>
          </a:bodyPr>
          <a:lstStyle/>
          <a:p>
            <a:pPr algn="l"/>
            <a:r>
              <a:rPr sz="1080" b="1">
                <a:solidFill>
                  <a:srgbClr val="FFA62B"/>
                </a:solidFill>
              </a:rPr>
              <a:t>Measurement</a:t>
            </a:r>
          </a:p>
        </p:txBody>
      </p:sp>
      <p:sp>
        <p:nvSpPr>
          <p:cNvPr id="31" name="TextBox 30"/>
          <p:cNvSpPr txBox="1"/>
          <p:nvPr/>
        </p:nvSpPr>
        <p:spPr>
          <a:xfrm>
            <a:off x="7754112" y="3653028"/>
            <a:ext cx="3520440" cy="384048"/>
          </a:xfrm>
          <a:prstGeom prst="rect">
            <a:avLst/>
          </a:prstGeom>
          <a:noFill/>
        </p:spPr>
        <p:txBody>
          <a:bodyPr wrap="square">
            <a:spAutoFit/>
          </a:bodyPr>
          <a:lstStyle/>
          <a:p>
            <a:pPr algn="l"/>
            <a:r>
              <a:rPr sz="835" b="0">
                <a:solidFill>
                  <a:srgbClr val="FFFFFF"/>
                </a:solidFill>
              </a:rPr>
              <a:t>Conversion of a quantum state into a classical result such as 0 or 1, sampled according to its probabilities.</a:t>
            </a:r>
          </a:p>
        </p:txBody>
      </p:sp>
      <p:sp>
        <p:nvSpPr>
          <p:cNvPr id="32" name="Rounded Rectangle 31"/>
          <p:cNvSpPr/>
          <p:nvPr/>
        </p:nvSpPr>
        <p:spPr>
          <a:xfrm>
            <a:off x="6181344"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309359" y="4389120"/>
            <a:ext cx="1417320" cy="164592"/>
          </a:xfrm>
          <a:prstGeom prst="rect">
            <a:avLst/>
          </a:prstGeom>
          <a:noFill/>
        </p:spPr>
        <p:txBody>
          <a:bodyPr wrap="square">
            <a:spAutoFit/>
          </a:bodyPr>
          <a:lstStyle/>
          <a:p>
            <a:pPr algn="l"/>
            <a:r>
              <a:rPr sz="1080" b="1">
                <a:solidFill>
                  <a:srgbClr val="23A778"/>
                </a:solidFill>
              </a:rPr>
              <a:t>Bloch Sphere</a:t>
            </a:r>
          </a:p>
        </p:txBody>
      </p:sp>
      <p:sp>
        <p:nvSpPr>
          <p:cNvPr id="34" name="TextBox 33"/>
          <p:cNvSpPr txBox="1"/>
          <p:nvPr/>
        </p:nvSpPr>
        <p:spPr>
          <a:xfrm>
            <a:off x="7754112" y="4366259"/>
            <a:ext cx="3520440" cy="384048"/>
          </a:xfrm>
          <a:prstGeom prst="rect">
            <a:avLst/>
          </a:prstGeom>
          <a:noFill/>
        </p:spPr>
        <p:txBody>
          <a:bodyPr wrap="square">
            <a:spAutoFit/>
          </a:bodyPr>
          <a:lstStyle/>
          <a:p>
            <a:pPr algn="l"/>
            <a:r>
              <a:rPr sz="835" b="0">
                <a:solidFill>
                  <a:srgbClr val="FFFFFF"/>
                </a:solidFill>
              </a:rPr>
              <a:t>Geometric picture of a single qubit showing its state direction, amplitude balance, and phase.</a:t>
            </a:r>
          </a:p>
        </p:txBody>
      </p:sp>
      <p:sp>
        <p:nvSpPr>
          <p:cNvPr id="35" name="Rounded Rectangle 34"/>
          <p:cNvSpPr/>
          <p:nvPr/>
        </p:nvSpPr>
        <p:spPr>
          <a:xfrm>
            <a:off x="6181344"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09359" y="5102352"/>
            <a:ext cx="1417320" cy="164592"/>
          </a:xfrm>
          <a:prstGeom prst="rect">
            <a:avLst/>
          </a:prstGeom>
          <a:noFill/>
        </p:spPr>
        <p:txBody>
          <a:bodyPr wrap="square">
            <a:spAutoFit/>
          </a:bodyPr>
          <a:lstStyle/>
          <a:p>
            <a:pPr algn="l"/>
            <a:r>
              <a:rPr sz="1080" b="1">
                <a:solidFill>
                  <a:srgbClr val="29E4FF"/>
                </a:solidFill>
              </a:rPr>
              <a:t>Quantum State</a:t>
            </a:r>
          </a:p>
        </p:txBody>
      </p:sp>
      <p:sp>
        <p:nvSpPr>
          <p:cNvPr id="37" name="TextBox 36"/>
          <p:cNvSpPr txBox="1"/>
          <p:nvPr/>
        </p:nvSpPr>
        <p:spPr>
          <a:xfrm>
            <a:off x="7754112" y="5079492"/>
            <a:ext cx="3520440" cy="384048"/>
          </a:xfrm>
          <a:prstGeom prst="rect">
            <a:avLst/>
          </a:prstGeom>
          <a:noFill/>
        </p:spPr>
        <p:txBody>
          <a:bodyPr wrap="square">
            <a:spAutoFit/>
          </a:bodyPr>
          <a:lstStyle/>
          <a:p>
            <a:pPr algn="l"/>
            <a:r>
              <a:rPr sz="835" b="0">
                <a:solidFill>
                  <a:srgbClr val="FFFFFF"/>
                </a:solidFill>
              </a:rPr>
              <a:t>The mathematical description of a quantum system, including all amplitudes and phase relationships.</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i="1">
                <a:solidFill>
                  <a:srgbClr val="FFFFFF"/>
                </a:solidFill>
              </a:rPr>
              <a:t>Speaker takeaway: use this appendix as a common vocabulary reference when technical and business audiences discuss quantum together.</a:t>
            </a:r>
          </a:p>
        </p:txBody>
      </p:sp>
      <p:sp>
        <p:nvSpPr>
          <p:cNvPr id="39" name="TextBox 38"/>
          <p:cNvSpPr txBox="1"/>
          <p:nvPr/>
        </p:nvSpPr>
        <p:spPr>
          <a:xfrm>
            <a:off x="566928" y="6446520"/>
            <a:ext cx="9326880" cy="137160"/>
          </a:xfrm>
          <a:prstGeom prst="rect">
            <a:avLst/>
          </a:prstGeom>
          <a:noFill/>
        </p:spPr>
        <p:txBody>
          <a:bodyPr wrap="square">
            <a:spAutoFit/>
          </a:bodyPr>
          <a:lstStyle/>
          <a:p>
            <a:pPr algn="l"/>
            <a:r>
              <a:rPr sz="630" b="0">
                <a:solidFill>
                  <a:srgbClr val="C2D0E5"/>
                </a:solidFill>
              </a:rPr>
              <a:t>Quantum glossary • synthesized from the project’s core concepts, software stack, hardware/QEC material, and 2026 roadmap updates.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743200" cy="274320"/>
          </a:xfrm>
          <a:prstGeom prst="rect">
            <a:avLst/>
          </a:prstGeom>
          <a:noFill/>
        </p:spPr>
        <p:txBody>
          <a:bodyPr wrap="square">
            <a:spAutoFit/>
          </a:bodyPr>
          <a:lstStyle/>
          <a:p>
            <a:pPr algn="l"/>
            <a:r>
              <a:rPr sz="1200" b="1">
                <a:solidFill>
                  <a:srgbClr val="29E4FF"/>
                </a:solidFill>
              </a:rPr>
              <a:t>Quantum Glossary</a:t>
            </a:r>
          </a:p>
        </p:txBody>
      </p:sp>
      <p:sp>
        <p:nvSpPr>
          <p:cNvPr id="5" name="TextBox 4"/>
          <p:cNvSpPr txBox="1"/>
          <p:nvPr/>
        </p:nvSpPr>
        <p:spPr>
          <a:xfrm>
            <a:off x="548640" y="1024128"/>
            <a:ext cx="8686800" cy="502920"/>
          </a:xfrm>
          <a:prstGeom prst="rect">
            <a:avLst/>
          </a:prstGeom>
          <a:noFill/>
        </p:spPr>
        <p:txBody>
          <a:bodyPr wrap="square">
            <a:spAutoFit/>
          </a:bodyPr>
          <a:lstStyle/>
          <a:p>
            <a:pPr algn="l"/>
            <a:r>
              <a:rPr sz="2300" b="1">
                <a:solidFill>
                  <a:srgbClr val="FFFFFF"/>
                </a:solidFill>
              </a:rPr>
              <a:t>Gates and algorithms</a:t>
            </a:r>
          </a:p>
        </p:txBody>
      </p:sp>
      <p:sp>
        <p:nvSpPr>
          <p:cNvPr id="6" name="TextBox 5"/>
          <p:cNvSpPr txBox="1"/>
          <p:nvPr/>
        </p:nvSpPr>
        <p:spPr>
          <a:xfrm>
            <a:off x="9966960" y="713232"/>
            <a:ext cx="1645920" cy="228600"/>
          </a:xfrm>
          <a:prstGeom prst="rect">
            <a:avLst/>
          </a:prstGeom>
          <a:noFill/>
        </p:spPr>
        <p:txBody>
          <a:bodyPr wrap="square">
            <a:spAutoFit/>
          </a:bodyPr>
          <a:lstStyle/>
          <a:p>
            <a:pPr algn="r"/>
            <a:r>
              <a:rPr sz="800" b="0">
                <a:solidFill>
                  <a:srgbClr val="29E4FF"/>
                </a:solidFill>
              </a:rPr>
              <a:t>Appendix glossary</a:t>
            </a:r>
          </a:p>
        </p:txBody>
      </p:sp>
      <p:sp>
        <p:nvSpPr>
          <p:cNvPr id="7" name="Rounded Rectangle 6"/>
          <p:cNvSpPr/>
          <p:nvPr/>
        </p:nvSpPr>
        <p:spPr>
          <a:xfrm>
            <a:off x="658368" y="1600200"/>
            <a:ext cx="10972800" cy="420624"/>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a:solidFill>
                  <a:srgbClr val="FFFFFF"/>
                </a:solidFill>
              </a:rPr>
              <a:t>Quick reference 2 of 5 • concise definitions used throughout the CTO quantum presentation.</a:t>
            </a:r>
          </a:p>
        </p:txBody>
      </p:sp>
      <p:sp>
        <p:nvSpPr>
          <p:cNvPr id="8" name="Rounded Rectangle 7"/>
          <p:cNvSpPr/>
          <p:nvPr/>
        </p:nvSpPr>
        <p:spPr>
          <a:xfrm>
            <a:off x="713232"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41248" y="2249424"/>
            <a:ext cx="1417320" cy="164592"/>
          </a:xfrm>
          <a:prstGeom prst="rect">
            <a:avLst/>
          </a:prstGeom>
          <a:noFill/>
        </p:spPr>
        <p:txBody>
          <a:bodyPr wrap="square">
            <a:spAutoFit/>
          </a:bodyPr>
          <a:lstStyle/>
          <a:p>
            <a:pPr algn="l"/>
            <a:r>
              <a:rPr sz="1080" b="1">
                <a:solidFill>
                  <a:srgbClr val="29E4FF"/>
                </a:solidFill>
              </a:rPr>
              <a:t>Quantum Gate</a:t>
            </a:r>
          </a:p>
        </p:txBody>
      </p:sp>
      <p:sp>
        <p:nvSpPr>
          <p:cNvPr id="10" name="TextBox 9"/>
          <p:cNvSpPr txBox="1"/>
          <p:nvPr/>
        </p:nvSpPr>
        <p:spPr>
          <a:xfrm>
            <a:off x="2286000" y="2226564"/>
            <a:ext cx="3520440" cy="384048"/>
          </a:xfrm>
          <a:prstGeom prst="rect">
            <a:avLst/>
          </a:prstGeom>
          <a:noFill/>
        </p:spPr>
        <p:txBody>
          <a:bodyPr wrap="square">
            <a:spAutoFit/>
          </a:bodyPr>
          <a:lstStyle/>
          <a:p>
            <a:pPr algn="l"/>
            <a:r>
              <a:rPr sz="835" b="0">
                <a:solidFill>
                  <a:srgbClr val="FFFFFF"/>
                </a:solidFill>
              </a:rPr>
              <a:t>A controlled operation that changes qubit amplitudes, phase, or correlations.</a:t>
            </a:r>
          </a:p>
        </p:txBody>
      </p:sp>
      <p:sp>
        <p:nvSpPr>
          <p:cNvPr id="11" name="Rounded Rectangle 10"/>
          <p:cNvSpPr/>
          <p:nvPr/>
        </p:nvSpPr>
        <p:spPr>
          <a:xfrm>
            <a:off x="713232"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 y="2962656"/>
            <a:ext cx="1417320" cy="164592"/>
          </a:xfrm>
          <a:prstGeom prst="rect">
            <a:avLst/>
          </a:prstGeom>
          <a:noFill/>
        </p:spPr>
        <p:txBody>
          <a:bodyPr wrap="square">
            <a:spAutoFit/>
          </a:bodyPr>
          <a:lstStyle/>
          <a:p>
            <a:pPr algn="l"/>
            <a:r>
              <a:rPr sz="1080" b="1">
                <a:solidFill>
                  <a:srgbClr val="9A71FF"/>
                </a:solidFill>
              </a:rPr>
              <a:t>Hadamard (H)</a:t>
            </a:r>
          </a:p>
        </p:txBody>
      </p:sp>
      <p:sp>
        <p:nvSpPr>
          <p:cNvPr id="13" name="TextBox 12"/>
          <p:cNvSpPr txBox="1"/>
          <p:nvPr/>
        </p:nvSpPr>
        <p:spPr>
          <a:xfrm>
            <a:off x="2286000" y="2939796"/>
            <a:ext cx="3520440" cy="384048"/>
          </a:xfrm>
          <a:prstGeom prst="rect">
            <a:avLst/>
          </a:prstGeom>
          <a:noFill/>
        </p:spPr>
        <p:txBody>
          <a:bodyPr wrap="square">
            <a:spAutoFit/>
          </a:bodyPr>
          <a:lstStyle/>
          <a:p>
            <a:pPr algn="l"/>
            <a:r>
              <a:rPr sz="835" b="0">
                <a:solidFill>
                  <a:srgbClr val="FFFFFF"/>
                </a:solidFill>
              </a:rPr>
              <a:t>Gate commonly used to create an equal superposition and establish paths that can interfere.</a:t>
            </a:r>
          </a:p>
        </p:txBody>
      </p:sp>
      <p:sp>
        <p:nvSpPr>
          <p:cNvPr id="14" name="Rounded Rectangle 13"/>
          <p:cNvSpPr/>
          <p:nvPr/>
        </p:nvSpPr>
        <p:spPr>
          <a:xfrm>
            <a:off x="713232"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41248" y="3675887"/>
            <a:ext cx="1417320" cy="164592"/>
          </a:xfrm>
          <a:prstGeom prst="rect">
            <a:avLst/>
          </a:prstGeom>
          <a:noFill/>
        </p:spPr>
        <p:txBody>
          <a:bodyPr wrap="square">
            <a:spAutoFit/>
          </a:bodyPr>
          <a:lstStyle/>
          <a:p>
            <a:pPr algn="l"/>
            <a:r>
              <a:rPr sz="1080" b="1">
                <a:solidFill>
                  <a:srgbClr val="FFA62B"/>
                </a:solidFill>
              </a:rPr>
              <a:t>Pauli X / Y / Z</a:t>
            </a:r>
          </a:p>
        </p:txBody>
      </p:sp>
      <p:sp>
        <p:nvSpPr>
          <p:cNvPr id="16" name="TextBox 15"/>
          <p:cNvSpPr txBox="1"/>
          <p:nvPr/>
        </p:nvSpPr>
        <p:spPr>
          <a:xfrm>
            <a:off x="2286000" y="3653028"/>
            <a:ext cx="3520440" cy="384048"/>
          </a:xfrm>
          <a:prstGeom prst="rect">
            <a:avLst/>
          </a:prstGeom>
          <a:noFill/>
        </p:spPr>
        <p:txBody>
          <a:bodyPr wrap="square">
            <a:spAutoFit/>
          </a:bodyPr>
          <a:lstStyle/>
          <a:p>
            <a:pPr algn="l"/>
            <a:r>
              <a:rPr sz="835" b="0">
                <a:solidFill>
                  <a:srgbClr val="FFFFFF"/>
                </a:solidFill>
              </a:rPr>
              <a:t>Basic single-qubit gates: X flips state, Y combines flip and phase, and Z flips relative phase.</a:t>
            </a:r>
          </a:p>
        </p:txBody>
      </p:sp>
      <p:sp>
        <p:nvSpPr>
          <p:cNvPr id="17" name="Rounded Rectangle 16"/>
          <p:cNvSpPr/>
          <p:nvPr/>
        </p:nvSpPr>
        <p:spPr>
          <a:xfrm>
            <a:off x="713232"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1248" y="4389120"/>
            <a:ext cx="1417320" cy="164592"/>
          </a:xfrm>
          <a:prstGeom prst="rect">
            <a:avLst/>
          </a:prstGeom>
          <a:noFill/>
        </p:spPr>
        <p:txBody>
          <a:bodyPr wrap="square">
            <a:spAutoFit/>
          </a:bodyPr>
          <a:lstStyle/>
          <a:p>
            <a:pPr algn="l"/>
            <a:r>
              <a:rPr sz="1080" b="1">
                <a:solidFill>
                  <a:srgbClr val="23A778"/>
                </a:solidFill>
              </a:rPr>
              <a:t>Rotation Gates</a:t>
            </a:r>
          </a:p>
        </p:txBody>
      </p:sp>
      <p:sp>
        <p:nvSpPr>
          <p:cNvPr id="19" name="TextBox 18"/>
          <p:cNvSpPr txBox="1"/>
          <p:nvPr/>
        </p:nvSpPr>
        <p:spPr>
          <a:xfrm>
            <a:off x="2286000" y="4366259"/>
            <a:ext cx="3520440" cy="384048"/>
          </a:xfrm>
          <a:prstGeom prst="rect">
            <a:avLst/>
          </a:prstGeom>
          <a:noFill/>
        </p:spPr>
        <p:txBody>
          <a:bodyPr wrap="square">
            <a:spAutoFit/>
          </a:bodyPr>
          <a:lstStyle/>
          <a:p>
            <a:pPr algn="l"/>
            <a:r>
              <a:rPr sz="835" b="0">
                <a:solidFill>
                  <a:srgbClr val="FFFFFF"/>
                </a:solidFill>
              </a:rPr>
              <a:t>RX, RY, and RZ rotate a qubit by a selected angle around axes of the Bloch sphere.</a:t>
            </a:r>
          </a:p>
        </p:txBody>
      </p:sp>
      <p:sp>
        <p:nvSpPr>
          <p:cNvPr id="20" name="Rounded Rectangle 19"/>
          <p:cNvSpPr/>
          <p:nvPr/>
        </p:nvSpPr>
        <p:spPr>
          <a:xfrm>
            <a:off x="713232"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 y="5102352"/>
            <a:ext cx="1417320" cy="164592"/>
          </a:xfrm>
          <a:prstGeom prst="rect">
            <a:avLst/>
          </a:prstGeom>
          <a:noFill/>
        </p:spPr>
        <p:txBody>
          <a:bodyPr wrap="square">
            <a:spAutoFit/>
          </a:bodyPr>
          <a:lstStyle/>
          <a:p>
            <a:pPr algn="l"/>
            <a:r>
              <a:rPr sz="1080" b="1">
                <a:solidFill>
                  <a:srgbClr val="29E4FF"/>
                </a:solidFill>
              </a:rPr>
              <a:t>Entangling Gates</a:t>
            </a:r>
          </a:p>
        </p:txBody>
      </p:sp>
      <p:sp>
        <p:nvSpPr>
          <p:cNvPr id="22" name="TextBox 21"/>
          <p:cNvSpPr txBox="1"/>
          <p:nvPr/>
        </p:nvSpPr>
        <p:spPr>
          <a:xfrm>
            <a:off x="2286000" y="5079492"/>
            <a:ext cx="3520440" cy="384048"/>
          </a:xfrm>
          <a:prstGeom prst="rect">
            <a:avLst/>
          </a:prstGeom>
          <a:noFill/>
        </p:spPr>
        <p:txBody>
          <a:bodyPr wrap="square">
            <a:spAutoFit/>
          </a:bodyPr>
          <a:lstStyle/>
          <a:p>
            <a:pPr algn="l"/>
            <a:r>
              <a:rPr sz="835" b="0">
                <a:solidFill>
                  <a:srgbClr val="FFFFFF"/>
                </a:solidFill>
              </a:rPr>
              <a:t>Two-qubit operations such as CNOT, CZ, CP, iSWAP, or FSim that create or manipulate correlations.</a:t>
            </a:r>
          </a:p>
        </p:txBody>
      </p:sp>
      <p:sp>
        <p:nvSpPr>
          <p:cNvPr id="23" name="Rounded Rectangle 22"/>
          <p:cNvSpPr/>
          <p:nvPr/>
        </p:nvSpPr>
        <p:spPr>
          <a:xfrm>
            <a:off x="6181344"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309359" y="2249424"/>
            <a:ext cx="1417320" cy="164592"/>
          </a:xfrm>
          <a:prstGeom prst="rect">
            <a:avLst/>
          </a:prstGeom>
          <a:noFill/>
        </p:spPr>
        <p:txBody>
          <a:bodyPr wrap="square">
            <a:spAutoFit/>
          </a:bodyPr>
          <a:lstStyle/>
          <a:p>
            <a:pPr algn="l"/>
            <a:r>
              <a:rPr sz="1080" b="1">
                <a:solidFill>
                  <a:srgbClr val="29E4FF"/>
                </a:solidFill>
              </a:rPr>
              <a:t>Oracle</a:t>
            </a:r>
          </a:p>
        </p:txBody>
      </p:sp>
      <p:sp>
        <p:nvSpPr>
          <p:cNvPr id="25" name="TextBox 24"/>
          <p:cNvSpPr txBox="1"/>
          <p:nvPr/>
        </p:nvSpPr>
        <p:spPr>
          <a:xfrm>
            <a:off x="7754112" y="2226564"/>
            <a:ext cx="3520440" cy="384048"/>
          </a:xfrm>
          <a:prstGeom prst="rect">
            <a:avLst/>
          </a:prstGeom>
          <a:noFill/>
        </p:spPr>
        <p:txBody>
          <a:bodyPr wrap="square">
            <a:spAutoFit/>
          </a:bodyPr>
          <a:lstStyle/>
          <a:p>
            <a:pPr algn="l"/>
            <a:r>
              <a:rPr sz="835" b="0">
                <a:solidFill>
                  <a:srgbClr val="FFFFFF"/>
                </a:solidFill>
              </a:rPr>
              <a:t>Circuit that recognizes desired states and usually marks them by changing their phase without measuring them.</a:t>
            </a:r>
          </a:p>
        </p:txBody>
      </p:sp>
      <p:sp>
        <p:nvSpPr>
          <p:cNvPr id="26" name="Rounded Rectangle 25"/>
          <p:cNvSpPr/>
          <p:nvPr/>
        </p:nvSpPr>
        <p:spPr>
          <a:xfrm>
            <a:off x="6181344"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309359" y="2962656"/>
            <a:ext cx="1417320" cy="164592"/>
          </a:xfrm>
          <a:prstGeom prst="rect">
            <a:avLst/>
          </a:prstGeom>
          <a:noFill/>
        </p:spPr>
        <p:txBody>
          <a:bodyPr wrap="square">
            <a:spAutoFit/>
          </a:bodyPr>
          <a:lstStyle/>
          <a:p>
            <a:pPr algn="l"/>
            <a:r>
              <a:rPr sz="1080" b="1">
                <a:solidFill>
                  <a:srgbClr val="9A71FF"/>
                </a:solidFill>
              </a:rPr>
              <a:t>Diffusion Operator</a:t>
            </a:r>
          </a:p>
        </p:txBody>
      </p:sp>
      <p:sp>
        <p:nvSpPr>
          <p:cNvPr id="28" name="TextBox 27"/>
          <p:cNvSpPr txBox="1"/>
          <p:nvPr/>
        </p:nvSpPr>
        <p:spPr>
          <a:xfrm>
            <a:off x="7754112" y="2939796"/>
            <a:ext cx="3520440" cy="384048"/>
          </a:xfrm>
          <a:prstGeom prst="rect">
            <a:avLst/>
          </a:prstGeom>
          <a:noFill/>
        </p:spPr>
        <p:txBody>
          <a:bodyPr wrap="square">
            <a:spAutoFit/>
          </a:bodyPr>
          <a:lstStyle/>
          <a:p>
            <a:pPr algn="l"/>
            <a:r>
              <a:rPr sz="835" b="0">
                <a:solidFill>
                  <a:srgbClr val="FFFFFF"/>
                </a:solidFill>
              </a:rPr>
              <a:t>Grover step that performs inversion about the mean to amplify the oracle-marked state.</a:t>
            </a:r>
          </a:p>
        </p:txBody>
      </p:sp>
      <p:sp>
        <p:nvSpPr>
          <p:cNvPr id="29" name="Rounded Rectangle 28"/>
          <p:cNvSpPr/>
          <p:nvPr/>
        </p:nvSpPr>
        <p:spPr>
          <a:xfrm>
            <a:off x="6181344"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309359" y="3675887"/>
            <a:ext cx="1417320" cy="164592"/>
          </a:xfrm>
          <a:prstGeom prst="rect">
            <a:avLst/>
          </a:prstGeom>
          <a:noFill/>
        </p:spPr>
        <p:txBody>
          <a:bodyPr wrap="square">
            <a:spAutoFit/>
          </a:bodyPr>
          <a:lstStyle/>
          <a:p>
            <a:pPr algn="l"/>
            <a:r>
              <a:rPr sz="1080" b="1">
                <a:solidFill>
                  <a:srgbClr val="FFA62B"/>
                </a:solidFill>
              </a:rPr>
              <a:t>Grover Algorithm</a:t>
            </a:r>
          </a:p>
        </p:txBody>
      </p:sp>
      <p:sp>
        <p:nvSpPr>
          <p:cNvPr id="31" name="TextBox 30"/>
          <p:cNvSpPr txBox="1"/>
          <p:nvPr/>
        </p:nvSpPr>
        <p:spPr>
          <a:xfrm>
            <a:off x="7754112" y="3653028"/>
            <a:ext cx="3520440" cy="384048"/>
          </a:xfrm>
          <a:prstGeom prst="rect">
            <a:avLst/>
          </a:prstGeom>
          <a:noFill/>
        </p:spPr>
        <p:txBody>
          <a:bodyPr wrap="square">
            <a:spAutoFit/>
          </a:bodyPr>
          <a:lstStyle/>
          <a:p>
            <a:pPr algn="l"/>
            <a:r>
              <a:rPr sz="835" b="0">
                <a:solidFill>
                  <a:srgbClr val="FFFFFF"/>
                </a:solidFill>
              </a:rPr>
              <a:t>Quantum search algorithm that uses oracle marking and amplitude amplification for roughly √N search scaling.</a:t>
            </a:r>
          </a:p>
        </p:txBody>
      </p:sp>
      <p:sp>
        <p:nvSpPr>
          <p:cNvPr id="32" name="Rounded Rectangle 31"/>
          <p:cNvSpPr/>
          <p:nvPr/>
        </p:nvSpPr>
        <p:spPr>
          <a:xfrm>
            <a:off x="6181344"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309359" y="4389120"/>
            <a:ext cx="1417320" cy="164592"/>
          </a:xfrm>
          <a:prstGeom prst="rect">
            <a:avLst/>
          </a:prstGeom>
          <a:noFill/>
        </p:spPr>
        <p:txBody>
          <a:bodyPr wrap="square">
            <a:spAutoFit/>
          </a:bodyPr>
          <a:lstStyle/>
          <a:p>
            <a:pPr algn="l"/>
            <a:r>
              <a:rPr sz="1080" b="1">
                <a:solidFill>
                  <a:srgbClr val="23A778"/>
                </a:solidFill>
              </a:rPr>
              <a:t>Quantum Fourier Transform</a:t>
            </a:r>
          </a:p>
        </p:txBody>
      </p:sp>
      <p:sp>
        <p:nvSpPr>
          <p:cNvPr id="34" name="TextBox 33"/>
          <p:cNvSpPr txBox="1"/>
          <p:nvPr/>
        </p:nvSpPr>
        <p:spPr>
          <a:xfrm>
            <a:off x="7754112" y="4366259"/>
            <a:ext cx="3520440" cy="384048"/>
          </a:xfrm>
          <a:prstGeom prst="rect">
            <a:avLst/>
          </a:prstGeom>
          <a:noFill/>
        </p:spPr>
        <p:txBody>
          <a:bodyPr wrap="square">
            <a:spAutoFit/>
          </a:bodyPr>
          <a:lstStyle/>
          <a:p>
            <a:pPr algn="l"/>
            <a:r>
              <a:rPr sz="835" b="0">
                <a:solidFill>
                  <a:srgbClr val="FFFFFF"/>
                </a:solidFill>
              </a:rPr>
              <a:t>Quantum version of the discrete Fourier transform used to expose periodicity and phase structure.</a:t>
            </a:r>
          </a:p>
        </p:txBody>
      </p:sp>
      <p:sp>
        <p:nvSpPr>
          <p:cNvPr id="35" name="Rounded Rectangle 34"/>
          <p:cNvSpPr/>
          <p:nvPr/>
        </p:nvSpPr>
        <p:spPr>
          <a:xfrm>
            <a:off x="6181344"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09359" y="5102352"/>
            <a:ext cx="1417320" cy="164592"/>
          </a:xfrm>
          <a:prstGeom prst="rect">
            <a:avLst/>
          </a:prstGeom>
          <a:noFill/>
        </p:spPr>
        <p:txBody>
          <a:bodyPr wrap="square">
            <a:spAutoFit/>
          </a:bodyPr>
          <a:lstStyle/>
          <a:p>
            <a:pPr algn="l"/>
            <a:r>
              <a:rPr sz="1080" b="1">
                <a:solidFill>
                  <a:srgbClr val="29E4FF"/>
                </a:solidFill>
              </a:rPr>
              <a:t>Shor Algorithm</a:t>
            </a:r>
          </a:p>
        </p:txBody>
      </p:sp>
      <p:sp>
        <p:nvSpPr>
          <p:cNvPr id="37" name="TextBox 36"/>
          <p:cNvSpPr txBox="1"/>
          <p:nvPr/>
        </p:nvSpPr>
        <p:spPr>
          <a:xfrm>
            <a:off x="7754112" y="5079492"/>
            <a:ext cx="3520440" cy="384048"/>
          </a:xfrm>
          <a:prstGeom prst="rect">
            <a:avLst/>
          </a:prstGeom>
          <a:noFill/>
        </p:spPr>
        <p:txBody>
          <a:bodyPr wrap="square">
            <a:spAutoFit/>
          </a:bodyPr>
          <a:lstStyle/>
          <a:p>
            <a:pPr algn="l"/>
            <a:r>
              <a:rPr sz="835" b="0">
                <a:solidFill>
                  <a:srgbClr val="FFFFFF"/>
                </a:solidFill>
              </a:rPr>
              <a:t>Fault-tolerant quantum algorithm for integer factoring that uses period finding and the QFT.</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i="1">
                <a:solidFill>
                  <a:srgbClr val="FFFFFF"/>
                </a:solidFill>
              </a:rPr>
              <a:t>Speaker takeaway: use this appendix as a common vocabulary reference when technical and business audiences discuss quantum together.</a:t>
            </a:r>
          </a:p>
        </p:txBody>
      </p:sp>
      <p:sp>
        <p:nvSpPr>
          <p:cNvPr id="39" name="TextBox 38"/>
          <p:cNvSpPr txBox="1"/>
          <p:nvPr/>
        </p:nvSpPr>
        <p:spPr>
          <a:xfrm>
            <a:off x="566928" y="6446520"/>
            <a:ext cx="9326880" cy="137160"/>
          </a:xfrm>
          <a:prstGeom prst="rect">
            <a:avLst/>
          </a:prstGeom>
          <a:noFill/>
        </p:spPr>
        <p:txBody>
          <a:bodyPr wrap="square">
            <a:spAutoFit/>
          </a:bodyPr>
          <a:lstStyle/>
          <a:p>
            <a:pPr algn="l"/>
            <a:r>
              <a:rPr sz="630" b="0">
                <a:solidFill>
                  <a:srgbClr val="C2D0E5"/>
                </a:solidFill>
              </a:rPr>
              <a:t>Quantum glossary • synthesized from the project’s core concepts, software stack, hardware/QEC material, and 2026 roadmap updates.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743200" cy="274320"/>
          </a:xfrm>
          <a:prstGeom prst="rect">
            <a:avLst/>
          </a:prstGeom>
          <a:noFill/>
        </p:spPr>
        <p:txBody>
          <a:bodyPr wrap="square">
            <a:spAutoFit/>
          </a:bodyPr>
          <a:lstStyle/>
          <a:p>
            <a:pPr algn="l"/>
            <a:r>
              <a:rPr sz="1200" b="1">
                <a:solidFill>
                  <a:srgbClr val="29E4FF"/>
                </a:solidFill>
              </a:rPr>
              <a:t>Quantum Glossary</a:t>
            </a:r>
          </a:p>
        </p:txBody>
      </p:sp>
      <p:sp>
        <p:nvSpPr>
          <p:cNvPr id="5" name="TextBox 4"/>
          <p:cNvSpPr txBox="1"/>
          <p:nvPr/>
        </p:nvSpPr>
        <p:spPr>
          <a:xfrm>
            <a:off x="548640" y="1024128"/>
            <a:ext cx="8686800" cy="502920"/>
          </a:xfrm>
          <a:prstGeom prst="rect">
            <a:avLst/>
          </a:prstGeom>
          <a:noFill/>
        </p:spPr>
        <p:txBody>
          <a:bodyPr wrap="square">
            <a:spAutoFit/>
          </a:bodyPr>
          <a:lstStyle/>
          <a:p>
            <a:pPr algn="l"/>
            <a:r>
              <a:rPr sz="2300" b="1">
                <a:solidFill>
                  <a:srgbClr val="FFFFFF"/>
                </a:solidFill>
              </a:rPr>
              <a:t>Hardware, noise, and error correction</a:t>
            </a:r>
          </a:p>
        </p:txBody>
      </p:sp>
      <p:sp>
        <p:nvSpPr>
          <p:cNvPr id="6" name="TextBox 5"/>
          <p:cNvSpPr txBox="1"/>
          <p:nvPr/>
        </p:nvSpPr>
        <p:spPr>
          <a:xfrm>
            <a:off x="9966960" y="713232"/>
            <a:ext cx="1645920" cy="228600"/>
          </a:xfrm>
          <a:prstGeom prst="rect">
            <a:avLst/>
          </a:prstGeom>
          <a:noFill/>
        </p:spPr>
        <p:txBody>
          <a:bodyPr wrap="square">
            <a:spAutoFit/>
          </a:bodyPr>
          <a:lstStyle/>
          <a:p>
            <a:pPr algn="r"/>
            <a:r>
              <a:rPr sz="800" b="0">
                <a:solidFill>
                  <a:srgbClr val="29E4FF"/>
                </a:solidFill>
              </a:rPr>
              <a:t>Appendix glossary</a:t>
            </a:r>
          </a:p>
        </p:txBody>
      </p:sp>
      <p:sp>
        <p:nvSpPr>
          <p:cNvPr id="7" name="Rounded Rectangle 6"/>
          <p:cNvSpPr/>
          <p:nvPr/>
        </p:nvSpPr>
        <p:spPr>
          <a:xfrm>
            <a:off x="658368" y="1600200"/>
            <a:ext cx="10972800" cy="420624"/>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a:solidFill>
                  <a:srgbClr val="FFFFFF"/>
                </a:solidFill>
              </a:rPr>
              <a:t>Quick reference 3 of 5 • concise definitions used throughout the CTO quantum presentation.</a:t>
            </a:r>
          </a:p>
        </p:txBody>
      </p:sp>
      <p:sp>
        <p:nvSpPr>
          <p:cNvPr id="8" name="Rounded Rectangle 7"/>
          <p:cNvSpPr/>
          <p:nvPr/>
        </p:nvSpPr>
        <p:spPr>
          <a:xfrm>
            <a:off x="713232"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41248" y="2249424"/>
            <a:ext cx="1417320" cy="164592"/>
          </a:xfrm>
          <a:prstGeom prst="rect">
            <a:avLst/>
          </a:prstGeom>
          <a:noFill/>
        </p:spPr>
        <p:txBody>
          <a:bodyPr wrap="square">
            <a:spAutoFit/>
          </a:bodyPr>
          <a:lstStyle/>
          <a:p>
            <a:pPr algn="l"/>
            <a:r>
              <a:rPr sz="1080" b="1">
                <a:solidFill>
                  <a:srgbClr val="29E4FF"/>
                </a:solidFill>
              </a:rPr>
              <a:t>Physical Qubit</a:t>
            </a:r>
          </a:p>
        </p:txBody>
      </p:sp>
      <p:sp>
        <p:nvSpPr>
          <p:cNvPr id="10" name="TextBox 9"/>
          <p:cNvSpPr txBox="1"/>
          <p:nvPr/>
        </p:nvSpPr>
        <p:spPr>
          <a:xfrm>
            <a:off x="2286000" y="2226564"/>
            <a:ext cx="3520440" cy="384048"/>
          </a:xfrm>
          <a:prstGeom prst="rect">
            <a:avLst/>
          </a:prstGeom>
          <a:noFill/>
        </p:spPr>
        <p:txBody>
          <a:bodyPr wrap="square">
            <a:spAutoFit/>
          </a:bodyPr>
          <a:lstStyle/>
          <a:p>
            <a:pPr algn="l"/>
            <a:r>
              <a:rPr sz="835" b="0">
                <a:solidFill>
                  <a:srgbClr val="FFFFFF"/>
                </a:solidFill>
              </a:rPr>
              <a:t>An individual hardware qubit implemented with a transmon, ion, neutral atom, photon, or other physical system.</a:t>
            </a:r>
          </a:p>
        </p:txBody>
      </p:sp>
      <p:sp>
        <p:nvSpPr>
          <p:cNvPr id="11" name="Rounded Rectangle 10"/>
          <p:cNvSpPr/>
          <p:nvPr/>
        </p:nvSpPr>
        <p:spPr>
          <a:xfrm>
            <a:off x="713232"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 y="2962656"/>
            <a:ext cx="1417320" cy="164592"/>
          </a:xfrm>
          <a:prstGeom prst="rect">
            <a:avLst/>
          </a:prstGeom>
          <a:noFill/>
        </p:spPr>
        <p:txBody>
          <a:bodyPr wrap="square">
            <a:spAutoFit/>
          </a:bodyPr>
          <a:lstStyle/>
          <a:p>
            <a:pPr algn="l"/>
            <a:r>
              <a:rPr sz="1080" b="1">
                <a:solidFill>
                  <a:srgbClr val="9A71FF"/>
                </a:solidFill>
              </a:rPr>
              <a:t>Logical Qubit</a:t>
            </a:r>
          </a:p>
        </p:txBody>
      </p:sp>
      <p:sp>
        <p:nvSpPr>
          <p:cNvPr id="13" name="TextBox 12"/>
          <p:cNvSpPr txBox="1"/>
          <p:nvPr/>
        </p:nvSpPr>
        <p:spPr>
          <a:xfrm>
            <a:off x="2286000" y="2939796"/>
            <a:ext cx="3520440" cy="384048"/>
          </a:xfrm>
          <a:prstGeom prst="rect">
            <a:avLst/>
          </a:prstGeom>
          <a:noFill/>
        </p:spPr>
        <p:txBody>
          <a:bodyPr wrap="square">
            <a:spAutoFit/>
          </a:bodyPr>
          <a:lstStyle/>
          <a:p>
            <a:pPr algn="l"/>
            <a:r>
              <a:rPr sz="835" b="0">
                <a:solidFill>
                  <a:srgbClr val="FFFFFF"/>
                </a:solidFill>
              </a:rPr>
              <a:t>Error-corrected qubit encoded across many physical qubits to suppress hardware errors.</a:t>
            </a:r>
          </a:p>
        </p:txBody>
      </p:sp>
      <p:sp>
        <p:nvSpPr>
          <p:cNvPr id="14" name="Rounded Rectangle 13"/>
          <p:cNvSpPr/>
          <p:nvPr/>
        </p:nvSpPr>
        <p:spPr>
          <a:xfrm>
            <a:off x="713232"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41248" y="3675887"/>
            <a:ext cx="1417320" cy="164592"/>
          </a:xfrm>
          <a:prstGeom prst="rect">
            <a:avLst/>
          </a:prstGeom>
          <a:noFill/>
        </p:spPr>
        <p:txBody>
          <a:bodyPr wrap="square">
            <a:spAutoFit/>
          </a:bodyPr>
          <a:lstStyle/>
          <a:p>
            <a:pPr algn="l"/>
            <a:r>
              <a:rPr sz="1080" b="1">
                <a:solidFill>
                  <a:srgbClr val="FFA62B"/>
                </a:solidFill>
              </a:rPr>
              <a:t>QPU</a:t>
            </a:r>
          </a:p>
        </p:txBody>
      </p:sp>
      <p:sp>
        <p:nvSpPr>
          <p:cNvPr id="16" name="TextBox 15"/>
          <p:cNvSpPr txBox="1"/>
          <p:nvPr/>
        </p:nvSpPr>
        <p:spPr>
          <a:xfrm>
            <a:off x="2286000" y="3653028"/>
            <a:ext cx="3520440" cy="384048"/>
          </a:xfrm>
          <a:prstGeom prst="rect">
            <a:avLst/>
          </a:prstGeom>
          <a:noFill/>
        </p:spPr>
        <p:txBody>
          <a:bodyPr wrap="square">
            <a:spAutoFit/>
          </a:bodyPr>
          <a:lstStyle/>
          <a:p>
            <a:pPr algn="l"/>
            <a:r>
              <a:rPr sz="835" b="0">
                <a:solidFill>
                  <a:srgbClr val="FFFFFF"/>
                </a:solidFill>
              </a:rPr>
              <a:t>Quantum Processing Unit: the hardware processor that executes quantum operations.</a:t>
            </a:r>
          </a:p>
        </p:txBody>
      </p:sp>
      <p:sp>
        <p:nvSpPr>
          <p:cNvPr id="17" name="Rounded Rectangle 16"/>
          <p:cNvSpPr/>
          <p:nvPr/>
        </p:nvSpPr>
        <p:spPr>
          <a:xfrm>
            <a:off x="713232"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1248" y="4389120"/>
            <a:ext cx="1417320" cy="164592"/>
          </a:xfrm>
          <a:prstGeom prst="rect">
            <a:avLst/>
          </a:prstGeom>
          <a:noFill/>
        </p:spPr>
        <p:txBody>
          <a:bodyPr wrap="square">
            <a:spAutoFit/>
          </a:bodyPr>
          <a:lstStyle/>
          <a:p>
            <a:pPr algn="l"/>
            <a:r>
              <a:rPr sz="1080" b="1">
                <a:solidFill>
                  <a:srgbClr val="23A778"/>
                </a:solidFill>
              </a:rPr>
              <a:t>Coherence Time</a:t>
            </a:r>
          </a:p>
        </p:txBody>
      </p:sp>
      <p:sp>
        <p:nvSpPr>
          <p:cNvPr id="19" name="TextBox 18"/>
          <p:cNvSpPr txBox="1"/>
          <p:nvPr/>
        </p:nvSpPr>
        <p:spPr>
          <a:xfrm>
            <a:off x="2286000" y="4366259"/>
            <a:ext cx="3520440" cy="384048"/>
          </a:xfrm>
          <a:prstGeom prst="rect">
            <a:avLst/>
          </a:prstGeom>
          <a:noFill/>
        </p:spPr>
        <p:txBody>
          <a:bodyPr wrap="square">
            <a:spAutoFit/>
          </a:bodyPr>
          <a:lstStyle/>
          <a:p>
            <a:pPr algn="l"/>
            <a:r>
              <a:rPr sz="835" b="0">
                <a:solidFill>
                  <a:srgbClr val="FFFFFF"/>
                </a:solidFill>
              </a:rPr>
              <a:t>How long useful quantum amplitude and phase information survive before environmental noise destroys them.</a:t>
            </a:r>
          </a:p>
        </p:txBody>
      </p:sp>
      <p:sp>
        <p:nvSpPr>
          <p:cNvPr id="20" name="Rounded Rectangle 19"/>
          <p:cNvSpPr/>
          <p:nvPr/>
        </p:nvSpPr>
        <p:spPr>
          <a:xfrm>
            <a:off x="713232"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 y="5102352"/>
            <a:ext cx="1417320" cy="164592"/>
          </a:xfrm>
          <a:prstGeom prst="rect">
            <a:avLst/>
          </a:prstGeom>
          <a:noFill/>
        </p:spPr>
        <p:txBody>
          <a:bodyPr wrap="square">
            <a:spAutoFit/>
          </a:bodyPr>
          <a:lstStyle/>
          <a:p>
            <a:pPr algn="l"/>
            <a:r>
              <a:rPr sz="1080" b="1">
                <a:solidFill>
                  <a:srgbClr val="29E4FF"/>
                </a:solidFill>
              </a:rPr>
              <a:t>Decoherence</a:t>
            </a:r>
          </a:p>
        </p:txBody>
      </p:sp>
      <p:sp>
        <p:nvSpPr>
          <p:cNvPr id="22" name="TextBox 21"/>
          <p:cNvSpPr txBox="1"/>
          <p:nvPr/>
        </p:nvSpPr>
        <p:spPr>
          <a:xfrm>
            <a:off x="2286000" y="5079492"/>
            <a:ext cx="3520440" cy="384048"/>
          </a:xfrm>
          <a:prstGeom prst="rect">
            <a:avLst/>
          </a:prstGeom>
          <a:noFill/>
        </p:spPr>
        <p:txBody>
          <a:bodyPr wrap="square">
            <a:spAutoFit/>
          </a:bodyPr>
          <a:lstStyle/>
          <a:p>
            <a:pPr algn="l"/>
            <a:r>
              <a:rPr sz="835" b="0">
                <a:solidFill>
                  <a:srgbClr val="FFFFFF"/>
                </a:solidFill>
              </a:rPr>
              <a:t>Loss of quantum information through unwanted interaction with the environment.</a:t>
            </a:r>
          </a:p>
        </p:txBody>
      </p:sp>
      <p:sp>
        <p:nvSpPr>
          <p:cNvPr id="23" name="Rounded Rectangle 22"/>
          <p:cNvSpPr/>
          <p:nvPr/>
        </p:nvSpPr>
        <p:spPr>
          <a:xfrm>
            <a:off x="6181344"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309359" y="2249424"/>
            <a:ext cx="1417320" cy="164592"/>
          </a:xfrm>
          <a:prstGeom prst="rect">
            <a:avLst/>
          </a:prstGeom>
          <a:noFill/>
        </p:spPr>
        <p:txBody>
          <a:bodyPr wrap="square">
            <a:spAutoFit/>
          </a:bodyPr>
          <a:lstStyle/>
          <a:p>
            <a:pPr algn="l"/>
            <a:r>
              <a:rPr sz="1080" b="1">
                <a:solidFill>
                  <a:srgbClr val="29E4FF"/>
                </a:solidFill>
              </a:rPr>
              <a:t>T1 / T2</a:t>
            </a:r>
          </a:p>
        </p:txBody>
      </p:sp>
      <p:sp>
        <p:nvSpPr>
          <p:cNvPr id="25" name="TextBox 24"/>
          <p:cNvSpPr txBox="1"/>
          <p:nvPr/>
        </p:nvSpPr>
        <p:spPr>
          <a:xfrm>
            <a:off x="7754112" y="2226564"/>
            <a:ext cx="3520440" cy="384048"/>
          </a:xfrm>
          <a:prstGeom prst="rect">
            <a:avLst/>
          </a:prstGeom>
          <a:noFill/>
        </p:spPr>
        <p:txBody>
          <a:bodyPr wrap="square">
            <a:spAutoFit/>
          </a:bodyPr>
          <a:lstStyle/>
          <a:p>
            <a:pPr algn="l"/>
            <a:r>
              <a:rPr sz="835" b="0">
                <a:solidFill>
                  <a:srgbClr val="FFFFFF"/>
                </a:solidFill>
              </a:rPr>
              <a:t>T1 measures energy relaxation; T2 measures loss of phase coherence.</a:t>
            </a:r>
          </a:p>
        </p:txBody>
      </p:sp>
      <p:sp>
        <p:nvSpPr>
          <p:cNvPr id="26" name="Rounded Rectangle 25"/>
          <p:cNvSpPr/>
          <p:nvPr/>
        </p:nvSpPr>
        <p:spPr>
          <a:xfrm>
            <a:off x="6181344"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309359" y="2962656"/>
            <a:ext cx="1417320" cy="164592"/>
          </a:xfrm>
          <a:prstGeom prst="rect">
            <a:avLst/>
          </a:prstGeom>
          <a:noFill/>
        </p:spPr>
        <p:txBody>
          <a:bodyPr wrap="square">
            <a:spAutoFit/>
          </a:bodyPr>
          <a:lstStyle/>
          <a:p>
            <a:pPr algn="l"/>
            <a:r>
              <a:rPr sz="1080" b="1">
                <a:solidFill>
                  <a:srgbClr val="9A71FF"/>
                </a:solidFill>
              </a:rPr>
              <a:t>Gate Fidelity</a:t>
            </a:r>
          </a:p>
        </p:txBody>
      </p:sp>
      <p:sp>
        <p:nvSpPr>
          <p:cNvPr id="28" name="TextBox 27"/>
          <p:cNvSpPr txBox="1"/>
          <p:nvPr/>
        </p:nvSpPr>
        <p:spPr>
          <a:xfrm>
            <a:off x="7754112" y="2939796"/>
            <a:ext cx="3520440" cy="384048"/>
          </a:xfrm>
          <a:prstGeom prst="rect">
            <a:avLst/>
          </a:prstGeom>
          <a:noFill/>
        </p:spPr>
        <p:txBody>
          <a:bodyPr wrap="square">
            <a:spAutoFit/>
          </a:bodyPr>
          <a:lstStyle/>
          <a:p>
            <a:pPr algn="l"/>
            <a:r>
              <a:rPr sz="835" b="0">
                <a:solidFill>
                  <a:srgbClr val="FFFFFF"/>
                </a:solidFill>
              </a:rPr>
              <a:t>Probability that a gate performs the intended quantum operation accurately.</a:t>
            </a:r>
          </a:p>
        </p:txBody>
      </p:sp>
      <p:sp>
        <p:nvSpPr>
          <p:cNvPr id="29" name="Rounded Rectangle 28"/>
          <p:cNvSpPr/>
          <p:nvPr/>
        </p:nvSpPr>
        <p:spPr>
          <a:xfrm>
            <a:off x="6181344"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309359" y="3675887"/>
            <a:ext cx="1417320" cy="164592"/>
          </a:xfrm>
          <a:prstGeom prst="rect">
            <a:avLst/>
          </a:prstGeom>
          <a:noFill/>
        </p:spPr>
        <p:txBody>
          <a:bodyPr wrap="square">
            <a:spAutoFit/>
          </a:bodyPr>
          <a:lstStyle/>
          <a:p>
            <a:pPr algn="l"/>
            <a:r>
              <a:rPr sz="1080" b="1">
                <a:solidFill>
                  <a:srgbClr val="FFA62B"/>
                </a:solidFill>
              </a:rPr>
              <a:t>Syndrome Data</a:t>
            </a:r>
          </a:p>
        </p:txBody>
      </p:sp>
      <p:sp>
        <p:nvSpPr>
          <p:cNvPr id="31" name="TextBox 30"/>
          <p:cNvSpPr txBox="1"/>
          <p:nvPr/>
        </p:nvSpPr>
        <p:spPr>
          <a:xfrm>
            <a:off x="7754112" y="3653028"/>
            <a:ext cx="3520440" cy="384048"/>
          </a:xfrm>
          <a:prstGeom prst="rect">
            <a:avLst/>
          </a:prstGeom>
          <a:noFill/>
        </p:spPr>
        <p:txBody>
          <a:bodyPr wrap="square">
            <a:spAutoFit/>
          </a:bodyPr>
          <a:lstStyle/>
          <a:p>
            <a:pPr algn="l"/>
            <a:r>
              <a:rPr sz="835" b="0">
                <a:solidFill>
                  <a:srgbClr val="FFFFFF"/>
                </a:solidFill>
              </a:rPr>
              <a:t>Ancilla measurement patterns used by quantum error correction to infer where errors occurred without reading logical data directly.</a:t>
            </a:r>
          </a:p>
        </p:txBody>
      </p:sp>
      <p:sp>
        <p:nvSpPr>
          <p:cNvPr id="32" name="Rounded Rectangle 31"/>
          <p:cNvSpPr/>
          <p:nvPr/>
        </p:nvSpPr>
        <p:spPr>
          <a:xfrm>
            <a:off x="6181344"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309359" y="4389120"/>
            <a:ext cx="1417320" cy="164592"/>
          </a:xfrm>
          <a:prstGeom prst="rect">
            <a:avLst/>
          </a:prstGeom>
          <a:noFill/>
        </p:spPr>
        <p:txBody>
          <a:bodyPr wrap="square">
            <a:spAutoFit/>
          </a:bodyPr>
          <a:lstStyle/>
          <a:p>
            <a:pPr algn="l"/>
            <a:r>
              <a:rPr sz="1080" b="1">
                <a:solidFill>
                  <a:srgbClr val="23A778"/>
                </a:solidFill>
              </a:rPr>
              <a:t>Surface Code</a:t>
            </a:r>
          </a:p>
        </p:txBody>
      </p:sp>
      <p:sp>
        <p:nvSpPr>
          <p:cNvPr id="34" name="TextBox 33"/>
          <p:cNvSpPr txBox="1"/>
          <p:nvPr/>
        </p:nvSpPr>
        <p:spPr>
          <a:xfrm>
            <a:off x="7754112" y="4366259"/>
            <a:ext cx="3520440" cy="384048"/>
          </a:xfrm>
          <a:prstGeom prst="rect">
            <a:avLst/>
          </a:prstGeom>
          <a:noFill/>
        </p:spPr>
        <p:txBody>
          <a:bodyPr wrap="square">
            <a:spAutoFit/>
          </a:bodyPr>
          <a:lstStyle/>
          <a:p>
            <a:pPr algn="l"/>
            <a:r>
              <a:rPr sz="835" b="0">
                <a:solidFill>
                  <a:srgbClr val="FFFFFF"/>
                </a:solidFill>
              </a:rPr>
              <a:t>Leading quantum error-correction architecture using a 2-D lattice of data and measurement qubits.</a:t>
            </a:r>
          </a:p>
        </p:txBody>
      </p:sp>
      <p:sp>
        <p:nvSpPr>
          <p:cNvPr id="35" name="Rounded Rectangle 34"/>
          <p:cNvSpPr/>
          <p:nvPr/>
        </p:nvSpPr>
        <p:spPr>
          <a:xfrm>
            <a:off x="6181344"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09359" y="5102352"/>
            <a:ext cx="1417320" cy="164592"/>
          </a:xfrm>
          <a:prstGeom prst="rect">
            <a:avLst/>
          </a:prstGeom>
          <a:noFill/>
        </p:spPr>
        <p:txBody>
          <a:bodyPr wrap="square">
            <a:spAutoFit/>
          </a:bodyPr>
          <a:lstStyle/>
          <a:p>
            <a:pPr algn="l"/>
            <a:r>
              <a:rPr sz="1080" b="1">
                <a:solidFill>
                  <a:srgbClr val="29E4FF"/>
                </a:solidFill>
              </a:rPr>
              <a:t>Code Distance</a:t>
            </a:r>
          </a:p>
        </p:txBody>
      </p:sp>
      <p:sp>
        <p:nvSpPr>
          <p:cNvPr id="37" name="TextBox 36"/>
          <p:cNvSpPr txBox="1"/>
          <p:nvPr/>
        </p:nvSpPr>
        <p:spPr>
          <a:xfrm>
            <a:off x="7754112" y="5079492"/>
            <a:ext cx="3520440" cy="384048"/>
          </a:xfrm>
          <a:prstGeom prst="rect">
            <a:avLst/>
          </a:prstGeom>
          <a:noFill/>
        </p:spPr>
        <p:txBody>
          <a:bodyPr wrap="square">
            <a:spAutoFit/>
          </a:bodyPr>
          <a:lstStyle/>
          <a:p>
            <a:pPr algn="l"/>
            <a:r>
              <a:rPr sz="835" b="0">
                <a:solidFill>
                  <a:srgbClr val="FFFFFF"/>
                </a:solidFill>
              </a:rPr>
              <a:t>Error-correction strength parameter; larger distance can tolerate more physical errors but requires more qubits.</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i="1">
                <a:solidFill>
                  <a:srgbClr val="FFFFFF"/>
                </a:solidFill>
              </a:rPr>
              <a:t>Speaker takeaway: use this appendix as a common vocabulary reference when technical and business audiences discuss quantum together.</a:t>
            </a:r>
          </a:p>
        </p:txBody>
      </p:sp>
      <p:sp>
        <p:nvSpPr>
          <p:cNvPr id="39" name="TextBox 38"/>
          <p:cNvSpPr txBox="1"/>
          <p:nvPr/>
        </p:nvSpPr>
        <p:spPr>
          <a:xfrm>
            <a:off x="566928" y="6446520"/>
            <a:ext cx="9326880" cy="137160"/>
          </a:xfrm>
          <a:prstGeom prst="rect">
            <a:avLst/>
          </a:prstGeom>
          <a:noFill/>
        </p:spPr>
        <p:txBody>
          <a:bodyPr wrap="square">
            <a:spAutoFit/>
          </a:bodyPr>
          <a:lstStyle/>
          <a:p>
            <a:pPr algn="l"/>
            <a:r>
              <a:rPr sz="630" b="0">
                <a:solidFill>
                  <a:srgbClr val="C2D0E5"/>
                </a:solidFill>
              </a:rPr>
              <a:t>Quantum glossary • synthesized from the project’s core concepts, software stack, hardware/QEC material, and 2026 roadmap updates.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743200" cy="274320"/>
          </a:xfrm>
          <a:prstGeom prst="rect">
            <a:avLst/>
          </a:prstGeom>
          <a:noFill/>
        </p:spPr>
        <p:txBody>
          <a:bodyPr wrap="square">
            <a:spAutoFit/>
          </a:bodyPr>
          <a:lstStyle/>
          <a:p>
            <a:pPr algn="l"/>
            <a:r>
              <a:rPr sz="1200" b="1">
                <a:solidFill>
                  <a:srgbClr val="29E4FF"/>
                </a:solidFill>
              </a:rPr>
              <a:t>Quantum Glossary</a:t>
            </a:r>
          </a:p>
        </p:txBody>
      </p:sp>
      <p:sp>
        <p:nvSpPr>
          <p:cNvPr id="5" name="TextBox 4"/>
          <p:cNvSpPr txBox="1"/>
          <p:nvPr/>
        </p:nvSpPr>
        <p:spPr>
          <a:xfrm>
            <a:off x="548640" y="1024128"/>
            <a:ext cx="8686800" cy="502920"/>
          </a:xfrm>
          <a:prstGeom prst="rect">
            <a:avLst/>
          </a:prstGeom>
          <a:noFill/>
        </p:spPr>
        <p:txBody>
          <a:bodyPr wrap="square">
            <a:spAutoFit/>
          </a:bodyPr>
          <a:lstStyle/>
          <a:p>
            <a:pPr algn="l"/>
            <a:r>
              <a:rPr sz="2300" b="1">
                <a:solidFill>
                  <a:srgbClr val="FFFFFF"/>
                </a:solidFill>
              </a:rPr>
              <a:t>Programming models and software stack</a:t>
            </a:r>
          </a:p>
        </p:txBody>
      </p:sp>
      <p:sp>
        <p:nvSpPr>
          <p:cNvPr id="6" name="TextBox 5"/>
          <p:cNvSpPr txBox="1"/>
          <p:nvPr/>
        </p:nvSpPr>
        <p:spPr>
          <a:xfrm>
            <a:off x="9966960" y="713232"/>
            <a:ext cx="1645920" cy="228600"/>
          </a:xfrm>
          <a:prstGeom prst="rect">
            <a:avLst/>
          </a:prstGeom>
          <a:noFill/>
        </p:spPr>
        <p:txBody>
          <a:bodyPr wrap="square">
            <a:spAutoFit/>
          </a:bodyPr>
          <a:lstStyle/>
          <a:p>
            <a:pPr algn="r"/>
            <a:r>
              <a:rPr sz="800" b="0">
                <a:solidFill>
                  <a:srgbClr val="29E4FF"/>
                </a:solidFill>
              </a:rPr>
              <a:t>Appendix glossary</a:t>
            </a:r>
          </a:p>
        </p:txBody>
      </p:sp>
      <p:sp>
        <p:nvSpPr>
          <p:cNvPr id="7" name="Rounded Rectangle 6"/>
          <p:cNvSpPr/>
          <p:nvPr/>
        </p:nvSpPr>
        <p:spPr>
          <a:xfrm>
            <a:off x="658368" y="1600200"/>
            <a:ext cx="10972800" cy="420624"/>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a:solidFill>
                  <a:srgbClr val="FFFFFF"/>
                </a:solidFill>
              </a:rPr>
              <a:t>Quick reference 4 of 5 • concise definitions used throughout the CTO quantum presentation.</a:t>
            </a:r>
          </a:p>
        </p:txBody>
      </p:sp>
      <p:sp>
        <p:nvSpPr>
          <p:cNvPr id="8" name="Rounded Rectangle 7"/>
          <p:cNvSpPr/>
          <p:nvPr/>
        </p:nvSpPr>
        <p:spPr>
          <a:xfrm>
            <a:off x="713232"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41248" y="2249424"/>
            <a:ext cx="1417320" cy="164592"/>
          </a:xfrm>
          <a:prstGeom prst="rect">
            <a:avLst/>
          </a:prstGeom>
          <a:noFill/>
        </p:spPr>
        <p:txBody>
          <a:bodyPr wrap="square">
            <a:spAutoFit/>
          </a:bodyPr>
          <a:lstStyle/>
          <a:p>
            <a:pPr algn="l"/>
            <a:r>
              <a:rPr sz="1080" b="1">
                <a:solidFill>
                  <a:srgbClr val="29E4FF"/>
                </a:solidFill>
              </a:rPr>
              <a:t>Gate-Based Quantum</a:t>
            </a:r>
          </a:p>
        </p:txBody>
      </p:sp>
      <p:sp>
        <p:nvSpPr>
          <p:cNvPr id="10" name="TextBox 9"/>
          <p:cNvSpPr txBox="1"/>
          <p:nvPr/>
        </p:nvSpPr>
        <p:spPr>
          <a:xfrm>
            <a:off x="2286000" y="2226564"/>
            <a:ext cx="3520440" cy="384048"/>
          </a:xfrm>
          <a:prstGeom prst="rect">
            <a:avLst/>
          </a:prstGeom>
          <a:noFill/>
        </p:spPr>
        <p:txBody>
          <a:bodyPr wrap="square">
            <a:spAutoFit/>
          </a:bodyPr>
          <a:lstStyle/>
          <a:p>
            <a:pPr algn="l"/>
            <a:r>
              <a:rPr sz="835" b="0">
                <a:solidFill>
                  <a:srgbClr val="FFFFFF"/>
                </a:solidFill>
              </a:rPr>
              <a:t>General circuit model in which algorithms are built from ordered quantum gates and measurements.</a:t>
            </a:r>
          </a:p>
        </p:txBody>
      </p:sp>
      <p:sp>
        <p:nvSpPr>
          <p:cNvPr id="11" name="Rounded Rectangle 10"/>
          <p:cNvSpPr/>
          <p:nvPr/>
        </p:nvSpPr>
        <p:spPr>
          <a:xfrm>
            <a:off x="713232"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 y="2962656"/>
            <a:ext cx="1417320" cy="164592"/>
          </a:xfrm>
          <a:prstGeom prst="rect">
            <a:avLst/>
          </a:prstGeom>
          <a:noFill/>
        </p:spPr>
        <p:txBody>
          <a:bodyPr wrap="square">
            <a:spAutoFit/>
          </a:bodyPr>
          <a:lstStyle/>
          <a:p>
            <a:pPr algn="l"/>
            <a:r>
              <a:rPr sz="1080" b="1">
                <a:solidFill>
                  <a:srgbClr val="9A71FF"/>
                </a:solidFill>
              </a:rPr>
              <a:t>Quantum Annealing</a:t>
            </a:r>
          </a:p>
        </p:txBody>
      </p:sp>
      <p:sp>
        <p:nvSpPr>
          <p:cNvPr id="13" name="TextBox 12"/>
          <p:cNvSpPr txBox="1"/>
          <p:nvPr/>
        </p:nvSpPr>
        <p:spPr>
          <a:xfrm>
            <a:off x="2286000" y="2939796"/>
            <a:ext cx="3520440" cy="384048"/>
          </a:xfrm>
          <a:prstGeom prst="rect">
            <a:avLst/>
          </a:prstGeom>
          <a:noFill/>
        </p:spPr>
        <p:txBody>
          <a:bodyPr wrap="square">
            <a:spAutoFit/>
          </a:bodyPr>
          <a:lstStyle/>
          <a:p>
            <a:pPr algn="l"/>
            <a:r>
              <a:rPr sz="835" b="0">
                <a:solidFill>
                  <a:srgbClr val="FFFFFF"/>
                </a:solidFill>
              </a:rPr>
              <a:t>Optimization model that evolves a system toward low-energy states representing good candidate solutions.</a:t>
            </a:r>
          </a:p>
        </p:txBody>
      </p:sp>
      <p:sp>
        <p:nvSpPr>
          <p:cNvPr id="14" name="Rounded Rectangle 13"/>
          <p:cNvSpPr/>
          <p:nvPr/>
        </p:nvSpPr>
        <p:spPr>
          <a:xfrm>
            <a:off x="713232"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41248" y="3675887"/>
            <a:ext cx="1417320" cy="164592"/>
          </a:xfrm>
          <a:prstGeom prst="rect">
            <a:avLst/>
          </a:prstGeom>
          <a:noFill/>
        </p:spPr>
        <p:txBody>
          <a:bodyPr wrap="square">
            <a:spAutoFit/>
          </a:bodyPr>
          <a:lstStyle/>
          <a:p>
            <a:pPr algn="l"/>
            <a:r>
              <a:rPr sz="1080" b="1">
                <a:solidFill>
                  <a:srgbClr val="FFA62B"/>
                </a:solidFill>
              </a:rPr>
              <a:t>QUBO</a:t>
            </a:r>
          </a:p>
        </p:txBody>
      </p:sp>
      <p:sp>
        <p:nvSpPr>
          <p:cNvPr id="16" name="TextBox 15"/>
          <p:cNvSpPr txBox="1"/>
          <p:nvPr/>
        </p:nvSpPr>
        <p:spPr>
          <a:xfrm>
            <a:off x="2286000" y="3653028"/>
            <a:ext cx="3520440" cy="384048"/>
          </a:xfrm>
          <a:prstGeom prst="rect">
            <a:avLst/>
          </a:prstGeom>
          <a:noFill/>
        </p:spPr>
        <p:txBody>
          <a:bodyPr wrap="square">
            <a:spAutoFit/>
          </a:bodyPr>
          <a:lstStyle/>
          <a:p>
            <a:pPr algn="l"/>
            <a:r>
              <a:rPr sz="835" b="0">
                <a:solidFill>
                  <a:srgbClr val="FFFFFF"/>
                </a:solidFill>
              </a:rPr>
              <a:t>Quadratic Unconstrained Binary Optimization: a binary cost-function form commonly submitted to annealers and hybrid solvers.</a:t>
            </a:r>
          </a:p>
        </p:txBody>
      </p:sp>
      <p:sp>
        <p:nvSpPr>
          <p:cNvPr id="17" name="Rounded Rectangle 16"/>
          <p:cNvSpPr/>
          <p:nvPr/>
        </p:nvSpPr>
        <p:spPr>
          <a:xfrm>
            <a:off x="713232"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1248" y="4389120"/>
            <a:ext cx="1417320" cy="164592"/>
          </a:xfrm>
          <a:prstGeom prst="rect">
            <a:avLst/>
          </a:prstGeom>
          <a:noFill/>
        </p:spPr>
        <p:txBody>
          <a:bodyPr wrap="square">
            <a:spAutoFit/>
          </a:bodyPr>
          <a:lstStyle/>
          <a:p>
            <a:pPr algn="l"/>
            <a:r>
              <a:rPr sz="1080" b="1">
                <a:solidFill>
                  <a:srgbClr val="23A778"/>
                </a:solidFill>
              </a:rPr>
              <a:t>Ising Model</a:t>
            </a:r>
          </a:p>
        </p:txBody>
      </p:sp>
      <p:sp>
        <p:nvSpPr>
          <p:cNvPr id="19" name="TextBox 18"/>
          <p:cNvSpPr txBox="1"/>
          <p:nvPr/>
        </p:nvSpPr>
        <p:spPr>
          <a:xfrm>
            <a:off x="2286000" y="4366259"/>
            <a:ext cx="3520440" cy="384048"/>
          </a:xfrm>
          <a:prstGeom prst="rect">
            <a:avLst/>
          </a:prstGeom>
          <a:noFill/>
        </p:spPr>
        <p:txBody>
          <a:bodyPr wrap="square">
            <a:spAutoFit/>
          </a:bodyPr>
          <a:lstStyle/>
          <a:p>
            <a:pPr algn="l"/>
            <a:r>
              <a:rPr sz="835" b="0">
                <a:solidFill>
                  <a:srgbClr val="FFFFFF"/>
                </a:solidFill>
              </a:rPr>
              <a:t>Spin-based mathematical model equivalent to many QUBO problems and central to annealing optimization.</a:t>
            </a:r>
          </a:p>
        </p:txBody>
      </p:sp>
      <p:sp>
        <p:nvSpPr>
          <p:cNvPr id="20" name="Rounded Rectangle 19"/>
          <p:cNvSpPr/>
          <p:nvPr/>
        </p:nvSpPr>
        <p:spPr>
          <a:xfrm>
            <a:off x="713232"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 y="5102352"/>
            <a:ext cx="1417320" cy="164592"/>
          </a:xfrm>
          <a:prstGeom prst="rect">
            <a:avLst/>
          </a:prstGeom>
          <a:noFill/>
        </p:spPr>
        <p:txBody>
          <a:bodyPr wrap="square">
            <a:spAutoFit/>
          </a:bodyPr>
          <a:lstStyle/>
          <a:p>
            <a:pPr algn="l"/>
            <a:r>
              <a:rPr sz="1080" b="1">
                <a:solidFill>
                  <a:srgbClr val="29E4FF"/>
                </a:solidFill>
              </a:rPr>
              <a:t>Quantum Circuit</a:t>
            </a:r>
          </a:p>
        </p:txBody>
      </p:sp>
      <p:sp>
        <p:nvSpPr>
          <p:cNvPr id="22" name="TextBox 21"/>
          <p:cNvSpPr txBox="1"/>
          <p:nvPr/>
        </p:nvSpPr>
        <p:spPr>
          <a:xfrm>
            <a:off x="2286000" y="5079492"/>
            <a:ext cx="3520440" cy="384048"/>
          </a:xfrm>
          <a:prstGeom prst="rect">
            <a:avLst/>
          </a:prstGeom>
          <a:noFill/>
        </p:spPr>
        <p:txBody>
          <a:bodyPr wrap="square">
            <a:spAutoFit/>
          </a:bodyPr>
          <a:lstStyle/>
          <a:p>
            <a:pPr algn="l"/>
            <a:r>
              <a:rPr sz="835" b="0">
                <a:solidFill>
                  <a:srgbClr val="FFFFFF"/>
                </a:solidFill>
              </a:rPr>
              <a:t>Ordered set of gates, qubits, parameters, and measurements representing a quantum program.</a:t>
            </a:r>
          </a:p>
        </p:txBody>
      </p:sp>
      <p:sp>
        <p:nvSpPr>
          <p:cNvPr id="23" name="Rounded Rectangle 22"/>
          <p:cNvSpPr/>
          <p:nvPr/>
        </p:nvSpPr>
        <p:spPr>
          <a:xfrm>
            <a:off x="6181344"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309359" y="2249424"/>
            <a:ext cx="1417320" cy="164592"/>
          </a:xfrm>
          <a:prstGeom prst="rect">
            <a:avLst/>
          </a:prstGeom>
          <a:noFill/>
        </p:spPr>
        <p:txBody>
          <a:bodyPr wrap="square">
            <a:spAutoFit/>
          </a:bodyPr>
          <a:lstStyle/>
          <a:p>
            <a:pPr algn="l"/>
            <a:r>
              <a:rPr sz="1080" b="1">
                <a:solidFill>
                  <a:srgbClr val="29E4FF"/>
                </a:solidFill>
              </a:rPr>
              <a:t>Native Gate</a:t>
            </a:r>
          </a:p>
        </p:txBody>
      </p:sp>
      <p:sp>
        <p:nvSpPr>
          <p:cNvPr id="25" name="TextBox 24"/>
          <p:cNvSpPr txBox="1"/>
          <p:nvPr/>
        </p:nvSpPr>
        <p:spPr>
          <a:xfrm>
            <a:off x="7754112" y="2226564"/>
            <a:ext cx="3520440" cy="384048"/>
          </a:xfrm>
          <a:prstGeom prst="rect">
            <a:avLst/>
          </a:prstGeom>
          <a:noFill/>
        </p:spPr>
        <p:txBody>
          <a:bodyPr wrap="square">
            <a:spAutoFit/>
          </a:bodyPr>
          <a:lstStyle/>
          <a:p>
            <a:pPr algn="l"/>
            <a:r>
              <a:rPr sz="835" b="0">
                <a:solidFill>
                  <a:srgbClr val="FFFFFF"/>
                </a:solidFill>
              </a:rPr>
              <a:t>Gate implemented directly by a specific QPU rather than synthesized from other operations.</a:t>
            </a:r>
          </a:p>
        </p:txBody>
      </p:sp>
      <p:sp>
        <p:nvSpPr>
          <p:cNvPr id="26" name="Rounded Rectangle 25"/>
          <p:cNvSpPr/>
          <p:nvPr/>
        </p:nvSpPr>
        <p:spPr>
          <a:xfrm>
            <a:off x="6181344"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309359" y="2962656"/>
            <a:ext cx="1417320" cy="164592"/>
          </a:xfrm>
          <a:prstGeom prst="rect">
            <a:avLst/>
          </a:prstGeom>
          <a:noFill/>
        </p:spPr>
        <p:txBody>
          <a:bodyPr wrap="square">
            <a:spAutoFit/>
          </a:bodyPr>
          <a:lstStyle/>
          <a:p>
            <a:pPr algn="l"/>
            <a:r>
              <a:rPr sz="1080" b="1">
                <a:solidFill>
                  <a:srgbClr val="9A71FF"/>
                </a:solidFill>
              </a:rPr>
              <a:t>Quantum Compiler / Transpiler</a:t>
            </a:r>
          </a:p>
        </p:txBody>
      </p:sp>
      <p:sp>
        <p:nvSpPr>
          <p:cNvPr id="28" name="TextBox 27"/>
          <p:cNvSpPr txBox="1"/>
          <p:nvPr/>
        </p:nvSpPr>
        <p:spPr>
          <a:xfrm>
            <a:off x="7754112" y="2939796"/>
            <a:ext cx="3520440" cy="384048"/>
          </a:xfrm>
          <a:prstGeom prst="rect">
            <a:avLst/>
          </a:prstGeom>
          <a:noFill/>
        </p:spPr>
        <p:txBody>
          <a:bodyPr wrap="square">
            <a:spAutoFit/>
          </a:bodyPr>
          <a:lstStyle/>
          <a:p>
            <a:pPr algn="l"/>
            <a:r>
              <a:rPr sz="835" b="0">
                <a:solidFill>
                  <a:srgbClr val="FFFFFF"/>
                </a:solidFill>
              </a:rPr>
              <a:t>Software that optimizes an abstract circuit and maps it to the native gates and connectivity of target hardware.</a:t>
            </a:r>
          </a:p>
        </p:txBody>
      </p:sp>
      <p:sp>
        <p:nvSpPr>
          <p:cNvPr id="29" name="Rounded Rectangle 28"/>
          <p:cNvSpPr/>
          <p:nvPr/>
        </p:nvSpPr>
        <p:spPr>
          <a:xfrm>
            <a:off x="6181344"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309359" y="3675887"/>
            <a:ext cx="1417320" cy="164592"/>
          </a:xfrm>
          <a:prstGeom prst="rect">
            <a:avLst/>
          </a:prstGeom>
          <a:noFill/>
        </p:spPr>
        <p:txBody>
          <a:bodyPr wrap="square">
            <a:spAutoFit/>
          </a:bodyPr>
          <a:lstStyle/>
          <a:p>
            <a:pPr algn="l"/>
            <a:r>
              <a:rPr sz="1080" b="1">
                <a:solidFill>
                  <a:srgbClr val="FFA62B"/>
                </a:solidFill>
              </a:rPr>
              <a:t>Quantum Middleware</a:t>
            </a:r>
          </a:p>
        </p:txBody>
      </p:sp>
      <p:sp>
        <p:nvSpPr>
          <p:cNvPr id="31" name="TextBox 30"/>
          <p:cNvSpPr txBox="1"/>
          <p:nvPr/>
        </p:nvSpPr>
        <p:spPr>
          <a:xfrm>
            <a:off x="7754112" y="3653028"/>
            <a:ext cx="3520440" cy="384048"/>
          </a:xfrm>
          <a:prstGeom prst="rect">
            <a:avLst/>
          </a:prstGeom>
          <a:noFill/>
        </p:spPr>
        <p:txBody>
          <a:bodyPr wrap="square">
            <a:spAutoFit/>
          </a:bodyPr>
          <a:lstStyle/>
          <a:p>
            <a:pPr algn="l"/>
            <a:r>
              <a:rPr sz="835" b="0">
                <a:solidFill>
                  <a:srgbClr val="FFFFFF"/>
                </a:solidFill>
              </a:rPr>
              <a:t>Runtime layer handling jobs, orchestration, APIs, error mitigation, feedback, and hybrid classical-quantum workflows.</a:t>
            </a:r>
          </a:p>
        </p:txBody>
      </p:sp>
      <p:sp>
        <p:nvSpPr>
          <p:cNvPr id="32" name="Rounded Rectangle 31"/>
          <p:cNvSpPr/>
          <p:nvPr/>
        </p:nvSpPr>
        <p:spPr>
          <a:xfrm>
            <a:off x="6181344"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309359" y="4389120"/>
            <a:ext cx="1417320" cy="164592"/>
          </a:xfrm>
          <a:prstGeom prst="rect">
            <a:avLst/>
          </a:prstGeom>
          <a:noFill/>
        </p:spPr>
        <p:txBody>
          <a:bodyPr wrap="square">
            <a:spAutoFit/>
          </a:bodyPr>
          <a:lstStyle/>
          <a:p>
            <a:pPr algn="l"/>
            <a:r>
              <a:rPr sz="1080" b="1">
                <a:solidFill>
                  <a:srgbClr val="23A778"/>
                </a:solidFill>
              </a:rPr>
              <a:t>Quantum Firmware</a:t>
            </a:r>
          </a:p>
        </p:txBody>
      </p:sp>
      <p:sp>
        <p:nvSpPr>
          <p:cNvPr id="34" name="TextBox 33"/>
          <p:cNvSpPr txBox="1"/>
          <p:nvPr/>
        </p:nvSpPr>
        <p:spPr>
          <a:xfrm>
            <a:off x="7754112" y="4366259"/>
            <a:ext cx="3520440" cy="384048"/>
          </a:xfrm>
          <a:prstGeom prst="rect">
            <a:avLst/>
          </a:prstGeom>
          <a:noFill/>
        </p:spPr>
        <p:txBody>
          <a:bodyPr wrap="square">
            <a:spAutoFit/>
          </a:bodyPr>
          <a:lstStyle/>
          <a:p>
            <a:pPr algn="l"/>
            <a:r>
              <a:rPr sz="835" b="0">
                <a:solidFill>
                  <a:srgbClr val="FFFFFF"/>
                </a:solidFill>
              </a:rPr>
              <a:t>Low-level control software that converts compiled gate instructions into pulses, timing, calibration, and readout actions.</a:t>
            </a:r>
          </a:p>
        </p:txBody>
      </p:sp>
      <p:sp>
        <p:nvSpPr>
          <p:cNvPr id="35" name="Rounded Rectangle 34"/>
          <p:cNvSpPr/>
          <p:nvPr/>
        </p:nvSpPr>
        <p:spPr>
          <a:xfrm>
            <a:off x="6181344"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09359" y="5102352"/>
            <a:ext cx="1417320" cy="164592"/>
          </a:xfrm>
          <a:prstGeom prst="rect">
            <a:avLst/>
          </a:prstGeom>
          <a:noFill/>
        </p:spPr>
        <p:txBody>
          <a:bodyPr wrap="square">
            <a:spAutoFit/>
          </a:bodyPr>
          <a:lstStyle/>
          <a:p>
            <a:pPr algn="l"/>
            <a:r>
              <a:rPr sz="1080" b="1">
                <a:solidFill>
                  <a:srgbClr val="29E4FF"/>
                </a:solidFill>
              </a:rPr>
              <a:t>Qiskit</a:t>
            </a:r>
          </a:p>
        </p:txBody>
      </p:sp>
      <p:sp>
        <p:nvSpPr>
          <p:cNvPr id="37" name="TextBox 36"/>
          <p:cNvSpPr txBox="1"/>
          <p:nvPr/>
        </p:nvSpPr>
        <p:spPr>
          <a:xfrm>
            <a:off x="7754112" y="5079492"/>
            <a:ext cx="3520440" cy="384048"/>
          </a:xfrm>
          <a:prstGeom prst="rect">
            <a:avLst/>
          </a:prstGeom>
          <a:noFill/>
        </p:spPr>
        <p:txBody>
          <a:bodyPr wrap="square">
            <a:spAutoFit/>
          </a:bodyPr>
          <a:lstStyle/>
          <a:p>
            <a:pPr algn="l"/>
            <a:r>
              <a:rPr sz="835" b="0">
                <a:solidFill>
                  <a:srgbClr val="FFFFFF"/>
                </a:solidFill>
              </a:rPr>
              <a:t>IBM open-source Python SDK used to build, transpile, simulate, and run quantum circuits.</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i="1">
                <a:solidFill>
                  <a:srgbClr val="FFFFFF"/>
                </a:solidFill>
              </a:rPr>
              <a:t>Speaker takeaway: use this appendix as a common vocabulary reference when technical and business audiences discuss quantum together.</a:t>
            </a:r>
          </a:p>
        </p:txBody>
      </p:sp>
      <p:sp>
        <p:nvSpPr>
          <p:cNvPr id="39" name="TextBox 38"/>
          <p:cNvSpPr txBox="1"/>
          <p:nvPr/>
        </p:nvSpPr>
        <p:spPr>
          <a:xfrm>
            <a:off x="566928" y="6446520"/>
            <a:ext cx="9326880" cy="137160"/>
          </a:xfrm>
          <a:prstGeom prst="rect">
            <a:avLst/>
          </a:prstGeom>
          <a:noFill/>
        </p:spPr>
        <p:txBody>
          <a:bodyPr wrap="square">
            <a:spAutoFit/>
          </a:bodyPr>
          <a:lstStyle/>
          <a:p>
            <a:pPr algn="l"/>
            <a:r>
              <a:rPr sz="630" b="0">
                <a:solidFill>
                  <a:srgbClr val="C2D0E5"/>
                </a:solidFill>
              </a:rPr>
              <a:t>Quantum glossary • synthesized from the project’s core concepts, software stack, hardware/QEC material, and 2026 roadmap updates.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286000" cy="274320"/>
          </a:xfrm>
          <a:prstGeom prst="rect">
            <a:avLst/>
          </a:prstGeom>
          <a:noFill/>
        </p:spPr>
        <p:txBody>
          <a:bodyPr wrap="none">
            <a:spAutoFit/>
          </a:bodyPr>
          <a:lstStyle/>
          <a:p>
            <a:r>
              <a:rPr sz="1200" b="1">
                <a:solidFill>
                  <a:srgbClr val="29E4FF"/>
                </a:solidFill>
              </a:rPr>
              <a:t>Qubit Visualization</a:t>
            </a:r>
          </a:p>
        </p:txBody>
      </p:sp>
      <p:sp>
        <p:nvSpPr>
          <p:cNvPr id="5" name="TextBox 4"/>
          <p:cNvSpPr txBox="1"/>
          <p:nvPr/>
        </p:nvSpPr>
        <p:spPr>
          <a:xfrm>
            <a:off x="548640" y="1024128"/>
            <a:ext cx="10789920" cy="502920"/>
          </a:xfrm>
          <a:prstGeom prst="rect">
            <a:avLst/>
          </a:prstGeom>
          <a:noFill/>
        </p:spPr>
        <p:txBody>
          <a:bodyPr wrap="none">
            <a:spAutoFit/>
          </a:bodyPr>
          <a:lstStyle/>
          <a:p>
            <a:r>
              <a:rPr sz="2400" b="1">
                <a:solidFill>
                  <a:srgbClr val="FFFFFF"/>
                </a:solidFill>
              </a:rPr>
              <a:t>A single qubit can be shown as a Bloch sphere</a:t>
            </a:r>
          </a:p>
        </p:txBody>
      </p:sp>
      <p:sp>
        <p:nvSpPr>
          <p:cNvPr id="6" name="TextBox 5"/>
          <p:cNvSpPr txBox="1"/>
          <p:nvPr/>
        </p:nvSpPr>
        <p:spPr>
          <a:xfrm>
            <a:off x="10561320" y="713232"/>
            <a:ext cx="1097280" cy="228600"/>
          </a:xfrm>
          <a:prstGeom prst="rect">
            <a:avLst/>
          </a:prstGeom>
          <a:noFill/>
        </p:spPr>
        <p:txBody>
          <a:bodyPr wrap="none">
            <a:spAutoFit/>
          </a:bodyPr>
          <a:lstStyle/>
          <a:p>
            <a:pPr algn="r"/>
            <a:r>
              <a:rPr sz="800">
                <a:solidFill>
                  <a:srgbClr val="29E4FF"/>
                </a:solidFill>
              </a:rPr>
              <a:t>Updated July 2026</a:t>
            </a:r>
          </a:p>
        </p:txBody>
      </p:sp>
      <p:sp>
        <p:nvSpPr>
          <p:cNvPr id="7" name="Rounded Rectangle 6"/>
          <p:cNvSpPr/>
          <p:nvPr/>
        </p:nvSpPr>
        <p:spPr>
          <a:xfrm>
            <a:off x="658368" y="1600200"/>
            <a:ext cx="5486400" cy="411480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bloch_sphere_helper.png"/>
          <p:cNvPicPr>
            <a:picLocks noChangeAspect="1"/>
          </p:cNvPicPr>
          <p:nvPr/>
        </p:nvPicPr>
        <p:blipFill>
          <a:blip r:embed="rId3"/>
          <a:stretch>
            <a:fillRect/>
          </a:stretch>
        </p:blipFill>
        <p:spPr>
          <a:xfrm>
            <a:off x="960120" y="1847088"/>
            <a:ext cx="3611880" cy="3611880"/>
          </a:xfrm>
          <a:prstGeom prst="rect">
            <a:avLst/>
          </a:prstGeom>
        </p:spPr>
      </p:pic>
      <p:sp>
        <p:nvSpPr>
          <p:cNvPr id="9" name="Rounded Rectangle 8"/>
          <p:cNvSpPr/>
          <p:nvPr/>
        </p:nvSpPr>
        <p:spPr>
          <a:xfrm>
            <a:off x="6537960" y="1600200"/>
            <a:ext cx="4983480" cy="4114800"/>
          </a:xfrm>
          <a:prstGeom prst="roundRect">
            <a:avLst/>
          </a:prstGeom>
          <a:solidFill>
            <a:srgbClr val="3C2D65"/>
          </a:solidFill>
          <a:ln w="1524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12280" y="1847088"/>
            <a:ext cx="4389120" cy="256032"/>
          </a:xfrm>
          <a:prstGeom prst="rect">
            <a:avLst/>
          </a:prstGeom>
          <a:noFill/>
        </p:spPr>
        <p:txBody>
          <a:bodyPr wrap="square">
            <a:spAutoFit/>
          </a:bodyPr>
          <a:lstStyle/>
          <a:p>
            <a:pPr algn="l"/>
            <a:r>
              <a:rPr sz="1400" b="1">
                <a:solidFill>
                  <a:srgbClr val="FFFFFF"/>
                </a:solidFill>
              </a:rPr>
              <a:t>Bloch sphere definition</a:t>
            </a:r>
          </a:p>
        </p:txBody>
      </p:sp>
      <p:sp>
        <p:nvSpPr>
          <p:cNvPr id="11" name="TextBox 10"/>
          <p:cNvSpPr txBox="1"/>
          <p:nvPr/>
        </p:nvSpPr>
        <p:spPr>
          <a:xfrm>
            <a:off x="6812280" y="2157984"/>
            <a:ext cx="4434840" cy="502920"/>
          </a:xfrm>
          <a:prstGeom prst="rect">
            <a:avLst/>
          </a:prstGeom>
          <a:noFill/>
        </p:spPr>
        <p:txBody>
          <a:bodyPr wrap="square">
            <a:spAutoFit/>
          </a:bodyPr>
          <a:lstStyle/>
          <a:p>
            <a:pPr algn="l"/>
            <a:r>
              <a:rPr sz="2000" b="1">
                <a:solidFill>
                  <a:srgbClr val="D7C8FF"/>
                </a:solidFill>
              </a:rPr>
              <a:t>|ψ⟩ = cos(θ/2)|0⟩ + e^{iφ} sin(θ/2)|1⟩</a:t>
            </a:r>
          </a:p>
        </p:txBody>
      </p:sp>
      <p:sp>
        <p:nvSpPr>
          <p:cNvPr id="12" name="Rounded Rectangle 11"/>
          <p:cNvSpPr/>
          <p:nvPr/>
        </p:nvSpPr>
        <p:spPr>
          <a:xfrm>
            <a:off x="6784848" y="2816352"/>
            <a:ext cx="4462272" cy="658368"/>
          </a:xfrm>
          <a:prstGeom prst="roundRect">
            <a:avLst/>
          </a:prstGeom>
          <a:solidFill>
            <a:srgbClr val="213059"/>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931152" y="2889504"/>
            <a:ext cx="1005840" cy="164592"/>
          </a:xfrm>
          <a:prstGeom prst="rect">
            <a:avLst/>
          </a:prstGeom>
          <a:noFill/>
        </p:spPr>
        <p:txBody>
          <a:bodyPr wrap="square">
            <a:spAutoFit/>
          </a:bodyPr>
          <a:lstStyle/>
          <a:p>
            <a:pPr algn="l"/>
            <a:r>
              <a:rPr sz="1150" b="1">
                <a:solidFill>
                  <a:srgbClr val="23A778"/>
                </a:solidFill>
              </a:rPr>
              <a:t>Amplitude</a:t>
            </a:r>
          </a:p>
        </p:txBody>
      </p:sp>
      <p:sp>
        <p:nvSpPr>
          <p:cNvPr id="14" name="TextBox 13"/>
          <p:cNvSpPr txBox="1"/>
          <p:nvPr/>
        </p:nvSpPr>
        <p:spPr>
          <a:xfrm>
            <a:off x="7973568" y="2871216"/>
            <a:ext cx="3063240" cy="438912"/>
          </a:xfrm>
          <a:prstGeom prst="rect">
            <a:avLst/>
          </a:prstGeom>
          <a:noFill/>
        </p:spPr>
        <p:txBody>
          <a:bodyPr wrap="square">
            <a:spAutoFit/>
          </a:bodyPr>
          <a:lstStyle/>
          <a:p>
            <a:pPr algn="l"/>
            <a:r>
              <a:rPr sz="969" b="0">
                <a:solidFill>
                  <a:srgbClr val="FFFFFF"/>
                </a:solidFill>
              </a:rPr>
              <a:t>Controls the probabilities of measuring |0⟩ or |1⟩. On the sphere, this is set by the tilt angle θ.</a:t>
            </a:r>
          </a:p>
        </p:txBody>
      </p:sp>
      <p:sp>
        <p:nvSpPr>
          <p:cNvPr id="15" name="Rounded Rectangle 14"/>
          <p:cNvSpPr/>
          <p:nvPr/>
        </p:nvSpPr>
        <p:spPr>
          <a:xfrm>
            <a:off x="6784848" y="3657600"/>
            <a:ext cx="4462272" cy="658368"/>
          </a:xfrm>
          <a:prstGeom prst="roundRect">
            <a:avLst/>
          </a:prstGeom>
          <a:solidFill>
            <a:srgbClr val="213059"/>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931152" y="3730752"/>
            <a:ext cx="1005840" cy="164592"/>
          </a:xfrm>
          <a:prstGeom prst="rect">
            <a:avLst/>
          </a:prstGeom>
          <a:noFill/>
        </p:spPr>
        <p:txBody>
          <a:bodyPr wrap="square">
            <a:spAutoFit/>
          </a:bodyPr>
          <a:lstStyle/>
          <a:p>
            <a:pPr algn="l"/>
            <a:r>
              <a:rPr sz="1150" b="1">
                <a:solidFill>
                  <a:srgbClr val="9A71FF"/>
                </a:solidFill>
              </a:rPr>
              <a:t>Phase</a:t>
            </a:r>
          </a:p>
        </p:txBody>
      </p:sp>
      <p:sp>
        <p:nvSpPr>
          <p:cNvPr id="17" name="TextBox 16"/>
          <p:cNvSpPr txBox="1"/>
          <p:nvPr/>
        </p:nvSpPr>
        <p:spPr>
          <a:xfrm>
            <a:off x="7973568" y="3712463"/>
            <a:ext cx="3063240" cy="438912"/>
          </a:xfrm>
          <a:prstGeom prst="rect">
            <a:avLst/>
          </a:prstGeom>
          <a:noFill/>
        </p:spPr>
        <p:txBody>
          <a:bodyPr wrap="square">
            <a:spAutoFit/>
          </a:bodyPr>
          <a:lstStyle/>
          <a:p>
            <a:pPr algn="l"/>
            <a:r>
              <a:rPr sz="969" b="0">
                <a:solidFill>
                  <a:srgbClr val="FFFFFF"/>
                </a:solidFill>
              </a:rPr>
              <a:t>Captures the relative phase between the two basis states. On the sphere, this is the rotation angle φ.</a:t>
            </a:r>
          </a:p>
        </p:txBody>
      </p:sp>
      <p:sp>
        <p:nvSpPr>
          <p:cNvPr id="18" name="Rounded Rectangle 17"/>
          <p:cNvSpPr/>
          <p:nvPr/>
        </p:nvSpPr>
        <p:spPr>
          <a:xfrm>
            <a:off x="6784848" y="4498848"/>
            <a:ext cx="4462272" cy="658368"/>
          </a:xfrm>
          <a:prstGeom prst="roundRect">
            <a:avLst/>
          </a:prstGeom>
          <a:solidFill>
            <a:srgbClr val="213059"/>
          </a:solidFill>
          <a:ln w="12700">
            <a:solidFill>
              <a:srgbClr val="FFC2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931152" y="4572000"/>
            <a:ext cx="1005840" cy="164592"/>
          </a:xfrm>
          <a:prstGeom prst="rect">
            <a:avLst/>
          </a:prstGeom>
          <a:noFill/>
        </p:spPr>
        <p:txBody>
          <a:bodyPr wrap="square">
            <a:spAutoFit/>
          </a:bodyPr>
          <a:lstStyle/>
          <a:p>
            <a:pPr algn="l"/>
            <a:r>
              <a:rPr sz="1150" b="1">
                <a:solidFill>
                  <a:srgbClr val="FFC23D"/>
                </a:solidFill>
              </a:rPr>
              <a:t>Direction</a:t>
            </a:r>
          </a:p>
        </p:txBody>
      </p:sp>
      <p:sp>
        <p:nvSpPr>
          <p:cNvPr id="20" name="TextBox 19"/>
          <p:cNvSpPr txBox="1"/>
          <p:nvPr/>
        </p:nvSpPr>
        <p:spPr>
          <a:xfrm>
            <a:off x="7973568" y="4553712"/>
            <a:ext cx="3063240" cy="438912"/>
          </a:xfrm>
          <a:prstGeom prst="rect">
            <a:avLst/>
          </a:prstGeom>
          <a:noFill/>
        </p:spPr>
        <p:txBody>
          <a:bodyPr wrap="square">
            <a:spAutoFit/>
          </a:bodyPr>
          <a:lstStyle/>
          <a:p>
            <a:pPr algn="l"/>
            <a:r>
              <a:rPr sz="969" b="0">
                <a:solidFill>
                  <a:srgbClr val="FFFFFF"/>
                </a:solidFill>
              </a:rPr>
              <a:t>The arrow direction represents the full qubit state before measurement, combining amplitude and phase.</a:t>
            </a:r>
          </a:p>
        </p:txBody>
      </p:sp>
      <p:sp>
        <p:nvSpPr>
          <p:cNvPr id="21" name="Rounded Rectangle 20"/>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050" i="1">
                <a:solidFill>
                  <a:srgbClr val="FFFFFF"/>
                </a:solidFill>
              </a:rPr>
              <a:t>Speaker takeaway: Use the Bloch sphere to explain that a qubit is not just “0 or 1” — it has both a probability balance and a phase relationship.</a:t>
            </a:r>
          </a:p>
        </p:txBody>
      </p:sp>
      <p:sp>
        <p:nvSpPr>
          <p:cNvPr id="22" name="TextBox 21"/>
          <p:cNvSpPr txBox="1"/>
          <p:nvPr/>
        </p:nvSpPr>
        <p:spPr>
          <a:xfrm>
            <a:off x="566928" y="6446520"/>
            <a:ext cx="7863840" cy="137160"/>
          </a:xfrm>
          <a:prstGeom prst="rect">
            <a:avLst/>
          </a:prstGeom>
          <a:noFill/>
        </p:spPr>
        <p:txBody>
          <a:bodyPr wrap="square">
            <a:spAutoFit/>
          </a:bodyPr>
          <a:lstStyle/>
          <a:p>
            <a:pPr algn="l"/>
            <a:r>
              <a:rPr sz="650" b="0">
                <a:solidFill>
                  <a:srgbClr val="C2D0E5"/>
                </a:solidFill>
              </a:rPr>
              <a:t>Quantum deck add-in slide • formatted to match the refreshed 2026 presentation style.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743200" cy="274320"/>
          </a:xfrm>
          <a:prstGeom prst="rect">
            <a:avLst/>
          </a:prstGeom>
          <a:noFill/>
        </p:spPr>
        <p:txBody>
          <a:bodyPr wrap="square">
            <a:spAutoFit/>
          </a:bodyPr>
          <a:lstStyle/>
          <a:p>
            <a:pPr algn="l"/>
            <a:r>
              <a:rPr sz="1200" b="1">
                <a:solidFill>
                  <a:srgbClr val="29E4FF"/>
                </a:solidFill>
              </a:rPr>
              <a:t>Quantum Glossary</a:t>
            </a:r>
          </a:p>
        </p:txBody>
      </p:sp>
      <p:sp>
        <p:nvSpPr>
          <p:cNvPr id="5" name="TextBox 4"/>
          <p:cNvSpPr txBox="1"/>
          <p:nvPr/>
        </p:nvSpPr>
        <p:spPr>
          <a:xfrm>
            <a:off x="548640" y="1024128"/>
            <a:ext cx="8686800" cy="502920"/>
          </a:xfrm>
          <a:prstGeom prst="rect">
            <a:avLst/>
          </a:prstGeom>
          <a:noFill/>
        </p:spPr>
        <p:txBody>
          <a:bodyPr wrap="square">
            <a:spAutoFit/>
          </a:bodyPr>
          <a:lstStyle/>
          <a:p>
            <a:pPr algn="l"/>
            <a:r>
              <a:rPr sz="2300" b="1">
                <a:solidFill>
                  <a:srgbClr val="FFFFFF"/>
                </a:solidFill>
              </a:rPr>
              <a:t>2026 project and roadmap terms</a:t>
            </a:r>
          </a:p>
        </p:txBody>
      </p:sp>
      <p:sp>
        <p:nvSpPr>
          <p:cNvPr id="6" name="TextBox 5"/>
          <p:cNvSpPr txBox="1"/>
          <p:nvPr/>
        </p:nvSpPr>
        <p:spPr>
          <a:xfrm>
            <a:off x="9966960" y="713232"/>
            <a:ext cx="1645920" cy="228600"/>
          </a:xfrm>
          <a:prstGeom prst="rect">
            <a:avLst/>
          </a:prstGeom>
          <a:noFill/>
        </p:spPr>
        <p:txBody>
          <a:bodyPr wrap="square">
            <a:spAutoFit/>
          </a:bodyPr>
          <a:lstStyle/>
          <a:p>
            <a:pPr algn="r"/>
            <a:r>
              <a:rPr sz="800" b="0">
                <a:solidFill>
                  <a:srgbClr val="29E4FF"/>
                </a:solidFill>
              </a:rPr>
              <a:t>Appendix glossary</a:t>
            </a:r>
          </a:p>
        </p:txBody>
      </p:sp>
      <p:sp>
        <p:nvSpPr>
          <p:cNvPr id="7" name="Rounded Rectangle 6"/>
          <p:cNvSpPr/>
          <p:nvPr/>
        </p:nvSpPr>
        <p:spPr>
          <a:xfrm>
            <a:off x="658368" y="1600200"/>
            <a:ext cx="10972800" cy="420624"/>
          </a:xfrm>
          <a:prstGeom prst="roundRect">
            <a:avLst/>
          </a:prstGeom>
          <a:solidFill>
            <a:srgbClr val="07223D"/>
          </a:solidFill>
          <a:ln w="1270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a:solidFill>
                  <a:srgbClr val="FFFFFF"/>
                </a:solidFill>
              </a:rPr>
              <a:t>Quick reference 5 of 5 • concise definitions used throughout the CTO quantum presentation.</a:t>
            </a:r>
          </a:p>
        </p:txBody>
      </p:sp>
      <p:sp>
        <p:nvSpPr>
          <p:cNvPr id="8" name="Rounded Rectangle 7"/>
          <p:cNvSpPr/>
          <p:nvPr/>
        </p:nvSpPr>
        <p:spPr>
          <a:xfrm>
            <a:off x="713232"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41248" y="2249424"/>
            <a:ext cx="1417320" cy="164592"/>
          </a:xfrm>
          <a:prstGeom prst="rect">
            <a:avLst/>
          </a:prstGeom>
          <a:noFill/>
        </p:spPr>
        <p:txBody>
          <a:bodyPr wrap="square">
            <a:spAutoFit/>
          </a:bodyPr>
          <a:lstStyle/>
          <a:p>
            <a:pPr algn="l"/>
            <a:r>
              <a:rPr sz="1080" b="1">
                <a:solidFill>
                  <a:srgbClr val="29E4FF"/>
                </a:solidFill>
              </a:rPr>
              <a:t>Hybrid Quantum-Classical</a:t>
            </a:r>
          </a:p>
        </p:txBody>
      </p:sp>
      <p:sp>
        <p:nvSpPr>
          <p:cNvPr id="10" name="TextBox 9"/>
          <p:cNvSpPr txBox="1"/>
          <p:nvPr/>
        </p:nvSpPr>
        <p:spPr>
          <a:xfrm>
            <a:off x="2286000" y="2226564"/>
            <a:ext cx="3520440" cy="384048"/>
          </a:xfrm>
          <a:prstGeom prst="rect">
            <a:avLst/>
          </a:prstGeom>
          <a:noFill/>
        </p:spPr>
        <p:txBody>
          <a:bodyPr wrap="square">
            <a:spAutoFit/>
          </a:bodyPr>
          <a:lstStyle/>
          <a:p>
            <a:pPr algn="l"/>
            <a:r>
              <a:rPr sz="835" b="0">
                <a:solidFill>
                  <a:srgbClr val="FFFFFF"/>
                </a:solidFill>
              </a:rPr>
              <a:t>Architecture where CPUs/GPUs handle orchestration and data while a QPU accelerates selected subproblems.</a:t>
            </a:r>
          </a:p>
        </p:txBody>
      </p:sp>
      <p:sp>
        <p:nvSpPr>
          <p:cNvPr id="11" name="Rounded Rectangle 10"/>
          <p:cNvSpPr/>
          <p:nvPr/>
        </p:nvSpPr>
        <p:spPr>
          <a:xfrm>
            <a:off x="713232"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 y="2962656"/>
            <a:ext cx="1417320" cy="164592"/>
          </a:xfrm>
          <a:prstGeom prst="rect">
            <a:avLst/>
          </a:prstGeom>
          <a:noFill/>
        </p:spPr>
        <p:txBody>
          <a:bodyPr wrap="square">
            <a:spAutoFit/>
          </a:bodyPr>
          <a:lstStyle/>
          <a:p>
            <a:pPr algn="l"/>
            <a:r>
              <a:rPr sz="1080" b="1">
                <a:solidFill>
                  <a:srgbClr val="9A71FF"/>
                </a:solidFill>
              </a:rPr>
              <a:t>Quantum Advantage</a:t>
            </a:r>
          </a:p>
        </p:txBody>
      </p:sp>
      <p:sp>
        <p:nvSpPr>
          <p:cNvPr id="13" name="TextBox 12"/>
          <p:cNvSpPr txBox="1"/>
          <p:nvPr/>
        </p:nvSpPr>
        <p:spPr>
          <a:xfrm>
            <a:off x="2286000" y="2939796"/>
            <a:ext cx="3520440" cy="384048"/>
          </a:xfrm>
          <a:prstGeom prst="rect">
            <a:avLst/>
          </a:prstGeom>
          <a:noFill/>
        </p:spPr>
        <p:txBody>
          <a:bodyPr wrap="square">
            <a:spAutoFit/>
          </a:bodyPr>
          <a:lstStyle/>
          <a:p>
            <a:pPr algn="l"/>
            <a:r>
              <a:rPr sz="835" b="0">
                <a:solidFill>
                  <a:srgbClr val="FFFFFF"/>
                </a:solidFill>
              </a:rPr>
              <a:t>Demonstrated performance benefit of a quantum system on a defined workload versus a relevant classical approach.</a:t>
            </a:r>
          </a:p>
        </p:txBody>
      </p:sp>
      <p:sp>
        <p:nvSpPr>
          <p:cNvPr id="14" name="Rounded Rectangle 13"/>
          <p:cNvSpPr/>
          <p:nvPr/>
        </p:nvSpPr>
        <p:spPr>
          <a:xfrm>
            <a:off x="713232"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41248" y="3675887"/>
            <a:ext cx="1417320" cy="164592"/>
          </a:xfrm>
          <a:prstGeom prst="rect">
            <a:avLst/>
          </a:prstGeom>
          <a:noFill/>
        </p:spPr>
        <p:txBody>
          <a:bodyPr wrap="square">
            <a:spAutoFit/>
          </a:bodyPr>
          <a:lstStyle/>
          <a:p>
            <a:pPr algn="l"/>
            <a:r>
              <a:rPr sz="1080" b="1">
                <a:solidFill>
                  <a:srgbClr val="FFA62B"/>
                </a:solidFill>
              </a:rPr>
              <a:t>Verifiable Quantum Advantage</a:t>
            </a:r>
          </a:p>
        </p:txBody>
      </p:sp>
      <p:sp>
        <p:nvSpPr>
          <p:cNvPr id="16" name="TextBox 15"/>
          <p:cNvSpPr txBox="1"/>
          <p:nvPr/>
        </p:nvSpPr>
        <p:spPr>
          <a:xfrm>
            <a:off x="2286000" y="3653028"/>
            <a:ext cx="3520440" cy="384048"/>
          </a:xfrm>
          <a:prstGeom prst="rect">
            <a:avLst/>
          </a:prstGeom>
          <a:noFill/>
        </p:spPr>
        <p:txBody>
          <a:bodyPr wrap="square">
            <a:spAutoFit/>
          </a:bodyPr>
          <a:lstStyle/>
          <a:p>
            <a:pPr algn="l"/>
            <a:r>
              <a:rPr sz="835" b="0">
                <a:solidFill>
                  <a:srgbClr val="FFFFFF"/>
                </a:solidFill>
              </a:rPr>
              <a:t>Quantum result structured so it can be reproducibly checked or cross-compared rather than being only a one-off random sample.</a:t>
            </a:r>
          </a:p>
        </p:txBody>
      </p:sp>
      <p:sp>
        <p:nvSpPr>
          <p:cNvPr id="17" name="Rounded Rectangle 16"/>
          <p:cNvSpPr/>
          <p:nvPr/>
        </p:nvSpPr>
        <p:spPr>
          <a:xfrm>
            <a:off x="713232"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1248" y="4389120"/>
            <a:ext cx="1417320" cy="164592"/>
          </a:xfrm>
          <a:prstGeom prst="rect">
            <a:avLst/>
          </a:prstGeom>
          <a:noFill/>
        </p:spPr>
        <p:txBody>
          <a:bodyPr wrap="square">
            <a:spAutoFit/>
          </a:bodyPr>
          <a:lstStyle/>
          <a:p>
            <a:pPr algn="l"/>
            <a:r>
              <a:rPr sz="1080" b="1">
                <a:solidFill>
                  <a:srgbClr val="23A778"/>
                </a:solidFill>
              </a:rPr>
              <a:t>Quantum Echoes</a:t>
            </a:r>
          </a:p>
        </p:txBody>
      </p:sp>
      <p:sp>
        <p:nvSpPr>
          <p:cNvPr id="19" name="TextBox 18"/>
          <p:cNvSpPr txBox="1"/>
          <p:nvPr/>
        </p:nvSpPr>
        <p:spPr>
          <a:xfrm>
            <a:off x="2286000" y="4366259"/>
            <a:ext cx="3520440" cy="384048"/>
          </a:xfrm>
          <a:prstGeom prst="rect">
            <a:avLst/>
          </a:prstGeom>
          <a:noFill/>
        </p:spPr>
        <p:txBody>
          <a:bodyPr wrap="square">
            <a:spAutoFit/>
          </a:bodyPr>
          <a:lstStyle/>
          <a:p>
            <a:pPr algn="l"/>
            <a:r>
              <a:rPr sz="835" b="0">
                <a:solidFill>
                  <a:srgbClr val="FFFFFF"/>
                </a:solidFill>
              </a:rPr>
              <a:t>Google protocol using forward evolution, a local perturbation, inverse evolution, and measurement to reveal many-body correlations.</a:t>
            </a:r>
          </a:p>
        </p:txBody>
      </p:sp>
      <p:sp>
        <p:nvSpPr>
          <p:cNvPr id="20" name="Rounded Rectangle 19"/>
          <p:cNvSpPr/>
          <p:nvPr/>
        </p:nvSpPr>
        <p:spPr>
          <a:xfrm>
            <a:off x="713232"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 y="5102352"/>
            <a:ext cx="1417320" cy="164592"/>
          </a:xfrm>
          <a:prstGeom prst="rect">
            <a:avLst/>
          </a:prstGeom>
          <a:noFill/>
        </p:spPr>
        <p:txBody>
          <a:bodyPr wrap="square">
            <a:spAutoFit/>
          </a:bodyPr>
          <a:lstStyle/>
          <a:p>
            <a:pPr algn="l"/>
            <a:r>
              <a:rPr sz="1080" b="1">
                <a:solidFill>
                  <a:srgbClr val="29E4FF"/>
                </a:solidFill>
              </a:rPr>
              <a:t>Distance-7 Quantum Memory</a:t>
            </a:r>
          </a:p>
        </p:txBody>
      </p:sp>
      <p:sp>
        <p:nvSpPr>
          <p:cNvPr id="22" name="TextBox 21"/>
          <p:cNvSpPr txBox="1"/>
          <p:nvPr/>
        </p:nvSpPr>
        <p:spPr>
          <a:xfrm>
            <a:off x="2286000" y="5079492"/>
            <a:ext cx="3520440" cy="384048"/>
          </a:xfrm>
          <a:prstGeom prst="rect">
            <a:avLst/>
          </a:prstGeom>
          <a:noFill/>
        </p:spPr>
        <p:txBody>
          <a:bodyPr wrap="square">
            <a:spAutoFit/>
          </a:bodyPr>
          <a:lstStyle/>
          <a:p>
            <a:pPr algn="l"/>
            <a:r>
              <a:rPr sz="835" b="0">
                <a:solidFill>
                  <a:srgbClr val="FFFFFF"/>
                </a:solidFill>
              </a:rPr>
              <a:t>Logical surface-code memory with code distance 7; Willow used 101 physical qubits in its below-threshold memory experiment.</a:t>
            </a:r>
          </a:p>
        </p:txBody>
      </p:sp>
      <p:sp>
        <p:nvSpPr>
          <p:cNvPr id="23" name="Rounded Rectangle 22"/>
          <p:cNvSpPr/>
          <p:nvPr/>
        </p:nvSpPr>
        <p:spPr>
          <a:xfrm>
            <a:off x="6181344" y="2176272"/>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309359" y="2249424"/>
            <a:ext cx="1417320" cy="164592"/>
          </a:xfrm>
          <a:prstGeom prst="rect">
            <a:avLst/>
          </a:prstGeom>
          <a:noFill/>
        </p:spPr>
        <p:txBody>
          <a:bodyPr wrap="square">
            <a:spAutoFit/>
          </a:bodyPr>
          <a:lstStyle/>
          <a:p>
            <a:pPr algn="l"/>
            <a:r>
              <a:rPr sz="1080" b="1">
                <a:solidFill>
                  <a:srgbClr val="29E4FF"/>
                </a:solidFill>
              </a:rPr>
              <a:t>NVIDIA Ising</a:t>
            </a:r>
          </a:p>
        </p:txBody>
      </p:sp>
      <p:sp>
        <p:nvSpPr>
          <p:cNvPr id="25" name="TextBox 24"/>
          <p:cNvSpPr txBox="1"/>
          <p:nvPr/>
        </p:nvSpPr>
        <p:spPr>
          <a:xfrm>
            <a:off x="7754112" y="2226564"/>
            <a:ext cx="3520440" cy="384048"/>
          </a:xfrm>
          <a:prstGeom prst="rect">
            <a:avLst/>
          </a:prstGeom>
          <a:noFill/>
        </p:spPr>
        <p:txBody>
          <a:bodyPr wrap="square">
            <a:spAutoFit/>
          </a:bodyPr>
          <a:lstStyle/>
          <a:p>
            <a:pPr algn="l"/>
            <a:r>
              <a:rPr sz="835" b="0">
                <a:solidFill>
                  <a:srgbClr val="FFFFFF"/>
                </a:solidFill>
              </a:rPr>
              <a:t>AI model family aimed at quantum calibration and quantum error-correction decoding workflows.</a:t>
            </a:r>
          </a:p>
        </p:txBody>
      </p:sp>
      <p:sp>
        <p:nvSpPr>
          <p:cNvPr id="26" name="Rounded Rectangle 25"/>
          <p:cNvSpPr/>
          <p:nvPr/>
        </p:nvSpPr>
        <p:spPr>
          <a:xfrm>
            <a:off x="6181344" y="2889504"/>
            <a:ext cx="5285232" cy="603504"/>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309359" y="2962656"/>
            <a:ext cx="1417320" cy="164592"/>
          </a:xfrm>
          <a:prstGeom prst="rect">
            <a:avLst/>
          </a:prstGeom>
          <a:noFill/>
        </p:spPr>
        <p:txBody>
          <a:bodyPr wrap="square">
            <a:spAutoFit/>
          </a:bodyPr>
          <a:lstStyle/>
          <a:p>
            <a:pPr algn="l"/>
            <a:r>
              <a:rPr sz="1080" b="1">
                <a:solidFill>
                  <a:srgbClr val="9A71FF"/>
                </a:solidFill>
              </a:rPr>
              <a:t>CUDA-Q / NVQLink</a:t>
            </a:r>
          </a:p>
        </p:txBody>
      </p:sp>
      <p:sp>
        <p:nvSpPr>
          <p:cNvPr id="28" name="TextBox 27"/>
          <p:cNvSpPr txBox="1"/>
          <p:nvPr/>
        </p:nvSpPr>
        <p:spPr>
          <a:xfrm>
            <a:off x="7754112" y="2939796"/>
            <a:ext cx="3520440" cy="384048"/>
          </a:xfrm>
          <a:prstGeom prst="rect">
            <a:avLst/>
          </a:prstGeom>
          <a:noFill/>
        </p:spPr>
        <p:txBody>
          <a:bodyPr wrap="square">
            <a:spAutoFit/>
          </a:bodyPr>
          <a:lstStyle/>
          <a:p>
            <a:pPr algn="l"/>
            <a:r>
              <a:rPr sz="835" b="0">
                <a:solidFill>
                  <a:srgbClr val="FFFFFF"/>
                </a:solidFill>
              </a:rPr>
              <a:t>NVIDIA software and interconnect technologies for coordinating GPU and QPU workloads in hybrid systems.</a:t>
            </a:r>
          </a:p>
        </p:txBody>
      </p:sp>
      <p:sp>
        <p:nvSpPr>
          <p:cNvPr id="29" name="Rounded Rectangle 28"/>
          <p:cNvSpPr/>
          <p:nvPr/>
        </p:nvSpPr>
        <p:spPr>
          <a:xfrm>
            <a:off x="6181344" y="3602736"/>
            <a:ext cx="5285232" cy="603504"/>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309359" y="3675887"/>
            <a:ext cx="1417320" cy="164592"/>
          </a:xfrm>
          <a:prstGeom prst="rect">
            <a:avLst/>
          </a:prstGeom>
          <a:noFill/>
        </p:spPr>
        <p:txBody>
          <a:bodyPr wrap="square">
            <a:spAutoFit/>
          </a:bodyPr>
          <a:lstStyle/>
          <a:p>
            <a:pPr algn="l"/>
            <a:r>
              <a:rPr sz="1080" b="1">
                <a:solidFill>
                  <a:srgbClr val="FFA62B"/>
                </a:solidFill>
              </a:rPr>
              <a:t>Fault-Tolerant Quantum Computing</a:t>
            </a:r>
          </a:p>
        </p:txBody>
      </p:sp>
      <p:sp>
        <p:nvSpPr>
          <p:cNvPr id="31" name="TextBox 30"/>
          <p:cNvSpPr txBox="1"/>
          <p:nvPr/>
        </p:nvSpPr>
        <p:spPr>
          <a:xfrm>
            <a:off x="7754112" y="3653028"/>
            <a:ext cx="3520440" cy="384048"/>
          </a:xfrm>
          <a:prstGeom prst="rect">
            <a:avLst/>
          </a:prstGeom>
          <a:noFill/>
        </p:spPr>
        <p:txBody>
          <a:bodyPr wrap="square">
            <a:spAutoFit/>
          </a:bodyPr>
          <a:lstStyle/>
          <a:p>
            <a:pPr algn="l"/>
            <a:r>
              <a:rPr sz="835" b="0">
                <a:solidFill>
                  <a:srgbClr val="FFFFFF"/>
                </a:solidFill>
              </a:rPr>
              <a:t>Operating logical qubits with error correction strongly enough to execute long algorithms reliably.</a:t>
            </a:r>
          </a:p>
        </p:txBody>
      </p:sp>
      <p:sp>
        <p:nvSpPr>
          <p:cNvPr id="32" name="Rounded Rectangle 31"/>
          <p:cNvSpPr/>
          <p:nvPr/>
        </p:nvSpPr>
        <p:spPr>
          <a:xfrm>
            <a:off x="6181344" y="4315968"/>
            <a:ext cx="5285232" cy="603504"/>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309359" y="4389120"/>
            <a:ext cx="1417320" cy="164592"/>
          </a:xfrm>
          <a:prstGeom prst="rect">
            <a:avLst/>
          </a:prstGeom>
          <a:noFill/>
        </p:spPr>
        <p:txBody>
          <a:bodyPr wrap="square">
            <a:spAutoFit/>
          </a:bodyPr>
          <a:lstStyle/>
          <a:p>
            <a:pPr algn="l"/>
            <a:r>
              <a:rPr sz="1080" b="1">
                <a:solidFill>
                  <a:srgbClr val="23A778"/>
                </a:solidFill>
              </a:rPr>
              <a:t>Below Threshold</a:t>
            </a:r>
          </a:p>
        </p:txBody>
      </p:sp>
      <p:sp>
        <p:nvSpPr>
          <p:cNvPr id="34" name="TextBox 33"/>
          <p:cNvSpPr txBox="1"/>
          <p:nvPr/>
        </p:nvSpPr>
        <p:spPr>
          <a:xfrm>
            <a:off x="7754112" y="4366259"/>
            <a:ext cx="3520440" cy="384048"/>
          </a:xfrm>
          <a:prstGeom prst="rect">
            <a:avLst/>
          </a:prstGeom>
          <a:noFill/>
        </p:spPr>
        <p:txBody>
          <a:bodyPr wrap="square">
            <a:spAutoFit/>
          </a:bodyPr>
          <a:lstStyle/>
          <a:p>
            <a:pPr algn="l"/>
            <a:r>
              <a:rPr sz="835" b="0">
                <a:solidFill>
                  <a:srgbClr val="FFFFFF"/>
                </a:solidFill>
              </a:rPr>
              <a:t>Regime where increasing the error-correcting code size reduces logical error rather than making it worse.</a:t>
            </a:r>
          </a:p>
        </p:txBody>
      </p:sp>
      <p:sp>
        <p:nvSpPr>
          <p:cNvPr id="35" name="Rounded Rectangle 34"/>
          <p:cNvSpPr/>
          <p:nvPr/>
        </p:nvSpPr>
        <p:spPr>
          <a:xfrm>
            <a:off x="6181344" y="5029200"/>
            <a:ext cx="5285232" cy="603504"/>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09359" y="5102352"/>
            <a:ext cx="1417320" cy="164592"/>
          </a:xfrm>
          <a:prstGeom prst="rect">
            <a:avLst/>
          </a:prstGeom>
          <a:noFill/>
        </p:spPr>
        <p:txBody>
          <a:bodyPr wrap="square">
            <a:spAutoFit/>
          </a:bodyPr>
          <a:lstStyle/>
          <a:p>
            <a:pPr algn="l"/>
            <a:r>
              <a:rPr sz="1080" b="1">
                <a:solidFill>
                  <a:srgbClr val="29E4FF"/>
                </a:solidFill>
              </a:rPr>
              <a:t>Shot</a:t>
            </a:r>
          </a:p>
        </p:txBody>
      </p:sp>
      <p:sp>
        <p:nvSpPr>
          <p:cNvPr id="37" name="TextBox 36"/>
          <p:cNvSpPr txBox="1"/>
          <p:nvPr/>
        </p:nvSpPr>
        <p:spPr>
          <a:xfrm>
            <a:off x="7754112" y="5079492"/>
            <a:ext cx="3520440" cy="384048"/>
          </a:xfrm>
          <a:prstGeom prst="rect">
            <a:avLst/>
          </a:prstGeom>
          <a:noFill/>
        </p:spPr>
        <p:txBody>
          <a:bodyPr wrap="square">
            <a:spAutoFit/>
          </a:bodyPr>
          <a:lstStyle/>
          <a:p>
            <a:pPr algn="l"/>
            <a:r>
              <a:rPr sz="835" b="0">
                <a:solidFill>
                  <a:srgbClr val="FFFFFF"/>
                </a:solidFill>
              </a:rPr>
              <a:t>One complete execution of a quantum circuit from initialization through measurement; repeated shots estimate output probabilities.</a:t>
            </a:r>
          </a:p>
        </p:txBody>
      </p:sp>
      <p:sp>
        <p:nvSpPr>
          <p:cNvPr id="38" name="Rounded Rectangle 37"/>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80" i="1">
                <a:solidFill>
                  <a:srgbClr val="FFFFFF"/>
                </a:solidFill>
              </a:rPr>
              <a:t>Speaker takeaway: use this appendix as a common vocabulary reference when technical and business audiences discuss quantum together.</a:t>
            </a:r>
          </a:p>
        </p:txBody>
      </p:sp>
      <p:sp>
        <p:nvSpPr>
          <p:cNvPr id="39" name="TextBox 38"/>
          <p:cNvSpPr txBox="1"/>
          <p:nvPr/>
        </p:nvSpPr>
        <p:spPr>
          <a:xfrm>
            <a:off x="566928" y="6446520"/>
            <a:ext cx="9326880" cy="137160"/>
          </a:xfrm>
          <a:prstGeom prst="rect">
            <a:avLst/>
          </a:prstGeom>
          <a:noFill/>
        </p:spPr>
        <p:txBody>
          <a:bodyPr wrap="square">
            <a:spAutoFit/>
          </a:bodyPr>
          <a:lstStyle/>
          <a:p>
            <a:pPr algn="l"/>
            <a:r>
              <a:rPr sz="630" b="0">
                <a:solidFill>
                  <a:srgbClr val="C2D0E5"/>
                </a:solidFill>
              </a:rPr>
              <a:t>Quantum glossary • synthesized from the project’s core concepts, software stack, hardware/QEC material, and 2026 roadmap updates.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alpha val="65000"/>
            </a:srgbClr>
          </a:solidFill>
          <a:ln w="12700">
            <a:solidFill>
              <a:srgbClr val="333333">
                <a:alpha val="0"/>
              </a:srgbClr>
            </a:solidFill>
            <a:prstDash val="solid"/>
          </a:ln>
        </p:spPr>
        <p:txBody>
          <a:bodyPr/>
          <a:lstStyle/>
          <a:p>
            <a:endParaRPr lang="en-US"/>
          </a:p>
        </p:txBody>
      </p:sp>
      <p:sp>
        <p:nvSpPr>
          <p:cNvPr id="3" name="Shape 1"/>
          <p:cNvSpPr/>
          <p:nvPr/>
        </p:nvSpPr>
        <p:spPr>
          <a:xfrm>
            <a:off x="594360" y="502920"/>
            <a:ext cx="1188720" cy="64008"/>
          </a:xfrm>
          <a:prstGeom prst="rect">
            <a:avLst/>
          </a:prstGeom>
          <a:solidFill>
            <a:srgbClr val="19D3F3"/>
          </a:solidFill>
          <a:ln w="12700">
            <a:solidFill>
              <a:srgbClr val="333333">
                <a:alpha val="0"/>
              </a:srgbClr>
            </a:solidFill>
            <a:prstDash val="solid"/>
          </a:ln>
        </p:spPr>
        <p:txBody>
          <a:bodyPr/>
          <a:lstStyle/>
          <a:p>
            <a:endParaRPr lang="en-US"/>
          </a:p>
        </p:txBody>
      </p:sp>
      <p:sp>
        <p:nvSpPr>
          <p:cNvPr id="4" name="Text 2"/>
          <p:cNvSpPr/>
          <p:nvPr/>
        </p:nvSpPr>
        <p:spPr>
          <a:xfrm>
            <a:off x="594360" y="786384"/>
            <a:ext cx="7498080" cy="274320"/>
          </a:xfrm>
          <a:prstGeom prst="rect">
            <a:avLst/>
          </a:prstGeom>
          <a:noFill/>
          <a:ln/>
        </p:spPr>
        <p:txBody>
          <a:bodyPr wrap="square" lIns="0" tIns="0" rIns="0" bIns="0" rtlCol="0" anchor="ctr"/>
          <a:lstStyle/>
          <a:p>
            <a:pPr marL="0" indent="0">
              <a:buNone/>
            </a:pPr>
            <a:r>
              <a:rPr lang="en-US" sz="1500" b="1" dirty="0">
                <a:solidFill>
                  <a:srgbClr val="19D3F3"/>
                </a:solidFill>
                <a:latin typeface="Aptos" pitchFamily="34" charset="0"/>
                <a:ea typeface="Aptos" pitchFamily="34" charset="-122"/>
                <a:cs typeface="Aptos" pitchFamily="34" charset="-120"/>
              </a:rPr>
              <a:t>Quantum Behavior</a:t>
            </a:r>
            <a:endParaRPr lang="en-US" sz="1500" dirty="0"/>
          </a:p>
        </p:txBody>
      </p:sp>
      <p:sp>
        <p:nvSpPr>
          <p:cNvPr id="5" name="Text 3"/>
          <p:cNvSpPr/>
          <p:nvPr/>
        </p:nvSpPr>
        <p:spPr>
          <a:xfrm>
            <a:off x="594360" y="1133856"/>
            <a:ext cx="10789920" cy="475488"/>
          </a:xfrm>
          <a:prstGeom prst="rect">
            <a:avLst/>
          </a:prstGeom>
          <a:noFill/>
          <a:ln/>
        </p:spPr>
        <p:txBody>
          <a:bodyPr wrap="square" lIns="0" tIns="0" rIns="0" bIns="0" rtlCol="0" anchor="ctr">
            <a:normAutofit/>
          </a:bodyP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Superposition, entanglement, and interference in plain language</a:t>
            </a:r>
            <a:endParaRPr lang="en-US" sz="2800" dirty="0"/>
          </a:p>
        </p:txBody>
      </p:sp>
      <p:sp>
        <p:nvSpPr>
          <p:cNvPr id="6" name="Text 4"/>
          <p:cNvSpPr/>
          <p:nvPr/>
        </p:nvSpPr>
        <p:spPr>
          <a:xfrm>
            <a:off x="10104120" y="566928"/>
            <a:ext cx="1508760" cy="219456"/>
          </a:xfrm>
          <a:prstGeom prst="rect">
            <a:avLst/>
          </a:prstGeom>
          <a:noFill/>
          <a:ln/>
        </p:spPr>
        <p:txBody>
          <a:bodyPr wrap="square" lIns="0" tIns="0" rIns="0" bIns="0" rtlCol="0" anchor="ctr"/>
          <a:lstStyle/>
          <a:p>
            <a:pPr marL="0" indent="0" algn="r">
              <a:buNone/>
            </a:pPr>
            <a:r>
              <a:rPr lang="en-US" sz="850" dirty="0">
                <a:solidFill>
                  <a:srgbClr val="19D3F3"/>
                </a:solidFill>
              </a:rPr>
              <a:t>Updated July 2026</a:t>
            </a:r>
            <a:endParaRPr lang="en-US" sz="850" dirty="0"/>
          </a:p>
        </p:txBody>
      </p:sp>
      <p:sp>
        <p:nvSpPr>
          <p:cNvPr id="7" name="Shape 5"/>
          <p:cNvSpPr/>
          <p:nvPr/>
        </p:nvSpPr>
        <p:spPr>
          <a:xfrm>
            <a:off x="777240" y="1938528"/>
            <a:ext cx="3337560" cy="3337560"/>
          </a:xfrm>
          <a:prstGeom prst="roundRect">
            <a:avLst>
              <a:gd name="adj" fmla="val 2192"/>
            </a:avLst>
          </a:prstGeom>
          <a:solidFill>
            <a:srgbClr val="08213D">
              <a:alpha val="97000"/>
            </a:srgbClr>
          </a:solidFill>
          <a:ln w="12700">
            <a:solidFill>
              <a:srgbClr val="19D3F3"/>
            </a:solidFill>
            <a:prstDash val="solid"/>
          </a:ln>
        </p:spPr>
        <p:txBody>
          <a:bodyPr/>
          <a:lstStyle/>
          <a:p>
            <a:endParaRPr lang="en-US"/>
          </a:p>
        </p:txBody>
      </p:sp>
      <p:sp>
        <p:nvSpPr>
          <p:cNvPr id="8" name="Text 6"/>
          <p:cNvSpPr/>
          <p:nvPr/>
        </p:nvSpPr>
        <p:spPr>
          <a:xfrm>
            <a:off x="1005840" y="2240280"/>
            <a:ext cx="2834640" cy="310896"/>
          </a:xfrm>
          <a:prstGeom prst="rect">
            <a:avLst/>
          </a:prstGeom>
          <a:noFill/>
          <a:ln/>
        </p:spPr>
        <p:txBody>
          <a:bodyPr wrap="square" lIns="0" tIns="0" rIns="0" bIns="0" rtlCol="0" anchor="ctr"/>
          <a:lstStyle/>
          <a:p>
            <a:pPr marL="0" indent="0" algn="ctr">
              <a:buNone/>
            </a:pPr>
            <a:r>
              <a:rPr lang="en-US" sz="1900" b="1" dirty="0">
                <a:solidFill>
                  <a:srgbClr val="FFFFFF"/>
                </a:solidFill>
              </a:rPr>
              <a:t>Superposition</a:t>
            </a:r>
            <a:endParaRPr lang="en-US" sz="1900" dirty="0"/>
          </a:p>
        </p:txBody>
      </p:sp>
      <p:sp>
        <p:nvSpPr>
          <p:cNvPr id="9" name="Text 7"/>
          <p:cNvSpPr/>
          <p:nvPr/>
        </p:nvSpPr>
        <p:spPr>
          <a:xfrm>
            <a:off x="1005840" y="2907792"/>
            <a:ext cx="2834640" cy="274320"/>
          </a:xfrm>
          <a:prstGeom prst="rect">
            <a:avLst/>
          </a:prstGeom>
          <a:noFill/>
          <a:ln/>
        </p:spPr>
        <p:txBody>
          <a:bodyPr wrap="square" lIns="0" tIns="0" rIns="0" bIns="0" rtlCol="0" anchor="ctr"/>
          <a:lstStyle/>
          <a:p>
            <a:pPr algn="ctr"/>
            <a:r>
              <a:rPr lang="en-US" sz="1400" dirty="0">
                <a:solidFill>
                  <a:schemeClr val="accent5">
                    <a:lumMod val="60000"/>
                    <a:lumOff val="40000"/>
                  </a:schemeClr>
                </a:solidFill>
              </a:rPr>
              <a:t>probability-based information unit</a:t>
            </a:r>
          </a:p>
        </p:txBody>
      </p:sp>
      <p:sp>
        <p:nvSpPr>
          <p:cNvPr id="10" name="Text 8"/>
          <p:cNvSpPr/>
          <p:nvPr/>
        </p:nvSpPr>
        <p:spPr>
          <a:xfrm>
            <a:off x="1033272" y="3456432"/>
            <a:ext cx="2788920" cy="1005840"/>
          </a:xfrm>
          <a:prstGeom prst="rect">
            <a:avLst/>
          </a:prstGeom>
          <a:noFill/>
          <a:ln/>
        </p:spPr>
        <p:txBody>
          <a:bodyPr wrap="square" lIns="0" tIns="0" rIns="0" bIns="0" rtlCol="0" anchor="ctr">
            <a:normAutofit/>
          </a:bodyPr>
          <a:lstStyle/>
          <a:p>
            <a:pPr marL="0" indent="0" algn="ctr">
              <a:buNone/>
            </a:pPr>
            <a:r>
              <a:rPr lang="en-US" sz="1300" dirty="0">
                <a:solidFill>
                  <a:srgbClr val="FFFFFF"/>
                </a:solidFill>
              </a:rPr>
              <a:t>A qubit can hold a blend of possibilities before measurement.</a:t>
            </a:r>
            <a:endParaRPr lang="en-US" sz="1300" dirty="0"/>
          </a:p>
        </p:txBody>
      </p:sp>
      <p:sp>
        <p:nvSpPr>
          <p:cNvPr id="11" name="Shape 9"/>
          <p:cNvSpPr/>
          <p:nvPr/>
        </p:nvSpPr>
        <p:spPr>
          <a:xfrm>
            <a:off x="4526280" y="1938528"/>
            <a:ext cx="3337560" cy="3337560"/>
          </a:xfrm>
          <a:prstGeom prst="roundRect">
            <a:avLst>
              <a:gd name="adj" fmla="val 2192"/>
            </a:avLst>
          </a:prstGeom>
          <a:solidFill>
            <a:srgbClr val="8A3F00">
              <a:alpha val="97000"/>
            </a:srgbClr>
          </a:solidFill>
          <a:ln w="12700">
            <a:solidFill>
              <a:srgbClr val="F59A23"/>
            </a:solidFill>
            <a:prstDash val="solid"/>
          </a:ln>
        </p:spPr>
        <p:txBody>
          <a:bodyPr/>
          <a:lstStyle/>
          <a:p>
            <a:endParaRPr lang="en-US"/>
          </a:p>
        </p:txBody>
      </p:sp>
      <p:sp>
        <p:nvSpPr>
          <p:cNvPr id="12" name="Text 10"/>
          <p:cNvSpPr/>
          <p:nvPr/>
        </p:nvSpPr>
        <p:spPr>
          <a:xfrm>
            <a:off x="4754880" y="2240280"/>
            <a:ext cx="2834640" cy="310896"/>
          </a:xfrm>
          <a:prstGeom prst="rect">
            <a:avLst/>
          </a:prstGeom>
          <a:noFill/>
          <a:ln/>
        </p:spPr>
        <p:txBody>
          <a:bodyPr wrap="square" lIns="0" tIns="0" rIns="0" bIns="0" rtlCol="0" anchor="ctr"/>
          <a:lstStyle/>
          <a:p>
            <a:pPr marL="0" indent="0" algn="ctr">
              <a:buNone/>
            </a:pPr>
            <a:r>
              <a:rPr lang="en-US" sz="1900" b="1" dirty="0">
                <a:solidFill>
                  <a:srgbClr val="FFFFFF"/>
                </a:solidFill>
              </a:rPr>
              <a:t>Entanglement</a:t>
            </a:r>
            <a:endParaRPr lang="en-US" sz="1900" dirty="0"/>
          </a:p>
        </p:txBody>
      </p:sp>
      <p:sp>
        <p:nvSpPr>
          <p:cNvPr id="13" name="Text 11"/>
          <p:cNvSpPr/>
          <p:nvPr/>
        </p:nvSpPr>
        <p:spPr>
          <a:xfrm>
            <a:off x="4754880" y="2907792"/>
            <a:ext cx="2834640" cy="274320"/>
          </a:xfrm>
          <a:prstGeom prst="rect">
            <a:avLst/>
          </a:prstGeom>
          <a:noFill/>
          <a:ln/>
        </p:spPr>
        <p:txBody>
          <a:bodyPr wrap="square" lIns="0" tIns="0" rIns="0" bIns="0" rtlCol="0" anchor="ctr"/>
          <a:lstStyle/>
          <a:p>
            <a:pPr algn="ctr"/>
            <a:r>
              <a:rPr lang="en-US" sz="1400" dirty="0">
                <a:solidFill>
                  <a:schemeClr val="accent4"/>
                </a:solidFill>
              </a:rPr>
              <a:t>one combined state</a:t>
            </a:r>
          </a:p>
        </p:txBody>
      </p:sp>
      <p:sp>
        <p:nvSpPr>
          <p:cNvPr id="14" name="Text 12"/>
          <p:cNvSpPr/>
          <p:nvPr/>
        </p:nvSpPr>
        <p:spPr>
          <a:xfrm>
            <a:off x="4782312" y="3456432"/>
            <a:ext cx="2788920" cy="1005840"/>
          </a:xfrm>
          <a:prstGeom prst="rect">
            <a:avLst/>
          </a:prstGeom>
          <a:noFill/>
          <a:ln/>
        </p:spPr>
        <p:txBody>
          <a:bodyPr wrap="square" lIns="0" tIns="0" rIns="0" bIns="0" rtlCol="0" anchor="ctr">
            <a:normAutofit/>
          </a:bodyPr>
          <a:lstStyle/>
          <a:p>
            <a:pPr marL="0" indent="0" algn="ctr">
              <a:buNone/>
            </a:pPr>
            <a:r>
              <a:rPr lang="en-US" sz="1300" dirty="0">
                <a:solidFill>
                  <a:srgbClr val="FFFFFF"/>
                </a:solidFill>
              </a:rPr>
              <a:t>Qubits can become linked so the state of one is tied to the whole system.</a:t>
            </a:r>
            <a:endParaRPr lang="en-US" sz="1300" dirty="0"/>
          </a:p>
        </p:txBody>
      </p:sp>
      <p:sp>
        <p:nvSpPr>
          <p:cNvPr id="15" name="Shape 13"/>
          <p:cNvSpPr/>
          <p:nvPr/>
        </p:nvSpPr>
        <p:spPr>
          <a:xfrm>
            <a:off x="8275320" y="1938528"/>
            <a:ext cx="3337560" cy="3337560"/>
          </a:xfrm>
          <a:prstGeom prst="roundRect">
            <a:avLst>
              <a:gd name="adj" fmla="val 2192"/>
            </a:avLst>
          </a:prstGeom>
          <a:solidFill>
            <a:srgbClr val="3A285E">
              <a:alpha val="97000"/>
            </a:srgbClr>
          </a:solidFill>
          <a:ln w="12700">
            <a:solidFill>
              <a:srgbClr val="7B61FF"/>
            </a:solidFill>
            <a:prstDash val="solid"/>
          </a:ln>
        </p:spPr>
        <p:txBody>
          <a:bodyPr/>
          <a:lstStyle/>
          <a:p>
            <a:endParaRPr lang="en-US"/>
          </a:p>
        </p:txBody>
      </p:sp>
      <p:sp>
        <p:nvSpPr>
          <p:cNvPr id="16" name="Text 14"/>
          <p:cNvSpPr/>
          <p:nvPr/>
        </p:nvSpPr>
        <p:spPr>
          <a:xfrm>
            <a:off x="8503920" y="2240280"/>
            <a:ext cx="2834640" cy="310896"/>
          </a:xfrm>
          <a:prstGeom prst="rect">
            <a:avLst/>
          </a:prstGeom>
          <a:noFill/>
          <a:ln/>
        </p:spPr>
        <p:txBody>
          <a:bodyPr wrap="square" lIns="0" tIns="0" rIns="0" bIns="0" rtlCol="0" anchor="ctr"/>
          <a:lstStyle/>
          <a:p>
            <a:pPr marL="0" indent="0" algn="ctr">
              <a:buNone/>
            </a:pPr>
            <a:r>
              <a:rPr lang="en-US" sz="1900" b="1" dirty="0">
                <a:solidFill>
                  <a:srgbClr val="FFFFFF"/>
                </a:solidFill>
              </a:rPr>
              <a:t>Interference</a:t>
            </a:r>
            <a:endParaRPr lang="en-US" sz="1900" dirty="0"/>
          </a:p>
        </p:txBody>
      </p:sp>
      <p:sp>
        <p:nvSpPr>
          <p:cNvPr id="17" name="Text 15"/>
          <p:cNvSpPr/>
          <p:nvPr/>
        </p:nvSpPr>
        <p:spPr>
          <a:xfrm>
            <a:off x="8503920" y="2907792"/>
            <a:ext cx="2834640" cy="274320"/>
          </a:xfrm>
          <a:prstGeom prst="rect">
            <a:avLst/>
          </a:prstGeom>
          <a:noFill/>
          <a:ln/>
        </p:spPr>
        <p:txBody>
          <a:bodyPr wrap="square" lIns="0" tIns="0" rIns="0" bIns="0" rtlCol="0" anchor="ctr"/>
          <a:lstStyle/>
          <a:p>
            <a:pPr marL="0" indent="0" algn="ctr">
              <a:buNone/>
            </a:pPr>
            <a:r>
              <a:rPr lang="en-US" sz="1400" i="1" dirty="0">
                <a:solidFill>
                  <a:srgbClr val="19D3F3"/>
                </a:solidFill>
              </a:rPr>
              <a:t>water waves</a:t>
            </a:r>
            <a:endParaRPr lang="en-US" sz="1400" dirty="0"/>
          </a:p>
        </p:txBody>
      </p:sp>
      <p:sp>
        <p:nvSpPr>
          <p:cNvPr id="18" name="Text 16"/>
          <p:cNvSpPr/>
          <p:nvPr/>
        </p:nvSpPr>
        <p:spPr>
          <a:xfrm>
            <a:off x="8531352" y="3456432"/>
            <a:ext cx="2788920" cy="1005840"/>
          </a:xfrm>
          <a:prstGeom prst="rect">
            <a:avLst/>
          </a:prstGeom>
          <a:noFill/>
          <a:ln/>
        </p:spPr>
        <p:txBody>
          <a:bodyPr wrap="square" lIns="0" tIns="0" rIns="0" bIns="0" rtlCol="0" anchor="ctr">
            <a:normAutofit/>
          </a:bodyPr>
          <a:lstStyle/>
          <a:p>
            <a:pPr marL="0" indent="0" algn="ctr">
              <a:buNone/>
            </a:pPr>
            <a:r>
              <a:rPr lang="en-US" sz="1300" dirty="0">
                <a:solidFill>
                  <a:srgbClr val="FFFFFF"/>
                </a:solidFill>
              </a:rPr>
              <a:t>Wrong answer paths can cancel while useful answer paths build up.</a:t>
            </a:r>
            <a:endParaRPr lang="en-US" sz="1300" dirty="0"/>
          </a:p>
        </p:txBody>
      </p:sp>
      <p:sp>
        <p:nvSpPr>
          <p:cNvPr id="19" name="Shape 17"/>
          <p:cNvSpPr/>
          <p:nvPr/>
        </p:nvSpPr>
        <p:spPr>
          <a:xfrm>
            <a:off x="594360" y="5897880"/>
            <a:ext cx="10972800" cy="411480"/>
          </a:xfrm>
          <a:prstGeom prst="roundRect">
            <a:avLst>
              <a:gd name="adj" fmla="val 17778"/>
            </a:avLst>
          </a:prstGeom>
          <a:solidFill>
            <a:srgbClr val="08213D">
              <a:alpha val="95000"/>
            </a:srgbClr>
          </a:solidFill>
          <a:ln w="12700">
            <a:solidFill>
              <a:srgbClr val="19D3F3"/>
            </a:solidFill>
            <a:prstDash val="solid"/>
          </a:ln>
        </p:spPr>
        <p:txBody>
          <a:bodyPr/>
          <a:lstStyle/>
          <a:p>
            <a:endParaRPr lang="en-US"/>
          </a:p>
        </p:txBody>
      </p:sp>
      <p:sp>
        <p:nvSpPr>
          <p:cNvPr id="20" name="Text 18"/>
          <p:cNvSpPr/>
          <p:nvPr/>
        </p:nvSpPr>
        <p:spPr>
          <a:xfrm>
            <a:off x="786384" y="6035040"/>
            <a:ext cx="10561320" cy="146304"/>
          </a:xfrm>
          <a:prstGeom prst="rect">
            <a:avLst/>
          </a:prstGeom>
          <a:noFill/>
          <a:ln/>
        </p:spPr>
        <p:txBody>
          <a:bodyPr wrap="square" lIns="0" tIns="0" rIns="0" bIns="0" rtlCol="0" anchor="ctr">
            <a:normAutofit lnSpcReduction="10000"/>
          </a:bodyPr>
          <a:lstStyle/>
          <a:p>
            <a:pPr marL="0" indent="0">
              <a:buNone/>
            </a:pPr>
            <a:r>
              <a:rPr lang="en-US" sz="980" i="1" dirty="0">
                <a:solidFill>
                  <a:srgbClr val="FFFFFF"/>
                </a:solidFill>
              </a:rPr>
              <a:t>Speaker takeaway: Quantum power comes from using physics to tune the odds, not from reading every possible answer.</a:t>
            </a:r>
            <a:endParaRPr lang="en-US" sz="9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286000" cy="274320"/>
          </a:xfrm>
          <a:prstGeom prst="rect">
            <a:avLst/>
          </a:prstGeom>
          <a:noFill/>
        </p:spPr>
        <p:txBody>
          <a:bodyPr wrap="none">
            <a:spAutoFit/>
          </a:bodyPr>
          <a:lstStyle/>
          <a:p>
            <a:r>
              <a:rPr sz="1200" b="1">
                <a:solidFill>
                  <a:srgbClr val="29E4FF"/>
                </a:solidFill>
              </a:rPr>
              <a:t>Entanglement</a:t>
            </a:r>
          </a:p>
        </p:txBody>
      </p:sp>
      <p:sp>
        <p:nvSpPr>
          <p:cNvPr id="5" name="TextBox 4"/>
          <p:cNvSpPr txBox="1"/>
          <p:nvPr/>
        </p:nvSpPr>
        <p:spPr>
          <a:xfrm>
            <a:off x="548640" y="1024128"/>
            <a:ext cx="10789920" cy="502920"/>
          </a:xfrm>
          <a:prstGeom prst="rect">
            <a:avLst/>
          </a:prstGeom>
          <a:noFill/>
        </p:spPr>
        <p:txBody>
          <a:bodyPr wrap="none">
            <a:spAutoFit/>
          </a:bodyPr>
          <a:lstStyle/>
          <a:p>
            <a:r>
              <a:rPr sz="2400" b="1">
                <a:solidFill>
                  <a:srgbClr val="FFFFFF"/>
                </a:solidFill>
              </a:rPr>
              <a:t>Two entangled qubits behave like one shared quantum system</a:t>
            </a:r>
          </a:p>
        </p:txBody>
      </p:sp>
      <p:sp>
        <p:nvSpPr>
          <p:cNvPr id="6" name="TextBox 5"/>
          <p:cNvSpPr txBox="1"/>
          <p:nvPr/>
        </p:nvSpPr>
        <p:spPr>
          <a:xfrm>
            <a:off x="10561320" y="713232"/>
            <a:ext cx="1097280" cy="228600"/>
          </a:xfrm>
          <a:prstGeom prst="rect">
            <a:avLst/>
          </a:prstGeom>
          <a:noFill/>
        </p:spPr>
        <p:txBody>
          <a:bodyPr wrap="none">
            <a:spAutoFit/>
          </a:bodyPr>
          <a:lstStyle/>
          <a:p>
            <a:pPr algn="r"/>
            <a:r>
              <a:rPr sz="800">
                <a:solidFill>
                  <a:srgbClr val="29E4FF"/>
                </a:solidFill>
              </a:rPr>
              <a:t>Updated July 2026</a:t>
            </a:r>
          </a:p>
        </p:txBody>
      </p:sp>
      <p:sp>
        <p:nvSpPr>
          <p:cNvPr id="7" name="Rounded Rectangle 6"/>
          <p:cNvSpPr/>
          <p:nvPr/>
        </p:nvSpPr>
        <p:spPr>
          <a:xfrm>
            <a:off x="658368" y="1600200"/>
            <a:ext cx="5486400" cy="411480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entangled_qubits_helper.png"/>
          <p:cNvPicPr>
            <a:picLocks noChangeAspect="1"/>
          </p:cNvPicPr>
          <p:nvPr/>
        </p:nvPicPr>
        <p:blipFill>
          <a:blip r:embed="rId3"/>
          <a:stretch>
            <a:fillRect/>
          </a:stretch>
        </p:blipFill>
        <p:spPr>
          <a:xfrm>
            <a:off x="960120" y="1956816"/>
            <a:ext cx="4937760" cy="2468880"/>
          </a:xfrm>
          <a:prstGeom prst="rect">
            <a:avLst/>
          </a:prstGeom>
        </p:spPr>
      </p:pic>
      <p:sp>
        <p:nvSpPr>
          <p:cNvPr id="9" name="Rounded Rectangle 8"/>
          <p:cNvSpPr/>
          <p:nvPr/>
        </p:nvSpPr>
        <p:spPr>
          <a:xfrm>
            <a:off x="6537960" y="1600200"/>
            <a:ext cx="4983480" cy="4114800"/>
          </a:xfrm>
          <a:prstGeom prst="roundRect">
            <a:avLst/>
          </a:prstGeom>
          <a:solidFill>
            <a:srgbClr val="533509"/>
          </a:solidFill>
          <a:ln w="1524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12280" y="1847088"/>
            <a:ext cx="4206240" cy="256032"/>
          </a:xfrm>
          <a:prstGeom prst="rect">
            <a:avLst/>
          </a:prstGeom>
          <a:noFill/>
        </p:spPr>
        <p:txBody>
          <a:bodyPr wrap="square">
            <a:spAutoFit/>
          </a:bodyPr>
          <a:lstStyle/>
          <a:p>
            <a:pPr algn="l"/>
            <a:r>
              <a:rPr sz="1400" b="1">
                <a:solidFill>
                  <a:srgbClr val="FFFFFF"/>
                </a:solidFill>
              </a:rPr>
              <a:t>Example Bell state</a:t>
            </a:r>
          </a:p>
        </p:txBody>
      </p:sp>
      <p:sp>
        <p:nvSpPr>
          <p:cNvPr id="11" name="TextBox 10"/>
          <p:cNvSpPr txBox="1"/>
          <p:nvPr/>
        </p:nvSpPr>
        <p:spPr>
          <a:xfrm>
            <a:off x="6812280" y="2157984"/>
            <a:ext cx="4434840" cy="502920"/>
          </a:xfrm>
          <a:prstGeom prst="rect">
            <a:avLst/>
          </a:prstGeom>
          <a:noFill/>
        </p:spPr>
        <p:txBody>
          <a:bodyPr wrap="square">
            <a:spAutoFit/>
          </a:bodyPr>
          <a:lstStyle/>
          <a:p>
            <a:pPr algn="l"/>
            <a:r>
              <a:rPr sz="2000" b="1">
                <a:solidFill>
                  <a:srgbClr val="FFDEAA"/>
                </a:solidFill>
              </a:rPr>
              <a:t>|Φ⁺⟩ = (|00⟩ + |11⟩) / √2</a:t>
            </a:r>
          </a:p>
        </p:txBody>
      </p:sp>
      <p:sp>
        <p:nvSpPr>
          <p:cNvPr id="12" name="TextBox 11"/>
          <p:cNvSpPr txBox="1"/>
          <p:nvPr/>
        </p:nvSpPr>
        <p:spPr>
          <a:xfrm>
            <a:off x="6839712" y="2788920"/>
            <a:ext cx="4297680" cy="1600200"/>
          </a:xfrm>
          <a:prstGeom prst="rect">
            <a:avLst/>
          </a:prstGeom>
          <a:noFill/>
        </p:spPr>
        <p:txBody>
          <a:bodyPr wrap="square">
            <a:spAutoFit/>
          </a:bodyPr>
          <a:lstStyle/>
          <a:p>
            <a:pPr>
              <a:spcAft>
                <a:spcPts val="500"/>
              </a:spcAft>
              <a:defRPr sz="1110">
                <a:solidFill>
                  <a:srgbClr val="FFFFFF"/>
                </a:solidFill>
              </a:defRPr>
            </a:pPr>
            <a:r>
              <a:rPr dirty="0"/>
              <a:t>The pair must be described together as one combined state.</a:t>
            </a:r>
          </a:p>
          <a:p>
            <a:pPr>
              <a:spcAft>
                <a:spcPts val="500"/>
              </a:spcAft>
              <a:defRPr sz="1110">
                <a:solidFill>
                  <a:srgbClr val="FFFFFF"/>
                </a:solidFill>
              </a:defRPr>
            </a:pPr>
            <a:r>
              <a:rPr dirty="0"/>
              <a:t>When one qubit is measured, its result is random — but the other qubit is correlated with it.</a:t>
            </a:r>
          </a:p>
          <a:p>
            <a:pPr>
              <a:spcAft>
                <a:spcPts val="500"/>
              </a:spcAft>
              <a:defRPr sz="1110">
                <a:solidFill>
                  <a:srgbClr val="FFFFFF"/>
                </a:solidFill>
              </a:defRPr>
            </a:pPr>
            <a:r>
              <a:rPr dirty="0"/>
              <a:t>For this Bell state, the most likely outcomes are 00 and 11, not independent results.</a:t>
            </a:r>
          </a:p>
        </p:txBody>
      </p:sp>
      <p:sp>
        <p:nvSpPr>
          <p:cNvPr id="13" name="Rounded Rectangle 12"/>
          <p:cNvSpPr/>
          <p:nvPr/>
        </p:nvSpPr>
        <p:spPr>
          <a:xfrm>
            <a:off x="6784848" y="4681728"/>
            <a:ext cx="4462272" cy="731520"/>
          </a:xfrm>
          <a:prstGeom prst="roundRect">
            <a:avLst/>
          </a:prstGeom>
          <a:solidFill>
            <a:srgbClr val="25345D"/>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931152" y="4773168"/>
            <a:ext cx="868680" cy="164592"/>
          </a:xfrm>
          <a:prstGeom prst="rect">
            <a:avLst/>
          </a:prstGeom>
          <a:noFill/>
        </p:spPr>
        <p:txBody>
          <a:bodyPr wrap="square">
            <a:spAutoFit/>
          </a:bodyPr>
          <a:lstStyle/>
          <a:p>
            <a:pPr algn="l"/>
            <a:r>
              <a:rPr sz="1150" b="1">
                <a:solidFill>
                  <a:srgbClr val="FFC23D"/>
                </a:solidFill>
              </a:rPr>
              <a:t>Key idea</a:t>
            </a:r>
          </a:p>
        </p:txBody>
      </p:sp>
      <p:sp>
        <p:nvSpPr>
          <p:cNvPr id="15" name="TextBox 14"/>
          <p:cNvSpPr txBox="1"/>
          <p:nvPr/>
        </p:nvSpPr>
        <p:spPr>
          <a:xfrm>
            <a:off x="7818120" y="4736592"/>
            <a:ext cx="3200400" cy="384048"/>
          </a:xfrm>
          <a:prstGeom prst="rect">
            <a:avLst/>
          </a:prstGeom>
          <a:noFill/>
        </p:spPr>
        <p:txBody>
          <a:bodyPr wrap="square">
            <a:spAutoFit/>
          </a:bodyPr>
          <a:lstStyle/>
          <a:p>
            <a:pPr algn="l"/>
            <a:r>
              <a:rPr sz="990" b="0">
                <a:solidFill>
                  <a:srgbClr val="FFFFFF"/>
                </a:solidFill>
              </a:rPr>
              <a:t>Entanglement creates powerful correlations that classical bits cannot naturally reproduce.</a:t>
            </a:r>
          </a:p>
        </p:txBody>
      </p:sp>
      <p:sp>
        <p:nvSpPr>
          <p:cNvPr id="16" name="Rounded Rectangle 15"/>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050" i="1">
                <a:solidFill>
                  <a:srgbClr val="FFFFFF"/>
                </a:solidFill>
              </a:rPr>
              <a:t>Speaker takeaway: Entanglement is one of the main sources of quantum advantage because the qubits must be treated as a single correlated state, not separate bits.</a:t>
            </a:r>
          </a:p>
        </p:txBody>
      </p:sp>
      <p:sp>
        <p:nvSpPr>
          <p:cNvPr id="17" name="TextBox 16"/>
          <p:cNvSpPr txBox="1"/>
          <p:nvPr/>
        </p:nvSpPr>
        <p:spPr>
          <a:xfrm>
            <a:off x="566928" y="6446520"/>
            <a:ext cx="7863840" cy="137160"/>
          </a:xfrm>
          <a:prstGeom prst="rect">
            <a:avLst/>
          </a:prstGeom>
          <a:noFill/>
        </p:spPr>
        <p:txBody>
          <a:bodyPr wrap="square">
            <a:spAutoFit/>
          </a:bodyPr>
          <a:lstStyle/>
          <a:p>
            <a:pPr algn="l"/>
            <a:r>
              <a:rPr sz="650" b="0">
                <a:solidFill>
                  <a:srgbClr val="C2D0E5"/>
                </a:solidFill>
              </a:rPr>
              <a:t>Quantum deck add-in slide • formatted to match the refreshed 2026 presentation style.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560320" cy="274320"/>
          </a:xfrm>
          <a:prstGeom prst="rect">
            <a:avLst/>
          </a:prstGeom>
          <a:noFill/>
        </p:spPr>
        <p:txBody>
          <a:bodyPr wrap="none">
            <a:spAutoFit/>
          </a:bodyPr>
          <a:lstStyle/>
          <a:p>
            <a:r>
              <a:rPr sz="1200" b="1">
                <a:solidFill>
                  <a:srgbClr val="29E4FF"/>
                </a:solidFill>
              </a:rPr>
              <a:t>Quantum Behavior</a:t>
            </a:r>
          </a:p>
        </p:txBody>
      </p:sp>
      <p:sp>
        <p:nvSpPr>
          <p:cNvPr id="5" name="TextBox 4"/>
          <p:cNvSpPr txBox="1"/>
          <p:nvPr/>
        </p:nvSpPr>
        <p:spPr>
          <a:xfrm>
            <a:off x="548640" y="1024128"/>
            <a:ext cx="10515600" cy="502920"/>
          </a:xfrm>
          <a:prstGeom prst="rect">
            <a:avLst/>
          </a:prstGeom>
          <a:noFill/>
        </p:spPr>
        <p:txBody>
          <a:bodyPr wrap="none">
            <a:spAutoFit/>
          </a:bodyPr>
          <a:lstStyle/>
          <a:p>
            <a:r>
              <a:rPr sz="2300" b="1">
                <a:solidFill>
                  <a:srgbClr val="FFFFFF"/>
                </a:solidFill>
              </a:rPr>
              <a:t>Quantum interference amplifies useful answers and cancels bad ones</a:t>
            </a:r>
          </a:p>
        </p:txBody>
      </p:sp>
      <p:sp>
        <p:nvSpPr>
          <p:cNvPr id="6" name="TextBox 5"/>
          <p:cNvSpPr txBox="1"/>
          <p:nvPr/>
        </p:nvSpPr>
        <p:spPr>
          <a:xfrm>
            <a:off x="10561320" y="713232"/>
            <a:ext cx="1097280" cy="228600"/>
          </a:xfrm>
          <a:prstGeom prst="rect">
            <a:avLst/>
          </a:prstGeom>
          <a:noFill/>
        </p:spPr>
        <p:txBody>
          <a:bodyPr wrap="none">
            <a:spAutoFit/>
          </a:bodyPr>
          <a:lstStyle/>
          <a:p>
            <a:pPr algn="r"/>
            <a:r>
              <a:rPr sz="800">
                <a:solidFill>
                  <a:srgbClr val="29E4FF"/>
                </a:solidFill>
              </a:rPr>
              <a:t>Updated July 2026</a:t>
            </a:r>
          </a:p>
        </p:txBody>
      </p:sp>
      <p:sp>
        <p:nvSpPr>
          <p:cNvPr id="7" name="Rounded Rectangle 6"/>
          <p:cNvSpPr/>
          <p:nvPr/>
        </p:nvSpPr>
        <p:spPr>
          <a:xfrm>
            <a:off x="658368" y="1737360"/>
            <a:ext cx="5166360" cy="402336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6355080" y="1737360"/>
            <a:ext cx="5166360" cy="4023360"/>
          </a:xfrm>
          <a:prstGeom prst="roundRect">
            <a:avLst/>
          </a:prstGeom>
          <a:solidFill>
            <a:srgbClr val="332355"/>
          </a:solidFill>
          <a:ln w="1524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constructive_interference.png"/>
          <p:cNvPicPr>
            <a:picLocks noChangeAspect="1"/>
          </p:cNvPicPr>
          <p:nvPr/>
        </p:nvPicPr>
        <p:blipFill>
          <a:blip r:embed="rId3"/>
          <a:stretch>
            <a:fillRect/>
          </a:stretch>
        </p:blipFill>
        <p:spPr>
          <a:xfrm>
            <a:off x="914400" y="2057400"/>
            <a:ext cx="4663440" cy="1822329"/>
          </a:xfrm>
          <a:prstGeom prst="rect">
            <a:avLst/>
          </a:prstGeom>
        </p:spPr>
      </p:pic>
      <p:pic>
        <p:nvPicPr>
          <p:cNvPr id="10" name="Picture 9" descr="destructive_interference.png"/>
          <p:cNvPicPr>
            <a:picLocks noChangeAspect="1"/>
          </p:cNvPicPr>
          <p:nvPr/>
        </p:nvPicPr>
        <p:blipFill>
          <a:blip r:embed="rId4"/>
          <a:stretch>
            <a:fillRect/>
          </a:stretch>
        </p:blipFill>
        <p:spPr>
          <a:xfrm>
            <a:off x="6601968" y="2057400"/>
            <a:ext cx="4663440" cy="1822329"/>
          </a:xfrm>
          <a:prstGeom prst="rect">
            <a:avLst/>
          </a:prstGeom>
        </p:spPr>
      </p:pic>
      <p:sp>
        <p:nvSpPr>
          <p:cNvPr id="11" name="TextBox 10"/>
          <p:cNvSpPr txBox="1"/>
          <p:nvPr/>
        </p:nvSpPr>
        <p:spPr>
          <a:xfrm>
            <a:off x="896112" y="4709160"/>
            <a:ext cx="1280160" cy="182880"/>
          </a:xfrm>
          <a:prstGeom prst="rect">
            <a:avLst/>
          </a:prstGeom>
          <a:noFill/>
        </p:spPr>
        <p:txBody>
          <a:bodyPr wrap="none">
            <a:spAutoFit/>
          </a:bodyPr>
          <a:lstStyle/>
          <a:p>
            <a:r>
              <a:rPr sz="1200" b="1">
                <a:solidFill>
                  <a:srgbClr val="29E4FF"/>
                </a:solidFill>
              </a:rPr>
              <a:t>What happens</a:t>
            </a:r>
          </a:p>
        </p:txBody>
      </p:sp>
      <p:sp>
        <p:nvSpPr>
          <p:cNvPr id="12" name="TextBox 11"/>
          <p:cNvSpPr txBox="1"/>
          <p:nvPr/>
        </p:nvSpPr>
        <p:spPr>
          <a:xfrm>
            <a:off x="896112" y="4919472"/>
            <a:ext cx="4572000" cy="640080"/>
          </a:xfrm>
          <a:prstGeom prst="rect">
            <a:avLst/>
          </a:prstGeom>
          <a:noFill/>
        </p:spPr>
        <p:txBody>
          <a:bodyPr wrap="square">
            <a:spAutoFit/>
          </a:bodyPr>
          <a:lstStyle/>
          <a:p>
            <a:pPr>
              <a:spcAft>
                <a:spcPts val="300"/>
              </a:spcAft>
              <a:defRPr sz="1030">
                <a:solidFill>
                  <a:srgbClr val="FFFFFF"/>
                </a:solidFill>
              </a:defRPr>
            </a:pPr>
            <a:r>
              <a:t>Waves line up so amplitudes add together.</a:t>
            </a:r>
          </a:p>
          <a:p>
            <a:pPr>
              <a:spcAft>
                <a:spcPts val="300"/>
              </a:spcAft>
              <a:defRPr sz="1030">
                <a:solidFill>
                  <a:srgbClr val="FFFFFF"/>
                </a:solidFill>
              </a:defRPr>
            </a:pPr>
            <a:r>
              <a:t>This makes a desired state more likely to appear when measured.</a:t>
            </a:r>
          </a:p>
          <a:p>
            <a:pPr>
              <a:spcAft>
                <a:spcPts val="300"/>
              </a:spcAft>
              <a:defRPr sz="1030">
                <a:solidFill>
                  <a:srgbClr val="FFFFFF"/>
                </a:solidFill>
              </a:defRPr>
            </a:pPr>
            <a:r>
              <a:t>Quantum algorithms try to reinforce the paths that help the answer.</a:t>
            </a:r>
          </a:p>
        </p:txBody>
      </p:sp>
      <p:sp>
        <p:nvSpPr>
          <p:cNvPr id="13" name="TextBox 12"/>
          <p:cNvSpPr txBox="1"/>
          <p:nvPr/>
        </p:nvSpPr>
        <p:spPr>
          <a:xfrm>
            <a:off x="6583680" y="4709160"/>
            <a:ext cx="1280160" cy="182880"/>
          </a:xfrm>
          <a:prstGeom prst="rect">
            <a:avLst/>
          </a:prstGeom>
          <a:noFill/>
        </p:spPr>
        <p:txBody>
          <a:bodyPr wrap="none">
            <a:spAutoFit/>
          </a:bodyPr>
          <a:lstStyle/>
          <a:p>
            <a:r>
              <a:rPr sz="1200" b="1">
                <a:solidFill>
                  <a:srgbClr val="FFA62B"/>
                </a:solidFill>
              </a:rPr>
              <a:t>What happens</a:t>
            </a:r>
          </a:p>
        </p:txBody>
      </p:sp>
      <p:sp>
        <p:nvSpPr>
          <p:cNvPr id="14" name="TextBox 13"/>
          <p:cNvSpPr txBox="1"/>
          <p:nvPr/>
        </p:nvSpPr>
        <p:spPr>
          <a:xfrm>
            <a:off x="6583680" y="4919472"/>
            <a:ext cx="4572000" cy="640080"/>
          </a:xfrm>
          <a:prstGeom prst="rect">
            <a:avLst/>
          </a:prstGeom>
          <a:noFill/>
        </p:spPr>
        <p:txBody>
          <a:bodyPr wrap="square">
            <a:spAutoFit/>
          </a:bodyPr>
          <a:lstStyle/>
          <a:p>
            <a:pPr>
              <a:spcAft>
                <a:spcPts val="300"/>
              </a:spcAft>
              <a:defRPr sz="1030">
                <a:solidFill>
                  <a:srgbClr val="FFFFFF"/>
                </a:solidFill>
              </a:defRPr>
            </a:pPr>
            <a:r>
              <a:t>Waves are out of phase so amplitudes cancel out.</a:t>
            </a:r>
          </a:p>
          <a:p>
            <a:pPr>
              <a:spcAft>
                <a:spcPts val="300"/>
              </a:spcAft>
              <a:defRPr sz="1030">
                <a:solidFill>
                  <a:srgbClr val="FFFFFF"/>
                </a:solidFill>
              </a:defRPr>
            </a:pPr>
            <a:r>
              <a:t>This suppresses unwanted states and reduces their measurement probability.</a:t>
            </a:r>
          </a:p>
          <a:p>
            <a:pPr>
              <a:spcAft>
                <a:spcPts val="300"/>
              </a:spcAft>
              <a:defRPr sz="1030">
                <a:solidFill>
                  <a:srgbClr val="FFFFFF"/>
                </a:solidFill>
              </a:defRPr>
            </a:pPr>
            <a:r>
              <a:t>Quantum algorithms use this to make bad answers less likely.</a:t>
            </a:r>
          </a:p>
        </p:txBody>
      </p:sp>
      <p:sp>
        <p:nvSpPr>
          <p:cNvPr id="15" name="Rounded Rectangle 14"/>
          <p:cNvSpPr/>
          <p:nvPr/>
        </p:nvSpPr>
        <p:spPr>
          <a:xfrm>
            <a:off x="914400" y="1847088"/>
            <a:ext cx="1645920" cy="274320"/>
          </a:xfrm>
          <a:prstGeom prst="round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50" b="1">
                <a:solidFill>
                  <a:srgbClr val="08182E"/>
                </a:solidFill>
              </a:rPr>
              <a:t>CONSTRUCTIVE</a:t>
            </a:r>
          </a:p>
        </p:txBody>
      </p:sp>
      <p:sp>
        <p:nvSpPr>
          <p:cNvPr id="16" name="Rounded Rectangle 15"/>
          <p:cNvSpPr/>
          <p:nvPr/>
        </p:nvSpPr>
        <p:spPr>
          <a:xfrm>
            <a:off x="6601968" y="1847088"/>
            <a:ext cx="1600200" cy="274320"/>
          </a:xfrm>
          <a:prstGeom prst="roundRect">
            <a:avLst/>
          </a:prstGeom>
          <a:solidFill>
            <a:srgbClr val="FFA6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50" b="1">
                <a:solidFill>
                  <a:srgbClr val="08182E"/>
                </a:solidFill>
              </a:rPr>
              <a:t>DESTRUCTIVE</a:t>
            </a:r>
          </a:p>
        </p:txBody>
      </p:sp>
      <p:sp>
        <p:nvSpPr>
          <p:cNvPr id="17" name="Rounded Rectangle 16"/>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030" i="1">
                <a:solidFill>
                  <a:srgbClr val="FFFFFF"/>
                </a:solidFill>
              </a:rPr>
              <a:t>Speaker takeaway: Quantum speedup does not come from reading every answer at once. It comes from using interference so useful answers build up while useless ones cancel out.</a:t>
            </a:r>
          </a:p>
        </p:txBody>
      </p:sp>
      <p:sp>
        <p:nvSpPr>
          <p:cNvPr id="18" name="TextBox 17"/>
          <p:cNvSpPr txBox="1"/>
          <p:nvPr/>
        </p:nvSpPr>
        <p:spPr>
          <a:xfrm>
            <a:off x="566928" y="6446520"/>
            <a:ext cx="8229600" cy="137160"/>
          </a:xfrm>
          <a:prstGeom prst="rect">
            <a:avLst/>
          </a:prstGeom>
          <a:noFill/>
        </p:spPr>
        <p:txBody>
          <a:bodyPr wrap="none">
            <a:spAutoFit/>
          </a:bodyPr>
          <a:lstStyle/>
          <a:p>
            <a:r>
              <a:rPr sz="650">
                <a:solidFill>
                  <a:srgbClr val="C2D0E5"/>
                </a:solidFill>
              </a:rPr>
              <a:t>Quantum deck add-in slide • formatted to match the refreshed 2026 presentation style.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_deck_style_bg.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560320" cy="274320"/>
          </a:xfrm>
          <a:prstGeom prst="rect">
            <a:avLst/>
          </a:prstGeom>
          <a:noFill/>
        </p:spPr>
        <p:txBody>
          <a:bodyPr wrap="none">
            <a:spAutoFit/>
          </a:bodyPr>
          <a:lstStyle/>
          <a:p>
            <a:r>
              <a:rPr sz="1200" b="1">
                <a:solidFill>
                  <a:srgbClr val="29E4FF"/>
                </a:solidFill>
              </a:rPr>
              <a:t>Gate Selection</a:t>
            </a:r>
          </a:p>
        </p:txBody>
      </p:sp>
      <p:sp>
        <p:nvSpPr>
          <p:cNvPr id="5" name="TextBox 4"/>
          <p:cNvSpPr txBox="1"/>
          <p:nvPr/>
        </p:nvSpPr>
        <p:spPr>
          <a:xfrm>
            <a:off x="548640" y="1024128"/>
            <a:ext cx="10607040" cy="502920"/>
          </a:xfrm>
          <a:prstGeom prst="rect">
            <a:avLst/>
          </a:prstGeom>
          <a:noFill/>
        </p:spPr>
        <p:txBody>
          <a:bodyPr wrap="none">
            <a:spAutoFit/>
          </a:bodyPr>
          <a:lstStyle/>
          <a:p>
            <a:r>
              <a:rPr sz="2300" b="1">
                <a:solidFill>
                  <a:srgbClr val="FFFFFF"/>
                </a:solidFill>
              </a:rPr>
              <a:t>Quantum interference depends on which gates are applied and in what order</a:t>
            </a:r>
          </a:p>
        </p:txBody>
      </p:sp>
      <p:sp>
        <p:nvSpPr>
          <p:cNvPr id="6" name="TextBox 5"/>
          <p:cNvSpPr txBox="1"/>
          <p:nvPr/>
        </p:nvSpPr>
        <p:spPr>
          <a:xfrm>
            <a:off x="10561320" y="713232"/>
            <a:ext cx="1097280" cy="228600"/>
          </a:xfrm>
          <a:prstGeom prst="rect">
            <a:avLst/>
          </a:prstGeom>
          <a:noFill/>
        </p:spPr>
        <p:txBody>
          <a:bodyPr wrap="none">
            <a:spAutoFit/>
          </a:bodyPr>
          <a:lstStyle/>
          <a:p>
            <a:pPr algn="r"/>
            <a:r>
              <a:rPr sz="800">
                <a:solidFill>
                  <a:srgbClr val="29E4FF"/>
                </a:solidFill>
              </a:rPr>
              <a:t>Updated July 2026</a:t>
            </a:r>
          </a:p>
        </p:txBody>
      </p:sp>
      <p:sp>
        <p:nvSpPr>
          <p:cNvPr id="7" name="Rounded Rectangle 6"/>
          <p:cNvSpPr/>
          <p:nvPr/>
        </p:nvSpPr>
        <p:spPr>
          <a:xfrm>
            <a:off x="658368" y="1627632"/>
            <a:ext cx="5577840" cy="4160520"/>
          </a:xfrm>
          <a:prstGeom prst="roundRect">
            <a:avLst/>
          </a:prstGeom>
          <a:solidFill>
            <a:srgbClr val="07223D"/>
          </a:solidFill>
          <a:ln w="1524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1828800"/>
            <a:ext cx="4846320" cy="256032"/>
          </a:xfrm>
          <a:prstGeom prst="rect">
            <a:avLst/>
          </a:prstGeom>
          <a:noFill/>
        </p:spPr>
        <p:txBody>
          <a:bodyPr wrap="square">
            <a:spAutoFit/>
          </a:bodyPr>
          <a:lstStyle/>
          <a:p>
            <a:pPr algn="l"/>
            <a:r>
              <a:rPr sz="1400" b="1">
                <a:solidFill>
                  <a:srgbClr val="FFFFFF"/>
                </a:solidFill>
              </a:rPr>
              <a:t>How gates shape interference</a:t>
            </a:r>
          </a:p>
        </p:txBody>
      </p:sp>
      <p:sp>
        <p:nvSpPr>
          <p:cNvPr id="9" name="Rounded Rectangle 8"/>
          <p:cNvSpPr/>
          <p:nvPr/>
        </p:nvSpPr>
        <p:spPr>
          <a:xfrm>
            <a:off x="914400" y="2240280"/>
            <a:ext cx="4526280" cy="530352"/>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42415" y="2286000"/>
            <a:ext cx="2331720" cy="164592"/>
          </a:xfrm>
          <a:prstGeom prst="rect">
            <a:avLst/>
          </a:prstGeom>
          <a:noFill/>
        </p:spPr>
        <p:txBody>
          <a:bodyPr wrap="square">
            <a:spAutoFit/>
          </a:bodyPr>
          <a:lstStyle/>
          <a:p>
            <a:pPr algn="l"/>
            <a:r>
              <a:rPr sz="1080" b="1">
                <a:solidFill>
                  <a:srgbClr val="29E4FF"/>
                </a:solidFill>
              </a:rPr>
              <a:t>1. Hadamard or superposition gates</a:t>
            </a:r>
          </a:p>
        </p:txBody>
      </p:sp>
      <p:sp>
        <p:nvSpPr>
          <p:cNvPr id="11" name="TextBox 10"/>
          <p:cNvSpPr txBox="1"/>
          <p:nvPr/>
        </p:nvSpPr>
        <p:spPr>
          <a:xfrm>
            <a:off x="3154680" y="2276856"/>
            <a:ext cx="2057400" cy="256032"/>
          </a:xfrm>
          <a:prstGeom prst="rect">
            <a:avLst/>
          </a:prstGeom>
          <a:noFill/>
        </p:spPr>
        <p:txBody>
          <a:bodyPr wrap="square">
            <a:spAutoFit/>
          </a:bodyPr>
          <a:lstStyle/>
          <a:p>
            <a:pPr algn="l"/>
            <a:r>
              <a:rPr sz="880" b="0">
                <a:solidFill>
                  <a:srgbClr val="FFFFFF"/>
                </a:solidFill>
              </a:rPr>
              <a:t>Create multiple quantum paths that can later interfere.</a:t>
            </a:r>
          </a:p>
        </p:txBody>
      </p:sp>
      <p:sp>
        <p:nvSpPr>
          <p:cNvPr id="12" name="Down Arrow 11"/>
          <p:cNvSpPr/>
          <p:nvPr/>
        </p:nvSpPr>
        <p:spPr>
          <a:xfrm>
            <a:off x="2971800" y="2770632"/>
            <a:ext cx="219456" cy="146304"/>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914400" y="2971800"/>
            <a:ext cx="4526280" cy="530352"/>
          </a:xfrm>
          <a:prstGeom prst="roundRect">
            <a:avLst/>
          </a:prstGeom>
          <a:solidFill>
            <a:srgbClr val="261F44"/>
          </a:solidFill>
          <a:ln w="1270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42415" y="3017520"/>
            <a:ext cx="2331720" cy="164592"/>
          </a:xfrm>
          <a:prstGeom prst="rect">
            <a:avLst/>
          </a:prstGeom>
          <a:noFill/>
        </p:spPr>
        <p:txBody>
          <a:bodyPr wrap="square">
            <a:spAutoFit/>
          </a:bodyPr>
          <a:lstStyle/>
          <a:p>
            <a:pPr algn="l"/>
            <a:r>
              <a:rPr sz="1080" b="1">
                <a:solidFill>
                  <a:srgbClr val="9A71FF"/>
                </a:solidFill>
              </a:rPr>
              <a:t>2. Phase gates and rotations</a:t>
            </a:r>
          </a:p>
        </p:txBody>
      </p:sp>
      <p:sp>
        <p:nvSpPr>
          <p:cNvPr id="15" name="TextBox 14"/>
          <p:cNvSpPr txBox="1"/>
          <p:nvPr/>
        </p:nvSpPr>
        <p:spPr>
          <a:xfrm>
            <a:off x="3154680" y="3008376"/>
            <a:ext cx="2057400" cy="256032"/>
          </a:xfrm>
          <a:prstGeom prst="rect">
            <a:avLst/>
          </a:prstGeom>
          <a:noFill/>
        </p:spPr>
        <p:txBody>
          <a:bodyPr wrap="square">
            <a:spAutoFit/>
          </a:bodyPr>
          <a:lstStyle/>
          <a:p>
            <a:pPr algn="l"/>
            <a:r>
              <a:rPr sz="880" b="0">
                <a:solidFill>
                  <a:srgbClr val="FFFFFF"/>
                </a:solidFill>
              </a:rPr>
              <a:t>Shift phases so some paths line up and others cancel out.</a:t>
            </a:r>
          </a:p>
        </p:txBody>
      </p:sp>
      <p:sp>
        <p:nvSpPr>
          <p:cNvPr id="16" name="Down Arrow 15"/>
          <p:cNvSpPr/>
          <p:nvPr/>
        </p:nvSpPr>
        <p:spPr>
          <a:xfrm>
            <a:off x="2971800" y="3502152"/>
            <a:ext cx="219456" cy="146304"/>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914400" y="3703320"/>
            <a:ext cx="4526280" cy="530352"/>
          </a:xfrm>
          <a:prstGeom prst="roundRect">
            <a:avLst/>
          </a:prstGeom>
          <a:solidFill>
            <a:srgbClr val="40280B"/>
          </a:solidFill>
          <a:ln w="12700">
            <a:solidFill>
              <a:srgbClr val="FFA62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42415" y="3749039"/>
            <a:ext cx="2331720" cy="164592"/>
          </a:xfrm>
          <a:prstGeom prst="rect">
            <a:avLst/>
          </a:prstGeom>
          <a:noFill/>
        </p:spPr>
        <p:txBody>
          <a:bodyPr wrap="square">
            <a:spAutoFit/>
          </a:bodyPr>
          <a:lstStyle/>
          <a:p>
            <a:pPr algn="l"/>
            <a:r>
              <a:rPr sz="1080" b="1">
                <a:solidFill>
                  <a:srgbClr val="FFA62B"/>
                </a:solidFill>
              </a:rPr>
              <a:t>3. Entangling gates</a:t>
            </a:r>
          </a:p>
        </p:txBody>
      </p:sp>
      <p:sp>
        <p:nvSpPr>
          <p:cNvPr id="19" name="TextBox 18"/>
          <p:cNvSpPr txBox="1"/>
          <p:nvPr/>
        </p:nvSpPr>
        <p:spPr>
          <a:xfrm>
            <a:off x="3154680" y="3739896"/>
            <a:ext cx="2057400" cy="256032"/>
          </a:xfrm>
          <a:prstGeom prst="rect">
            <a:avLst/>
          </a:prstGeom>
          <a:noFill/>
        </p:spPr>
        <p:txBody>
          <a:bodyPr wrap="square">
            <a:spAutoFit/>
          </a:bodyPr>
          <a:lstStyle/>
          <a:p>
            <a:pPr algn="l"/>
            <a:r>
              <a:rPr sz="880" b="0">
                <a:solidFill>
                  <a:srgbClr val="FFFFFF"/>
                </a:solidFill>
              </a:rPr>
              <a:t>Spread interference across qubits so the whole state evolves together.</a:t>
            </a:r>
          </a:p>
        </p:txBody>
      </p:sp>
      <p:sp>
        <p:nvSpPr>
          <p:cNvPr id="20" name="Down Arrow 19"/>
          <p:cNvSpPr/>
          <p:nvPr/>
        </p:nvSpPr>
        <p:spPr>
          <a:xfrm>
            <a:off x="2971800" y="4233672"/>
            <a:ext cx="219456" cy="146304"/>
          </a:xfrm>
          <a:prstGeom prst="downArrow">
            <a:avLst/>
          </a:prstGeom>
          <a:solidFill>
            <a:srgbClr val="C2D0E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914400" y="4434840"/>
            <a:ext cx="4526280" cy="530352"/>
          </a:xfrm>
          <a:prstGeom prst="roundRect">
            <a:avLst/>
          </a:prstGeom>
          <a:solidFill>
            <a:srgbClr val="104331"/>
          </a:solidFill>
          <a:ln w="12700">
            <a:solidFill>
              <a:srgbClr val="23A7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42415" y="4480559"/>
            <a:ext cx="2331720" cy="164592"/>
          </a:xfrm>
          <a:prstGeom prst="rect">
            <a:avLst/>
          </a:prstGeom>
          <a:noFill/>
        </p:spPr>
        <p:txBody>
          <a:bodyPr wrap="square">
            <a:spAutoFit/>
          </a:bodyPr>
          <a:lstStyle/>
          <a:p>
            <a:pPr algn="l"/>
            <a:r>
              <a:rPr sz="1080" b="1">
                <a:solidFill>
                  <a:srgbClr val="23A778"/>
                </a:solidFill>
              </a:rPr>
              <a:t>4. Final mixing + measurement</a:t>
            </a:r>
          </a:p>
        </p:txBody>
      </p:sp>
      <p:sp>
        <p:nvSpPr>
          <p:cNvPr id="23" name="TextBox 22"/>
          <p:cNvSpPr txBox="1"/>
          <p:nvPr/>
        </p:nvSpPr>
        <p:spPr>
          <a:xfrm>
            <a:off x="3154680" y="4471416"/>
            <a:ext cx="2057400" cy="256032"/>
          </a:xfrm>
          <a:prstGeom prst="rect">
            <a:avLst/>
          </a:prstGeom>
          <a:noFill/>
        </p:spPr>
        <p:txBody>
          <a:bodyPr wrap="square">
            <a:spAutoFit/>
          </a:bodyPr>
          <a:lstStyle/>
          <a:p>
            <a:pPr algn="l"/>
            <a:r>
              <a:rPr sz="880" b="0">
                <a:solidFill>
                  <a:srgbClr val="FFFFFF"/>
                </a:solidFill>
              </a:rPr>
              <a:t>Convert phase differences into measurable probability differences.</a:t>
            </a:r>
          </a:p>
        </p:txBody>
      </p:sp>
      <p:sp>
        <p:nvSpPr>
          <p:cNvPr id="24" name="Rounded Rectangle 23"/>
          <p:cNvSpPr/>
          <p:nvPr/>
        </p:nvSpPr>
        <p:spPr>
          <a:xfrm>
            <a:off x="6473952" y="1627632"/>
            <a:ext cx="5029200" cy="4160520"/>
          </a:xfrm>
          <a:prstGeom prst="roundRect">
            <a:avLst/>
          </a:prstGeom>
          <a:solidFill>
            <a:srgbClr val="342559"/>
          </a:solidFill>
          <a:ln w="15240">
            <a:solidFill>
              <a:srgbClr val="9A7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6720840" y="1856231"/>
            <a:ext cx="4480560" cy="228600"/>
          </a:xfrm>
          <a:prstGeom prst="rect">
            <a:avLst/>
          </a:prstGeom>
          <a:noFill/>
        </p:spPr>
        <p:txBody>
          <a:bodyPr wrap="square">
            <a:spAutoFit/>
          </a:bodyPr>
          <a:lstStyle/>
          <a:p>
            <a:pPr algn="l"/>
            <a:r>
              <a:rPr sz="1400" b="1">
                <a:solidFill>
                  <a:srgbClr val="FFFFFF"/>
                </a:solidFill>
              </a:rPr>
              <a:t>What this means in practice</a:t>
            </a:r>
          </a:p>
        </p:txBody>
      </p:sp>
      <p:sp>
        <p:nvSpPr>
          <p:cNvPr id="26" name="TextBox 25"/>
          <p:cNvSpPr txBox="1"/>
          <p:nvPr/>
        </p:nvSpPr>
        <p:spPr>
          <a:xfrm>
            <a:off x="6720840" y="2240280"/>
            <a:ext cx="4389120" cy="1554480"/>
          </a:xfrm>
          <a:prstGeom prst="rect">
            <a:avLst/>
          </a:prstGeom>
          <a:noFill/>
        </p:spPr>
        <p:txBody>
          <a:bodyPr wrap="square">
            <a:spAutoFit/>
          </a:bodyPr>
          <a:lstStyle/>
          <a:p>
            <a:pPr>
              <a:spcAft>
                <a:spcPts val="400"/>
              </a:spcAft>
              <a:defRPr sz="1100">
                <a:solidFill>
                  <a:srgbClr val="FFFFFF"/>
                </a:solidFill>
              </a:defRPr>
            </a:pPr>
            <a:r>
              <a:t>Hadamard-style gates create the paths that can interfere.</a:t>
            </a:r>
          </a:p>
          <a:p>
            <a:pPr>
              <a:spcAft>
                <a:spcPts val="400"/>
              </a:spcAft>
              <a:defRPr sz="1100">
                <a:solidFill>
                  <a:srgbClr val="FFFFFF"/>
                </a:solidFill>
              </a:defRPr>
            </a:pPr>
            <a:r>
              <a:t>Phase and rotation gates decide whether paths add or cancel.</a:t>
            </a:r>
          </a:p>
          <a:p>
            <a:pPr>
              <a:spcAft>
                <a:spcPts val="400"/>
              </a:spcAft>
              <a:defRPr sz="1100">
                <a:solidFill>
                  <a:srgbClr val="FFFFFF"/>
                </a:solidFill>
              </a:defRPr>
            </a:pPr>
            <a:r>
              <a:t>Entangling gates let interference happen across multiple qubits, not just one qubit at a time.</a:t>
            </a:r>
          </a:p>
        </p:txBody>
      </p:sp>
      <p:sp>
        <p:nvSpPr>
          <p:cNvPr id="27" name="TextBox 26"/>
          <p:cNvSpPr txBox="1"/>
          <p:nvPr/>
        </p:nvSpPr>
        <p:spPr>
          <a:xfrm>
            <a:off x="6720840" y="4069080"/>
            <a:ext cx="4297680" cy="201168"/>
          </a:xfrm>
          <a:prstGeom prst="rect">
            <a:avLst/>
          </a:prstGeom>
          <a:noFill/>
        </p:spPr>
        <p:txBody>
          <a:bodyPr wrap="square">
            <a:spAutoFit/>
          </a:bodyPr>
          <a:lstStyle/>
          <a:p>
            <a:pPr algn="l"/>
            <a:r>
              <a:rPr sz="1250" b="1">
                <a:solidFill>
                  <a:srgbClr val="FFA62B"/>
                </a:solidFill>
              </a:rPr>
              <a:t>Why order matters</a:t>
            </a:r>
          </a:p>
        </p:txBody>
      </p:sp>
      <p:sp>
        <p:nvSpPr>
          <p:cNvPr id="28" name="TextBox 27"/>
          <p:cNvSpPr txBox="1"/>
          <p:nvPr/>
        </p:nvSpPr>
        <p:spPr>
          <a:xfrm>
            <a:off x="6720840" y="4315968"/>
            <a:ext cx="4297680" cy="868680"/>
          </a:xfrm>
          <a:prstGeom prst="rect">
            <a:avLst/>
          </a:prstGeom>
          <a:noFill/>
        </p:spPr>
        <p:txBody>
          <a:bodyPr wrap="square">
            <a:spAutoFit/>
          </a:bodyPr>
          <a:lstStyle/>
          <a:p>
            <a:pPr>
              <a:spcAft>
                <a:spcPts val="400"/>
              </a:spcAft>
              <a:defRPr sz="1050">
                <a:solidFill>
                  <a:srgbClr val="FFFFFF"/>
                </a:solidFill>
              </a:defRPr>
            </a:pPr>
            <a:r>
              <a:t>Applying the same gates in a different sequence can completely change the interference pattern.</a:t>
            </a:r>
          </a:p>
          <a:p>
            <a:pPr>
              <a:spcAft>
                <a:spcPts val="400"/>
              </a:spcAft>
              <a:defRPr sz="1050">
                <a:solidFill>
                  <a:srgbClr val="FFFFFF"/>
                </a:solidFill>
              </a:defRPr>
            </a:pPr>
            <a:r>
              <a:t>Too many noisy gates can damage the phase relationships and weaken the intended result.</a:t>
            </a:r>
          </a:p>
        </p:txBody>
      </p:sp>
      <p:sp>
        <p:nvSpPr>
          <p:cNvPr id="29" name="Rounded Rectangle 28"/>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30" i="1">
                <a:solidFill>
                  <a:srgbClr val="FFFFFF"/>
                </a:solidFill>
              </a:rPr>
              <a:t>Speaker takeaway: Gates are the steering wheel for interference: they create paths, shift phase, entangle qubits, and turn hidden phase differences into useful measurement bias.</a:t>
            </a:r>
          </a:p>
        </p:txBody>
      </p:sp>
      <p:sp>
        <p:nvSpPr>
          <p:cNvPr id="30" name="TextBox 29"/>
          <p:cNvSpPr txBox="1"/>
          <p:nvPr/>
        </p:nvSpPr>
        <p:spPr>
          <a:xfrm>
            <a:off x="566928" y="6446520"/>
            <a:ext cx="8412480" cy="137160"/>
          </a:xfrm>
          <a:prstGeom prst="rect">
            <a:avLst/>
          </a:prstGeom>
          <a:noFill/>
        </p:spPr>
        <p:txBody>
          <a:bodyPr wrap="square">
            <a:spAutoFit/>
          </a:bodyPr>
          <a:lstStyle/>
          <a:p>
            <a:pPr algn="l"/>
            <a:r>
              <a:rPr sz="650" b="0">
                <a:solidFill>
                  <a:srgbClr val="C2D0E5"/>
                </a:solidFill>
              </a:rPr>
              <a:t>Quantum deck add-in slides • formatted to match the refreshed 2026 presentation style.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48640" y="512064"/>
            <a:ext cx="749808" cy="45720"/>
          </a:xfrm>
          <a:prstGeom prst="rect">
            <a:avLst/>
          </a:prstGeom>
          <a:solidFill>
            <a:srgbClr val="29E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749808"/>
            <a:ext cx="2926080" cy="274320"/>
          </a:xfrm>
          <a:prstGeom prst="rect">
            <a:avLst/>
          </a:prstGeom>
          <a:noFill/>
        </p:spPr>
        <p:txBody>
          <a:bodyPr wrap="square">
            <a:spAutoFit/>
          </a:bodyPr>
          <a:lstStyle/>
          <a:p>
            <a:pPr algn="l"/>
            <a:r>
              <a:rPr sz="1200" b="1">
                <a:solidFill>
                  <a:srgbClr val="29E4FF"/>
                </a:solidFill>
              </a:rPr>
              <a:t>Knowledge Check 1</a:t>
            </a:r>
          </a:p>
        </p:txBody>
      </p:sp>
      <p:sp>
        <p:nvSpPr>
          <p:cNvPr id="5" name="TextBox 4"/>
          <p:cNvSpPr txBox="1"/>
          <p:nvPr/>
        </p:nvSpPr>
        <p:spPr>
          <a:xfrm>
            <a:off x="548640" y="1024128"/>
            <a:ext cx="10515600" cy="640080"/>
          </a:xfrm>
          <a:prstGeom prst="rect">
            <a:avLst/>
          </a:prstGeom>
          <a:noFill/>
        </p:spPr>
        <p:txBody>
          <a:bodyPr wrap="square">
            <a:spAutoFit/>
          </a:bodyPr>
          <a:lstStyle/>
          <a:p>
            <a:pPr algn="l"/>
            <a:r>
              <a:rPr sz="2150" b="1">
                <a:solidFill>
                  <a:srgbClr val="FFFFFF"/>
                </a:solidFill>
              </a:rPr>
              <a:t>Which statement best explains why quantum computers can outperform classical systems on selected problems?</a:t>
            </a:r>
          </a:p>
        </p:txBody>
      </p:sp>
      <p:sp>
        <p:nvSpPr>
          <p:cNvPr id="6" name="TextBox 5"/>
          <p:cNvSpPr txBox="1"/>
          <p:nvPr/>
        </p:nvSpPr>
        <p:spPr>
          <a:xfrm>
            <a:off x="10058400" y="713232"/>
            <a:ext cx="1554480" cy="228600"/>
          </a:xfrm>
          <a:prstGeom prst="rect">
            <a:avLst/>
          </a:prstGeom>
          <a:noFill/>
        </p:spPr>
        <p:txBody>
          <a:bodyPr wrap="square">
            <a:spAutoFit/>
          </a:bodyPr>
          <a:lstStyle/>
          <a:p>
            <a:pPr algn="r"/>
            <a:r>
              <a:rPr sz="800" b="0">
                <a:solidFill>
                  <a:srgbClr val="29E4FF"/>
                </a:solidFill>
              </a:rPr>
              <a:t>Audience quiz</a:t>
            </a:r>
          </a:p>
        </p:txBody>
      </p:sp>
      <p:sp>
        <p:nvSpPr>
          <p:cNvPr id="7" name="Rounded Rectangle 6"/>
          <p:cNvSpPr/>
          <p:nvPr/>
        </p:nvSpPr>
        <p:spPr>
          <a:xfrm>
            <a:off x="960120" y="1828800"/>
            <a:ext cx="10241280" cy="3520440"/>
          </a:xfrm>
          <a:prstGeom prst="roundRect">
            <a:avLst/>
          </a:prstGeom>
          <a:solidFill>
            <a:srgbClr val="07223D"/>
          </a:solidFill>
          <a:ln w="13970">
            <a:solidFill>
              <a:srgbClr val="2BD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128016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389888" y="2514600"/>
            <a:ext cx="384048" cy="228600"/>
          </a:xfrm>
          <a:prstGeom prst="rect">
            <a:avLst/>
          </a:prstGeom>
          <a:noFill/>
        </p:spPr>
        <p:txBody>
          <a:bodyPr wrap="square">
            <a:spAutoFit/>
          </a:bodyPr>
          <a:lstStyle/>
          <a:p>
            <a:pPr algn="ctr"/>
            <a:r>
              <a:rPr sz="1600" b="1">
                <a:solidFill>
                  <a:srgbClr val="29E4FF"/>
                </a:solidFill>
              </a:rPr>
              <a:t>A</a:t>
            </a:r>
          </a:p>
        </p:txBody>
      </p:sp>
      <p:sp>
        <p:nvSpPr>
          <p:cNvPr id="10" name="TextBox 9"/>
          <p:cNvSpPr txBox="1"/>
          <p:nvPr/>
        </p:nvSpPr>
        <p:spPr>
          <a:xfrm>
            <a:off x="1810512" y="2459736"/>
            <a:ext cx="3520440" cy="475488"/>
          </a:xfrm>
          <a:prstGeom prst="rect">
            <a:avLst/>
          </a:prstGeom>
          <a:noFill/>
        </p:spPr>
        <p:txBody>
          <a:bodyPr wrap="square">
            <a:spAutoFit/>
          </a:bodyPr>
          <a:lstStyle/>
          <a:p>
            <a:pPr algn="l"/>
            <a:r>
              <a:rPr sz="1080" b="0">
                <a:solidFill>
                  <a:srgbClr val="FFFFFF"/>
                </a:solidFill>
              </a:rPr>
              <a:t>They can read every possible answer at once.</a:t>
            </a:r>
          </a:p>
        </p:txBody>
      </p:sp>
      <p:sp>
        <p:nvSpPr>
          <p:cNvPr id="11" name="Rounded Rectangle 10"/>
          <p:cNvSpPr/>
          <p:nvPr/>
        </p:nvSpPr>
        <p:spPr>
          <a:xfrm>
            <a:off x="6263640" y="233172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373368" y="2514600"/>
            <a:ext cx="384048" cy="228600"/>
          </a:xfrm>
          <a:prstGeom prst="rect">
            <a:avLst/>
          </a:prstGeom>
          <a:noFill/>
        </p:spPr>
        <p:txBody>
          <a:bodyPr wrap="square">
            <a:spAutoFit/>
          </a:bodyPr>
          <a:lstStyle/>
          <a:p>
            <a:pPr algn="ctr"/>
            <a:r>
              <a:rPr sz="1600" b="1">
                <a:solidFill>
                  <a:srgbClr val="29E4FF"/>
                </a:solidFill>
              </a:rPr>
              <a:t>B</a:t>
            </a:r>
          </a:p>
        </p:txBody>
      </p:sp>
      <p:sp>
        <p:nvSpPr>
          <p:cNvPr id="13" name="TextBox 12"/>
          <p:cNvSpPr txBox="1"/>
          <p:nvPr/>
        </p:nvSpPr>
        <p:spPr>
          <a:xfrm>
            <a:off x="6793992" y="2459736"/>
            <a:ext cx="3520440" cy="475488"/>
          </a:xfrm>
          <a:prstGeom prst="rect">
            <a:avLst/>
          </a:prstGeom>
          <a:noFill/>
        </p:spPr>
        <p:txBody>
          <a:bodyPr wrap="square">
            <a:spAutoFit/>
          </a:bodyPr>
          <a:lstStyle/>
          <a:p>
            <a:pPr algn="l"/>
            <a:r>
              <a:rPr sz="1080" b="0">
                <a:solidFill>
                  <a:srgbClr val="FFFFFF"/>
                </a:solidFill>
              </a:rPr>
              <a:t>They use superposition, entanglement, and interference to make useful answers more likely.</a:t>
            </a:r>
          </a:p>
        </p:txBody>
      </p:sp>
      <p:sp>
        <p:nvSpPr>
          <p:cNvPr id="14" name="Rounded Rectangle 13"/>
          <p:cNvSpPr/>
          <p:nvPr/>
        </p:nvSpPr>
        <p:spPr>
          <a:xfrm>
            <a:off x="128016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389888" y="3977640"/>
            <a:ext cx="384048" cy="228600"/>
          </a:xfrm>
          <a:prstGeom prst="rect">
            <a:avLst/>
          </a:prstGeom>
          <a:noFill/>
        </p:spPr>
        <p:txBody>
          <a:bodyPr wrap="square">
            <a:spAutoFit/>
          </a:bodyPr>
          <a:lstStyle/>
          <a:p>
            <a:pPr algn="ctr"/>
            <a:r>
              <a:rPr sz="1600" b="1">
                <a:solidFill>
                  <a:srgbClr val="29E4FF"/>
                </a:solidFill>
              </a:rPr>
              <a:t>C</a:t>
            </a:r>
          </a:p>
        </p:txBody>
      </p:sp>
      <p:sp>
        <p:nvSpPr>
          <p:cNvPr id="16" name="TextBox 15"/>
          <p:cNvSpPr txBox="1"/>
          <p:nvPr/>
        </p:nvSpPr>
        <p:spPr>
          <a:xfrm>
            <a:off x="1810512" y="3922776"/>
            <a:ext cx="3520440" cy="475488"/>
          </a:xfrm>
          <a:prstGeom prst="rect">
            <a:avLst/>
          </a:prstGeom>
          <a:noFill/>
        </p:spPr>
        <p:txBody>
          <a:bodyPr wrap="square">
            <a:spAutoFit/>
          </a:bodyPr>
          <a:lstStyle/>
          <a:p>
            <a:pPr algn="l"/>
            <a:r>
              <a:rPr sz="1080" b="0">
                <a:solidFill>
                  <a:srgbClr val="FFFFFF"/>
                </a:solidFill>
              </a:rPr>
              <a:t>They simply run at much higher clock speeds than GPUs.</a:t>
            </a:r>
          </a:p>
        </p:txBody>
      </p:sp>
      <p:sp>
        <p:nvSpPr>
          <p:cNvPr id="17" name="Rounded Rectangle 16"/>
          <p:cNvSpPr/>
          <p:nvPr/>
        </p:nvSpPr>
        <p:spPr>
          <a:xfrm>
            <a:off x="6263640" y="3794760"/>
            <a:ext cx="4251960" cy="868680"/>
          </a:xfrm>
          <a:prstGeom prst="roundRect">
            <a:avLst/>
          </a:prstGeom>
          <a:solidFill>
            <a:srgbClr val="112D4E"/>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373368" y="3977640"/>
            <a:ext cx="384048" cy="228600"/>
          </a:xfrm>
          <a:prstGeom prst="rect">
            <a:avLst/>
          </a:prstGeom>
          <a:noFill/>
        </p:spPr>
        <p:txBody>
          <a:bodyPr wrap="square">
            <a:spAutoFit/>
          </a:bodyPr>
          <a:lstStyle/>
          <a:p>
            <a:pPr algn="ctr"/>
            <a:r>
              <a:rPr sz="1600" b="1">
                <a:solidFill>
                  <a:srgbClr val="29E4FF"/>
                </a:solidFill>
              </a:rPr>
              <a:t>D</a:t>
            </a:r>
          </a:p>
        </p:txBody>
      </p:sp>
      <p:sp>
        <p:nvSpPr>
          <p:cNvPr id="19" name="TextBox 18"/>
          <p:cNvSpPr txBox="1"/>
          <p:nvPr/>
        </p:nvSpPr>
        <p:spPr>
          <a:xfrm>
            <a:off x="6793992" y="3922776"/>
            <a:ext cx="3520440" cy="475488"/>
          </a:xfrm>
          <a:prstGeom prst="rect">
            <a:avLst/>
          </a:prstGeom>
          <a:noFill/>
        </p:spPr>
        <p:txBody>
          <a:bodyPr wrap="square">
            <a:spAutoFit/>
          </a:bodyPr>
          <a:lstStyle/>
          <a:p>
            <a:pPr algn="l"/>
            <a:r>
              <a:rPr sz="1080" b="0">
                <a:solidFill>
                  <a:srgbClr val="FFFFFF"/>
                </a:solidFill>
              </a:rPr>
              <a:t>They avoid the need for algorithms.</a:t>
            </a:r>
          </a:p>
        </p:txBody>
      </p:sp>
      <p:sp>
        <p:nvSpPr>
          <p:cNvPr id="20" name="Rounded Rectangle 19"/>
          <p:cNvSpPr/>
          <p:nvPr/>
        </p:nvSpPr>
        <p:spPr>
          <a:xfrm>
            <a:off x="566928" y="5989320"/>
            <a:ext cx="11045952" cy="384048"/>
          </a:xfrm>
          <a:prstGeom prst="roundRect">
            <a:avLst/>
          </a:prstGeom>
          <a:solidFill>
            <a:srgbClr val="083459"/>
          </a:solidFill>
          <a:ln w="12700">
            <a:solidFill>
              <a:srgbClr val="29E4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10" i="1">
                <a:solidFill>
                  <a:srgbClr val="FFFFFF"/>
                </a:solidFill>
              </a:rPr>
              <a:t>Audience checkpoint: choose the best answer, then discuss why the other three choices do not fit.</a:t>
            </a:r>
          </a:p>
        </p:txBody>
      </p:sp>
      <p:sp>
        <p:nvSpPr>
          <p:cNvPr id="21" name="TextBox 20"/>
          <p:cNvSpPr txBox="1"/>
          <p:nvPr/>
        </p:nvSpPr>
        <p:spPr>
          <a:xfrm>
            <a:off x="566928" y="6446520"/>
            <a:ext cx="8595360" cy="137160"/>
          </a:xfrm>
          <a:prstGeom prst="rect">
            <a:avLst/>
          </a:prstGeom>
          <a:noFill/>
        </p:spPr>
        <p:txBody>
          <a:bodyPr wrap="square">
            <a:spAutoFit/>
          </a:bodyPr>
          <a:lstStyle/>
          <a:p>
            <a:pPr algn="l"/>
            <a:r>
              <a:rPr sz="640" b="0">
                <a:solidFill>
                  <a:srgbClr val="C2D0E5"/>
                </a:solidFill>
              </a:rPr>
              <a:t>CTO quantum knowledge check • formatted to match the August 2026 refresh deck.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9542</TotalTime>
  <Words>6726</Words>
  <Application>Microsoft Macintosh PowerPoint</Application>
  <PresentationFormat>Widescreen</PresentationFormat>
  <Paragraphs>738</Paragraphs>
  <Slides>40</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Computing Basics - 2026 Refresh</dc:title>
  <dc:subject>Quantum Computing Presentation Refresh</dc:subject>
  <dc:creator>OpenAI</dc:creator>
  <cp:lastModifiedBy>Cyril Simone</cp:lastModifiedBy>
  <cp:revision>6</cp:revision>
  <dcterms:created xsi:type="dcterms:W3CDTF">2026-07-31T14:55:09Z</dcterms:created>
  <dcterms:modified xsi:type="dcterms:W3CDTF">2026-09-03T02:16:08Z</dcterms:modified>
</cp:coreProperties>
</file>