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57" r:id="rId3"/>
    <p:sldId id="278" r:id="rId4"/>
    <p:sldId id="299" r:id="rId5"/>
    <p:sldId id="293" r:id="rId6"/>
    <p:sldId id="269" r:id="rId7"/>
    <p:sldId id="279" r:id="rId8"/>
    <p:sldId id="297" r:id="rId9"/>
    <p:sldId id="289" r:id="rId10"/>
    <p:sldId id="286" r:id="rId11"/>
    <p:sldId id="298" r:id="rId12"/>
    <p:sldId id="258" r:id="rId13"/>
    <p:sldId id="259" r:id="rId14"/>
    <p:sldId id="284" r:id="rId15"/>
    <p:sldId id="285" r:id="rId16"/>
    <p:sldId id="263" r:id="rId17"/>
    <p:sldId id="266" r:id="rId18"/>
    <p:sldId id="267" r:id="rId19"/>
    <p:sldId id="272" r:id="rId20"/>
    <p:sldId id="282" r:id="rId21"/>
    <p:sldId id="290" r:id="rId22"/>
    <p:sldId id="281" r:id="rId23"/>
    <p:sldId id="283" r:id="rId24"/>
    <p:sldId id="301" r:id="rId25"/>
    <p:sldId id="274" r:id="rId26"/>
    <p:sldId id="275" r:id="rId27"/>
    <p:sldId id="291" r:id="rId28"/>
    <p:sldId id="300" r:id="rId29"/>
    <p:sldId id="302" r:id="rId30"/>
    <p:sldId id="292" r:id="rId31"/>
    <p:sldId id="264"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2" autoAdjust="0"/>
    <p:restoredTop sz="74453" autoAdjust="0"/>
  </p:normalViewPr>
  <p:slideViewPr>
    <p:cSldViewPr>
      <p:cViewPr varScale="1">
        <p:scale>
          <a:sx n="47" d="100"/>
          <a:sy n="47" d="100"/>
        </p:scale>
        <p:origin x="1410"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2015 COGCC Complaints</c:v>
                </c:pt>
              </c:strCache>
            </c:strRef>
          </c:tx>
          <c:dPt>
            <c:idx val="0"/>
            <c:bubble3D val="0"/>
            <c:spPr>
              <a:solidFill>
                <a:schemeClr val="accent1">
                  <a:shade val="76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CBDA-4B55-94D4-B8D386236C58}"/>
              </c:ext>
            </c:extLst>
          </c:dPt>
          <c:dPt>
            <c:idx val="1"/>
            <c:bubble3D val="0"/>
            <c:spPr>
              <a:solidFill>
                <a:schemeClr val="accent1">
                  <a:tint val="77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CBDA-4B55-94D4-B8D386236C58}"/>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Sheet1!$A$2:$A$3</c:f>
              <c:strCache>
                <c:ptCount val="2"/>
                <c:pt idx="0">
                  <c:v>Noise</c:v>
                </c:pt>
                <c:pt idx="1">
                  <c:v>Other</c:v>
                </c:pt>
              </c:strCache>
            </c:strRef>
          </c:cat>
          <c:val>
            <c:numRef>
              <c:f>Sheet1!$B$2:$B$3</c:f>
              <c:numCache>
                <c:formatCode>General</c:formatCode>
                <c:ptCount val="2"/>
                <c:pt idx="0">
                  <c:v>123</c:v>
                </c:pt>
                <c:pt idx="1">
                  <c:v>207</c:v>
                </c:pt>
              </c:numCache>
            </c:numRef>
          </c:val>
          <c:extLst>
            <c:ext xmlns:c16="http://schemas.microsoft.com/office/drawing/2014/chart" uri="{C3380CC4-5D6E-409C-BE32-E72D297353CC}">
              <c16:uniqueId val="{00000004-CBDA-4B55-94D4-B8D386236C58}"/>
            </c:ext>
          </c:extLst>
        </c:ser>
        <c:dLbls>
          <c:dLblPos val="ctr"/>
          <c:showLegendKey val="0"/>
          <c:showVal val="0"/>
          <c:showCatName val="1"/>
          <c:showSerName val="0"/>
          <c:showPercent val="0"/>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ACE58F-FD3E-4E8E-8BCC-8FDE6A237E10}" type="datetimeFigureOut">
              <a:rPr lang="en-US" smtClean="0"/>
              <a:t>1/27/2017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B87FA9-2A6C-4B4A-A764-3E943DCFB906}" type="slidenum">
              <a:rPr lang="en-US" smtClean="0"/>
              <a:t>‹#›</a:t>
            </a:fld>
            <a:endParaRPr lang="en-US" dirty="0"/>
          </a:p>
        </p:txBody>
      </p:sp>
    </p:spTree>
    <p:extLst>
      <p:ext uri="{BB962C8B-B14F-4D97-AF65-F5344CB8AC3E}">
        <p14:creationId xmlns:p14="http://schemas.microsoft.com/office/powerpoint/2010/main" val="1227607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2800" dirty="0">
                <a:solidFill>
                  <a:schemeClr val="accent1"/>
                </a:solidFill>
              </a:rPr>
              <a:t>From October 2014 through December 2015 COGCC gathered an analyzed technical data related to noise to determine if current noise regulations should be updated:</a:t>
            </a:r>
          </a:p>
          <a:p>
            <a:pPr lvl="1">
              <a:buClr>
                <a:schemeClr val="accent1"/>
              </a:buClr>
            </a:pPr>
            <a:r>
              <a:rPr lang="en-US" sz="2300" dirty="0">
                <a:solidFill>
                  <a:schemeClr val="accent1"/>
                </a:solidFill>
              </a:rPr>
              <a:t>C scale low frequency noise limits</a:t>
            </a:r>
          </a:p>
          <a:p>
            <a:pPr lvl="1">
              <a:buClr>
                <a:schemeClr val="accent1"/>
              </a:buClr>
            </a:pPr>
            <a:r>
              <a:rPr lang="en-US" sz="2300" dirty="0">
                <a:solidFill>
                  <a:schemeClr val="accent1"/>
                </a:solidFill>
              </a:rPr>
              <a:t>A scale high frequency noise limits</a:t>
            </a:r>
          </a:p>
          <a:p>
            <a:pPr lvl="1">
              <a:buClr>
                <a:schemeClr val="accent1"/>
              </a:buClr>
            </a:pPr>
            <a:r>
              <a:rPr lang="en-US" sz="2300" dirty="0">
                <a:solidFill>
                  <a:schemeClr val="accent1"/>
                </a:solidFill>
              </a:rPr>
              <a:t>Wind speed limits during noise readings</a:t>
            </a:r>
          </a:p>
          <a:p>
            <a:endParaRPr lang="en-US" dirty="0"/>
          </a:p>
        </p:txBody>
      </p:sp>
      <p:sp>
        <p:nvSpPr>
          <p:cNvPr id="4" name="Slide Number Placeholder 3"/>
          <p:cNvSpPr>
            <a:spLocks noGrp="1"/>
          </p:cNvSpPr>
          <p:nvPr>
            <p:ph type="sldNum" sz="quarter" idx="10"/>
          </p:nvPr>
        </p:nvSpPr>
        <p:spPr/>
        <p:txBody>
          <a:bodyPr/>
          <a:lstStyle/>
          <a:p>
            <a:fld id="{CCB87FA9-2A6C-4B4A-A764-3E943DCFB906}" type="slidenum">
              <a:rPr lang="en-US" smtClean="0"/>
              <a:t>3</a:t>
            </a:fld>
            <a:endParaRPr lang="en-US" dirty="0"/>
          </a:p>
        </p:txBody>
      </p:sp>
    </p:spTree>
    <p:extLst>
      <p:ext uri="{BB962C8B-B14F-4D97-AF65-F5344CB8AC3E}">
        <p14:creationId xmlns:p14="http://schemas.microsoft.com/office/powerpoint/2010/main" val="920104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1"/>
                </a:solidFill>
              </a:rPr>
              <a:t>Oil and Gas operations at any well site, production facility, or gas facility shall comply with the following maximum permissible noise levels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1"/>
                </a:solidFill>
              </a:rPr>
              <a:t>Between 7:00 am and 7:00 pm, the noise levels permitted above may be increased 10 dB(A) for a period not to exceed fifteen minutes in any one hour period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accent1"/>
              </a:solidFill>
            </a:endParaRPr>
          </a:p>
          <a:p>
            <a:endParaRPr lang="en-US" dirty="0"/>
          </a:p>
        </p:txBody>
      </p:sp>
      <p:sp>
        <p:nvSpPr>
          <p:cNvPr id="4" name="Slide Number Placeholder 3"/>
          <p:cNvSpPr>
            <a:spLocks noGrp="1"/>
          </p:cNvSpPr>
          <p:nvPr>
            <p:ph type="sldNum" sz="quarter" idx="10"/>
          </p:nvPr>
        </p:nvSpPr>
        <p:spPr/>
        <p:txBody>
          <a:bodyPr/>
          <a:lstStyle/>
          <a:p>
            <a:fld id="{CCB87FA9-2A6C-4B4A-A764-3E943DCFB906}" type="slidenum">
              <a:rPr lang="en-US" smtClean="0"/>
              <a:t>16</a:t>
            </a:fld>
            <a:endParaRPr lang="en-US" dirty="0"/>
          </a:p>
        </p:txBody>
      </p:sp>
    </p:spTree>
    <p:extLst>
      <p:ext uri="{BB962C8B-B14F-4D97-AF65-F5344CB8AC3E}">
        <p14:creationId xmlns:p14="http://schemas.microsoft.com/office/powerpoint/2010/main" val="440563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2400" dirty="0">
                <a:solidFill>
                  <a:schemeClr val="accent1"/>
                </a:solidFill>
              </a:rPr>
              <a:t>If the complaint indicates that low frequency (C-scale) noise is a component of the problem</a:t>
            </a:r>
          </a:p>
          <a:p>
            <a:pPr lvl="1"/>
            <a:r>
              <a:rPr lang="en-US" sz="1900" dirty="0">
                <a:solidFill>
                  <a:schemeClr val="accent1"/>
                </a:solidFill>
              </a:rPr>
              <a:t>Using a noise meter calibrated to the dB(C) scale</a:t>
            </a:r>
          </a:p>
          <a:p>
            <a:pPr lvl="1"/>
            <a:r>
              <a:rPr lang="en-US" sz="1900" dirty="0">
                <a:solidFill>
                  <a:schemeClr val="accent1"/>
                </a:solidFill>
              </a:rPr>
              <a:t>The COGCC will obtain a sound level measurement 25 feet from the exterior wall of the residence or occupied structure nearest the noise source</a:t>
            </a:r>
          </a:p>
          <a:p>
            <a:pPr lvl="1"/>
            <a:r>
              <a:rPr lang="en-US" sz="1900" dirty="0">
                <a:solidFill>
                  <a:schemeClr val="accent1"/>
                </a:solidFill>
              </a:rPr>
              <a:t>If this reading exceeds 65 dB(C) the COGCC will require the operator to obtain a low frequency noise impact analysis by a qualified sound expert</a:t>
            </a:r>
          </a:p>
          <a:p>
            <a:endParaRPr lang="en-US" dirty="0"/>
          </a:p>
        </p:txBody>
      </p:sp>
      <p:sp>
        <p:nvSpPr>
          <p:cNvPr id="4" name="Slide Number Placeholder 3"/>
          <p:cNvSpPr>
            <a:spLocks noGrp="1"/>
          </p:cNvSpPr>
          <p:nvPr>
            <p:ph type="sldNum" sz="quarter" idx="10"/>
          </p:nvPr>
        </p:nvSpPr>
        <p:spPr/>
        <p:txBody>
          <a:bodyPr/>
          <a:lstStyle/>
          <a:p>
            <a:fld id="{CCB87FA9-2A6C-4B4A-A764-3E943DCFB906}" type="slidenum">
              <a:rPr lang="en-US" smtClean="0"/>
              <a:t>18</a:t>
            </a:fld>
            <a:endParaRPr lang="en-US" dirty="0"/>
          </a:p>
        </p:txBody>
      </p:sp>
    </p:spTree>
    <p:extLst>
      <p:ext uri="{BB962C8B-B14F-4D97-AF65-F5344CB8AC3E}">
        <p14:creationId xmlns:p14="http://schemas.microsoft.com/office/powerpoint/2010/main" val="1987909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rPr>
              <a:t>Results of a total of 27 noise surveys at O&amp;G locations during drilling and completion operations (collected between 10/2014 – 12/2015)</a:t>
            </a:r>
          </a:p>
          <a:p>
            <a:pPr eaLnBrk="1" hangingPunct="1"/>
            <a:r>
              <a:rPr lang="en-US" sz="2800" dirty="0">
                <a:solidFill>
                  <a:schemeClr val="tx2"/>
                </a:solidFill>
              </a:rPr>
              <a:t>COGCC believes that the increase in C-scale noise complaints results from:</a:t>
            </a:r>
          </a:p>
          <a:p>
            <a:pPr lvl="1">
              <a:buClr>
                <a:schemeClr val="accent1"/>
              </a:buClr>
            </a:pPr>
            <a:r>
              <a:rPr lang="en-US" sz="1900" dirty="0"/>
              <a:t>O&amp;G operations are getting closer to populated areas (and populated areas are getting closer to existing O&amp;G operations)</a:t>
            </a:r>
          </a:p>
          <a:p>
            <a:pPr lvl="1">
              <a:buClr>
                <a:schemeClr val="accent1"/>
              </a:buClr>
            </a:pPr>
            <a:r>
              <a:rPr lang="en-US" sz="1900" dirty="0">
                <a:solidFill>
                  <a:schemeClr val="tx2"/>
                </a:solidFill>
              </a:rPr>
              <a:t>C-scale noise travels farther than A-Scale noise</a:t>
            </a:r>
          </a:p>
          <a:p>
            <a:pPr lvl="1">
              <a:buClr>
                <a:schemeClr val="accent1"/>
              </a:buClr>
            </a:pPr>
            <a:r>
              <a:rPr lang="en-US" sz="1900" dirty="0"/>
              <a:t>Sound barriers (typical noise mitigation) are less effective in mitigating C-scale noise</a:t>
            </a:r>
          </a:p>
          <a:p>
            <a:pPr lvl="1">
              <a:buClr>
                <a:schemeClr val="accent1"/>
              </a:buClr>
            </a:pPr>
            <a:r>
              <a:rPr lang="en-US" sz="1900" dirty="0"/>
              <a:t>As A-scale noise is reduces, C-scale noise will start to dominate even though the C-scale levels remained unchanged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2"/>
              </a:solidFill>
            </a:endParaRPr>
          </a:p>
          <a:p>
            <a:endParaRPr lang="en-US" dirty="0"/>
          </a:p>
        </p:txBody>
      </p:sp>
      <p:sp>
        <p:nvSpPr>
          <p:cNvPr id="4" name="Slide Number Placeholder 3"/>
          <p:cNvSpPr>
            <a:spLocks noGrp="1"/>
          </p:cNvSpPr>
          <p:nvPr>
            <p:ph type="sldNum" sz="quarter" idx="10"/>
          </p:nvPr>
        </p:nvSpPr>
        <p:spPr/>
        <p:txBody>
          <a:bodyPr/>
          <a:lstStyle/>
          <a:p>
            <a:fld id="{CCB87FA9-2A6C-4B4A-A764-3E943DCFB906}" type="slidenum">
              <a:rPr lang="en-US" smtClean="0"/>
              <a:t>19</a:t>
            </a:fld>
            <a:endParaRPr lang="en-US" dirty="0"/>
          </a:p>
        </p:txBody>
      </p:sp>
    </p:spTree>
    <p:extLst>
      <p:ext uri="{BB962C8B-B14F-4D97-AF65-F5344CB8AC3E}">
        <p14:creationId xmlns:p14="http://schemas.microsoft.com/office/powerpoint/2010/main" val="1335560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rPr>
              <a:t>Results of a total of 27 noise surveys at O&amp;G locations during drilling and completion operations (collected between 10/2014 – 12/2015)</a:t>
            </a:r>
          </a:p>
          <a:p>
            <a:pPr eaLnBrk="1" hangingPunct="1"/>
            <a:r>
              <a:rPr lang="en-US" sz="2800" dirty="0">
                <a:solidFill>
                  <a:schemeClr val="tx2"/>
                </a:solidFill>
              </a:rPr>
              <a:t>COGCC believes that the increase in C-scale noise complaints results from:</a:t>
            </a:r>
          </a:p>
          <a:p>
            <a:pPr lvl="1">
              <a:buClr>
                <a:schemeClr val="accent1"/>
              </a:buClr>
            </a:pPr>
            <a:r>
              <a:rPr lang="en-US" sz="1900" dirty="0"/>
              <a:t>O&amp;G operations are getting closer to populated areas (and populated areas are getting closer to existing O&amp;G operations)</a:t>
            </a:r>
          </a:p>
          <a:p>
            <a:pPr lvl="1">
              <a:buClr>
                <a:schemeClr val="accent1"/>
              </a:buClr>
            </a:pPr>
            <a:r>
              <a:rPr lang="en-US" sz="1900" dirty="0">
                <a:solidFill>
                  <a:schemeClr val="tx2"/>
                </a:solidFill>
              </a:rPr>
              <a:t>C-scale noise travels farther than A-Scale noise</a:t>
            </a:r>
          </a:p>
          <a:p>
            <a:pPr lvl="1">
              <a:buClr>
                <a:schemeClr val="accent1"/>
              </a:buClr>
            </a:pPr>
            <a:r>
              <a:rPr lang="en-US" sz="1900" dirty="0"/>
              <a:t>Sound barriers (typical noise mitigation) are less effective in mitigating C-scale noise</a:t>
            </a:r>
          </a:p>
          <a:p>
            <a:pPr lvl="1">
              <a:buClr>
                <a:schemeClr val="accent1"/>
              </a:buClr>
            </a:pPr>
            <a:r>
              <a:rPr lang="en-US" sz="1900" dirty="0"/>
              <a:t>As A-scale noise is reduces, C-scale noise will start to dominate even though the C-scale levels remained unchanged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rPr>
              <a:t>Typical setback minimum of 500</a:t>
            </a:r>
            <a:r>
              <a:rPr lang="en-US" sz="1200" baseline="0" dirty="0">
                <a:solidFill>
                  <a:schemeClr val="tx2"/>
                </a:solidFill>
              </a:rPr>
              <a:t> feet</a:t>
            </a:r>
            <a:endParaRPr lang="en-US" sz="1200" dirty="0">
              <a:solidFill>
                <a:schemeClr val="tx2"/>
              </a:solidFill>
            </a:endParaRPr>
          </a:p>
          <a:p>
            <a:endParaRPr lang="en-US" dirty="0"/>
          </a:p>
        </p:txBody>
      </p:sp>
      <p:sp>
        <p:nvSpPr>
          <p:cNvPr id="4" name="Slide Number Placeholder 3"/>
          <p:cNvSpPr>
            <a:spLocks noGrp="1"/>
          </p:cNvSpPr>
          <p:nvPr>
            <p:ph type="sldNum" sz="quarter" idx="10"/>
          </p:nvPr>
        </p:nvSpPr>
        <p:spPr/>
        <p:txBody>
          <a:bodyPr/>
          <a:lstStyle/>
          <a:p>
            <a:fld id="{CCB87FA9-2A6C-4B4A-A764-3E943DCFB906}" type="slidenum">
              <a:rPr lang="en-US" smtClean="0"/>
              <a:t>20</a:t>
            </a:fld>
            <a:endParaRPr lang="en-US" dirty="0"/>
          </a:p>
        </p:txBody>
      </p:sp>
    </p:spTree>
    <p:extLst>
      <p:ext uri="{BB962C8B-B14F-4D97-AF65-F5344CB8AC3E}">
        <p14:creationId xmlns:p14="http://schemas.microsoft.com/office/powerpoint/2010/main" val="29894142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B87FA9-2A6C-4B4A-A764-3E943DCFB906}" type="slidenum">
              <a:rPr lang="en-US" smtClean="0"/>
              <a:t>22</a:t>
            </a:fld>
            <a:endParaRPr lang="en-US" dirty="0"/>
          </a:p>
        </p:txBody>
      </p:sp>
    </p:spTree>
    <p:extLst>
      <p:ext uri="{BB962C8B-B14F-4D97-AF65-F5344CB8AC3E}">
        <p14:creationId xmlns:p14="http://schemas.microsoft.com/office/powerpoint/2010/main" val="4156573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B87FA9-2A6C-4B4A-A764-3E943DCFB906}" type="slidenum">
              <a:rPr lang="en-US" smtClean="0"/>
              <a:t>23</a:t>
            </a:fld>
            <a:endParaRPr lang="en-US" dirty="0"/>
          </a:p>
        </p:txBody>
      </p:sp>
    </p:spTree>
    <p:extLst>
      <p:ext uri="{BB962C8B-B14F-4D97-AF65-F5344CB8AC3E}">
        <p14:creationId xmlns:p14="http://schemas.microsoft.com/office/powerpoint/2010/main" val="20853475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2800" dirty="0">
                <a:solidFill>
                  <a:schemeClr val="accent1"/>
                </a:solidFill>
              </a:rPr>
              <a:t>Doc Number 200438621</a:t>
            </a:r>
            <a:endParaRPr lang="en-US" sz="2300" dirty="0">
              <a:solidFill>
                <a:schemeClr val="accent1"/>
              </a:solidFill>
            </a:endParaRPr>
          </a:p>
          <a:p>
            <a:endParaRPr lang="en-US" dirty="0"/>
          </a:p>
        </p:txBody>
      </p:sp>
      <p:sp>
        <p:nvSpPr>
          <p:cNvPr id="4" name="Slide Number Placeholder 3"/>
          <p:cNvSpPr>
            <a:spLocks noGrp="1"/>
          </p:cNvSpPr>
          <p:nvPr>
            <p:ph type="sldNum" sz="quarter" idx="10"/>
          </p:nvPr>
        </p:nvSpPr>
        <p:spPr/>
        <p:txBody>
          <a:bodyPr/>
          <a:lstStyle/>
          <a:p>
            <a:fld id="{CCB87FA9-2A6C-4B4A-A764-3E943DCFB906}" type="slidenum">
              <a:rPr lang="en-US" smtClean="0"/>
              <a:t>24</a:t>
            </a:fld>
            <a:endParaRPr lang="en-US" dirty="0"/>
          </a:p>
        </p:txBody>
      </p:sp>
    </p:spTree>
    <p:extLst>
      <p:ext uri="{BB962C8B-B14F-4D97-AF65-F5344CB8AC3E}">
        <p14:creationId xmlns:p14="http://schemas.microsoft.com/office/powerpoint/2010/main" val="27485522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dB(C) location is approximately 570 feet NNE of the residence (approximately 680 feet from source), and is therefore in compliance with COGCC regulations</a:t>
            </a:r>
          </a:p>
          <a:p>
            <a:endParaRPr lang="en-US" dirty="0"/>
          </a:p>
        </p:txBody>
      </p:sp>
      <p:sp>
        <p:nvSpPr>
          <p:cNvPr id="4" name="Slide Number Placeholder 3"/>
          <p:cNvSpPr>
            <a:spLocks noGrp="1"/>
          </p:cNvSpPr>
          <p:nvPr>
            <p:ph type="sldNum" sz="quarter" idx="10"/>
          </p:nvPr>
        </p:nvSpPr>
        <p:spPr/>
        <p:txBody>
          <a:bodyPr/>
          <a:lstStyle/>
          <a:p>
            <a:fld id="{CCB87FA9-2A6C-4B4A-A764-3E943DCFB906}" type="slidenum">
              <a:rPr lang="en-US" smtClean="0"/>
              <a:t>25</a:t>
            </a:fld>
            <a:endParaRPr lang="en-US" dirty="0"/>
          </a:p>
        </p:txBody>
      </p:sp>
    </p:spTree>
    <p:extLst>
      <p:ext uri="{BB962C8B-B14F-4D97-AF65-F5344CB8AC3E}">
        <p14:creationId xmlns:p14="http://schemas.microsoft.com/office/powerpoint/2010/main" val="40994960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2800" dirty="0">
                <a:solidFill>
                  <a:schemeClr val="accent1"/>
                </a:solidFill>
              </a:rPr>
              <a:t>Doc Number </a:t>
            </a:r>
            <a:r>
              <a:rPr lang="en-US" sz="1200" b="0" i="0" u="none" strike="noStrike" kern="1200" baseline="0" dirty="0">
                <a:solidFill>
                  <a:schemeClr val="tx1"/>
                </a:solidFill>
                <a:latin typeface="+mn-lt"/>
                <a:ea typeface="+mn-ea"/>
                <a:cs typeface="+mn-cs"/>
              </a:rPr>
              <a:t>200422595</a:t>
            </a:r>
            <a:endParaRPr lang="en-US" dirty="0"/>
          </a:p>
        </p:txBody>
      </p:sp>
      <p:sp>
        <p:nvSpPr>
          <p:cNvPr id="4" name="Slide Number Placeholder 3"/>
          <p:cNvSpPr>
            <a:spLocks noGrp="1"/>
          </p:cNvSpPr>
          <p:nvPr>
            <p:ph type="sldNum" sz="quarter" idx="10"/>
          </p:nvPr>
        </p:nvSpPr>
        <p:spPr/>
        <p:txBody>
          <a:bodyPr/>
          <a:lstStyle/>
          <a:p>
            <a:fld id="{CCB87FA9-2A6C-4B4A-A764-3E943DCFB906}" type="slidenum">
              <a:rPr lang="en-US" smtClean="0"/>
              <a:t>28</a:t>
            </a:fld>
            <a:endParaRPr lang="en-US" dirty="0"/>
          </a:p>
        </p:txBody>
      </p:sp>
    </p:spTree>
    <p:extLst>
      <p:ext uri="{BB962C8B-B14F-4D97-AF65-F5344CB8AC3E}">
        <p14:creationId xmlns:p14="http://schemas.microsoft.com/office/powerpoint/2010/main" val="340548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2800" dirty="0">
                <a:solidFill>
                  <a:schemeClr val="accent1"/>
                </a:solidFill>
              </a:rPr>
              <a:t>Doc Number 200439103</a:t>
            </a:r>
            <a:endParaRPr lang="en-US" sz="2300" dirty="0">
              <a:solidFill>
                <a:schemeClr val="accent1"/>
              </a:solidFill>
            </a:endParaRPr>
          </a:p>
          <a:p>
            <a:endParaRPr lang="en-US" dirty="0"/>
          </a:p>
          <a:p>
            <a:r>
              <a:rPr lang="en-US" dirty="0"/>
              <a:t>There was a complaint</a:t>
            </a:r>
            <a:r>
              <a:rPr lang="en-US" baseline="0" dirty="0"/>
              <a:t> which resulted in a COGCC investigation, but there were no violations.  What does this mean for you as operators and how you operate?  Hopefully this talk will shed some light on how we can deal with similar issues…</a:t>
            </a:r>
            <a:endParaRPr lang="en-US" dirty="0"/>
          </a:p>
        </p:txBody>
      </p:sp>
      <p:sp>
        <p:nvSpPr>
          <p:cNvPr id="4" name="Slide Number Placeholder 3"/>
          <p:cNvSpPr>
            <a:spLocks noGrp="1"/>
          </p:cNvSpPr>
          <p:nvPr>
            <p:ph type="sldNum" sz="quarter" idx="10"/>
          </p:nvPr>
        </p:nvSpPr>
        <p:spPr/>
        <p:txBody>
          <a:bodyPr/>
          <a:lstStyle/>
          <a:p>
            <a:fld id="{CCB87FA9-2A6C-4B4A-A764-3E943DCFB906}" type="slidenum">
              <a:rPr lang="en-US" smtClean="0"/>
              <a:t>4</a:t>
            </a:fld>
            <a:endParaRPr lang="en-US" dirty="0"/>
          </a:p>
        </p:txBody>
      </p:sp>
    </p:spTree>
    <p:extLst>
      <p:ext uri="{BB962C8B-B14F-4D97-AF65-F5344CB8AC3E}">
        <p14:creationId xmlns:p14="http://schemas.microsoft.com/office/powerpoint/2010/main" val="236015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B87FA9-2A6C-4B4A-A764-3E943DCFB906}" type="slidenum">
              <a:rPr lang="en-US" smtClean="0"/>
              <a:t>5</a:t>
            </a:fld>
            <a:endParaRPr lang="en-US" dirty="0"/>
          </a:p>
        </p:txBody>
      </p:sp>
    </p:spTree>
    <p:extLst>
      <p:ext uri="{BB962C8B-B14F-4D97-AF65-F5344CB8AC3E}">
        <p14:creationId xmlns:p14="http://schemas.microsoft.com/office/powerpoint/2010/main" val="4251827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1"/>
                </a:solidFill>
              </a:rPr>
              <a:t>a small change in the number of decibels indicates a huge change in the amount of noise</a:t>
            </a:r>
          </a:p>
          <a:p>
            <a:pPr eaLnBrk="1" hangingPunct="1"/>
            <a:r>
              <a:rPr lang="en-US" sz="1200" dirty="0">
                <a:solidFill>
                  <a:schemeClr val="accent1"/>
                </a:solidFill>
              </a:rPr>
              <a:t>The threshold of hearing is the quietest sound that can typically be heard by a young person with undamaged hearing = 0 dB</a:t>
            </a:r>
          </a:p>
          <a:p>
            <a:pPr eaLnBrk="1" hangingPunct="1"/>
            <a:r>
              <a:rPr lang="en-US" sz="1200" dirty="0">
                <a:solidFill>
                  <a:schemeClr val="accent1"/>
                </a:solidFill>
              </a:rPr>
              <a:t>The threshold of pain, or greatest sound pressure that can be perceived without pain is approximately 10 million times greater than the threshold of hearing = 140 dB</a:t>
            </a:r>
          </a:p>
          <a:p>
            <a:endParaRPr lang="en-US" dirty="0"/>
          </a:p>
        </p:txBody>
      </p:sp>
      <p:sp>
        <p:nvSpPr>
          <p:cNvPr id="4" name="Slide Number Placeholder 3"/>
          <p:cNvSpPr>
            <a:spLocks noGrp="1"/>
          </p:cNvSpPr>
          <p:nvPr>
            <p:ph type="sldNum" sz="quarter" idx="10"/>
          </p:nvPr>
        </p:nvSpPr>
        <p:spPr/>
        <p:txBody>
          <a:bodyPr/>
          <a:lstStyle/>
          <a:p>
            <a:fld id="{CCB87FA9-2A6C-4B4A-A764-3E943DCFB906}" type="slidenum">
              <a:rPr lang="en-US" smtClean="0"/>
              <a:t>6</a:t>
            </a:fld>
            <a:endParaRPr lang="en-US" dirty="0"/>
          </a:p>
        </p:txBody>
      </p:sp>
    </p:spTree>
    <p:extLst>
      <p:ext uri="{BB962C8B-B14F-4D97-AF65-F5344CB8AC3E}">
        <p14:creationId xmlns:p14="http://schemas.microsoft.com/office/powerpoint/2010/main" val="1122029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dirty="0">
                <a:solidFill>
                  <a:schemeClr val="accent1"/>
                </a:solidFill>
              </a:rPr>
              <a:t>A-Weighting dB(A)</a:t>
            </a:r>
            <a:r>
              <a:rPr lang="en-US" sz="1200" dirty="0">
                <a:solidFill>
                  <a:schemeClr val="accent1"/>
                </a:solidFill>
              </a:rPr>
              <a:t> – most similar to the frequency sensitivity of the human ear</a:t>
            </a:r>
          </a:p>
          <a:p>
            <a:r>
              <a:rPr lang="en-US" sz="1200" u="sng" dirty="0">
                <a:solidFill>
                  <a:schemeClr val="accent1"/>
                </a:solidFill>
              </a:rPr>
              <a:t>C-Weighting dB(C) </a:t>
            </a:r>
            <a:r>
              <a:rPr lang="en-US" sz="1200" dirty="0">
                <a:solidFill>
                  <a:schemeClr val="accent1"/>
                </a:solidFill>
              </a:rPr>
              <a:t>– low frequency – these are the sounds that you “feel”</a:t>
            </a:r>
          </a:p>
          <a:p>
            <a:endParaRPr lang="en-US" dirty="0"/>
          </a:p>
        </p:txBody>
      </p:sp>
      <p:sp>
        <p:nvSpPr>
          <p:cNvPr id="4" name="Slide Number Placeholder 3"/>
          <p:cNvSpPr>
            <a:spLocks noGrp="1"/>
          </p:cNvSpPr>
          <p:nvPr>
            <p:ph type="sldNum" sz="quarter" idx="10"/>
          </p:nvPr>
        </p:nvSpPr>
        <p:spPr/>
        <p:txBody>
          <a:bodyPr/>
          <a:lstStyle/>
          <a:p>
            <a:fld id="{CCB87FA9-2A6C-4B4A-A764-3E943DCFB906}" type="slidenum">
              <a:rPr lang="en-US" smtClean="0"/>
              <a:t>7</a:t>
            </a:fld>
            <a:endParaRPr lang="en-US" dirty="0"/>
          </a:p>
        </p:txBody>
      </p:sp>
    </p:spTree>
    <p:extLst>
      <p:ext uri="{BB962C8B-B14F-4D97-AF65-F5344CB8AC3E}">
        <p14:creationId xmlns:p14="http://schemas.microsoft.com/office/powerpoint/2010/main" val="2987659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dirty="0">
                <a:solidFill>
                  <a:schemeClr val="accent1"/>
                </a:solidFill>
              </a:rPr>
              <a:t>PASS AROUND NOSIE METER</a:t>
            </a:r>
            <a:endParaRPr lang="en-US" sz="1200" dirty="0">
              <a:solidFill>
                <a:schemeClr val="accent1"/>
              </a:solidFill>
            </a:endParaRPr>
          </a:p>
          <a:p>
            <a:endParaRPr lang="en-US" dirty="0"/>
          </a:p>
        </p:txBody>
      </p:sp>
      <p:sp>
        <p:nvSpPr>
          <p:cNvPr id="4" name="Slide Number Placeholder 3"/>
          <p:cNvSpPr>
            <a:spLocks noGrp="1"/>
          </p:cNvSpPr>
          <p:nvPr>
            <p:ph type="sldNum" sz="quarter" idx="10"/>
          </p:nvPr>
        </p:nvSpPr>
        <p:spPr/>
        <p:txBody>
          <a:bodyPr/>
          <a:lstStyle/>
          <a:p>
            <a:fld id="{CCB87FA9-2A6C-4B4A-A764-3E943DCFB906}" type="slidenum">
              <a:rPr lang="en-US" smtClean="0"/>
              <a:t>8</a:t>
            </a:fld>
            <a:endParaRPr lang="en-US" dirty="0"/>
          </a:p>
        </p:txBody>
      </p:sp>
    </p:spTree>
    <p:extLst>
      <p:ext uri="{BB962C8B-B14F-4D97-AF65-F5344CB8AC3E}">
        <p14:creationId xmlns:p14="http://schemas.microsoft.com/office/powerpoint/2010/main" val="1059051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B87FA9-2A6C-4B4A-A764-3E943DCFB906}" type="slidenum">
              <a:rPr lang="en-US" smtClean="0"/>
              <a:t>13</a:t>
            </a:fld>
            <a:endParaRPr lang="en-US" dirty="0"/>
          </a:p>
        </p:txBody>
      </p:sp>
    </p:spTree>
    <p:extLst>
      <p:ext uri="{BB962C8B-B14F-4D97-AF65-F5344CB8AC3E}">
        <p14:creationId xmlns:p14="http://schemas.microsoft.com/office/powerpoint/2010/main" val="288752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B87FA9-2A6C-4B4A-A764-3E943DCFB906}" type="slidenum">
              <a:rPr lang="en-US" smtClean="0"/>
              <a:t>14</a:t>
            </a:fld>
            <a:endParaRPr lang="en-US" dirty="0"/>
          </a:p>
        </p:txBody>
      </p:sp>
    </p:spTree>
    <p:extLst>
      <p:ext uri="{BB962C8B-B14F-4D97-AF65-F5344CB8AC3E}">
        <p14:creationId xmlns:p14="http://schemas.microsoft.com/office/powerpoint/2010/main" val="429576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B87FA9-2A6C-4B4A-A764-3E943DCFB906}" type="slidenum">
              <a:rPr lang="en-US" smtClean="0"/>
              <a:t>15</a:t>
            </a:fld>
            <a:endParaRPr lang="en-US" dirty="0"/>
          </a:p>
        </p:txBody>
      </p:sp>
    </p:spTree>
    <p:extLst>
      <p:ext uri="{BB962C8B-B14F-4D97-AF65-F5344CB8AC3E}">
        <p14:creationId xmlns:p14="http://schemas.microsoft.com/office/powerpoint/2010/main" val="3424684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5" name="Rectangle 4"/>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6" name="Rectangle 5"/>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7" name="Rectangle 6"/>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a:t>Click to edit Master title style</a:t>
            </a:r>
          </a:p>
        </p:txBody>
      </p:sp>
      <p:sp>
        <p:nvSpPr>
          <p:cNvPr id="15" name="Date Placeholder 27"/>
          <p:cNvSpPr>
            <a:spLocks noGrp="1"/>
          </p:cNvSpPr>
          <p:nvPr>
            <p:ph type="dt" sz="half" idx="10"/>
          </p:nvPr>
        </p:nvSpPr>
        <p:spPr/>
        <p:txBody>
          <a:bodyPr/>
          <a:lstStyle>
            <a:lvl1pPr>
              <a:defRPr/>
            </a:lvl1pPr>
          </a:lstStyle>
          <a:p>
            <a:pPr>
              <a:defRPr/>
            </a:pPr>
            <a:fld id="{6142CEAB-9946-4640-B04D-CDAFD53B2665}" type="datetimeFigureOut">
              <a:rPr lang="en-US"/>
              <a:pPr>
                <a:defRPr/>
              </a:pPr>
              <a:t>1/27/2017</a:t>
            </a:fld>
            <a:endParaRPr lang="en-US" dirty="0"/>
          </a:p>
        </p:txBody>
      </p:sp>
      <p:sp>
        <p:nvSpPr>
          <p:cNvPr id="16" name="Footer Placeholder 16"/>
          <p:cNvSpPr>
            <a:spLocks noGrp="1"/>
          </p:cNvSpPr>
          <p:nvPr>
            <p:ph type="ftr" sz="quarter" idx="11"/>
          </p:nvPr>
        </p:nvSpPr>
        <p:spPr/>
        <p:txBody>
          <a:bodyPr/>
          <a:lstStyle>
            <a:lvl1pPr>
              <a:defRPr/>
            </a:lvl1pPr>
          </a:lstStyle>
          <a:p>
            <a:pPr>
              <a:defRPr/>
            </a:pPr>
            <a:endParaRPr lang="en-US" dirty="0"/>
          </a:p>
        </p:txBody>
      </p:sp>
      <p:sp>
        <p:nvSpPr>
          <p:cNvPr id="17" name="Slide Number Placeholder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C0B05652-0875-486C-AF7F-383ED0ADD959}" type="slidenum">
              <a:rPr lang="en-US"/>
              <a:pPr>
                <a:defRPr/>
              </a:pPr>
              <a:t>‹#›</a:t>
            </a:fld>
            <a:endParaRPr lang="en-US" dirty="0"/>
          </a:p>
        </p:txBody>
      </p:sp>
    </p:spTree>
    <p:extLst>
      <p:ext uri="{BB962C8B-B14F-4D97-AF65-F5344CB8AC3E}">
        <p14:creationId xmlns:p14="http://schemas.microsoft.com/office/powerpoint/2010/main" val="103424648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B3B49C0-B2E9-47B7-BE7F-3D6461AD4CA3}" type="datetimeFigureOut">
              <a:rPr lang="en-US"/>
              <a:pPr>
                <a:defRPr/>
              </a:pPr>
              <a:t>1/27/2017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829AFAB-974E-417C-980F-0D3D796F8608}" type="slidenum">
              <a:rPr lang="en-US"/>
              <a:pPr>
                <a:defRPr/>
              </a:pPr>
              <a:t>‹#›</a:t>
            </a:fld>
            <a:endParaRPr lang="en-US" dirty="0"/>
          </a:p>
        </p:txBody>
      </p:sp>
    </p:spTree>
    <p:extLst>
      <p:ext uri="{BB962C8B-B14F-4D97-AF65-F5344CB8AC3E}">
        <p14:creationId xmlns:p14="http://schemas.microsoft.com/office/powerpoint/2010/main" val="200955251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5" name="Rectangle 4"/>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6" name="Rectangle 5"/>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7" name="Rectangle 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7391400" y="304801"/>
            <a:ext cx="1447800" cy="5851525"/>
          </a:xfrm>
        </p:spPr>
        <p:txBody>
          <a:bodyPr vert="eaVert"/>
          <a:lstStyle/>
          <a:p>
            <a:r>
              <a:rPr lang="en-US"/>
              <a:t>Click to edit Master title style</a:t>
            </a:r>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9EFA71E8-0B9F-498A-A936-B05BA9C70381}" type="slidenum">
              <a:rPr lang="en-US"/>
              <a:pPr>
                <a:defRPr/>
              </a:pPr>
              <a:t>‹#›</a:t>
            </a:fld>
            <a:endParaRPr lang="en-US" dirty="0"/>
          </a:p>
        </p:txBody>
      </p:sp>
      <p:sp>
        <p:nvSpPr>
          <p:cNvPr id="14" name="Date Placeholder 3"/>
          <p:cNvSpPr>
            <a:spLocks noGrp="1"/>
          </p:cNvSpPr>
          <p:nvPr>
            <p:ph type="dt" sz="half" idx="11"/>
          </p:nvPr>
        </p:nvSpPr>
        <p:spPr/>
        <p:txBody>
          <a:bodyPr/>
          <a:lstStyle>
            <a:lvl1pPr>
              <a:defRPr/>
            </a:lvl1pPr>
          </a:lstStyle>
          <a:p>
            <a:pPr>
              <a:defRPr/>
            </a:pPr>
            <a:fld id="{D43AA50E-7D4A-42D8-BBEF-0903F55D49D4}" type="datetimeFigureOut">
              <a:rPr lang="en-US"/>
              <a:pPr>
                <a:defRPr/>
              </a:pPr>
              <a:t>1/27/2017</a:t>
            </a:fld>
            <a:endParaRPr lang="en-US" dirty="0"/>
          </a:p>
        </p:txBody>
      </p:sp>
      <p:sp>
        <p:nvSpPr>
          <p:cNvPr id="15" name="Footer Placeholder 4"/>
          <p:cNvSpPr>
            <a:spLocks noGrp="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190313181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p>
        </p:txBody>
      </p:sp>
      <p:sp>
        <p:nvSpPr>
          <p:cNvPr id="8" name="Content Placeholder 7"/>
          <p:cNvSpPr>
            <a:spLocks noGrp="1"/>
          </p:cNvSpPr>
          <p:nvPr>
            <p:ph sz="quarter" idx="1"/>
          </p:nvPr>
        </p:nvSpPr>
        <p:spPr>
          <a:xfrm>
            <a:off x="301752" y="1527048"/>
            <a:ext cx="85039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FA63AA9-EB6E-4DEF-BF42-22EC7D49BF0A}" type="datetimeFigureOut">
              <a:rPr lang="en-US"/>
              <a:pPr>
                <a:defRPr/>
              </a:pPr>
              <a:t>1/27/2017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DEA03B1A-E6D1-4F27-9062-FA2E8AC7F96A}" type="slidenum">
              <a:rPr lang="en-US"/>
              <a:pPr>
                <a:defRPr/>
              </a:pPr>
              <a:t>‹#›</a:t>
            </a:fld>
            <a:endParaRPr lang="en-US" dirty="0"/>
          </a:p>
        </p:txBody>
      </p:sp>
    </p:spTree>
    <p:extLst>
      <p:ext uri="{BB962C8B-B14F-4D97-AF65-F5344CB8AC3E}">
        <p14:creationId xmlns:p14="http://schemas.microsoft.com/office/powerpoint/2010/main" val="249244828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5" name="Rectangle 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6" name="Rectangle 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7" name="Rectangle 6"/>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8" name="Rectangle 7"/>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9" name="Rectangle 8"/>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a:t>Click to edit Master title style</a:t>
            </a:r>
          </a:p>
        </p:txBody>
      </p:sp>
      <p:sp>
        <p:nvSpPr>
          <p:cNvPr id="15" name="Footer Placeholder 4"/>
          <p:cNvSpPr>
            <a:spLocks noGrp="1"/>
          </p:cNvSpPr>
          <p:nvPr>
            <p:ph type="ftr" sz="quarter" idx="10"/>
          </p:nvPr>
        </p:nvSpPr>
        <p:spPr/>
        <p:txBody>
          <a:bodyPr/>
          <a:lstStyle>
            <a:lvl1pPr>
              <a:defRPr/>
            </a:lvl1pPr>
          </a:lstStyle>
          <a:p>
            <a:pPr>
              <a:defRPr/>
            </a:pPr>
            <a:endParaRPr lang="en-US" dirty="0"/>
          </a:p>
        </p:txBody>
      </p:sp>
      <p:sp>
        <p:nvSpPr>
          <p:cNvPr id="16" name="Date Placeholder 3"/>
          <p:cNvSpPr>
            <a:spLocks noGrp="1"/>
          </p:cNvSpPr>
          <p:nvPr>
            <p:ph type="dt" sz="half" idx="11"/>
          </p:nvPr>
        </p:nvSpPr>
        <p:spPr/>
        <p:txBody>
          <a:bodyPr/>
          <a:lstStyle>
            <a:lvl1pPr>
              <a:defRPr/>
            </a:lvl1pPr>
          </a:lstStyle>
          <a:p>
            <a:pPr>
              <a:defRPr/>
            </a:pPr>
            <a:fld id="{D8C50499-A92F-4B08-A07C-EDBE3B8E140A}" type="datetimeFigureOut">
              <a:rPr lang="en-US"/>
              <a:pPr>
                <a:defRPr/>
              </a:pPr>
              <a:t>1/27/2017</a:t>
            </a:fld>
            <a:endParaRPr lang="en-US" dirty="0"/>
          </a:p>
        </p:txBody>
      </p:sp>
      <p:sp>
        <p:nvSpPr>
          <p:cNvPr id="17" name="Slide Number Placeholder 5"/>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CF1A14D0-F23F-4F6F-B532-AA7AB8C58FB3}" type="slidenum">
              <a:rPr lang="en-US"/>
              <a:pPr>
                <a:defRPr/>
              </a:pPr>
              <a:t>‹#›</a:t>
            </a:fld>
            <a:endParaRPr lang="en-US" dirty="0"/>
          </a:p>
        </p:txBody>
      </p:sp>
    </p:spTree>
    <p:extLst>
      <p:ext uri="{BB962C8B-B14F-4D97-AF65-F5344CB8AC3E}">
        <p14:creationId xmlns:p14="http://schemas.microsoft.com/office/powerpoint/2010/main" val="104911397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5" name="Straight Connector 4"/>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2" name="Title 1"/>
          <p:cNvSpPr>
            <a:spLocks noGrp="1"/>
          </p:cNvSpPr>
          <p:nvPr>
            <p:ph type="title"/>
          </p:nvPr>
        </p:nvSpPr>
        <p:spPr>
          <a:xfrm>
            <a:off x="301752" y="228600"/>
            <a:ext cx="8534400" cy="758952"/>
          </a:xfrm>
        </p:spPr>
        <p:txBody>
          <a:bodyPr/>
          <a:lstStyle/>
          <a:p>
            <a:r>
              <a:rPr lang="en-US"/>
              <a:t>Click to edit Master title style</a:t>
            </a: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fld id="{DABD4AE4-7448-424D-BADC-A5202A8953D3}" type="datetimeFigureOut">
              <a:rPr lang="en-US"/>
              <a:pPr>
                <a:defRPr/>
              </a:pPr>
              <a:t>1/27/2017</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pPr>
              <a:defRPr/>
            </a:pPr>
            <a:fld id="{B36B2D3D-3DAE-48E1-8F88-7715992964FA}" type="slidenum">
              <a:rPr lang="en-US"/>
              <a:pPr>
                <a:defRPr/>
              </a:pPr>
              <a:t>‹#›</a:t>
            </a:fld>
            <a:endParaRPr lang="en-US" dirty="0"/>
          </a:p>
        </p:txBody>
      </p:sp>
    </p:spTree>
    <p:extLst>
      <p:ext uri="{BB962C8B-B14F-4D97-AF65-F5344CB8AC3E}">
        <p14:creationId xmlns:p14="http://schemas.microsoft.com/office/powerpoint/2010/main" val="303911868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8" name="Rectangle 7"/>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9" name="Rectangle 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1" name="Rectangle 10"/>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p:cNvSpPr>
            <a:spLocks noGrp="1"/>
          </p:cNvSpPr>
          <p:nvPr>
            <p:ph sz="quarter" idx="4"/>
          </p:nvPr>
        </p:nvSpPr>
        <p:spPr>
          <a:xfrm>
            <a:off x="4800600" y="2471383"/>
            <a:ext cx="4038600" cy="3822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22"/>
          <p:cNvSpPr>
            <a:spLocks noGrp="1"/>
          </p:cNvSpPr>
          <p:nvPr>
            <p:ph type="title"/>
          </p:nvPr>
        </p:nvSpPr>
        <p:spPr/>
        <p:txBody>
          <a:bodyPr rtlCol="0"/>
          <a:lstStyle/>
          <a:p>
            <a:r>
              <a:rPr lang="en-US"/>
              <a:t>Click to edit Master title style</a:t>
            </a:r>
          </a:p>
        </p:txBody>
      </p:sp>
      <p:sp>
        <p:nvSpPr>
          <p:cNvPr id="18" name="Date Placeholder 6"/>
          <p:cNvSpPr>
            <a:spLocks noGrp="1"/>
          </p:cNvSpPr>
          <p:nvPr>
            <p:ph type="dt" sz="half" idx="10"/>
          </p:nvPr>
        </p:nvSpPr>
        <p:spPr/>
        <p:txBody>
          <a:bodyPr/>
          <a:lstStyle>
            <a:lvl1pPr>
              <a:defRPr/>
            </a:lvl1pPr>
          </a:lstStyle>
          <a:p>
            <a:pPr>
              <a:defRPr/>
            </a:pPr>
            <a:fld id="{B307F8FA-2576-4158-B6DC-D66A874244F2}" type="datetimeFigureOut">
              <a:rPr lang="en-US"/>
              <a:pPr>
                <a:defRPr/>
              </a:pPr>
              <a:t>1/27/2017</a:t>
            </a:fld>
            <a:endParaRPr lang="en-US" dirty="0"/>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US" dirty="0"/>
          </a:p>
        </p:txBody>
      </p:sp>
      <p:sp>
        <p:nvSpPr>
          <p:cNvPr id="20" name="Slide Number Placeholder 8"/>
          <p:cNvSpPr>
            <a:spLocks noGrp="1"/>
          </p:cNvSpPr>
          <p:nvPr>
            <p:ph type="sldNum" sz="quarter" idx="12"/>
          </p:nvPr>
        </p:nvSpPr>
        <p:spPr>
          <a:xfrm>
            <a:off x="4343400" y="1042988"/>
            <a:ext cx="457200" cy="441325"/>
          </a:xfrm>
        </p:spPr>
        <p:txBody>
          <a:bodyPr/>
          <a:lstStyle>
            <a:lvl1pPr algn="ctr">
              <a:defRPr/>
            </a:lvl1pPr>
          </a:lstStyle>
          <a:p>
            <a:pPr>
              <a:defRPr/>
            </a:pPr>
            <a:fld id="{0754C1D2-4709-4D5E-9E1D-F4BF3E891304}" type="slidenum">
              <a:rPr lang="en-US"/>
              <a:pPr>
                <a:defRPr/>
              </a:pPr>
              <a:t>‹#›</a:t>
            </a:fld>
            <a:endParaRPr lang="en-US" dirty="0"/>
          </a:p>
        </p:txBody>
      </p:sp>
    </p:spTree>
    <p:extLst>
      <p:ext uri="{BB962C8B-B14F-4D97-AF65-F5344CB8AC3E}">
        <p14:creationId xmlns:p14="http://schemas.microsoft.com/office/powerpoint/2010/main" val="234768188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936EA1E1-F58C-4621-ABEF-A3F9869AA6D6}" type="datetimeFigureOut">
              <a:rPr lang="en-US"/>
              <a:pPr>
                <a:defRPr/>
              </a:pPr>
              <a:t>1/27/2017</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640157EF-CB06-441C-B97C-5DE020606D82}" type="slidenum">
              <a:rPr lang="en-US"/>
              <a:pPr>
                <a:defRPr/>
              </a:pPr>
              <a:t>‹#›</a:t>
            </a:fld>
            <a:endParaRPr lang="en-US" dirty="0"/>
          </a:p>
        </p:txBody>
      </p:sp>
    </p:spTree>
    <p:extLst>
      <p:ext uri="{BB962C8B-B14F-4D97-AF65-F5344CB8AC3E}">
        <p14:creationId xmlns:p14="http://schemas.microsoft.com/office/powerpoint/2010/main" val="1332331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3" name="Rectangle 2"/>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4" name="Rectangle 3"/>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5" name="Rectangle 4"/>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8" name="Date Placeholder 1"/>
          <p:cNvSpPr>
            <a:spLocks noGrp="1"/>
          </p:cNvSpPr>
          <p:nvPr>
            <p:ph type="dt" sz="half" idx="10"/>
          </p:nvPr>
        </p:nvSpPr>
        <p:spPr/>
        <p:txBody>
          <a:bodyPr/>
          <a:lstStyle>
            <a:lvl1pPr>
              <a:defRPr/>
            </a:lvl1pPr>
          </a:lstStyle>
          <a:p>
            <a:pPr>
              <a:defRPr/>
            </a:pPr>
            <a:fld id="{E72D804E-AC9D-4788-92DE-7BED02253863}" type="datetimeFigureOut">
              <a:rPr lang="en-US"/>
              <a:pPr>
                <a:defRPr/>
              </a:pPr>
              <a:t>1/27/2017</a:t>
            </a:fld>
            <a:endParaRPr lang="en-US" dirty="0"/>
          </a:p>
        </p:txBody>
      </p:sp>
      <p:sp>
        <p:nvSpPr>
          <p:cNvPr id="9" name="Footer Placeholder 2"/>
          <p:cNvSpPr>
            <a:spLocks noGrp="1"/>
          </p:cNvSpPr>
          <p:nvPr>
            <p:ph type="ftr" sz="quarter" idx="11"/>
          </p:nvPr>
        </p:nvSpPr>
        <p:spPr/>
        <p:txBody>
          <a:bodyPr/>
          <a:lstStyle>
            <a:lvl1pPr>
              <a:defRPr/>
            </a:lvl1pPr>
          </a:lstStyle>
          <a:p>
            <a:pPr>
              <a:defRPr/>
            </a:pPr>
            <a:endParaRPr lang="en-US" dirty="0"/>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B1B30FAD-4548-4912-A73F-3D42B07EFA7C}" type="slidenum">
              <a:rPr lang="en-US"/>
              <a:pPr>
                <a:defRPr/>
              </a:pPr>
              <a:t>‹#›</a:t>
            </a:fld>
            <a:endParaRPr lang="en-US" dirty="0"/>
          </a:p>
        </p:txBody>
      </p:sp>
    </p:spTree>
    <p:extLst>
      <p:ext uri="{BB962C8B-B14F-4D97-AF65-F5344CB8AC3E}">
        <p14:creationId xmlns:p14="http://schemas.microsoft.com/office/powerpoint/2010/main" val="2232063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8" name="Rectangle 7"/>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6"/>
          <p:cNvSpPr>
            <a:spLocks noGrp="1"/>
          </p:cNvSpPr>
          <p:nvPr>
            <p:ph type="sldNum" sz="quarter" idx="10"/>
          </p:nvPr>
        </p:nvSpPr>
        <p:spPr>
          <a:xfrm>
            <a:off x="1371600" y="312738"/>
            <a:ext cx="457200" cy="441325"/>
          </a:xfrm>
        </p:spPr>
        <p:txBody>
          <a:bodyPr/>
          <a:lstStyle>
            <a:lvl1pPr>
              <a:defRPr>
                <a:solidFill>
                  <a:schemeClr val="accent3">
                    <a:shade val="75000"/>
                  </a:schemeClr>
                </a:solidFill>
              </a:defRPr>
            </a:lvl1pPr>
          </a:lstStyle>
          <a:p>
            <a:pPr>
              <a:defRPr/>
            </a:pPr>
            <a:fld id="{5AE9F600-4324-4BF5-9CC1-04E28363AD69}" type="slidenum">
              <a:rPr lang="en-US"/>
              <a:pPr>
                <a:defRPr/>
              </a:pPr>
              <a:t>‹#›</a:t>
            </a:fld>
            <a:endParaRPr lang="en-US" dirty="0"/>
          </a:p>
        </p:txBody>
      </p:sp>
      <p:sp>
        <p:nvSpPr>
          <p:cNvPr id="17" name="Date Placeholder 4"/>
          <p:cNvSpPr>
            <a:spLocks noGrp="1"/>
          </p:cNvSpPr>
          <p:nvPr>
            <p:ph type="dt" sz="half" idx="11"/>
          </p:nvPr>
        </p:nvSpPr>
        <p:spPr/>
        <p:txBody>
          <a:bodyPr/>
          <a:lstStyle>
            <a:lvl1pPr>
              <a:defRPr/>
            </a:lvl1pPr>
          </a:lstStyle>
          <a:p>
            <a:pPr>
              <a:defRPr/>
            </a:pPr>
            <a:fld id="{15A02DF6-F1E6-43EF-93D3-CE44BE77007F}" type="datetimeFigureOut">
              <a:rPr lang="en-US"/>
              <a:pPr>
                <a:defRPr/>
              </a:pPr>
              <a:t>1/27/2017</a:t>
            </a:fld>
            <a:endParaRPr lang="en-US" dirty="0"/>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US" dirty="0"/>
          </a:p>
        </p:txBody>
      </p:sp>
    </p:spTree>
    <p:extLst>
      <p:ext uri="{BB962C8B-B14F-4D97-AF65-F5344CB8AC3E}">
        <p14:creationId xmlns:p14="http://schemas.microsoft.com/office/powerpoint/2010/main" val="271593180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8" name="Rectangle 7"/>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a:t>Click to edit Master title style</a:t>
            </a:r>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dirty="0"/>
              <a:t>Click icon to add picture</a:t>
            </a:r>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9289E50D-839E-4F53-BE11-7FACC8A84AC2}" type="slidenum">
              <a:rPr lang="en-US"/>
              <a:pPr>
                <a:defRPr/>
              </a:pPr>
              <a:t>‹#›</a:t>
            </a:fld>
            <a:endParaRPr lang="en-US" dirty="0"/>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fld id="{7E1349BD-FE74-462B-A8CE-AA185232B825}" type="datetimeFigureOut">
              <a:rPr lang="en-US"/>
              <a:pPr>
                <a:defRPr/>
              </a:pPr>
              <a:t>1/27/2017</a:t>
            </a:fld>
            <a:endParaRPr lang="en-US" dirty="0"/>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en-US" dirty="0"/>
          </a:p>
        </p:txBody>
      </p:sp>
    </p:spTree>
    <p:extLst>
      <p:ext uri="{BB962C8B-B14F-4D97-AF65-F5344CB8AC3E}">
        <p14:creationId xmlns:p14="http://schemas.microsoft.com/office/powerpoint/2010/main" val="1854473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mn-lt"/>
                <a:cs typeface="+mn-cs"/>
              </a:defRPr>
            </a:lvl1pPr>
          </a:lstStyle>
          <a:p>
            <a:pPr>
              <a:defRPr/>
            </a:pPr>
            <a:fld id="{44AF3D4B-51C3-4EAD-8947-D742B33346F4}" type="datetimeFigureOut">
              <a:rPr lang="en-US"/>
              <a:pPr>
                <a:defRPr/>
              </a:pPr>
              <a:t>1/27/2017</a:t>
            </a:fld>
            <a:endParaRPr lang="en-US" dirty="0"/>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cs typeface="+mn-cs"/>
              </a:defRPr>
            </a:lvl1pPr>
          </a:lstStyle>
          <a:p>
            <a:pPr>
              <a:defRPr/>
            </a:pPr>
            <a:endParaRPr lang="en-US" dirty="0"/>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a:solidFill>
                  <a:schemeClr val="accent3">
                    <a:shade val="75000"/>
                  </a:schemeClr>
                </a:solidFill>
                <a:latin typeface="+mn-lt"/>
                <a:cs typeface="+mn-cs"/>
              </a:defRPr>
            </a:lvl1pPr>
          </a:lstStyle>
          <a:p>
            <a:pPr>
              <a:defRPr/>
            </a:pPr>
            <a:fld id="{7F849285-00FA-46C4-B4D3-BB4E631B179D}" type="slidenum">
              <a:rPr lang="en-US"/>
              <a:pPr>
                <a:defRPr/>
              </a:pPr>
              <a:t>‹#›</a:t>
            </a:fld>
            <a:endParaRPr lang="en-US" dirty="0"/>
          </a:p>
        </p:txBody>
      </p:sp>
      <p:sp>
        <p:nvSpPr>
          <p:cNvPr id="1038" name="Title Placeholder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ctr" rtl="0" eaLnBrk="1" fontAlgn="base" hangingPunct="1">
        <a:spcBef>
          <a:spcPct val="0"/>
        </a:spcBef>
        <a:spcAft>
          <a:spcPct val="0"/>
        </a:spcAft>
        <a:defRPr sz="3300" kern="1200">
          <a:solidFill>
            <a:srgbClr val="A2A2A2"/>
          </a:solidFill>
          <a:latin typeface="+mj-lt"/>
          <a:ea typeface="+mj-ea"/>
          <a:cs typeface="+mj-cs"/>
        </a:defRPr>
      </a:lvl1pPr>
      <a:lvl2pPr algn="ctr" rtl="0" eaLnBrk="1" fontAlgn="base" hangingPunct="1">
        <a:spcBef>
          <a:spcPct val="0"/>
        </a:spcBef>
        <a:spcAft>
          <a:spcPct val="0"/>
        </a:spcAft>
        <a:defRPr sz="3300">
          <a:solidFill>
            <a:srgbClr val="A2A2A2"/>
          </a:solidFill>
          <a:latin typeface="Corbel" pitchFamily="34" charset="0"/>
        </a:defRPr>
      </a:lvl2pPr>
      <a:lvl3pPr algn="ctr" rtl="0" eaLnBrk="1" fontAlgn="base" hangingPunct="1">
        <a:spcBef>
          <a:spcPct val="0"/>
        </a:spcBef>
        <a:spcAft>
          <a:spcPct val="0"/>
        </a:spcAft>
        <a:defRPr sz="3300">
          <a:solidFill>
            <a:srgbClr val="A2A2A2"/>
          </a:solidFill>
          <a:latin typeface="Corbel" pitchFamily="34" charset="0"/>
        </a:defRPr>
      </a:lvl3pPr>
      <a:lvl4pPr algn="ctr" rtl="0" eaLnBrk="1" fontAlgn="base" hangingPunct="1">
        <a:spcBef>
          <a:spcPct val="0"/>
        </a:spcBef>
        <a:spcAft>
          <a:spcPct val="0"/>
        </a:spcAft>
        <a:defRPr sz="3300">
          <a:solidFill>
            <a:srgbClr val="A2A2A2"/>
          </a:solidFill>
          <a:latin typeface="Corbel" pitchFamily="34" charset="0"/>
        </a:defRPr>
      </a:lvl4pPr>
      <a:lvl5pPr algn="ctr" rtl="0" eaLnBrk="1" fontAlgn="base" hangingPunct="1">
        <a:spcBef>
          <a:spcPct val="0"/>
        </a:spcBef>
        <a:spcAft>
          <a:spcPct val="0"/>
        </a:spcAft>
        <a:defRPr sz="3300">
          <a:solidFill>
            <a:srgbClr val="A2A2A2"/>
          </a:solidFill>
          <a:latin typeface="Corbel" pitchFamily="34" charset="0"/>
        </a:defRPr>
      </a:lvl5pPr>
      <a:lvl6pPr marL="457200" algn="ctr" rtl="0" eaLnBrk="1" fontAlgn="base" hangingPunct="1">
        <a:spcBef>
          <a:spcPct val="0"/>
        </a:spcBef>
        <a:spcAft>
          <a:spcPct val="0"/>
        </a:spcAft>
        <a:defRPr sz="3300">
          <a:solidFill>
            <a:srgbClr val="A2A2A2"/>
          </a:solidFill>
          <a:latin typeface="Corbel" pitchFamily="34" charset="0"/>
        </a:defRPr>
      </a:lvl6pPr>
      <a:lvl7pPr marL="914400" algn="ctr" rtl="0" eaLnBrk="1" fontAlgn="base" hangingPunct="1">
        <a:spcBef>
          <a:spcPct val="0"/>
        </a:spcBef>
        <a:spcAft>
          <a:spcPct val="0"/>
        </a:spcAft>
        <a:defRPr sz="3300">
          <a:solidFill>
            <a:srgbClr val="A2A2A2"/>
          </a:solidFill>
          <a:latin typeface="Corbel" pitchFamily="34" charset="0"/>
        </a:defRPr>
      </a:lvl7pPr>
      <a:lvl8pPr marL="1371600" algn="ctr" rtl="0" eaLnBrk="1" fontAlgn="base" hangingPunct="1">
        <a:spcBef>
          <a:spcPct val="0"/>
        </a:spcBef>
        <a:spcAft>
          <a:spcPct val="0"/>
        </a:spcAft>
        <a:defRPr sz="3300">
          <a:solidFill>
            <a:srgbClr val="A2A2A2"/>
          </a:solidFill>
          <a:latin typeface="Corbel" pitchFamily="34" charset="0"/>
        </a:defRPr>
      </a:lvl8pPr>
      <a:lvl9pPr marL="1828800" algn="ctr" rtl="0" eaLnBrk="1" fontAlgn="base" hangingPunct="1">
        <a:spcBef>
          <a:spcPct val="0"/>
        </a:spcBef>
        <a:spcAft>
          <a:spcPct val="0"/>
        </a:spcAft>
        <a:defRPr sz="3300">
          <a:solidFill>
            <a:srgbClr val="A2A2A2"/>
          </a:solidFill>
          <a:latin typeface="Corbel" pitchFamily="34" charset="0"/>
        </a:defRPr>
      </a:lvl9pPr>
    </p:titleStyle>
    <p:bodyStyle>
      <a:lvl1pPr marL="273050" indent="-273050" algn="l" rtl="0" eaLnBrk="1" fontAlgn="base" hangingPunct="1">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1" fontAlgn="base" hangingPunct="1">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1" fontAlgn="base" hangingPunct="1">
        <a:spcBef>
          <a:spcPct val="20000"/>
        </a:spcBef>
        <a:spcAft>
          <a:spcPct val="0"/>
        </a:spcAft>
        <a:buClr>
          <a:srgbClr val="B8B8B8"/>
        </a:buClr>
        <a:buSzPct val="75000"/>
        <a:buFont typeface="Wingdings 2" pitchFamily="18" charset="2"/>
        <a:buChar char=""/>
        <a:defRPr sz="2000" kern="1200">
          <a:solidFill>
            <a:schemeClr val="tx1"/>
          </a:solidFill>
          <a:latin typeface="+mn-lt"/>
          <a:ea typeface="+mn-ea"/>
          <a:cs typeface="+mn-cs"/>
        </a:defRPr>
      </a:lvl3pPr>
      <a:lvl4pPr marL="1096963" indent="-228600" algn="l" rtl="0" eaLnBrk="1" fontAlgn="base" hangingPunct="1">
        <a:spcBef>
          <a:spcPct val="20000"/>
        </a:spcBef>
        <a:spcAft>
          <a:spcPct val="0"/>
        </a:spcAft>
        <a:buClr>
          <a:srgbClr val="BFBFBF"/>
        </a:buClr>
        <a:buSzPct val="70000"/>
        <a:buFont typeface="Wingdings" pitchFamily="2" charset="2"/>
        <a:buChar char=""/>
        <a:defRPr sz="2000" kern="1200">
          <a:solidFill>
            <a:schemeClr val="tx2"/>
          </a:solidFill>
          <a:latin typeface="+mn-lt"/>
          <a:ea typeface="+mn-ea"/>
          <a:cs typeface="+mn-cs"/>
        </a:defRPr>
      </a:lvl4pPr>
      <a:lvl5pPr marL="1371600" indent="-228600" algn="l" rtl="0" eaLnBrk="1" fontAlgn="base" hangingPunct="1">
        <a:spcBef>
          <a:spcPct val="20000"/>
        </a:spcBef>
        <a:spcAft>
          <a:spcPct val="0"/>
        </a:spcAft>
        <a:buClr>
          <a:srgbClr val="7BA79D"/>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gif"/><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1.xml.rels><?xml version="1.0" encoding="UTF-8" standalone="yes"?>
<Relationships xmlns="http://schemas.openxmlformats.org/package/2006/relationships"><Relationship Id="rId3" Type="http://schemas.openxmlformats.org/officeDocument/2006/relationships/hyperlink" Target="mailto:pgarland@ltenv.com" TargetMode="External"/><Relationship Id="rId2" Type="http://schemas.openxmlformats.org/officeDocument/2006/relationships/hyperlink" Target="mailto:awhite@ltenv.com" TargetMode="External"/><Relationship Id="rId1" Type="http://schemas.openxmlformats.org/officeDocument/2006/relationships/slideLayout" Target="../slideLayouts/slideLayout2.xml"/><Relationship Id="rId6" Type="http://schemas.openxmlformats.org/officeDocument/2006/relationships/image" Target="../media/image31.jpg"/><Relationship Id="rId5" Type="http://schemas.openxmlformats.org/officeDocument/2006/relationships/image" Target="../media/image30.png"/><Relationship Id="rId4" Type="http://schemas.openxmlformats.org/officeDocument/2006/relationships/hyperlink" Target="mailto:skahn@ltenv.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191000"/>
            <a:ext cx="6400800" cy="838200"/>
          </a:xfrm>
        </p:spPr>
        <p:txBody>
          <a:bodyPr>
            <a:normAutofit fontScale="92500" lnSpcReduction="10000"/>
          </a:bodyPr>
          <a:lstStyle/>
          <a:p>
            <a:pPr eaLnBrk="1" fontAlgn="auto" hangingPunct="1">
              <a:spcAft>
                <a:spcPts val="0"/>
              </a:spcAft>
              <a:buFont typeface="Wingdings 2"/>
              <a:buNone/>
              <a:defRPr/>
            </a:pPr>
            <a:r>
              <a:rPr lang="en-US" sz="2800" dirty="0"/>
              <a:t>C-Scale Sound (Noise) Concerns</a:t>
            </a:r>
          </a:p>
        </p:txBody>
      </p:sp>
      <p:sp>
        <p:nvSpPr>
          <p:cNvPr id="13315" name="Title 1"/>
          <p:cNvSpPr>
            <a:spLocks noGrp="1"/>
          </p:cNvSpPr>
          <p:nvPr>
            <p:ph type="ctrTitle"/>
          </p:nvPr>
        </p:nvSpPr>
        <p:spPr>
          <a:xfrm>
            <a:off x="685800" y="2743200"/>
            <a:ext cx="7772400" cy="1295400"/>
          </a:xfrm>
        </p:spPr>
        <p:txBody>
          <a:bodyPr/>
          <a:lstStyle/>
          <a:p>
            <a:pPr eaLnBrk="1" hangingPunct="1"/>
            <a:r>
              <a:rPr lang="en-US" dirty="0">
                <a:cs typeface="Calibri" pitchFamily="34" charset="0"/>
              </a:rPr>
              <a:t>Social License to Operate</a:t>
            </a:r>
            <a:endParaRPr lang="en-US" dirty="0"/>
          </a:p>
        </p:txBody>
      </p:sp>
      <p:sp>
        <p:nvSpPr>
          <p:cNvPr id="13317" name="TextBox 4"/>
          <p:cNvSpPr txBox="1">
            <a:spLocks noChangeArrowheads="1"/>
          </p:cNvSpPr>
          <p:nvPr/>
        </p:nvSpPr>
        <p:spPr bwMode="auto">
          <a:xfrm>
            <a:off x="3505200" y="914400"/>
            <a:ext cx="495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latin typeface="Corbel" pitchFamily="34" charset="0"/>
              </a:rPr>
              <a:t>Presented by Patrick Garland, P.G., CSP</a:t>
            </a:r>
          </a:p>
          <a:p>
            <a:pPr eaLnBrk="1" hangingPunct="1"/>
            <a:r>
              <a:rPr lang="en-US" b="1" dirty="0">
                <a:latin typeface="Corbel" pitchFamily="34" charset="0"/>
              </a:rPr>
              <a:t>on February 7, 2017</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461326"/>
            <a:ext cx="2834646" cy="164592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a:solidFill>
                  <a:schemeClr val="accent1"/>
                </a:solidFill>
              </a:rPr>
              <a:t>Noise During Pad Build-Out / Drilling</a:t>
            </a:r>
          </a:p>
        </p:txBody>
      </p:sp>
      <p:sp>
        <p:nvSpPr>
          <p:cNvPr id="3" name="Content Placeholder 2"/>
          <p:cNvSpPr>
            <a:spLocks noGrp="1"/>
          </p:cNvSpPr>
          <p:nvPr>
            <p:ph sz="quarter" idx="1"/>
          </p:nvPr>
        </p:nvSpPr>
        <p:spPr>
          <a:xfrm>
            <a:off x="301752" y="1527048"/>
            <a:ext cx="4873688" cy="4572000"/>
          </a:xfrm>
        </p:spPr>
        <p:txBody>
          <a:bodyPr/>
          <a:lstStyle/>
          <a:p>
            <a:r>
              <a:rPr lang="en-US" sz="2800" dirty="0">
                <a:solidFill>
                  <a:schemeClr val="accent1"/>
                </a:solidFill>
              </a:rPr>
              <a:t>Primary sources of noise would be </a:t>
            </a:r>
            <a:r>
              <a:rPr lang="en-US" sz="2800" b="1" u="sng" dirty="0">
                <a:solidFill>
                  <a:schemeClr val="accent1"/>
                </a:solidFill>
              </a:rPr>
              <a:t>equipment</a:t>
            </a:r>
            <a:r>
              <a:rPr lang="en-US" sz="2800" dirty="0">
                <a:solidFill>
                  <a:schemeClr val="accent1"/>
                </a:solidFill>
              </a:rPr>
              <a:t> (bulldozers, drill rigs, and diesel engines). </a:t>
            </a:r>
          </a:p>
          <a:p>
            <a:r>
              <a:rPr lang="en-US" sz="2800" dirty="0">
                <a:solidFill>
                  <a:schemeClr val="accent1"/>
                </a:solidFill>
              </a:rPr>
              <a:t>Other sources of noise include </a:t>
            </a:r>
            <a:r>
              <a:rPr lang="en-US" sz="2800" b="1" u="sng" dirty="0">
                <a:solidFill>
                  <a:schemeClr val="accent1"/>
                </a:solidFill>
              </a:rPr>
              <a:t>vehicular traffic</a:t>
            </a:r>
            <a:r>
              <a:rPr lang="en-US" sz="2800" dirty="0">
                <a:solidFill>
                  <a:schemeClr val="accent1"/>
                </a:solidFill>
              </a:rPr>
              <a:t>,</a:t>
            </a:r>
            <a:r>
              <a:rPr lang="en-US" sz="2800" b="1" u="sng" dirty="0">
                <a:solidFill>
                  <a:schemeClr val="accent1"/>
                </a:solidFill>
              </a:rPr>
              <a:t> blasting</a:t>
            </a:r>
            <a:r>
              <a:rPr lang="en-US" sz="2800" dirty="0">
                <a:solidFill>
                  <a:schemeClr val="accent1"/>
                </a:solidFill>
              </a:rPr>
              <a:t> and </a:t>
            </a:r>
            <a:r>
              <a:rPr lang="en-US" sz="2800" b="1" u="sng" dirty="0">
                <a:solidFill>
                  <a:schemeClr val="accent1"/>
                </a:solidFill>
              </a:rPr>
              <a:t>flaring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1676400"/>
            <a:ext cx="3270633" cy="180975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5729" y="3657600"/>
            <a:ext cx="3499852" cy="262488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1200" y="4795052"/>
            <a:ext cx="2790825" cy="1571625"/>
          </a:xfrm>
          <a:prstGeom prst="rect">
            <a:avLst/>
          </a:prstGeom>
        </p:spPr>
      </p:pic>
    </p:spTree>
    <p:extLst>
      <p:ext uri="{BB962C8B-B14F-4D97-AF65-F5344CB8AC3E}">
        <p14:creationId xmlns:p14="http://schemas.microsoft.com/office/powerpoint/2010/main" val="3531342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accent1"/>
                </a:solidFill>
              </a:rPr>
              <a:t>Noise Can Be A Remediation Issue As Well</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0470" y="1600200"/>
            <a:ext cx="4981575" cy="3736181"/>
          </a:xfrm>
          <a:prstGeom prst="rect">
            <a:avLst/>
          </a:prstGeom>
        </p:spPr>
      </p:pic>
      <p:pic>
        <p:nvPicPr>
          <p:cNvPr id="4" name="Content Placeholder 3"/>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457200" y="2936876"/>
            <a:ext cx="4419600" cy="3314700"/>
          </a:xfrm>
        </p:spPr>
      </p:pic>
      <p:sp>
        <p:nvSpPr>
          <p:cNvPr id="6" name="Content Placeholder 2"/>
          <p:cNvSpPr txBox="1">
            <a:spLocks/>
          </p:cNvSpPr>
          <p:nvPr/>
        </p:nvSpPr>
        <p:spPr bwMode="auto">
          <a:xfrm>
            <a:off x="454025" y="1600200"/>
            <a:ext cx="342644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1" fontAlgn="base" hangingPunct="1">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1" fontAlgn="base" hangingPunct="1">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1" fontAlgn="base" hangingPunct="1">
              <a:spcBef>
                <a:spcPct val="20000"/>
              </a:spcBef>
              <a:spcAft>
                <a:spcPct val="0"/>
              </a:spcAft>
              <a:buClr>
                <a:srgbClr val="B8B8B8"/>
              </a:buClr>
              <a:buSzPct val="75000"/>
              <a:buFont typeface="Wingdings 2" pitchFamily="18" charset="2"/>
              <a:buChar char=""/>
              <a:defRPr sz="2000" kern="1200">
                <a:solidFill>
                  <a:schemeClr val="tx1"/>
                </a:solidFill>
                <a:latin typeface="+mn-lt"/>
                <a:ea typeface="+mn-ea"/>
                <a:cs typeface="+mn-cs"/>
              </a:defRPr>
            </a:lvl3pPr>
            <a:lvl4pPr marL="1096963" indent="-228600" algn="l" rtl="0" eaLnBrk="1" fontAlgn="base" hangingPunct="1">
              <a:spcBef>
                <a:spcPct val="20000"/>
              </a:spcBef>
              <a:spcAft>
                <a:spcPct val="0"/>
              </a:spcAft>
              <a:buClr>
                <a:srgbClr val="BFBFBF"/>
              </a:buClr>
              <a:buSzPct val="70000"/>
              <a:buFont typeface="Wingdings" pitchFamily="2" charset="2"/>
              <a:buChar char=""/>
              <a:defRPr sz="2000" kern="1200">
                <a:solidFill>
                  <a:schemeClr val="tx2"/>
                </a:solidFill>
                <a:latin typeface="+mn-lt"/>
                <a:ea typeface="+mn-ea"/>
                <a:cs typeface="+mn-cs"/>
              </a:defRPr>
            </a:lvl4pPr>
            <a:lvl5pPr marL="1371600" indent="-228600" algn="l" rtl="0" eaLnBrk="1" fontAlgn="base" hangingPunct="1">
              <a:spcBef>
                <a:spcPct val="20000"/>
              </a:spcBef>
              <a:spcAft>
                <a:spcPct val="0"/>
              </a:spcAft>
              <a:buClr>
                <a:srgbClr val="7BA79D"/>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sz="2800" dirty="0">
                <a:solidFill>
                  <a:schemeClr val="tx2"/>
                </a:solidFill>
              </a:rPr>
              <a:t>Hay bales as a </a:t>
            </a:r>
            <a:r>
              <a:rPr lang="en-US" sz="2800" b="1" u="sng" dirty="0">
                <a:solidFill>
                  <a:schemeClr val="tx2"/>
                </a:solidFill>
              </a:rPr>
              <a:t>temporary</a:t>
            </a:r>
            <a:r>
              <a:rPr lang="en-US" sz="2800" dirty="0">
                <a:solidFill>
                  <a:schemeClr val="tx2"/>
                </a:solidFill>
              </a:rPr>
              <a:t> / </a:t>
            </a:r>
            <a:r>
              <a:rPr lang="en-US" sz="2800" b="1" u="sng" dirty="0">
                <a:solidFill>
                  <a:schemeClr val="tx2"/>
                </a:solidFill>
              </a:rPr>
              <a:t>short term</a:t>
            </a:r>
            <a:r>
              <a:rPr lang="en-US" sz="2800" dirty="0">
                <a:solidFill>
                  <a:schemeClr val="tx2"/>
                </a:solidFill>
              </a:rPr>
              <a:t> solution</a:t>
            </a:r>
            <a:endParaRPr lang="en-US" sz="3600" u="sng" dirty="0"/>
          </a:p>
        </p:txBody>
      </p:sp>
    </p:spTree>
    <p:extLst>
      <p:ext uri="{BB962C8B-B14F-4D97-AF65-F5344CB8AC3E}">
        <p14:creationId xmlns:p14="http://schemas.microsoft.com/office/powerpoint/2010/main" val="167744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p:cNvSpPr>
            <a:spLocks noGrp="1"/>
          </p:cNvSpPr>
          <p:nvPr>
            <p:ph type="title"/>
          </p:nvPr>
        </p:nvSpPr>
        <p:spPr/>
        <p:txBody>
          <a:bodyPr/>
          <a:lstStyle/>
          <a:p>
            <a:pPr eaLnBrk="1" hangingPunct="1"/>
            <a:r>
              <a:rPr lang="en-US" dirty="0"/>
              <a:t>HOW FAR CAN SOUND TRAVEL?</a:t>
            </a:r>
          </a:p>
        </p:txBody>
      </p:sp>
      <p:sp>
        <p:nvSpPr>
          <p:cNvPr id="15363" name="Text Placeholder 1"/>
          <p:cNvSpPr>
            <a:spLocks noGrp="1"/>
          </p:cNvSpPr>
          <p:nvPr>
            <p:ph type="body" idx="2"/>
          </p:nvPr>
        </p:nvSpPr>
        <p:spPr>
          <a:xfrm>
            <a:off x="381000" y="2286000"/>
            <a:ext cx="2362200" cy="3840163"/>
          </a:xfrm>
        </p:spPr>
        <p:txBody>
          <a:bodyPr/>
          <a:lstStyle/>
          <a:p>
            <a:pPr eaLnBrk="1" hangingPunct="1">
              <a:spcAft>
                <a:spcPct val="0"/>
              </a:spcAft>
            </a:pPr>
            <a:r>
              <a:rPr lang="en-US" sz="2800" dirty="0"/>
              <a:t>Free Field =&gt;</a:t>
            </a:r>
          </a:p>
          <a:p>
            <a:pPr eaLnBrk="1" hangingPunct="1">
              <a:spcAft>
                <a:spcPct val="0"/>
              </a:spcAft>
            </a:pPr>
            <a:r>
              <a:rPr lang="en-US" sz="2800" dirty="0"/>
              <a:t>No Reflected Sound Waves</a:t>
            </a:r>
          </a:p>
        </p:txBody>
      </p:sp>
      <p:sp>
        <p:nvSpPr>
          <p:cNvPr id="15364" name="Content Placeholder 4"/>
          <p:cNvSpPr>
            <a:spLocks noGrp="1"/>
          </p:cNvSpPr>
          <p:nvPr>
            <p:ph sz="quarter" idx="1"/>
          </p:nvPr>
        </p:nvSpPr>
        <p:spPr>
          <a:xfrm>
            <a:off x="3124200" y="685800"/>
            <a:ext cx="5638800" cy="1219200"/>
          </a:xfrm>
        </p:spPr>
        <p:txBody>
          <a:bodyPr/>
          <a:lstStyle/>
          <a:p>
            <a:r>
              <a:rPr lang="en-US" sz="2400" dirty="0">
                <a:solidFill>
                  <a:schemeClr val="accent1"/>
                </a:solidFill>
              </a:rPr>
              <a:t>Sound pressure level decreases 6 dB each time the distance from the point source is doubled</a:t>
            </a:r>
          </a:p>
          <a:p>
            <a:endParaRPr lang="en-US" sz="2400" dirty="0">
              <a:solidFill>
                <a:schemeClr val="accent1"/>
              </a:solidFill>
            </a:endParaRPr>
          </a:p>
          <a:p>
            <a:endParaRPr lang="en-US" sz="2400" dirty="0">
              <a:solidFill>
                <a:schemeClr val="accent1"/>
              </a:solidFill>
            </a:endParaRPr>
          </a:p>
          <a:p>
            <a:endParaRPr lang="en-US" sz="2400" dirty="0">
              <a:solidFill>
                <a:schemeClr val="accent1"/>
              </a:solidFill>
            </a:endParaRPr>
          </a:p>
          <a:p>
            <a:endParaRPr lang="en-US" sz="2400" dirty="0">
              <a:solidFill>
                <a:schemeClr val="accent1"/>
              </a:solidFill>
            </a:endParaRPr>
          </a:p>
          <a:p>
            <a:endParaRPr lang="en-US" sz="2400" dirty="0">
              <a:solidFill>
                <a:schemeClr val="accent1"/>
              </a:solidFill>
            </a:endParaRPr>
          </a:p>
          <a:p>
            <a:endParaRPr lang="en-US" sz="2400" dirty="0">
              <a:solidFill>
                <a:schemeClr val="accent1"/>
              </a:solidFill>
            </a:endParaRPr>
          </a:p>
          <a:p>
            <a:endParaRPr lang="en-US" sz="2400" dirty="0">
              <a:solidFill>
                <a:schemeClr val="accent1"/>
              </a:solidFill>
            </a:endParaRPr>
          </a:p>
          <a:p>
            <a:endParaRPr lang="en-US" sz="2400" dirty="0">
              <a:solidFill>
                <a:schemeClr val="accent1"/>
              </a:solidFill>
            </a:endParaRPr>
          </a:p>
          <a:p>
            <a:pPr eaLnBrk="1" hangingPunct="1"/>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5664" y="1932298"/>
            <a:ext cx="3815872" cy="2270066"/>
          </a:xfrm>
          <a:prstGeom prst="rect">
            <a:avLst/>
          </a:prstGeom>
        </p:spPr>
      </p:pic>
      <p:sp>
        <p:nvSpPr>
          <p:cNvPr id="10" name="TextBox 9"/>
          <p:cNvSpPr txBox="1"/>
          <p:nvPr/>
        </p:nvSpPr>
        <p:spPr>
          <a:xfrm>
            <a:off x="246830" y="6336268"/>
            <a:ext cx="5776005" cy="369332"/>
          </a:xfrm>
          <a:prstGeom prst="rect">
            <a:avLst/>
          </a:prstGeom>
          <a:noFill/>
        </p:spPr>
        <p:txBody>
          <a:bodyPr wrap="none" rtlCol="0">
            <a:spAutoFit/>
          </a:bodyPr>
          <a:lstStyle/>
          <a:p>
            <a:r>
              <a:rPr lang="en-US" dirty="0">
                <a:solidFill>
                  <a:schemeClr val="accent1"/>
                </a:solidFill>
              </a:rPr>
              <a:t>Source: https://www.osha.gov/dts/osta/otm/new_noise/</a:t>
            </a:r>
          </a:p>
        </p:txBody>
      </p:sp>
      <p:cxnSp>
        <p:nvCxnSpPr>
          <p:cNvPr id="3" name="Straight Connector 2"/>
          <p:cNvCxnSpPr/>
          <p:nvPr/>
        </p:nvCxnSpPr>
        <p:spPr>
          <a:xfrm>
            <a:off x="3124200" y="4648200"/>
            <a:ext cx="5638800"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Content Placeholder 4"/>
              <p:cNvSpPr txBox="1">
                <a:spLocks/>
              </p:cNvSpPr>
              <p:nvPr/>
            </p:nvSpPr>
            <p:spPr bwMode="auto">
              <a:xfrm>
                <a:off x="3124200" y="4876800"/>
                <a:ext cx="5638800" cy="12493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1" fontAlgn="base" hangingPunct="1">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1" fontAlgn="base" hangingPunct="1">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1" fontAlgn="base" hangingPunct="1">
                  <a:spcBef>
                    <a:spcPct val="20000"/>
                  </a:spcBef>
                  <a:spcAft>
                    <a:spcPct val="0"/>
                  </a:spcAft>
                  <a:buClr>
                    <a:srgbClr val="B8B8B8"/>
                  </a:buClr>
                  <a:buSzPct val="75000"/>
                  <a:buFont typeface="Wingdings 2" pitchFamily="18" charset="2"/>
                  <a:buChar char=""/>
                  <a:defRPr sz="2000" kern="1200">
                    <a:solidFill>
                      <a:schemeClr val="tx1"/>
                    </a:solidFill>
                    <a:latin typeface="+mn-lt"/>
                    <a:ea typeface="+mn-ea"/>
                    <a:cs typeface="+mn-cs"/>
                  </a:defRPr>
                </a:lvl3pPr>
                <a:lvl4pPr marL="1096963" indent="-228600" algn="l" rtl="0" eaLnBrk="1" fontAlgn="base" hangingPunct="1">
                  <a:spcBef>
                    <a:spcPct val="20000"/>
                  </a:spcBef>
                  <a:spcAft>
                    <a:spcPct val="0"/>
                  </a:spcAft>
                  <a:buClr>
                    <a:srgbClr val="BFBFBF"/>
                  </a:buClr>
                  <a:buSzPct val="70000"/>
                  <a:buFont typeface="Wingdings" pitchFamily="2" charset="2"/>
                  <a:buChar char=""/>
                  <a:defRPr sz="2000" kern="1200">
                    <a:solidFill>
                      <a:schemeClr val="tx2"/>
                    </a:solidFill>
                    <a:latin typeface="+mn-lt"/>
                    <a:ea typeface="+mn-ea"/>
                    <a:cs typeface="+mn-cs"/>
                  </a:defRPr>
                </a:lvl4pPr>
                <a:lvl5pPr marL="1371600" indent="-228600" algn="l" rtl="0" eaLnBrk="1" fontAlgn="base" hangingPunct="1">
                  <a:spcBef>
                    <a:spcPct val="20000"/>
                  </a:spcBef>
                  <a:spcAft>
                    <a:spcPct val="0"/>
                  </a:spcAft>
                  <a:buClr>
                    <a:srgbClr val="7BA79D"/>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sz="2400" dirty="0">
                    <a:solidFill>
                      <a:schemeClr val="accent1"/>
                    </a:solidFill>
                  </a:rPr>
                  <a:t>COGCC equation [Rule 802.c(1)]</a:t>
                </a:r>
              </a:p>
              <a:p>
                <a:pPr marL="0" indent="0">
                  <a:buFont typeface="Wingdings 2" pitchFamily="18" charset="2"/>
                  <a:buNone/>
                </a:pPr>
                <a14:m>
                  <m:oMathPara xmlns:m="http://schemas.openxmlformats.org/officeDocument/2006/math">
                    <m:oMathParaPr>
                      <m:jc m:val="centerGroup"/>
                    </m:oMathParaPr>
                    <m:oMath xmlns:m="http://schemas.openxmlformats.org/officeDocument/2006/math">
                      <m:sSub>
                        <m:sSubPr>
                          <m:ctrlPr>
                            <a:rPr lang="en-US" sz="2400" i="1" smtClean="0">
                              <a:solidFill>
                                <a:schemeClr val="accent1"/>
                              </a:solidFill>
                              <a:latin typeface="Cambria Math" panose="02040503050406030204" pitchFamily="18" charset="0"/>
                            </a:rPr>
                          </m:ctrlPr>
                        </m:sSubPr>
                        <m:e>
                          <m:r>
                            <a:rPr lang="en-US" sz="2400" i="1" smtClean="0">
                              <a:solidFill>
                                <a:schemeClr val="accent1"/>
                              </a:solidFill>
                              <a:latin typeface="Cambria Math" panose="02040503050406030204" pitchFamily="18" charset="0"/>
                            </a:rPr>
                            <m:t>𝑑𝐵</m:t>
                          </m:r>
                        </m:e>
                        <m:sub>
                          <m:r>
                            <a:rPr lang="en-US" sz="2400" i="1" smtClean="0">
                              <a:solidFill>
                                <a:schemeClr val="accent1"/>
                              </a:solidFill>
                              <a:latin typeface="Cambria Math" panose="02040503050406030204" pitchFamily="18" charset="0"/>
                            </a:rPr>
                            <m:t>2</m:t>
                          </m:r>
                        </m:sub>
                      </m:sSub>
                      <m:r>
                        <a:rPr lang="en-US" sz="2400" i="1" smtClean="0">
                          <a:solidFill>
                            <a:schemeClr val="accent1"/>
                          </a:solidFill>
                          <a:latin typeface="Cambria Math" panose="02040503050406030204" pitchFamily="18" charset="0"/>
                        </a:rPr>
                        <m:t>= </m:t>
                      </m:r>
                      <m:sSub>
                        <m:sSubPr>
                          <m:ctrlPr>
                            <a:rPr lang="en-US" sz="2400" i="1" smtClean="0">
                              <a:solidFill>
                                <a:schemeClr val="accent1"/>
                              </a:solidFill>
                              <a:latin typeface="Cambria Math" panose="02040503050406030204" pitchFamily="18" charset="0"/>
                            </a:rPr>
                          </m:ctrlPr>
                        </m:sSubPr>
                        <m:e>
                          <m:r>
                            <a:rPr lang="en-US" sz="2400" i="1" smtClean="0">
                              <a:solidFill>
                                <a:schemeClr val="accent1"/>
                              </a:solidFill>
                              <a:latin typeface="Cambria Math" panose="02040503050406030204" pitchFamily="18" charset="0"/>
                            </a:rPr>
                            <m:t>𝑑𝐵</m:t>
                          </m:r>
                        </m:e>
                        <m:sub>
                          <m:r>
                            <a:rPr lang="en-US" sz="2400" i="1" smtClean="0">
                              <a:solidFill>
                                <a:schemeClr val="accent1"/>
                              </a:solidFill>
                              <a:latin typeface="Cambria Math" panose="02040503050406030204" pitchFamily="18" charset="0"/>
                            </a:rPr>
                            <m:t>1</m:t>
                          </m:r>
                        </m:sub>
                      </m:sSub>
                      <m:r>
                        <a:rPr lang="en-US" sz="2400" i="1" smtClean="0">
                          <a:solidFill>
                            <a:schemeClr val="accent1"/>
                          </a:solidFill>
                          <a:latin typeface="Cambria Math" panose="02040503050406030204" pitchFamily="18" charset="0"/>
                        </a:rPr>
                        <m:t>+20</m:t>
                      </m:r>
                      <m:func>
                        <m:funcPr>
                          <m:ctrlPr>
                            <a:rPr lang="en-US" sz="2400" i="1" smtClean="0">
                              <a:solidFill>
                                <a:schemeClr val="accent1"/>
                              </a:solidFill>
                              <a:latin typeface="Cambria Math" panose="02040503050406030204" pitchFamily="18" charset="0"/>
                            </a:rPr>
                          </m:ctrlPr>
                        </m:funcPr>
                        <m:fName>
                          <m:r>
                            <m:rPr>
                              <m:sty m:val="p"/>
                            </m:rPr>
                            <a:rPr lang="en-US" sz="2400" smtClean="0">
                              <a:solidFill>
                                <a:schemeClr val="accent1"/>
                              </a:solidFill>
                              <a:latin typeface="Cambria Math" panose="02040503050406030204" pitchFamily="18" charset="0"/>
                            </a:rPr>
                            <m:t>log</m:t>
                          </m:r>
                        </m:fName>
                        <m:e>
                          <m:f>
                            <m:fPr>
                              <m:ctrlPr>
                                <a:rPr lang="en-US" sz="2400" i="1" smtClean="0">
                                  <a:solidFill>
                                    <a:schemeClr val="accent1"/>
                                  </a:solidFill>
                                  <a:latin typeface="Cambria Math" panose="02040503050406030204" pitchFamily="18" charset="0"/>
                                </a:rPr>
                              </m:ctrlPr>
                            </m:fPr>
                            <m:num>
                              <m:sSub>
                                <m:sSubPr>
                                  <m:ctrlPr>
                                    <a:rPr lang="en-US" sz="2400" i="1" smtClean="0">
                                      <a:solidFill>
                                        <a:schemeClr val="accent1"/>
                                      </a:solidFill>
                                      <a:latin typeface="Cambria Math" panose="02040503050406030204" pitchFamily="18" charset="0"/>
                                    </a:rPr>
                                  </m:ctrlPr>
                                </m:sSubPr>
                                <m:e>
                                  <m:r>
                                    <a:rPr lang="en-US" sz="2400" i="1" smtClean="0">
                                      <a:solidFill>
                                        <a:schemeClr val="accent1"/>
                                      </a:solidFill>
                                      <a:latin typeface="Cambria Math" panose="02040503050406030204" pitchFamily="18" charset="0"/>
                                    </a:rPr>
                                    <m:t>𝑑</m:t>
                                  </m:r>
                                </m:e>
                                <m:sub>
                                  <m:r>
                                    <a:rPr lang="en-US" sz="2400" i="1" smtClean="0">
                                      <a:solidFill>
                                        <a:schemeClr val="accent1"/>
                                      </a:solidFill>
                                      <a:latin typeface="Cambria Math" panose="02040503050406030204" pitchFamily="18" charset="0"/>
                                    </a:rPr>
                                    <m:t>1</m:t>
                                  </m:r>
                                </m:sub>
                              </m:sSub>
                            </m:num>
                            <m:den>
                              <m:sSub>
                                <m:sSubPr>
                                  <m:ctrlPr>
                                    <a:rPr lang="en-US" sz="2400" i="1" smtClean="0">
                                      <a:solidFill>
                                        <a:schemeClr val="accent1"/>
                                      </a:solidFill>
                                      <a:latin typeface="Cambria Math" panose="02040503050406030204" pitchFamily="18" charset="0"/>
                                    </a:rPr>
                                  </m:ctrlPr>
                                </m:sSubPr>
                                <m:e>
                                  <m:r>
                                    <a:rPr lang="en-US" sz="2400" i="1" smtClean="0">
                                      <a:solidFill>
                                        <a:schemeClr val="accent1"/>
                                      </a:solidFill>
                                      <a:latin typeface="Cambria Math" panose="02040503050406030204" pitchFamily="18" charset="0"/>
                                    </a:rPr>
                                    <m:t>𝑑</m:t>
                                  </m:r>
                                </m:e>
                                <m:sub>
                                  <m:r>
                                    <a:rPr lang="en-US" sz="2400" i="1" smtClean="0">
                                      <a:solidFill>
                                        <a:schemeClr val="accent1"/>
                                      </a:solidFill>
                                      <a:latin typeface="Cambria Math" panose="02040503050406030204" pitchFamily="18" charset="0"/>
                                    </a:rPr>
                                    <m:t>2</m:t>
                                  </m:r>
                                </m:sub>
                              </m:sSub>
                            </m:den>
                          </m:f>
                        </m:e>
                      </m:func>
                    </m:oMath>
                  </m:oMathPara>
                </a14:m>
                <a:endParaRPr lang="en-US" sz="2400" dirty="0">
                  <a:solidFill>
                    <a:schemeClr val="accent1"/>
                  </a:solidFill>
                </a:endParaRPr>
              </a:p>
              <a:p>
                <a:endParaRPr lang="en-US" dirty="0"/>
              </a:p>
            </p:txBody>
          </p:sp>
        </mc:Choice>
        <mc:Fallback xmlns="">
          <p:sp>
            <p:nvSpPr>
              <p:cNvPr id="8" name="Content Placeholder 4"/>
              <p:cNvSpPr txBox="1">
                <a:spLocks noRot="1" noChangeAspect="1" noMove="1" noResize="1" noEditPoints="1" noAdjustHandles="1" noChangeArrowheads="1" noChangeShapeType="1" noTextEdit="1"/>
              </p:cNvSpPr>
              <p:nvPr/>
            </p:nvSpPr>
            <p:spPr bwMode="auto">
              <a:xfrm>
                <a:off x="3124200" y="4876800"/>
                <a:ext cx="5638800" cy="1249363"/>
              </a:xfrm>
              <a:prstGeom prst="rect">
                <a:avLst/>
              </a:prstGeom>
              <a:blipFill rotWithShape="0">
                <a:blip r:embed="rId3"/>
                <a:stretch>
                  <a:fillRect l="-865" t="-390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364">
                                            <p:txEl>
                                              <p:pRg st="0" end="0"/>
                                            </p:txEl>
                                          </p:spTgt>
                                        </p:tgtEl>
                                        <p:attrNameLst>
                                          <p:attrName>style.visibility</p:attrName>
                                        </p:attrNameLst>
                                      </p:cBhvr>
                                      <p:to>
                                        <p:strVal val="visible"/>
                                      </p:to>
                                    </p:set>
                                    <p:animEffect transition="in" filter="wipe(down)">
                                      <p:cBhvr>
                                        <p:cTn id="7" dur="500"/>
                                        <p:tgtEl>
                                          <p:spTgt spid="153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build="p"/>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01625" y="228600"/>
            <a:ext cx="8534400" cy="758825"/>
          </a:xfrm>
        </p:spPr>
        <p:txBody>
          <a:bodyPr/>
          <a:lstStyle/>
          <a:p>
            <a:pPr eaLnBrk="1" hangingPunct="1"/>
            <a:r>
              <a:rPr lang="en-US" sz="4200" dirty="0">
                <a:solidFill>
                  <a:schemeClr val="accent1"/>
                </a:solidFill>
              </a:rPr>
              <a:t>Free Field Example – 100 dB</a:t>
            </a:r>
          </a:p>
        </p:txBody>
      </p:sp>
      <p:graphicFrame>
        <p:nvGraphicFramePr>
          <p:cNvPr id="5" name="Table 4"/>
          <p:cNvGraphicFramePr>
            <a:graphicFrameLocks noGrp="1"/>
          </p:cNvGraphicFramePr>
          <p:nvPr>
            <p:extLst>
              <p:ext uri="{D42A27DB-BD31-4B8C-83A1-F6EECF244321}">
                <p14:modId xmlns:p14="http://schemas.microsoft.com/office/powerpoint/2010/main" val="1891460610"/>
              </p:ext>
            </p:extLst>
          </p:nvPr>
        </p:nvGraphicFramePr>
        <p:xfrm>
          <a:off x="4648200" y="1771142"/>
          <a:ext cx="4267201" cy="4348480"/>
        </p:xfrm>
        <a:graphic>
          <a:graphicData uri="http://schemas.openxmlformats.org/drawingml/2006/table">
            <a:tbl>
              <a:tblPr firstRow="1" bandRow="1">
                <a:tableStyleId>{5C22544A-7EE6-4342-B048-85BDC9FD1C3A}</a:tableStyleId>
              </a:tblPr>
              <a:tblGrid>
                <a:gridCol w="1643333">
                  <a:extLst>
                    <a:ext uri="{9D8B030D-6E8A-4147-A177-3AD203B41FA5}">
                      <a16:colId xmlns:a16="http://schemas.microsoft.com/office/drawing/2014/main" val="20000"/>
                    </a:ext>
                  </a:extLst>
                </a:gridCol>
                <a:gridCol w="1311934">
                  <a:extLst>
                    <a:ext uri="{9D8B030D-6E8A-4147-A177-3AD203B41FA5}">
                      <a16:colId xmlns:a16="http://schemas.microsoft.com/office/drawing/2014/main" val="20001"/>
                    </a:ext>
                  </a:extLst>
                </a:gridCol>
                <a:gridCol w="1311934">
                  <a:extLst>
                    <a:ext uri="{9D8B030D-6E8A-4147-A177-3AD203B41FA5}">
                      <a16:colId xmlns:a16="http://schemas.microsoft.com/office/drawing/2014/main" val="20002"/>
                    </a:ext>
                  </a:extLst>
                </a:gridCol>
              </a:tblGrid>
              <a:tr h="370840">
                <a:tc>
                  <a:txBody>
                    <a:bodyPr/>
                    <a:lstStyle/>
                    <a:p>
                      <a:pPr algn="ctr"/>
                      <a:r>
                        <a:rPr lang="en-US" dirty="0"/>
                        <a:t>DISTANCE (assume</a:t>
                      </a:r>
                      <a:r>
                        <a:rPr lang="en-US" baseline="0" dirty="0"/>
                        <a:t> feet)</a:t>
                      </a:r>
                      <a:endParaRPr lang="en-US" dirty="0"/>
                    </a:p>
                  </a:txBody>
                  <a:tcPr/>
                </a:tc>
                <a:tc>
                  <a:txBody>
                    <a:bodyPr/>
                    <a:lstStyle/>
                    <a:p>
                      <a:pPr algn="ctr"/>
                      <a:r>
                        <a:rPr lang="en-US" dirty="0"/>
                        <a:t>dB </a:t>
                      </a:r>
                    </a:p>
                    <a:p>
                      <a:pPr algn="ctr"/>
                      <a:r>
                        <a:rPr lang="en-US" dirty="0"/>
                        <a:t>(6</a:t>
                      </a:r>
                      <a:r>
                        <a:rPr lang="en-US" baseline="0" dirty="0"/>
                        <a:t> dB drop)</a:t>
                      </a:r>
                      <a:endParaRPr lang="en-US" dirty="0"/>
                    </a:p>
                  </a:txBody>
                  <a:tcPr anchor="ctr"/>
                </a:tc>
                <a:tc>
                  <a:txBody>
                    <a:bodyPr/>
                    <a:lstStyle/>
                    <a:p>
                      <a:pPr algn="ctr"/>
                      <a:r>
                        <a:rPr lang="en-US" dirty="0"/>
                        <a:t>dB</a:t>
                      </a:r>
                    </a:p>
                    <a:p>
                      <a:pPr algn="ctr"/>
                      <a:r>
                        <a:rPr lang="en-US" dirty="0"/>
                        <a:t>(equation)</a:t>
                      </a:r>
                    </a:p>
                  </a:txBody>
                  <a:tcPr anchor="ctr"/>
                </a:tc>
                <a:extLst>
                  <a:ext uri="{0D108BD9-81ED-4DB2-BD59-A6C34878D82A}">
                    <a16:rowId xmlns:a16="http://schemas.microsoft.com/office/drawing/2014/main" val="10000"/>
                  </a:ext>
                </a:extLst>
              </a:tr>
              <a:tr h="370840">
                <a:tc>
                  <a:txBody>
                    <a:bodyPr/>
                    <a:lstStyle/>
                    <a:p>
                      <a:pPr marL="0" algn="ctr" rtl="0" eaLnBrk="1" fontAlgn="b" latinLnBrk="0" hangingPunct="1"/>
                      <a:r>
                        <a:rPr kumimoji="0" lang="en-US" sz="1600" kern="1200" dirty="0">
                          <a:solidFill>
                            <a:schemeClr val="accent1"/>
                          </a:solidFill>
                          <a:latin typeface="+mn-lt"/>
                          <a:ea typeface="+mn-ea"/>
                          <a:cs typeface="+mn-cs"/>
                        </a:rPr>
                        <a:t>10</a:t>
                      </a:r>
                    </a:p>
                  </a:txBody>
                  <a:tcPr marL="9525" marR="9525" marT="9525" marB="0" anchor="ctr"/>
                </a:tc>
                <a:tc>
                  <a:txBody>
                    <a:bodyPr/>
                    <a:lstStyle/>
                    <a:p>
                      <a:pPr marL="0" algn="ctr" rtl="0" eaLnBrk="1" fontAlgn="b" latinLnBrk="0" hangingPunct="1"/>
                      <a:r>
                        <a:rPr kumimoji="0" lang="en-US" sz="1600" kern="1200" dirty="0">
                          <a:solidFill>
                            <a:schemeClr val="accent1"/>
                          </a:solidFill>
                          <a:latin typeface="+mn-lt"/>
                          <a:ea typeface="+mn-ea"/>
                          <a:cs typeface="+mn-cs"/>
                        </a:rPr>
                        <a:t>100</a:t>
                      </a:r>
                    </a:p>
                  </a:txBody>
                  <a:tcPr marL="9525" marR="9525" marT="9525" marB="0" anchor="ctr"/>
                </a:tc>
                <a:tc>
                  <a:txBody>
                    <a:bodyPr/>
                    <a:lstStyle/>
                    <a:p>
                      <a:pPr marL="0" algn="ctr" rtl="0" eaLnBrk="1" fontAlgn="b" latinLnBrk="0" hangingPunct="1"/>
                      <a:r>
                        <a:rPr kumimoji="0" lang="en-US" sz="1600" kern="1200" dirty="0">
                          <a:solidFill>
                            <a:schemeClr val="accent1"/>
                          </a:solidFill>
                          <a:latin typeface="+mn-lt"/>
                          <a:ea typeface="+mn-ea"/>
                          <a:cs typeface="+mn-cs"/>
                        </a:rPr>
                        <a:t>100.00</a:t>
                      </a:r>
                    </a:p>
                  </a:txBody>
                  <a:tcPr marL="9525" marR="9525" marT="9525" marB="0" anchor="b"/>
                </a:tc>
                <a:extLst>
                  <a:ext uri="{0D108BD9-81ED-4DB2-BD59-A6C34878D82A}">
                    <a16:rowId xmlns:a16="http://schemas.microsoft.com/office/drawing/2014/main" val="10001"/>
                  </a:ext>
                </a:extLst>
              </a:tr>
              <a:tr h="370840">
                <a:tc>
                  <a:txBody>
                    <a:bodyPr/>
                    <a:lstStyle/>
                    <a:p>
                      <a:pPr marL="0" algn="ctr" rtl="0" eaLnBrk="1" fontAlgn="b" latinLnBrk="0" hangingPunct="1"/>
                      <a:r>
                        <a:rPr kumimoji="0" lang="en-US" sz="1600" kern="1200" dirty="0">
                          <a:solidFill>
                            <a:schemeClr val="accent1"/>
                          </a:solidFill>
                          <a:latin typeface="+mn-lt"/>
                          <a:ea typeface="+mn-ea"/>
                          <a:cs typeface="+mn-cs"/>
                        </a:rPr>
                        <a:t>20</a:t>
                      </a:r>
                    </a:p>
                  </a:txBody>
                  <a:tcPr marL="9525" marR="9525" marT="9525" marB="0" anchor="ctr"/>
                </a:tc>
                <a:tc>
                  <a:txBody>
                    <a:bodyPr/>
                    <a:lstStyle/>
                    <a:p>
                      <a:pPr marL="0" algn="ctr" rtl="0" eaLnBrk="1" fontAlgn="b" latinLnBrk="0" hangingPunct="1"/>
                      <a:r>
                        <a:rPr kumimoji="0" lang="en-US" sz="1600" kern="1200" dirty="0">
                          <a:solidFill>
                            <a:schemeClr val="accent1"/>
                          </a:solidFill>
                          <a:latin typeface="+mn-lt"/>
                          <a:ea typeface="+mn-ea"/>
                          <a:cs typeface="+mn-cs"/>
                        </a:rPr>
                        <a:t>94</a:t>
                      </a:r>
                    </a:p>
                  </a:txBody>
                  <a:tcPr marL="9525" marR="9525" marT="9525" marB="0" anchor="ctr"/>
                </a:tc>
                <a:tc>
                  <a:txBody>
                    <a:bodyPr/>
                    <a:lstStyle/>
                    <a:p>
                      <a:pPr marL="0" algn="ctr" rtl="0" eaLnBrk="1" fontAlgn="b" latinLnBrk="0" hangingPunct="1"/>
                      <a:r>
                        <a:rPr kumimoji="0" lang="en-US" sz="1600" kern="1200" dirty="0">
                          <a:solidFill>
                            <a:schemeClr val="accent1"/>
                          </a:solidFill>
                          <a:latin typeface="+mn-lt"/>
                          <a:ea typeface="+mn-ea"/>
                          <a:cs typeface="+mn-cs"/>
                        </a:rPr>
                        <a:t>93.98</a:t>
                      </a:r>
                    </a:p>
                  </a:txBody>
                  <a:tcPr marL="9525" marR="9525" marT="9525" marB="0" anchor="b"/>
                </a:tc>
                <a:extLst>
                  <a:ext uri="{0D108BD9-81ED-4DB2-BD59-A6C34878D82A}">
                    <a16:rowId xmlns:a16="http://schemas.microsoft.com/office/drawing/2014/main" val="10002"/>
                  </a:ext>
                </a:extLst>
              </a:tr>
              <a:tr h="370840">
                <a:tc>
                  <a:txBody>
                    <a:bodyPr/>
                    <a:lstStyle/>
                    <a:p>
                      <a:pPr marL="0" algn="ctr" rtl="0" eaLnBrk="1" fontAlgn="b" latinLnBrk="0" hangingPunct="1"/>
                      <a:r>
                        <a:rPr kumimoji="0" lang="en-US" sz="1600" kern="1200" dirty="0">
                          <a:solidFill>
                            <a:schemeClr val="accent1"/>
                          </a:solidFill>
                          <a:latin typeface="+mn-lt"/>
                          <a:ea typeface="+mn-ea"/>
                          <a:cs typeface="+mn-cs"/>
                        </a:rPr>
                        <a:t>40</a:t>
                      </a:r>
                    </a:p>
                  </a:txBody>
                  <a:tcPr marL="9525" marR="9525" marT="9525" marB="0" anchor="ctr"/>
                </a:tc>
                <a:tc>
                  <a:txBody>
                    <a:bodyPr/>
                    <a:lstStyle/>
                    <a:p>
                      <a:pPr marL="0" algn="ctr" rtl="0" eaLnBrk="1" fontAlgn="b" latinLnBrk="0" hangingPunct="1"/>
                      <a:r>
                        <a:rPr kumimoji="0" lang="en-US" sz="1600" kern="1200" dirty="0">
                          <a:solidFill>
                            <a:schemeClr val="accent1"/>
                          </a:solidFill>
                          <a:latin typeface="+mn-lt"/>
                          <a:ea typeface="+mn-ea"/>
                          <a:cs typeface="+mn-cs"/>
                        </a:rPr>
                        <a:t>88</a:t>
                      </a:r>
                    </a:p>
                  </a:txBody>
                  <a:tcPr marL="9525" marR="9525" marT="9525" marB="0" anchor="ctr"/>
                </a:tc>
                <a:tc>
                  <a:txBody>
                    <a:bodyPr/>
                    <a:lstStyle/>
                    <a:p>
                      <a:pPr marL="0" algn="ctr" rtl="0" eaLnBrk="1" fontAlgn="b" latinLnBrk="0" hangingPunct="1"/>
                      <a:r>
                        <a:rPr kumimoji="0" lang="en-US" sz="1600" kern="1200" dirty="0">
                          <a:solidFill>
                            <a:schemeClr val="accent1"/>
                          </a:solidFill>
                          <a:latin typeface="+mn-lt"/>
                          <a:ea typeface="+mn-ea"/>
                          <a:cs typeface="+mn-cs"/>
                        </a:rPr>
                        <a:t>87.96</a:t>
                      </a:r>
                    </a:p>
                  </a:txBody>
                  <a:tcPr marL="9525" marR="9525" marT="9525" marB="0" anchor="b"/>
                </a:tc>
                <a:extLst>
                  <a:ext uri="{0D108BD9-81ED-4DB2-BD59-A6C34878D82A}">
                    <a16:rowId xmlns:a16="http://schemas.microsoft.com/office/drawing/2014/main" val="10003"/>
                  </a:ext>
                </a:extLst>
              </a:tr>
              <a:tr h="370840">
                <a:tc>
                  <a:txBody>
                    <a:bodyPr/>
                    <a:lstStyle/>
                    <a:p>
                      <a:pPr marL="0" algn="ctr" rtl="0" eaLnBrk="1" fontAlgn="b" latinLnBrk="0" hangingPunct="1"/>
                      <a:r>
                        <a:rPr kumimoji="0" lang="en-US" sz="1600" kern="1200" dirty="0">
                          <a:solidFill>
                            <a:schemeClr val="accent1"/>
                          </a:solidFill>
                          <a:latin typeface="+mn-lt"/>
                          <a:ea typeface="+mn-ea"/>
                          <a:cs typeface="+mn-cs"/>
                        </a:rPr>
                        <a:t>80</a:t>
                      </a:r>
                    </a:p>
                  </a:txBody>
                  <a:tcPr marL="9525" marR="9525" marT="9525" marB="0" anchor="ctr"/>
                </a:tc>
                <a:tc>
                  <a:txBody>
                    <a:bodyPr/>
                    <a:lstStyle/>
                    <a:p>
                      <a:pPr marL="0" algn="ctr" rtl="0" eaLnBrk="1" fontAlgn="b" latinLnBrk="0" hangingPunct="1"/>
                      <a:r>
                        <a:rPr kumimoji="0" lang="en-US" sz="1600" kern="1200" dirty="0">
                          <a:solidFill>
                            <a:schemeClr val="accent1"/>
                          </a:solidFill>
                          <a:latin typeface="+mn-lt"/>
                          <a:ea typeface="+mn-ea"/>
                          <a:cs typeface="+mn-cs"/>
                        </a:rPr>
                        <a:t>82</a:t>
                      </a:r>
                    </a:p>
                  </a:txBody>
                  <a:tcPr marL="9525" marR="9525" marT="9525" marB="0" anchor="ctr"/>
                </a:tc>
                <a:tc>
                  <a:txBody>
                    <a:bodyPr/>
                    <a:lstStyle/>
                    <a:p>
                      <a:pPr marL="0" algn="ctr" rtl="0" eaLnBrk="1" fontAlgn="b" latinLnBrk="0" hangingPunct="1"/>
                      <a:r>
                        <a:rPr kumimoji="0" lang="en-US" sz="1600" kern="1200" dirty="0">
                          <a:solidFill>
                            <a:schemeClr val="accent1"/>
                          </a:solidFill>
                          <a:latin typeface="+mn-lt"/>
                          <a:ea typeface="+mn-ea"/>
                          <a:cs typeface="+mn-cs"/>
                        </a:rPr>
                        <a:t>81.94</a:t>
                      </a:r>
                    </a:p>
                  </a:txBody>
                  <a:tcPr marL="9525" marR="9525" marT="9525" marB="0" anchor="b"/>
                </a:tc>
                <a:extLst>
                  <a:ext uri="{0D108BD9-81ED-4DB2-BD59-A6C34878D82A}">
                    <a16:rowId xmlns:a16="http://schemas.microsoft.com/office/drawing/2014/main" val="10004"/>
                  </a:ext>
                </a:extLst>
              </a:tr>
              <a:tr h="370840">
                <a:tc>
                  <a:txBody>
                    <a:bodyPr/>
                    <a:lstStyle/>
                    <a:p>
                      <a:pPr marL="0" algn="ctr" rtl="0" eaLnBrk="1" fontAlgn="b" latinLnBrk="0" hangingPunct="1"/>
                      <a:r>
                        <a:rPr kumimoji="0" lang="en-US" sz="1600" kern="1200" dirty="0">
                          <a:solidFill>
                            <a:schemeClr val="accent1"/>
                          </a:solidFill>
                          <a:latin typeface="+mn-lt"/>
                          <a:ea typeface="+mn-ea"/>
                          <a:cs typeface="+mn-cs"/>
                        </a:rPr>
                        <a:t>160</a:t>
                      </a:r>
                    </a:p>
                  </a:txBody>
                  <a:tcPr marL="9525" marR="9525" marT="9525" marB="0" anchor="ctr"/>
                </a:tc>
                <a:tc>
                  <a:txBody>
                    <a:bodyPr/>
                    <a:lstStyle/>
                    <a:p>
                      <a:pPr marL="0" algn="ctr" rtl="0" eaLnBrk="1" fontAlgn="b" latinLnBrk="0" hangingPunct="1"/>
                      <a:r>
                        <a:rPr kumimoji="0" lang="en-US" sz="1600" kern="1200" dirty="0">
                          <a:solidFill>
                            <a:schemeClr val="accent1"/>
                          </a:solidFill>
                          <a:latin typeface="+mn-lt"/>
                          <a:ea typeface="+mn-ea"/>
                          <a:cs typeface="+mn-cs"/>
                        </a:rPr>
                        <a:t>76</a:t>
                      </a:r>
                    </a:p>
                  </a:txBody>
                  <a:tcPr marL="9525" marR="9525" marT="9525" marB="0" anchor="ctr"/>
                </a:tc>
                <a:tc>
                  <a:txBody>
                    <a:bodyPr/>
                    <a:lstStyle/>
                    <a:p>
                      <a:pPr marL="0" algn="ctr" rtl="0" eaLnBrk="1" fontAlgn="b" latinLnBrk="0" hangingPunct="1"/>
                      <a:r>
                        <a:rPr kumimoji="0" lang="en-US" sz="1600" kern="1200" dirty="0">
                          <a:solidFill>
                            <a:schemeClr val="accent1"/>
                          </a:solidFill>
                          <a:latin typeface="+mn-lt"/>
                          <a:ea typeface="+mn-ea"/>
                          <a:cs typeface="+mn-cs"/>
                        </a:rPr>
                        <a:t>75.92</a:t>
                      </a:r>
                    </a:p>
                  </a:txBody>
                  <a:tcPr marL="9525" marR="9525" marT="9525" marB="0" anchor="b"/>
                </a:tc>
                <a:extLst>
                  <a:ext uri="{0D108BD9-81ED-4DB2-BD59-A6C34878D82A}">
                    <a16:rowId xmlns:a16="http://schemas.microsoft.com/office/drawing/2014/main" val="10005"/>
                  </a:ext>
                </a:extLst>
              </a:tr>
              <a:tr h="370840">
                <a:tc>
                  <a:txBody>
                    <a:bodyPr/>
                    <a:lstStyle/>
                    <a:p>
                      <a:pPr marL="0" algn="ctr" rtl="0" eaLnBrk="1" fontAlgn="b" latinLnBrk="0" hangingPunct="1"/>
                      <a:r>
                        <a:rPr kumimoji="0" lang="en-US" sz="1600" kern="1200" dirty="0">
                          <a:solidFill>
                            <a:schemeClr val="accent1"/>
                          </a:solidFill>
                          <a:latin typeface="+mn-lt"/>
                          <a:ea typeface="+mn-ea"/>
                          <a:cs typeface="+mn-cs"/>
                        </a:rPr>
                        <a:t>320</a:t>
                      </a:r>
                    </a:p>
                  </a:txBody>
                  <a:tcPr marL="9525" marR="9525" marT="9525" marB="0" anchor="ctr"/>
                </a:tc>
                <a:tc>
                  <a:txBody>
                    <a:bodyPr/>
                    <a:lstStyle/>
                    <a:p>
                      <a:pPr marL="0" algn="ctr" rtl="0" eaLnBrk="1" fontAlgn="b" latinLnBrk="0" hangingPunct="1"/>
                      <a:r>
                        <a:rPr kumimoji="0" lang="en-US" sz="1600" kern="1200" dirty="0">
                          <a:solidFill>
                            <a:schemeClr val="accent1"/>
                          </a:solidFill>
                          <a:latin typeface="+mn-lt"/>
                          <a:ea typeface="+mn-ea"/>
                          <a:cs typeface="+mn-cs"/>
                        </a:rPr>
                        <a:t>70</a:t>
                      </a:r>
                    </a:p>
                  </a:txBody>
                  <a:tcPr marL="9525" marR="9525" marT="9525" marB="0" anchor="ctr"/>
                </a:tc>
                <a:tc>
                  <a:txBody>
                    <a:bodyPr/>
                    <a:lstStyle/>
                    <a:p>
                      <a:pPr marL="0" algn="ctr" rtl="0" eaLnBrk="1" fontAlgn="b" latinLnBrk="0" hangingPunct="1"/>
                      <a:r>
                        <a:rPr kumimoji="0" lang="en-US" sz="1600" kern="1200" dirty="0">
                          <a:solidFill>
                            <a:schemeClr val="accent1"/>
                          </a:solidFill>
                          <a:latin typeface="+mn-lt"/>
                          <a:ea typeface="+mn-ea"/>
                          <a:cs typeface="+mn-cs"/>
                        </a:rPr>
                        <a:t>69.90</a:t>
                      </a:r>
                    </a:p>
                  </a:txBody>
                  <a:tcPr marL="9525" marR="9525" marT="9525" marB="0" anchor="b"/>
                </a:tc>
                <a:extLst>
                  <a:ext uri="{0D108BD9-81ED-4DB2-BD59-A6C34878D82A}">
                    <a16:rowId xmlns:a16="http://schemas.microsoft.com/office/drawing/2014/main" val="10006"/>
                  </a:ext>
                </a:extLst>
              </a:tr>
              <a:tr h="370840">
                <a:tc>
                  <a:txBody>
                    <a:bodyPr/>
                    <a:lstStyle/>
                    <a:p>
                      <a:pPr marL="0" algn="ctr" rtl="0" eaLnBrk="1" fontAlgn="b" latinLnBrk="0" hangingPunct="1"/>
                      <a:r>
                        <a:rPr kumimoji="0" lang="en-US" sz="2000" b="1" kern="1200" dirty="0">
                          <a:solidFill>
                            <a:schemeClr val="accent1"/>
                          </a:solidFill>
                          <a:latin typeface="+mn-lt"/>
                          <a:ea typeface="+mn-ea"/>
                          <a:cs typeface="+mn-cs"/>
                        </a:rPr>
                        <a:t>640</a:t>
                      </a:r>
                    </a:p>
                  </a:txBody>
                  <a:tcPr marL="9525" marR="9525" marT="9525" marB="0" anchor="ctr"/>
                </a:tc>
                <a:tc>
                  <a:txBody>
                    <a:bodyPr/>
                    <a:lstStyle/>
                    <a:p>
                      <a:pPr marL="0" algn="ctr" rtl="0" eaLnBrk="1" fontAlgn="b" latinLnBrk="0" hangingPunct="1"/>
                      <a:r>
                        <a:rPr kumimoji="0" lang="en-US" sz="2000" b="1" kern="1200" dirty="0">
                          <a:solidFill>
                            <a:schemeClr val="accent1"/>
                          </a:solidFill>
                          <a:latin typeface="+mn-lt"/>
                          <a:ea typeface="+mn-ea"/>
                          <a:cs typeface="+mn-cs"/>
                        </a:rPr>
                        <a:t>64</a:t>
                      </a:r>
                    </a:p>
                  </a:txBody>
                  <a:tcPr marL="9525" marR="9525" marT="9525" marB="0" anchor="ctr"/>
                </a:tc>
                <a:tc>
                  <a:txBody>
                    <a:bodyPr/>
                    <a:lstStyle/>
                    <a:p>
                      <a:pPr marL="0" algn="ctr" rtl="0" eaLnBrk="1" fontAlgn="b" latinLnBrk="0" hangingPunct="1"/>
                      <a:r>
                        <a:rPr kumimoji="0" lang="en-US" sz="2000" b="1" kern="1200" dirty="0">
                          <a:solidFill>
                            <a:schemeClr val="accent1"/>
                          </a:solidFill>
                          <a:latin typeface="+mn-lt"/>
                          <a:ea typeface="+mn-ea"/>
                          <a:cs typeface="+mn-cs"/>
                        </a:rPr>
                        <a:t>63.88</a:t>
                      </a:r>
                    </a:p>
                  </a:txBody>
                  <a:tcPr marL="9525" marR="9525" marT="9525" marB="0" anchor="b"/>
                </a:tc>
                <a:extLst>
                  <a:ext uri="{0D108BD9-81ED-4DB2-BD59-A6C34878D82A}">
                    <a16:rowId xmlns:a16="http://schemas.microsoft.com/office/drawing/2014/main" val="10007"/>
                  </a:ext>
                </a:extLst>
              </a:tr>
              <a:tr h="370840">
                <a:tc>
                  <a:txBody>
                    <a:bodyPr/>
                    <a:lstStyle/>
                    <a:p>
                      <a:pPr marL="0" algn="ctr" rtl="0" eaLnBrk="1" fontAlgn="b" latinLnBrk="0" hangingPunct="1"/>
                      <a:r>
                        <a:rPr kumimoji="0" lang="en-US" sz="1600" kern="1200" dirty="0">
                          <a:solidFill>
                            <a:schemeClr val="accent1"/>
                          </a:solidFill>
                          <a:latin typeface="+mn-lt"/>
                          <a:ea typeface="+mn-ea"/>
                          <a:cs typeface="+mn-cs"/>
                        </a:rPr>
                        <a:t>1280</a:t>
                      </a:r>
                    </a:p>
                  </a:txBody>
                  <a:tcPr marL="9525" marR="9525" marT="9525" marB="0" anchor="ctr"/>
                </a:tc>
                <a:tc>
                  <a:txBody>
                    <a:bodyPr/>
                    <a:lstStyle/>
                    <a:p>
                      <a:pPr marL="0" algn="ctr" rtl="0" eaLnBrk="1" fontAlgn="b" latinLnBrk="0" hangingPunct="1"/>
                      <a:r>
                        <a:rPr kumimoji="0" lang="en-US" sz="1600" kern="1200" dirty="0">
                          <a:solidFill>
                            <a:schemeClr val="accent1"/>
                          </a:solidFill>
                          <a:latin typeface="+mn-lt"/>
                          <a:ea typeface="+mn-ea"/>
                          <a:cs typeface="+mn-cs"/>
                        </a:rPr>
                        <a:t>58</a:t>
                      </a:r>
                    </a:p>
                  </a:txBody>
                  <a:tcPr marL="9525" marR="9525" marT="9525" marB="0" anchor="ctr"/>
                </a:tc>
                <a:tc>
                  <a:txBody>
                    <a:bodyPr/>
                    <a:lstStyle/>
                    <a:p>
                      <a:pPr marL="0" algn="ctr" rtl="0" eaLnBrk="1" fontAlgn="b" latinLnBrk="0" hangingPunct="1"/>
                      <a:r>
                        <a:rPr kumimoji="0" lang="en-US" sz="1600" kern="1200" dirty="0">
                          <a:solidFill>
                            <a:schemeClr val="accent1"/>
                          </a:solidFill>
                          <a:latin typeface="+mn-lt"/>
                          <a:ea typeface="+mn-ea"/>
                          <a:cs typeface="+mn-cs"/>
                        </a:rPr>
                        <a:t>57.86</a:t>
                      </a:r>
                    </a:p>
                  </a:txBody>
                  <a:tcPr marL="9525" marR="9525" marT="9525" marB="0" anchor="b"/>
                </a:tc>
                <a:extLst>
                  <a:ext uri="{0D108BD9-81ED-4DB2-BD59-A6C34878D82A}">
                    <a16:rowId xmlns:a16="http://schemas.microsoft.com/office/drawing/2014/main" val="10008"/>
                  </a:ext>
                </a:extLst>
              </a:tr>
              <a:tr h="370840">
                <a:tc>
                  <a:txBody>
                    <a:bodyPr/>
                    <a:lstStyle/>
                    <a:p>
                      <a:pPr marL="0" algn="ctr" rtl="0" eaLnBrk="1" fontAlgn="b" latinLnBrk="0" hangingPunct="1"/>
                      <a:r>
                        <a:rPr kumimoji="0" lang="en-US" sz="1600" kern="1200" dirty="0">
                          <a:solidFill>
                            <a:schemeClr val="accent1"/>
                          </a:solidFill>
                          <a:latin typeface="+mn-lt"/>
                          <a:ea typeface="+mn-ea"/>
                          <a:cs typeface="+mn-cs"/>
                        </a:rPr>
                        <a:t>2560</a:t>
                      </a:r>
                    </a:p>
                  </a:txBody>
                  <a:tcPr marL="9525" marR="9525" marT="9525" marB="0" anchor="ctr"/>
                </a:tc>
                <a:tc>
                  <a:txBody>
                    <a:bodyPr/>
                    <a:lstStyle/>
                    <a:p>
                      <a:pPr marL="0" algn="ctr" rtl="0" eaLnBrk="1" fontAlgn="b" latinLnBrk="0" hangingPunct="1"/>
                      <a:r>
                        <a:rPr kumimoji="0" lang="en-US" sz="1600" kern="1200" dirty="0">
                          <a:solidFill>
                            <a:schemeClr val="accent1"/>
                          </a:solidFill>
                          <a:latin typeface="+mn-lt"/>
                          <a:ea typeface="+mn-ea"/>
                          <a:cs typeface="+mn-cs"/>
                        </a:rPr>
                        <a:t>52</a:t>
                      </a:r>
                    </a:p>
                  </a:txBody>
                  <a:tcPr marL="9525" marR="9525" marT="9525" marB="0" anchor="ctr"/>
                </a:tc>
                <a:tc>
                  <a:txBody>
                    <a:bodyPr/>
                    <a:lstStyle/>
                    <a:p>
                      <a:pPr marL="0" algn="ctr" rtl="0" eaLnBrk="1" fontAlgn="b" latinLnBrk="0" hangingPunct="1"/>
                      <a:r>
                        <a:rPr kumimoji="0" lang="en-US" sz="1600" kern="1200" dirty="0">
                          <a:solidFill>
                            <a:schemeClr val="accent1"/>
                          </a:solidFill>
                          <a:latin typeface="+mn-lt"/>
                          <a:ea typeface="+mn-ea"/>
                          <a:cs typeface="+mn-cs"/>
                        </a:rPr>
                        <a:t>51.84</a:t>
                      </a:r>
                    </a:p>
                  </a:txBody>
                  <a:tcPr marL="9525" marR="9525" marT="9525" marB="0" anchor="b"/>
                </a:tc>
                <a:extLst>
                  <a:ext uri="{0D108BD9-81ED-4DB2-BD59-A6C34878D82A}">
                    <a16:rowId xmlns:a16="http://schemas.microsoft.com/office/drawing/2014/main" val="10009"/>
                  </a:ext>
                </a:extLst>
              </a:tr>
              <a:tr h="370840">
                <a:tc>
                  <a:txBody>
                    <a:bodyPr/>
                    <a:lstStyle/>
                    <a:p>
                      <a:pPr marL="0" algn="ctr" rtl="0" eaLnBrk="1" fontAlgn="b" latinLnBrk="0" hangingPunct="1"/>
                      <a:r>
                        <a:rPr kumimoji="0" lang="en-US" sz="1600" kern="1200" dirty="0">
                          <a:solidFill>
                            <a:schemeClr val="accent1"/>
                          </a:solidFill>
                          <a:latin typeface="+mn-lt"/>
                          <a:ea typeface="+mn-ea"/>
                          <a:cs typeface="+mn-cs"/>
                        </a:rPr>
                        <a:t>5120</a:t>
                      </a:r>
                    </a:p>
                  </a:txBody>
                  <a:tcPr marL="9525" marR="9525" marT="9525" marB="0" anchor="ctr"/>
                </a:tc>
                <a:tc>
                  <a:txBody>
                    <a:bodyPr/>
                    <a:lstStyle/>
                    <a:p>
                      <a:pPr marL="0" algn="ctr" rtl="0" eaLnBrk="1" fontAlgn="b" latinLnBrk="0" hangingPunct="1"/>
                      <a:r>
                        <a:rPr kumimoji="0" lang="en-US" sz="1600" kern="1200" dirty="0">
                          <a:solidFill>
                            <a:schemeClr val="accent1"/>
                          </a:solidFill>
                          <a:latin typeface="+mn-lt"/>
                          <a:ea typeface="+mn-ea"/>
                          <a:cs typeface="+mn-cs"/>
                        </a:rPr>
                        <a:t>46</a:t>
                      </a:r>
                    </a:p>
                  </a:txBody>
                  <a:tcPr marL="9525" marR="9525" marT="9525" marB="0" anchor="ctr"/>
                </a:tc>
                <a:tc>
                  <a:txBody>
                    <a:bodyPr/>
                    <a:lstStyle/>
                    <a:p>
                      <a:pPr marL="0" algn="ctr" rtl="0" eaLnBrk="1" fontAlgn="b" latinLnBrk="0" hangingPunct="1"/>
                      <a:r>
                        <a:rPr kumimoji="0" lang="en-US" sz="1600" kern="1200" dirty="0">
                          <a:solidFill>
                            <a:schemeClr val="accent1"/>
                          </a:solidFill>
                          <a:latin typeface="+mn-lt"/>
                          <a:ea typeface="+mn-ea"/>
                          <a:cs typeface="+mn-cs"/>
                        </a:rPr>
                        <a:t>45.81</a:t>
                      </a:r>
                    </a:p>
                  </a:txBody>
                  <a:tcPr marL="9525" marR="9525" marT="9525" marB="0" anchor="b"/>
                </a:tc>
                <a:extLst>
                  <a:ext uri="{0D108BD9-81ED-4DB2-BD59-A6C34878D82A}">
                    <a16:rowId xmlns:a16="http://schemas.microsoft.com/office/drawing/2014/main" val="10010"/>
                  </a:ext>
                </a:extLst>
              </a:tr>
            </a:tbl>
          </a:graphicData>
        </a:graphic>
      </p:graphicFrame>
      <p:sp>
        <p:nvSpPr>
          <p:cNvPr id="9" name="Content Placeholder 3"/>
          <p:cNvSpPr>
            <a:spLocks noGrp="1"/>
          </p:cNvSpPr>
          <p:nvPr>
            <p:ph sz="quarter" idx="1"/>
          </p:nvPr>
        </p:nvSpPr>
        <p:spPr>
          <a:xfrm>
            <a:off x="228600" y="1447800"/>
            <a:ext cx="4343400" cy="2153412"/>
          </a:xfrm>
        </p:spPr>
        <p:txBody>
          <a:bodyPr/>
          <a:lstStyle/>
          <a:p>
            <a:pPr eaLnBrk="1" hangingPunct="1"/>
            <a:r>
              <a:rPr lang="en-US" sz="2400" dirty="0">
                <a:solidFill>
                  <a:schemeClr val="accent1"/>
                </a:solidFill>
              </a:rPr>
              <a:t>Assume that you have a sound source that produces a sound pressure level of </a:t>
            </a:r>
            <a:r>
              <a:rPr lang="en-US" sz="2400" b="1" dirty="0">
                <a:solidFill>
                  <a:schemeClr val="accent1"/>
                </a:solidFill>
              </a:rPr>
              <a:t>100 dB </a:t>
            </a:r>
            <a:r>
              <a:rPr lang="en-US" sz="2400" dirty="0">
                <a:solidFill>
                  <a:schemeClr val="accent1"/>
                </a:solidFill>
              </a:rPr>
              <a:t>at a distance of </a:t>
            </a:r>
            <a:r>
              <a:rPr lang="en-US" sz="2400" b="1" dirty="0">
                <a:solidFill>
                  <a:schemeClr val="accent1"/>
                </a:solidFill>
              </a:rPr>
              <a:t>10 feet</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3124200"/>
            <a:ext cx="4267200" cy="2865120"/>
          </a:xfrm>
          <a:prstGeom prst="rect">
            <a:avLst/>
          </a:prstGeom>
        </p:spPr>
      </p:pic>
      <p:sp>
        <p:nvSpPr>
          <p:cNvPr id="11" name="TextBox 10"/>
          <p:cNvSpPr txBox="1"/>
          <p:nvPr/>
        </p:nvSpPr>
        <p:spPr>
          <a:xfrm>
            <a:off x="228600" y="6400800"/>
            <a:ext cx="7772400" cy="307777"/>
          </a:xfrm>
          <a:prstGeom prst="rect">
            <a:avLst/>
          </a:prstGeom>
          <a:noFill/>
        </p:spPr>
        <p:txBody>
          <a:bodyPr wrap="square" rtlCol="0">
            <a:spAutoFit/>
          </a:bodyPr>
          <a:lstStyle/>
          <a:p>
            <a:r>
              <a:rPr lang="en-US" sz="1400" dirty="0">
                <a:solidFill>
                  <a:schemeClr val="tx2"/>
                </a:solidFill>
              </a:rPr>
              <a:t>Source: http://www.globalspec.com/reference/41083/203279/chapter-2-sound-absorption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01625" y="228600"/>
            <a:ext cx="8534400" cy="758825"/>
          </a:xfrm>
        </p:spPr>
        <p:txBody>
          <a:bodyPr/>
          <a:lstStyle/>
          <a:p>
            <a:pPr eaLnBrk="1" hangingPunct="1"/>
            <a:r>
              <a:rPr lang="en-US" sz="4200" dirty="0">
                <a:solidFill>
                  <a:schemeClr val="accent1"/>
                </a:solidFill>
              </a:rPr>
              <a:t>Free Field Example – 90 dB</a:t>
            </a:r>
          </a:p>
        </p:txBody>
      </p:sp>
      <p:graphicFrame>
        <p:nvGraphicFramePr>
          <p:cNvPr id="5" name="Table 4"/>
          <p:cNvGraphicFramePr>
            <a:graphicFrameLocks noGrp="1"/>
          </p:cNvGraphicFramePr>
          <p:nvPr>
            <p:extLst>
              <p:ext uri="{D42A27DB-BD31-4B8C-83A1-F6EECF244321}">
                <p14:modId xmlns:p14="http://schemas.microsoft.com/office/powerpoint/2010/main" val="3477921221"/>
              </p:ext>
            </p:extLst>
          </p:nvPr>
        </p:nvGraphicFramePr>
        <p:xfrm>
          <a:off x="4648200" y="1771142"/>
          <a:ext cx="4267201" cy="4348480"/>
        </p:xfrm>
        <a:graphic>
          <a:graphicData uri="http://schemas.openxmlformats.org/drawingml/2006/table">
            <a:tbl>
              <a:tblPr firstRow="1" bandRow="1">
                <a:tableStyleId>{5C22544A-7EE6-4342-B048-85BDC9FD1C3A}</a:tableStyleId>
              </a:tblPr>
              <a:tblGrid>
                <a:gridCol w="1643333">
                  <a:extLst>
                    <a:ext uri="{9D8B030D-6E8A-4147-A177-3AD203B41FA5}">
                      <a16:colId xmlns:a16="http://schemas.microsoft.com/office/drawing/2014/main" val="20000"/>
                    </a:ext>
                  </a:extLst>
                </a:gridCol>
                <a:gridCol w="1311934">
                  <a:extLst>
                    <a:ext uri="{9D8B030D-6E8A-4147-A177-3AD203B41FA5}">
                      <a16:colId xmlns:a16="http://schemas.microsoft.com/office/drawing/2014/main" val="20001"/>
                    </a:ext>
                  </a:extLst>
                </a:gridCol>
                <a:gridCol w="1311934">
                  <a:extLst>
                    <a:ext uri="{9D8B030D-6E8A-4147-A177-3AD203B41FA5}">
                      <a16:colId xmlns:a16="http://schemas.microsoft.com/office/drawing/2014/main" val="20002"/>
                    </a:ext>
                  </a:extLst>
                </a:gridCol>
              </a:tblGrid>
              <a:tr h="370840">
                <a:tc>
                  <a:txBody>
                    <a:bodyPr/>
                    <a:lstStyle/>
                    <a:p>
                      <a:pPr algn="ctr"/>
                      <a:r>
                        <a:rPr lang="en-US" dirty="0"/>
                        <a:t>DISTANCE (assume</a:t>
                      </a:r>
                      <a:r>
                        <a:rPr lang="en-US" baseline="0" dirty="0"/>
                        <a:t> feet)</a:t>
                      </a:r>
                      <a:endParaRPr lang="en-US" dirty="0"/>
                    </a:p>
                  </a:txBody>
                  <a:tcPr/>
                </a:tc>
                <a:tc>
                  <a:txBody>
                    <a:bodyPr/>
                    <a:lstStyle/>
                    <a:p>
                      <a:pPr algn="ctr"/>
                      <a:r>
                        <a:rPr lang="en-US" dirty="0"/>
                        <a:t>dB </a:t>
                      </a:r>
                    </a:p>
                    <a:p>
                      <a:pPr algn="ctr"/>
                      <a:r>
                        <a:rPr lang="en-US" dirty="0"/>
                        <a:t>(6</a:t>
                      </a:r>
                      <a:r>
                        <a:rPr lang="en-US" baseline="0" dirty="0"/>
                        <a:t> dB drop)</a:t>
                      </a:r>
                      <a:endParaRPr lang="en-US" dirty="0"/>
                    </a:p>
                  </a:txBody>
                  <a:tcPr anchor="ctr"/>
                </a:tc>
                <a:tc>
                  <a:txBody>
                    <a:bodyPr/>
                    <a:lstStyle/>
                    <a:p>
                      <a:pPr algn="ctr"/>
                      <a:r>
                        <a:rPr lang="en-US" dirty="0"/>
                        <a:t>dB</a:t>
                      </a:r>
                    </a:p>
                    <a:p>
                      <a:pPr algn="ctr"/>
                      <a:r>
                        <a:rPr lang="en-US" dirty="0"/>
                        <a:t>(equation)</a:t>
                      </a:r>
                    </a:p>
                  </a:txBody>
                  <a:tcPr anchor="ctr"/>
                </a:tc>
                <a:extLst>
                  <a:ext uri="{0D108BD9-81ED-4DB2-BD59-A6C34878D82A}">
                    <a16:rowId xmlns:a16="http://schemas.microsoft.com/office/drawing/2014/main" val="10000"/>
                  </a:ext>
                </a:extLst>
              </a:tr>
              <a:tr h="370840">
                <a:tc>
                  <a:txBody>
                    <a:bodyPr/>
                    <a:lstStyle/>
                    <a:p>
                      <a:pPr marL="0" algn="ctr" rtl="0" eaLnBrk="1" fontAlgn="b" latinLnBrk="0" hangingPunct="1"/>
                      <a:r>
                        <a:rPr kumimoji="0" lang="en-US" sz="1600" kern="1200" dirty="0">
                          <a:solidFill>
                            <a:schemeClr val="accent1"/>
                          </a:solidFill>
                          <a:latin typeface="+mn-lt"/>
                          <a:ea typeface="+mn-ea"/>
                          <a:cs typeface="+mn-cs"/>
                        </a:rPr>
                        <a:t>10</a:t>
                      </a:r>
                    </a:p>
                  </a:txBody>
                  <a:tcPr marL="9525" marR="9525" marT="9525" marB="0" anchor="ctr"/>
                </a:tc>
                <a:tc>
                  <a:txBody>
                    <a:bodyPr/>
                    <a:lstStyle/>
                    <a:p>
                      <a:pPr marL="0" algn="ctr" rtl="0" eaLnBrk="1" fontAlgn="b" latinLnBrk="0" hangingPunct="1"/>
                      <a:r>
                        <a:rPr kumimoji="0" lang="en-US" sz="1600" kern="1200" dirty="0">
                          <a:solidFill>
                            <a:schemeClr val="accent1"/>
                          </a:solidFill>
                          <a:latin typeface="+mn-lt"/>
                          <a:ea typeface="+mn-ea"/>
                          <a:cs typeface="+mn-cs"/>
                        </a:rPr>
                        <a:t>90</a:t>
                      </a:r>
                    </a:p>
                  </a:txBody>
                  <a:tcPr marL="9525" marR="9525" marT="9525" marB="0" anchor="b"/>
                </a:tc>
                <a:tc>
                  <a:txBody>
                    <a:bodyPr/>
                    <a:lstStyle/>
                    <a:p>
                      <a:pPr marL="0" algn="ctr" rtl="0" eaLnBrk="1" fontAlgn="b" latinLnBrk="0" hangingPunct="1"/>
                      <a:r>
                        <a:rPr kumimoji="0" lang="en-US" sz="1600" kern="1200" dirty="0">
                          <a:solidFill>
                            <a:schemeClr val="accent1"/>
                          </a:solidFill>
                          <a:latin typeface="+mn-lt"/>
                          <a:ea typeface="+mn-ea"/>
                          <a:cs typeface="+mn-cs"/>
                        </a:rPr>
                        <a:t>90.00</a:t>
                      </a:r>
                    </a:p>
                  </a:txBody>
                  <a:tcPr marL="9525" marR="9525" marT="9525" marB="0" anchor="b"/>
                </a:tc>
                <a:extLst>
                  <a:ext uri="{0D108BD9-81ED-4DB2-BD59-A6C34878D82A}">
                    <a16:rowId xmlns:a16="http://schemas.microsoft.com/office/drawing/2014/main" val="10001"/>
                  </a:ext>
                </a:extLst>
              </a:tr>
              <a:tr h="370840">
                <a:tc>
                  <a:txBody>
                    <a:bodyPr/>
                    <a:lstStyle/>
                    <a:p>
                      <a:pPr marL="0" algn="ctr" rtl="0" eaLnBrk="1" fontAlgn="b" latinLnBrk="0" hangingPunct="1"/>
                      <a:r>
                        <a:rPr kumimoji="0" lang="en-US" sz="1600" kern="1200" dirty="0">
                          <a:solidFill>
                            <a:schemeClr val="accent1"/>
                          </a:solidFill>
                          <a:latin typeface="+mn-lt"/>
                          <a:ea typeface="+mn-ea"/>
                          <a:cs typeface="+mn-cs"/>
                        </a:rPr>
                        <a:t>20</a:t>
                      </a:r>
                    </a:p>
                  </a:txBody>
                  <a:tcPr marL="9525" marR="9525" marT="9525" marB="0" anchor="ctr"/>
                </a:tc>
                <a:tc>
                  <a:txBody>
                    <a:bodyPr/>
                    <a:lstStyle/>
                    <a:p>
                      <a:pPr marL="0" algn="ctr" rtl="0" eaLnBrk="1" fontAlgn="b" latinLnBrk="0" hangingPunct="1"/>
                      <a:r>
                        <a:rPr kumimoji="0" lang="en-US" sz="1600" kern="1200" dirty="0">
                          <a:solidFill>
                            <a:schemeClr val="accent1"/>
                          </a:solidFill>
                          <a:latin typeface="+mn-lt"/>
                          <a:ea typeface="+mn-ea"/>
                          <a:cs typeface="+mn-cs"/>
                        </a:rPr>
                        <a:t>84</a:t>
                      </a:r>
                    </a:p>
                  </a:txBody>
                  <a:tcPr marL="9525" marR="9525" marT="9525" marB="0" anchor="b"/>
                </a:tc>
                <a:tc>
                  <a:txBody>
                    <a:bodyPr/>
                    <a:lstStyle/>
                    <a:p>
                      <a:pPr marL="0" algn="ctr" rtl="0" eaLnBrk="1" fontAlgn="b" latinLnBrk="0" hangingPunct="1"/>
                      <a:r>
                        <a:rPr kumimoji="0" lang="en-US" sz="1600" kern="1200" dirty="0">
                          <a:solidFill>
                            <a:schemeClr val="accent1"/>
                          </a:solidFill>
                          <a:latin typeface="+mn-lt"/>
                          <a:ea typeface="+mn-ea"/>
                          <a:cs typeface="+mn-cs"/>
                        </a:rPr>
                        <a:t>83.98</a:t>
                      </a:r>
                    </a:p>
                  </a:txBody>
                  <a:tcPr marL="9525" marR="9525" marT="9525" marB="0" anchor="b"/>
                </a:tc>
                <a:extLst>
                  <a:ext uri="{0D108BD9-81ED-4DB2-BD59-A6C34878D82A}">
                    <a16:rowId xmlns:a16="http://schemas.microsoft.com/office/drawing/2014/main" val="10002"/>
                  </a:ext>
                </a:extLst>
              </a:tr>
              <a:tr h="370840">
                <a:tc>
                  <a:txBody>
                    <a:bodyPr/>
                    <a:lstStyle/>
                    <a:p>
                      <a:pPr marL="0" algn="ctr" rtl="0" eaLnBrk="1" fontAlgn="b" latinLnBrk="0" hangingPunct="1"/>
                      <a:r>
                        <a:rPr kumimoji="0" lang="en-US" sz="1600" kern="1200" dirty="0">
                          <a:solidFill>
                            <a:schemeClr val="accent1"/>
                          </a:solidFill>
                          <a:latin typeface="+mn-lt"/>
                          <a:ea typeface="+mn-ea"/>
                          <a:cs typeface="+mn-cs"/>
                        </a:rPr>
                        <a:t>40</a:t>
                      </a:r>
                    </a:p>
                  </a:txBody>
                  <a:tcPr marL="9525" marR="9525" marT="9525" marB="0" anchor="ctr"/>
                </a:tc>
                <a:tc>
                  <a:txBody>
                    <a:bodyPr/>
                    <a:lstStyle/>
                    <a:p>
                      <a:pPr marL="0" algn="ctr" rtl="0" eaLnBrk="1" fontAlgn="b" latinLnBrk="0" hangingPunct="1"/>
                      <a:r>
                        <a:rPr kumimoji="0" lang="en-US" sz="1600" kern="1200" dirty="0">
                          <a:solidFill>
                            <a:schemeClr val="accent1"/>
                          </a:solidFill>
                          <a:latin typeface="+mn-lt"/>
                          <a:ea typeface="+mn-ea"/>
                          <a:cs typeface="+mn-cs"/>
                        </a:rPr>
                        <a:t>78</a:t>
                      </a:r>
                    </a:p>
                  </a:txBody>
                  <a:tcPr marL="9525" marR="9525" marT="9525" marB="0" anchor="b"/>
                </a:tc>
                <a:tc>
                  <a:txBody>
                    <a:bodyPr/>
                    <a:lstStyle/>
                    <a:p>
                      <a:pPr marL="0" algn="ctr" rtl="0" eaLnBrk="1" fontAlgn="b" latinLnBrk="0" hangingPunct="1"/>
                      <a:r>
                        <a:rPr kumimoji="0" lang="en-US" sz="1600" kern="1200" dirty="0">
                          <a:solidFill>
                            <a:schemeClr val="accent1"/>
                          </a:solidFill>
                          <a:latin typeface="+mn-lt"/>
                          <a:ea typeface="+mn-ea"/>
                          <a:cs typeface="+mn-cs"/>
                        </a:rPr>
                        <a:t>77.96</a:t>
                      </a:r>
                    </a:p>
                  </a:txBody>
                  <a:tcPr marL="9525" marR="9525" marT="9525" marB="0" anchor="b"/>
                </a:tc>
                <a:extLst>
                  <a:ext uri="{0D108BD9-81ED-4DB2-BD59-A6C34878D82A}">
                    <a16:rowId xmlns:a16="http://schemas.microsoft.com/office/drawing/2014/main" val="10003"/>
                  </a:ext>
                </a:extLst>
              </a:tr>
              <a:tr h="370840">
                <a:tc>
                  <a:txBody>
                    <a:bodyPr/>
                    <a:lstStyle/>
                    <a:p>
                      <a:pPr marL="0" algn="ctr" rtl="0" eaLnBrk="1" fontAlgn="b" latinLnBrk="0" hangingPunct="1"/>
                      <a:r>
                        <a:rPr kumimoji="0" lang="en-US" sz="1600" kern="1200" dirty="0">
                          <a:solidFill>
                            <a:schemeClr val="accent1"/>
                          </a:solidFill>
                          <a:latin typeface="+mn-lt"/>
                          <a:ea typeface="+mn-ea"/>
                          <a:cs typeface="+mn-cs"/>
                        </a:rPr>
                        <a:t>80</a:t>
                      </a:r>
                    </a:p>
                  </a:txBody>
                  <a:tcPr marL="9525" marR="9525" marT="9525" marB="0" anchor="ctr"/>
                </a:tc>
                <a:tc>
                  <a:txBody>
                    <a:bodyPr/>
                    <a:lstStyle/>
                    <a:p>
                      <a:pPr marL="0" algn="ctr" rtl="0" eaLnBrk="1" fontAlgn="b" latinLnBrk="0" hangingPunct="1"/>
                      <a:r>
                        <a:rPr kumimoji="0" lang="en-US" sz="1600" kern="1200" dirty="0">
                          <a:solidFill>
                            <a:schemeClr val="accent1"/>
                          </a:solidFill>
                          <a:latin typeface="+mn-lt"/>
                          <a:ea typeface="+mn-ea"/>
                          <a:cs typeface="+mn-cs"/>
                        </a:rPr>
                        <a:t>72</a:t>
                      </a:r>
                    </a:p>
                  </a:txBody>
                  <a:tcPr marL="9525" marR="9525" marT="9525" marB="0" anchor="b"/>
                </a:tc>
                <a:tc>
                  <a:txBody>
                    <a:bodyPr/>
                    <a:lstStyle/>
                    <a:p>
                      <a:pPr marL="0" algn="ctr" rtl="0" eaLnBrk="1" fontAlgn="b" latinLnBrk="0" hangingPunct="1"/>
                      <a:r>
                        <a:rPr kumimoji="0" lang="en-US" sz="1600" kern="1200" dirty="0">
                          <a:solidFill>
                            <a:schemeClr val="accent1"/>
                          </a:solidFill>
                          <a:latin typeface="+mn-lt"/>
                          <a:ea typeface="+mn-ea"/>
                          <a:cs typeface="+mn-cs"/>
                        </a:rPr>
                        <a:t>71.94</a:t>
                      </a:r>
                    </a:p>
                  </a:txBody>
                  <a:tcPr marL="9525" marR="9525" marT="9525" marB="0" anchor="b"/>
                </a:tc>
                <a:extLst>
                  <a:ext uri="{0D108BD9-81ED-4DB2-BD59-A6C34878D82A}">
                    <a16:rowId xmlns:a16="http://schemas.microsoft.com/office/drawing/2014/main" val="10004"/>
                  </a:ext>
                </a:extLst>
              </a:tr>
              <a:tr h="370840">
                <a:tc>
                  <a:txBody>
                    <a:bodyPr/>
                    <a:lstStyle/>
                    <a:p>
                      <a:pPr marL="0" algn="ctr" rtl="0" eaLnBrk="1" fontAlgn="b" latinLnBrk="0" hangingPunct="1"/>
                      <a:r>
                        <a:rPr kumimoji="0" lang="en-US" sz="2000" b="1" kern="1200" dirty="0">
                          <a:solidFill>
                            <a:schemeClr val="accent1"/>
                          </a:solidFill>
                          <a:latin typeface="+mn-lt"/>
                          <a:ea typeface="+mn-ea"/>
                          <a:cs typeface="+mn-cs"/>
                        </a:rPr>
                        <a:t>160</a:t>
                      </a:r>
                    </a:p>
                  </a:txBody>
                  <a:tcPr marL="9525" marR="9525" marT="9525" marB="0" anchor="ctr"/>
                </a:tc>
                <a:tc>
                  <a:txBody>
                    <a:bodyPr/>
                    <a:lstStyle/>
                    <a:p>
                      <a:pPr marL="0" algn="ctr" rtl="0" eaLnBrk="1" fontAlgn="b" latinLnBrk="0" hangingPunct="1"/>
                      <a:r>
                        <a:rPr kumimoji="0" lang="en-US" sz="2000" b="1" kern="1200" dirty="0">
                          <a:solidFill>
                            <a:schemeClr val="accent1"/>
                          </a:solidFill>
                          <a:latin typeface="+mn-lt"/>
                          <a:ea typeface="+mn-ea"/>
                          <a:cs typeface="+mn-cs"/>
                        </a:rPr>
                        <a:t>66</a:t>
                      </a:r>
                    </a:p>
                  </a:txBody>
                  <a:tcPr marL="9525" marR="9525" marT="9525" marB="0" anchor="b"/>
                </a:tc>
                <a:tc>
                  <a:txBody>
                    <a:bodyPr/>
                    <a:lstStyle/>
                    <a:p>
                      <a:pPr marL="0" algn="ctr" rtl="0" eaLnBrk="1" fontAlgn="b" latinLnBrk="0" hangingPunct="1"/>
                      <a:r>
                        <a:rPr kumimoji="0" lang="en-US" sz="2000" b="1" kern="1200" dirty="0">
                          <a:solidFill>
                            <a:schemeClr val="accent1"/>
                          </a:solidFill>
                          <a:latin typeface="+mn-lt"/>
                          <a:ea typeface="+mn-ea"/>
                          <a:cs typeface="+mn-cs"/>
                        </a:rPr>
                        <a:t>65.92</a:t>
                      </a:r>
                    </a:p>
                  </a:txBody>
                  <a:tcPr marL="9525" marR="9525" marT="9525" marB="0" anchor="b"/>
                </a:tc>
                <a:extLst>
                  <a:ext uri="{0D108BD9-81ED-4DB2-BD59-A6C34878D82A}">
                    <a16:rowId xmlns:a16="http://schemas.microsoft.com/office/drawing/2014/main" val="10005"/>
                  </a:ext>
                </a:extLst>
              </a:tr>
              <a:tr h="370840">
                <a:tc>
                  <a:txBody>
                    <a:bodyPr/>
                    <a:lstStyle/>
                    <a:p>
                      <a:pPr marL="0" algn="ctr" rtl="0" eaLnBrk="1" fontAlgn="b" latinLnBrk="0" hangingPunct="1"/>
                      <a:r>
                        <a:rPr kumimoji="0" lang="en-US" sz="1600" kern="1200" dirty="0">
                          <a:solidFill>
                            <a:schemeClr val="accent1"/>
                          </a:solidFill>
                          <a:latin typeface="+mn-lt"/>
                          <a:ea typeface="+mn-ea"/>
                          <a:cs typeface="+mn-cs"/>
                        </a:rPr>
                        <a:t>320</a:t>
                      </a:r>
                    </a:p>
                  </a:txBody>
                  <a:tcPr marL="9525" marR="9525" marT="9525" marB="0" anchor="ctr"/>
                </a:tc>
                <a:tc>
                  <a:txBody>
                    <a:bodyPr/>
                    <a:lstStyle/>
                    <a:p>
                      <a:pPr marL="0" algn="ctr" rtl="0" eaLnBrk="1" fontAlgn="b" latinLnBrk="0" hangingPunct="1"/>
                      <a:r>
                        <a:rPr kumimoji="0" lang="en-US" sz="1600" kern="1200" dirty="0">
                          <a:solidFill>
                            <a:schemeClr val="accent1"/>
                          </a:solidFill>
                          <a:latin typeface="+mn-lt"/>
                          <a:ea typeface="+mn-ea"/>
                          <a:cs typeface="+mn-cs"/>
                        </a:rPr>
                        <a:t>60</a:t>
                      </a:r>
                    </a:p>
                  </a:txBody>
                  <a:tcPr marL="9525" marR="9525" marT="9525" marB="0" anchor="b"/>
                </a:tc>
                <a:tc>
                  <a:txBody>
                    <a:bodyPr/>
                    <a:lstStyle/>
                    <a:p>
                      <a:pPr marL="0" algn="ctr" rtl="0" eaLnBrk="1" fontAlgn="b" latinLnBrk="0" hangingPunct="1"/>
                      <a:r>
                        <a:rPr kumimoji="0" lang="en-US" sz="1600" kern="1200" dirty="0">
                          <a:solidFill>
                            <a:schemeClr val="accent1"/>
                          </a:solidFill>
                          <a:latin typeface="+mn-lt"/>
                          <a:ea typeface="+mn-ea"/>
                          <a:cs typeface="+mn-cs"/>
                        </a:rPr>
                        <a:t>59.90</a:t>
                      </a:r>
                    </a:p>
                  </a:txBody>
                  <a:tcPr marL="9525" marR="9525" marT="9525" marB="0" anchor="b"/>
                </a:tc>
                <a:extLst>
                  <a:ext uri="{0D108BD9-81ED-4DB2-BD59-A6C34878D82A}">
                    <a16:rowId xmlns:a16="http://schemas.microsoft.com/office/drawing/2014/main" val="10006"/>
                  </a:ext>
                </a:extLst>
              </a:tr>
              <a:tr h="370840">
                <a:tc>
                  <a:txBody>
                    <a:bodyPr/>
                    <a:lstStyle/>
                    <a:p>
                      <a:pPr marL="0" algn="ctr" rtl="0" eaLnBrk="1" fontAlgn="b" latinLnBrk="0" hangingPunct="1"/>
                      <a:r>
                        <a:rPr kumimoji="0" lang="en-US" sz="1600" kern="1200" dirty="0">
                          <a:solidFill>
                            <a:schemeClr val="accent1"/>
                          </a:solidFill>
                          <a:latin typeface="+mn-lt"/>
                          <a:ea typeface="+mn-ea"/>
                          <a:cs typeface="+mn-cs"/>
                        </a:rPr>
                        <a:t>640</a:t>
                      </a:r>
                    </a:p>
                  </a:txBody>
                  <a:tcPr marL="9525" marR="9525" marT="9525" marB="0" anchor="ctr"/>
                </a:tc>
                <a:tc>
                  <a:txBody>
                    <a:bodyPr/>
                    <a:lstStyle/>
                    <a:p>
                      <a:pPr marL="0" algn="ctr" rtl="0" eaLnBrk="1" fontAlgn="b" latinLnBrk="0" hangingPunct="1"/>
                      <a:r>
                        <a:rPr kumimoji="0" lang="en-US" sz="1600" kern="1200" dirty="0">
                          <a:solidFill>
                            <a:schemeClr val="accent1"/>
                          </a:solidFill>
                          <a:latin typeface="+mn-lt"/>
                          <a:ea typeface="+mn-ea"/>
                          <a:cs typeface="+mn-cs"/>
                        </a:rPr>
                        <a:t>54</a:t>
                      </a:r>
                    </a:p>
                  </a:txBody>
                  <a:tcPr marL="9525" marR="9525" marT="9525" marB="0" anchor="b"/>
                </a:tc>
                <a:tc>
                  <a:txBody>
                    <a:bodyPr/>
                    <a:lstStyle/>
                    <a:p>
                      <a:pPr marL="0" algn="ctr" rtl="0" eaLnBrk="1" fontAlgn="b" latinLnBrk="0" hangingPunct="1"/>
                      <a:r>
                        <a:rPr kumimoji="0" lang="en-US" sz="1600" kern="1200" dirty="0">
                          <a:solidFill>
                            <a:schemeClr val="accent1"/>
                          </a:solidFill>
                          <a:latin typeface="+mn-lt"/>
                          <a:ea typeface="+mn-ea"/>
                          <a:cs typeface="+mn-cs"/>
                        </a:rPr>
                        <a:t>53.88</a:t>
                      </a:r>
                    </a:p>
                  </a:txBody>
                  <a:tcPr marL="9525" marR="9525" marT="9525" marB="0" anchor="b"/>
                </a:tc>
                <a:extLst>
                  <a:ext uri="{0D108BD9-81ED-4DB2-BD59-A6C34878D82A}">
                    <a16:rowId xmlns:a16="http://schemas.microsoft.com/office/drawing/2014/main" val="10007"/>
                  </a:ext>
                </a:extLst>
              </a:tr>
              <a:tr h="370840">
                <a:tc>
                  <a:txBody>
                    <a:bodyPr/>
                    <a:lstStyle/>
                    <a:p>
                      <a:pPr marL="0" algn="ctr" rtl="0" eaLnBrk="1" fontAlgn="b" latinLnBrk="0" hangingPunct="1"/>
                      <a:r>
                        <a:rPr kumimoji="0" lang="en-US" sz="1600" kern="1200" dirty="0">
                          <a:solidFill>
                            <a:schemeClr val="accent1"/>
                          </a:solidFill>
                          <a:latin typeface="+mn-lt"/>
                          <a:ea typeface="+mn-ea"/>
                          <a:cs typeface="+mn-cs"/>
                        </a:rPr>
                        <a:t>1280</a:t>
                      </a:r>
                    </a:p>
                  </a:txBody>
                  <a:tcPr marL="9525" marR="9525" marT="9525" marB="0" anchor="ctr"/>
                </a:tc>
                <a:tc>
                  <a:txBody>
                    <a:bodyPr/>
                    <a:lstStyle/>
                    <a:p>
                      <a:pPr marL="0" algn="ctr" rtl="0" eaLnBrk="1" fontAlgn="b" latinLnBrk="0" hangingPunct="1"/>
                      <a:r>
                        <a:rPr kumimoji="0" lang="en-US" sz="1600" kern="1200" dirty="0">
                          <a:solidFill>
                            <a:schemeClr val="accent1"/>
                          </a:solidFill>
                          <a:latin typeface="+mn-lt"/>
                          <a:ea typeface="+mn-ea"/>
                          <a:cs typeface="+mn-cs"/>
                        </a:rPr>
                        <a:t>48</a:t>
                      </a:r>
                    </a:p>
                  </a:txBody>
                  <a:tcPr marL="9525" marR="9525" marT="9525" marB="0" anchor="b"/>
                </a:tc>
                <a:tc>
                  <a:txBody>
                    <a:bodyPr/>
                    <a:lstStyle/>
                    <a:p>
                      <a:pPr marL="0" algn="ctr" rtl="0" eaLnBrk="1" fontAlgn="b" latinLnBrk="0" hangingPunct="1"/>
                      <a:r>
                        <a:rPr kumimoji="0" lang="en-US" sz="1600" kern="1200" dirty="0">
                          <a:solidFill>
                            <a:schemeClr val="accent1"/>
                          </a:solidFill>
                          <a:latin typeface="+mn-lt"/>
                          <a:ea typeface="+mn-ea"/>
                          <a:cs typeface="+mn-cs"/>
                        </a:rPr>
                        <a:t>47.86</a:t>
                      </a:r>
                    </a:p>
                  </a:txBody>
                  <a:tcPr marL="9525" marR="9525" marT="9525" marB="0" anchor="b"/>
                </a:tc>
                <a:extLst>
                  <a:ext uri="{0D108BD9-81ED-4DB2-BD59-A6C34878D82A}">
                    <a16:rowId xmlns:a16="http://schemas.microsoft.com/office/drawing/2014/main" val="10008"/>
                  </a:ext>
                </a:extLst>
              </a:tr>
              <a:tr h="370840">
                <a:tc>
                  <a:txBody>
                    <a:bodyPr/>
                    <a:lstStyle/>
                    <a:p>
                      <a:pPr marL="0" algn="ctr" rtl="0" eaLnBrk="1" fontAlgn="b" latinLnBrk="0" hangingPunct="1"/>
                      <a:r>
                        <a:rPr kumimoji="0" lang="en-US" sz="1600" kern="1200" dirty="0">
                          <a:solidFill>
                            <a:schemeClr val="accent1"/>
                          </a:solidFill>
                          <a:latin typeface="+mn-lt"/>
                          <a:ea typeface="+mn-ea"/>
                          <a:cs typeface="+mn-cs"/>
                        </a:rPr>
                        <a:t>2560</a:t>
                      </a:r>
                    </a:p>
                  </a:txBody>
                  <a:tcPr marL="9525" marR="9525" marT="9525" marB="0" anchor="ctr"/>
                </a:tc>
                <a:tc>
                  <a:txBody>
                    <a:bodyPr/>
                    <a:lstStyle/>
                    <a:p>
                      <a:pPr marL="0" algn="ctr" rtl="0" eaLnBrk="1" fontAlgn="b" latinLnBrk="0" hangingPunct="1"/>
                      <a:r>
                        <a:rPr kumimoji="0" lang="en-US" sz="1600" kern="1200" dirty="0">
                          <a:solidFill>
                            <a:schemeClr val="accent1"/>
                          </a:solidFill>
                          <a:latin typeface="+mn-lt"/>
                          <a:ea typeface="+mn-ea"/>
                          <a:cs typeface="+mn-cs"/>
                        </a:rPr>
                        <a:t>42</a:t>
                      </a:r>
                    </a:p>
                  </a:txBody>
                  <a:tcPr marL="9525" marR="9525" marT="9525" marB="0" anchor="b"/>
                </a:tc>
                <a:tc>
                  <a:txBody>
                    <a:bodyPr/>
                    <a:lstStyle/>
                    <a:p>
                      <a:pPr marL="0" algn="ctr" rtl="0" eaLnBrk="1" fontAlgn="b" latinLnBrk="0" hangingPunct="1"/>
                      <a:r>
                        <a:rPr kumimoji="0" lang="en-US" sz="1600" kern="1200" dirty="0">
                          <a:solidFill>
                            <a:schemeClr val="accent1"/>
                          </a:solidFill>
                          <a:latin typeface="+mn-lt"/>
                          <a:ea typeface="+mn-ea"/>
                          <a:cs typeface="+mn-cs"/>
                        </a:rPr>
                        <a:t>41.84</a:t>
                      </a:r>
                    </a:p>
                  </a:txBody>
                  <a:tcPr marL="9525" marR="9525" marT="9525" marB="0" anchor="b"/>
                </a:tc>
                <a:extLst>
                  <a:ext uri="{0D108BD9-81ED-4DB2-BD59-A6C34878D82A}">
                    <a16:rowId xmlns:a16="http://schemas.microsoft.com/office/drawing/2014/main" val="10009"/>
                  </a:ext>
                </a:extLst>
              </a:tr>
              <a:tr h="370840">
                <a:tc>
                  <a:txBody>
                    <a:bodyPr/>
                    <a:lstStyle/>
                    <a:p>
                      <a:pPr marL="0" algn="ctr" rtl="0" eaLnBrk="1" fontAlgn="b" latinLnBrk="0" hangingPunct="1"/>
                      <a:r>
                        <a:rPr kumimoji="0" lang="en-US" sz="1600" kern="1200" dirty="0">
                          <a:solidFill>
                            <a:schemeClr val="accent1"/>
                          </a:solidFill>
                          <a:latin typeface="+mn-lt"/>
                          <a:ea typeface="+mn-ea"/>
                          <a:cs typeface="+mn-cs"/>
                        </a:rPr>
                        <a:t>5120</a:t>
                      </a:r>
                    </a:p>
                  </a:txBody>
                  <a:tcPr marL="9525" marR="9525" marT="9525" marB="0" anchor="ctr"/>
                </a:tc>
                <a:tc>
                  <a:txBody>
                    <a:bodyPr/>
                    <a:lstStyle/>
                    <a:p>
                      <a:pPr marL="0" algn="ctr" rtl="0" eaLnBrk="1" fontAlgn="b" latinLnBrk="0" hangingPunct="1"/>
                      <a:r>
                        <a:rPr kumimoji="0" lang="en-US" sz="1600" kern="1200" dirty="0">
                          <a:solidFill>
                            <a:schemeClr val="accent1"/>
                          </a:solidFill>
                          <a:latin typeface="+mn-lt"/>
                          <a:ea typeface="+mn-ea"/>
                          <a:cs typeface="+mn-cs"/>
                        </a:rPr>
                        <a:t>36</a:t>
                      </a:r>
                    </a:p>
                  </a:txBody>
                  <a:tcPr marL="9525" marR="9525" marT="9525" marB="0" anchor="b"/>
                </a:tc>
                <a:tc>
                  <a:txBody>
                    <a:bodyPr/>
                    <a:lstStyle/>
                    <a:p>
                      <a:pPr marL="0" algn="ctr" rtl="0" eaLnBrk="1" fontAlgn="b" latinLnBrk="0" hangingPunct="1"/>
                      <a:r>
                        <a:rPr kumimoji="0" lang="en-US" sz="1600" kern="1200" dirty="0">
                          <a:solidFill>
                            <a:schemeClr val="accent1"/>
                          </a:solidFill>
                          <a:latin typeface="+mn-lt"/>
                          <a:ea typeface="+mn-ea"/>
                          <a:cs typeface="+mn-cs"/>
                        </a:rPr>
                        <a:t>35.81</a:t>
                      </a:r>
                    </a:p>
                  </a:txBody>
                  <a:tcPr marL="9525" marR="9525" marT="9525" marB="0" anchor="b"/>
                </a:tc>
                <a:extLst>
                  <a:ext uri="{0D108BD9-81ED-4DB2-BD59-A6C34878D82A}">
                    <a16:rowId xmlns:a16="http://schemas.microsoft.com/office/drawing/2014/main" val="10010"/>
                  </a:ext>
                </a:extLst>
              </a:tr>
            </a:tbl>
          </a:graphicData>
        </a:graphic>
      </p:graphicFrame>
      <p:sp>
        <p:nvSpPr>
          <p:cNvPr id="9" name="Content Placeholder 3"/>
          <p:cNvSpPr>
            <a:spLocks noGrp="1"/>
          </p:cNvSpPr>
          <p:nvPr>
            <p:ph sz="quarter" idx="1"/>
          </p:nvPr>
        </p:nvSpPr>
        <p:spPr>
          <a:xfrm>
            <a:off x="228600" y="1447800"/>
            <a:ext cx="4343400" cy="2153412"/>
          </a:xfrm>
        </p:spPr>
        <p:txBody>
          <a:bodyPr/>
          <a:lstStyle/>
          <a:p>
            <a:pPr eaLnBrk="1" hangingPunct="1"/>
            <a:r>
              <a:rPr lang="en-US" sz="2400" dirty="0">
                <a:solidFill>
                  <a:schemeClr val="accent1"/>
                </a:solidFill>
              </a:rPr>
              <a:t>Assume that you have a sound source that produces a sound pressure level of </a:t>
            </a:r>
            <a:r>
              <a:rPr lang="en-US" sz="2400" b="1" dirty="0">
                <a:solidFill>
                  <a:schemeClr val="accent1"/>
                </a:solidFill>
              </a:rPr>
              <a:t>90 dB </a:t>
            </a:r>
            <a:r>
              <a:rPr lang="en-US" sz="2400" dirty="0">
                <a:solidFill>
                  <a:schemeClr val="accent1"/>
                </a:solidFill>
              </a:rPr>
              <a:t>at a distance of </a:t>
            </a:r>
            <a:r>
              <a:rPr lang="en-US" sz="2400" b="1" dirty="0">
                <a:solidFill>
                  <a:schemeClr val="accent1"/>
                </a:solidFill>
              </a:rPr>
              <a:t>10 feet</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7499" t="16667" r="25835" b="42222"/>
          <a:stretch/>
        </p:blipFill>
        <p:spPr>
          <a:xfrm>
            <a:off x="493712" y="3601212"/>
            <a:ext cx="3813175" cy="2074816"/>
          </a:xfrm>
          <a:prstGeom prst="rect">
            <a:avLst/>
          </a:prstGeom>
        </p:spPr>
      </p:pic>
    </p:spTree>
    <p:extLst>
      <p:ext uri="{BB962C8B-B14F-4D97-AF65-F5344CB8AC3E}">
        <p14:creationId xmlns:p14="http://schemas.microsoft.com/office/powerpoint/2010/main" val="1661408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01625" y="228600"/>
            <a:ext cx="8534400" cy="758825"/>
          </a:xfrm>
        </p:spPr>
        <p:txBody>
          <a:bodyPr/>
          <a:lstStyle/>
          <a:p>
            <a:pPr eaLnBrk="1" hangingPunct="1"/>
            <a:r>
              <a:rPr lang="en-US" sz="4200" dirty="0">
                <a:solidFill>
                  <a:schemeClr val="accent1"/>
                </a:solidFill>
              </a:rPr>
              <a:t>Free Field Example – 80 dB</a:t>
            </a:r>
          </a:p>
        </p:txBody>
      </p:sp>
      <p:graphicFrame>
        <p:nvGraphicFramePr>
          <p:cNvPr id="5" name="Table 4"/>
          <p:cNvGraphicFramePr>
            <a:graphicFrameLocks noGrp="1"/>
          </p:cNvGraphicFramePr>
          <p:nvPr>
            <p:extLst>
              <p:ext uri="{D42A27DB-BD31-4B8C-83A1-F6EECF244321}">
                <p14:modId xmlns:p14="http://schemas.microsoft.com/office/powerpoint/2010/main" val="1755594510"/>
              </p:ext>
            </p:extLst>
          </p:nvPr>
        </p:nvGraphicFramePr>
        <p:xfrm>
          <a:off x="4648200" y="1771142"/>
          <a:ext cx="4267201" cy="4348480"/>
        </p:xfrm>
        <a:graphic>
          <a:graphicData uri="http://schemas.openxmlformats.org/drawingml/2006/table">
            <a:tbl>
              <a:tblPr firstRow="1" bandRow="1">
                <a:tableStyleId>{5C22544A-7EE6-4342-B048-85BDC9FD1C3A}</a:tableStyleId>
              </a:tblPr>
              <a:tblGrid>
                <a:gridCol w="1643333">
                  <a:extLst>
                    <a:ext uri="{9D8B030D-6E8A-4147-A177-3AD203B41FA5}">
                      <a16:colId xmlns:a16="http://schemas.microsoft.com/office/drawing/2014/main" val="20000"/>
                    </a:ext>
                  </a:extLst>
                </a:gridCol>
                <a:gridCol w="1311934">
                  <a:extLst>
                    <a:ext uri="{9D8B030D-6E8A-4147-A177-3AD203B41FA5}">
                      <a16:colId xmlns:a16="http://schemas.microsoft.com/office/drawing/2014/main" val="20001"/>
                    </a:ext>
                  </a:extLst>
                </a:gridCol>
                <a:gridCol w="1311934">
                  <a:extLst>
                    <a:ext uri="{9D8B030D-6E8A-4147-A177-3AD203B41FA5}">
                      <a16:colId xmlns:a16="http://schemas.microsoft.com/office/drawing/2014/main" val="20002"/>
                    </a:ext>
                  </a:extLst>
                </a:gridCol>
              </a:tblGrid>
              <a:tr h="370840">
                <a:tc>
                  <a:txBody>
                    <a:bodyPr/>
                    <a:lstStyle/>
                    <a:p>
                      <a:pPr algn="ctr"/>
                      <a:r>
                        <a:rPr lang="en-US" dirty="0"/>
                        <a:t>DISTANCE (assume</a:t>
                      </a:r>
                      <a:r>
                        <a:rPr lang="en-US" baseline="0" dirty="0"/>
                        <a:t> feet)</a:t>
                      </a:r>
                      <a:endParaRPr lang="en-US" dirty="0"/>
                    </a:p>
                  </a:txBody>
                  <a:tcPr/>
                </a:tc>
                <a:tc>
                  <a:txBody>
                    <a:bodyPr/>
                    <a:lstStyle/>
                    <a:p>
                      <a:pPr algn="ctr"/>
                      <a:r>
                        <a:rPr lang="en-US" dirty="0"/>
                        <a:t>dB </a:t>
                      </a:r>
                    </a:p>
                    <a:p>
                      <a:pPr algn="ctr"/>
                      <a:r>
                        <a:rPr lang="en-US" dirty="0"/>
                        <a:t>(6</a:t>
                      </a:r>
                      <a:r>
                        <a:rPr lang="en-US" baseline="0" dirty="0"/>
                        <a:t> dB drop)</a:t>
                      </a:r>
                      <a:endParaRPr lang="en-US" dirty="0"/>
                    </a:p>
                  </a:txBody>
                  <a:tcPr anchor="ctr"/>
                </a:tc>
                <a:tc>
                  <a:txBody>
                    <a:bodyPr/>
                    <a:lstStyle/>
                    <a:p>
                      <a:pPr algn="ctr"/>
                      <a:r>
                        <a:rPr lang="en-US" dirty="0"/>
                        <a:t>dB</a:t>
                      </a:r>
                    </a:p>
                    <a:p>
                      <a:pPr algn="ctr"/>
                      <a:r>
                        <a:rPr lang="en-US" dirty="0"/>
                        <a:t>(equation)</a:t>
                      </a:r>
                    </a:p>
                  </a:txBody>
                  <a:tcPr anchor="ctr"/>
                </a:tc>
                <a:extLst>
                  <a:ext uri="{0D108BD9-81ED-4DB2-BD59-A6C34878D82A}">
                    <a16:rowId xmlns:a16="http://schemas.microsoft.com/office/drawing/2014/main" val="10000"/>
                  </a:ext>
                </a:extLst>
              </a:tr>
              <a:tr h="370840">
                <a:tc>
                  <a:txBody>
                    <a:bodyPr/>
                    <a:lstStyle/>
                    <a:p>
                      <a:pPr marL="0" algn="ctr" rtl="0" eaLnBrk="1" fontAlgn="b" latinLnBrk="0" hangingPunct="1"/>
                      <a:r>
                        <a:rPr kumimoji="0" lang="en-US" sz="1600" kern="1200" dirty="0">
                          <a:solidFill>
                            <a:schemeClr val="accent1"/>
                          </a:solidFill>
                          <a:latin typeface="+mn-lt"/>
                          <a:ea typeface="+mn-ea"/>
                          <a:cs typeface="+mn-cs"/>
                        </a:rPr>
                        <a:t>10</a:t>
                      </a:r>
                    </a:p>
                  </a:txBody>
                  <a:tcPr marL="9525" marR="9525" marT="9525" marB="0" anchor="ctr"/>
                </a:tc>
                <a:tc>
                  <a:txBody>
                    <a:bodyPr/>
                    <a:lstStyle/>
                    <a:p>
                      <a:pPr marL="0" algn="ctr" rtl="0" eaLnBrk="1" fontAlgn="b" latinLnBrk="0" hangingPunct="1"/>
                      <a:r>
                        <a:rPr kumimoji="0" lang="en-US" sz="1600" kern="1200" dirty="0">
                          <a:solidFill>
                            <a:schemeClr val="accent1"/>
                          </a:solidFill>
                          <a:latin typeface="+mn-lt"/>
                          <a:ea typeface="+mn-ea"/>
                          <a:cs typeface="+mn-cs"/>
                        </a:rPr>
                        <a:t>80</a:t>
                      </a:r>
                    </a:p>
                  </a:txBody>
                  <a:tcPr marL="9525" marR="9525" marT="9525" marB="0" anchor="b"/>
                </a:tc>
                <a:tc>
                  <a:txBody>
                    <a:bodyPr/>
                    <a:lstStyle/>
                    <a:p>
                      <a:pPr marL="0" algn="ctr" rtl="0" eaLnBrk="1" fontAlgn="b" latinLnBrk="0" hangingPunct="1"/>
                      <a:r>
                        <a:rPr kumimoji="0" lang="en-US" sz="1600" kern="1200" dirty="0">
                          <a:solidFill>
                            <a:schemeClr val="accent1"/>
                          </a:solidFill>
                          <a:latin typeface="+mn-lt"/>
                          <a:ea typeface="+mn-ea"/>
                          <a:cs typeface="+mn-cs"/>
                        </a:rPr>
                        <a:t>80.00</a:t>
                      </a:r>
                    </a:p>
                  </a:txBody>
                  <a:tcPr marL="9525" marR="9525" marT="9525" marB="0" anchor="b"/>
                </a:tc>
                <a:extLst>
                  <a:ext uri="{0D108BD9-81ED-4DB2-BD59-A6C34878D82A}">
                    <a16:rowId xmlns:a16="http://schemas.microsoft.com/office/drawing/2014/main" val="10001"/>
                  </a:ext>
                </a:extLst>
              </a:tr>
              <a:tr h="370840">
                <a:tc>
                  <a:txBody>
                    <a:bodyPr/>
                    <a:lstStyle/>
                    <a:p>
                      <a:pPr marL="0" algn="ctr" rtl="0" eaLnBrk="1" fontAlgn="b" latinLnBrk="0" hangingPunct="1"/>
                      <a:r>
                        <a:rPr kumimoji="0" lang="en-US" sz="1600" kern="1200" dirty="0">
                          <a:solidFill>
                            <a:schemeClr val="accent1"/>
                          </a:solidFill>
                          <a:latin typeface="+mn-lt"/>
                          <a:ea typeface="+mn-ea"/>
                          <a:cs typeface="+mn-cs"/>
                        </a:rPr>
                        <a:t>20</a:t>
                      </a:r>
                    </a:p>
                  </a:txBody>
                  <a:tcPr marL="9525" marR="9525" marT="9525" marB="0" anchor="ctr"/>
                </a:tc>
                <a:tc>
                  <a:txBody>
                    <a:bodyPr/>
                    <a:lstStyle/>
                    <a:p>
                      <a:pPr marL="0" algn="ctr" rtl="0" eaLnBrk="1" fontAlgn="b" latinLnBrk="0" hangingPunct="1"/>
                      <a:r>
                        <a:rPr kumimoji="0" lang="en-US" sz="1600" kern="1200" dirty="0">
                          <a:solidFill>
                            <a:schemeClr val="accent1"/>
                          </a:solidFill>
                          <a:latin typeface="+mn-lt"/>
                          <a:ea typeface="+mn-ea"/>
                          <a:cs typeface="+mn-cs"/>
                        </a:rPr>
                        <a:t>74</a:t>
                      </a:r>
                    </a:p>
                  </a:txBody>
                  <a:tcPr marL="9525" marR="9525" marT="9525" marB="0" anchor="b"/>
                </a:tc>
                <a:tc>
                  <a:txBody>
                    <a:bodyPr/>
                    <a:lstStyle/>
                    <a:p>
                      <a:pPr marL="0" algn="ctr" rtl="0" eaLnBrk="1" fontAlgn="b" latinLnBrk="0" hangingPunct="1"/>
                      <a:r>
                        <a:rPr kumimoji="0" lang="en-US" sz="1600" kern="1200" dirty="0">
                          <a:solidFill>
                            <a:schemeClr val="accent1"/>
                          </a:solidFill>
                          <a:latin typeface="+mn-lt"/>
                          <a:ea typeface="+mn-ea"/>
                          <a:cs typeface="+mn-cs"/>
                        </a:rPr>
                        <a:t>73.98</a:t>
                      </a:r>
                    </a:p>
                  </a:txBody>
                  <a:tcPr marL="9525" marR="9525" marT="9525" marB="0" anchor="b"/>
                </a:tc>
                <a:extLst>
                  <a:ext uri="{0D108BD9-81ED-4DB2-BD59-A6C34878D82A}">
                    <a16:rowId xmlns:a16="http://schemas.microsoft.com/office/drawing/2014/main" val="10002"/>
                  </a:ext>
                </a:extLst>
              </a:tr>
              <a:tr h="370840">
                <a:tc>
                  <a:txBody>
                    <a:bodyPr/>
                    <a:lstStyle/>
                    <a:p>
                      <a:pPr marL="0" algn="ctr" rtl="0" eaLnBrk="1" fontAlgn="b" latinLnBrk="0" hangingPunct="1"/>
                      <a:r>
                        <a:rPr kumimoji="0" lang="en-US" sz="1600" kern="1200" dirty="0">
                          <a:solidFill>
                            <a:schemeClr val="accent1"/>
                          </a:solidFill>
                          <a:latin typeface="+mn-lt"/>
                          <a:ea typeface="+mn-ea"/>
                          <a:cs typeface="+mn-cs"/>
                        </a:rPr>
                        <a:t>40</a:t>
                      </a:r>
                    </a:p>
                  </a:txBody>
                  <a:tcPr marL="9525" marR="9525" marT="9525" marB="0" anchor="ctr"/>
                </a:tc>
                <a:tc>
                  <a:txBody>
                    <a:bodyPr/>
                    <a:lstStyle/>
                    <a:p>
                      <a:pPr marL="0" algn="ctr" rtl="0" eaLnBrk="1" fontAlgn="b" latinLnBrk="0" hangingPunct="1"/>
                      <a:r>
                        <a:rPr kumimoji="0" lang="en-US" sz="1600" kern="1200" dirty="0">
                          <a:solidFill>
                            <a:schemeClr val="accent1"/>
                          </a:solidFill>
                          <a:latin typeface="+mn-lt"/>
                          <a:ea typeface="+mn-ea"/>
                          <a:cs typeface="+mn-cs"/>
                        </a:rPr>
                        <a:t>68</a:t>
                      </a:r>
                    </a:p>
                  </a:txBody>
                  <a:tcPr marL="9525" marR="9525" marT="9525" marB="0" anchor="b"/>
                </a:tc>
                <a:tc>
                  <a:txBody>
                    <a:bodyPr/>
                    <a:lstStyle/>
                    <a:p>
                      <a:pPr marL="0" algn="ctr" rtl="0" eaLnBrk="1" fontAlgn="b" latinLnBrk="0" hangingPunct="1"/>
                      <a:r>
                        <a:rPr kumimoji="0" lang="en-US" sz="1600" kern="1200" dirty="0">
                          <a:solidFill>
                            <a:schemeClr val="accent1"/>
                          </a:solidFill>
                          <a:latin typeface="+mn-lt"/>
                          <a:ea typeface="+mn-ea"/>
                          <a:cs typeface="+mn-cs"/>
                        </a:rPr>
                        <a:t>67.96</a:t>
                      </a:r>
                    </a:p>
                  </a:txBody>
                  <a:tcPr marL="9525" marR="9525" marT="9525" marB="0" anchor="b"/>
                </a:tc>
                <a:extLst>
                  <a:ext uri="{0D108BD9-81ED-4DB2-BD59-A6C34878D82A}">
                    <a16:rowId xmlns:a16="http://schemas.microsoft.com/office/drawing/2014/main" val="10003"/>
                  </a:ext>
                </a:extLst>
              </a:tr>
              <a:tr h="370840">
                <a:tc>
                  <a:txBody>
                    <a:bodyPr/>
                    <a:lstStyle/>
                    <a:p>
                      <a:pPr marL="0" algn="ctr" rtl="0" eaLnBrk="1" fontAlgn="b" latinLnBrk="0" hangingPunct="1"/>
                      <a:r>
                        <a:rPr kumimoji="0" lang="en-US" sz="2000" b="1" kern="1200" dirty="0">
                          <a:solidFill>
                            <a:schemeClr val="accent1"/>
                          </a:solidFill>
                          <a:latin typeface="+mn-lt"/>
                          <a:ea typeface="+mn-ea"/>
                          <a:cs typeface="+mn-cs"/>
                        </a:rPr>
                        <a:t>80</a:t>
                      </a:r>
                    </a:p>
                  </a:txBody>
                  <a:tcPr marL="9525" marR="9525" marT="9525" marB="0" anchor="ctr"/>
                </a:tc>
                <a:tc>
                  <a:txBody>
                    <a:bodyPr/>
                    <a:lstStyle/>
                    <a:p>
                      <a:pPr marL="0" algn="ctr" rtl="0" eaLnBrk="1" fontAlgn="b" latinLnBrk="0" hangingPunct="1"/>
                      <a:r>
                        <a:rPr kumimoji="0" lang="en-US" sz="2000" b="1" kern="1200" dirty="0">
                          <a:solidFill>
                            <a:schemeClr val="accent1"/>
                          </a:solidFill>
                          <a:latin typeface="+mn-lt"/>
                          <a:ea typeface="+mn-ea"/>
                          <a:cs typeface="+mn-cs"/>
                        </a:rPr>
                        <a:t>62</a:t>
                      </a:r>
                    </a:p>
                  </a:txBody>
                  <a:tcPr marL="9525" marR="9525" marT="9525" marB="0" anchor="b"/>
                </a:tc>
                <a:tc>
                  <a:txBody>
                    <a:bodyPr/>
                    <a:lstStyle/>
                    <a:p>
                      <a:pPr marL="0" algn="ctr" rtl="0" eaLnBrk="1" fontAlgn="b" latinLnBrk="0" hangingPunct="1"/>
                      <a:r>
                        <a:rPr kumimoji="0" lang="en-US" sz="2000" b="1" kern="1200" dirty="0">
                          <a:solidFill>
                            <a:schemeClr val="accent1"/>
                          </a:solidFill>
                          <a:latin typeface="+mn-lt"/>
                          <a:ea typeface="+mn-ea"/>
                          <a:cs typeface="+mn-cs"/>
                        </a:rPr>
                        <a:t>61.94</a:t>
                      </a:r>
                    </a:p>
                  </a:txBody>
                  <a:tcPr marL="9525" marR="9525" marT="9525" marB="0" anchor="b"/>
                </a:tc>
                <a:extLst>
                  <a:ext uri="{0D108BD9-81ED-4DB2-BD59-A6C34878D82A}">
                    <a16:rowId xmlns:a16="http://schemas.microsoft.com/office/drawing/2014/main" val="10004"/>
                  </a:ext>
                </a:extLst>
              </a:tr>
              <a:tr h="370840">
                <a:tc>
                  <a:txBody>
                    <a:bodyPr/>
                    <a:lstStyle/>
                    <a:p>
                      <a:pPr marL="0" algn="ctr" rtl="0" eaLnBrk="1" fontAlgn="b" latinLnBrk="0" hangingPunct="1"/>
                      <a:r>
                        <a:rPr kumimoji="0" lang="en-US" sz="1600" b="0" kern="1200" dirty="0">
                          <a:solidFill>
                            <a:schemeClr val="accent1"/>
                          </a:solidFill>
                          <a:latin typeface="+mn-lt"/>
                          <a:ea typeface="+mn-ea"/>
                          <a:cs typeface="+mn-cs"/>
                        </a:rPr>
                        <a:t>160</a:t>
                      </a:r>
                    </a:p>
                  </a:txBody>
                  <a:tcPr marL="9525" marR="9525" marT="9525" marB="0" anchor="ctr"/>
                </a:tc>
                <a:tc>
                  <a:txBody>
                    <a:bodyPr/>
                    <a:lstStyle/>
                    <a:p>
                      <a:pPr marL="0" algn="ctr" rtl="0" eaLnBrk="1" fontAlgn="b" latinLnBrk="0" hangingPunct="1"/>
                      <a:r>
                        <a:rPr kumimoji="0" lang="en-US" sz="1600" kern="1200" dirty="0">
                          <a:solidFill>
                            <a:schemeClr val="accent1"/>
                          </a:solidFill>
                          <a:latin typeface="+mn-lt"/>
                          <a:ea typeface="+mn-ea"/>
                          <a:cs typeface="+mn-cs"/>
                        </a:rPr>
                        <a:t>56</a:t>
                      </a:r>
                    </a:p>
                  </a:txBody>
                  <a:tcPr marL="9525" marR="9525" marT="9525" marB="0" anchor="b"/>
                </a:tc>
                <a:tc>
                  <a:txBody>
                    <a:bodyPr/>
                    <a:lstStyle/>
                    <a:p>
                      <a:pPr marL="0" algn="ctr" rtl="0" eaLnBrk="1" fontAlgn="b" latinLnBrk="0" hangingPunct="1"/>
                      <a:r>
                        <a:rPr kumimoji="0" lang="en-US" sz="1600" kern="1200" dirty="0">
                          <a:solidFill>
                            <a:schemeClr val="accent1"/>
                          </a:solidFill>
                          <a:latin typeface="+mn-lt"/>
                          <a:ea typeface="+mn-ea"/>
                          <a:cs typeface="+mn-cs"/>
                        </a:rPr>
                        <a:t>55.92</a:t>
                      </a:r>
                    </a:p>
                  </a:txBody>
                  <a:tcPr marL="9525" marR="9525" marT="9525" marB="0" anchor="b"/>
                </a:tc>
                <a:extLst>
                  <a:ext uri="{0D108BD9-81ED-4DB2-BD59-A6C34878D82A}">
                    <a16:rowId xmlns:a16="http://schemas.microsoft.com/office/drawing/2014/main" val="10005"/>
                  </a:ext>
                </a:extLst>
              </a:tr>
              <a:tr h="370840">
                <a:tc>
                  <a:txBody>
                    <a:bodyPr/>
                    <a:lstStyle/>
                    <a:p>
                      <a:pPr marL="0" algn="ctr" rtl="0" eaLnBrk="1" fontAlgn="b" latinLnBrk="0" hangingPunct="1"/>
                      <a:r>
                        <a:rPr kumimoji="0" lang="en-US" sz="1600" kern="1200" dirty="0">
                          <a:solidFill>
                            <a:schemeClr val="accent1"/>
                          </a:solidFill>
                          <a:latin typeface="+mn-lt"/>
                          <a:ea typeface="+mn-ea"/>
                          <a:cs typeface="+mn-cs"/>
                        </a:rPr>
                        <a:t>320</a:t>
                      </a:r>
                    </a:p>
                  </a:txBody>
                  <a:tcPr marL="9525" marR="9525" marT="9525" marB="0" anchor="ctr"/>
                </a:tc>
                <a:tc>
                  <a:txBody>
                    <a:bodyPr/>
                    <a:lstStyle/>
                    <a:p>
                      <a:pPr marL="0" algn="ctr" rtl="0" eaLnBrk="1" fontAlgn="b" latinLnBrk="0" hangingPunct="1"/>
                      <a:r>
                        <a:rPr kumimoji="0" lang="en-US" sz="1600" kern="1200" dirty="0">
                          <a:solidFill>
                            <a:schemeClr val="accent1"/>
                          </a:solidFill>
                          <a:latin typeface="+mn-lt"/>
                          <a:ea typeface="+mn-ea"/>
                          <a:cs typeface="+mn-cs"/>
                        </a:rPr>
                        <a:t>50</a:t>
                      </a:r>
                    </a:p>
                  </a:txBody>
                  <a:tcPr marL="9525" marR="9525" marT="9525" marB="0" anchor="b"/>
                </a:tc>
                <a:tc>
                  <a:txBody>
                    <a:bodyPr/>
                    <a:lstStyle/>
                    <a:p>
                      <a:pPr marL="0" algn="ctr" rtl="0" eaLnBrk="1" fontAlgn="b" latinLnBrk="0" hangingPunct="1"/>
                      <a:r>
                        <a:rPr kumimoji="0" lang="en-US" sz="1600" kern="1200" dirty="0">
                          <a:solidFill>
                            <a:schemeClr val="accent1"/>
                          </a:solidFill>
                          <a:latin typeface="+mn-lt"/>
                          <a:ea typeface="+mn-ea"/>
                          <a:cs typeface="+mn-cs"/>
                        </a:rPr>
                        <a:t>49.90</a:t>
                      </a:r>
                    </a:p>
                  </a:txBody>
                  <a:tcPr marL="9525" marR="9525" marT="9525" marB="0" anchor="b"/>
                </a:tc>
                <a:extLst>
                  <a:ext uri="{0D108BD9-81ED-4DB2-BD59-A6C34878D82A}">
                    <a16:rowId xmlns:a16="http://schemas.microsoft.com/office/drawing/2014/main" val="10006"/>
                  </a:ext>
                </a:extLst>
              </a:tr>
              <a:tr h="370840">
                <a:tc>
                  <a:txBody>
                    <a:bodyPr/>
                    <a:lstStyle/>
                    <a:p>
                      <a:pPr marL="0" algn="ctr" rtl="0" eaLnBrk="1" fontAlgn="b" latinLnBrk="0" hangingPunct="1"/>
                      <a:r>
                        <a:rPr kumimoji="0" lang="en-US" sz="1600" kern="1200" dirty="0">
                          <a:solidFill>
                            <a:schemeClr val="accent1"/>
                          </a:solidFill>
                          <a:latin typeface="+mn-lt"/>
                          <a:ea typeface="+mn-ea"/>
                          <a:cs typeface="+mn-cs"/>
                        </a:rPr>
                        <a:t>640</a:t>
                      </a:r>
                    </a:p>
                  </a:txBody>
                  <a:tcPr marL="9525" marR="9525" marT="9525" marB="0" anchor="ctr"/>
                </a:tc>
                <a:tc>
                  <a:txBody>
                    <a:bodyPr/>
                    <a:lstStyle/>
                    <a:p>
                      <a:pPr marL="0" algn="ctr" rtl="0" eaLnBrk="1" fontAlgn="b" latinLnBrk="0" hangingPunct="1"/>
                      <a:r>
                        <a:rPr kumimoji="0" lang="en-US" sz="1600" kern="1200" dirty="0">
                          <a:solidFill>
                            <a:schemeClr val="accent1"/>
                          </a:solidFill>
                          <a:latin typeface="+mn-lt"/>
                          <a:ea typeface="+mn-ea"/>
                          <a:cs typeface="+mn-cs"/>
                        </a:rPr>
                        <a:t>44</a:t>
                      </a:r>
                    </a:p>
                  </a:txBody>
                  <a:tcPr marL="9525" marR="9525" marT="9525" marB="0" anchor="b"/>
                </a:tc>
                <a:tc>
                  <a:txBody>
                    <a:bodyPr/>
                    <a:lstStyle/>
                    <a:p>
                      <a:pPr marL="0" algn="ctr" rtl="0" eaLnBrk="1" fontAlgn="b" latinLnBrk="0" hangingPunct="1"/>
                      <a:r>
                        <a:rPr kumimoji="0" lang="en-US" sz="1600" kern="1200" dirty="0">
                          <a:solidFill>
                            <a:schemeClr val="accent1"/>
                          </a:solidFill>
                          <a:latin typeface="+mn-lt"/>
                          <a:ea typeface="+mn-ea"/>
                          <a:cs typeface="+mn-cs"/>
                        </a:rPr>
                        <a:t>43.88</a:t>
                      </a:r>
                    </a:p>
                  </a:txBody>
                  <a:tcPr marL="9525" marR="9525" marT="9525" marB="0" anchor="b"/>
                </a:tc>
                <a:extLst>
                  <a:ext uri="{0D108BD9-81ED-4DB2-BD59-A6C34878D82A}">
                    <a16:rowId xmlns:a16="http://schemas.microsoft.com/office/drawing/2014/main" val="10007"/>
                  </a:ext>
                </a:extLst>
              </a:tr>
              <a:tr h="370840">
                <a:tc>
                  <a:txBody>
                    <a:bodyPr/>
                    <a:lstStyle/>
                    <a:p>
                      <a:pPr marL="0" algn="ctr" rtl="0" eaLnBrk="1" fontAlgn="b" latinLnBrk="0" hangingPunct="1"/>
                      <a:r>
                        <a:rPr kumimoji="0" lang="en-US" sz="1600" kern="1200" dirty="0">
                          <a:solidFill>
                            <a:schemeClr val="accent1"/>
                          </a:solidFill>
                          <a:latin typeface="+mn-lt"/>
                          <a:ea typeface="+mn-ea"/>
                          <a:cs typeface="+mn-cs"/>
                        </a:rPr>
                        <a:t>1280</a:t>
                      </a:r>
                    </a:p>
                  </a:txBody>
                  <a:tcPr marL="9525" marR="9525" marT="9525" marB="0" anchor="ctr"/>
                </a:tc>
                <a:tc>
                  <a:txBody>
                    <a:bodyPr/>
                    <a:lstStyle/>
                    <a:p>
                      <a:pPr marL="0" algn="ctr" rtl="0" eaLnBrk="1" fontAlgn="b" latinLnBrk="0" hangingPunct="1"/>
                      <a:r>
                        <a:rPr kumimoji="0" lang="en-US" sz="1600" kern="1200" dirty="0">
                          <a:solidFill>
                            <a:schemeClr val="accent1"/>
                          </a:solidFill>
                          <a:latin typeface="+mn-lt"/>
                          <a:ea typeface="+mn-ea"/>
                          <a:cs typeface="+mn-cs"/>
                        </a:rPr>
                        <a:t>38</a:t>
                      </a:r>
                    </a:p>
                  </a:txBody>
                  <a:tcPr marL="9525" marR="9525" marT="9525" marB="0" anchor="b"/>
                </a:tc>
                <a:tc>
                  <a:txBody>
                    <a:bodyPr/>
                    <a:lstStyle/>
                    <a:p>
                      <a:pPr marL="0" algn="ctr" rtl="0" eaLnBrk="1" fontAlgn="b" latinLnBrk="0" hangingPunct="1"/>
                      <a:r>
                        <a:rPr kumimoji="0" lang="en-US" sz="1600" kern="1200" dirty="0">
                          <a:solidFill>
                            <a:schemeClr val="accent1"/>
                          </a:solidFill>
                          <a:latin typeface="+mn-lt"/>
                          <a:ea typeface="+mn-ea"/>
                          <a:cs typeface="+mn-cs"/>
                        </a:rPr>
                        <a:t>37.86</a:t>
                      </a:r>
                    </a:p>
                  </a:txBody>
                  <a:tcPr marL="9525" marR="9525" marT="9525" marB="0" anchor="b"/>
                </a:tc>
                <a:extLst>
                  <a:ext uri="{0D108BD9-81ED-4DB2-BD59-A6C34878D82A}">
                    <a16:rowId xmlns:a16="http://schemas.microsoft.com/office/drawing/2014/main" val="10008"/>
                  </a:ext>
                </a:extLst>
              </a:tr>
              <a:tr h="370840">
                <a:tc>
                  <a:txBody>
                    <a:bodyPr/>
                    <a:lstStyle/>
                    <a:p>
                      <a:pPr marL="0" algn="ctr" rtl="0" eaLnBrk="1" fontAlgn="b" latinLnBrk="0" hangingPunct="1"/>
                      <a:r>
                        <a:rPr kumimoji="0" lang="en-US" sz="1600" kern="1200" dirty="0">
                          <a:solidFill>
                            <a:schemeClr val="accent1"/>
                          </a:solidFill>
                          <a:latin typeface="+mn-lt"/>
                          <a:ea typeface="+mn-ea"/>
                          <a:cs typeface="+mn-cs"/>
                        </a:rPr>
                        <a:t>2560</a:t>
                      </a:r>
                    </a:p>
                  </a:txBody>
                  <a:tcPr marL="9525" marR="9525" marT="9525" marB="0" anchor="ctr"/>
                </a:tc>
                <a:tc>
                  <a:txBody>
                    <a:bodyPr/>
                    <a:lstStyle/>
                    <a:p>
                      <a:pPr marL="0" algn="ctr" rtl="0" eaLnBrk="1" fontAlgn="b" latinLnBrk="0" hangingPunct="1"/>
                      <a:r>
                        <a:rPr kumimoji="0" lang="en-US" sz="1600" kern="1200" dirty="0">
                          <a:solidFill>
                            <a:schemeClr val="accent1"/>
                          </a:solidFill>
                          <a:latin typeface="+mn-lt"/>
                          <a:ea typeface="+mn-ea"/>
                          <a:cs typeface="+mn-cs"/>
                        </a:rPr>
                        <a:t>32</a:t>
                      </a:r>
                    </a:p>
                  </a:txBody>
                  <a:tcPr marL="9525" marR="9525" marT="9525" marB="0" anchor="b"/>
                </a:tc>
                <a:tc>
                  <a:txBody>
                    <a:bodyPr/>
                    <a:lstStyle/>
                    <a:p>
                      <a:pPr marL="0" algn="ctr" rtl="0" eaLnBrk="1" fontAlgn="b" latinLnBrk="0" hangingPunct="1"/>
                      <a:r>
                        <a:rPr kumimoji="0" lang="en-US" sz="1600" kern="1200" dirty="0">
                          <a:solidFill>
                            <a:schemeClr val="accent1"/>
                          </a:solidFill>
                          <a:latin typeface="+mn-lt"/>
                          <a:ea typeface="+mn-ea"/>
                          <a:cs typeface="+mn-cs"/>
                        </a:rPr>
                        <a:t>31.84</a:t>
                      </a:r>
                    </a:p>
                  </a:txBody>
                  <a:tcPr marL="9525" marR="9525" marT="9525" marB="0" anchor="b"/>
                </a:tc>
                <a:extLst>
                  <a:ext uri="{0D108BD9-81ED-4DB2-BD59-A6C34878D82A}">
                    <a16:rowId xmlns:a16="http://schemas.microsoft.com/office/drawing/2014/main" val="10009"/>
                  </a:ext>
                </a:extLst>
              </a:tr>
              <a:tr h="370840">
                <a:tc>
                  <a:txBody>
                    <a:bodyPr/>
                    <a:lstStyle/>
                    <a:p>
                      <a:pPr marL="0" algn="ctr" rtl="0" eaLnBrk="1" fontAlgn="b" latinLnBrk="0" hangingPunct="1"/>
                      <a:r>
                        <a:rPr kumimoji="0" lang="en-US" sz="1600" kern="1200" dirty="0">
                          <a:solidFill>
                            <a:schemeClr val="accent1"/>
                          </a:solidFill>
                          <a:latin typeface="+mn-lt"/>
                          <a:ea typeface="+mn-ea"/>
                          <a:cs typeface="+mn-cs"/>
                        </a:rPr>
                        <a:t>5120</a:t>
                      </a:r>
                    </a:p>
                  </a:txBody>
                  <a:tcPr marL="9525" marR="9525" marT="9525" marB="0" anchor="ctr"/>
                </a:tc>
                <a:tc>
                  <a:txBody>
                    <a:bodyPr/>
                    <a:lstStyle/>
                    <a:p>
                      <a:pPr marL="0" algn="ctr" rtl="0" eaLnBrk="1" fontAlgn="b" latinLnBrk="0" hangingPunct="1"/>
                      <a:r>
                        <a:rPr kumimoji="0" lang="en-US" sz="1600" kern="1200" dirty="0">
                          <a:solidFill>
                            <a:schemeClr val="accent1"/>
                          </a:solidFill>
                          <a:latin typeface="+mn-lt"/>
                          <a:ea typeface="+mn-ea"/>
                          <a:cs typeface="+mn-cs"/>
                        </a:rPr>
                        <a:t>26</a:t>
                      </a:r>
                    </a:p>
                  </a:txBody>
                  <a:tcPr marL="9525" marR="9525" marT="9525" marB="0" anchor="b"/>
                </a:tc>
                <a:tc>
                  <a:txBody>
                    <a:bodyPr/>
                    <a:lstStyle/>
                    <a:p>
                      <a:pPr marL="0" algn="ctr" rtl="0" eaLnBrk="1" fontAlgn="b" latinLnBrk="0" hangingPunct="1"/>
                      <a:r>
                        <a:rPr kumimoji="0" lang="en-US" sz="1600" kern="1200" dirty="0">
                          <a:solidFill>
                            <a:schemeClr val="accent1"/>
                          </a:solidFill>
                          <a:latin typeface="+mn-lt"/>
                          <a:ea typeface="+mn-ea"/>
                          <a:cs typeface="+mn-cs"/>
                        </a:rPr>
                        <a:t>25.81</a:t>
                      </a:r>
                    </a:p>
                  </a:txBody>
                  <a:tcPr marL="9525" marR="9525" marT="9525" marB="0" anchor="b"/>
                </a:tc>
                <a:extLst>
                  <a:ext uri="{0D108BD9-81ED-4DB2-BD59-A6C34878D82A}">
                    <a16:rowId xmlns:a16="http://schemas.microsoft.com/office/drawing/2014/main" val="10010"/>
                  </a:ext>
                </a:extLst>
              </a:tr>
            </a:tbl>
          </a:graphicData>
        </a:graphic>
      </p:graphicFrame>
      <p:sp>
        <p:nvSpPr>
          <p:cNvPr id="9" name="Content Placeholder 3"/>
          <p:cNvSpPr>
            <a:spLocks noGrp="1"/>
          </p:cNvSpPr>
          <p:nvPr>
            <p:ph sz="quarter" idx="1"/>
          </p:nvPr>
        </p:nvSpPr>
        <p:spPr>
          <a:xfrm>
            <a:off x="228600" y="1447800"/>
            <a:ext cx="4343400" cy="2153412"/>
          </a:xfrm>
        </p:spPr>
        <p:txBody>
          <a:bodyPr/>
          <a:lstStyle/>
          <a:p>
            <a:pPr eaLnBrk="1" hangingPunct="1"/>
            <a:r>
              <a:rPr lang="en-US" sz="2400" dirty="0">
                <a:solidFill>
                  <a:schemeClr val="accent1"/>
                </a:solidFill>
              </a:rPr>
              <a:t>Assume that you have a sound source that produces a sound pressure level of </a:t>
            </a:r>
            <a:r>
              <a:rPr lang="en-US" sz="2400" b="1" dirty="0">
                <a:solidFill>
                  <a:schemeClr val="accent1"/>
                </a:solidFill>
              </a:rPr>
              <a:t>80 dB </a:t>
            </a:r>
            <a:r>
              <a:rPr lang="en-US" sz="2400" dirty="0">
                <a:solidFill>
                  <a:schemeClr val="accent1"/>
                </a:solidFill>
              </a:rPr>
              <a:t>at a distance of </a:t>
            </a:r>
            <a:r>
              <a:rPr lang="en-US" sz="2400" b="1" dirty="0">
                <a:solidFill>
                  <a:schemeClr val="accent1"/>
                </a:solidFill>
              </a:rPr>
              <a:t>10 feet</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39776"/>
          <a:stretch/>
        </p:blipFill>
        <p:spPr>
          <a:xfrm>
            <a:off x="251460" y="3352800"/>
            <a:ext cx="4202573" cy="2530983"/>
          </a:xfrm>
          <a:prstGeom prst="rect">
            <a:avLst/>
          </a:prstGeom>
        </p:spPr>
      </p:pic>
    </p:spTree>
    <p:extLst>
      <p:ext uri="{BB962C8B-B14F-4D97-AF65-F5344CB8AC3E}">
        <p14:creationId xmlns:p14="http://schemas.microsoft.com/office/powerpoint/2010/main" val="572828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81000" y="914400"/>
            <a:ext cx="2362200" cy="1219200"/>
          </a:xfrm>
        </p:spPr>
        <p:txBody>
          <a:bodyPr/>
          <a:lstStyle/>
          <a:p>
            <a:pPr eaLnBrk="1" hangingPunct="1"/>
            <a:r>
              <a:rPr lang="en-US" dirty="0"/>
              <a:t>Current COGCC Noise Regulations</a:t>
            </a:r>
          </a:p>
        </p:txBody>
      </p:sp>
      <p:sp>
        <p:nvSpPr>
          <p:cNvPr id="19459" name="Text Placeholder 2"/>
          <p:cNvSpPr>
            <a:spLocks noGrp="1"/>
          </p:cNvSpPr>
          <p:nvPr>
            <p:ph type="body" idx="2"/>
          </p:nvPr>
        </p:nvSpPr>
        <p:spPr>
          <a:xfrm>
            <a:off x="381000" y="2209800"/>
            <a:ext cx="2362200" cy="3916363"/>
          </a:xfrm>
        </p:spPr>
        <p:txBody>
          <a:bodyPr/>
          <a:lstStyle/>
          <a:p>
            <a:pPr eaLnBrk="1" hangingPunct="1"/>
            <a:r>
              <a:rPr lang="en-US" dirty="0"/>
              <a:t>COGCC 800 Series Rules</a:t>
            </a:r>
          </a:p>
          <a:p>
            <a:pPr eaLnBrk="1" hangingPunct="1"/>
            <a:r>
              <a:rPr lang="en-US" dirty="0"/>
              <a:t>802. Noise Abatement</a:t>
            </a:r>
          </a:p>
        </p:txBody>
      </p:sp>
      <p:sp>
        <p:nvSpPr>
          <p:cNvPr id="19460" name="Content Placeholder 3"/>
          <p:cNvSpPr>
            <a:spLocks noGrp="1"/>
          </p:cNvSpPr>
          <p:nvPr>
            <p:ph sz="quarter" idx="1"/>
          </p:nvPr>
        </p:nvSpPr>
        <p:spPr>
          <a:xfrm>
            <a:off x="3126377" y="609600"/>
            <a:ext cx="5638800" cy="5638800"/>
          </a:xfrm>
        </p:spPr>
        <p:txBody>
          <a:bodyPr/>
          <a:lstStyle/>
          <a:p>
            <a:pPr eaLnBrk="1" hangingPunct="1"/>
            <a:r>
              <a:rPr lang="en-US" sz="3200" dirty="0">
                <a:solidFill>
                  <a:schemeClr val="accent1"/>
                </a:solidFill>
              </a:rPr>
              <a:t>COGCC’s maximum permissible noise levels – </a:t>
            </a:r>
            <a:r>
              <a:rPr lang="en-US" sz="3200" b="1" dirty="0">
                <a:solidFill>
                  <a:schemeClr val="accent1"/>
                </a:solidFill>
              </a:rPr>
              <a:t>dB(A)</a:t>
            </a:r>
          </a:p>
          <a:p>
            <a:pPr eaLnBrk="1" hangingPunct="1"/>
            <a:endParaRPr lang="en-US" sz="2400" dirty="0">
              <a:solidFill>
                <a:schemeClr val="accent1"/>
              </a:solidFill>
            </a:endParaRPr>
          </a:p>
          <a:p>
            <a:pPr eaLnBrk="1" hangingPunct="1"/>
            <a:endParaRPr lang="en-US" sz="2400" dirty="0">
              <a:solidFill>
                <a:schemeClr val="accent1"/>
              </a:solidFill>
            </a:endParaRPr>
          </a:p>
          <a:p>
            <a:pPr eaLnBrk="1" hangingPunct="1"/>
            <a:endParaRPr lang="en-US" sz="2400" dirty="0">
              <a:solidFill>
                <a:schemeClr val="accent1"/>
              </a:solidFill>
            </a:endParaRPr>
          </a:p>
          <a:p>
            <a:pPr eaLnBrk="1" hangingPunct="1"/>
            <a:endParaRPr lang="en-US" sz="2400" dirty="0">
              <a:solidFill>
                <a:schemeClr val="accent1"/>
              </a:solidFill>
            </a:endParaRPr>
          </a:p>
          <a:p>
            <a:pPr eaLnBrk="1" hangingPunct="1"/>
            <a:endParaRPr lang="en-US" sz="2400" dirty="0">
              <a:solidFill>
                <a:schemeClr val="accent1"/>
              </a:solidFill>
            </a:endParaRPr>
          </a:p>
          <a:p>
            <a:pPr eaLnBrk="1" hangingPunct="1"/>
            <a:endParaRPr lang="en-US" sz="2400" dirty="0">
              <a:solidFill>
                <a:schemeClr val="accent1"/>
              </a:solidFill>
            </a:endParaRPr>
          </a:p>
          <a:p>
            <a:pPr eaLnBrk="1" hangingPunct="1"/>
            <a:r>
              <a:rPr lang="en-US" sz="3200" dirty="0">
                <a:solidFill>
                  <a:schemeClr val="accent1"/>
                </a:solidFill>
              </a:rPr>
              <a:t>Rule allows for short increases in noise levels above permissible levels</a:t>
            </a:r>
          </a:p>
        </p:txBody>
      </p:sp>
      <p:graphicFrame>
        <p:nvGraphicFramePr>
          <p:cNvPr id="2" name="Table 1"/>
          <p:cNvGraphicFramePr>
            <a:graphicFrameLocks noGrp="1"/>
          </p:cNvGraphicFramePr>
          <p:nvPr>
            <p:extLst>
              <p:ext uri="{D42A27DB-BD31-4B8C-83A1-F6EECF244321}">
                <p14:modId xmlns:p14="http://schemas.microsoft.com/office/powerpoint/2010/main" val="2914331661"/>
              </p:ext>
            </p:extLst>
          </p:nvPr>
        </p:nvGraphicFramePr>
        <p:xfrm>
          <a:off x="3126377" y="2209800"/>
          <a:ext cx="5638800" cy="243840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tblGrid>
              <a:tr h="406400">
                <a:tc>
                  <a:txBody>
                    <a:bodyPr/>
                    <a:lstStyle/>
                    <a:p>
                      <a:r>
                        <a:rPr lang="en-US" dirty="0"/>
                        <a:t>ZONE</a:t>
                      </a:r>
                    </a:p>
                  </a:txBody>
                  <a:tcPr anchor="ctr"/>
                </a:tc>
                <a:tc>
                  <a:txBody>
                    <a:bodyPr/>
                    <a:lstStyle/>
                    <a:p>
                      <a:r>
                        <a:rPr lang="en-US" dirty="0"/>
                        <a:t>7:00 am to next 7:00 pm</a:t>
                      </a:r>
                    </a:p>
                  </a:txBody>
                  <a:tcPr anchor="ctr"/>
                </a:tc>
                <a:tc>
                  <a:txBody>
                    <a:bodyPr/>
                    <a:lstStyle/>
                    <a:p>
                      <a:r>
                        <a:rPr lang="en-US" dirty="0"/>
                        <a:t>7:00 pm to next 7:00 am</a:t>
                      </a:r>
                    </a:p>
                  </a:txBody>
                  <a:tcPr anchor="ctr"/>
                </a:tc>
                <a:extLst>
                  <a:ext uri="{0D108BD9-81ED-4DB2-BD59-A6C34878D82A}">
                    <a16:rowId xmlns:a16="http://schemas.microsoft.com/office/drawing/2014/main" val="10000"/>
                  </a:ext>
                </a:extLst>
              </a:tr>
              <a:tr h="406400">
                <a:tc>
                  <a:txBody>
                    <a:bodyPr/>
                    <a:lstStyle/>
                    <a:p>
                      <a:r>
                        <a:rPr lang="en-US" sz="1600" kern="1200" dirty="0">
                          <a:solidFill>
                            <a:schemeClr val="accent1"/>
                          </a:solidFill>
                          <a:latin typeface="+mn-lt"/>
                          <a:ea typeface="+mn-ea"/>
                          <a:cs typeface="+mn-cs"/>
                        </a:rPr>
                        <a:t>Residential/Agricultural/ Rural</a:t>
                      </a:r>
                    </a:p>
                  </a:txBody>
                  <a:tcPr anchor="ctr"/>
                </a:tc>
                <a:tc>
                  <a:txBody>
                    <a:bodyPr/>
                    <a:lstStyle/>
                    <a:p>
                      <a:pPr algn="ctr"/>
                      <a:r>
                        <a:rPr lang="en-US" sz="1600" kern="1200" dirty="0">
                          <a:solidFill>
                            <a:schemeClr val="accent1"/>
                          </a:solidFill>
                          <a:latin typeface="+mn-lt"/>
                          <a:ea typeface="+mn-ea"/>
                          <a:cs typeface="+mn-cs"/>
                        </a:rPr>
                        <a:t>55 dB(A)</a:t>
                      </a:r>
                    </a:p>
                  </a:txBody>
                  <a:tcPr anchor="ctr"/>
                </a:tc>
                <a:tc>
                  <a:txBody>
                    <a:bodyPr/>
                    <a:lstStyle/>
                    <a:p>
                      <a:pPr algn="ctr"/>
                      <a:r>
                        <a:rPr lang="en-US" sz="1600" kern="1200" dirty="0">
                          <a:solidFill>
                            <a:schemeClr val="accent1"/>
                          </a:solidFill>
                          <a:latin typeface="+mn-lt"/>
                          <a:ea typeface="+mn-ea"/>
                          <a:cs typeface="+mn-cs"/>
                        </a:rPr>
                        <a:t>50 dB(A)</a:t>
                      </a:r>
                    </a:p>
                  </a:txBody>
                  <a:tcPr anchor="ctr"/>
                </a:tc>
                <a:extLst>
                  <a:ext uri="{0D108BD9-81ED-4DB2-BD59-A6C34878D82A}">
                    <a16:rowId xmlns:a16="http://schemas.microsoft.com/office/drawing/2014/main" val="10001"/>
                  </a:ext>
                </a:extLst>
              </a:tr>
              <a:tr h="406400">
                <a:tc>
                  <a:txBody>
                    <a:bodyPr/>
                    <a:lstStyle/>
                    <a:p>
                      <a:r>
                        <a:rPr lang="en-US" sz="1600" kern="1200" dirty="0">
                          <a:solidFill>
                            <a:schemeClr val="accent1"/>
                          </a:solidFill>
                          <a:latin typeface="+mn-lt"/>
                          <a:ea typeface="+mn-ea"/>
                          <a:cs typeface="+mn-cs"/>
                        </a:rPr>
                        <a:t>Commercial</a:t>
                      </a:r>
                    </a:p>
                  </a:txBody>
                  <a:tcPr anchor="ctr"/>
                </a:tc>
                <a:tc>
                  <a:txBody>
                    <a:bodyPr/>
                    <a:lstStyle/>
                    <a:p>
                      <a:pPr algn="ctr"/>
                      <a:r>
                        <a:rPr lang="en-US" sz="1600" kern="1200" dirty="0">
                          <a:solidFill>
                            <a:schemeClr val="accent1"/>
                          </a:solidFill>
                          <a:latin typeface="+mn-lt"/>
                          <a:ea typeface="+mn-ea"/>
                          <a:cs typeface="+mn-cs"/>
                        </a:rPr>
                        <a:t>60 dB(A)</a:t>
                      </a:r>
                    </a:p>
                  </a:txBody>
                  <a:tcPr anchor="ctr"/>
                </a:tc>
                <a:tc>
                  <a:txBody>
                    <a:bodyPr/>
                    <a:lstStyle/>
                    <a:p>
                      <a:pPr algn="ctr"/>
                      <a:r>
                        <a:rPr lang="en-US" sz="1600" kern="1200" dirty="0">
                          <a:solidFill>
                            <a:schemeClr val="accent1"/>
                          </a:solidFill>
                          <a:latin typeface="+mn-lt"/>
                          <a:ea typeface="+mn-ea"/>
                          <a:cs typeface="+mn-cs"/>
                        </a:rPr>
                        <a:t>55</a:t>
                      </a:r>
                      <a:r>
                        <a:rPr lang="en-US" sz="1600" kern="1200" baseline="0" dirty="0">
                          <a:solidFill>
                            <a:schemeClr val="accent1"/>
                          </a:solidFill>
                          <a:latin typeface="+mn-lt"/>
                          <a:ea typeface="+mn-ea"/>
                          <a:cs typeface="+mn-cs"/>
                        </a:rPr>
                        <a:t> dB(A)</a:t>
                      </a:r>
                      <a:endParaRPr lang="en-US" sz="1600" kern="1200" dirty="0">
                        <a:solidFill>
                          <a:schemeClr val="accent1"/>
                        </a:solidFill>
                        <a:latin typeface="+mn-lt"/>
                        <a:ea typeface="+mn-ea"/>
                        <a:cs typeface="+mn-cs"/>
                      </a:endParaRPr>
                    </a:p>
                  </a:txBody>
                  <a:tcPr anchor="ctr"/>
                </a:tc>
                <a:extLst>
                  <a:ext uri="{0D108BD9-81ED-4DB2-BD59-A6C34878D82A}">
                    <a16:rowId xmlns:a16="http://schemas.microsoft.com/office/drawing/2014/main" val="10002"/>
                  </a:ext>
                </a:extLst>
              </a:tr>
              <a:tr h="406400">
                <a:tc>
                  <a:txBody>
                    <a:bodyPr/>
                    <a:lstStyle/>
                    <a:p>
                      <a:r>
                        <a:rPr lang="en-US" sz="1600" kern="1200" dirty="0">
                          <a:solidFill>
                            <a:schemeClr val="accent1"/>
                          </a:solidFill>
                          <a:latin typeface="+mn-lt"/>
                          <a:ea typeface="+mn-ea"/>
                          <a:cs typeface="+mn-cs"/>
                        </a:rPr>
                        <a:t>Light industrial</a:t>
                      </a:r>
                    </a:p>
                  </a:txBody>
                  <a:tcPr anchor="ctr"/>
                </a:tc>
                <a:tc>
                  <a:txBody>
                    <a:bodyPr/>
                    <a:lstStyle/>
                    <a:p>
                      <a:pPr algn="ctr"/>
                      <a:r>
                        <a:rPr lang="en-US" sz="1600" kern="1200" dirty="0">
                          <a:solidFill>
                            <a:schemeClr val="accent1"/>
                          </a:solidFill>
                          <a:latin typeface="+mn-lt"/>
                          <a:ea typeface="+mn-ea"/>
                          <a:cs typeface="+mn-cs"/>
                        </a:rPr>
                        <a:t>70 dB(A)</a:t>
                      </a:r>
                    </a:p>
                  </a:txBody>
                  <a:tcPr anchor="ctr"/>
                </a:tc>
                <a:tc>
                  <a:txBody>
                    <a:bodyPr/>
                    <a:lstStyle/>
                    <a:p>
                      <a:pPr algn="ctr"/>
                      <a:r>
                        <a:rPr lang="en-US" sz="1600" kern="1200" dirty="0">
                          <a:solidFill>
                            <a:schemeClr val="accent1"/>
                          </a:solidFill>
                          <a:latin typeface="+mn-lt"/>
                          <a:ea typeface="+mn-ea"/>
                          <a:cs typeface="+mn-cs"/>
                        </a:rPr>
                        <a:t>65 dB(A)</a:t>
                      </a:r>
                    </a:p>
                  </a:txBody>
                  <a:tcPr anchor="ctr"/>
                </a:tc>
                <a:extLst>
                  <a:ext uri="{0D108BD9-81ED-4DB2-BD59-A6C34878D82A}">
                    <a16:rowId xmlns:a16="http://schemas.microsoft.com/office/drawing/2014/main" val="10003"/>
                  </a:ext>
                </a:extLst>
              </a:tr>
              <a:tr h="406400">
                <a:tc>
                  <a:txBody>
                    <a:bodyPr/>
                    <a:lstStyle/>
                    <a:p>
                      <a:r>
                        <a:rPr lang="en-US" sz="1600" kern="1200" dirty="0">
                          <a:solidFill>
                            <a:schemeClr val="accent1"/>
                          </a:solidFill>
                          <a:latin typeface="+mn-lt"/>
                          <a:ea typeface="+mn-ea"/>
                          <a:cs typeface="+mn-cs"/>
                        </a:rPr>
                        <a:t>Industrial</a:t>
                      </a:r>
                    </a:p>
                  </a:txBody>
                  <a:tcPr anchor="ctr"/>
                </a:tc>
                <a:tc>
                  <a:txBody>
                    <a:bodyPr/>
                    <a:lstStyle/>
                    <a:p>
                      <a:pPr algn="ctr"/>
                      <a:r>
                        <a:rPr lang="en-US" sz="1600" kern="1200" dirty="0">
                          <a:solidFill>
                            <a:schemeClr val="accent1"/>
                          </a:solidFill>
                          <a:latin typeface="+mn-lt"/>
                          <a:ea typeface="+mn-ea"/>
                          <a:cs typeface="+mn-cs"/>
                        </a:rPr>
                        <a:t>80 dB(A)</a:t>
                      </a:r>
                    </a:p>
                  </a:txBody>
                  <a:tcPr anchor="ctr"/>
                </a:tc>
                <a:tc>
                  <a:txBody>
                    <a:bodyPr/>
                    <a:lstStyle/>
                    <a:p>
                      <a:pPr algn="ctr"/>
                      <a:r>
                        <a:rPr lang="en-US" sz="1600" kern="1200" dirty="0">
                          <a:solidFill>
                            <a:schemeClr val="accent1"/>
                          </a:solidFill>
                          <a:latin typeface="+mn-lt"/>
                          <a:ea typeface="+mn-ea"/>
                          <a:cs typeface="+mn-cs"/>
                        </a:rPr>
                        <a:t>75 dB(A)</a:t>
                      </a:r>
                    </a:p>
                  </a:txBody>
                  <a:tcPr anchor="ctr"/>
                </a:tc>
                <a:extLst>
                  <a:ext uri="{0D108BD9-81ED-4DB2-BD59-A6C34878D82A}">
                    <a16:rowId xmlns:a16="http://schemas.microsoft.com/office/drawing/2014/main" val="10004"/>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z="4200" dirty="0">
                <a:solidFill>
                  <a:schemeClr val="accent1"/>
                </a:solidFill>
              </a:rPr>
              <a:t>In the Event of a Complaint</a:t>
            </a:r>
          </a:p>
        </p:txBody>
      </p:sp>
      <p:sp>
        <p:nvSpPr>
          <p:cNvPr id="14339" name="Content Placeholder 2"/>
          <p:cNvSpPr>
            <a:spLocks noGrp="1"/>
          </p:cNvSpPr>
          <p:nvPr>
            <p:ph sz="quarter" idx="1"/>
          </p:nvPr>
        </p:nvSpPr>
        <p:spPr>
          <a:xfrm>
            <a:off x="301625" y="1527175"/>
            <a:ext cx="8504238" cy="4572000"/>
          </a:xfrm>
        </p:spPr>
        <p:txBody>
          <a:bodyPr/>
          <a:lstStyle/>
          <a:p>
            <a:r>
              <a:rPr lang="en-US" sz="3600" dirty="0">
                <a:solidFill>
                  <a:schemeClr val="tx2"/>
                </a:solidFill>
              </a:rPr>
              <a:t>How the COGCC measures sound </a:t>
            </a:r>
            <a:r>
              <a:rPr lang="en-US" sz="3600" b="1" u="sng" dirty="0">
                <a:solidFill>
                  <a:schemeClr val="accent1"/>
                </a:solidFill>
              </a:rPr>
              <a:t>to comply with dB(A) regulation</a:t>
            </a:r>
            <a:r>
              <a:rPr lang="en-US" sz="3600" dirty="0">
                <a:solidFill>
                  <a:schemeClr val="tx2"/>
                </a:solidFill>
              </a:rPr>
              <a:t>:</a:t>
            </a:r>
          </a:p>
          <a:p>
            <a:pPr lvl="1">
              <a:buClr>
                <a:schemeClr val="accent1"/>
              </a:buClr>
              <a:buFont typeface="Courier New" panose="02070309020205020404" pitchFamily="49" charset="0"/>
              <a:buChar char="o"/>
            </a:pPr>
            <a:r>
              <a:rPr lang="en-US" sz="3200" dirty="0"/>
              <a:t>350 feet from the noise source</a:t>
            </a:r>
          </a:p>
          <a:p>
            <a:pPr lvl="1">
              <a:buClr>
                <a:schemeClr val="accent1"/>
              </a:buClr>
              <a:buFont typeface="Courier New" panose="02070309020205020404" pitchFamily="49" charset="0"/>
              <a:buChar char="o"/>
            </a:pPr>
            <a:r>
              <a:rPr lang="en-US" sz="3200" dirty="0"/>
              <a:t>Wind screen on meter</a:t>
            </a:r>
          </a:p>
          <a:p>
            <a:pPr lvl="1">
              <a:buClr>
                <a:schemeClr val="accent1"/>
              </a:buClr>
              <a:buFont typeface="Courier New" panose="02070309020205020404" pitchFamily="49" charset="0"/>
              <a:buChar char="o"/>
            </a:pPr>
            <a:r>
              <a:rPr lang="en-US" sz="3200" dirty="0"/>
              <a:t>Wind &lt; 5 mph</a:t>
            </a:r>
          </a:p>
          <a:p>
            <a:pPr lvl="1">
              <a:buClr>
                <a:schemeClr val="accent1"/>
              </a:buClr>
              <a:buFont typeface="Courier New" panose="02070309020205020404" pitchFamily="49" charset="0"/>
              <a:buChar char="o"/>
            </a:pPr>
            <a:r>
              <a:rPr lang="en-US" sz="3200" dirty="0"/>
              <a:t>4 feet above ground level</a:t>
            </a:r>
          </a:p>
          <a:p>
            <a:pPr lvl="1">
              <a:buClr>
                <a:schemeClr val="accent1"/>
              </a:buClr>
              <a:buFont typeface="Courier New" panose="02070309020205020404" pitchFamily="49" charset="0"/>
              <a:buChar char="o"/>
            </a:pPr>
            <a:r>
              <a:rPr lang="en-US" sz="3200" b="1" dirty="0"/>
              <a:t>15-minute average (once per minute)</a:t>
            </a:r>
          </a:p>
        </p:txBody>
      </p:sp>
    </p:spTree>
    <p:extLst>
      <p:ext uri="{BB962C8B-B14F-4D97-AF65-F5344CB8AC3E}">
        <p14:creationId xmlns:p14="http://schemas.microsoft.com/office/powerpoint/2010/main" val="2242516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81000" y="914400"/>
            <a:ext cx="2362200" cy="1219200"/>
          </a:xfrm>
        </p:spPr>
        <p:txBody>
          <a:bodyPr/>
          <a:lstStyle/>
          <a:p>
            <a:pPr eaLnBrk="1" hangingPunct="1"/>
            <a:r>
              <a:rPr lang="en-US" dirty="0"/>
              <a:t>Current COGCC Noise Regulations</a:t>
            </a:r>
          </a:p>
        </p:txBody>
      </p:sp>
      <p:sp>
        <p:nvSpPr>
          <p:cNvPr id="19459" name="Text Placeholder 2"/>
          <p:cNvSpPr>
            <a:spLocks noGrp="1"/>
          </p:cNvSpPr>
          <p:nvPr>
            <p:ph type="body" idx="2"/>
          </p:nvPr>
        </p:nvSpPr>
        <p:spPr>
          <a:xfrm>
            <a:off x="381000" y="2209800"/>
            <a:ext cx="2362200" cy="3916363"/>
          </a:xfrm>
        </p:spPr>
        <p:txBody>
          <a:bodyPr/>
          <a:lstStyle/>
          <a:p>
            <a:pPr eaLnBrk="1" hangingPunct="1"/>
            <a:r>
              <a:rPr lang="en-US" dirty="0"/>
              <a:t>COGCC 800 Series Rules</a:t>
            </a:r>
          </a:p>
          <a:p>
            <a:pPr eaLnBrk="1" hangingPunct="1"/>
            <a:r>
              <a:rPr lang="en-US" dirty="0"/>
              <a:t>802. Noise Abatement</a:t>
            </a:r>
          </a:p>
        </p:txBody>
      </p:sp>
      <p:sp>
        <p:nvSpPr>
          <p:cNvPr id="19460" name="Content Placeholder 3"/>
          <p:cNvSpPr>
            <a:spLocks noGrp="1"/>
          </p:cNvSpPr>
          <p:nvPr>
            <p:ph sz="quarter" idx="1"/>
          </p:nvPr>
        </p:nvSpPr>
        <p:spPr>
          <a:xfrm>
            <a:off x="3126377" y="609600"/>
            <a:ext cx="5638800" cy="5638800"/>
          </a:xfrm>
        </p:spPr>
        <p:txBody>
          <a:bodyPr/>
          <a:lstStyle/>
          <a:p>
            <a:r>
              <a:rPr lang="en-US" sz="3200" dirty="0">
                <a:solidFill>
                  <a:schemeClr val="accent1"/>
                </a:solidFill>
              </a:rPr>
              <a:t>COGCC’s maximum permissible noise levels – </a:t>
            </a:r>
            <a:r>
              <a:rPr lang="en-US" sz="3200" b="1" dirty="0">
                <a:solidFill>
                  <a:schemeClr val="accent1"/>
                </a:solidFill>
              </a:rPr>
              <a:t>dB(C)</a:t>
            </a:r>
          </a:p>
          <a:p>
            <a:pPr lvl="1"/>
            <a:r>
              <a:rPr lang="en-US" sz="2800" dirty="0">
                <a:solidFill>
                  <a:schemeClr val="accent1"/>
                </a:solidFill>
              </a:rPr>
              <a:t>Less than </a:t>
            </a:r>
            <a:r>
              <a:rPr lang="en-US" sz="2800" b="1" dirty="0">
                <a:solidFill>
                  <a:schemeClr val="accent1"/>
                </a:solidFill>
              </a:rPr>
              <a:t>65 dB(C) </a:t>
            </a:r>
            <a:r>
              <a:rPr lang="en-US" sz="2800" dirty="0">
                <a:solidFill>
                  <a:schemeClr val="accent1"/>
                </a:solidFill>
              </a:rPr>
              <a:t>measured </a:t>
            </a:r>
            <a:r>
              <a:rPr lang="en-US" sz="2800" b="1" dirty="0">
                <a:solidFill>
                  <a:schemeClr val="accent1"/>
                </a:solidFill>
              </a:rPr>
              <a:t>25 feet</a:t>
            </a:r>
            <a:r>
              <a:rPr lang="en-US" sz="2800" dirty="0">
                <a:solidFill>
                  <a:schemeClr val="accent1"/>
                </a:solidFill>
              </a:rPr>
              <a:t> from house / structure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3589" y="3237634"/>
            <a:ext cx="4524375" cy="3010766"/>
          </a:xfrm>
          <a:prstGeom prst="rect">
            <a:avLst/>
          </a:prstGeom>
        </p:spPr>
      </p:pic>
    </p:spTree>
    <p:extLst>
      <p:ext uri="{BB962C8B-B14F-4D97-AF65-F5344CB8AC3E}">
        <p14:creationId xmlns:p14="http://schemas.microsoft.com/office/powerpoint/2010/main" val="32606481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z="4200" dirty="0">
                <a:solidFill>
                  <a:schemeClr val="accent1"/>
                </a:solidFill>
              </a:rPr>
              <a:t>COGCC’s (draft) Technical Findings</a:t>
            </a:r>
          </a:p>
        </p:txBody>
      </p:sp>
      <p:sp>
        <p:nvSpPr>
          <p:cNvPr id="14339" name="Content Placeholder 2"/>
          <p:cNvSpPr>
            <a:spLocks noGrp="1"/>
          </p:cNvSpPr>
          <p:nvPr>
            <p:ph sz="quarter" idx="1"/>
          </p:nvPr>
        </p:nvSpPr>
        <p:spPr>
          <a:xfrm>
            <a:off x="301625" y="1527175"/>
            <a:ext cx="8504238" cy="4572000"/>
          </a:xfrm>
        </p:spPr>
        <p:txBody>
          <a:bodyPr/>
          <a:lstStyle/>
          <a:p>
            <a:pPr lvl="1"/>
            <a:endParaRPr lang="en-US" sz="1900" dirty="0">
              <a:solidFill>
                <a:schemeClr val="tx2"/>
              </a:solidFill>
            </a:endParaRPr>
          </a:p>
          <a:p>
            <a:pPr lvl="2"/>
            <a:endParaRPr lang="en-US" sz="2400" dirty="0">
              <a:solidFill>
                <a:schemeClr val="tx2"/>
              </a:solidFill>
            </a:endParaRPr>
          </a:p>
          <a:p>
            <a:pPr lvl="2"/>
            <a:endParaRPr lang="en-US" sz="1300" dirty="0"/>
          </a:p>
          <a:p>
            <a:pPr marL="0" indent="0">
              <a:buNone/>
            </a:pPr>
            <a:endParaRPr lang="en-US" sz="2800" dirty="0">
              <a:solidFill>
                <a:schemeClr val="accent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124421992"/>
              </p:ext>
            </p:extLst>
          </p:nvPr>
        </p:nvGraphicFramePr>
        <p:xfrm>
          <a:off x="533398" y="1676400"/>
          <a:ext cx="8272464" cy="2814320"/>
        </p:xfrm>
        <a:graphic>
          <a:graphicData uri="http://schemas.openxmlformats.org/drawingml/2006/table">
            <a:tbl>
              <a:tblPr firstRow="1" bandRow="1">
                <a:tableStyleId>{5C22544A-7EE6-4342-B048-85BDC9FD1C3A}</a:tableStyleId>
              </a:tblPr>
              <a:tblGrid>
                <a:gridCol w="2757488">
                  <a:extLst>
                    <a:ext uri="{9D8B030D-6E8A-4147-A177-3AD203B41FA5}">
                      <a16:colId xmlns:a16="http://schemas.microsoft.com/office/drawing/2014/main" val="20000"/>
                    </a:ext>
                  </a:extLst>
                </a:gridCol>
                <a:gridCol w="2757488">
                  <a:extLst>
                    <a:ext uri="{9D8B030D-6E8A-4147-A177-3AD203B41FA5}">
                      <a16:colId xmlns:a16="http://schemas.microsoft.com/office/drawing/2014/main" val="20001"/>
                    </a:ext>
                  </a:extLst>
                </a:gridCol>
                <a:gridCol w="2757488">
                  <a:extLst>
                    <a:ext uri="{9D8B030D-6E8A-4147-A177-3AD203B41FA5}">
                      <a16:colId xmlns:a16="http://schemas.microsoft.com/office/drawing/2014/main" val="20002"/>
                    </a:ext>
                  </a:extLst>
                </a:gridCol>
              </a:tblGrid>
              <a:tr h="711200">
                <a:tc>
                  <a:txBody>
                    <a:bodyPr/>
                    <a:lstStyle/>
                    <a:p>
                      <a:r>
                        <a:rPr lang="en-US" dirty="0"/>
                        <a:t>TYPE OF MITIGATION</a:t>
                      </a:r>
                    </a:p>
                  </a:txBody>
                  <a:tcPr anchor="ctr"/>
                </a:tc>
                <a:tc>
                  <a:txBody>
                    <a:bodyPr/>
                    <a:lstStyle/>
                    <a:p>
                      <a:r>
                        <a:rPr lang="en-US" dirty="0"/>
                        <a:t>DRILLING – </a:t>
                      </a:r>
                    </a:p>
                    <a:p>
                      <a:r>
                        <a:rPr lang="en-US" dirty="0"/>
                        <a:t>Average C-Scale</a:t>
                      </a:r>
                      <a:r>
                        <a:rPr lang="en-US" baseline="0" dirty="0"/>
                        <a:t> Noise measured 350’ from the Source or Wall</a:t>
                      </a:r>
                      <a:endParaRPr lang="en-US" dirty="0"/>
                    </a:p>
                  </a:txBody>
                  <a:tcPr anchor="ctr"/>
                </a:tc>
                <a:tc>
                  <a:txBody>
                    <a:bodyPr/>
                    <a:lstStyle/>
                    <a:p>
                      <a:r>
                        <a:rPr lang="en-US" dirty="0"/>
                        <a:t>STIMULATION –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Average C-Scale</a:t>
                      </a:r>
                      <a:r>
                        <a:rPr lang="en-US" baseline="0" dirty="0"/>
                        <a:t> Noise measured 350’ from the Source or Wall</a:t>
                      </a:r>
                      <a:endParaRPr lang="en-US" dirty="0"/>
                    </a:p>
                  </a:txBody>
                  <a:tcPr anchor="ctr"/>
                </a:tc>
                <a:extLst>
                  <a:ext uri="{0D108BD9-81ED-4DB2-BD59-A6C34878D82A}">
                    <a16:rowId xmlns:a16="http://schemas.microsoft.com/office/drawing/2014/main" val="10000"/>
                  </a:ext>
                </a:extLst>
              </a:tr>
              <a:tr h="711200">
                <a:tc>
                  <a:txBody>
                    <a:bodyPr/>
                    <a:lstStyle/>
                    <a:p>
                      <a:r>
                        <a:rPr lang="en-US" dirty="0">
                          <a:solidFill>
                            <a:schemeClr val="accent1"/>
                          </a:solidFill>
                        </a:rPr>
                        <a:t>No Mitigation</a:t>
                      </a:r>
                    </a:p>
                  </a:txBody>
                  <a:tcPr anchor="ctr"/>
                </a:tc>
                <a:tc>
                  <a:txBody>
                    <a:bodyPr/>
                    <a:lstStyle/>
                    <a:p>
                      <a:r>
                        <a:rPr lang="en-US" dirty="0">
                          <a:solidFill>
                            <a:schemeClr val="accent1"/>
                          </a:solidFill>
                        </a:rPr>
                        <a:t>76.11 dB(C)</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accent1"/>
                          </a:solidFill>
                        </a:rPr>
                        <a:t>80.19 dB(C)</a:t>
                      </a:r>
                    </a:p>
                  </a:txBody>
                  <a:tcPr anchor="ctr"/>
                </a:tc>
                <a:extLst>
                  <a:ext uri="{0D108BD9-81ED-4DB2-BD59-A6C34878D82A}">
                    <a16:rowId xmlns:a16="http://schemas.microsoft.com/office/drawing/2014/main" val="10001"/>
                  </a:ext>
                </a:extLst>
              </a:tr>
              <a:tr h="711200">
                <a:tc>
                  <a:txBody>
                    <a:bodyPr/>
                    <a:lstStyle/>
                    <a:p>
                      <a:r>
                        <a:rPr lang="en-US" dirty="0">
                          <a:solidFill>
                            <a:schemeClr val="accent1"/>
                          </a:solidFill>
                        </a:rPr>
                        <a:t>~30-Foot Perimeter</a:t>
                      </a:r>
                      <a:r>
                        <a:rPr lang="en-US" baseline="0" dirty="0">
                          <a:solidFill>
                            <a:schemeClr val="accent1"/>
                          </a:solidFill>
                        </a:rPr>
                        <a:t> Sound Wall (Typical Mitigation Used Today)</a:t>
                      </a:r>
                      <a:endParaRPr lang="en-US" dirty="0">
                        <a:solidFill>
                          <a:schemeClr val="accent1"/>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accent1"/>
                          </a:solidFill>
                        </a:rPr>
                        <a:t>71.67 dB(C)</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accent1"/>
                          </a:solidFill>
                        </a:rPr>
                        <a:t>76.23 dB(C)</a:t>
                      </a:r>
                    </a:p>
                  </a:txBody>
                  <a:tcPr anchor="ctr"/>
                </a:tc>
                <a:extLst>
                  <a:ext uri="{0D108BD9-81ED-4DB2-BD59-A6C34878D82A}">
                    <a16:rowId xmlns:a16="http://schemas.microsoft.com/office/drawing/2014/main" val="10002"/>
                  </a:ext>
                </a:extLst>
              </a:tr>
            </a:tbl>
          </a:graphicData>
        </a:graphic>
      </p:graphicFrame>
      <p:sp>
        <p:nvSpPr>
          <p:cNvPr id="5" name="Content Placeholder 2"/>
          <p:cNvSpPr txBox="1">
            <a:spLocks/>
          </p:cNvSpPr>
          <p:nvPr/>
        </p:nvSpPr>
        <p:spPr bwMode="auto">
          <a:xfrm>
            <a:off x="417511" y="4768463"/>
            <a:ext cx="85042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1" fontAlgn="base" hangingPunct="1">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1" fontAlgn="base" hangingPunct="1">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1" fontAlgn="base" hangingPunct="1">
              <a:spcBef>
                <a:spcPct val="20000"/>
              </a:spcBef>
              <a:spcAft>
                <a:spcPct val="0"/>
              </a:spcAft>
              <a:buClr>
                <a:srgbClr val="B8B8B8"/>
              </a:buClr>
              <a:buSzPct val="75000"/>
              <a:buFont typeface="Wingdings 2" pitchFamily="18" charset="2"/>
              <a:buChar char=""/>
              <a:defRPr sz="2000" kern="1200">
                <a:solidFill>
                  <a:schemeClr val="tx1"/>
                </a:solidFill>
                <a:latin typeface="+mn-lt"/>
                <a:ea typeface="+mn-ea"/>
                <a:cs typeface="+mn-cs"/>
              </a:defRPr>
            </a:lvl3pPr>
            <a:lvl4pPr marL="1096963" indent="-228600" algn="l" rtl="0" eaLnBrk="1" fontAlgn="base" hangingPunct="1">
              <a:spcBef>
                <a:spcPct val="20000"/>
              </a:spcBef>
              <a:spcAft>
                <a:spcPct val="0"/>
              </a:spcAft>
              <a:buClr>
                <a:srgbClr val="BFBFBF"/>
              </a:buClr>
              <a:buSzPct val="70000"/>
              <a:buFont typeface="Wingdings" pitchFamily="2" charset="2"/>
              <a:buChar char=""/>
              <a:defRPr sz="2000" kern="1200">
                <a:solidFill>
                  <a:schemeClr val="tx2"/>
                </a:solidFill>
                <a:latin typeface="+mn-lt"/>
                <a:ea typeface="+mn-ea"/>
                <a:cs typeface="+mn-cs"/>
              </a:defRPr>
            </a:lvl4pPr>
            <a:lvl5pPr marL="1371600" indent="-228600" algn="l" rtl="0" eaLnBrk="1" fontAlgn="base" hangingPunct="1">
              <a:spcBef>
                <a:spcPct val="20000"/>
              </a:spcBef>
              <a:spcAft>
                <a:spcPct val="0"/>
              </a:spcAft>
              <a:buClr>
                <a:srgbClr val="7BA79D"/>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sz="2900" dirty="0">
                <a:solidFill>
                  <a:schemeClr val="accent1"/>
                </a:solidFill>
              </a:rPr>
              <a:t>Sound walls reduce </a:t>
            </a:r>
            <a:r>
              <a:rPr lang="en-US" sz="2900" b="1" u="sng" dirty="0">
                <a:solidFill>
                  <a:schemeClr val="accent1"/>
                </a:solidFill>
              </a:rPr>
              <a:t>A-scale</a:t>
            </a:r>
            <a:r>
              <a:rPr lang="en-US" sz="2900" dirty="0">
                <a:solidFill>
                  <a:schemeClr val="accent1"/>
                </a:solidFill>
              </a:rPr>
              <a:t> by </a:t>
            </a:r>
            <a:r>
              <a:rPr lang="en-US" sz="2900" b="1" dirty="0">
                <a:solidFill>
                  <a:schemeClr val="accent1"/>
                </a:solidFill>
              </a:rPr>
              <a:t>9-11 dB</a:t>
            </a:r>
          </a:p>
          <a:p>
            <a:r>
              <a:rPr lang="en-US" sz="2900" dirty="0">
                <a:solidFill>
                  <a:schemeClr val="accent1"/>
                </a:solidFill>
              </a:rPr>
              <a:t>Sound walls reduce </a:t>
            </a:r>
            <a:r>
              <a:rPr lang="en-US" sz="2900" b="1" u="sng" dirty="0">
                <a:solidFill>
                  <a:schemeClr val="accent1"/>
                </a:solidFill>
              </a:rPr>
              <a:t>C-scale</a:t>
            </a:r>
            <a:r>
              <a:rPr lang="en-US" sz="2900" dirty="0">
                <a:solidFill>
                  <a:schemeClr val="accent1"/>
                </a:solidFill>
              </a:rPr>
              <a:t> by </a:t>
            </a:r>
            <a:r>
              <a:rPr lang="en-US" sz="2900" b="1" dirty="0">
                <a:solidFill>
                  <a:schemeClr val="accent1"/>
                </a:solidFill>
              </a:rPr>
              <a:t>4-5 dB </a:t>
            </a:r>
            <a:endParaRPr lang="en-US" sz="2400" b="1" dirty="0">
              <a:solidFill>
                <a:schemeClr val="accent1"/>
              </a:solidFill>
            </a:endParaRPr>
          </a:p>
          <a:p>
            <a:pPr lvl="1"/>
            <a:endParaRPr lang="en-US" sz="2400" dirty="0">
              <a:solidFill>
                <a:schemeClr val="accent1"/>
              </a:solidFill>
            </a:endParaRPr>
          </a:p>
        </p:txBody>
      </p:sp>
    </p:spTree>
    <p:extLst>
      <p:ext uri="{BB962C8B-B14F-4D97-AF65-F5344CB8AC3E}">
        <p14:creationId xmlns:p14="http://schemas.microsoft.com/office/powerpoint/2010/main" val="1147104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z="4200" dirty="0">
                <a:solidFill>
                  <a:schemeClr val="accent1"/>
                </a:solidFill>
              </a:rPr>
              <a:t>Overview</a:t>
            </a:r>
          </a:p>
        </p:txBody>
      </p:sp>
      <p:sp>
        <p:nvSpPr>
          <p:cNvPr id="14339" name="Content Placeholder 2"/>
          <p:cNvSpPr>
            <a:spLocks noGrp="1"/>
          </p:cNvSpPr>
          <p:nvPr>
            <p:ph sz="quarter" idx="1"/>
          </p:nvPr>
        </p:nvSpPr>
        <p:spPr>
          <a:xfrm>
            <a:off x="301625" y="1527175"/>
            <a:ext cx="8504238" cy="4572000"/>
          </a:xfrm>
        </p:spPr>
        <p:txBody>
          <a:bodyPr/>
          <a:lstStyle/>
          <a:p>
            <a:pPr eaLnBrk="1" hangingPunct="1"/>
            <a:r>
              <a:rPr lang="en-US" sz="2800" dirty="0">
                <a:solidFill>
                  <a:schemeClr val="accent1"/>
                </a:solidFill>
              </a:rPr>
              <a:t>Introduction</a:t>
            </a:r>
          </a:p>
          <a:p>
            <a:r>
              <a:rPr lang="en-US" sz="2800" dirty="0">
                <a:solidFill>
                  <a:schemeClr val="accent1"/>
                </a:solidFill>
              </a:rPr>
              <a:t>Science of Sound</a:t>
            </a:r>
          </a:p>
          <a:p>
            <a:r>
              <a:rPr lang="en-US" sz="2800" dirty="0">
                <a:solidFill>
                  <a:schemeClr val="accent1"/>
                </a:solidFill>
              </a:rPr>
              <a:t>Regulation Overview</a:t>
            </a:r>
          </a:p>
          <a:p>
            <a:pPr eaLnBrk="1" hangingPunct="1"/>
            <a:r>
              <a:rPr lang="en-US" sz="2800" dirty="0">
                <a:solidFill>
                  <a:schemeClr val="accent1"/>
                </a:solidFill>
              </a:rPr>
              <a:t>COGCC’s Technical Findings</a:t>
            </a:r>
          </a:p>
          <a:p>
            <a:r>
              <a:rPr lang="en-US" sz="2800" dirty="0">
                <a:solidFill>
                  <a:schemeClr val="accent1"/>
                </a:solidFill>
              </a:rPr>
              <a:t>Noise-vs-Sound</a:t>
            </a:r>
          </a:p>
          <a:p>
            <a:pPr eaLnBrk="1" hangingPunct="1"/>
            <a:r>
              <a:rPr lang="en-US" sz="2800" dirty="0">
                <a:solidFill>
                  <a:schemeClr val="accent1"/>
                </a:solidFill>
              </a:rPr>
              <a:t>Science-vs-Perception</a:t>
            </a:r>
          </a:p>
          <a:p>
            <a:pPr eaLnBrk="1" hangingPunct="1"/>
            <a:r>
              <a:rPr lang="en-US" sz="2800" dirty="0">
                <a:solidFill>
                  <a:schemeClr val="accent1"/>
                </a:solidFill>
              </a:rPr>
              <a:t>Case Studies</a:t>
            </a:r>
          </a:p>
          <a:p>
            <a:pPr eaLnBrk="1" hangingPunct="1"/>
            <a:r>
              <a:rPr lang="en-US" sz="2800" dirty="0">
                <a:solidFill>
                  <a:schemeClr val="accent1"/>
                </a:solidFill>
              </a:rPr>
              <a:t>Mitigation Options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2057400"/>
            <a:ext cx="3883025" cy="3650401"/>
          </a:xfrm>
          <a:prstGeom prst="rect">
            <a:avLst/>
          </a:prstGeom>
        </p:spPr>
      </p:pic>
      <p:sp>
        <p:nvSpPr>
          <p:cNvPr id="6" name="TextBox 5"/>
          <p:cNvSpPr txBox="1"/>
          <p:nvPr/>
        </p:nvSpPr>
        <p:spPr>
          <a:xfrm>
            <a:off x="301625" y="6400800"/>
            <a:ext cx="5105400" cy="307777"/>
          </a:xfrm>
          <a:prstGeom prst="rect">
            <a:avLst/>
          </a:prstGeom>
          <a:noFill/>
        </p:spPr>
        <p:txBody>
          <a:bodyPr wrap="square" rtlCol="0">
            <a:spAutoFit/>
          </a:bodyPr>
          <a:lstStyle/>
          <a:p>
            <a:r>
              <a:rPr lang="en-US" sz="1400" dirty="0">
                <a:solidFill>
                  <a:schemeClr val="tx2"/>
                </a:solidFill>
              </a:rPr>
              <a:t>Source: http://www.nonoise.org/library/envnoise/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z="4200" dirty="0">
                <a:solidFill>
                  <a:schemeClr val="accent1"/>
                </a:solidFill>
              </a:rPr>
              <a:t>COGCC’s (draft) Technical Findings</a:t>
            </a:r>
          </a:p>
        </p:txBody>
      </p:sp>
      <p:sp>
        <p:nvSpPr>
          <p:cNvPr id="14339" name="Content Placeholder 2"/>
          <p:cNvSpPr>
            <a:spLocks noGrp="1"/>
          </p:cNvSpPr>
          <p:nvPr>
            <p:ph sz="quarter" idx="1"/>
          </p:nvPr>
        </p:nvSpPr>
        <p:spPr>
          <a:xfrm>
            <a:off x="301625" y="1527175"/>
            <a:ext cx="8504238" cy="4572000"/>
          </a:xfrm>
        </p:spPr>
        <p:txBody>
          <a:bodyPr/>
          <a:lstStyle/>
          <a:p>
            <a:pPr lvl="1"/>
            <a:endParaRPr lang="en-US" sz="1900" dirty="0">
              <a:solidFill>
                <a:schemeClr val="tx2"/>
              </a:solidFill>
            </a:endParaRPr>
          </a:p>
          <a:p>
            <a:pPr lvl="2"/>
            <a:endParaRPr lang="en-US" sz="2400" dirty="0">
              <a:solidFill>
                <a:schemeClr val="tx2"/>
              </a:solidFill>
            </a:endParaRPr>
          </a:p>
          <a:p>
            <a:pPr lvl="2"/>
            <a:endParaRPr lang="en-US" sz="1300" dirty="0"/>
          </a:p>
          <a:p>
            <a:pPr marL="0" indent="0">
              <a:buNone/>
            </a:pPr>
            <a:endParaRPr lang="en-US" sz="2800" dirty="0">
              <a:solidFill>
                <a:schemeClr val="accent1"/>
              </a:solidFill>
            </a:endParaRPr>
          </a:p>
        </p:txBody>
      </p:sp>
      <p:sp>
        <p:nvSpPr>
          <p:cNvPr id="5" name="Content Placeholder 2"/>
          <p:cNvSpPr txBox="1">
            <a:spLocks/>
          </p:cNvSpPr>
          <p:nvPr/>
        </p:nvSpPr>
        <p:spPr bwMode="auto">
          <a:xfrm>
            <a:off x="301625" y="1527175"/>
            <a:ext cx="8504238"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1" fontAlgn="base" hangingPunct="1">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1" fontAlgn="base" hangingPunct="1">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1" fontAlgn="base" hangingPunct="1">
              <a:spcBef>
                <a:spcPct val="20000"/>
              </a:spcBef>
              <a:spcAft>
                <a:spcPct val="0"/>
              </a:spcAft>
              <a:buClr>
                <a:srgbClr val="B8B8B8"/>
              </a:buClr>
              <a:buSzPct val="75000"/>
              <a:buFont typeface="Wingdings 2" pitchFamily="18" charset="2"/>
              <a:buChar char=""/>
              <a:defRPr sz="2000" kern="1200">
                <a:solidFill>
                  <a:schemeClr val="tx1"/>
                </a:solidFill>
                <a:latin typeface="+mn-lt"/>
                <a:ea typeface="+mn-ea"/>
                <a:cs typeface="+mn-cs"/>
              </a:defRPr>
            </a:lvl3pPr>
            <a:lvl4pPr marL="1096963" indent="-228600" algn="l" rtl="0" eaLnBrk="1" fontAlgn="base" hangingPunct="1">
              <a:spcBef>
                <a:spcPct val="20000"/>
              </a:spcBef>
              <a:spcAft>
                <a:spcPct val="0"/>
              </a:spcAft>
              <a:buClr>
                <a:srgbClr val="BFBFBF"/>
              </a:buClr>
              <a:buSzPct val="70000"/>
              <a:buFont typeface="Wingdings" pitchFamily="2" charset="2"/>
              <a:buChar char=""/>
              <a:defRPr sz="2000" kern="1200">
                <a:solidFill>
                  <a:schemeClr val="tx2"/>
                </a:solidFill>
                <a:latin typeface="+mn-lt"/>
                <a:ea typeface="+mn-ea"/>
                <a:cs typeface="+mn-cs"/>
              </a:defRPr>
            </a:lvl4pPr>
            <a:lvl5pPr marL="1371600" indent="-228600" algn="l" rtl="0" eaLnBrk="1" fontAlgn="base" hangingPunct="1">
              <a:spcBef>
                <a:spcPct val="20000"/>
              </a:spcBef>
              <a:spcAft>
                <a:spcPct val="0"/>
              </a:spcAft>
              <a:buClr>
                <a:srgbClr val="7BA79D"/>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2800" dirty="0">
                <a:solidFill>
                  <a:schemeClr val="accent1"/>
                </a:solidFill>
              </a:rPr>
              <a:t>65 dB(C) is the level that may consistently impact people</a:t>
            </a:r>
          </a:p>
          <a:p>
            <a:pPr marL="0" indent="0">
              <a:buNone/>
            </a:pPr>
            <a:r>
              <a:rPr lang="en-US" sz="2800" dirty="0">
                <a:solidFill>
                  <a:schemeClr val="accent1"/>
                </a:solidFill>
              </a:rPr>
              <a:t> </a:t>
            </a:r>
          </a:p>
          <a:p>
            <a:pPr lvl="1"/>
            <a:endParaRPr lang="en-US" sz="3600" b="1" u="sng" dirty="0">
              <a:solidFill>
                <a:schemeClr val="accent1"/>
              </a:solidFill>
            </a:endParaRPr>
          </a:p>
          <a:p>
            <a:pPr lvl="1"/>
            <a:endParaRPr lang="en-US" sz="2400" dirty="0">
              <a:solidFill>
                <a:schemeClr val="accent1"/>
              </a:solidFill>
            </a:endParaRPr>
          </a:p>
        </p:txBody>
      </p:sp>
      <p:sp>
        <p:nvSpPr>
          <p:cNvPr id="7" name="Content Placeholder 2"/>
          <p:cNvSpPr txBox="1">
            <a:spLocks/>
          </p:cNvSpPr>
          <p:nvPr/>
        </p:nvSpPr>
        <p:spPr bwMode="auto">
          <a:xfrm>
            <a:off x="301625" y="2209800"/>
            <a:ext cx="8504238" cy="3810000"/>
          </a:xfrm>
          <a:prstGeom prst="rect">
            <a:avLst/>
          </a:prstGeom>
          <a:solidFill>
            <a:schemeClr val="tx1">
              <a:lumMod val="20000"/>
              <a:lumOff val="80000"/>
            </a:schemeClr>
          </a:solidFill>
          <a:ln w="19050">
            <a:solidFill>
              <a:schemeClr val="tx2"/>
            </a:solidFill>
          </a:ln>
          <a:extLst/>
        </p:spPr>
        <p:txBody>
          <a:bodyPr vert="horz" wrap="square" lIns="91440" tIns="45720" rIns="91440" bIns="45720" numCol="1" anchor="t" anchorCtr="0" compatLnSpc="1">
            <a:prstTxWarp prst="textNoShape">
              <a:avLst/>
            </a:prstTxWarp>
          </a:bodyPr>
          <a:lstStyle>
            <a:lvl1pPr marL="273050" indent="-273050" algn="l" rtl="0" eaLnBrk="1" fontAlgn="base" hangingPunct="1">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1" fontAlgn="base" hangingPunct="1">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1" fontAlgn="base" hangingPunct="1">
              <a:spcBef>
                <a:spcPct val="20000"/>
              </a:spcBef>
              <a:spcAft>
                <a:spcPct val="0"/>
              </a:spcAft>
              <a:buClr>
                <a:srgbClr val="B8B8B8"/>
              </a:buClr>
              <a:buSzPct val="75000"/>
              <a:buFont typeface="Wingdings 2" pitchFamily="18" charset="2"/>
              <a:buChar char=""/>
              <a:defRPr sz="2000" kern="1200">
                <a:solidFill>
                  <a:schemeClr val="tx1"/>
                </a:solidFill>
                <a:latin typeface="+mn-lt"/>
                <a:ea typeface="+mn-ea"/>
                <a:cs typeface="+mn-cs"/>
              </a:defRPr>
            </a:lvl3pPr>
            <a:lvl4pPr marL="1096963" indent="-228600" algn="l" rtl="0" eaLnBrk="1" fontAlgn="base" hangingPunct="1">
              <a:spcBef>
                <a:spcPct val="20000"/>
              </a:spcBef>
              <a:spcAft>
                <a:spcPct val="0"/>
              </a:spcAft>
              <a:buClr>
                <a:srgbClr val="BFBFBF"/>
              </a:buClr>
              <a:buSzPct val="70000"/>
              <a:buFont typeface="Wingdings" pitchFamily="2" charset="2"/>
              <a:buChar char=""/>
              <a:defRPr sz="2000" kern="1200">
                <a:solidFill>
                  <a:schemeClr val="tx2"/>
                </a:solidFill>
                <a:latin typeface="+mn-lt"/>
                <a:ea typeface="+mn-ea"/>
                <a:cs typeface="+mn-cs"/>
              </a:defRPr>
            </a:lvl4pPr>
            <a:lvl5pPr marL="1371600" indent="-228600" algn="l" rtl="0" eaLnBrk="1" fontAlgn="base" hangingPunct="1">
              <a:spcBef>
                <a:spcPct val="20000"/>
              </a:spcBef>
              <a:spcAft>
                <a:spcPct val="0"/>
              </a:spcAft>
              <a:buClr>
                <a:srgbClr val="7BA79D"/>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2900" b="1" u="sng" dirty="0">
                <a:solidFill>
                  <a:schemeClr val="accent1"/>
                </a:solidFill>
              </a:rPr>
              <a:t>With 30 Foot Sound Wall</a:t>
            </a:r>
          </a:p>
          <a:p>
            <a:pPr lvl="1">
              <a:buClr>
                <a:schemeClr val="accent1"/>
              </a:buClr>
              <a:buFont typeface="Wingdings" panose="05000000000000000000" pitchFamily="2" charset="2"/>
              <a:buChar char="Ø"/>
            </a:pPr>
            <a:r>
              <a:rPr lang="en-US" sz="3600" b="1" dirty="0">
                <a:solidFill>
                  <a:schemeClr val="accent1"/>
                </a:solidFill>
              </a:rPr>
              <a:t>Drilling </a:t>
            </a:r>
            <a:r>
              <a:rPr lang="en-US" sz="3600" dirty="0">
                <a:solidFill>
                  <a:schemeClr val="accent1"/>
                </a:solidFill>
              </a:rPr>
              <a:t> =&gt; 65 dB(C) at </a:t>
            </a:r>
            <a:r>
              <a:rPr lang="en-US" sz="3600" b="1" u="sng" dirty="0">
                <a:solidFill>
                  <a:schemeClr val="accent1"/>
                </a:solidFill>
              </a:rPr>
              <a:t>750 feet</a:t>
            </a:r>
          </a:p>
          <a:p>
            <a:pPr lvl="1">
              <a:buClr>
                <a:schemeClr val="accent1"/>
              </a:buClr>
              <a:buFont typeface="Wingdings" panose="05000000000000000000" pitchFamily="2" charset="2"/>
              <a:buChar char="Ø"/>
            </a:pPr>
            <a:r>
              <a:rPr lang="en-US" sz="3600" b="1" dirty="0">
                <a:solidFill>
                  <a:schemeClr val="accent1"/>
                </a:solidFill>
              </a:rPr>
              <a:t>Stimulation</a:t>
            </a:r>
            <a:r>
              <a:rPr lang="en-US" sz="3600" dirty="0">
                <a:solidFill>
                  <a:schemeClr val="accent1"/>
                </a:solidFill>
              </a:rPr>
              <a:t> =&gt; 65 dB(C) at </a:t>
            </a:r>
            <a:r>
              <a:rPr lang="en-US" sz="3600" b="1" u="sng" dirty="0">
                <a:solidFill>
                  <a:schemeClr val="accent1"/>
                </a:solidFill>
              </a:rPr>
              <a:t>1,250 feet</a:t>
            </a:r>
          </a:p>
          <a:p>
            <a:pPr marL="0" indent="0">
              <a:buNone/>
            </a:pPr>
            <a:r>
              <a:rPr lang="en-US" sz="2900" b="1" u="sng" dirty="0">
                <a:solidFill>
                  <a:schemeClr val="accent1"/>
                </a:solidFill>
              </a:rPr>
              <a:t>No Mitigations</a:t>
            </a:r>
          </a:p>
          <a:p>
            <a:pPr lvl="1">
              <a:buClr>
                <a:schemeClr val="accent1"/>
              </a:buClr>
              <a:buFont typeface="Wingdings" panose="05000000000000000000" pitchFamily="2" charset="2"/>
              <a:buChar char="Ø"/>
            </a:pPr>
            <a:r>
              <a:rPr lang="en-US" sz="3600" b="1" dirty="0">
                <a:solidFill>
                  <a:schemeClr val="accent1"/>
                </a:solidFill>
              </a:rPr>
              <a:t>Drilling </a:t>
            </a:r>
            <a:r>
              <a:rPr lang="en-US" sz="3600" dirty="0">
                <a:solidFill>
                  <a:schemeClr val="accent1"/>
                </a:solidFill>
              </a:rPr>
              <a:t> =&gt; 65 dB(C) at </a:t>
            </a:r>
            <a:r>
              <a:rPr lang="en-US" sz="3600" b="1" u="sng" dirty="0">
                <a:solidFill>
                  <a:schemeClr val="accent1"/>
                </a:solidFill>
              </a:rPr>
              <a:t>1,250 feet</a:t>
            </a:r>
          </a:p>
          <a:p>
            <a:pPr lvl="1">
              <a:buClr>
                <a:schemeClr val="accent1"/>
              </a:buClr>
              <a:buFont typeface="Wingdings" panose="05000000000000000000" pitchFamily="2" charset="2"/>
              <a:buChar char="Ø"/>
            </a:pPr>
            <a:r>
              <a:rPr lang="en-US" sz="3600" b="1" dirty="0">
                <a:solidFill>
                  <a:schemeClr val="accent1"/>
                </a:solidFill>
              </a:rPr>
              <a:t>Stimulation</a:t>
            </a:r>
            <a:r>
              <a:rPr lang="en-US" sz="3600" dirty="0">
                <a:solidFill>
                  <a:schemeClr val="accent1"/>
                </a:solidFill>
              </a:rPr>
              <a:t> =&gt; 65 dB(C) at </a:t>
            </a:r>
            <a:r>
              <a:rPr lang="en-US" sz="3600" b="1" u="sng" dirty="0">
                <a:solidFill>
                  <a:schemeClr val="accent1"/>
                </a:solidFill>
              </a:rPr>
              <a:t>&gt;1,500 feet</a:t>
            </a:r>
          </a:p>
          <a:p>
            <a:pPr lvl="1"/>
            <a:endParaRPr lang="en-US" sz="3600" b="1" u="sng" dirty="0">
              <a:solidFill>
                <a:schemeClr val="accent1"/>
              </a:solidFill>
            </a:endParaRPr>
          </a:p>
          <a:p>
            <a:pPr lvl="1"/>
            <a:endParaRPr lang="en-US" sz="2400" dirty="0">
              <a:solidFill>
                <a:schemeClr val="accent1"/>
              </a:solidFill>
            </a:endParaRPr>
          </a:p>
        </p:txBody>
      </p:sp>
    </p:spTree>
    <p:extLst>
      <p:ext uri="{BB962C8B-B14F-4D97-AF65-F5344CB8AC3E}">
        <p14:creationId xmlns:p14="http://schemas.microsoft.com/office/powerpoint/2010/main" val="32286249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dirty="0">
                <a:solidFill>
                  <a:schemeClr val="accent1"/>
                </a:solidFill>
              </a:rPr>
              <a:t>COGCC Rule Changes</a:t>
            </a:r>
          </a:p>
        </p:txBody>
      </p:sp>
      <p:sp>
        <p:nvSpPr>
          <p:cNvPr id="3" name="Content Placeholder 2"/>
          <p:cNvSpPr>
            <a:spLocks noGrp="1"/>
          </p:cNvSpPr>
          <p:nvPr>
            <p:ph sz="quarter" idx="1"/>
          </p:nvPr>
        </p:nvSpPr>
        <p:spPr>
          <a:xfrm>
            <a:off x="301752" y="1527048"/>
            <a:ext cx="4956048" cy="2130552"/>
          </a:xfrm>
        </p:spPr>
        <p:txBody>
          <a:bodyPr/>
          <a:lstStyle/>
          <a:p>
            <a:r>
              <a:rPr lang="en-US" dirty="0">
                <a:solidFill>
                  <a:schemeClr val="accent1"/>
                </a:solidFill>
              </a:rPr>
              <a:t>Baseline Ambient Sound Survey</a:t>
            </a:r>
          </a:p>
          <a:p>
            <a:r>
              <a:rPr lang="en-US" dirty="0">
                <a:solidFill>
                  <a:schemeClr val="accent1"/>
                </a:solidFill>
              </a:rPr>
              <a:t>Wind Speed</a:t>
            </a:r>
          </a:p>
          <a:p>
            <a:r>
              <a:rPr lang="en-US" dirty="0">
                <a:solidFill>
                  <a:schemeClr val="accent1"/>
                </a:solidFill>
              </a:rPr>
              <a:t>Changes to C-Scale</a:t>
            </a:r>
          </a:p>
          <a:p>
            <a:r>
              <a:rPr lang="en-US" dirty="0">
                <a:solidFill>
                  <a:schemeClr val="accent1"/>
                </a:solidFill>
              </a:rPr>
              <a:t>Changes to A-Scale</a:t>
            </a:r>
          </a:p>
        </p:txBody>
      </p:sp>
      <p:sp>
        <p:nvSpPr>
          <p:cNvPr id="5" name="Rectangle 4"/>
          <p:cNvSpPr/>
          <p:nvPr/>
        </p:nvSpPr>
        <p:spPr>
          <a:xfrm rot="19773823">
            <a:off x="-311675" y="3028217"/>
            <a:ext cx="9761005" cy="1569660"/>
          </a:xfrm>
          <a:prstGeom prst="rect">
            <a:avLst/>
          </a:prstGeom>
          <a:noFill/>
        </p:spPr>
        <p:txBody>
          <a:bodyPr wrap="none" lIns="91440" tIns="45720" rIns="91440" bIns="45720">
            <a:spAutoFit/>
          </a:bodyPr>
          <a:lstStyle/>
          <a:p>
            <a:pPr algn="ctr"/>
            <a:r>
              <a:rPr lang="en-US" sz="9600" b="0" cap="none" spc="0" dirty="0">
                <a:ln w="0">
                  <a:solidFill>
                    <a:srgbClr val="C00000"/>
                  </a:solidFill>
                </a:ln>
                <a:solidFill>
                  <a:srgbClr val="FF0000"/>
                </a:solidFill>
                <a:effectLst>
                  <a:reflection blurRad="6350" stA="53000" endA="300" endPos="35500" dir="5400000" sy="-90000" algn="bl" rotWithShape="0"/>
                </a:effectLst>
              </a:rPr>
              <a:t>UNDER REVIEW</a:t>
            </a:r>
          </a:p>
        </p:txBody>
      </p:sp>
      <p:sp>
        <p:nvSpPr>
          <p:cNvPr id="6" name="Content Placeholder 2"/>
          <p:cNvSpPr txBox="1">
            <a:spLocks/>
          </p:cNvSpPr>
          <p:nvPr/>
        </p:nvSpPr>
        <p:spPr bwMode="auto">
          <a:xfrm>
            <a:off x="5334000" y="5105400"/>
            <a:ext cx="350189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1" fontAlgn="base" hangingPunct="1">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1" fontAlgn="base" hangingPunct="1">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1" fontAlgn="base" hangingPunct="1">
              <a:spcBef>
                <a:spcPct val="20000"/>
              </a:spcBef>
              <a:spcAft>
                <a:spcPct val="0"/>
              </a:spcAft>
              <a:buClr>
                <a:srgbClr val="B8B8B8"/>
              </a:buClr>
              <a:buSzPct val="75000"/>
              <a:buFont typeface="Wingdings 2" pitchFamily="18" charset="2"/>
              <a:buChar char=""/>
              <a:defRPr sz="2000" kern="1200">
                <a:solidFill>
                  <a:schemeClr val="tx1"/>
                </a:solidFill>
                <a:latin typeface="+mn-lt"/>
                <a:ea typeface="+mn-ea"/>
                <a:cs typeface="+mn-cs"/>
              </a:defRPr>
            </a:lvl3pPr>
            <a:lvl4pPr marL="1096963" indent="-228600" algn="l" rtl="0" eaLnBrk="1" fontAlgn="base" hangingPunct="1">
              <a:spcBef>
                <a:spcPct val="20000"/>
              </a:spcBef>
              <a:spcAft>
                <a:spcPct val="0"/>
              </a:spcAft>
              <a:buClr>
                <a:srgbClr val="BFBFBF"/>
              </a:buClr>
              <a:buSzPct val="70000"/>
              <a:buFont typeface="Wingdings" pitchFamily="2" charset="2"/>
              <a:buChar char=""/>
              <a:defRPr sz="2000" kern="1200">
                <a:solidFill>
                  <a:schemeClr val="tx2"/>
                </a:solidFill>
                <a:latin typeface="+mn-lt"/>
                <a:ea typeface="+mn-ea"/>
                <a:cs typeface="+mn-cs"/>
              </a:defRPr>
            </a:lvl4pPr>
            <a:lvl5pPr marL="1371600" indent="-228600" algn="l" rtl="0" eaLnBrk="1" fontAlgn="base" hangingPunct="1">
              <a:spcBef>
                <a:spcPct val="20000"/>
              </a:spcBef>
              <a:spcAft>
                <a:spcPct val="0"/>
              </a:spcAft>
              <a:buClr>
                <a:srgbClr val="7BA79D"/>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dirty="0">
                <a:solidFill>
                  <a:schemeClr val="accent1"/>
                </a:solidFill>
              </a:rPr>
              <a:t>Mike Leonard – COGCC</a:t>
            </a:r>
          </a:p>
          <a:p>
            <a:pPr marL="0" indent="0">
              <a:buNone/>
            </a:pPr>
            <a:r>
              <a:rPr lang="en-US" dirty="0">
                <a:solidFill>
                  <a:schemeClr val="accent1"/>
                </a:solidFill>
              </a:rPr>
              <a:t>(303) 894-2100 x5109</a:t>
            </a:r>
          </a:p>
        </p:txBody>
      </p:sp>
    </p:spTree>
    <p:extLst>
      <p:ext uri="{BB962C8B-B14F-4D97-AF65-F5344CB8AC3E}">
        <p14:creationId xmlns:p14="http://schemas.microsoft.com/office/powerpoint/2010/main" val="238825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p:cNvSpPr>
            <a:spLocks noGrp="1"/>
          </p:cNvSpPr>
          <p:nvPr>
            <p:ph type="title"/>
          </p:nvPr>
        </p:nvSpPr>
        <p:spPr/>
        <p:txBody>
          <a:bodyPr/>
          <a:lstStyle/>
          <a:p>
            <a:pPr eaLnBrk="1" hangingPunct="1"/>
            <a:r>
              <a:rPr lang="en-US" dirty="0"/>
              <a:t>SOUND OR NOISE?</a:t>
            </a:r>
          </a:p>
        </p:txBody>
      </p:sp>
      <p:sp>
        <p:nvSpPr>
          <p:cNvPr id="15363" name="Text Placeholder 1"/>
          <p:cNvSpPr>
            <a:spLocks noGrp="1"/>
          </p:cNvSpPr>
          <p:nvPr>
            <p:ph type="body" idx="2"/>
          </p:nvPr>
        </p:nvSpPr>
        <p:spPr>
          <a:xfrm>
            <a:off x="381000" y="2286000"/>
            <a:ext cx="2362200" cy="3840163"/>
          </a:xfrm>
        </p:spPr>
        <p:txBody>
          <a:bodyPr/>
          <a:lstStyle/>
          <a:p>
            <a:r>
              <a:rPr lang="en-US" sz="2800" dirty="0">
                <a:solidFill>
                  <a:schemeClr val="bg1"/>
                </a:solidFill>
              </a:rPr>
              <a:t>Noise is </a:t>
            </a:r>
            <a:r>
              <a:rPr lang="en-US" sz="2800" b="1" u="sng" dirty="0">
                <a:solidFill>
                  <a:schemeClr val="bg1"/>
                </a:solidFill>
              </a:rPr>
              <a:t>unwanted</a:t>
            </a:r>
            <a:r>
              <a:rPr lang="en-US" sz="2800" dirty="0">
                <a:solidFill>
                  <a:schemeClr val="bg1"/>
                </a:solidFill>
              </a:rPr>
              <a:t> sound</a:t>
            </a:r>
          </a:p>
          <a:p>
            <a:r>
              <a:rPr lang="en-US" sz="2800" dirty="0">
                <a:solidFill>
                  <a:schemeClr val="bg1"/>
                </a:solidFill>
              </a:rPr>
              <a:t>Noise is </a:t>
            </a:r>
            <a:r>
              <a:rPr lang="en-US" sz="2800" b="1" u="sng" dirty="0">
                <a:solidFill>
                  <a:schemeClr val="bg1"/>
                </a:solidFill>
              </a:rPr>
              <a:t>subjective</a:t>
            </a:r>
          </a:p>
        </p:txBody>
      </p:sp>
      <p:sp>
        <p:nvSpPr>
          <p:cNvPr id="10" name="TextBox 9"/>
          <p:cNvSpPr txBox="1"/>
          <p:nvPr/>
        </p:nvSpPr>
        <p:spPr>
          <a:xfrm>
            <a:off x="246830" y="6336268"/>
            <a:ext cx="7468776" cy="369332"/>
          </a:xfrm>
          <a:prstGeom prst="rect">
            <a:avLst/>
          </a:prstGeom>
          <a:noFill/>
        </p:spPr>
        <p:txBody>
          <a:bodyPr wrap="none" rtlCol="0">
            <a:spAutoFit/>
          </a:bodyPr>
          <a:lstStyle/>
          <a:p>
            <a:r>
              <a:rPr lang="en-US" dirty="0">
                <a:solidFill>
                  <a:schemeClr val="accent1"/>
                </a:solidFill>
              </a:rPr>
              <a:t>Source: http://www.slideshare.net/AkashGupta70/environment-pollution</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8330" y="1587964"/>
            <a:ext cx="5750540" cy="3846141"/>
          </a:xfrm>
          <a:prstGeom prst="rect">
            <a:avLst/>
          </a:prstGeom>
        </p:spPr>
      </p:pic>
    </p:spTree>
    <p:extLst>
      <p:ext uri="{BB962C8B-B14F-4D97-AF65-F5344CB8AC3E}">
        <p14:creationId xmlns:p14="http://schemas.microsoft.com/office/powerpoint/2010/main" val="414850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childTnLst>
                                    <p:set>
                                      <p:cBhvr>
                                        <p:cTn id="12" dur="1" fill="hold">
                                          <p:stCondLst>
                                            <p:cond delay="0"/>
                                          </p:stCondLst>
                                        </p:cTn>
                                        <p:tgtEl>
                                          <p:spTgt spid="15363">
                                            <p:txEl>
                                              <p:pRg st="0" end="0"/>
                                            </p:txEl>
                                          </p:spTgt>
                                        </p:tgtEl>
                                        <p:attrNameLst>
                                          <p:attrName>style.visibility</p:attrName>
                                        </p:attrNameLst>
                                      </p:cBhvr>
                                      <p:to>
                                        <p:strVal val="visible"/>
                                      </p:to>
                                    </p:set>
                                    <p:animEffect transition="in" filter="fade">
                                      <p:cBhvr>
                                        <p:cTn id="13" dur="2000"/>
                                        <p:tgtEl>
                                          <p:spTgt spid="15363">
                                            <p:txEl>
                                              <p:pRg st="0" end="0"/>
                                            </p:txEl>
                                          </p:spTgt>
                                        </p:tgtEl>
                                      </p:cBhvr>
                                    </p:animEffect>
                                    <p:anim calcmode="lin" valueType="num">
                                      <p:cBhvr>
                                        <p:cTn id="14" dur="2000" fill="hold"/>
                                        <p:tgtEl>
                                          <p:spTgt spid="15363">
                                            <p:txEl>
                                              <p:pRg st="0" end="0"/>
                                            </p:txEl>
                                          </p:spTgt>
                                        </p:tgtEl>
                                        <p:attrNameLst>
                                          <p:attrName>ppt_w</p:attrName>
                                        </p:attrNameLst>
                                      </p:cBhvr>
                                      <p:tavLst>
                                        <p:tav tm="0" fmla="#ppt_w*sin(2.5*pi*$)">
                                          <p:val>
                                            <p:fltVal val="0"/>
                                          </p:val>
                                        </p:tav>
                                        <p:tav tm="100000">
                                          <p:val>
                                            <p:fltVal val="1"/>
                                          </p:val>
                                        </p:tav>
                                      </p:tavLst>
                                    </p:anim>
                                    <p:anim calcmode="lin" valueType="num">
                                      <p:cBhvr>
                                        <p:cTn id="15" dur="2000" fill="hold"/>
                                        <p:tgtEl>
                                          <p:spTgt spid="1536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grpId="0" nodeType="clickEffect">
                                  <p:stCondLst>
                                    <p:cond delay="0"/>
                                  </p:stCondLst>
                                  <p:childTnLst>
                                    <p:set>
                                      <p:cBhvr>
                                        <p:cTn id="19" dur="1" fill="hold">
                                          <p:stCondLst>
                                            <p:cond delay="0"/>
                                          </p:stCondLst>
                                        </p:cTn>
                                        <p:tgtEl>
                                          <p:spTgt spid="15363">
                                            <p:txEl>
                                              <p:pRg st="1" end="1"/>
                                            </p:txEl>
                                          </p:spTgt>
                                        </p:tgtEl>
                                        <p:attrNameLst>
                                          <p:attrName>style.visibility</p:attrName>
                                        </p:attrNameLst>
                                      </p:cBhvr>
                                      <p:to>
                                        <p:strVal val="visible"/>
                                      </p:to>
                                    </p:set>
                                    <p:animEffect transition="in" filter="fade">
                                      <p:cBhvr>
                                        <p:cTn id="20" dur="2000"/>
                                        <p:tgtEl>
                                          <p:spTgt spid="15363">
                                            <p:txEl>
                                              <p:pRg st="1" end="1"/>
                                            </p:txEl>
                                          </p:spTgt>
                                        </p:tgtEl>
                                      </p:cBhvr>
                                    </p:animEffect>
                                    <p:anim calcmode="lin" valueType="num">
                                      <p:cBhvr>
                                        <p:cTn id="21" dur="2000" fill="hold"/>
                                        <p:tgtEl>
                                          <p:spTgt spid="15363">
                                            <p:txEl>
                                              <p:pRg st="1" end="1"/>
                                            </p:txEl>
                                          </p:spTgt>
                                        </p:tgtEl>
                                        <p:attrNameLst>
                                          <p:attrName>ppt_w</p:attrName>
                                        </p:attrNameLst>
                                      </p:cBhvr>
                                      <p:tavLst>
                                        <p:tav tm="0" fmla="#ppt_w*sin(2.5*pi*$)">
                                          <p:val>
                                            <p:fltVal val="0"/>
                                          </p:val>
                                        </p:tav>
                                        <p:tav tm="100000">
                                          <p:val>
                                            <p:fltVal val="1"/>
                                          </p:val>
                                        </p:tav>
                                      </p:tavLst>
                                    </p:anim>
                                    <p:anim calcmode="lin" valueType="num">
                                      <p:cBhvr>
                                        <p:cTn id="22" dur="2000" fill="hold"/>
                                        <p:tgtEl>
                                          <p:spTgt spid="1536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01625" y="228600"/>
            <a:ext cx="8534400" cy="758825"/>
          </a:xfrm>
        </p:spPr>
        <p:txBody>
          <a:bodyPr/>
          <a:lstStyle/>
          <a:p>
            <a:pPr eaLnBrk="1" hangingPunct="1"/>
            <a:r>
              <a:rPr lang="en-US" sz="4200" dirty="0">
                <a:solidFill>
                  <a:schemeClr val="accent1"/>
                </a:solidFill>
              </a:rPr>
              <a:t>Science or Perception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600200"/>
            <a:ext cx="3743325" cy="374332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5225" y="2133600"/>
            <a:ext cx="4092395" cy="2869906"/>
          </a:xfrm>
          <a:prstGeom prst="rect">
            <a:avLst/>
          </a:prstGeom>
        </p:spPr>
      </p:pic>
      <p:sp>
        <p:nvSpPr>
          <p:cNvPr id="5" name="Rectangle 4"/>
          <p:cNvSpPr/>
          <p:nvPr/>
        </p:nvSpPr>
        <p:spPr>
          <a:xfrm>
            <a:off x="228601" y="5600581"/>
            <a:ext cx="8686800" cy="800219"/>
          </a:xfrm>
          <a:prstGeom prst="rect">
            <a:avLst/>
          </a:prstGeom>
          <a:solidFill>
            <a:schemeClr val="accent3">
              <a:lumMod val="60000"/>
              <a:lumOff val="40000"/>
            </a:schemeClr>
          </a:solidFill>
        </p:spPr>
        <p:txBody>
          <a:bodyPr wrap="square">
            <a:spAutoFit/>
          </a:bodyPr>
          <a:lstStyle/>
          <a:p>
            <a:pPr marL="0" indent="0">
              <a:buNone/>
            </a:pPr>
            <a:r>
              <a:rPr lang="en-US" sz="2300" b="1" u="sng" dirty="0">
                <a:solidFill>
                  <a:schemeClr val="accent1"/>
                </a:solidFill>
              </a:rPr>
              <a:t>Science</a:t>
            </a:r>
            <a:r>
              <a:rPr lang="en-US" sz="2300" dirty="0">
                <a:solidFill>
                  <a:schemeClr val="accent1"/>
                </a:solidFill>
              </a:rPr>
              <a:t> can tell us if we meet the </a:t>
            </a:r>
            <a:r>
              <a:rPr lang="en-US" sz="2300" b="1" u="sng" dirty="0">
                <a:solidFill>
                  <a:schemeClr val="accent1"/>
                </a:solidFill>
              </a:rPr>
              <a:t>regulatory standards</a:t>
            </a:r>
            <a:r>
              <a:rPr lang="en-US" sz="2300" dirty="0">
                <a:solidFill>
                  <a:schemeClr val="accent1"/>
                </a:solidFill>
              </a:rPr>
              <a:t>…BUT we still have to battle the </a:t>
            </a:r>
            <a:r>
              <a:rPr lang="en-US" sz="2300" b="1" u="sng" dirty="0">
                <a:solidFill>
                  <a:schemeClr val="accent1"/>
                </a:solidFill>
              </a:rPr>
              <a:t>perception of what is noise</a:t>
            </a:r>
            <a:r>
              <a:rPr lang="en-US" sz="2300" dirty="0">
                <a:solidFill>
                  <a:schemeClr val="accent1"/>
                </a:solidFill>
              </a:rPr>
              <a:t>.</a:t>
            </a:r>
          </a:p>
        </p:txBody>
      </p:sp>
    </p:spTree>
    <p:extLst>
      <p:ext uri="{BB962C8B-B14F-4D97-AF65-F5344CB8AC3E}">
        <p14:creationId xmlns:p14="http://schemas.microsoft.com/office/powerpoint/2010/main" val="2056502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01625" y="228600"/>
            <a:ext cx="8534400" cy="758825"/>
          </a:xfrm>
        </p:spPr>
        <p:txBody>
          <a:bodyPr/>
          <a:lstStyle/>
          <a:p>
            <a:pPr eaLnBrk="1" hangingPunct="1"/>
            <a:r>
              <a:rPr lang="en-US" sz="4200" dirty="0">
                <a:solidFill>
                  <a:schemeClr val="accent1"/>
                </a:solidFill>
              </a:rPr>
              <a:t>Recent COGCC Complaint</a:t>
            </a:r>
          </a:p>
        </p:txBody>
      </p:sp>
      <p:sp>
        <p:nvSpPr>
          <p:cNvPr id="16387" name="Content Placeholder 2"/>
          <p:cNvSpPr>
            <a:spLocks noGrp="1"/>
          </p:cNvSpPr>
          <p:nvPr>
            <p:ph sz="half" idx="1"/>
          </p:nvPr>
        </p:nvSpPr>
        <p:spPr>
          <a:xfrm>
            <a:off x="301625" y="1371600"/>
            <a:ext cx="4038600" cy="4953000"/>
          </a:xfrm>
        </p:spPr>
        <p:txBody>
          <a:bodyPr>
            <a:noAutofit/>
          </a:bodyPr>
          <a:lstStyle/>
          <a:p>
            <a:pPr marL="0" indent="0">
              <a:buNone/>
            </a:pPr>
            <a:r>
              <a:rPr lang="en-US" sz="2400" dirty="0">
                <a:solidFill>
                  <a:schemeClr val="tx2"/>
                </a:solidFill>
              </a:rPr>
              <a:t>The site is about a half of a mile from my home across a corn field. They completed their drilling operation in August and the rig and fencing are gone. Now it is just tanks. Most nights there is a continuous droning noise of heavy machinery that is audible from a distance of about half mile away. I can hear it inside of my home at all hours.</a:t>
            </a:r>
          </a:p>
        </p:txBody>
      </p:sp>
      <p:sp>
        <p:nvSpPr>
          <p:cNvPr id="2" name="Content Placeholder 1"/>
          <p:cNvSpPr>
            <a:spLocks noGrp="1"/>
          </p:cNvSpPr>
          <p:nvPr>
            <p:ph sz="half" idx="2"/>
          </p:nvPr>
        </p:nvSpPr>
        <p:spPr>
          <a:xfrm>
            <a:off x="4800600" y="1371600"/>
            <a:ext cx="4038600" cy="4953000"/>
          </a:xfrm>
        </p:spPr>
        <p:txBody>
          <a:bodyPr>
            <a:normAutofit fontScale="92500"/>
          </a:bodyPr>
          <a:lstStyle/>
          <a:p>
            <a:r>
              <a:rPr lang="en-US" dirty="0">
                <a:solidFill>
                  <a:schemeClr val="accent2">
                    <a:lumMod val="50000"/>
                  </a:schemeClr>
                </a:solidFill>
              </a:rPr>
              <a:t>Identified the noise as the compressors on the location </a:t>
            </a:r>
          </a:p>
          <a:p>
            <a:r>
              <a:rPr lang="en-US" dirty="0">
                <a:solidFill>
                  <a:schemeClr val="accent2">
                    <a:lumMod val="50000"/>
                  </a:schemeClr>
                </a:solidFill>
              </a:rPr>
              <a:t>Compressors had temporary sound walls in place</a:t>
            </a:r>
          </a:p>
          <a:p>
            <a:r>
              <a:rPr lang="en-US" sz="2600" dirty="0">
                <a:solidFill>
                  <a:schemeClr val="accent2">
                    <a:lumMod val="50000"/>
                  </a:schemeClr>
                </a:solidFill>
              </a:rPr>
              <a:t>Foreman indicated permanent sound walls were scheduled for install</a:t>
            </a:r>
          </a:p>
          <a:p>
            <a:r>
              <a:rPr lang="en-US" sz="3100" b="1" u="sng" dirty="0">
                <a:solidFill>
                  <a:schemeClr val="accent2">
                    <a:lumMod val="50000"/>
                  </a:schemeClr>
                </a:solidFill>
              </a:rPr>
              <a:t>Summary: Upon inspection no violations of COGCC rules were observed </a:t>
            </a:r>
          </a:p>
        </p:txBody>
      </p:sp>
    </p:spTree>
    <p:extLst>
      <p:ext uri="{BB962C8B-B14F-4D97-AF65-F5344CB8AC3E}">
        <p14:creationId xmlns:p14="http://schemas.microsoft.com/office/powerpoint/2010/main" val="902867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81000" y="914400"/>
            <a:ext cx="2362200" cy="381000"/>
          </a:xfrm>
        </p:spPr>
        <p:txBody>
          <a:bodyPr/>
          <a:lstStyle/>
          <a:p>
            <a:pPr eaLnBrk="1" hangingPunct="1"/>
            <a:r>
              <a:rPr lang="en-US" dirty="0"/>
              <a:t>Case Study #1</a:t>
            </a:r>
          </a:p>
        </p:txBody>
      </p:sp>
      <p:sp>
        <p:nvSpPr>
          <p:cNvPr id="19459" name="Text Placeholder 2"/>
          <p:cNvSpPr>
            <a:spLocks noGrp="1"/>
          </p:cNvSpPr>
          <p:nvPr>
            <p:ph type="body" idx="2"/>
          </p:nvPr>
        </p:nvSpPr>
        <p:spPr>
          <a:xfrm>
            <a:off x="381000" y="1295400"/>
            <a:ext cx="2362200" cy="4830763"/>
          </a:xfrm>
        </p:spPr>
        <p:txBody>
          <a:bodyPr/>
          <a:lstStyle/>
          <a:p>
            <a:pPr eaLnBrk="1" hangingPunct="1"/>
            <a:r>
              <a:rPr lang="en-US" sz="1800" dirty="0"/>
              <a:t>Resident 1,250 feet SSE of the site</a:t>
            </a:r>
          </a:p>
          <a:p>
            <a:pPr eaLnBrk="1" hangingPunct="1"/>
            <a:r>
              <a:rPr lang="en-US" sz="1800" dirty="0"/>
              <a:t>A-scale noise monitoring in accordance with COGCC Rule 802.c</a:t>
            </a:r>
          </a:p>
          <a:p>
            <a:pPr eaLnBrk="1" hangingPunct="1"/>
            <a:r>
              <a:rPr lang="en-US" sz="1800" dirty="0"/>
              <a:t>Identified the location where the C-Scale was less than 65 dB(C)</a:t>
            </a:r>
          </a:p>
          <a:p>
            <a:pPr eaLnBrk="1" hangingPunct="1"/>
            <a:endParaRPr lang="en-US" sz="1800" dirty="0"/>
          </a:p>
          <a:p>
            <a:pPr eaLnBrk="1" hangingPunct="1"/>
            <a:r>
              <a:rPr lang="en-US" sz="1800" dirty="0"/>
              <a:t>Phase = Production</a:t>
            </a:r>
          </a:p>
          <a:p>
            <a:pPr eaLnBrk="1" hangingPunct="1"/>
            <a:endParaRPr lang="en-US" sz="1800" dirty="0"/>
          </a:p>
        </p:txBody>
      </p:sp>
      <p:pic>
        <p:nvPicPr>
          <p:cNvPr id="3" name="Content Placeholder 2"/>
          <p:cNvPicPr>
            <a:picLocks noGrp="1" noChangeAspect="1"/>
          </p:cNvPicPr>
          <p:nvPr>
            <p:ph sz="quarter" idx="1"/>
          </p:nvPr>
        </p:nvPicPr>
        <p:blipFill rotWithShape="1">
          <a:blip r:embed="rId3" cstate="print">
            <a:extLst>
              <a:ext uri="{28A0092B-C50C-407E-A947-70E740481C1C}">
                <a14:useLocalDpi xmlns:a14="http://schemas.microsoft.com/office/drawing/2010/main" val="0"/>
              </a:ext>
            </a:extLst>
          </a:blip>
          <a:srcRect l="2610" t="1409" r="2610" b="19717"/>
          <a:stretch/>
        </p:blipFill>
        <p:spPr>
          <a:xfrm>
            <a:off x="3352800" y="609600"/>
            <a:ext cx="5334000" cy="5744308"/>
          </a:xfrm>
        </p:spPr>
      </p:pic>
    </p:spTree>
    <p:extLst>
      <p:ext uri="{BB962C8B-B14F-4D97-AF65-F5344CB8AC3E}">
        <p14:creationId xmlns:p14="http://schemas.microsoft.com/office/powerpoint/2010/main" val="41778720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81000" y="914400"/>
            <a:ext cx="2362200" cy="381000"/>
          </a:xfrm>
        </p:spPr>
        <p:txBody>
          <a:bodyPr/>
          <a:lstStyle/>
          <a:p>
            <a:pPr eaLnBrk="1" hangingPunct="1"/>
            <a:r>
              <a:rPr lang="en-US" dirty="0"/>
              <a:t>Case Study #2</a:t>
            </a:r>
          </a:p>
        </p:txBody>
      </p:sp>
      <p:pic>
        <p:nvPicPr>
          <p:cNvPr id="3" name="Content Placeholder 2"/>
          <p:cNvPicPr>
            <a:picLocks noGrp="1" noChangeAspect="1"/>
          </p:cNvPicPr>
          <p:nvPr>
            <p:ph sz="quarter" idx="1"/>
          </p:nvPr>
        </p:nvPicPr>
        <p:blipFill rotWithShape="1">
          <a:blip r:embed="rId2" cstate="print">
            <a:extLst>
              <a:ext uri="{28A0092B-C50C-407E-A947-70E740481C1C}">
                <a14:useLocalDpi xmlns:a14="http://schemas.microsoft.com/office/drawing/2010/main" val="0"/>
              </a:ext>
            </a:extLst>
          </a:blip>
          <a:srcRect l="2610" t="1409" r="2610" b="19717"/>
          <a:stretch/>
        </p:blipFill>
        <p:spPr>
          <a:xfrm>
            <a:off x="3276600" y="609600"/>
            <a:ext cx="5334000" cy="5744308"/>
          </a:xfrm>
        </p:spPr>
      </p:pic>
      <p:sp>
        <p:nvSpPr>
          <p:cNvPr id="5" name="Text Placeholder 2"/>
          <p:cNvSpPr>
            <a:spLocks noGrp="1"/>
          </p:cNvSpPr>
          <p:nvPr>
            <p:ph type="body" idx="2"/>
          </p:nvPr>
        </p:nvSpPr>
        <p:spPr>
          <a:xfrm>
            <a:off x="381000" y="1295400"/>
            <a:ext cx="2362200" cy="4830763"/>
          </a:xfrm>
        </p:spPr>
        <p:txBody>
          <a:bodyPr/>
          <a:lstStyle/>
          <a:p>
            <a:pPr eaLnBrk="1" hangingPunct="1"/>
            <a:r>
              <a:rPr lang="en-US" sz="1800" dirty="0"/>
              <a:t>Resident over 2,500 feet east of the site</a:t>
            </a:r>
          </a:p>
          <a:p>
            <a:pPr eaLnBrk="1" hangingPunct="1"/>
            <a:r>
              <a:rPr lang="en-US" sz="1800" dirty="0"/>
              <a:t>A-scale noise monitoring in accordance with COGCC Rule 802.c</a:t>
            </a:r>
          </a:p>
          <a:p>
            <a:pPr eaLnBrk="1" hangingPunct="1"/>
            <a:r>
              <a:rPr lang="en-US" sz="1800" dirty="0"/>
              <a:t>Identified the location where the C-Scale was less than 65 dB(C)</a:t>
            </a:r>
          </a:p>
          <a:p>
            <a:pPr eaLnBrk="1" hangingPunct="1"/>
            <a:endParaRPr lang="en-US" sz="1800" dirty="0"/>
          </a:p>
          <a:p>
            <a:pPr eaLnBrk="1" hangingPunct="1"/>
            <a:r>
              <a:rPr lang="en-US" sz="1800" dirty="0"/>
              <a:t>Phase = Production</a:t>
            </a:r>
          </a:p>
          <a:p>
            <a:pPr eaLnBrk="1" hangingPunct="1"/>
            <a:endParaRPr lang="en-US" sz="1800" dirty="0"/>
          </a:p>
        </p:txBody>
      </p:sp>
    </p:spTree>
    <p:extLst>
      <p:ext uri="{BB962C8B-B14F-4D97-AF65-F5344CB8AC3E}">
        <p14:creationId xmlns:p14="http://schemas.microsoft.com/office/powerpoint/2010/main" val="2821568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88620" y="838200"/>
            <a:ext cx="2362200" cy="381000"/>
          </a:xfrm>
        </p:spPr>
        <p:txBody>
          <a:bodyPr/>
          <a:lstStyle/>
          <a:p>
            <a:pPr eaLnBrk="1" hangingPunct="1"/>
            <a:r>
              <a:rPr lang="en-US" dirty="0"/>
              <a:t>Case Study #3</a:t>
            </a:r>
          </a:p>
        </p:txBody>
      </p:sp>
      <p:pic>
        <p:nvPicPr>
          <p:cNvPr id="3" name="Content Placeholder 2"/>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l="8274" t="15344" r="8989" b="22001"/>
          <a:stretch/>
        </p:blipFill>
        <p:spPr>
          <a:xfrm>
            <a:off x="3200400" y="685800"/>
            <a:ext cx="5676122" cy="5562600"/>
          </a:xfrm>
        </p:spPr>
      </p:pic>
      <p:sp>
        <p:nvSpPr>
          <p:cNvPr id="5" name="Text Placeholder 2"/>
          <p:cNvSpPr txBox="1">
            <a:spLocks/>
          </p:cNvSpPr>
          <p:nvPr/>
        </p:nvSpPr>
        <p:spPr bwMode="auto">
          <a:xfrm>
            <a:off x="381000" y="1295400"/>
            <a:ext cx="2362200"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ts val="1000"/>
              </a:spcAft>
              <a:buClr>
                <a:schemeClr val="accent1"/>
              </a:buClr>
              <a:buSzPct val="85000"/>
              <a:buFont typeface="Wingdings 2" pitchFamily="18" charset="2"/>
              <a:buNone/>
              <a:defRPr sz="1600" kern="1200">
                <a:solidFill>
                  <a:srgbClr val="FFFFFF"/>
                </a:solidFill>
                <a:latin typeface="+mn-lt"/>
                <a:ea typeface="+mn-ea"/>
                <a:cs typeface="+mn-cs"/>
              </a:defRPr>
            </a:lvl1pPr>
            <a:lvl2pPr marL="547688" indent="-273050" algn="l" rtl="0" eaLnBrk="1" fontAlgn="base" hangingPunct="1">
              <a:spcBef>
                <a:spcPct val="20000"/>
              </a:spcBef>
              <a:spcAft>
                <a:spcPct val="0"/>
              </a:spcAft>
              <a:buClr>
                <a:schemeClr val="accent2"/>
              </a:buClr>
              <a:buSzPct val="70000"/>
              <a:buFont typeface="Wingdings" pitchFamily="2" charset="2"/>
              <a:buNone/>
              <a:defRPr sz="1200" kern="1200">
                <a:solidFill>
                  <a:schemeClr val="tx2"/>
                </a:solidFill>
                <a:latin typeface="+mn-lt"/>
                <a:ea typeface="+mn-ea"/>
                <a:cs typeface="+mn-cs"/>
              </a:defRPr>
            </a:lvl2pPr>
            <a:lvl3pPr marL="822325" indent="-228600" algn="l" rtl="0" eaLnBrk="1" fontAlgn="base" hangingPunct="1">
              <a:spcBef>
                <a:spcPct val="20000"/>
              </a:spcBef>
              <a:spcAft>
                <a:spcPct val="0"/>
              </a:spcAft>
              <a:buClr>
                <a:srgbClr val="B8B8B8"/>
              </a:buClr>
              <a:buSzPct val="75000"/>
              <a:buFont typeface="Wingdings 2" pitchFamily="18" charset="2"/>
              <a:buNone/>
              <a:defRPr sz="1000" kern="1200">
                <a:solidFill>
                  <a:schemeClr val="tx1"/>
                </a:solidFill>
                <a:latin typeface="+mn-lt"/>
                <a:ea typeface="+mn-ea"/>
                <a:cs typeface="+mn-cs"/>
              </a:defRPr>
            </a:lvl3pPr>
            <a:lvl4pPr marL="1096963" indent="-228600" algn="l" rtl="0" eaLnBrk="1" fontAlgn="base" hangingPunct="1">
              <a:spcBef>
                <a:spcPct val="20000"/>
              </a:spcBef>
              <a:spcAft>
                <a:spcPct val="0"/>
              </a:spcAft>
              <a:buClr>
                <a:srgbClr val="BFBFBF"/>
              </a:buClr>
              <a:buSzPct val="70000"/>
              <a:buFont typeface="Wingdings" pitchFamily="2" charset="2"/>
              <a:buNone/>
              <a:defRPr sz="900" kern="1200">
                <a:solidFill>
                  <a:schemeClr val="tx2"/>
                </a:solidFill>
                <a:latin typeface="+mn-lt"/>
                <a:ea typeface="+mn-ea"/>
                <a:cs typeface="+mn-cs"/>
              </a:defRPr>
            </a:lvl4pPr>
            <a:lvl5pPr marL="1371600" indent="-228600" algn="l" rtl="0" eaLnBrk="1" fontAlgn="base" hangingPunct="1">
              <a:spcBef>
                <a:spcPct val="20000"/>
              </a:spcBef>
              <a:spcAft>
                <a:spcPct val="0"/>
              </a:spcAft>
              <a:buClr>
                <a:srgbClr val="7BA79D"/>
              </a:buClr>
              <a:buNone/>
              <a:defRPr sz="9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sz="1800" dirty="0"/>
              <a:t>Resident 850 feet SE of the site</a:t>
            </a:r>
          </a:p>
          <a:p>
            <a:r>
              <a:rPr lang="en-US" sz="1800" dirty="0"/>
              <a:t>A-scale noise monitoring in accordance with COGCC Rule 802.c</a:t>
            </a:r>
          </a:p>
          <a:p>
            <a:r>
              <a:rPr lang="en-US" sz="1800" dirty="0"/>
              <a:t>C-Scale over 65 dB(C) at 50 feet from receptor</a:t>
            </a:r>
          </a:p>
          <a:p>
            <a:endParaRPr lang="en-US" sz="1800" dirty="0"/>
          </a:p>
          <a:p>
            <a:r>
              <a:rPr lang="en-US" sz="1800" kern="600" dirty="0"/>
              <a:t>Phase = Drilling</a:t>
            </a:r>
          </a:p>
          <a:p>
            <a:r>
              <a:rPr lang="en-US" sz="1800" kern="600" dirty="0"/>
              <a:t>Mitigation = Hay bales</a:t>
            </a:r>
          </a:p>
          <a:p>
            <a:r>
              <a:rPr lang="en-US" sz="1800" kern="600" dirty="0"/>
              <a:t>50’ East of Receptor = 71.41 dB(C)</a:t>
            </a:r>
          </a:p>
        </p:txBody>
      </p:sp>
      <p:pic>
        <p:nvPicPr>
          <p:cNvPr id="6" name="Content Placeholder 2"/>
          <p:cNvPicPr>
            <a:picLocks noChangeAspect="1"/>
          </p:cNvPicPr>
          <p:nvPr/>
        </p:nvPicPr>
        <p:blipFill rotWithShape="1">
          <a:blip r:embed="rId2">
            <a:extLst>
              <a:ext uri="{28A0092B-C50C-407E-A947-70E740481C1C}">
                <a14:useLocalDpi xmlns:a14="http://schemas.microsoft.com/office/drawing/2010/main" val="0"/>
              </a:ext>
            </a:extLst>
          </a:blip>
          <a:srcRect l="6503" t="79200" r="67020" b="7757"/>
          <a:stretch/>
        </p:blipFill>
        <p:spPr bwMode="auto">
          <a:xfrm>
            <a:off x="6324600" y="4614946"/>
            <a:ext cx="2362200" cy="1505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51643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01625" y="228600"/>
            <a:ext cx="8534400" cy="758825"/>
          </a:xfrm>
        </p:spPr>
        <p:txBody>
          <a:bodyPr/>
          <a:lstStyle/>
          <a:p>
            <a:pPr eaLnBrk="1" hangingPunct="1"/>
            <a:r>
              <a:rPr lang="en-US" sz="4200" dirty="0">
                <a:solidFill>
                  <a:schemeClr val="accent1"/>
                </a:solidFill>
              </a:rPr>
              <a:t>Recent COGCC Complaint</a:t>
            </a:r>
          </a:p>
        </p:txBody>
      </p:sp>
      <p:sp>
        <p:nvSpPr>
          <p:cNvPr id="16387" name="Content Placeholder 2"/>
          <p:cNvSpPr>
            <a:spLocks noGrp="1"/>
          </p:cNvSpPr>
          <p:nvPr>
            <p:ph sz="half" idx="1"/>
          </p:nvPr>
        </p:nvSpPr>
        <p:spPr>
          <a:xfrm>
            <a:off x="301625" y="1371600"/>
            <a:ext cx="4038600" cy="4953000"/>
          </a:xfrm>
        </p:spPr>
        <p:txBody>
          <a:bodyPr>
            <a:noAutofit/>
          </a:bodyPr>
          <a:lstStyle/>
          <a:p>
            <a:pPr marL="0" indent="0">
              <a:buNone/>
            </a:pPr>
            <a:r>
              <a:rPr lang="en-US" sz="2000" dirty="0">
                <a:solidFill>
                  <a:schemeClr val="accent1"/>
                </a:solidFill>
              </a:rPr>
              <a:t>Please fine them each day for each rule violated. THIS IS TOO LOUD for residential areas so close by. The sound echoes throughout our subdivision. There are many many repeated offenses, and I have complained many times. Please REVOKE THEIR PERMISSION TO OPERATE between 7pm and 7 am, as they have repeatedly broken regulations and cannot be counted on to comply. They abuse the rights of local homeowners, habitually and we rely on you, the regulators, to protect us by enforcing the regulations.</a:t>
            </a:r>
          </a:p>
        </p:txBody>
      </p:sp>
      <p:sp>
        <p:nvSpPr>
          <p:cNvPr id="2" name="Content Placeholder 1"/>
          <p:cNvSpPr>
            <a:spLocks noGrp="1"/>
          </p:cNvSpPr>
          <p:nvPr>
            <p:ph sz="half" idx="2"/>
          </p:nvPr>
        </p:nvSpPr>
        <p:spPr>
          <a:xfrm>
            <a:off x="4800600" y="1371600"/>
            <a:ext cx="4038600" cy="4953000"/>
          </a:xfrm>
        </p:spPr>
        <p:txBody>
          <a:bodyPr>
            <a:normAutofit fontScale="92500"/>
          </a:bodyPr>
          <a:lstStyle/>
          <a:p>
            <a:r>
              <a:rPr lang="en-US" dirty="0">
                <a:solidFill>
                  <a:schemeClr val="accent2">
                    <a:lumMod val="50000"/>
                  </a:schemeClr>
                </a:solidFill>
              </a:rPr>
              <a:t>Three inspections were performed at the first pad </a:t>
            </a:r>
          </a:p>
          <a:p>
            <a:r>
              <a:rPr lang="en-US" dirty="0">
                <a:solidFill>
                  <a:schemeClr val="accent2">
                    <a:lumMod val="50000"/>
                  </a:schemeClr>
                </a:solidFill>
              </a:rPr>
              <a:t>Four inspections were performed at the second pad </a:t>
            </a:r>
          </a:p>
          <a:p>
            <a:r>
              <a:rPr lang="en-US" b="1" dirty="0">
                <a:solidFill>
                  <a:schemeClr val="accent2">
                    <a:lumMod val="50000"/>
                  </a:schemeClr>
                </a:solidFill>
              </a:rPr>
              <a:t>Five separate sound surveys </a:t>
            </a:r>
            <a:r>
              <a:rPr lang="en-US" dirty="0">
                <a:solidFill>
                  <a:schemeClr val="accent2">
                    <a:lumMod val="50000"/>
                  </a:schemeClr>
                </a:solidFill>
              </a:rPr>
              <a:t>were conducted by the COGCC</a:t>
            </a:r>
            <a:r>
              <a:rPr lang="en-US" sz="2800" dirty="0">
                <a:solidFill>
                  <a:schemeClr val="accent2">
                    <a:lumMod val="50000"/>
                  </a:schemeClr>
                </a:solidFill>
              </a:rPr>
              <a:t> </a:t>
            </a:r>
          </a:p>
          <a:p>
            <a:r>
              <a:rPr lang="en-US" sz="2800" dirty="0">
                <a:solidFill>
                  <a:schemeClr val="accent2">
                    <a:lumMod val="50000"/>
                  </a:schemeClr>
                </a:solidFill>
              </a:rPr>
              <a:t>During all seven of these inspections it was determined that </a:t>
            </a:r>
            <a:r>
              <a:rPr lang="en-US" sz="2800" b="1" u="sng" dirty="0">
                <a:solidFill>
                  <a:schemeClr val="accent2">
                    <a:lumMod val="50000"/>
                  </a:schemeClr>
                </a:solidFill>
              </a:rPr>
              <a:t>no violations were occurring related to noise or lights</a:t>
            </a:r>
          </a:p>
          <a:p>
            <a:endParaRPr lang="en-US" sz="3100" b="1" u="sng" dirty="0">
              <a:solidFill>
                <a:schemeClr val="accent2">
                  <a:lumMod val="50000"/>
                </a:schemeClr>
              </a:solidFill>
            </a:endParaRPr>
          </a:p>
        </p:txBody>
      </p:sp>
    </p:spTree>
    <p:extLst>
      <p:ext uri="{BB962C8B-B14F-4D97-AF65-F5344CB8AC3E}">
        <p14:creationId xmlns:p14="http://schemas.microsoft.com/office/powerpoint/2010/main" val="3903468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z="4200" dirty="0">
                <a:solidFill>
                  <a:schemeClr val="accent1"/>
                </a:solidFill>
              </a:rPr>
              <a:t>Mitigation Options</a:t>
            </a:r>
          </a:p>
        </p:txBody>
      </p:sp>
      <p:sp>
        <p:nvSpPr>
          <p:cNvPr id="14339" name="Content Placeholder 2"/>
          <p:cNvSpPr>
            <a:spLocks noGrp="1"/>
          </p:cNvSpPr>
          <p:nvPr>
            <p:ph sz="quarter" idx="1"/>
          </p:nvPr>
        </p:nvSpPr>
        <p:spPr>
          <a:xfrm>
            <a:off x="301625" y="2971799"/>
            <a:ext cx="8504238" cy="3127375"/>
          </a:xfrm>
        </p:spPr>
        <p:txBody>
          <a:bodyPr/>
          <a:lstStyle/>
          <a:p>
            <a:pPr lvl="1"/>
            <a:endParaRPr lang="en-US" sz="1900" dirty="0">
              <a:solidFill>
                <a:schemeClr val="tx2"/>
              </a:solidFill>
            </a:endParaRPr>
          </a:p>
          <a:p>
            <a:pPr lvl="2"/>
            <a:endParaRPr lang="en-US" sz="2400" dirty="0">
              <a:solidFill>
                <a:schemeClr val="tx2"/>
              </a:solidFill>
            </a:endParaRPr>
          </a:p>
          <a:p>
            <a:pPr lvl="2"/>
            <a:endParaRPr lang="en-US" sz="1300" dirty="0"/>
          </a:p>
          <a:p>
            <a:pPr marL="0" indent="0">
              <a:buNone/>
            </a:pPr>
            <a:endParaRPr lang="en-US" sz="2800" dirty="0">
              <a:solidFill>
                <a:schemeClr val="accent1"/>
              </a:solidFill>
            </a:endParaRPr>
          </a:p>
        </p:txBody>
      </p:sp>
      <p:sp>
        <p:nvSpPr>
          <p:cNvPr id="6" name="Content Placeholder 2"/>
          <p:cNvSpPr txBox="1">
            <a:spLocks/>
          </p:cNvSpPr>
          <p:nvPr/>
        </p:nvSpPr>
        <p:spPr bwMode="auto">
          <a:xfrm>
            <a:off x="454025" y="1676400"/>
            <a:ext cx="838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1" fontAlgn="base" hangingPunct="1">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1" fontAlgn="base" hangingPunct="1">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1" fontAlgn="base" hangingPunct="1">
              <a:spcBef>
                <a:spcPct val="20000"/>
              </a:spcBef>
              <a:spcAft>
                <a:spcPct val="0"/>
              </a:spcAft>
              <a:buClr>
                <a:srgbClr val="B8B8B8"/>
              </a:buClr>
              <a:buSzPct val="75000"/>
              <a:buFont typeface="Wingdings 2" pitchFamily="18" charset="2"/>
              <a:buChar char=""/>
              <a:defRPr sz="2000" kern="1200">
                <a:solidFill>
                  <a:schemeClr val="tx1"/>
                </a:solidFill>
                <a:latin typeface="+mn-lt"/>
                <a:ea typeface="+mn-ea"/>
                <a:cs typeface="+mn-cs"/>
              </a:defRPr>
            </a:lvl3pPr>
            <a:lvl4pPr marL="1096963" indent="-228600" algn="l" rtl="0" eaLnBrk="1" fontAlgn="base" hangingPunct="1">
              <a:spcBef>
                <a:spcPct val="20000"/>
              </a:spcBef>
              <a:spcAft>
                <a:spcPct val="0"/>
              </a:spcAft>
              <a:buClr>
                <a:srgbClr val="BFBFBF"/>
              </a:buClr>
              <a:buSzPct val="70000"/>
              <a:buFont typeface="Wingdings" pitchFamily="2" charset="2"/>
              <a:buChar char=""/>
              <a:defRPr sz="2000" kern="1200">
                <a:solidFill>
                  <a:schemeClr val="tx2"/>
                </a:solidFill>
                <a:latin typeface="+mn-lt"/>
                <a:ea typeface="+mn-ea"/>
                <a:cs typeface="+mn-cs"/>
              </a:defRPr>
            </a:lvl4pPr>
            <a:lvl5pPr marL="1371600" indent="-228600" algn="l" rtl="0" eaLnBrk="1" fontAlgn="base" hangingPunct="1">
              <a:spcBef>
                <a:spcPct val="20000"/>
              </a:spcBef>
              <a:spcAft>
                <a:spcPct val="0"/>
              </a:spcAft>
              <a:buClr>
                <a:srgbClr val="7BA79D"/>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sz="4000" dirty="0">
                <a:solidFill>
                  <a:schemeClr val="tx2"/>
                </a:solidFill>
              </a:rPr>
              <a:t>Do you </a:t>
            </a:r>
            <a:r>
              <a:rPr lang="en-US" sz="4000" b="1" u="sng" dirty="0">
                <a:solidFill>
                  <a:schemeClr val="tx2"/>
                </a:solidFill>
              </a:rPr>
              <a:t>need</a:t>
            </a:r>
            <a:r>
              <a:rPr lang="en-US" sz="4000" dirty="0">
                <a:solidFill>
                  <a:schemeClr val="tx2"/>
                </a:solidFill>
              </a:rPr>
              <a:t> to mitigate?</a:t>
            </a:r>
          </a:p>
          <a:p>
            <a:pPr lvl="1">
              <a:buClr>
                <a:schemeClr val="accent1"/>
              </a:buClr>
              <a:buFont typeface="Wingdings" panose="05000000000000000000" pitchFamily="2" charset="2"/>
              <a:buChar char="Ø"/>
            </a:pPr>
            <a:r>
              <a:rPr lang="en-US" sz="3500" dirty="0"/>
              <a:t>Can it be resolved with a sound survey?</a:t>
            </a:r>
          </a:p>
          <a:p>
            <a:pPr lvl="1">
              <a:buClr>
                <a:schemeClr val="accent1"/>
              </a:buClr>
              <a:buFont typeface="Wingdings" panose="05000000000000000000" pitchFamily="2" charset="2"/>
              <a:buChar char="Ø"/>
            </a:pPr>
            <a:r>
              <a:rPr lang="en-US" sz="3500" dirty="0"/>
              <a:t>Are COGCC regulations being met?</a:t>
            </a:r>
          </a:p>
          <a:p>
            <a:pPr lvl="1">
              <a:buClr>
                <a:schemeClr val="accent1"/>
              </a:buClr>
              <a:buFont typeface="Wingdings" panose="05000000000000000000" pitchFamily="2" charset="2"/>
              <a:buChar char="Ø"/>
            </a:pPr>
            <a:r>
              <a:rPr lang="en-US" sz="3500" dirty="0"/>
              <a:t>Is it just a perception issue?</a:t>
            </a:r>
            <a:endParaRPr lang="en-US" sz="4000" dirty="0"/>
          </a:p>
          <a:p>
            <a:pPr lvl="1"/>
            <a:r>
              <a:rPr lang="en-US" sz="3500" dirty="0"/>
              <a:t> </a:t>
            </a:r>
            <a:endParaRPr lang="en-US" sz="3500" dirty="0">
              <a:solidFill>
                <a:schemeClr val="tx2"/>
              </a:solidFill>
            </a:endParaRPr>
          </a:p>
          <a:p>
            <a:pPr marL="0" indent="0">
              <a:buNone/>
            </a:pPr>
            <a:endParaRPr lang="en-US" sz="2800" dirty="0">
              <a:solidFill>
                <a:schemeClr val="tx2"/>
              </a:solidFill>
            </a:endParaRPr>
          </a:p>
        </p:txBody>
      </p:sp>
    </p:spTree>
    <p:extLst>
      <p:ext uri="{BB962C8B-B14F-4D97-AF65-F5344CB8AC3E}">
        <p14:creationId xmlns:p14="http://schemas.microsoft.com/office/powerpoint/2010/main" val="2866192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01625" y="228600"/>
            <a:ext cx="8534400" cy="758825"/>
          </a:xfrm>
        </p:spPr>
        <p:txBody>
          <a:bodyPr/>
          <a:lstStyle/>
          <a:p>
            <a:pPr eaLnBrk="1" hangingPunct="1"/>
            <a:r>
              <a:rPr lang="en-US" sz="4200" dirty="0">
                <a:solidFill>
                  <a:schemeClr val="accent1"/>
                </a:solidFill>
              </a:rPr>
              <a:t>Introduction</a:t>
            </a:r>
          </a:p>
        </p:txBody>
      </p:sp>
      <p:sp>
        <p:nvSpPr>
          <p:cNvPr id="16387" name="Content Placeholder 2"/>
          <p:cNvSpPr>
            <a:spLocks noGrp="1"/>
          </p:cNvSpPr>
          <p:nvPr>
            <p:ph sz="half" idx="1"/>
          </p:nvPr>
        </p:nvSpPr>
        <p:spPr>
          <a:xfrm>
            <a:off x="301625" y="1371600"/>
            <a:ext cx="4038600" cy="4681538"/>
          </a:xfrm>
        </p:spPr>
        <p:txBody>
          <a:bodyPr/>
          <a:lstStyle/>
          <a:p>
            <a:r>
              <a:rPr lang="en-US" sz="2800" dirty="0">
                <a:solidFill>
                  <a:schemeClr val="accent1"/>
                </a:solidFill>
              </a:rPr>
              <a:t>Of 330 complaints that COGCC received in 2015, 123 (37%) were due to noise</a:t>
            </a:r>
          </a:p>
          <a:p>
            <a:r>
              <a:rPr lang="en-US" sz="2800" dirty="0">
                <a:solidFill>
                  <a:schemeClr val="accent1"/>
                </a:solidFill>
              </a:rPr>
              <a:t>COGCC conducted year long noise study</a:t>
            </a:r>
          </a:p>
          <a:p>
            <a:r>
              <a:rPr lang="en-US" sz="2800" dirty="0">
                <a:solidFill>
                  <a:schemeClr val="accent1"/>
                </a:solidFill>
              </a:rPr>
              <a:t>The COGCC is </a:t>
            </a:r>
            <a:r>
              <a:rPr lang="en-US" sz="2800" b="1" dirty="0">
                <a:solidFill>
                  <a:schemeClr val="accent1"/>
                </a:solidFill>
              </a:rPr>
              <a:t>FOCUSED </a:t>
            </a:r>
            <a:r>
              <a:rPr lang="en-US" sz="2800" dirty="0">
                <a:solidFill>
                  <a:schemeClr val="accent1"/>
                </a:solidFill>
              </a:rPr>
              <a:t>on </a:t>
            </a:r>
            <a:r>
              <a:rPr lang="en-US" sz="2800" u="sng" dirty="0">
                <a:solidFill>
                  <a:schemeClr val="accent1"/>
                </a:solidFill>
              </a:rPr>
              <a:t>Noise</a:t>
            </a:r>
            <a:r>
              <a:rPr lang="en-US" sz="2800" dirty="0">
                <a:solidFill>
                  <a:schemeClr val="accent1"/>
                </a:solidFill>
              </a:rPr>
              <a:t> right now</a:t>
            </a:r>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3153369439"/>
              </p:ext>
            </p:extLst>
          </p:nvPr>
        </p:nvGraphicFramePr>
        <p:xfrm>
          <a:off x="4797425" y="1524000"/>
          <a:ext cx="4038600" cy="46815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996222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z="4200" dirty="0">
                <a:solidFill>
                  <a:schemeClr val="accent1"/>
                </a:solidFill>
              </a:rPr>
              <a:t>Mitigation Options</a:t>
            </a:r>
          </a:p>
        </p:txBody>
      </p:sp>
      <p:sp>
        <p:nvSpPr>
          <p:cNvPr id="14339" name="Content Placeholder 2"/>
          <p:cNvSpPr>
            <a:spLocks noGrp="1"/>
          </p:cNvSpPr>
          <p:nvPr>
            <p:ph sz="quarter" idx="1"/>
          </p:nvPr>
        </p:nvSpPr>
        <p:spPr>
          <a:xfrm>
            <a:off x="301625" y="1527175"/>
            <a:ext cx="8504238" cy="4572000"/>
          </a:xfrm>
        </p:spPr>
        <p:txBody>
          <a:bodyPr/>
          <a:lstStyle/>
          <a:p>
            <a:pPr lvl="1"/>
            <a:endParaRPr lang="en-US" sz="1900" dirty="0">
              <a:solidFill>
                <a:schemeClr val="tx2"/>
              </a:solidFill>
            </a:endParaRPr>
          </a:p>
          <a:p>
            <a:pPr lvl="2"/>
            <a:endParaRPr lang="en-US" sz="2400" dirty="0">
              <a:solidFill>
                <a:schemeClr val="tx2"/>
              </a:solidFill>
            </a:endParaRPr>
          </a:p>
          <a:p>
            <a:pPr lvl="2"/>
            <a:endParaRPr lang="en-US" sz="1300" dirty="0"/>
          </a:p>
          <a:p>
            <a:pPr marL="0" indent="0">
              <a:buNone/>
            </a:pPr>
            <a:endParaRPr lang="en-US" sz="2800" dirty="0">
              <a:solidFill>
                <a:schemeClr val="accent1"/>
              </a:solidFill>
            </a:endParaRPr>
          </a:p>
        </p:txBody>
      </p:sp>
      <p:sp>
        <p:nvSpPr>
          <p:cNvPr id="6" name="Content Placeholder 2"/>
          <p:cNvSpPr txBox="1">
            <a:spLocks/>
          </p:cNvSpPr>
          <p:nvPr/>
        </p:nvSpPr>
        <p:spPr bwMode="auto">
          <a:xfrm>
            <a:off x="454025" y="1600200"/>
            <a:ext cx="8504238"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1" fontAlgn="base" hangingPunct="1">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1" fontAlgn="base" hangingPunct="1">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1" fontAlgn="base" hangingPunct="1">
              <a:spcBef>
                <a:spcPct val="20000"/>
              </a:spcBef>
              <a:spcAft>
                <a:spcPct val="0"/>
              </a:spcAft>
              <a:buClr>
                <a:srgbClr val="B8B8B8"/>
              </a:buClr>
              <a:buSzPct val="75000"/>
              <a:buFont typeface="Wingdings 2" pitchFamily="18" charset="2"/>
              <a:buChar char=""/>
              <a:defRPr sz="2000" kern="1200">
                <a:solidFill>
                  <a:schemeClr val="tx1"/>
                </a:solidFill>
                <a:latin typeface="+mn-lt"/>
                <a:ea typeface="+mn-ea"/>
                <a:cs typeface="+mn-cs"/>
              </a:defRPr>
            </a:lvl3pPr>
            <a:lvl4pPr marL="1096963" indent="-228600" algn="l" rtl="0" eaLnBrk="1" fontAlgn="base" hangingPunct="1">
              <a:spcBef>
                <a:spcPct val="20000"/>
              </a:spcBef>
              <a:spcAft>
                <a:spcPct val="0"/>
              </a:spcAft>
              <a:buClr>
                <a:srgbClr val="BFBFBF"/>
              </a:buClr>
              <a:buSzPct val="70000"/>
              <a:buFont typeface="Wingdings" pitchFamily="2" charset="2"/>
              <a:buChar char=""/>
              <a:defRPr sz="2000" kern="1200">
                <a:solidFill>
                  <a:schemeClr val="tx2"/>
                </a:solidFill>
                <a:latin typeface="+mn-lt"/>
                <a:ea typeface="+mn-ea"/>
                <a:cs typeface="+mn-cs"/>
              </a:defRPr>
            </a:lvl4pPr>
            <a:lvl5pPr marL="1371600" indent="-228600" algn="l" rtl="0" eaLnBrk="1" fontAlgn="base" hangingPunct="1">
              <a:spcBef>
                <a:spcPct val="20000"/>
              </a:spcBef>
              <a:spcAft>
                <a:spcPct val="0"/>
              </a:spcAft>
              <a:buClr>
                <a:srgbClr val="7BA79D"/>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sz="2800" dirty="0">
                <a:solidFill>
                  <a:schemeClr val="tx2"/>
                </a:solidFill>
              </a:rPr>
              <a:t>Design pad around </a:t>
            </a:r>
            <a:r>
              <a:rPr lang="en-US" sz="2800" b="1" u="sng" dirty="0">
                <a:solidFill>
                  <a:schemeClr val="tx2"/>
                </a:solidFill>
              </a:rPr>
              <a:t>existing topography</a:t>
            </a:r>
          </a:p>
          <a:p>
            <a:r>
              <a:rPr lang="en-US" sz="2800" dirty="0">
                <a:solidFill>
                  <a:schemeClr val="tx2"/>
                </a:solidFill>
              </a:rPr>
              <a:t>Hospital grade mufflers</a:t>
            </a:r>
          </a:p>
          <a:p>
            <a:r>
              <a:rPr lang="en-US" sz="2800" dirty="0">
                <a:solidFill>
                  <a:schemeClr val="tx2"/>
                </a:solidFill>
              </a:rPr>
              <a:t>Acoustical Panels</a:t>
            </a:r>
          </a:p>
          <a:p>
            <a:r>
              <a:rPr lang="en-US" sz="2800" dirty="0">
                <a:solidFill>
                  <a:schemeClr val="tx2"/>
                </a:solidFill>
              </a:rPr>
              <a:t>Rig Floor Blankets</a:t>
            </a:r>
          </a:p>
          <a:p>
            <a:r>
              <a:rPr lang="en-US" sz="2800" dirty="0">
                <a:solidFill>
                  <a:schemeClr val="tx2"/>
                </a:solidFill>
              </a:rPr>
              <a:t>Perimeter Walls</a:t>
            </a:r>
          </a:p>
          <a:p>
            <a:r>
              <a:rPr lang="en-US" sz="2800" dirty="0">
                <a:solidFill>
                  <a:schemeClr val="tx2"/>
                </a:solidFill>
              </a:rPr>
              <a:t>Perimeter Curtains</a:t>
            </a:r>
          </a:p>
          <a:p>
            <a:r>
              <a:rPr lang="en-US" sz="2800" dirty="0">
                <a:solidFill>
                  <a:schemeClr val="tx2"/>
                </a:solidFill>
              </a:rPr>
              <a:t>Vibration Isolation</a:t>
            </a:r>
          </a:p>
          <a:p>
            <a:pPr marL="0" indent="0">
              <a:buNone/>
            </a:pPr>
            <a:endParaRPr lang="en-US" sz="2800" dirty="0">
              <a:solidFill>
                <a:schemeClr val="tx2"/>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625" y="5334000"/>
            <a:ext cx="4877223" cy="963251"/>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0417" t="12615" r="13168" b="13493"/>
          <a:stretch/>
        </p:blipFill>
        <p:spPr>
          <a:xfrm>
            <a:off x="4157662" y="2606792"/>
            <a:ext cx="4648201" cy="149201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6800" y="4155519"/>
            <a:ext cx="3485980" cy="1422373"/>
          </a:xfrm>
          <a:prstGeom prst="rect">
            <a:avLst/>
          </a:prstGeom>
        </p:spPr>
      </p:pic>
    </p:spTree>
    <p:extLst>
      <p:ext uri="{BB962C8B-B14F-4D97-AF65-F5344CB8AC3E}">
        <p14:creationId xmlns:p14="http://schemas.microsoft.com/office/powerpoint/2010/main" val="362092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par>
                                <p:cTn id="17" presetID="3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dirty="0"/>
              <a:t>THANK YOU </a:t>
            </a:r>
          </a:p>
        </p:txBody>
      </p:sp>
      <p:sp>
        <p:nvSpPr>
          <p:cNvPr id="20484" name="Text Placeholder 3"/>
          <p:cNvSpPr>
            <a:spLocks noGrp="1"/>
          </p:cNvSpPr>
          <p:nvPr>
            <p:ph sz="quarter" idx="1"/>
          </p:nvPr>
        </p:nvSpPr>
        <p:spPr>
          <a:xfrm>
            <a:off x="152400" y="1527048"/>
            <a:ext cx="8653272" cy="4572000"/>
          </a:xfrm>
        </p:spPr>
        <p:txBody>
          <a:bodyPr/>
          <a:lstStyle/>
          <a:p>
            <a:pPr eaLnBrk="1" hangingPunct="1"/>
            <a:r>
              <a:rPr lang="en-US" dirty="0"/>
              <a:t>ALLISON S. WHITE, P.E.</a:t>
            </a:r>
          </a:p>
          <a:p>
            <a:pPr lvl="1"/>
            <a:r>
              <a:rPr lang="en-US" dirty="0"/>
              <a:t> </a:t>
            </a:r>
            <a:r>
              <a:rPr lang="en-US" dirty="0">
                <a:hlinkClick r:id="rId2"/>
              </a:rPr>
              <a:t>awhite@ltenv.com</a:t>
            </a:r>
            <a:endParaRPr lang="en-US" dirty="0"/>
          </a:p>
          <a:p>
            <a:pPr marL="0" indent="0" eaLnBrk="1" hangingPunct="1">
              <a:buNone/>
            </a:pPr>
            <a:r>
              <a:rPr lang="en-US" dirty="0"/>
              <a:t>	(303) 962-5529</a:t>
            </a:r>
          </a:p>
          <a:p>
            <a:pPr eaLnBrk="1" hangingPunct="1"/>
            <a:r>
              <a:rPr lang="en-US" dirty="0"/>
              <a:t>PAT GARLAND, P.G., C.S.P.</a:t>
            </a:r>
          </a:p>
          <a:p>
            <a:pPr lvl="1"/>
            <a:r>
              <a:rPr lang="en-US" dirty="0">
                <a:hlinkClick r:id="rId3"/>
              </a:rPr>
              <a:t>pgarland@ltenv.com</a:t>
            </a:r>
            <a:endParaRPr lang="en-US" dirty="0"/>
          </a:p>
          <a:p>
            <a:pPr marL="593725" lvl="2" indent="0">
              <a:buNone/>
            </a:pPr>
            <a:r>
              <a:rPr lang="en-US" sz="2700" dirty="0"/>
              <a:t>	(303) 962-5511</a:t>
            </a:r>
          </a:p>
          <a:p>
            <a:pPr eaLnBrk="1" hangingPunct="1"/>
            <a:r>
              <a:rPr lang="en-US" dirty="0"/>
              <a:t>STEVE KAHN, P.E.</a:t>
            </a:r>
          </a:p>
          <a:p>
            <a:pPr lvl="1"/>
            <a:r>
              <a:rPr lang="en-US" dirty="0"/>
              <a:t> </a:t>
            </a:r>
            <a:r>
              <a:rPr lang="en-US" dirty="0">
                <a:hlinkClick r:id="rId4"/>
              </a:rPr>
              <a:t>skahn@ltenv.com</a:t>
            </a:r>
            <a:endParaRPr lang="en-US" dirty="0"/>
          </a:p>
          <a:p>
            <a:pPr marL="593725" lvl="2" indent="0">
              <a:buNone/>
            </a:pPr>
            <a:r>
              <a:rPr lang="en-US" sz="2700" dirty="0"/>
              <a:t>	(303) 962-5506</a:t>
            </a:r>
          </a:p>
          <a:p>
            <a:pPr marL="0" indent="0" eaLnBrk="1" hangingPunct="1">
              <a:buNone/>
            </a:pPr>
            <a:endParaRPr lang="en-US" dirty="0"/>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91000" y="4800600"/>
            <a:ext cx="4572009" cy="1828804"/>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74517" y="2057400"/>
            <a:ext cx="3888492" cy="25908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01625" y="228600"/>
            <a:ext cx="8534400" cy="758825"/>
          </a:xfrm>
        </p:spPr>
        <p:txBody>
          <a:bodyPr/>
          <a:lstStyle/>
          <a:p>
            <a:pPr eaLnBrk="1" hangingPunct="1"/>
            <a:r>
              <a:rPr lang="en-US" sz="4200" dirty="0">
                <a:solidFill>
                  <a:schemeClr val="accent1"/>
                </a:solidFill>
              </a:rPr>
              <a:t>Recent COGCC Complaint</a:t>
            </a:r>
          </a:p>
        </p:txBody>
      </p:sp>
      <p:sp>
        <p:nvSpPr>
          <p:cNvPr id="16387" name="Content Placeholder 2"/>
          <p:cNvSpPr>
            <a:spLocks noGrp="1"/>
          </p:cNvSpPr>
          <p:nvPr>
            <p:ph sz="half" idx="1"/>
          </p:nvPr>
        </p:nvSpPr>
        <p:spPr>
          <a:xfrm>
            <a:off x="301625" y="1371600"/>
            <a:ext cx="4038600" cy="4953000"/>
          </a:xfrm>
        </p:spPr>
        <p:txBody>
          <a:bodyPr>
            <a:noAutofit/>
          </a:bodyPr>
          <a:lstStyle/>
          <a:p>
            <a:pPr marL="0" indent="0">
              <a:buNone/>
            </a:pPr>
            <a:r>
              <a:rPr lang="en-US" sz="1900" dirty="0">
                <a:solidFill>
                  <a:schemeClr val="tx2"/>
                </a:solidFill>
              </a:rPr>
              <a:t>We have a veritable plethora of noises out here and we have sent e-mails … at odd hours of the morning (aka middle of the night), most I would put under HYDRAULIC FRACKING OPERATION We have been dealing with these noises, rattling of windows, vibration of floors and furnace. You may think this is funny, but for the first six months, I thought I was going crazy. I have a sleep number that has a vibration which I HAVE NEVER turned on, but this felt like one of the old beds where you inserted a quarter and the bed would vibrate. This, however, vibrated for hours on end. </a:t>
            </a:r>
          </a:p>
        </p:txBody>
      </p:sp>
      <p:sp>
        <p:nvSpPr>
          <p:cNvPr id="5" name="Content Placeholder 1"/>
          <p:cNvSpPr txBox="1">
            <a:spLocks/>
          </p:cNvSpPr>
          <p:nvPr/>
        </p:nvSpPr>
        <p:spPr bwMode="auto">
          <a:xfrm>
            <a:off x="4870450" y="1371600"/>
            <a:ext cx="4038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7500" lnSpcReduction="20000"/>
          </a:bodyPr>
          <a:lstStyle>
            <a:lvl1pPr marL="273050" indent="-273050" algn="l" rtl="0" eaLnBrk="1" fontAlgn="base" hangingPunct="1">
              <a:spcBef>
                <a:spcPct val="20000"/>
              </a:spcBef>
              <a:spcAft>
                <a:spcPct val="0"/>
              </a:spcAft>
              <a:buClr>
                <a:schemeClr val="accent1"/>
              </a:buClr>
              <a:buSzPct val="85000"/>
              <a:buFont typeface="Wingdings 2" pitchFamily="18" charset="2"/>
              <a:buChar char=""/>
              <a:defRPr sz="2500" kern="1200">
                <a:solidFill>
                  <a:schemeClr val="tx1"/>
                </a:solidFill>
                <a:latin typeface="+mn-lt"/>
                <a:ea typeface="+mn-ea"/>
                <a:cs typeface="+mn-cs"/>
              </a:defRPr>
            </a:lvl1pPr>
            <a:lvl2pPr marL="547688" indent="-273050" algn="l" rtl="0" eaLnBrk="1" fontAlgn="base" hangingPunct="1">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1" fontAlgn="base" hangingPunct="1">
              <a:spcBef>
                <a:spcPct val="20000"/>
              </a:spcBef>
              <a:spcAft>
                <a:spcPct val="0"/>
              </a:spcAft>
              <a:buClr>
                <a:srgbClr val="B8B8B8"/>
              </a:buClr>
              <a:buSzPct val="75000"/>
              <a:buFont typeface="Wingdings 2" pitchFamily="18" charset="2"/>
              <a:buChar char=""/>
              <a:defRPr sz="2000" kern="1200">
                <a:solidFill>
                  <a:schemeClr val="tx1"/>
                </a:solidFill>
                <a:latin typeface="+mn-lt"/>
                <a:ea typeface="+mn-ea"/>
                <a:cs typeface="+mn-cs"/>
              </a:defRPr>
            </a:lvl3pPr>
            <a:lvl4pPr marL="1096963" indent="-228600" algn="l" rtl="0" eaLnBrk="1" fontAlgn="base" hangingPunct="1">
              <a:spcBef>
                <a:spcPct val="20000"/>
              </a:spcBef>
              <a:spcAft>
                <a:spcPct val="0"/>
              </a:spcAft>
              <a:buClr>
                <a:srgbClr val="BFBFBF"/>
              </a:buClr>
              <a:buSzPct val="70000"/>
              <a:buFont typeface="Wingdings" pitchFamily="2" charset="2"/>
              <a:buChar char=""/>
              <a:defRPr sz="2000" kern="1200">
                <a:solidFill>
                  <a:schemeClr val="tx2"/>
                </a:solidFill>
                <a:latin typeface="+mn-lt"/>
                <a:ea typeface="+mn-ea"/>
                <a:cs typeface="+mn-cs"/>
              </a:defRPr>
            </a:lvl4pPr>
            <a:lvl5pPr marL="1371600" indent="-228600" algn="l" rtl="0" eaLnBrk="1" fontAlgn="base" hangingPunct="1">
              <a:spcBef>
                <a:spcPct val="20000"/>
              </a:spcBef>
              <a:spcAft>
                <a:spcPct val="0"/>
              </a:spcAft>
              <a:buClr>
                <a:srgbClr val="7BA79D"/>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sz="2600" dirty="0">
                <a:solidFill>
                  <a:schemeClr val="accent3">
                    <a:lumMod val="50000"/>
                  </a:schemeClr>
                </a:solidFill>
              </a:rPr>
              <a:t>32’ sounds walls on the east end of location</a:t>
            </a:r>
          </a:p>
          <a:p>
            <a:r>
              <a:rPr lang="en-US" sz="2600" dirty="0">
                <a:solidFill>
                  <a:schemeClr val="accent3">
                    <a:lumMod val="50000"/>
                  </a:schemeClr>
                </a:solidFill>
              </a:rPr>
              <a:t>Operator conducted independent sound study </a:t>
            </a:r>
          </a:p>
          <a:p>
            <a:pPr lvl="1">
              <a:buClr>
                <a:schemeClr val="accent1"/>
              </a:buClr>
              <a:buFont typeface="Wingdings" panose="05000000000000000000" pitchFamily="2" charset="2"/>
              <a:buChar char="§"/>
            </a:pPr>
            <a:r>
              <a:rPr lang="en-US" sz="2600" dirty="0">
                <a:solidFill>
                  <a:schemeClr val="accent3">
                    <a:lumMod val="50000"/>
                  </a:schemeClr>
                </a:solidFill>
              </a:rPr>
              <a:t>During complaint</a:t>
            </a:r>
          </a:p>
          <a:p>
            <a:pPr lvl="1">
              <a:buClr>
                <a:schemeClr val="accent1"/>
              </a:buClr>
              <a:buFont typeface="Wingdings" panose="05000000000000000000" pitchFamily="2" charset="2"/>
              <a:buChar char="§"/>
            </a:pPr>
            <a:r>
              <a:rPr lang="en-US" sz="2600" dirty="0">
                <a:solidFill>
                  <a:schemeClr val="accent3">
                    <a:lumMod val="50000"/>
                  </a:schemeClr>
                </a:solidFill>
              </a:rPr>
              <a:t>During COGCC sound study</a:t>
            </a:r>
          </a:p>
          <a:p>
            <a:r>
              <a:rPr lang="en-US" sz="2600" dirty="0">
                <a:solidFill>
                  <a:schemeClr val="accent3">
                    <a:lumMod val="50000"/>
                  </a:schemeClr>
                </a:solidFill>
              </a:rPr>
              <a:t>The noise heard came from the flowback process when excess gas was flared using an enclosed flare as a safety precaution</a:t>
            </a:r>
          </a:p>
          <a:p>
            <a:r>
              <a:rPr lang="en-US" sz="2600" dirty="0">
                <a:solidFill>
                  <a:schemeClr val="accent3">
                    <a:lumMod val="50000"/>
                  </a:schemeClr>
                </a:solidFill>
              </a:rPr>
              <a:t>This increase was for only a </a:t>
            </a:r>
            <a:r>
              <a:rPr lang="en-US" sz="2600" b="1" dirty="0">
                <a:solidFill>
                  <a:schemeClr val="accent3">
                    <a:lumMod val="50000"/>
                  </a:schemeClr>
                </a:solidFill>
              </a:rPr>
              <a:t>short time</a:t>
            </a:r>
            <a:r>
              <a:rPr lang="en-US" sz="2600" dirty="0">
                <a:solidFill>
                  <a:schemeClr val="accent3">
                    <a:lumMod val="50000"/>
                  </a:schemeClr>
                </a:solidFill>
              </a:rPr>
              <a:t> and was a direct result of a </a:t>
            </a:r>
            <a:r>
              <a:rPr lang="en-US" sz="2600" b="1" dirty="0">
                <a:solidFill>
                  <a:schemeClr val="accent3">
                    <a:lumMod val="50000"/>
                  </a:schemeClr>
                </a:solidFill>
              </a:rPr>
              <a:t>safety procedure </a:t>
            </a:r>
            <a:r>
              <a:rPr lang="en-US" sz="2600" dirty="0">
                <a:solidFill>
                  <a:schemeClr val="accent3">
                    <a:lumMod val="50000"/>
                  </a:schemeClr>
                </a:solidFill>
              </a:rPr>
              <a:t>used during the flowback process </a:t>
            </a:r>
          </a:p>
          <a:p>
            <a:r>
              <a:rPr lang="en-US" sz="2900" b="1" u="sng" dirty="0">
                <a:solidFill>
                  <a:schemeClr val="accent3">
                    <a:lumMod val="50000"/>
                  </a:schemeClr>
                </a:solidFill>
              </a:rPr>
              <a:t>At the time of the inspection and the sound study no violations of COGCC rules were observed or heard.</a:t>
            </a:r>
          </a:p>
        </p:txBody>
      </p:sp>
    </p:spTree>
    <p:extLst>
      <p:ext uri="{BB962C8B-B14F-4D97-AF65-F5344CB8AC3E}">
        <p14:creationId xmlns:p14="http://schemas.microsoft.com/office/powerpoint/2010/main" val="1200400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z="4200" dirty="0">
                <a:solidFill>
                  <a:schemeClr val="accent1"/>
                </a:solidFill>
              </a:rPr>
              <a:t>Science of Sound</a:t>
            </a:r>
          </a:p>
        </p:txBody>
      </p:sp>
      <p:sp>
        <p:nvSpPr>
          <p:cNvPr id="14339" name="Content Placeholder 2"/>
          <p:cNvSpPr>
            <a:spLocks noGrp="1"/>
          </p:cNvSpPr>
          <p:nvPr>
            <p:ph sz="quarter" idx="1"/>
          </p:nvPr>
        </p:nvSpPr>
        <p:spPr>
          <a:xfrm>
            <a:off x="301625" y="1524000"/>
            <a:ext cx="3884884" cy="4681368"/>
          </a:xfrm>
        </p:spPr>
        <p:txBody>
          <a:bodyPr>
            <a:normAutofit/>
          </a:bodyPr>
          <a:lstStyle/>
          <a:p>
            <a:pPr eaLnBrk="1" hangingPunct="1"/>
            <a:r>
              <a:rPr lang="en-US" sz="2800" dirty="0">
                <a:solidFill>
                  <a:schemeClr val="accent1"/>
                </a:solidFill>
              </a:rPr>
              <a:t>Sound is a rapid variation of atmospheric pressure caused by some disturbance of the air</a:t>
            </a:r>
          </a:p>
          <a:p>
            <a:pPr eaLnBrk="1" hangingPunct="1"/>
            <a:r>
              <a:rPr lang="en-US" sz="2800" dirty="0">
                <a:solidFill>
                  <a:schemeClr val="accent1"/>
                </a:solidFill>
              </a:rPr>
              <a:t>The vibrations associated with sound are detected as variations in pressure</a:t>
            </a:r>
          </a:p>
        </p:txBody>
      </p:sp>
      <p:sp>
        <p:nvSpPr>
          <p:cNvPr id="3" name="TextBox 2"/>
          <p:cNvSpPr txBox="1"/>
          <p:nvPr/>
        </p:nvSpPr>
        <p:spPr>
          <a:xfrm>
            <a:off x="301625" y="6400800"/>
            <a:ext cx="5105400" cy="307777"/>
          </a:xfrm>
          <a:prstGeom prst="rect">
            <a:avLst/>
          </a:prstGeom>
          <a:noFill/>
        </p:spPr>
        <p:txBody>
          <a:bodyPr wrap="square" rtlCol="0">
            <a:spAutoFit/>
          </a:bodyPr>
          <a:lstStyle/>
          <a:p>
            <a:r>
              <a:rPr lang="en-US" sz="1400" dirty="0">
                <a:solidFill>
                  <a:schemeClr val="tx2"/>
                </a:solidFill>
              </a:rPr>
              <a:t>Source: http://www.workingwithwaves.com/sound-waves/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6509" y="2057400"/>
            <a:ext cx="4651375" cy="3545802"/>
          </a:xfrm>
          <a:prstGeom prst="rect">
            <a:avLst/>
          </a:prstGeom>
        </p:spPr>
      </p:pic>
    </p:spTree>
    <p:extLst>
      <p:ext uri="{BB962C8B-B14F-4D97-AF65-F5344CB8AC3E}">
        <p14:creationId xmlns:p14="http://schemas.microsoft.com/office/powerpoint/2010/main" val="1060163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z="4200" dirty="0">
                <a:solidFill>
                  <a:schemeClr val="accent1"/>
                </a:solidFill>
              </a:rPr>
              <a:t>Science of Sound</a:t>
            </a:r>
          </a:p>
        </p:txBody>
      </p:sp>
      <p:sp>
        <p:nvSpPr>
          <p:cNvPr id="14339" name="Content Placeholder 2"/>
          <p:cNvSpPr>
            <a:spLocks noGrp="1"/>
          </p:cNvSpPr>
          <p:nvPr>
            <p:ph sz="quarter" idx="1"/>
          </p:nvPr>
        </p:nvSpPr>
        <p:spPr>
          <a:xfrm>
            <a:off x="301625" y="1527174"/>
            <a:ext cx="4117975" cy="4721225"/>
          </a:xfrm>
        </p:spPr>
        <p:txBody>
          <a:bodyPr>
            <a:normAutofit/>
          </a:bodyPr>
          <a:lstStyle/>
          <a:p>
            <a:pPr eaLnBrk="1" hangingPunct="1"/>
            <a:r>
              <a:rPr lang="en-US" sz="2800" dirty="0">
                <a:solidFill>
                  <a:schemeClr val="accent1"/>
                </a:solidFill>
              </a:rPr>
              <a:t>Sound is measured in units of sound pressure called decibels (dB)</a:t>
            </a:r>
          </a:p>
          <a:p>
            <a:pPr eaLnBrk="1" hangingPunct="1"/>
            <a:r>
              <a:rPr lang="en-US" sz="2800" dirty="0">
                <a:solidFill>
                  <a:schemeClr val="accent1"/>
                </a:solidFill>
              </a:rPr>
              <a:t>Decibels are measured on a logarithmic scale</a:t>
            </a:r>
          </a:p>
          <a:p>
            <a:pPr eaLnBrk="1" hangingPunct="1"/>
            <a:r>
              <a:rPr lang="en-US" sz="2800" dirty="0">
                <a:solidFill>
                  <a:schemeClr val="accent1"/>
                </a:solidFill>
              </a:rPr>
              <a:t>For every 10 decibels the loudness doubles</a:t>
            </a:r>
          </a:p>
          <a:p>
            <a:pPr eaLnBrk="1" hangingPunct="1"/>
            <a:r>
              <a:rPr lang="en-US" sz="2800" dirty="0">
                <a:solidFill>
                  <a:schemeClr val="accent1"/>
                </a:solidFill>
              </a:rPr>
              <a:t>Human Ear = 0-140 dB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1501154"/>
            <a:ext cx="4340225" cy="4863144"/>
          </a:xfrm>
          <a:prstGeom prst="rect">
            <a:avLst/>
          </a:prstGeom>
        </p:spPr>
      </p:pic>
      <p:sp>
        <p:nvSpPr>
          <p:cNvPr id="5" name="TextBox 4"/>
          <p:cNvSpPr txBox="1"/>
          <p:nvPr/>
        </p:nvSpPr>
        <p:spPr>
          <a:xfrm>
            <a:off x="301625" y="6400800"/>
            <a:ext cx="5105400" cy="307777"/>
          </a:xfrm>
          <a:prstGeom prst="rect">
            <a:avLst/>
          </a:prstGeom>
          <a:noFill/>
        </p:spPr>
        <p:txBody>
          <a:bodyPr wrap="square" rtlCol="0">
            <a:spAutoFit/>
          </a:bodyPr>
          <a:lstStyle/>
          <a:p>
            <a:r>
              <a:rPr lang="en-US" sz="1400" dirty="0">
                <a:solidFill>
                  <a:schemeClr val="tx2"/>
                </a:solidFill>
              </a:rPr>
              <a:t>Source: https://www.thunderpowermegaphones.com/dbratings</a:t>
            </a:r>
          </a:p>
        </p:txBody>
      </p:sp>
    </p:spTree>
    <p:extLst>
      <p:ext uri="{BB962C8B-B14F-4D97-AF65-F5344CB8AC3E}">
        <p14:creationId xmlns:p14="http://schemas.microsoft.com/office/powerpoint/2010/main" val="3617589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z="4200" dirty="0">
                <a:solidFill>
                  <a:schemeClr val="accent1"/>
                </a:solidFill>
              </a:rPr>
              <a:t>Science of Sound</a:t>
            </a:r>
          </a:p>
        </p:txBody>
      </p:sp>
      <p:sp>
        <p:nvSpPr>
          <p:cNvPr id="14339" name="Content Placeholder 2"/>
          <p:cNvSpPr>
            <a:spLocks noGrp="1"/>
          </p:cNvSpPr>
          <p:nvPr>
            <p:ph sz="quarter" idx="1"/>
          </p:nvPr>
        </p:nvSpPr>
        <p:spPr>
          <a:xfrm>
            <a:off x="301625" y="1447800"/>
            <a:ext cx="8534400" cy="1142999"/>
          </a:xfrm>
        </p:spPr>
        <p:txBody>
          <a:bodyPr>
            <a:normAutofit/>
          </a:bodyPr>
          <a:lstStyle/>
          <a:p>
            <a:r>
              <a:rPr lang="en-US" sz="2800" u="sng" dirty="0">
                <a:solidFill>
                  <a:schemeClr val="accent1"/>
                </a:solidFill>
              </a:rPr>
              <a:t>A-Weighting dB(A)</a:t>
            </a:r>
            <a:r>
              <a:rPr lang="en-US" sz="2800" dirty="0">
                <a:solidFill>
                  <a:schemeClr val="accent1"/>
                </a:solidFill>
              </a:rPr>
              <a:t> – sensitivity of the human ear</a:t>
            </a:r>
          </a:p>
          <a:p>
            <a:r>
              <a:rPr lang="en-US" sz="2800" u="sng" dirty="0">
                <a:solidFill>
                  <a:schemeClr val="accent1"/>
                </a:solidFill>
              </a:rPr>
              <a:t>C-Weighting dB(C) </a:t>
            </a:r>
            <a:r>
              <a:rPr lang="en-US" sz="2800" dirty="0">
                <a:solidFill>
                  <a:schemeClr val="accent1"/>
                </a:solidFill>
              </a:rPr>
              <a:t>– the sounds that you “feel”</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2743200"/>
            <a:ext cx="4313768" cy="3235326"/>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3000706"/>
            <a:ext cx="3625463" cy="2720314"/>
          </a:xfrm>
          <a:prstGeom prst="rect">
            <a:avLst/>
          </a:prstGeom>
        </p:spPr>
      </p:pic>
    </p:spTree>
    <p:extLst>
      <p:ext uri="{BB962C8B-B14F-4D97-AF65-F5344CB8AC3E}">
        <p14:creationId xmlns:p14="http://schemas.microsoft.com/office/powerpoint/2010/main" val="1878894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z="4200" dirty="0">
                <a:solidFill>
                  <a:schemeClr val="accent1"/>
                </a:solidFill>
              </a:rPr>
              <a:t>Science of Sound</a:t>
            </a:r>
          </a:p>
        </p:txBody>
      </p:sp>
      <p:sp>
        <p:nvSpPr>
          <p:cNvPr id="14339" name="Content Placeholder 2"/>
          <p:cNvSpPr>
            <a:spLocks noGrp="1"/>
          </p:cNvSpPr>
          <p:nvPr>
            <p:ph sz="quarter" idx="1"/>
          </p:nvPr>
        </p:nvSpPr>
        <p:spPr>
          <a:xfrm>
            <a:off x="301625" y="1447800"/>
            <a:ext cx="8534400" cy="1142999"/>
          </a:xfrm>
        </p:spPr>
        <p:txBody>
          <a:bodyPr>
            <a:normAutofit/>
          </a:bodyPr>
          <a:lstStyle/>
          <a:p>
            <a:r>
              <a:rPr lang="en-US" sz="2800" dirty="0">
                <a:solidFill>
                  <a:schemeClr val="accent1"/>
                </a:solidFill>
              </a:rPr>
              <a:t>Cannot simply add two or more sound pressure levels</a:t>
            </a:r>
          </a:p>
        </p:txBody>
      </p:sp>
      <p:sp>
        <p:nvSpPr>
          <p:cNvPr id="6" name="TextBox 5"/>
          <p:cNvSpPr txBox="1"/>
          <p:nvPr/>
        </p:nvSpPr>
        <p:spPr>
          <a:xfrm>
            <a:off x="301625" y="6400800"/>
            <a:ext cx="5105400" cy="307777"/>
          </a:xfrm>
          <a:prstGeom prst="rect">
            <a:avLst/>
          </a:prstGeom>
          <a:noFill/>
        </p:spPr>
        <p:txBody>
          <a:bodyPr wrap="square" rtlCol="0">
            <a:spAutoFit/>
          </a:bodyPr>
          <a:lstStyle/>
          <a:p>
            <a:r>
              <a:rPr lang="en-US" sz="1400" dirty="0">
                <a:solidFill>
                  <a:schemeClr val="tx2"/>
                </a:solidFill>
              </a:rPr>
              <a:t>Source: http://www.nonoise.org/library/envnoise/</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9223"/>
          <a:stretch/>
        </p:blipFill>
        <p:spPr>
          <a:xfrm>
            <a:off x="1752600" y="1981200"/>
            <a:ext cx="5638800" cy="4239489"/>
          </a:xfrm>
          <a:prstGeom prst="rect">
            <a:avLst/>
          </a:prstGeom>
        </p:spPr>
      </p:pic>
    </p:spTree>
    <p:extLst>
      <p:ext uri="{BB962C8B-B14F-4D97-AF65-F5344CB8AC3E}">
        <p14:creationId xmlns:p14="http://schemas.microsoft.com/office/powerpoint/2010/main" val="2382376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z="4200" dirty="0">
                <a:solidFill>
                  <a:schemeClr val="accent1"/>
                </a:solidFill>
              </a:rPr>
              <a:t>Science of Sound</a:t>
            </a:r>
          </a:p>
        </p:txBody>
      </p:sp>
      <p:sp>
        <p:nvSpPr>
          <p:cNvPr id="14339" name="Content Placeholder 2"/>
          <p:cNvSpPr>
            <a:spLocks noGrp="1"/>
          </p:cNvSpPr>
          <p:nvPr>
            <p:ph sz="quarter" idx="1"/>
          </p:nvPr>
        </p:nvSpPr>
        <p:spPr>
          <a:xfrm>
            <a:off x="301625" y="1527174"/>
            <a:ext cx="8613775" cy="4721225"/>
          </a:xfrm>
        </p:spPr>
        <p:txBody>
          <a:bodyPr>
            <a:normAutofit/>
          </a:bodyPr>
          <a:lstStyle/>
          <a:p>
            <a:pPr eaLnBrk="1" hangingPunct="1"/>
            <a:r>
              <a:rPr lang="en-US" sz="2800" dirty="0">
                <a:solidFill>
                  <a:schemeClr val="accent1"/>
                </a:solidFill>
              </a:rPr>
              <a:t>Typical (unmitigated) measurements near the source:</a:t>
            </a:r>
          </a:p>
          <a:p>
            <a:pPr lvl="1"/>
            <a:endParaRPr lang="en-US" sz="2000" dirty="0">
              <a:solidFill>
                <a:schemeClr val="accent1"/>
              </a:solidFill>
            </a:endParaRPr>
          </a:p>
          <a:p>
            <a:pPr lvl="1"/>
            <a:r>
              <a:rPr lang="en-US" sz="2800" dirty="0">
                <a:solidFill>
                  <a:schemeClr val="accent1"/>
                </a:solidFill>
              </a:rPr>
              <a:t>Compressor =  110-125 dB(A)</a:t>
            </a:r>
          </a:p>
          <a:p>
            <a:pPr lvl="1"/>
            <a:r>
              <a:rPr lang="en-US" sz="2800" dirty="0">
                <a:solidFill>
                  <a:schemeClr val="accent1"/>
                </a:solidFill>
              </a:rPr>
              <a:t>Drill Rig = 100-120 dB(A) </a:t>
            </a:r>
          </a:p>
          <a:p>
            <a:pPr lvl="1"/>
            <a:r>
              <a:rPr lang="en-US" sz="2800" dirty="0">
                <a:solidFill>
                  <a:schemeClr val="accent1"/>
                </a:solidFill>
              </a:rPr>
              <a:t>Flaring = 110-120 dB(A)</a:t>
            </a:r>
          </a:p>
          <a:p>
            <a:pPr lvl="1"/>
            <a:r>
              <a:rPr lang="en-US" sz="2800" dirty="0">
                <a:solidFill>
                  <a:schemeClr val="accent1"/>
                </a:solidFill>
              </a:rPr>
              <a:t>ECD = 65-80 dB(A)</a:t>
            </a:r>
          </a:p>
          <a:p>
            <a:pPr lvl="1"/>
            <a:endParaRPr lang="en-US" sz="2300" dirty="0">
              <a:solidFill>
                <a:schemeClr val="accent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7800" y="3581400"/>
            <a:ext cx="3429000" cy="2543176"/>
          </a:xfrm>
          <a:prstGeom prst="rect">
            <a:avLst/>
          </a:prstGeom>
        </p:spPr>
      </p:pic>
    </p:spTree>
    <p:extLst>
      <p:ext uri="{BB962C8B-B14F-4D97-AF65-F5344CB8AC3E}">
        <p14:creationId xmlns:p14="http://schemas.microsoft.com/office/powerpoint/2010/main" val="140032257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PT1 template">
  <a:themeElements>
    <a:clrScheme name="LTE Presentation Colors">
      <a:dk1>
        <a:srgbClr val="999999"/>
      </a:dk1>
      <a:lt1>
        <a:srgbClr val="FFFFFF"/>
      </a:lt1>
      <a:dk2>
        <a:srgbClr val="186936"/>
      </a:dk2>
      <a:lt2>
        <a:srgbClr val="D1D2D2"/>
      </a:lt2>
      <a:accent1>
        <a:srgbClr val="186936"/>
      </a:accent1>
      <a:accent2>
        <a:srgbClr val="CDCDCD"/>
      </a:accent2>
      <a:accent3>
        <a:srgbClr val="B8B8B8"/>
      </a:accent3>
      <a:accent4>
        <a:srgbClr val="BFBFBF"/>
      </a:accent4>
      <a:accent5>
        <a:srgbClr val="7BA79D"/>
      </a:accent5>
      <a:accent6>
        <a:srgbClr val="968C8C"/>
      </a:accent6>
      <a:hlink>
        <a:srgbClr val="0070C0"/>
      </a:hlink>
      <a:folHlink>
        <a:srgbClr val="7030A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PPT1 template</Template>
  <TotalTime>2339</TotalTime>
  <Words>2109</Words>
  <Application>Microsoft Office PowerPoint</Application>
  <PresentationFormat>On-screen Show (4:3)</PresentationFormat>
  <Paragraphs>375</Paragraphs>
  <Slides>31</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Calibri</vt:lpstr>
      <vt:lpstr>Cambria Math</vt:lpstr>
      <vt:lpstr>Corbel</vt:lpstr>
      <vt:lpstr>Courier New</vt:lpstr>
      <vt:lpstr>Wingdings</vt:lpstr>
      <vt:lpstr>Wingdings 2</vt:lpstr>
      <vt:lpstr>PPT1 template</vt:lpstr>
      <vt:lpstr>Social License to Operate</vt:lpstr>
      <vt:lpstr>Overview</vt:lpstr>
      <vt:lpstr>Introduction</vt:lpstr>
      <vt:lpstr>Recent COGCC Complaint</vt:lpstr>
      <vt:lpstr>Science of Sound</vt:lpstr>
      <vt:lpstr>Science of Sound</vt:lpstr>
      <vt:lpstr>Science of Sound</vt:lpstr>
      <vt:lpstr>Science of Sound</vt:lpstr>
      <vt:lpstr>Science of Sound</vt:lpstr>
      <vt:lpstr>Noise During Pad Build-Out / Drilling</vt:lpstr>
      <vt:lpstr>Noise Can Be A Remediation Issue As Well</vt:lpstr>
      <vt:lpstr>HOW FAR CAN SOUND TRAVEL?</vt:lpstr>
      <vt:lpstr>Free Field Example – 100 dB</vt:lpstr>
      <vt:lpstr>Free Field Example – 90 dB</vt:lpstr>
      <vt:lpstr>Free Field Example – 80 dB</vt:lpstr>
      <vt:lpstr>Current COGCC Noise Regulations</vt:lpstr>
      <vt:lpstr>In the Event of a Complaint</vt:lpstr>
      <vt:lpstr>Current COGCC Noise Regulations</vt:lpstr>
      <vt:lpstr>COGCC’s (draft) Technical Findings</vt:lpstr>
      <vt:lpstr>COGCC’s (draft) Technical Findings</vt:lpstr>
      <vt:lpstr>COGCC Rule Changes</vt:lpstr>
      <vt:lpstr>SOUND OR NOISE?</vt:lpstr>
      <vt:lpstr>Science or Perception</vt:lpstr>
      <vt:lpstr>Recent COGCC Complaint</vt:lpstr>
      <vt:lpstr>Case Study #1</vt:lpstr>
      <vt:lpstr>Case Study #2</vt:lpstr>
      <vt:lpstr>Case Study #3</vt:lpstr>
      <vt:lpstr>Recent COGCC Complaint</vt:lpstr>
      <vt:lpstr>Mitigation Options</vt:lpstr>
      <vt:lpstr>Mitigation Options</vt:lpstr>
      <vt:lpstr>THANK YOU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Debbie Rountree</dc:creator>
  <cp:lastModifiedBy>Pat Garland</cp:lastModifiedBy>
  <cp:revision>117</cp:revision>
  <dcterms:created xsi:type="dcterms:W3CDTF">2012-09-27T20:26:11Z</dcterms:created>
  <dcterms:modified xsi:type="dcterms:W3CDTF">2017-01-27T22:49:47Z</dcterms:modified>
</cp:coreProperties>
</file>