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079" r:id="rId1"/>
    <p:sldMasterId id="2147484268" r:id="rId2"/>
    <p:sldMasterId id="2147484390" r:id="rId3"/>
  </p:sldMasterIdLst>
  <p:notesMasterIdLst>
    <p:notesMasterId r:id="rId46"/>
  </p:notesMasterIdLst>
  <p:handoutMasterIdLst>
    <p:handoutMasterId r:id="rId47"/>
  </p:handoutMasterIdLst>
  <p:sldIdLst>
    <p:sldId id="327" r:id="rId4"/>
    <p:sldId id="319" r:id="rId5"/>
    <p:sldId id="259" r:id="rId6"/>
    <p:sldId id="323" r:id="rId7"/>
    <p:sldId id="322" r:id="rId8"/>
    <p:sldId id="264" r:id="rId9"/>
    <p:sldId id="302" r:id="rId10"/>
    <p:sldId id="304" r:id="rId11"/>
    <p:sldId id="291" r:id="rId12"/>
    <p:sldId id="294" r:id="rId13"/>
    <p:sldId id="307" r:id="rId14"/>
    <p:sldId id="308" r:id="rId15"/>
    <p:sldId id="326" r:id="rId16"/>
    <p:sldId id="273" r:id="rId17"/>
    <p:sldId id="298" r:id="rId18"/>
    <p:sldId id="272" r:id="rId19"/>
    <p:sldId id="271" r:id="rId20"/>
    <p:sldId id="293" r:id="rId21"/>
    <p:sldId id="325" r:id="rId22"/>
    <p:sldId id="311" r:id="rId23"/>
    <p:sldId id="350" r:id="rId24"/>
    <p:sldId id="351" r:id="rId25"/>
    <p:sldId id="352" r:id="rId26"/>
    <p:sldId id="353" r:id="rId27"/>
    <p:sldId id="354" r:id="rId28"/>
    <p:sldId id="355" r:id="rId29"/>
    <p:sldId id="356" r:id="rId30"/>
    <p:sldId id="357" r:id="rId31"/>
    <p:sldId id="358" r:id="rId32"/>
    <p:sldId id="359" r:id="rId33"/>
    <p:sldId id="360" r:id="rId34"/>
    <p:sldId id="361" r:id="rId35"/>
    <p:sldId id="362" r:id="rId36"/>
    <p:sldId id="363" r:id="rId37"/>
    <p:sldId id="364" r:id="rId38"/>
    <p:sldId id="365" r:id="rId39"/>
    <p:sldId id="366" r:id="rId40"/>
    <p:sldId id="367" r:id="rId41"/>
    <p:sldId id="368" r:id="rId42"/>
    <p:sldId id="369" r:id="rId43"/>
    <p:sldId id="370" r:id="rId44"/>
    <p:sldId id="371" r:id="rId4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DD"/>
    <a:srgbClr val="003399"/>
    <a:srgbClr val="FFC000"/>
    <a:srgbClr val="006896"/>
    <a:srgbClr val="00953A"/>
    <a:srgbClr val="4E5758"/>
    <a:srgbClr val="FFFFFF"/>
    <a:srgbClr val="F6323E"/>
    <a:srgbClr val="430098"/>
    <a:srgbClr val="6CC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00" autoAdjust="0"/>
    <p:restoredTop sz="65166" autoAdjust="0"/>
  </p:normalViewPr>
  <p:slideViewPr>
    <p:cSldViewPr>
      <p:cViewPr>
        <p:scale>
          <a:sx n="57" d="100"/>
          <a:sy n="57" d="100"/>
        </p:scale>
        <p:origin x="2922" y="468"/>
      </p:cViewPr>
      <p:guideLst>
        <p:guide orient="horz" pos="2160"/>
        <p:guide pos="2880"/>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66" d="100"/>
        <a:sy n="66" d="100"/>
      </p:scale>
      <p:origin x="0" y="0"/>
    </p:cViewPr>
  </p:sorterViewPr>
  <p:notesViewPr>
    <p:cSldViewPr>
      <p:cViewPr varScale="1">
        <p:scale>
          <a:sx n="81" d="100"/>
          <a:sy n="81" d="100"/>
        </p:scale>
        <p:origin x="373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682498-498C-4739-B4CD-631A621A9EA2}"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D2BE5365-B111-4857-B870-E9BC1AF47D2F}">
      <dgm:prSet/>
      <dgm:spPr/>
      <dgm:t>
        <a:bodyPr/>
        <a:lstStyle/>
        <a:p>
          <a:pPr rtl="0"/>
          <a:r>
            <a:rPr lang="en-US" smtClean="0"/>
            <a:t>Funded by extramural funding through NIOSH. </a:t>
          </a:r>
          <a:endParaRPr lang="en-US"/>
        </a:p>
      </dgm:t>
    </dgm:pt>
    <dgm:pt modelId="{2589FFB5-C391-41F8-A2ED-2CF213723768}" type="parTrans" cxnId="{461F7E14-F237-466A-8EAE-714AB1CF9713}">
      <dgm:prSet/>
      <dgm:spPr/>
      <dgm:t>
        <a:bodyPr/>
        <a:lstStyle/>
        <a:p>
          <a:endParaRPr lang="en-US"/>
        </a:p>
      </dgm:t>
    </dgm:pt>
    <dgm:pt modelId="{6DE8ABDD-1D27-447D-A8B0-43BBCD14F348}" type="sibTrans" cxnId="{461F7E14-F237-466A-8EAE-714AB1CF9713}">
      <dgm:prSet/>
      <dgm:spPr/>
      <dgm:t>
        <a:bodyPr/>
        <a:lstStyle/>
        <a:p>
          <a:endParaRPr lang="en-US"/>
        </a:p>
      </dgm:t>
    </dgm:pt>
    <dgm:pt modelId="{EFA881C5-7EF3-4F89-8F45-A94F4A964609}">
      <dgm:prSet/>
      <dgm:spPr/>
      <dgm:t>
        <a:bodyPr/>
        <a:lstStyle/>
        <a:p>
          <a:pPr rtl="0"/>
          <a:r>
            <a:rPr lang="en-US" smtClean="0"/>
            <a:t>Responsible for collecting Occupational Health and Safety Indicators for NIOSH.</a:t>
          </a:r>
          <a:endParaRPr lang="en-US"/>
        </a:p>
      </dgm:t>
    </dgm:pt>
    <dgm:pt modelId="{4F63DBE4-F3C9-4C2D-8F44-A73B0917585F}" type="parTrans" cxnId="{C0BF7E5D-7157-4969-BE90-6EF03A2E1549}">
      <dgm:prSet/>
      <dgm:spPr/>
      <dgm:t>
        <a:bodyPr/>
        <a:lstStyle/>
        <a:p>
          <a:endParaRPr lang="en-US"/>
        </a:p>
      </dgm:t>
    </dgm:pt>
    <dgm:pt modelId="{315EFAE6-9F99-4550-8E04-708734D3E457}" type="sibTrans" cxnId="{C0BF7E5D-7157-4969-BE90-6EF03A2E1549}">
      <dgm:prSet/>
      <dgm:spPr/>
      <dgm:t>
        <a:bodyPr/>
        <a:lstStyle/>
        <a:p>
          <a:endParaRPr lang="en-US"/>
        </a:p>
      </dgm:t>
    </dgm:pt>
    <dgm:pt modelId="{17ECE50A-04D5-43C4-B879-CC8714E2F782}">
      <dgm:prSet/>
      <dgm:spPr/>
      <dgm:t>
        <a:bodyPr/>
        <a:lstStyle/>
        <a:p>
          <a:pPr rtl="0"/>
          <a:r>
            <a:rPr lang="en-US" smtClean="0"/>
            <a:t>Within this current grant cycle had line item for focusing on Oil and Gas industry Safety. </a:t>
          </a:r>
          <a:endParaRPr lang="en-US"/>
        </a:p>
      </dgm:t>
    </dgm:pt>
    <dgm:pt modelId="{AB2FD3D9-3BD3-4524-8F01-B4F922F45E66}" type="parTrans" cxnId="{EBAEB9C7-DD60-454D-A814-B2E081779A7D}">
      <dgm:prSet/>
      <dgm:spPr/>
      <dgm:t>
        <a:bodyPr/>
        <a:lstStyle/>
        <a:p>
          <a:endParaRPr lang="en-US"/>
        </a:p>
      </dgm:t>
    </dgm:pt>
    <dgm:pt modelId="{C497093F-7B20-4832-9829-1252EFBC30ED}" type="sibTrans" cxnId="{EBAEB9C7-DD60-454D-A814-B2E081779A7D}">
      <dgm:prSet/>
      <dgm:spPr/>
      <dgm:t>
        <a:bodyPr/>
        <a:lstStyle/>
        <a:p>
          <a:endParaRPr lang="en-US"/>
        </a:p>
      </dgm:t>
    </dgm:pt>
    <dgm:pt modelId="{65740D98-4A1C-4D99-B270-5C20E37019AB}">
      <dgm:prSet/>
      <dgm:spPr/>
      <dgm:t>
        <a:bodyPr/>
        <a:lstStyle/>
        <a:p>
          <a:pPr rtl="0"/>
          <a:r>
            <a:rPr lang="en-US" smtClean="0"/>
            <a:t>Member of the Council for State and Territorial Epidemiologists</a:t>
          </a:r>
          <a:endParaRPr lang="en-US"/>
        </a:p>
      </dgm:t>
    </dgm:pt>
    <dgm:pt modelId="{36532A4A-0834-4C3B-B8DC-CD5155433A85}" type="parTrans" cxnId="{71622C01-A3CB-4E74-B70B-A9F0A9398FF5}">
      <dgm:prSet/>
      <dgm:spPr/>
      <dgm:t>
        <a:bodyPr/>
        <a:lstStyle/>
        <a:p>
          <a:endParaRPr lang="en-US"/>
        </a:p>
      </dgm:t>
    </dgm:pt>
    <dgm:pt modelId="{81CFD7C3-5F91-4372-B5CA-6E2DFEA3022A}" type="sibTrans" cxnId="{71622C01-A3CB-4E74-B70B-A9F0A9398FF5}">
      <dgm:prSet/>
      <dgm:spPr/>
      <dgm:t>
        <a:bodyPr/>
        <a:lstStyle/>
        <a:p>
          <a:endParaRPr lang="en-US"/>
        </a:p>
      </dgm:t>
    </dgm:pt>
    <dgm:pt modelId="{73FB9B16-C253-4D08-A54A-0CF18547BD78}" type="pres">
      <dgm:prSet presAssocID="{17682498-498C-4739-B4CD-631A621A9EA2}" presName="linear" presStyleCnt="0">
        <dgm:presLayoutVars>
          <dgm:animLvl val="lvl"/>
          <dgm:resizeHandles val="exact"/>
        </dgm:presLayoutVars>
      </dgm:prSet>
      <dgm:spPr/>
      <dgm:t>
        <a:bodyPr/>
        <a:lstStyle/>
        <a:p>
          <a:endParaRPr lang="en-US"/>
        </a:p>
      </dgm:t>
    </dgm:pt>
    <dgm:pt modelId="{2E5A8BD6-04AF-413A-AD72-774E692AC0F9}" type="pres">
      <dgm:prSet presAssocID="{D2BE5365-B111-4857-B870-E9BC1AF47D2F}" presName="parentText" presStyleLbl="node1" presStyleIdx="0" presStyleCnt="4">
        <dgm:presLayoutVars>
          <dgm:chMax val="0"/>
          <dgm:bulletEnabled val="1"/>
        </dgm:presLayoutVars>
      </dgm:prSet>
      <dgm:spPr/>
      <dgm:t>
        <a:bodyPr/>
        <a:lstStyle/>
        <a:p>
          <a:endParaRPr lang="en-US"/>
        </a:p>
      </dgm:t>
    </dgm:pt>
    <dgm:pt modelId="{D5F8F7D4-500C-45BD-B7B1-6388276C34F5}" type="pres">
      <dgm:prSet presAssocID="{6DE8ABDD-1D27-447D-A8B0-43BBCD14F348}" presName="spacer" presStyleCnt="0"/>
      <dgm:spPr/>
    </dgm:pt>
    <dgm:pt modelId="{84BC97A8-8504-4151-AC31-54224A611834}" type="pres">
      <dgm:prSet presAssocID="{EFA881C5-7EF3-4F89-8F45-A94F4A964609}" presName="parentText" presStyleLbl="node1" presStyleIdx="1" presStyleCnt="4">
        <dgm:presLayoutVars>
          <dgm:chMax val="0"/>
          <dgm:bulletEnabled val="1"/>
        </dgm:presLayoutVars>
      </dgm:prSet>
      <dgm:spPr/>
      <dgm:t>
        <a:bodyPr/>
        <a:lstStyle/>
        <a:p>
          <a:endParaRPr lang="en-US"/>
        </a:p>
      </dgm:t>
    </dgm:pt>
    <dgm:pt modelId="{660A561A-92EE-4661-ABF9-62CDA03F97AB}" type="pres">
      <dgm:prSet presAssocID="{315EFAE6-9F99-4550-8E04-708734D3E457}" presName="spacer" presStyleCnt="0"/>
      <dgm:spPr/>
    </dgm:pt>
    <dgm:pt modelId="{33262BBA-3738-47F3-A4D3-1676D631B88E}" type="pres">
      <dgm:prSet presAssocID="{17ECE50A-04D5-43C4-B879-CC8714E2F782}" presName="parentText" presStyleLbl="node1" presStyleIdx="2" presStyleCnt="4">
        <dgm:presLayoutVars>
          <dgm:chMax val="0"/>
          <dgm:bulletEnabled val="1"/>
        </dgm:presLayoutVars>
      </dgm:prSet>
      <dgm:spPr/>
      <dgm:t>
        <a:bodyPr/>
        <a:lstStyle/>
        <a:p>
          <a:endParaRPr lang="en-US"/>
        </a:p>
      </dgm:t>
    </dgm:pt>
    <dgm:pt modelId="{39AF8117-9756-4321-AEAD-DC118AAB0E23}" type="pres">
      <dgm:prSet presAssocID="{C497093F-7B20-4832-9829-1252EFBC30ED}" presName="spacer" presStyleCnt="0"/>
      <dgm:spPr/>
    </dgm:pt>
    <dgm:pt modelId="{C879EBC3-2A7B-4023-AE6B-2E82EABB7BBC}" type="pres">
      <dgm:prSet presAssocID="{65740D98-4A1C-4D99-B270-5C20E37019AB}" presName="parentText" presStyleLbl="node1" presStyleIdx="3" presStyleCnt="4">
        <dgm:presLayoutVars>
          <dgm:chMax val="0"/>
          <dgm:bulletEnabled val="1"/>
        </dgm:presLayoutVars>
      </dgm:prSet>
      <dgm:spPr/>
      <dgm:t>
        <a:bodyPr/>
        <a:lstStyle/>
        <a:p>
          <a:endParaRPr lang="en-US"/>
        </a:p>
      </dgm:t>
    </dgm:pt>
  </dgm:ptLst>
  <dgm:cxnLst>
    <dgm:cxn modelId="{71622C01-A3CB-4E74-B70B-A9F0A9398FF5}" srcId="{17682498-498C-4739-B4CD-631A621A9EA2}" destId="{65740D98-4A1C-4D99-B270-5C20E37019AB}" srcOrd="3" destOrd="0" parTransId="{36532A4A-0834-4C3B-B8DC-CD5155433A85}" sibTransId="{81CFD7C3-5F91-4372-B5CA-6E2DFEA3022A}"/>
    <dgm:cxn modelId="{A5F01F28-D30D-4215-A468-A09AA17B6B01}" type="presOf" srcId="{17682498-498C-4739-B4CD-631A621A9EA2}" destId="{73FB9B16-C253-4D08-A54A-0CF18547BD78}" srcOrd="0" destOrd="0" presId="urn:microsoft.com/office/officeart/2005/8/layout/vList2"/>
    <dgm:cxn modelId="{A3DABE35-B7FC-4C63-9E3C-4C7CEEF65E74}" type="presOf" srcId="{EFA881C5-7EF3-4F89-8F45-A94F4A964609}" destId="{84BC97A8-8504-4151-AC31-54224A611834}" srcOrd="0" destOrd="0" presId="urn:microsoft.com/office/officeart/2005/8/layout/vList2"/>
    <dgm:cxn modelId="{C0BF7E5D-7157-4969-BE90-6EF03A2E1549}" srcId="{17682498-498C-4739-B4CD-631A621A9EA2}" destId="{EFA881C5-7EF3-4F89-8F45-A94F4A964609}" srcOrd="1" destOrd="0" parTransId="{4F63DBE4-F3C9-4C2D-8F44-A73B0917585F}" sibTransId="{315EFAE6-9F99-4550-8E04-708734D3E457}"/>
    <dgm:cxn modelId="{461F7E14-F237-466A-8EAE-714AB1CF9713}" srcId="{17682498-498C-4739-B4CD-631A621A9EA2}" destId="{D2BE5365-B111-4857-B870-E9BC1AF47D2F}" srcOrd="0" destOrd="0" parTransId="{2589FFB5-C391-41F8-A2ED-2CF213723768}" sibTransId="{6DE8ABDD-1D27-447D-A8B0-43BBCD14F348}"/>
    <dgm:cxn modelId="{EBAEB9C7-DD60-454D-A814-B2E081779A7D}" srcId="{17682498-498C-4739-B4CD-631A621A9EA2}" destId="{17ECE50A-04D5-43C4-B879-CC8714E2F782}" srcOrd="2" destOrd="0" parTransId="{AB2FD3D9-3BD3-4524-8F01-B4F922F45E66}" sibTransId="{C497093F-7B20-4832-9829-1252EFBC30ED}"/>
    <dgm:cxn modelId="{A2D1081C-D020-49C9-A5EC-134B682583EA}" type="presOf" srcId="{17ECE50A-04D5-43C4-B879-CC8714E2F782}" destId="{33262BBA-3738-47F3-A4D3-1676D631B88E}" srcOrd="0" destOrd="0" presId="urn:microsoft.com/office/officeart/2005/8/layout/vList2"/>
    <dgm:cxn modelId="{98204202-B36B-40E9-908C-46B36F74880D}" type="presOf" srcId="{65740D98-4A1C-4D99-B270-5C20E37019AB}" destId="{C879EBC3-2A7B-4023-AE6B-2E82EABB7BBC}" srcOrd="0" destOrd="0" presId="urn:microsoft.com/office/officeart/2005/8/layout/vList2"/>
    <dgm:cxn modelId="{06E8B1C5-2A68-4197-BA80-51E80D1EC242}" type="presOf" srcId="{D2BE5365-B111-4857-B870-E9BC1AF47D2F}" destId="{2E5A8BD6-04AF-413A-AD72-774E692AC0F9}" srcOrd="0" destOrd="0" presId="urn:microsoft.com/office/officeart/2005/8/layout/vList2"/>
    <dgm:cxn modelId="{5DE872D3-50BB-4C02-8F7F-1D7B97E6DFAD}" type="presParOf" srcId="{73FB9B16-C253-4D08-A54A-0CF18547BD78}" destId="{2E5A8BD6-04AF-413A-AD72-774E692AC0F9}" srcOrd="0" destOrd="0" presId="urn:microsoft.com/office/officeart/2005/8/layout/vList2"/>
    <dgm:cxn modelId="{F8AF9C8A-2BA3-483B-A522-C87DC95FB4FD}" type="presParOf" srcId="{73FB9B16-C253-4D08-A54A-0CF18547BD78}" destId="{D5F8F7D4-500C-45BD-B7B1-6388276C34F5}" srcOrd="1" destOrd="0" presId="urn:microsoft.com/office/officeart/2005/8/layout/vList2"/>
    <dgm:cxn modelId="{BB94847D-8EA3-4744-98D7-9709AEBEC1C9}" type="presParOf" srcId="{73FB9B16-C253-4D08-A54A-0CF18547BD78}" destId="{84BC97A8-8504-4151-AC31-54224A611834}" srcOrd="2" destOrd="0" presId="urn:microsoft.com/office/officeart/2005/8/layout/vList2"/>
    <dgm:cxn modelId="{C3658A38-D371-491A-A2B5-46949E96B699}" type="presParOf" srcId="{73FB9B16-C253-4D08-A54A-0CF18547BD78}" destId="{660A561A-92EE-4661-ABF9-62CDA03F97AB}" srcOrd="3" destOrd="0" presId="urn:microsoft.com/office/officeart/2005/8/layout/vList2"/>
    <dgm:cxn modelId="{2969156A-B5FE-47D8-8F91-1802D2079190}" type="presParOf" srcId="{73FB9B16-C253-4D08-A54A-0CF18547BD78}" destId="{33262BBA-3738-47F3-A4D3-1676D631B88E}" srcOrd="4" destOrd="0" presId="urn:microsoft.com/office/officeart/2005/8/layout/vList2"/>
    <dgm:cxn modelId="{AF3258A9-C808-4481-AB4A-9199FE7A5032}" type="presParOf" srcId="{73FB9B16-C253-4D08-A54A-0CF18547BD78}" destId="{39AF8117-9756-4321-AEAD-DC118AAB0E23}" srcOrd="5" destOrd="0" presId="urn:microsoft.com/office/officeart/2005/8/layout/vList2"/>
    <dgm:cxn modelId="{EE0E1C81-0DBC-4E73-AB06-6D6CEE86EB9A}" type="presParOf" srcId="{73FB9B16-C253-4D08-A54A-0CF18547BD78}" destId="{C879EBC3-2A7B-4023-AE6B-2E82EABB7BB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D1F29E-6794-4ADD-8C5D-ED435EA73CAB}" type="doc">
      <dgm:prSet loTypeId="urn:microsoft.com/office/officeart/2005/8/layout/venn1" loCatId="relationship" qsTypeId="urn:microsoft.com/office/officeart/2005/8/quickstyle/simple1" qsCatId="simple" csTypeId="urn:microsoft.com/office/officeart/2005/8/colors/colorful4" csCatId="colorful" phldr="1"/>
      <dgm:spPr/>
    </dgm:pt>
    <dgm:pt modelId="{716B134F-DC19-4ED9-B7A9-C6BF21CF97AD}">
      <dgm:prSet phldrT="[Text]"/>
      <dgm:spPr/>
      <dgm:t>
        <a:bodyPr/>
        <a:lstStyle/>
        <a:p>
          <a:endParaRPr lang="en-US" dirty="0"/>
        </a:p>
      </dgm:t>
    </dgm:pt>
    <dgm:pt modelId="{4F3DA757-12F7-4703-8CC8-B7E88967E60E}" type="parTrans" cxnId="{2F18CC49-7DAD-4189-B4D7-47C32C547F5C}">
      <dgm:prSet/>
      <dgm:spPr/>
      <dgm:t>
        <a:bodyPr/>
        <a:lstStyle/>
        <a:p>
          <a:endParaRPr lang="en-US"/>
        </a:p>
      </dgm:t>
    </dgm:pt>
    <dgm:pt modelId="{C9F8DA32-BA25-4BC2-B340-97D1BBD59B5E}" type="sibTrans" cxnId="{2F18CC49-7DAD-4189-B4D7-47C32C547F5C}">
      <dgm:prSet/>
      <dgm:spPr/>
      <dgm:t>
        <a:bodyPr/>
        <a:lstStyle/>
        <a:p>
          <a:endParaRPr lang="en-US"/>
        </a:p>
      </dgm:t>
    </dgm:pt>
    <dgm:pt modelId="{9153A0FA-1BB0-4552-9749-07155AF4574A}">
      <dgm:prSet phldrT="[Text]"/>
      <dgm:spPr/>
      <dgm:t>
        <a:bodyPr/>
        <a:lstStyle/>
        <a:p>
          <a:endParaRPr lang="en-US" dirty="0"/>
        </a:p>
      </dgm:t>
    </dgm:pt>
    <dgm:pt modelId="{E9EB8015-FECF-4C86-AA8E-972B2D63E569}" type="parTrans" cxnId="{CD20A033-8CED-40BD-80A1-3E72FDEB12D2}">
      <dgm:prSet/>
      <dgm:spPr/>
      <dgm:t>
        <a:bodyPr/>
        <a:lstStyle/>
        <a:p>
          <a:endParaRPr lang="en-US"/>
        </a:p>
      </dgm:t>
    </dgm:pt>
    <dgm:pt modelId="{6C452D48-8587-4C09-B275-8CB92D84FDB9}" type="sibTrans" cxnId="{CD20A033-8CED-40BD-80A1-3E72FDEB12D2}">
      <dgm:prSet/>
      <dgm:spPr/>
      <dgm:t>
        <a:bodyPr/>
        <a:lstStyle/>
        <a:p>
          <a:endParaRPr lang="en-US"/>
        </a:p>
      </dgm:t>
    </dgm:pt>
    <dgm:pt modelId="{E09B0A86-CF31-4764-9CB7-F8E352DEAE3E}">
      <dgm:prSet phldrT="[Text]"/>
      <dgm:spPr/>
      <dgm:t>
        <a:bodyPr/>
        <a:lstStyle/>
        <a:p>
          <a:endParaRPr lang="en-US" dirty="0"/>
        </a:p>
      </dgm:t>
    </dgm:pt>
    <dgm:pt modelId="{E9D569AC-18CE-4175-BC70-F230CB9195FD}" type="parTrans" cxnId="{52D7A58A-25A6-411C-8FD4-A43C2AF96840}">
      <dgm:prSet/>
      <dgm:spPr/>
      <dgm:t>
        <a:bodyPr/>
        <a:lstStyle/>
        <a:p>
          <a:endParaRPr lang="en-US"/>
        </a:p>
      </dgm:t>
    </dgm:pt>
    <dgm:pt modelId="{9F99E9C9-729D-4EC7-948B-7E28C36C8731}" type="sibTrans" cxnId="{52D7A58A-25A6-411C-8FD4-A43C2AF96840}">
      <dgm:prSet/>
      <dgm:spPr/>
      <dgm:t>
        <a:bodyPr/>
        <a:lstStyle/>
        <a:p>
          <a:endParaRPr lang="en-US"/>
        </a:p>
      </dgm:t>
    </dgm:pt>
    <dgm:pt modelId="{88564959-6842-4038-8B6A-AC09CC74E14A}" type="pres">
      <dgm:prSet presAssocID="{93D1F29E-6794-4ADD-8C5D-ED435EA73CAB}" presName="compositeShape" presStyleCnt="0">
        <dgm:presLayoutVars>
          <dgm:chMax val="7"/>
          <dgm:dir/>
          <dgm:resizeHandles val="exact"/>
        </dgm:presLayoutVars>
      </dgm:prSet>
      <dgm:spPr/>
    </dgm:pt>
    <dgm:pt modelId="{A7EBFDE0-C25F-42B6-924C-8BAD9C8C9FC1}" type="pres">
      <dgm:prSet presAssocID="{716B134F-DC19-4ED9-B7A9-C6BF21CF97AD}" presName="circ1" presStyleLbl="vennNode1" presStyleIdx="0" presStyleCnt="3"/>
      <dgm:spPr/>
      <dgm:t>
        <a:bodyPr/>
        <a:lstStyle/>
        <a:p>
          <a:endParaRPr lang="en-US"/>
        </a:p>
      </dgm:t>
    </dgm:pt>
    <dgm:pt modelId="{46A78574-C6A4-4FA4-8D73-AF92C3927922}" type="pres">
      <dgm:prSet presAssocID="{716B134F-DC19-4ED9-B7A9-C6BF21CF97AD}" presName="circ1Tx" presStyleLbl="revTx" presStyleIdx="0" presStyleCnt="0">
        <dgm:presLayoutVars>
          <dgm:chMax val="0"/>
          <dgm:chPref val="0"/>
          <dgm:bulletEnabled val="1"/>
        </dgm:presLayoutVars>
      </dgm:prSet>
      <dgm:spPr/>
      <dgm:t>
        <a:bodyPr/>
        <a:lstStyle/>
        <a:p>
          <a:endParaRPr lang="en-US"/>
        </a:p>
      </dgm:t>
    </dgm:pt>
    <dgm:pt modelId="{6AD63096-3A03-45A6-8B5F-E5C8BDF4497F}" type="pres">
      <dgm:prSet presAssocID="{9153A0FA-1BB0-4552-9749-07155AF4574A}" presName="circ2" presStyleLbl="vennNode1" presStyleIdx="1" presStyleCnt="3"/>
      <dgm:spPr/>
      <dgm:t>
        <a:bodyPr/>
        <a:lstStyle/>
        <a:p>
          <a:endParaRPr lang="en-US"/>
        </a:p>
      </dgm:t>
    </dgm:pt>
    <dgm:pt modelId="{80ED5CCF-5F18-4ECA-9D4F-23DBBFE8805E}" type="pres">
      <dgm:prSet presAssocID="{9153A0FA-1BB0-4552-9749-07155AF4574A}" presName="circ2Tx" presStyleLbl="revTx" presStyleIdx="0" presStyleCnt="0">
        <dgm:presLayoutVars>
          <dgm:chMax val="0"/>
          <dgm:chPref val="0"/>
          <dgm:bulletEnabled val="1"/>
        </dgm:presLayoutVars>
      </dgm:prSet>
      <dgm:spPr/>
      <dgm:t>
        <a:bodyPr/>
        <a:lstStyle/>
        <a:p>
          <a:endParaRPr lang="en-US"/>
        </a:p>
      </dgm:t>
    </dgm:pt>
    <dgm:pt modelId="{97103274-63E7-4B4F-BBE4-D92CC537E5BE}" type="pres">
      <dgm:prSet presAssocID="{E09B0A86-CF31-4764-9CB7-F8E352DEAE3E}" presName="circ3" presStyleLbl="vennNode1" presStyleIdx="2" presStyleCnt="3" custScaleX="95185" custScaleY="95974"/>
      <dgm:spPr/>
      <dgm:t>
        <a:bodyPr/>
        <a:lstStyle/>
        <a:p>
          <a:endParaRPr lang="en-US"/>
        </a:p>
      </dgm:t>
    </dgm:pt>
    <dgm:pt modelId="{B038E56A-BD1A-4E66-B2CC-7A01FD918ACC}" type="pres">
      <dgm:prSet presAssocID="{E09B0A86-CF31-4764-9CB7-F8E352DEAE3E}" presName="circ3Tx" presStyleLbl="revTx" presStyleIdx="0" presStyleCnt="0">
        <dgm:presLayoutVars>
          <dgm:chMax val="0"/>
          <dgm:chPref val="0"/>
          <dgm:bulletEnabled val="1"/>
        </dgm:presLayoutVars>
      </dgm:prSet>
      <dgm:spPr/>
      <dgm:t>
        <a:bodyPr/>
        <a:lstStyle/>
        <a:p>
          <a:endParaRPr lang="en-US"/>
        </a:p>
      </dgm:t>
    </dgm:pt>
  </dgm:ptLst>
  <dgm:cxnLst>
    <dgm:cxn modelId="{992C263D-F9DA-4837-BFFB-0050290D59A8}" type="presOf" srcId="{716B134F-DC19-4ED9-B7A9-C6BF21CF97AD}" destId="{A7EBFDE0-C25F-42B6-924C-8BAD9C8C9FC1}" srcOrd="0" destOrd="0" presId="urn:microsoft.com/office/officeart/2005/8/layout/venn1"/>
    <dgm:cxn modelId="{CD20A033-8CED-40BD-80A1-3E72FDEB12D2}" srcId="{93D1F29E-6794-4ADD-8C5D-ED435EA73CAB}" destId="{9153A0FA-1BB0-4552-9749-07155AF4574A}" srcOrd="1" destOrd="0" parTransId="{E9EB8015-FECF-4C86-AA8E-972B2D63E569}" sibTransId="{6C452D48-8587-4C09-B275-8CB92D84FDB9}"/>
    <dgm:cxn modelId="{F7D502A1-AC39-488B-ACB8-7313CE19563E}" type="presOf" srcId="{E09B0A86-CF31-4764-9CB7-F8E352DEAE3E}" destId="{B038E56A-BD1A-4E66-B2CC-7A01FD918ACC}" srcOrd="1" destOrd="0" presId="urn:microsoft.com/office/officeart/2005/8/layout/venn1"/>
    <dgm:cxn modelId="{52D7A58A-25A6-411C-8FD4-A43C2AF96840}" srcId="{93D1F29E-6794-4ADD-8C5D-ED435EA73CAB}" destId="{E09B0A86-CF31-4764-9CB7-F8E352DEAE3E}" srcOrd="2" destOrd="0" parTransId="{E9D569AC-18CE-4175-BC70-F230CB9195FD}" sibTransId="{9F99E9C9-729D-4EC7-948B-7E28C36C8731}"/>
    <dgm:cxn modelId="{C33D2F24-1548-41A1-8EC4-1227278640FE}" type="presOf" srcId="{9153A0FA-1BB0-4552-9749-07155AF4574A}" destId="{6AD63096-3A03-45A6-8B5F-E5C8BDF4497F}" srcOrd="0" destOrd="0" presId="urn:microsoft.com/office/officeart/2005/8/layout/venn1"/>
    <dgm:cxn modelId="{75085115-A441-42B7-848B-FABCC9D059B2}" type="presOf" srcId="{E09B0A86-CF31-4764-9CB7-F8E352DEAE3E}" destId="{97103274-63E7-4B4F-BBE4-D92CC537E5BE}" srcOrd="0" destOrd="0" presId="urn:microsoft.com/office/officeart/2005/8/layout/venn1"/>
    <dgm:cxn modelId="{2F18CC49-7DAD-4189-B4D7-47C32C547F5C}" srcId="{93D1F29E-6794-4ADD-8C5D-ED435EA73CAB}" destId="{716B134F-DC19-4ED9-B7A9-C6BF21CF97AD}" srcOrd="0" destOrd="0" parTransId="{4F3DA757-12F7-4703-8CC8-B7E88967E60E}" sibTransId="{C9F8DA32-BA25-4BC2-B340-97D1BBD59B5E}"/>
    <dgm:cxn modelId="{BCD4C577-CD00-4B8C-BD4A-E8D4E02F922A}" type="presOf" srcId="{9153A0FA-1BB0-4552-9749-07155AF4574A}" destId="{80ED5CCF-5F18-4ECA-9D4F-23DBBFE8805E}" srcOrd="1" destOrd="0" presId="urn:microsoft.com/office/officeart/2005/8/layout/venn1"/>
    <dgm:cxn modelId="{4E7B4DB2-DA9A-4A08-81E2-9578DE4A8DBD}" type="presOf" srcId="{93D1F29E-6794-4ADD-8C5D-ED435EA73CAB}" destId="{88564959-6842-4038-8B6A-AC09CC74E14A}" srcOrd="0" destOrd="0" presId="urn:microsoft.com/office/officeart/2005/8/layout/venn1"/>
    <dgm:cxn modelId="{3449ED71-5F75-4180-BBB5-E5998DE5BFE6}" type="presOf" srcId="{716B134F-DC19-4ED9-B7A9-C6BF21CF97AD}" destId="{46A78574-C6A4-4FA4-8D73-AF92C3927922}" srcOrd="1" destOrd="0" presId="urn:microsoft.com/office/officeart/2005/8/layout/venn1"/>
    <dgm:cxn modelId="{9453AF65-F644-4AA6-87A7-2170ADD0A832}" type="presParOf" srcId="{88564959-6842-4038-8B6A-AC09CC74E14A}" destId="{A7EBFDE0-C25F-42B6-924C-8BAD9C8C9FC1}" srcOrd="0" destOrd="0" presId="urn:microsoft.com/office/officeart/2005/8/layout/venn1"/>
    <dgm:cxn modelId="{07880EC2-29D6-4324-AF0B-C489EF3BF1C9}" type="presParOf" srcId="{88564959-6842-4038-8B6A-AC09CC74E14A}" destId="{46A78574-C6A4-4FA4-8D73-AF92C3927922}" srcOrd="1" destOrd="0" presId="urn:microsoft.com/office/officeart/2005/8/layout/venn1"/>
    <dgm:cxn modelId="{44C40615-AB54-4096-A278-5CA827B27509}" type="presParOf" srcId="{88564959-6842-4038-8B6A-AC09CC74E14A}" destId="{6AD63096-3A03-45A6-8B5F-E5C8BDF4497F}" srcOrd="2" destOrd="0" presId="urn:microsoft.com/office/officeart/2005/8/layout/venn1"/>
    <dgm:cxn modelId="{BABD86B6-E70E-45BA-BEFE-199E1EC13180}" type="presParOf" srcId="{88564959-6842-4038-8B6A-AC09CC74E14A}" destId="{80ED5CCF-5F18-4ECA-9D4F-23DBBFE8805E}" srcOrd="3" destOrd="0" presId="urn:microsoft.com/office/officeart/2005/8/layout/venn1"/>
    <dgm:cxn modelId="{C2FDEB7F-13ED-4888-B9B4-AABFB37DB41E}" type="presParOf" srcId="{88564959-6842-4038-8B6A-AC09CC74E14A}" destId="{97103274-63E7-4B4F-BBE4-D92CC537E5BE}" srcOrd="4" destOrd="0" presId="urn:microsoft.com/office/officeart/2005/8/layout/venn1"/>
    <dgm:cxn modelId="{2C7EF0B9-260F-4CA4-8D1B-C7BB4BA3317C}" type="presParOf" srcId="{88564959-6842-4038-8B6A-AC09CC74E14A}" destId="{B038E56A-BD1A-4E66-B2CC-7A01FD918AC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4766D0-3A6A-4F5C-8139-F3F431F39A5E}" type="doc">
      <dgm:prSet loTypeId="urn:microsoft.com/office/officeart/2008/layout/VerticalCurvedList" loCatId="list" qsTypeId="urn:microsoft.com/office/officeart/2005/8/quickstyle/simple1" qsCatId="simple" csTypeId="urn:microsoft.com/office/officeart/2005/8/colors/colorful1" csCatId="colorful"/>
      <dgm:spPr/>
      <dgm:t>
        <a:bodyPr/>
        <a:lstStyle/>
        <a:p>
          <a:endParaRPr lang="en-US"/>
        </a:p>
      </dgm:t>
    </dgm:pt>
    <dgm:pt modelId="{D4100FFC-3E14-4F8E-8C68-C4B7487174BF}">
      <dgm:prSet/>
      <dgm:spPr/>
      <dgm:t>
        <a:bodyPr/>
        <a:lstStyle/>
        <a:p>
          <a:pPr rtl="0"/>
          <a:r>
            <a:rPr lang="en-US" baseline="0" smtClean="0"/>
            <a:t>Consistency in oil and gas fatality reporting</a:t>
          </a:r>
          <a:endParaRPr lang="en-US"/>
        </a:p>
      </dgm:t>
    </dgm:pt>
    <dgm:pt modelId="{1459A409-1441-4407-9E53-13A6F02F62A6}" type="parTrans" cxnId="{709384AF-FC55-4993-839C-68ED405D1649}">
      <dgm:prSet/>
      <dgm:spPr/>
      <dgm:t>
        <a:bodyPr/>
        <a:lstStyle/>
        <a:p>
          <a:endParaRPr lang="en-US"/>
        </a:p>
      </dgm:t>
    </dgm:pt>
    <dgm:pt modelId="{CC62240F-91F5-4FF1-B0F6-0BE6DC1645CC}" type="sibTrans" cxnId="{709384AF-FC55-4993-839C-68ED405D1649}">
      <dgm:prSet/>
      <dgm:spPr/>
      <dgm:t>
        <a:bodyPr/>
        <a:lstStyle/>
        <a:p>
          <a:endParaRPr lang="en-US"/>
        </a:p>
      </dgm:t>
    </dgm:pt>
    <dgm:pt modelId="{9AAC66B6-A285-48C3-8CDC-5BEE6FD543A6}">
      <dgm:prSet/>
      <dgm:spPr/>
      <dgm:t>
        <a:bodyPr/>
        <a:lstStyle/>
        <a:p>
          <a:pPr rtl="0"/>
          <a:r>
            <a:rPr lang="en-US" baseline="0" smtClean="0"/>
            <a:t>Increase knowledge about occupational illness</a:t>
          </a:r>
          <a:endParaRPr lang="en-US"/>
        </a:p>
      </dgm:t>
    </dgm:pt>
    <dgm:pt modelId="{49045369-DAD2-4103-84C2-80D00B0B16B8}" type="parTrans" cxnId="{40E5C920-7A4E-4079-849D-A83369F616FD}">
      <dgm:prSet/>
      <dgm:spPr/>
      <dgm:t>
        <a:bodyPr/>
        <a:lstStyle/>
        <a:p>
          <a:endParaRPr lang="en-US"/>
        </a:p>
      </dgm:t>
    </dgm:pt>
    <dgm:pt modelId="{66E44170-4472-4EAF-AFD8-B8FE2338B86D}" type="sibTrans" cxnId="{40E5C920-7A4E-4079-849D-A83369F616FD}">
      <dgm:prSet/>
      <dgm:spPr/>
      <dgm:t>
        <a:bodyPr/>
        <a:lstStyle/>
        <a:p>
          <a:endParaRPr lang="en-US"/>
        </a:p>
      </dgm:t>
    </dgm:pt>
    <dgm:pt modelId="{C6570F7C-3A4C-49C6-B1E4-0738ABF62F20}">
      <dgm:prSet/>
      <dgm:spPr/>
      <dgm:t>
        <a:bodyPr/>
        <a:lstStyle/>
        <a:p>
          <a:pPr rtl="0"/>
          <a:r>
            <a:rPr lang="en-US" baseline="0" smtClean="0"/>
            <a:t>Increase knowledge about non-fatal injuries</a:t>
          </a:r>
          <a:endParaRPr lang="en-US"/>
        </a:p>
      </dgm:t>
    </dgm:pt>
    <dgm:pt modelId="{D4988812-B900-41CB-8C2E-212D29380423}" type="parTrans" cxnId="{A75FA609-3A82-42CD-9402-68B4CBBCB414}">
      <dgm:prSet/>
      <dgm:spPr/>
      <dgm:t>
        <a:bodyPr/>
        <a:lstStyle/>
        <a:p>
          <a:endParaRPr lang="en-US"/>
        </a:p>
      </dgm:t>
    </dgm:pt>
    <dgm:pt modelId="{ACF8F421-0AA5-4EB2-8C16-CAB112D68221}" type="sibTrans" cxnId="{A75FA609-3A82-42CD-9402-68B4CBBCB414}">
      <dgm:prSet/>
      <dgm:spPr/>
      <dgm:t>
        <a:bodyPr/>
        <a:lstStyle/>
        <a:p>
          <a:endParaRPr lang="en-US"/>
        </a:p>
      </dgm:t>
    </dgm:pt>
    <dgm:pt modelId="{E25E6C59-F231-44E7-9E3E-7DFD49EAEF13}">
      <dgm:prSet/>
      <dgm:spPr/>
      <dgm:t>
        <a:bodyPr/>
        <a:lstStyle/>
        <a:p>
          <a:pPr rtl="0"/>
          <a:r>
            <a:rPr lang="en-US" baseline="0" smtClean="0"/>
            <a:t>Share findings with key national stakeholders</a:t>
          </a:r>
          <a:endParaRPr lang="en-US"/>
        </a:p>
      </dgm:t>
    </dgm:pt>
    <dgm:pt modelId="{2D4C0B5A-1242-4879-B601-DEEB280833E5}" type="parTrans" cxnId="{CA57BC59-2206-4A50-849D-639FA62D136A}">
      <dgm:prSet/>
      <dgm:spPr/>
      <dgm:t>
        <a:bodyPr/>
        <a:lstStyle/>
        <a:p>
          <a:endParaRPr lang="en-US"/>
        </a:p>
      </dgm:t>
    </dgm:pt>
    <dgm:pt modelId="{7E9D676E-541F-45B0-B6C8-6E7AFF191EEF}" type="sibTrans" cxnId="{CA57BC59-2206-4A50-849D-639FA62D136A}">
      <dgm:prSet/>
      <dgm:spPr/>
      <dgm:t>
        <a:bodyPr/>
        <a:lstStyle/>
        <a:p>
          <a:endParaRPr lang="en-US"/>
        </a:p>
      </dgm:t>
    </dgm:pt>
    <dgm:pt modelId="{AA824C41-AE77-4697-8CF2-7E0E5C2950A3}" type="pres">
      <dgm:prSet presAssocID="{184766D0-3A6A-4F5C-8139-F3F431F39A5E}" presName="Name0" presStyleCnt="0">
        <dgm:presLayoutVars>
          <dgm:chMax val="7"/>
          <dgm:chPref val="7"/>
          <dgm:dir/>
        </dgm:presLayoutVars>
      </dgm:prSet>
      <dgm:spPr/>
      <dgm:t>
        <a:bodyPr/>
        <a:lstStyle/>
        <a:p>
          <a:endParaRPr lang="en-US"/>
        </a:p>
      </dgm:t>
    </dgm:pt>
    <dgm:pt modelId="{1CC16F5A-F737-4D0B-B623-F53F4F4446C3}" type="pres">
      <dgm:prSet presAssocID="{184766D0-3A6A-4F5C-8139-F3F431F39A5E}" presName="Name1" presStyleCnt="0"/>
      <dgm:spPr/>
    </dgm:pt>
    <dgm:pt modelId="{76D612A5-2E5D-4723-91F3-7CD5DDE4A390}" type="pres">
      <dgm:prSet presAssocID="{184766D0-3A6A-4F5C-8139-F3F431F39A5E}" presName="cycle" presStyleCnt="0"/>
      <dgm:spPr/>
    </dgm:pt>
    <dgm:pt modelId="{17D0FEE3-DB37-400B-9E6A-335CCB91C742}" type="pres">
      <dgm:prSet presAssocID="{184766D0-3A6A-4F5C-8139-F3F431F39A5E}" presName="srcNode" presStyleLbl="node1" presStyleIdx="0" presStyleCnt="4"/>
      <dgm:spPr/>
    </dgm:pt>
    <dgm:pt modelId="{997CD600-2C8C-4530-9657-2566478B1FA5}" type="pres">
      <dgm:prSet presAssocID="{184766D0-3A6A-4F5C-8139-F3F431F39A5E}" presName="conn" presStyleLbl="parChTrans1D2" presStyleIdx="0" presStyleCnt="1"/>
      <dgm:spPr/>
      <dgm:t>
        <a:bodyPr/>
        <a:lstStyle/>
        <a:p>
          <a:endParaRPr lang="en-US"/>
        </a:p>
      </dgm:t>
    </dgm:pt>
    <dgm:pt modelId="{D2F2E5BE-BFB2-4F18-9CF4-575A2A2A1E35}" type="pres">
      <dgm:prSet presAssocID="{184766D0-3A6A-4F5C-8139-F3F431F39A5E}" presName="extraNode" presStyleLbl="node1" presStyleIdx="0" presStyleCnt="4"/>
      <dgm:spPr/>
    </dgm:pt>
    <dgm:pt modelId="{4A7ADBB7-24A6-4C61-8017-2321F3A3B285}" type="pres">
      <dgm:prSet presAssocID="{184766D0-3A6A-4F5C-8139-F3F431F39A5E}" presName="dstNode" presStyleLbl="node1" presStyleIdx="0" presStyleCnt="4"/>
      <dgm:spPr/>
    </dgm:pt>
    <dgm:pt modelId="{C95B9FBB-2A28-41E8-9390-88EE918B486C}" type="pres">
      <dgm:prSet presAssocID="{D4100FFC-3E14-4F8E-8C68-C4B7487174BF}" presName="text_1" presStyleLbl="node1" presStyleIdx="0" presStyleCnt="4">
        <dgm:presLayoutVars>
          <dgm:bulletEnabled val="1"/>
        </dgm:presLayoutVars>
      </dgm:prSet>
      <dgm:spPr/>
      <dgm:t>
        <a:bodyPr/>
        <a:lstStyle/>
        <a:p>
          <a:endParaRPr lang="en-US"/>
        </a:p>
      </dgm:t>
    </dgm:pt>
    <dgm:pt modelId="{1DB45F8F-4214-4AA4-94B8-06C58B162EA4}" type="pres">
      <dgm:prSet presAssocID="{D4100FFC-3E14-4F8E-8C68-C4B7487174BF}" presName="accent_1" presStyleCnt="0"/>
      <dgm:spPr/>
    </dgm:pt>
    <dgm:pt modelId="{C42969D6-F10F-4DDE-9C62-CE33D8C45847}" type="pres">
      <dgm:prSet presAssocID="{D4100FFC-3E14-4F8E-8C68-C4B7487174BF}" presName="accentRepeatNode" presStyleLbl="solidFgAcc1" presStyleIdx="0" presStyleCnt="4"/>
      <dgm:spPr/>
    </dgm:pt>
    <dgm:pt modelId="{A9C4E681-3D59-4514-8AD7-035DD9F882DA}" type="pres">
      <dgm:prSet presAssocID="{9AAC66B6-A285-48C3-8CDC-5BEE6FD543A6}" presName="text_2" presStyleLbl="node1" presStyleIdx="1" presStyleCnt="4">
        <dgm:presLayoutVars>
          <dgm:bulletEnabled val="1"/>
        </dgm:presLayoutVars>
      </dgm:prSet>
      <dgm:spPr/>
      <dgm:t>
        <a:bodyPr/>
        <a:lstStyle/>
        <a:p>
          <a:endParaRPr lang="en-US"/>
        </a:p>
      </dgm:t>
    </dgm:pt>
    <dgm:pt modelId="{43C0E8BB-2D0D-4906-9A74-BD35F8F4FAEF}" type="pres">
      <dgm:prSet presAssocID="{9AAC66B6-A285-48C3-8CDC-5BEE6FD543A6}" presName="accent_2" presStyleCnt="0"/>
      <dgm:spPr/>
    </dgm:pt>
    <dgm:pt modelId="{A629AF99-E8D8-463C-A931-69F9184406B8}" type="pres">
      <dgm:prSet presAssocID="{9AAC66B6-A285-48C3-8CDC-5BEE6FD543A6}" presName="accentRepeatNode" presStyleLbl="solidFgAcc1" presStyleIdx="1" presStyleCnt="4"/>
      <dgm:spPr/>
    </dgm:pt>
    <dgm:pt modelId="{CC9211C7-FCE8-4686-ACEC-C56A5AF5322F}" type="pres">
      <dgm:prSet presAssocID="{C6570F7C-3A4C-49C6-B1E4-0738ABF62F20}" presName="text_3" presStyleLbl="node1" presStyleIdx="2" presStyleCnt="4">
        <dgm:presLayoutVars>
          <dgm:bulletEnabled val="1"/>
        </dgm:presLayoutVars>
      </dgm:prSet>
      <dgm:spPr/>
      <dgm:t>
        <a:bodyPr/>
        <a:lstStyle/>
        <a:p>
          <a:endParaRPr lang="en-US"/>
        </a:p>
      </dgm:t>
    </dgm:pt>
    <dgm:pt modelId="{E1112BD2-E65C-46DF-8BE4-62B4A6C685C4}" type="pres">
      <dgm:prSet presAssocID="{C6570F7C-3A4C-49C6-B1E4-0738ABF62F20}" presName="accent_3" presStyleCnt="0"/>
      <dgm:spPr/>
    </dgm:pt>
    <dgm:pt modelId="{0706493D-EA67-436B-8EAB-6DC8D565908A}" type="pres">
      <dgm:prSet presAssocID="{C6570F7C-3A4C-49C6-B1E4-0738ABF62F20}" presName="accentRepeatNode" presStyleLbl="solidFgAcc1" presStyleIdx="2" presStyleCnt="4"/>
      <dgm:spPr/>
    </dgm:pt>
    <dgm:pt modelId="{BABFCEAA-2EB6-48DD-9A01-B8EF864C1CD2}" type="pres">
      <dgm:prSet presAssocID="{E25E6C59-F231-44E7-9E3E-7DFD49EAEF13}" presName="text_4" presStyleLbl="node1" presStyleIdx="3" presStyleCnt="4">
        <dgm:presLayoutVars>
          <dgm:bulletEnabled val="1"/>
        </dgm:presLayoutVars>
      </dgm:prSet>
      <dgm:spPr/>
      <dgm:t>
        <a:bodyPr/>
        <a:lstStyle/>
        <a:p>
          <a:endParaRPr lang="en-US"/>
        </a:p>
      </dgm:t>
    </dgm:pt>
    <dgm:pt modelId="{D175C8A7-FFCC-4B80-98B6-C977658675B3}" type="pres">
      <dgm:prSet presAssocID="{E25E6C59-F231-44E7-9E3E-7DFD49EAEF13}" presName="accent_4" presStyleCnt="0"/>
      <dgm:spPr/>
    </dgm:pt>
    <dgm:pt modelId="{794E2E18-FA31-40D3-AE7D-3C3DCAFA4962}" type="pres">
      <dgm:prSet presAssocID="{E25E6C59-F231-44E7-9E3E-7DFD49EAEF13}" presName="accentRepeatNode" presStyleLbl="solidFgAcc1" presStyleIdx="3" presStyleCnt="4"/>
      <dgm:spPr/>
    </dgm:pt>
  </dgm:ptLst>
  <dgm:cxnLst>
    <dgm:cxn modelId="{709384AF-FC55-4993-839C-68ED405D1649}" srcId="{184766D0-3A6A-4F5C-8139-F3F431F39A5E}" destId="{D4100FFC-3E14-4F8E-8C68-C4B7487174BF}" srcOrd="0" destOrd="0" parTransId="{1459A409-1441-4407-9E53-13A6F02F62A6}" sibTransId="{CC62240F-91F5-4FF1-B0F6-0BE6DC1645CC}"/>
    <dgm:cxn modelId="{B439F89B-F6D3-4156-A081-ED192E385F2B}" type="presOf" srcId="{D4100FFC-3E14-4F8E-8C68-C4B7487174BF}" destId="{C95B9FBB-2A28-41E8-9390-88EE918B486C}" srcOrd="0" destOrd="0" presId="urn:microsoft.com/office/officeart/2008/layout/VerticalCurvedList"/>
    <dgm:cxn modelId="{A75FA609-3A82-42CD-9402-68B4CBBCB414}" srcId="{184766D0-3A6A-4F5C-8139-F3F431F39A5E}" destId="{C6570F7C-3A4C-49C6-B1E4-0738ABF62F20}" srcOrd="2" destOrd="0" parTransId="{D4988812-B900-41CB-8C2E-212D29380423}" sibTransId="{ACF8F421-0AA5-4EB2-8C16-CAB112D68221}"/>
    <dgm:cxn modelId="{4C2A460B-9D79-427E-A291-F4D42B514B30}" type="presOf" srcId="{C6570F7C-3A4C-49C6-B1E4-0738ABF62F20}" destId="{CC9211C7-FCE8-4686-ACEC-C56A5AF5322F}" srcOrd="0" destOrd="0" presId="urn:microsoft.com/office/officeart/2008/layout/VerticalCurvedList"/>
    <dgm:cxn modelId="{40E5C920-7A4E-4079-849D-A83369F616FD}" srcId="{184766D0-3A6A-4F5C-8139-F3F431F39A5E}" destId="{9AAC66B6-A285-48C3-8CDC-5BEE6FD543A6}" srcOrd="1" destOrd="0" parTransId="{49045369-DAD2-4103-84C2-80D00B0B16B8}" sibTransId="{66E44170-4472-4EAF-AFD8-B8FE2338B86D}"/>
    <dgm:cxn modelId="{CA57BC59-2206-4A50-849D-639FA62D136A}" srcId="{184766D0-3A6A-4F5C-8139-F3F431F39A5E}" destId="{E25E6C59-F231-44E7-9E3E-7DFD49EAEF13}" srcOrd="3" destOrd="0" parTransId="{2D4C0B5A-1242-4879-B601-DEEB280833E5}" sibTransId="{7E9D676E-541F-45B0-B6C8-6E7AFF191EEF}"/>
    <dgm:cxn modelId="{7F7CFA0B-3343-4B96-B2E7-E22E83F930F4}" type="presOf" srcId="{184766D0-3A6A-4F5C-8139-F3F431F39A5E}" destId="{AA824C41-AE77-4697-8CF2-7E0E5C2950A3}" srcOrd="0" destOrd="0" presId="urn:microsoft.com/office/officeart/2008/layout/VerticalCurvedList"/>
    <dgm:cxn modelId="{231C9060-D154-4445-94F3-C3C6D102C6E9}" type="presOf" srcId="{CC62240F-91F5-4FF1-B0F6-0BE6DC1645CC}" destId="{997CD600-2C8C-4530-9657-2566478B1FA5}" srcOrd="0" destOrd="0" presId="urn:microsoft.com/office/officeart/2008/layout/VerticalCurvedList"/>
    <dgm:cxn modelId="{44ADA06A-675F-4040-94A0-72CB3B4CEE91}" type="presOf" srcId="{9AAC66B6-A285-48C3-8CDC-5BEE6FD543A6}" destId="{A9C4E681-3D59-4514-8AD7-035DD9F882DA}" srcOrd="0" destOrd="0" presId="urn:microsoft.com/office/officeart/2008/layout/VerticalCurvedList"/>
    <dgm:cxn modelId="{54DA2191-D4E0-4AE0-8442-048EADB35E14}" type="presOf" srcId="{E25E6C59-F231-44E7-9E3E-7DFD49EAEF13}" destId="{BABFCEAA-2EB6-48DD-9A01-B8EF864C1CD2}" srcOrd="0" destOrd="0" presId="urn:microsoft.com/office/officeart/2008/layout/VerticalCurvedList"/>
    <dgm:cxn modelId="{0C9BC3FD-4423-4287-8E59-8B23C950E374}" type="presParOf" srcId="{AA824C41-AE77-4697-8CF2-7E0E5C2950A3}" destId="{1CC16F5A-F737-4D0B-B623-F53F4F4446C3}" srcOrd="0" destOrd="0" presId="urn:microsoft.com/office/officeart/2008/layout/VerticalCurvedList"/>
    <dgm:cxn modelId="{2C4B1EA5-1BB0-4DFB-AC28-368B121351F8}" type="presParOf" srcId="{1CC16F5A-F737-4D0B-B623-F53F4F4446C3}" destId="{76D612A5-2E5D-4723-91F3-7CD5DDE4A390}" srcOrd="0" destOrd="0" presId="urn:microsoft.com/office/officeart/2008/layout/VerticalCurvedList"/>
    <dgm:cxn modelId="{EA7CF133-4F14-4A87-8CFB-7C69D7DD1EE8}" type="presParOf" srcId="{76D612A5-2E5D-4723-91F3-7CD5DDE4A390}" destId="{17D0FEE3-DB37-400B-9E6A-335CCB91C742}" srcOrd="0" destOrd="0" presId="urn:microsoft.com/office/officeart/2008/layout/VerticalCurvedList"/>
    <dgm:cxn modelId="{6024BB74-FA4B-4CF2-8D5C-71CC4F2A662F}" type="presParOf" srcId="{76D612A5-2E5D-4723-91F3-7CD5DDE4A390}" destId="{997CD600-2C8C-4530-9657-2566478B1FA5}" srcOrd="1" destOrd="0" presId="urn:microsoft.com/office/officeart/2008/layout/VerticalCurvedList"/>
    <dgm:cxn modelId="{52F9E532-4109-4E08-8042-C36C726E0D3D}" type="presParOf" srcId="{76D612A5-2E5D-4723-91F3-7CD5DDE4A390}" destId="{D2F2E5BE-BFB2-4F18-9CF4-575A2A2A1E35}" srcOrd="2" destOrd="0" presId="urn:microsoft.com/office/officeart/2008/layout/VerticalCurvedList"/>
    <dgm:cxn modelId="{8B7BE6CC-48ED-4CE4-B517-47FA1BF3846F}" type="presParOf" srcId="{76D612A5-2E5D-4723-91F3-7CD5DDE4A390}" destId="{4A7ADBB7-24A6-4C61-8017-2321F3A3B285}" srcOrd="3" destOrd="0" presId="urn:microsoft.com/office/officeart/2008/layout/VerticalCurvedList"/>
    <dgm:cxn modelId="{4BEE597E-9306-42BD-B610-194D64D52F1C}" type="presParOf" srcId="{1CC16F5A-F737-4D0B-B623-F53F4F4446C3}" destId="{C95B9FBB-2A28-41E8-9390-88EE918B486C}" srcOrd="1" destOrd="0" presId="urn:microsoft.com/office/officeart/2008/layout/VerticalCurvedList"/>
    <dgm:cxn modelId="{F1975DFE-6059-4D21-BC1D-5BDA26513DFC}" type="presParOf" srcId="{1CC16F5A-F737-4D0B-B623-F53F4F4446C3}" destId="{1DB45F8F-4214-4AA4-94B8-06C58B162EA4}" srcOrd="2" destOrd="0" presId="urn:microsoft.com/office/officeart/2008/layout/VerticalCurvedList"/>
    <dgm:cxn modelId="{5C44DC3E-B146-46DE-AE21-5D8095AAAE34}" type="presParOf" srcId="{1DB45F8F-4214-4AA4-94B8-06C58B162EA4}" destId="{C42969D6-F10F-4DDE-9C62-CE33D8C45847}" srcOrd="0" destOrd="0" presId="urn:microsoft.com/office/officeart/2008/layout/VerticalCurvedList"/>
    <dgm:cxn modelId="{3B521E55-03F8-418A-9531-40924CE99856}" type="presParOf" srcId="{1CC16F5A-F737-4D0B-B623-F53F4F4446C3}" destId="{A9C4E681-3D59-4514-8AD7-035DD9F882DA}" srcOrd="3" destOrd="0" presId="urn:microsoft.com/office/officeart/2008/layout/VerticalCurvedList"/>
    <dgm:cxn modelId="{3103D206-26C3-45A6-AA3B-35A436A6C98E}" type="presParOf" srcId="{1CC16F5A-F737-4D0B-B623-F53F4F4446C3}" destId="{43C0E8BB-2D0D-4906-9A74-BD35F8F4FAEF}" srcOrd="4" destOrd="0" presId="urn:microsoft.com/office/officeart/2008/layout/VerticalCurvedList"/>
    <dgm:cxn modelId="{4935B242-69F5-4095-947B-A8B79B444739}" type="presParOf" srcId="{43C0E8BB-2D0D-4906-9A74-BD35F8F4FAEF}" destId="{A629AF99-E8D8-463C-A931-69F9184406B8}" srcOrd="0" destOrd="0" presId="urn:microsoft.com/office/officeart/2008/layout/VerticalCurvedList"/>
    <dgm:cxn modelId="{22C0DF8A-BCB7-4117-8AAC-D7E10F006528}" type="presParOf" srcId="{1CC16F5A-F737-4D0B-B623-F53F4F4446C3}" destId="{CC9211C7-FCE8-4686-ACEC-C56A5AF5322F}" srcOrd="5" destOrd="0" presId="urn:microsoft.com/office/officeart/2008/layout/VerticalCurvedList"/>
    <dgm:cxn modelId="{AAF001D9-181E-4F91-94A6-427806920A12}" type="presParOf" srcId="{1CC16F5A-F737-4D0B-B623-F53F4F4446C3}" destId="{E1112BD2-E65C-46DF-8BE4-62B4A6C685C4}" srcOrd="6" destOrd="0" presId="urn:microsoft.com/office/officeart/2008/layout/VerticalCurvedList"/>
    <dgm:cxn modelId="{D08F79F5-FD60-46AF-A29D-CF252828660C}" type="presParOf" srcId="{E1112BD2-E65C-46DF-8BE4-62B4A6C685C4}" destId="{0706493D-EA67-436B-8EAB-6DC8D565908A}" srcOrd="0" destOrd="0" presId="urn:microsoft.com/office/officeart/2008/layout/VerticalCurvedList"/>
    <dgm:cxn modelId="{E793B891-DCA6-46C4-B2F0-8681A0310454}" type="presParOf" srcId="{1CC16F5A-F737-4D0B-B623-F53F4F4446C3}" destId="{BABFCEAA-2EB6-48DD-9A01-B8EF864C1CD2}" srcOrd="7" destOrd="0" presId="urn:microsoft.com/office/officeart/2008/layout/VerticalCurvedList"/>
    <dgm:cxn modelId="{1727506D-CCA8-407D-87AC-7E2812585DA5}" type="presParOf" srcId="{1CC16F5A-F737-4D0B-B623-F53F4F4446C3}" destId="{D175C8A7-FFCC-4B80-98B6-C977658675B3}" srcOrd="8" destOrd="0" presId="urn:microsoft.com/office/officeart/2008/layout/VerticalCurvedList"/>
    <dgm:cxn modelId="{3D5037DF-C71C-4C00-AF57-B5280A012C8E}" type="presParOf" srcId="{D175C8A7-FFCC-4B80-98B6-C977658675B3}" destId="{794E2E18-FA31-40D3-AE7D-3C3DCAFA496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CD1534-672D-4106-9CFA-EA06F3D88C99}"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3AA2E12C-3922-43CA-93E8-9C94A456084F}">
      <dgm:prSet/>
      <dgm:spPr/>
      <dgm:t>
        <a:bodyPr/>
        <a:lstStyle/>
        <a:p>
          <a:pPr rtl="0"/>
          <a:r>
            <a:rPr lang="en-US" b="0" baseline="0" smtClean="0"/>
            <a:t>OGE OSHA severe injury data for all states</a:t>
          </a:r>
          <a:endParaRPr lang="en-US"/>
        </a:p>
      </dgm:t>
    </dgm:pt>
    <dgm:pt modelId="{30493290-C55F-4F9D-89E7-8096187E8BF5}" type="parTrans" cxnId="{F5D7C94D-0A1A-4DBE-B9CF-6B17E11A305C}">
      <dgm:prSet/>
      <dgm:spPr/>
      <dgm:t>
        <a:bodyPr/>
        <a:lstStyle/>
        <a:p>
          <a:endParaRPr lang="en-US"/>
        </a:p>
      </dgm:t>
    </dgm:pt>
    <dgm:pt modelId="{343EBE05-E9CB-46D0-8860-0B97675394F0}" type="sibTrans" cxnId="{F5D7C94D-0A1A-4DBE-B9CF-6B17E11A305C}">
      <dgm:prSet/>
      <dgm:spPr/>
      <dgm:t>
        <a:bodyPr/>
        <a:lstStyle/>
        <a:p>
          <a:endParaRPr lang="en-US"/>
        </a:p>
      </dgm:t>
    </dgm:pt>
    <dgm:pt modelId="{FB6B0708-EE51-4FC9-95E0-A76F721CC5A2}">
      <dgm:prSet/>
      <dgm:spPr/>
      <dgm:t>
        <a:bodyPr/>
        <a:lstStyle/>
        <a:p>
          <a:pPr rtl="0"/>
          <a:r>
            <a:rPr lang="en-US" b="0" baseline="0" smtClean="0"/>
            <a:t>WY approval for public records sharing (with NIOSH)</a:t>
          </a:r>
          <a:endParaRPr lang="en-US"/>
        </a:p>
      </dgm:t>
    </dgm:pt>
    <dgm:pt modelId="{C3A60A7A-FD88-4B74-850D-84CCA2463749}" type="parTrans" cxnId="{6C1B05F1-BA0E-4862-B640-4AA3AFCC8219}">
      <dgm:prSet/>
      <dgm:spPr/>
      <dgm:t>
        <a:bodyPr/>
        <a:lstStyle/>
        <a:p>
          <a:endParaRPr lang="en-US"/>
        </a:p>
      </dgm:t>
    </dgm:pt>
    <dgm:pt modelId="{DB31476C-A622-42C5-8BAC-4078A8F49508}" type="sibTrans" cxnId="{6C1B05F1-BA0E-4862-B640-4AA3AFCC8219}">
      <dgm:prSet/>
      <dgm:spPr/>
      <dgm:t>
        <a:bodyPr/>
        <a:lstStyle/>
        <a:p>
          <a:endParaRPr lang="en-US"/>
        </a:p>
      </dgm:t>
    </dgm:pt>
    <dgm:pt modelId="{416C1E3C-5233-4E15-9586-84DF4977AECE}">
      <dgm:prSet/>
      <dgm:spPr/>
      <dgm:t>
        <a:bodyPr/>
        <a:lstStyle/>
        <a:p>
          <a:pPr rtl="0"/>
          <a:r>
            <a:rPr lang="en-US" b="0" baseline="0" smtClean="0"/>
            <a:t>Interest in NIOSH OGE survey by two states</a:t>
          </a:r>
          <a:endParaRPr lang="en-US"/>
        </a:p>
      </dgm:t>
    </dgm:pt>
    <dgm:pt modelId="{F740E724-D00E-40C6-8CD8-4AFD4066A31A}" type="parTrans" cxnId="{3737ED38-33F2-460A-8698-8F97E76D715A}">
      <dgm:prSet/>
      <dgm:spPr/>
      <dgm:t>
        <a:bodyPr/>
        <a:lstStyle/>
        <a:p>
          <a:endParaRPr lang="en-US"/>
        </a:p>
      </dgm:t>
    </dgm:pt>
    <dgm:pt modelId="{986A621F-02B6-4FE2-B14B-0CE046E1444D}" type="sibTrans" cxnId="{3737ED38-33F2-460A-8698-8F97E76D715A}">
      <dgm:prSet/>
      <dgm:spPr/>
      <dgm:t>
        <a:bodyPr/>
        <a:lstStyle/>
        <a:p>
          <a:endParaRPr lang="en-US"/>
        </a:p>
      </dgm:t>
    </dgm:pt>
    <dgm:pt modelId="{2C0E94A4-2869-4982-9321-3E2D4FD7DAA2}">
      <dgm:prSet/>
      <dgm:spPr/>
      <dgm:t>
        <a:bodyPr/>
        <a:lstStyle/>
        <a:p>
          <a:pPr rtl="0"/>
          <a:r>
            <a:rPr lang="en-US" b="0" baseline="0" smtClean="0"/>
            <a:t>Learning similarities across states (i.e. crash systems)</a:t>
          </a:r>
          <a:endParaRPr lang="en-US"/>
        </a:p>
      </dgm:t>
    </dgm:pt>
    <dgm:pt modelId="{6D33FD36-5EDF-4905-B1C4-BFF32F468942}" type="parTrans" cxnId="{C225A7ED-AE22-4938-9F35-A780AD38B9CB}">
      <dgm:prSet/>
      <dgm:spPr/>
      <dgm:t>
        <a:bodyPr/>
        <a:lstStyle/>
        <a:p>
          <a:endParaRPr lang="en-US"/>
        </a:p>
      </dgm:t>
    </dgm:pt>
    <dgm:pt modelId="{5E84436B-3960-4CD2-8A5C-85C2BC434448}" type="sibTrans" cxnId="{C225A7ED-AE22-4938-9F35-A780AD38B9CB}">
      <dgm:prSet/>
      <dgm:spPr/>
      <dgm:t>
        <a:bodyPr/>
        <a:lstStyle/>
        <a:p>
          <a:endParaRPr lang="en-US"/>
        </a:p>
      </dgm:t>
    </dgm:pt>
    <dgm:pt modelId="{61F81199-C720-477A-8A83-6B4A266865F8}">
      <dgm:prSet/>
      <dgm:spPr/>
      <dgm:t>
        <a:bodyPr/>
        <a:lstStyle/>
        <a:p>
          <a:pPr rtl="0"/>
          <a:endParaRPr lang="en-US"/>
        </a:p>
      </dgm:t>
    </dgm:pt>
    <dgm:pt modelId="{86C6E7A0-78EA-4144-B04A-FBEFE7FF259B}" type="parTrans" cxnId="{6430EEA0-257A-4AA7-A206-E397649C36EA}">
      <dgm:prSet/>
      <dgm:spPr/>
      <dgm:t>
        <a:bodyPr/>
        <a:lstStyle/>
        <a:p>
          <a:endParaRPr lang="en-US"/>
        </a:p>
      </dgm:t>
    </dgm:pt>
    <dgm:pt modelId="{D3589B44-4CD0-420D-A0E5-A1866FA1470D}" type="sibTrans" cxnId="{6430EEA0-257A-4AA7-A206-E397649C36EA}">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057" t="-1205" r="3057" b="-1205"/>
          </a:stretch>
        </a:blipFill>
      </dgm:spPr>
      <dgm:t>
        <a:bodyPr/>
        <a:lstStyle/>
        <a:p>
          <a:endParaRPr lang="en-US"/>
        </a:p>
      </dgm:t>
    </dgm:pt>
    <dgm:pt modelId="{6933DAC4-523F-42A2-A0A8-27D23EE2B3B0}" type="pres">
      <dgm:prSet presAssocID="{02CD1534-672D-4106-9CFA-EA06F3D88C99}" presName="Name0" presStyleCnt="0">
        <dgm:presLayoutVars>
          <dgm:dir/>
        </dgm:presLayoutVars>
      </dgm:prSet>
      <dgm:spPr/>
      <dgm:t>
        <a:bodyPr/>
        <a:lstStyle/>
        <a:p>
          <a:endParaRPr lang="en-US"/>
        </a:p>
      </dgm:t>
    </dgm:pt>
    <dgm:pt modelId="{730B704E-6191-4520-B232-026C0A68803F}" type="pres">
      <dgm:prSet presAssocID="{D3589B44-4CD0-420D-A0E5-A1866FA1470D}" presName="picture_1" presStyleLbl="bgImgPlace1" presStyleIdx="0" presStyleCnt="1" custLinFactNeighborX="-21797" custLinFactNeighborY="4660"/>
      <dgm:spPr/>
      <dgm:t>
        <a:bodyPr/>
        <a:lstStyle/>
        <a:p>
          <a:endParaRPr lang="en-US"/>
        </a:p>
      </dgm:t>
    </dgm:pt>
    <dgm:pt modelId="{29B51F16-94DD-46E3-9989-A15C7110D2E6}" type="pres">
      <dgm:prSet presAssocID="{61F81199-C720-477A-8A83-6B4A266865F8}" presName="text_1" presStyleLbl="node1" presStyleIdx="0" presStyleCnt="0">
        <dgm:presLayoutVars>
          <dgm:bulletEnabled val="1"/>
        </dgm:presLayoutVars>
      </dgm:prSet>
      <dgm:spPr/>
      <dgm:t>
        <a:bodyPr/>
        <a:lstStyle/>
        <a:p>
          <a:endParaRPr lang="en-US"/>
        </a:p>
      </dgm:t>
    </dgm:pt>
    <dgm:pt modelId="{0C0273E6-3DED-4ACD-BD80-B3B1555452CE}" type="pres">
      <dgm:prSet presAssocID="{02CD1534-672D-4106-9CFA-EA06F3D88C99}" presName="linV" presStyleCnt="0"/>
      <dgm:spPr/>
    </dgm:pt>
    <dgm:pt modelId="{B8C4A3C5-37EA-4D7E-8767-BDE12553B264}" type="pres">
      <dgm:prSet presAssocID="{3AA2E12C-3922-43CA-93E8-9C94A456084F}" presName="pair" presStyleCnt="0"/>
      <dgm:spPr/>
    </dgm:pt>
    <dgm:pt modelId="{0149AFD6-62F0-451A-B05F-5DCBDEE003D0}" type="pres">
      <dgm:prSet presAssocID="{3AA2E12C-3922-43CA-93E8-9C94A456084F}" presName="spaceH" presStyleLbl="node1" presStyleIdx="0" presStyleCnt="0"/>
      <dgm:spPr/>
    </dgm:pt>
    <dgm:pt modelId="{F1B76DED-EAE8-48A3-95D7-444EFCB95332}" type="pres">
      <dgm:prSet presAssocID="{3AA2E12C-3922-43CA-93E8-9C94A456084F}" presName="desPictures" presStyleLbl="alignImgPlace1" presStyleIdx="0" presStyleCnt="4"/>
      <dgm:spPr>
        <a:solidFill>
          <a:schemeClr val="accent5"/>
        </a:solidFill>
      </dgm:spPr>
    </dgm:pt>
    <dgm:pt modelId="{8F294561-2AD8-4C92-81AC-3E04425C1EDA}" type="pres">
      <dgm:prSet presAssocID="{3AA2E12C-3922-43CA-93E8-9C94A456084F}" presName="desTextWrapper" presStyleCnt="0"/>
      <dgm:spPr/>
    </dgm:pt>
    <dgm:pt modelId="{FBB39A46-9EE7-4B3A-B397-9469FE429D7A}" type="pres">
      <dgm:prSet presAssocID="{3AA2E12C-3922-43CA-93E8-9C94A456084F}" presName="desText" presStyleLbl="revTx" presStyleIdx="0" presStyleCnt="4">
        <dgm:presLayoutVars>
          <dgm:bulletEnabled val="1"/>
        </dgm:presLayoutVars>
      </dgm:prSet>
      <dgm:spPr/>
      <dgm:t>
        <a:bodyPr/>
        <a:lstStyle/>
        <a:p>
          <a:endParaRPr lang="en-US"/>
        </a:p>
      </dgm:t>
    </dgm:pt>
    <dgm:pt modelId="{ACA52F67-4794-49AC-ACBF-27F74370B725}" type="pres">
      <dgm:prSet presAssocID="{343EBE05-E9CB-46D0-8860-0B97675394F0}" presName="spaceV" presStyleCnt="0"/>
      <dgm:spPr/>
    </dgm:pt>
    <dgm:pt modelId="{6F6B926F-650A-4161-94AF-727E9604B18E}" type="pres">
      <dgm:prSet presAssocID="{FB6B0708-EE51-4FC9-95E0-A76F721CC5A2}" presName="pair" presStyleCnt="0"/>
      <dgm:spPr/>
    </dgm:pt>
    <dgm:pt modelId="{3A04B1B5-D338-44B2-842B-2F855EC4F074}" type="pres">
      <dgm:prSet presAssocID="{FB6B0708-EE51-4FC9-95E0-A76F721CC5A2}" presName="spaceH" presStyleLbl="node1" presStyleIdx="0" presStyleCnt="0"/>
      <dgm:spPr/>
    </dgm:pt>
    <dgm:pt modelId="{9D9CFBCE-6B37-45D4-9F82-BBA6233868F3}" type="pres">
      <dgm:prSet presAssocID="{FB6B0708-EE51-4FC9-95E0-A76F721CC5A2}" presName="desPictures" presStyleLbl="alignImgPlace1" presStyleIdx="1" presStyleCnt="4"/>
      <dgm:spPr>
        <a:solidFill>
          <a:srgbClr val="00B050"/>
        </a:solidFill>
      </dgm:spPr>
    </dgm:pt>
    <dgm:pt modelId="{B2658E93-83DF-45C3-ABE4-42FE75A8508E}" type="pres">
      <dgm:prSet presAssocID="{FB6B0708-EE51-4FC9-95E0-A76F721CC5A2}" presName="desTextWrapper" presStyleCnt="0"/>
      <dgm:spPr/>
    </dgm:pt>
    <dgm:pt modelId="{39E3C3AD-4762-4743-9612-7E8445A4CFFD}" type="pres">
      <dgm:prSet presAssocID="{FB6B0708-EE51-4FC9-95E0-A76F721CC5A2}" presName="desText" presStyleLbl="revTx" presStyleIdx="1" presStyleCnt="4">
        <dgm:presLayoutVars>
          <dgm:bulletEnabled val="1"/>
        </dgm:presLayoutVars>
      </dgm:prSet>
      <dgm:spPr/>
      <dgm:t>
        <a:bodyPr/>
        <a:lstStyle/>
        <a:p>
          <a:endParaRPr lang="en-US"/>
        </a:p>
      </dgm:t>
    </dgm:pt>
    <dgm:pt modelId="{B79C288B-2B67-42B0-B00C-9EB75491843D}" type="pres">
      <dgm:prSet presAssocID="{DB31476C-A622-42C5-8BAC-4078A8F49508}" presName="spaceV" presStyleCnt="0"/>
      <dgm:spPr/>
    </dgm:pt>
    <dgm:pt modelId="{0FB045A0-6F2B-4E99-9840-95B30E59A17A}" type="pres">
      <dgm:prSet presAssocID="{416C1E3C-5233-4E15-9586-84DF4977AECE}" presName="pair" presStyleCnt="0"/>
      <dgm:spPr/>
    </dgm:pt>
    <dgm:pt modelId="{62586A09-14AD-4D6F-B1E4-4F2E818ADB92}" type="pres">
      <dgm:prSet presAssocID="{416C1E3C-5233-4E15-9586-84DF4977AECE}" presName="spaceH" presStyleLbl="node1" presStyleIdx="0" presStyleCnt="0"/>
      <dgm:spPr/>
    </dgm:pt>
    <dgm:pt modelId="{CB5339B3-558E-4EFC-8D34-2A5AA353605D}" type="pres">
      <dgm:prSet presAssocID="{416C1E3C-5233-4E15-9586-84DF4977AECE}" presName="desPictures" presStyleLbl="alignImgPlace1" presStyleIdx="2" presStyleCnt="4"/>
      <dgm:spPr>
        <a:solidFill>
          <a:schemeClr val="accent1"/>
        </a:solidFill>
      </dgm:spPr>
    </dgm:pt>
    <dgm:pt modelId="{C2E60B52-8232-45DC-9ACE-25D9A3D13A52}" type="pres">
      <dgm:prSet presAssocID="{416C1E3C-5233-4E15-9586-84DF4977AECE}" presName="desTextWrapper" presStyleCnt="0"/>
      <dgm:spPr/>
    </dgm:pt>
    <dgm:pt modelId="{55BAB4AC-44DD-4F41-9A34-2D87027BFB9E}" type="pres">
      <dgm:prSet presAssocID="{416C1E3C-5233-4E15-9586-84DF4977AECE}" presName="desText" presStyleLbl="revTx" presStyleIdx="2" presStyleCnt="4">
        <dgm:presLayoutVars>
          <dgm:bulletEnabled val="1"/>
        </dgm:presLayoutVars>
      </dgm:prSet>
      <dgm:spPr/>
      <dgm:t>
        <a:bodyPr/>
        <a:lstStyle/>
        <a:p>
          <a:endParaRPr lang="en-US"/>
        </a:p>
      </dgm:t>
    </dgm:pt>
    <dgm:pt modelId="{BC933576-865A-4E64-9D45-97F318218250}" type="pres">
      <dgm:prSet presAssocID="{986A621F-02B6-4FE2-B14B-0CE046E1444D}" presName="spaceV" presStyleCnt="0"/>
      <dgm:spPr/>
    </dgm:pt>
    <dgm:pt modelId="{541C1F7F-D07A-4AF4-930C-7F06D4C09A98}" type="pres">
      <dgm:prSet presAssocID="{2C0E94A4-2869-4982-9321-3E2D4FD7DAA2}" presName="pair" presStyleCnt="0"/>
      <dgm:spPr/>
    </dgm:pt>
    <dgm:pt modelId="{DD074838-B2D1-4AD1-9316-87EB5073B54D}" type="pres">
      <dgm:prSet presAssocID="{2C0E94A4-2869-4982-9321-3E2D4FD7DAA2}" presName="spaceH" presStyleLbl="node1" presStyleIdx="0" presStyleCnt="0"/>
      <dgm:spPr/>
    </dgm:pt>
    <dgm:pt modelId="{2A4EB19C-034F-45DA-ADCD-4BF62E078FF4}" type="pres">
      <dgm:prSet presAssocID="{2C0E94A4-2869-4982-9321-3E2D4FD7DAA2}" presName="desPictures" presStyleLbl="alignImgPlace1" presStyleIdx="3" presStyleCnt="4"/>
      <dgm:spPr>
        <a:solidFill>
          <a:srgbClr val="FFC000"/>
        </a:solidFill>
      </dgm:spPr>
    </dgm:pt>
    <dgm:pt modelId="{A91FA61B-5EB6-4198-941E-1396027FB355}" type="pres">
      <dgm:prSet presAssocID="{2C0E94A4-2869-4982-9321-3E2D4FD7DAA2}" presName="desTextWrapper" presStyleCnt="0"/>
      <dgm:spPr/>
    </dgm:pt>
    <dgm:pt modelId="{A5536716-D938-4AF9-B753-FA69D494338E}" type="pres">
      <dgm:prSet presAssocID="{2C0E94A4-2869-4982-9321-3E2D4FD7DAA2}" presName="desText" presStyleLbl="revTx" presStyleIdx="3" presStyleCnt="4">
        <dgm:presLayoutVars>
          <dgm:bulletEnabled val="1"/>
        </dgm:presLayoutVars>
      </dgm:prSet>
      <dgm:spPr/>
      <dgm:t>
        <a:bodyPr/>
        <a:lstStyle/>
        <a:p>
          <a:endParaRPr lang="en-US"/>
        </a:p>
      </dgm:t>
    </dgm:pt>
    <dgm:pt modelId="{BB77C8BE-6EE7-4CFB-9FD2-A515E42B936E}" type="pres">
      <dgm:prSet presAssocID="{02CD1534-672D-4106-9CFA-EA06F3D88C99}" presName="maxNode" presStyleCnt="0"/>
      <dgm:spPr/>
    </dgm:pt>
    <dgm:pt modelId="{FA97FABB-3B26-433F-997E-2913FD2D76DB}" type="pres">
      <dgm:prSet presAssocID="{02CD1534-672D-4106-9CFA-EA06F3D88C99}" presName="Name33" presStyleCnt="0"/>
      <dgm:spPr/>
    </dgm:pt>
  </dgm:ptLst>
  <dgm:cxnLst>
    <dgm:cxn modelId="{C225A7ED-AE22-4938-9F35-A780AD38B9CB}" srcId="{02CD1534-672D-4106-9CFA-EA06F3D88C99}" destId="{2C0E94A4-2869-4982-9321-3E2D4FD7DAA2}" srcOrd="4" destOrd="0" parTransId="{6D33FD36-5EDF-4905-B1C4-BFF32F468942}" sibTransId="{5E84436B-3960-4CD2-8A5C-85C2BC434448}"/>
    <dgm:cxn modelId="{3737ED38-33F2-460A-8698-8F97E76D715A}" srcId="{02CD1534-672D-4106-9CFA-EA06F3D88C99}" destId="{416C1E3C-5233-4E15-9586-84DF4977AECE}" srcOrd="3" destOrd="0" parTransId="{F740E724-D00E-40C6-8CD8-4AFD4066A31A}" sibTransId="{986A621F-02B6-4FE2-B14B-0CE046E1444D}"/>
    <dgm:cxn modelId="{B36ADACD-533B-4C03-9D20-2EFDACF41EC3}" type="presOf" srcId="{D3589B44-4CD0-420D-A0E5-A1866FA1470D}" destId="{730B704E-6191-4520-B232-026C0A68803F}" srcOrd="0" destOrd="0" presId="urn:microsoft.com/office/officeart/2008/layout/AccentedPicture"/>
    <dgm:cxn modelId="{C7653D1F-D56A-45FF-926E-B06AB9E883C1}" type="presOf" srcId="{61F81199-C720-477A-8A83-6B4A266865F8}" destId="{29B51F16-94DD-46E3-9989-A15C7110D2E6}" srcOrd="0" destOrd="0" presId="urn:microsoft.com/office/officeart/2008/layout/AccentedPicture"/>
    <dgm:cxn modelId="{F48072DD-E2C9-4B28-94D8-EE3E767764B4}" type="presOf" srcId="{FB6B0708-EE51-4FC9-95E0-A76F721CC5A2}" destId="{39E3C3AD-4762-4743-9612-7E8445A4CFFD}" srcOrd="0" destOrd="0" presId="urn:microsoft.com/office/officeart/2008/layout/AccentedPicture"/>
    <dgm:cxn modelId="{6430EEA0-257A-4AA7-A206-E397649C36EA}" srcId="{02CD1534-672D-4106-9CFA-EA06F3D88C99}" destId="{61F81199-C720-477A-8A83-6B4A266865F8}" srcOrd="0" destOrd="0" parTransId="{86C6E7A0-78EA-4144-B04A-FBEFE7FF259B}" sibTransId="{D3589B44-4CD0-420D-A0E5-A1866FA1470D}"/>
    <dgm:cxn modelId="{065C29AF-2C82-4D4A-9AAE-FA051FACBFAC}" type="presOf" srcId="{02CD1534-672D-4106-9CFA-EA06F3D88C99}" destId="{6933DAC4-523F-42A2-A0A8-27D23EE2B3B0}" srcOrd="0" destOrd="0" presId="urn:microsoft.com/office/officeart/2008/layout/AccentedPicture"/>
    <dgm:cxn modelId="{36A7E855-E1E5-4670-AA17-2A45112B87F1}" type="presOf" srcId="{3AA2E12C-3922-43CA-93E8-9C94A456084F}" destId="{FBB39A46-9EE7-4B3A-B397-9469FE429D7A}" srcOrd="0" destOrd="0" presId="urn:microsoft.com/office/officeart/2008/layout/AccentedPicture"/>
    <dgm:cxn modelId="{6C1B05F1-BA0E-4862-B640-4AA3AFCC8219}" srcId="{02CD1534-672D-4106-9CFA-EA06F3D88C99}" destId="{FB6B0708-EE51-4FC9-95E0-A76F721CC5A2}" srcOrd="2" destOrd="0" parTransId="{C3A60A7A-FD88-4B74-850D-84CCA2463749}" sibTransId="{DB31476C-A622-42C5-8BAC-4078A8F49508}"/>
    <dgm:cxn modelId="{F5D7C94D-0A1A-4DBE-B9CF-6B17E11A305C}" srcId="{02CD1534-672D-4106-9CFA-EA06F3D88C99}" destId="{3AA2E12C-3922-43CA-93E8-9C94A456084F}" srcOrd="1" destOrd="0" parTransId="{30493290-C55F-4F9D-89E7-8096187E8BF5}" sibTransId="{343EBE05-E9CB-46D0-8860-0B97675394F0}"/>
    <dgm:cxn modelId="{47E48E40-5233-4F7C-9258-17298780333A}" type="presOf" srcId="{2C0E94A4-2869-4982-9321-3E2D4FD7DAA2}" destId="{A5536716-D938-4AF9-B753-FA69D494338E}" srcOrd="0" destOrd="0" presId="urn:microsoft.com/office/officeart/2008/layout/AccentedPicture"/>
    <dgm:cxn modelId="{08A38E52-83AA-4FDD-B287-8F2BC0148A4C}" type="presOf" srcId="{416C1E3C-5233-4E15-9586-84DF4977AECE}" destId="{55BAB4AC-44DD-4F41-9A34-2D87027BFB9E}" srcOrd="0" destOrd="0" presId="urn:microsoft.com/office/officeart/2008/layout/AccentedPicture"/>
    <dgm:cxn modelId="{F637E4C0-32F6-42EF-B65B-C92348269599}" type="presParOf" srcId="{6933DAC4-523F-42A2-A0A8-27D23EE2B3B0}" destId="{730B704E-6191-4520-B232-026C0A68803F}" srcOrd="0" destOrd="0" presId="urn:microsoft.com/office/officeart/2008/layout/AccentedPicture"/>
    <dgm:cxn modelId="{5E22F87B-C8D8-45D1-9DA9-60DC0251E1F7}" type="presParOf" srcId="{6933DAC4-523F-42A2-A0A8-27D23EE2B3B0}" destId="{29B51F16-94DD-46E3-9989-A15C7110D2E6}" srcOrd="1" destOrd="0" presId="urn:microsoft.com/office/officeart/2008/layout/AccentedPicture"/>
    <dgm:cxn modelId="{51B7BCBC-CBBB-4EFE-A458-34187F2571FD}" type="presParOf" srcId="{6933DAC4-523F-42A2-A0A8-27D23EE2B3B0}" destId="{0C0273E6-3DED-4ACD-BD80-B3B1555452CE}" srcOrd="2" destOrd="0" presId="urn:microsoft.com/office/officeart/2008/layout/AccentedPicture"/>
    <dgm:cxn modelId="{B3D7BAAD-3825-4C53-96EA-7DF38EA90F3D}" type="presParOf" srcId="{0C0273E6-3DED-4ACD-BD80-B3B1555452CE}" destId="{B8C4A3C5-37EA-4D7E-8767-BDE12553B264}" srcOrd="0" destOrd="0" presId="urn:microsoft.com/office/officeart/2008/layout/AccentedPicture"/>
    <dgm:cxn modelId="{CF1E51C0-0AE3-4D79-B0B6-EDB1C576EFB4}" type="presParOf" srcId="{B8C4A3C5-37EA-4D7E-8767-BDE12553B264}" destId="{0149AFD6-62F0-451A-B05F-5DCBDEE003D0}" srcOrd="0" destOrd="0" presId="urn:microsoft.com/office/officeart/2008/layout/AccentedPicture"/>
    <dgm:cxn modelId="{7A4D7F15-9A78-4201-A0B3-FD119B5FD532}" type="presParOf" srcId="{B8C4A3C5-37EA-4D7E-8767-BDE12553B264}" destId="{F1B76DED-EAE8-48A3-95D7-444EFCB95332}" srcOrd="1" destOrd="0" presId="urn:microsoft.com/office/officeart/2008/layout/AccentedPicture"/>
    <dgm:cxn modelId="{F4FEA179-192E-4F8D-80C5-E7FC9793E27A}" type="presParOf" srcId="{B8C4A3C5-37EA-4D7E-8767-BDE12553B264}" destId="{8F294561-2AD8-4C92-81AC-3E04425C1EDA}" srcOrd="2" destOrd="0" presId="urn:microsoft.com/office/officeart/2008/layout/AccentedPicture"/>
    <dgm:cxn modelId="{1F1DF708-304B-4E7D-83EA-F987A0044E93}" type="presParOf" srcId="{8F294561-2AD8-4C92-81AC-3E04425C1EDA}" destId="{FBB39A46-9EE7-4B3A-B397-9469FE429D7A}" srcOrd="0" destOrd="0" presId="urn:microsoft.com/office/officeart/2008/layout/AccentedPicture"/>
    <dgm:cxn modelId="{87CE1091-5154-4C08-AB44-AAE5748B560D}" type="presParOf" srcId="{0C0273E6-3DED-4ACD-BD80-B3B1555452CE}" destId="{ACA52F67-4794-49AC-ACBF-27F74370B725}" srcOrd="1" destOrd="0" presId="urn:microsoft.com/office/officeart/2008/layout/AccentedPicture"/>
    <dgm:cxn modelId="{D8A51BD5-A01C-4148-89E7-9712B7489832}" type="presParOf" srcId="{0C0273E6-3DED-4ACD-BD80-B3B1555452CE}" destId="{6F6B926F-650A-4161-94AF-727E9604B18E}" srcOrd="2" destOrd="0" presId="urn:microsoft.com/office/officeart/2008/layout/AccentedPicture"/>
    <dgm:cxn modelId="{D01AEEEC-E84B-43F6-B770-4BF115DD2155}" type="presParOf" srcId="{6F6B926F-650A-4161-94AF-727E9604B18E}" destId="{3A04B1B5-D338-44B2-842B-2F855EC4F074}" srcOrd="0" destOrd="0" presId="urn:microsoft.com/office/officeart/2008/layout/AccentedPicture"/>
    <dgm:cxn modelId="{F5F05DD1-3787-4C52-A9CE-3AD0AAA9242C}" type="presParOf" srcId="{6F6B926F-650A-4161-94AF-727E9604B18E}" destId="{9D9CFBCE-6B37-45D4-9F82-BBA6233868F3}" srcOrd="1" destOrd="0" presId="urn:microsoft.com/office/officeart/2008/layout/AccentedPicture"/>
    <dgm:cxn modelId="{28DDEA5C-68F7-4C31-AD9E-AA831BA487FF}" type="presParOf" srcId="{6F6B926F-650A-4161-94AF-727E9604B18E}" destId="{B2658E93-83DF-45C3-ABE4-42FE75A8508E}" srcOrd="2" destOrd="0" presId="urn:microsoft.com/office/officeart/2008/layout/AccentedPicture"/>
    <dgm:cxn modelId="{2FCFDAE6-37A4-455A-A40D-C5534739C7B0}" type="presParOf" srcId="{B2658E93-83DF-45C3-ABE4-42FE75A8508E}" destId="{39E3C3AD-4762-4743-9612-7E8445A4CFFD}" srcOrd="0" destOrd="0" presId="urn:microsoft.com/office/officeart/2008/layout/AccentedPicture"/>
    <dgm:cxn modelId="{8822C9C3-3ED2-447B-BE4F-6D5BBE94CA62}" type="presParOf" srcId="{0C0273E6-3DED-4ACD-BD80-B3B1555452CE}" destId="{B79C288B-2B67-42B0-B00C-9EB75491843D}" srcOrd="3" destOrd="0" presId="urn:microsoft.com/office/officeart/2008/layout/AccentedPicture"/>
    <dgm:cxn modelId="{E645FB6D-0E45-476F-A989-818F4E0D650C}" type="presParOf" srcId="{0C0273E6-3DED-4ACD-BD80-B3B1555452CE}" destId="{0FB045A0-6F2B-4E99-9840-95B30E59A17A}" srcOrd="4" destOrd="0" presId="urn:microsoft.com/office/officeart/2008/layout/AccentedPicture"/>
    <dgm:cxn modelId="{15A6CA83-8673-47E4-BB88-77D0EFBE8036}" type="presParOf" srcId="{0FB045A0-6F2B-4E99-9840-95B30E59A17A}" destId="{62586A09-14AD-4D6F-B1E4-4F2E818ADB92}" srcOrd="0" destOrd="0" presId="urn:microsoft.com/office/officeart/2008/layout/AccentedPicture"/>
    <dgm:cxn modelId="{76ED1503-7902-4269-8F1E-8E20EB4224CA}" type="presParOf" srcId="{0FB045A0-6F2B-4E99-9840-95B30E59A17A}" destId="{CB5339B3-558E-4EFC-8D34-2A5AA353605D}" srcOrd="1" destOrd="0" presId="urn:microsoft.com/office/officeart/2008/layout/AccentedPicture"/>
    <dgm:cxn modelId="{5E102A99-F598-49E2-B238-C53B2AC6DAB1}" type="presParOf" srcId="{0FB045A0-6F2B-4E99-9840-95B30E59A17A}" destId="{C2E60B52-8232-45DC-9ACE-25D9A3D13A52}" srcOrd="2" destOrd="0" presId="urn:microsoft.com/office/officeart/2008/layout/AccentedPicture"/>
    <dgm:cxn modelId="{2A05BCA2-6296-4524-AB27-4F35D913665C}" type="presParOf" srcId="{C2E60B52-8232-45DC-9ACE-25D9A3D13A52}" destId="{55BAB4AC-44DD-4F41-9A34-2D87027BFB9E}" srcOrd="0" destOrd="0" presId="urn:microsoft.com/office/officeart/2008/layout/AccentedPicture"/>
    <dgm:cxn modelId="{A55AB30A-E201-451B-B68F-1A2FC3924DF4}" type="presParOf" srcId="{0C0273E6-3DED-4ACD-BD80-B3B1555452CE}" destId="{BC933576-865A-4E64-9D45-97F318218250}" srcOrd="5" destOrd="0" presId="urn:microsoft.com/office/officeart/2008/layout/AccentedPicture"/>
    <dgm:cxn modelId="{7CD3D560-B1F8-4B4E-830B-ED90FE930BBA}" type="presParOf" srcId="{0C0273E6-3DED-4ACD-BD80-B3B1555452CE}" destId="{541C1F7F-D07A-4AF4-930C-7F06D4C09A98}" srcOrd="6" destOrd="0" presId="urn:microsoft.com/office/officeart/2008/layout/AccentedPicture"/>
    <dgm:cxn modelId="{DCFFCFC5-A9F2-4F55-8A90-6EA6A0E97853}" type="presParOf" srcId="{541C1F7F-D07A-4AF4-930C-7F06D4C09A98}" destId="{DD074838-B2D1-4AD1-9316-87EB5073B54D}" srcOrd="0" destOrd="0" presId="urn:microsoft.com/office/officeart/2008/layout/AccentedPicture"/>
    <dgm:cxn modelId="{A2C16CFF-50B8-40F3-BE4F-C6CE0AC2A496}" type="presParOf" srcId="{541C1F7F-D07A-4AF4-930C-7F06D4C09A98}" destId="{2A4EB19C-034F-45DA-ADCD-4BF62E078FF4}" srcOrd="1" destOrd="0" presId="urn:microsoft.com/office/officeart/2008/layout/AccentedPicture"/>
    <dgm:cxn modelId="{0D147DB1-DB6A-45A1-96AC-600C6051A615}" type="presParOf" srcId="{541C1F7F-D07A-4AF4-930C-7F06D4C09A98}" destId="{A91FA61B-5EB6-4198-941E-1396027FB355}" srcOrd="2" destOrd="0" presId="urn:microsoft.com/office/officeart/2008/layout/AccentedPicture"/>
    <dgm:cxn modelId="{5A506030-6735-43B6-8F3D-E3B2A9581683}" type="presParOf" srcId="{A91FA61B-5EB6-4198-941E-1396027FB355}" destId="{A5536716-D938-4AF9-B753-FA69D494338E}" srcOrd="0" destOrd="0" presId="urn:microsoft.com/office/officeart/2008/layout/AccentedPicture"/>
    <dgm:cxn modelId="{D467B7A3-3B71-41FB-86EC-4D12E2665F29}" type="presParOf" srcId="{6933DAC4-523F-42A2-A0A8-27D23EE2B3B0}" destId="{BB77C8BE-6EE7-4CFB-9FD2-A515E42B936E}" srcOrd="3" destOrd="0" presId="urn:microsoft.com/office/officeart/2008/layout/AccentedPicture"/>
    <dgm:cxn modelId="{A9564B20-5302-49FE-BA89-8870AADA7E04}" type="presParOf" srcId="{BB77C8BE-6EE7-4CFB-9FD2-A515E42B936E}" destId="{FA97FABB-3B26-433F-997E-2913FD2D76DB}"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A8BD6-04AF-413A-AD72-774E692AC0F9}">
      <dsp:nvSpPr>
        <dsp:cNvPr id="0" name=""/>
        <dsp:cNvSpPr/>
      </dsp:nvSpPr>
      <dsp:spPr>
        <a:xfrm>
          <a:off x="0" y="40116"/>
          <a:ext cx="7886700" cy="7547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smtClean="0"/>
            <a:t>Funded by extramural funding through NIOSH. </a:t>
          </a:r>
          <a:endParaRPr lang="en-US" sz="1900" kern="1200"/>
        </a:p>
      </dsp:txBody>
      <dsp:txXfrm>
        <a:off x="36845" y="76961"/>
        <a:ext cx="7813010" cy="681087"/>
      </dsp:txXfrm>
    </dsp:sp>
    <dsp:sp modelId="{84BC97A8-8504-4151-AC31-54224A611834}">
      <dsp:nvSpPr>
        <dsp:cNvPr id="0" name=""/>
        <dsp:cNvSpPr/>
      </dsp:nvSpPr>
      <dsp:spPr>
        <a:xfrm>
          <a:off x="0" y="849614"/>
          <a:ext cx="7886700" cy="75477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smtClean="0"/>
            <a:t>Responsible for collecting Occupational Health and Safety Indicators for NIOSH.</a:t>
          </a:r>
          <a:endParaRPr lang="en-US" sz="1900" kern="1200"/>
        </a:p>
      </dsp:txBody>
      <dsp:txXfrm>
        <a:off x="36845" y="886459"/>
        <a:ext cx="7813010" cy="681087"/>
      </dsp:txXfrm>
    </dsp:sp>
    <dsp:sp modelId="{33262BBA-3738-47F3-A4D3-1676D631B88E}">
      <dsp:nvSpPr>
        <dsp:cNvPr id="0" name=""/>
        <dsp:cNvSpPr/>
      </dsp:nvSpPr>
      <dsp:spPr>
        <a:xfrm>
          <a:off x="0" y="1659112"/>
          <a:ext cx="7886700" cy="75477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smtClean="0"/>
            <a:t>Within this current grant cycle had line item for focusing on Oil and Gas industry Safety. </a:t>
          </a:r>
          <a:endParaRPr lang="en-US" sz="1900" kern="1200"/>
        </a:p>
      </dsp:txBody>
      <dsp:txXfrm>
        <a:off x="36845" y="1695957"/>
        <a:ext cx="7813010" cy="681087"/>
      </dsp:txXfrm>
    </dsp:sp>
    <dsp:sp modelId="{C879EBC3-2A7B-4023-AE6B-2E82EABB7BBC}">
      <dsp:nvSpPr>
        <dsp:cNvPr id="0" name=""/>
        <dsp:cNvSpPr/>
      </dsp:nvSpPr>
      <dsp:spPr>
        <a:xfrm>
          <a:off x="0" y="2468609"/>
          <a:ext cx="7886700" cy="75477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smtClean="0"/>
            <a:t>Member of the Council for State and Territorial Epidemiologists</a:t>
          </a:r>
          <a:endParaRPr lang="en-US" sz="1900" kern="1200"/>
        </a:p>
      </dsp:txBody>
      <dsp:txXfrm>
        <a:off x="36845" y="2505454"/>
        <a:ext cx="7813010" cy="681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BFDE0-C25F-42B6-924C-8BAD9C8C9FC1}">
      <dsp:nvSpPr>
        <dsp:cNvPr id="0" name=""/>
        <dsp:cNvSpPr/>
      </dsp:nvSpPr>
      <dsp:spPr>
        <a:xfrm>
          <a:off x="2940728" y="40793"/>
          <a:ext cx="1958102" cy="195810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00350">
            <a:lnSpc>
              <a:spcPct val="90000"/>
            </a:lnSpc>
            <a:spcBef>
              <a:spcPct val="0"/>
            </a:spcBef>
            <a:spcAft>
              <a:spcPct val="35000"/>
            </a:spcAft>
          </a:pPr>
          <a:endParaRPr lang="en-US" sz="6300" kern="1200" dirty="0"/>
        </a:p>
      </dsp:txBody>
      <dsp:txXfrm>
        <a:off x="3201808" y="383461"/>
        <a:ext cx="1435941" cy="881146"/>
      </dsp:txXfrm>
    </dsp:sp>
    <dsp:sp modelId="{6AD63096-3A03-45A6-8B5F-E5C8BDF4497F}">
      <dsp:nvSpPr>
        <dsp:cNvPr id="0" name=""/>
        <dsp:cNvSpPr/>
      </dsp:nvSpPr>
      <dsp:spPr>
        <a:xfrm>
          <a:off x="3647276" y="1264607"/>
          <a:ext cx="1958102" cy="1958102"/>
        </a:xfrm>
        <a:prstGeom prst="ellipse">
          <a:avLst/>
        </a:prstGeom>
        <a:solidFill>
          <a:schemeClr val="accent4">
            <a:alpha val="50000"/>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246129" y="1770450"/>
        <a:ext cx="1174861" cy="1076956"/>
      </dsp:txXfrm>
    </dsp:sp>
    <dsp:sp modelId="{97103274-63E7-4B4F-BBE4-D92CC537E5BE}">
      <dsp:nvSpPr>
        <dsp:cNvPr id="0" name=""/>
        <dsp:cNvSpPr/>
      </dsp:nvSpPr>
      <dsp:spPr>
        <a:xfrm>
          <a:off x="2281320" y="1304024"/>
          <a:ext cx="1863819" cy="1879269"/>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456830" y="1789502"/>
        <a:ext cx="1118291" cy="10335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CD600-2C8C-4530-9657-2566478B1FA5}">
      <dsp:nvSpPr>
        <dsp:cNvPr id="0" name=""/>
        <dsp:cNvSpPr/>
      </dsp:nvSpPr>
      <dsp:spPr>
        <a:xfrm>
          <a:off x="-3777125" y="-580170"/>
          <a:ext cx="4502028" cy="4502028"/>
        </a:xfrm>
        <a:prstGeom prst="blockArc">
          <a:avLst>
            <a:gd name="adj1" fmla="val 18900000"/>
            <a:gd name="adj2" fmla="val 2700000"/>
            <a:gd name="adj3" fmla="val 48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5B9FBB-2A28-41E8-9390-88EE918B486C}">
      <dsp:nvSpPr>
        <dsp:cNvPr id="0" name=""/>
        <dsp:cNvSpPr/>
      </dsp:nvSpPr>
      <dsp:spPr>
        <a:xfrm>
          <a:off x="379947" y="256908"/>
          <a:ext cx="7805873" cy="51408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8055" tIns="68580" rIns="68580" bIns="68580" numCol="1" spcCol="1270" anchor="ctr" anchorCtr="0">
          <a:noAutofit/>
        </a:bodyPr>
        <a:lstStyle/>
        <a:p>
          <a:pPr lvl="0" algn="l" defTabSz="1200150" rtl="0">
            <a:lnSpc>
              <a:spcPct val="90000"/>
            </a:lnSpc>
            <a:spcBef>
              <a:spcPct val="0"/>
            </a:spcBef>
            <a:spcAft>
              <a:spcPct val="35000"/>
            </a:spcAft>
          </a:pPr>
          <a:r>
            <a:rPr lang="en-US" sz="2700" kern="1200" baseline="0" smtClean="0"/>
            <a:t>Consistency in oil and gas fatality reporting</a:t>
          </a:r>
          <a:endParaRPr lang="en-US" sz="2700" kern="1200"/>
        </a:p>
      </dsp:txBody>
      <dsp:txXfrm>
        <a:off x="379947" y="256908"/>
        <a:ext cx="7805873" cy="514085"/>
      </dsp:txXfrm>
    </dsp:sp>
    <dsp:sp modelId="{C42969D6-F10F-4DDE-9C62-CE33D8C45847}">
      <dsp:nvSpPr>
        <dsp:cNvPr id="0" name=""/>
        <dsp:cNvSpPr/>
      </dsp:nvSpPr>
      <dsp:spPr>
        <a:xfrm>
          <a:off x="58644" y="192648"/>
          <a:ext cx="642606" cy="64260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C4E681-3D59-4514-8AD7-035DD9F882DA}">
      <dsp:nvSpPr>
        <dsp:cNvPr id="0" name=""/>
        <dsp:cNvSpPr/>
      </dsp:nvSpPr>
      <dsp:spPr>
        <a:xfrm>
          <a:off x="674684" y="1028170"/>
          <a:ext cx="7511137" cy="51408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8055" tIns="68580" rIns="68580" bIns="68580" numCol="1" spcCol="1270" anchor="ctr" anchorCtr="0">
          <a:noAutofit/>
        </a:bodyPr>
        <a:lstStyle/>
        <a:p>
          <a:pPr lvl="0" algn="l" defTabSz="1200150" rtl="0">
            <a:lnSpc>
              <a:spcPct val="90000"/>
            </a:lnSpc>
            <a:spcBef>
              <a:spcPct val="0"/>
            </a:spcBef>
            <a:spcAft>
              <a:spcPct val="35000"/>
            </a:spcAft>
          </a:pPr>
          <a:r>
            <a:rPr lang="en-US" sz="2700" kern="1200" baseline="0" smtClean="0"/>
            <a:t>Increase knowledge about occupational illness</a:t>
          </a:r>
          <a:endParaRPr lang="en-US" sz="2700" kern="1200"/>
        </a:p>
      </dsp:txBody>
      <dsp:txXfrm>
        <a:off x="674684" y="1028170"/>
        <a:ext cx="7511137" cy="514085"/>
      </dsp:txXfrm>
    </dsp:sp>
    <dsp:sp modelId="{A629AF99-E8D8-463C-A931-69F9184406B8}">
      <dsp:nvSpPr>
        <dsp:cNvPr id="0" name=""/>
        <dsp:cNvSpPr/>
      </dsp:nvSpPr>
      <dsp:spPr>
        <a:xfrm>
          <a:off x="353381" y="963909"/>
          <a:ext cx="642606" cy="64260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9211C7-FCE8-4686-ACEC-C56A5AF5322F}">
      <dsp:nvSpPr>
        <dsp:cNvPr id="0" name=""/>
        <dsp:cNvSpPr/>
      </dsp:nvSpPr>
      <dsp:spPr>
        <a:xfrm>
          <a:off x="674684" y="1799432"/>
          <a:ext cx="7511137" cy="51408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8055" tIns="68580" rIns="68580" bIns="68580" numCol="1" spcCol="1270" anchor="ctr" anchorCtr="0">
          <a:noAutofit/>
        </a:bodyPr>
        <a:lstStyle/>
        <a:p>
          <a:pPr lvl="0" algn="l" defTabSz="1200150" rtl="0">
            <a:lnSpc>
              <a:spcPct val="90000"/>
            </a:lnSpc>
            <a:spcBef>
              <a:spcPct val="0"/>
            </a:spcBef>
            <a:spcAft>
              <a:spcPct val="35000"/>
            </a:spcAft>
          </a:pPr>
          <a:r>
            <a:rPr lang="en-US" sz="2700" kern="1200" baseline="0" smtClean="0"/>
            <a:t>Increase knowledge about non-fatal injuries</a:t>
          </a:r>
          <a:endParaRPr lang="en-US" sz="2700" kern="1200"/>
        </a:p>
      </dsp:txBody>
      <dsp:txXfrm>
        <a:off x="674684" y="1799432"/>
        <a:ext cx="7511137" cy="514085"/>
      </dsp:txXfrm>
    </dsp:sp>
    <dsp:sp modelId="{0706493D-EA67-436B-8EAB-6DC8D565908A}">
      <dsp:nvSpPr>
        <dsp:cNvPr id="0" name=""/>
        <dsp:cNvSpPr/>
      </dsp:nvSpPr>
      <dsp:spPr>
        <a:xfrm>
          <a:off x="353381" y="1735171"/>
          <a:ext cx="642606" cy="64260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BFCEAA-2EB6-48DD-9A01-B8EF864C1CD2}">
      <dsp:nvSpPr>
        <dsp:cNvPr id="0" name=""/>
        <dsp:cNvSpPr/>
      </dsp:nvSpPr>
      <dsp:spPr>
        <a:xfrm>
          <a:off x="379947" y="2570693"/>
          <a:ext cx="7805873" cy="51408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8055" tIns="68580" rIns="68580" bIns="68580" numCol="1" spcCol="1270" anchor="ctr" anchorCtr="0">
          <a:noAutofit/>
        </a:bodyPr>
        <a:lstStyle/>
        <a:p>
          <a:pPr lvl="0" algn="l" defTabSz="1200150" rtl="0">
            <a:lnSpc>
              <a:spcPct val="90000"/>
            </a:lnSpc>
            <a:spcBef>
              <a:spcPct val="0"/>
            </a:spcBef>
            <a:spcAft>
              <a:spcPct val="35000"/>
            </a:spcAft>
          </a:pPr>
          <a:r>
            <a:rPr lang="en-US" sz="2700" kern="1200" baseline="0" smtClean="0"/>
            <a:t>Share findings with key national stakeholders</a:t>
          </a:r>
          <a:endParaRPr lang="en-US" sz="2700" kern="1200"/>
        </a:p>
      </dsp:txBody>
      <dsp:txXfrm>
        <a:off x="379947" y="2570693"/>
        <a:ext cx="7805873" cy="514085"/>
      </dsp:txXfrm>
    </dsp:sp>
    <dsp:sp modelId="{794E2E18-FA31-40D3-AE7D-3C3DCAFA4962}">
      <dsp:nvSpPr>
        <dsp:cNvPr id="0" name=""/>
        <dsp:cNvSpPr/>
      </dsp:nvSpPr>
      <dsp:spPr>
        <a:xfrm>
          <a:off x="58644" y="2506433"/>
          <a:ext cx="642606" cy="64260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B704E-6191-4520-B232-026C0A68803F}">
      <dsp:nvSpPr>
        <dsp:cNvPr id="0" name=""/>
        <dsp:cNvSpPr/>
      </dsp:nvSpPr>
      <dsp:spPr>
        <a:xfrm>
          <a:off x="725284" y="277720"/>
          <a:ext cx="2240055" cy="2857214"/>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057" t="-1205" r="3057" b="-120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B51F16-94DD-46E3-9989-A15C7110D2E6}">
      <dsp:nvSpPr>
        <dsp:cNvPr id="0" name=""/>
        <dsp:cNvSpPr/>
      </dsp:nvSpPr>
      <dsp:spPr>
        <a:xfrm>
          <a:off x="1303151" y="1173171"/>
          <a:ext cx="1724843" cy="171432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rtl="0">
            <a:lnSpc>
              <a:spcPct val="90000"/>
            </a:lnSpc>
            <a:spcBef>
              <a:spcPct val="0"/>
            </a:spcBef>
            <a:spcAft>
              <a:spcPct val="35000"/>
            </a:spcAft>
          </a:pPr>
          <a:endParaRPr lang="en-US" sz="6500" kern="1200"/>
        </a:p>
      </dsp:txBody>
      <dsp:txXfrm>
        <a:off x="1303151" y="1173171"/>
        <a:ext cx="1724843" cy="1714328"/>
      </dsp:txXfrm>
    </dsp:sp>
    <dsp:sp modelId="{F1B76DED-EAE8-48A3-95D7-444EFCB95332}">
      <dsp:nvSpPr>
        <dsp:cNvPr id="0" name=""/>
        <dsp:cNvSpPr/>
      </dsp:nvSpPr>
      <dsp:spPr>
        <a:xfrm>
          <a:off x="3107810" y="1713"/>
          <a:ext cx="691590" cy="691590"/>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B39A46-9EE7-4B3A-B397-9469FE429D7A}">
      <dsp:nvSpPr>
        <dsp:cNvPr id="0" name=""/>
        <dsp:cNvSpPr/>
      </dsp:nvSpPr>
      <dsp:spPr>
        <a:xfrm>
          <a:off x="3799401" y="1713"/>
          <a:ext cx="3416397" cy="691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27940" rIns="55880" bIns="27940" numCol="1" spcCol="1270" anchor="ctr" anchorCtr="0">
          <a:noAutofit/>
        </a:bodyPr>
        <a:lstStyle/>
        <a:p>
          <a:pPr lvl="0" algn="l" defTabSz="977900" rtl="0">
            <a:lnSpc>
              <a:spcPct val="90000"/>
            </a:lnSpc>
            <a:spcBef>
              <a:spcPct val="0"/>
            </a:spcBef>
            <a:spcAft>
              <a:spcPct val="35000"/>
            </a:spcAft>
          </a:pPr>
          <a:r>
            <a:rPr lang="en-US" sz="2200" b="0" kern="1200" baseline="0" smtClean="0"/>
            <a:t>OGE OSHA severe injury data for all states</a:t>
          </a:r>
          <a:endParaRPr lang="en-US" sz="2200" kern="1200"/>
        </a:p>
      </dsp:txBody>
      <dsp:txXfrm>
        <a:off x="3799401" y="1713"/>
        <a:ext cx="3416397" cy="691590"/>
      </dsp:txXfrm>
    </dsp:sp>
    <dsp:sp modelId="{9D9CFBCE-6B37-45D4-9F82-BBA6233868F3}">
      <dsp:nvSpPr>
        <dsp:cNvPr id="0" name=""/>
        <dsp:cNvSpPr/>
      </dsp:nvSpPr>
      <dsp:spPr>
        <a:xfrm>
          <a:off x="3107810" y="817790"/>
          <a:ext cx="691590" cy="691590"/>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E3C3AD-4762-4743-9612-7E8445A4CFFD}">
      <dsp:nvSpPr>
        <dsp:cNvPr id="0" name=""/>
        <dsp:cNvSpPr/>
      </dsp:nvSpPr>
      <dsp:spPr>
        <a:xfrm>
          <a:off x="3799401" y="817790"/>
          <a:ext cx="3416397" cy="691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27940" rIns="55880" bIns="27940" numCol="1" spcCol="1270" anchor="ctr" anchorCtr="0">
          <a:noAutofit/>
        </a:bodyPr>
        <a:lstStyle/>
        <a:p>
          <a:pPr lvl="0" algn="l" defTabSz="977900" rtl="0">
            <a:lnSpc>
              <a:spcPct val="90000"/>
            </a:lnSpc>
            <a:spcBef>
              <a:spcPct val="0"/>
            </a:spcBef>
            <a:spcAft>
              <a:spcPct val="35000"/>
            </a:spcAft>
          </a:pPr>
          <a:r>
            <a:rPr lang="en-US" sz="2200" b="0" kern="1200" baseline="0" smtClean="0"/>
            <a:t>WY approval for public records sharing (with NIOSH)</a:t>
          </a:r>
          <a:endParaRPr lang="en-US" sz="2200" kern="1200"/>
        </a:p>
      </dsp:txBody>
      <dsp:txXfrm>
        <a:off x="3799401" y="817790"/>
        <a:ext cx="3416397" cy="691590"/>
      </dsp:txXfrm>
    </dsp:sp>
    <dsp:sp modelId="{CB5339B3-558E-4EFC-8D34-2A5AA353605D}">
      <dsp:nvSpPr>
        <dsp:cNvPr id="0" name=""/>
        <dsp:cNvSpPr/>
      </dsp:nvSpPr>
      <dsp:spPr>
        <a:xfrm>
          <a:off x="3107810" y="1633868"/>
          <a:ext cx="691590" cy="69159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BAB4AC-44DD-4F41-9A34-2D87027BFB9E}">
      <dsp:nvSpPr>
        <dsp:cNvPr id="0" name=""/>
        <dsp:cNvSpPr/>
      </dsp:nvSpPr>
      <dsp:spPr>
        <a:xfrm>
          <a:off x="3799401" y="1633868"/>
          <a:ext cx="3416397" cy="691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27940" rIns="55880" bIns="27940" numCol="1" spcCol="1270" anchor="ctr" anchorCtr="0">
          <a:noAutofit/>
        </a:bodyPr>
        <a:lstStyle/>
        <a:p>
          <a:pPr lvl="0" algn="l" defTabSz="977900" rtl="0">
            <a:lnSpc>
              <a:spcPct val="90000"/>
            </a:lnSpc>
            <a:spcBef>
              <a:spcPct val="0"/>
            </a:spcBef>
            <a:spcAft>
              <a:spcPct val="35000"/>
            </a:spcAft>
          </a:pPr>
          <a:r>
            <a:rPr lang="en-US" sz="2200" b="0" kern="1200" baseline="0" smtClean="0"/>
            <a:t>Interest in NIOSH OGE survey by two states</a:t>
          </a:r>
          <a:endParaRPr lang="en-US" sz="2200" kern="1200"/>
        </a:p>
      </dsp:txBody>
      <dsp:txXfrm>
        <a:off x="3799401" y="1633868"/>
        <a:ext cx="3416397" cy="691590"/>
      </dsp:txXfrm>
    </dsp:sp>
    <dsp:sp modelId="{2A4EB19C-034F-45DA-ADCD-4BF62E078FF4}">
      <dsp:nvSpPr>
        <dsp:cNvPr id="0" name=""/>
        <dsp:cNvSpPr/>
      </dsp:nvSpPr>
      <dsp:spPr>
        <a:xfrm>
          <a:off x="3107810" y="2449945"/>
          <a:ext cx="691590" cy="691590"/>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536716-D938-4AF9-B753-FA69D494338E}">
      <dsp:nvSpPr>
        <dsp:cNvPr id="0" name=""/>
        <dsp:cNvSpPr/>
      </dsp:nvSpPr>
      <dsp:spPr>
        <a:xfrm>
          <a:off x="3799401" y="2449945"/>
          <a:ext cx="3416397" cy="691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27940" rIns="55880" bIns="27940" numCol="1" spcCol="1270" anchor="ctr" anchorCtr="0">
          <a:noAutofit/>
        </a:bodyPr>
        <a:lstStyle/>
        <a:p>
          <a:pPr lvl="0" algn="l" defTabSz="977900" rtl="0">
            <a:lnSpc>
              <a:spcPct val="90000"/>
            </a:lnSpc>
            <a:spcBef>
              <a:spcPct val="0"/>
            </a:spcBef>
            <a:spcAft>
              <a:spcPct val="35000"/>
            </a:spcAft>
          </a:pPr>
          <a:r>
            <a:rPr lang="en-US" sz="2200" b="0" kern="1200" baseline="0" smtClean="0"/>
            <a:t>Learning similarities across states (i.e. crash systems)</a:t>
          </a:r>
          <a:endParaRPr lang="en-US" sz="2200" kern="1200"/>
        </a:p>
      </dsp:txBody>
      <dsp:txXfrm>
        <a:off x="3799401" y="2449945"/>
        <a:ext cx="3416397" cy="6915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170583" cy="483668"/>
          </a:xfrm>
          <a:prstGeom prst="rect">
            <a:avLst/>
          </a:prstGeom>
          <a:noFill/>
          <a:ln w="9525">
            <a:noFill/>
            <a:miter lim="800000"/>
            <a:headEnd/>
            <a:tailEnd/>
          </a:ln>
          <a:effectLst/>
        </p:spPr>
        <p:txBody>
          <a:bodyPr vert="horz" wrap="square" lIns="96435" tIns="48218" rIns="96435" bIns="48218" numCol="1" anchor="t" anchorCtr="0" compatLnSpc="1">
            <a:prstTxWarp prst="textNoShape">
              <a:avLst/>
            </a:prstTxWarp>
          </a:bodyPr>
          <a:lstStyle>
            <a:lvl1pPr defTabSz="964974" eaLnBrk="0" hangingPunct="0">
              <a:defRPr sz="1200"/>
            </a:lvl1pPr>
          </a:lstStyle>
          <a:p>
            <a:pPr>
              <a:defRPr/>
            </a:pPr>
            <a:endParaRPr lang="en-US"/>
          </a:p>
        </p:txBody>
      </p:sp>
      <p:sp>
        <p:nvSpPr>
          <p:cNvPr id="48131" name="Rectangle 3"/>
          <p:cNvSpPr>
            <a:spLocks noGrp="1" noChangeArrowheads="1"/>
          </p:cNvSpPr>
          <p:nvPr>
            <p:ph type="dt" sz="quarter" idx="1"/>
          </p:nvPr>
        </p:nvSpPr>
        <p:spPr bwMode="auto">
          <a:xfrm>
            <a:off x="4144618" y="0"/>
            <a:ext cx="3170583" cy="483668"/>
          </a:xfrm>
          <a:prstGeom prst="rect">
            <a:avLst/>
          </a:prstGeom>
          <a:noFill/>
          <a:ln w="9525">
            <a:noFill/>
            <a:miter lim="800000"/>
            <a:headEnd/>
            <a:tailEnd/>
          </a:ln>
          <a:effectLst/>
        </p:spPr>
        <p:txBody>
          <a:bodyPr vert="horz" wrap="square" lIns="96435" tIns="48218" rIns="96435" bIns="48218" numCol="1" anchor="t" anchorCtr="0" compatLnSpc="1">
            <a:prstTxWarp prst="textNoShape">
              <a:avLst/>
            </a:prstTxWarp>
          </a:bodyPr>
          <a:lstStyle>
            <a:lvl1pPr algn="r" defTabSz="964974" eaLnBrk="0" hangingPunct="0">
              <a:defRPr sz="1200"/>
            </a:lvl1pPr>
          </a:lstStyle>
          <a:p>
            <a:pPr>
              <a:defRPr/>
            </a:pPr>
            <a:endParaRPr lang="en-US"/>
          </a:p>
        </p:txBody>
      </p:sp>
      <p:sp>
        <p:nvSpPr>
          <p:cNvPr id="48132" name="Rectangle 4"/>
          <p:cNvSpPr>
            <a:spLocks noGrp="1" noChangeArrowheads="1"/>
          </p:cNvSpPr>
          <p:nvPr>
            <p:ph type="ftr" sz="quarter" idx="2"/>
          </p:nvPr>
        </p:nvSpPr>
        <p:spPr bwMode="auto">
          <a:xfrm>
            <a:off x="0" y="9101138"/>
            <a:ext cx="3170583" cy="483666"/>
          </a:xfrm>
          <a:prstGeom prst="rect">
            <a:avLst/>
          </a:prstGeom>
          <a:noFill/>
          <a:ln w="9525">
            <a:noFill/>
            <a:miter lim="800000"/>
            <a:headEnd/>
            <a:tailEnd/>
          </a:ln>
          <a:effectLst/>
        </p:spPr>
        <p:txBody>
          <a:bodyPr vert="horz" wrap="square" lIns="96435" tIns="48218" rIns="96435" bIns="48218" numCol="1" anchor="b" anchorCtr="0" compatLnSpc="1">
            <a:prstTxWarp prst="textNoShape">
              <a:avLst/>
            </a:prstTxWarp>
          </a:bodyPr>
          <a:lstStyle>
            <a:lvl1pPr defTabSz="964974" eaLnBrk="0" hangingPunct="0">
              <a:defRPr sz="1200"/>
            </a:lvl1pPr>
          </a:lstStyle>
          <a:p>
            <a:pPr>
              <a:defRPr/>
            </a:pPr>
            <a:endParaRPr lang="en-US"/>
          </a:p>
        </p:txBody>
      </p:sp>
      <p:sp>
        <p:nvSpPr>
          <p:cNvPr id="48133" name="Rectangle 5"/>
          <p:cNvSpPr>
            <a:spLocks noGrp="1" noChangeArrowheads="1"/>
          </p:cNvSpPr>
          <p:nvPr>
            <p:ph type="sldNum" sz="quarter" idx="3"/>
          </p:nvPr>
        </p:nvSpPr>
        <p:spPr bwMode="auto">
          <a:xfrm>
            <a:off x="4144618" y="9101138"/>
            <a:ext cx="3170583" cy="483666"/>
          </a:xfrm>
          <a:prstGeom prst="rect">
            <a:avLst/>
          </a:prstGeom>
          <a:noFill/>
          <a:ln w="9525">
            <a:noFill/>
            <a:miter lim="800000"/>
            <a:headEnd/>
            <a:tailEnd/>
          </a:ln>
          <a:effectLst/>
        </p:spPr>
        <p:txBody>
          <a:bodyPr vert="horz" wrap="square" lIns="96435" tIns="48218" rIns="96435" bIns="48218" numCol="1" anchor="b" anchorCtr="0" compatLnSpc="1">
            <a:prstTxWarp prst="textNoShape">
              <a:avLst/>
            </a:prstTxWarp>
          </a:bodyPr>
          <a:lstStyle>
            <a:lvl1pPr algn="r" defTabSz="964974" eaLnBrk="0" hangingPunct="0">
              <a:defRPr sz="1200"/>
            </a:lvl1pPr>
          </a:lstStyle>
          <a:p>
            <a:pPr>
              <a:defRPr/>
            </a:pPr>
            <a:fld id="{7CA777D1-6BC4-443D-88CF-5A6D79DE4C27}" type="slidenum">
              <a:rPr lang="en-US"/>
              <a:pPr>
                <a:defRPr/>
              </a:pPr>
              <a:t>‹#›</a:t>
            </a:fld>
            <a:endParaRPr lang="en-US"/>
          </a:p>
        </p:txBody>
      </p:sp>
    </p:spTree>
    <p:extLst>
      <p:ext uri="{BB962C8B-B14F-4D97-AF65-F5344CB8AC3E}">
        <p14:creationId xmlns:p14="http://schemas.microsoft.com/office/powerpoint/2010/main" val="2687481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6435" tIns="48218" rIns="96435" bIns="48218" numCol="1" anchor="t" anchorCtr="0" compatLnSpc="1">
            <a:prstTxWarp prst="textNoShape">
              <a:avLst/>
            </a:prstTxWarp>
          </a:bodyPr>
          <a:lstStyle>
            <a:lvl1pPr defTabSz="964974" eaLnBrk="0" hangingPunct="0">
              <a:defRPr sz="1200"/>
            </a:lvl1pPr>
          </a:lstStyle>
          <a:p>
            <a:pPr>
              <a:defRPr/>
            </a:pPr>
            <a:endParaRPr lang="en-US"/>
          </a:p>
        </p:txBody>
      </p:sp>
      <p:sp>
        <p:nvSpPr>
          <p:cNvPr id="210947" name="Rectangle 3"/>
          <p:cNvSpPr>
            <a:spLocks noGrp="1" noChangeArrowheads="1"/>
          </p:cNvSpPr>
          <p:nvPr>
            <p:ph type="dt" idx="1"/>
          </p:nvPr>
        </p:nvSpPr>
        <p:spPr bwMode="auto">
          <a:xfrm>
            <a:off x="4142962" y="0"/>
            <a:ext cx="3170583" cy="480388"/>
          </a:xfrm>
          <a:prstGeom prst="rect">
            <a:avLst/>
          </a:prstGeom>
          <a:noFill/>
          <a:ln w="9525">
            <a:noFill/>
            <a:miter lim="800000"/>
            <a:headEnd/>
            <a:tailEnd/>
          </a:ln>
          <a:effectLst/>
        </p:spPr>
        <p:txBody>
          <a:bodyPr vert="horz" wrap="square" lIns="96435" tIns="48218" rIns="96435" bIns="48218" numCol="1" anchor="t" anchorCtr="0" compatLnSpc="1">
            <a:prstTxWarp prst="textNoShape">
              <a:avLst/>
            </a:prstTxWarp>
          </a:bodyPr>
          <a:lstStyle>
            <a:lvl1pPr algn="r" defTabSz="964974" eaLnBrk="0" hangingPunct="0">
              <a:defRPr sz="1200"/>
            </a:lvl1pPr>
          </a:lstStyle>
          <a:p>
            <a:pPr>
              <a:defRPr/>
            </a:pPr>
            <a:endParaRPr lang="en-US"/>
          </a:p>
        </p:txBody>
      </p:sp>
      <p:sp>
        <p:nvSpPr>
          <p:cNvPr id="10445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210949" name="Rectangle 5"/>
          <p:cNvSpPr>
            <a:spLocks noGrp="1" noChangeArrowheads="1"/>
          </p:cNvSpPr>
          <p:nvPr>
            <p:ph type="body" sz="quarter" idx="3"/>
          </p:nvPr>
        </p:nvSpPr>
        <p:spPr bwMode="auto">
          <a:xfrm>
            <a:off x="732183" y="4561226"/>
            <a:ext cx="5850835" cy="4320213"/>
          </a:xfrm>
          <a:prstGeom prst="rect">
            <a:avLst/>
          </a:prstGeom>
          <a:noFill/>
          <a:ln w="9525">
            <a:noFill/>
            <a:miter lim="800000"/>
            <a:headEnd/>
            <a:tailEnd/>
          </a:ln>
          <a:effectLst/>
        </p:spPr>
        <p:txBody>
          <a:bodyPr vert="horz" wrap="square" lIns="96435" tIns="48218" rIns="96435" bIns="482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0950" name="Rectangle 6"/>
          <p:cNvSpPr>
            <a:spLocks noGrp="1" noChangeArrowheads="1"/>
          </p:cNvSpPr>
          <p:nvPr>
            <p:ph type="ftr" sz="quarter" idx="4"/>
          </p:nvPr>
        </p:nvSpPr>
        <p:spPr bwMode="auto">
          <a:xfrm>
            <a:off x="0" y="9119173"/>
            <a:ext cx="3170583" cy="480388"/>
          </a:xfrm>
          <a:prstGeom prst="rect">
            <a:avLst/>
          </a:prstGeom>
          <a:noFill/>
          <a:ln w="9525">
            <a:noFill/>
            <a:miter lim="800000"/>
            <a:headEnd/>
            <a:tailEnd/>
          </a:ln>
          <a:effectLst/>
        </p:spPr>
        <p:txBody>
          <a:bodyPr vert="horz" wrap="square" lIns="96435" tIns="48218" rIns="96435" bIns="48218" numCol="1" anchor="b" anchorCtr="0" compatLnSpc="1">
            <a:prstTxWarp prst="textNoShape">
              <a:avLst/>
            </a:prstTxWarp>
          </a:bodyPr>
          <a:lstStyle>
            <a:lvl1pPr defTabSz="964974" eaLnBrk="0" hangingPunct="0">
              <a:defRPr sz="1200"/>
            </a:lvl1pPr>
          </a:lstStyle>
          <a:p>
            <a:pPr>
              <a:defRPr/>
            </a:pPr>
            <a:endParaRPr lang="en-US"/>
          </a:p>
        </p:txBody>
      </p:sp>
      <p:sp>
        <p:nvSpPr>
          <p:cNvPr id="210951" name="Rectangle 7"/>
          <p:cNvSpPr>
            <a:spLocks noGrp="1" noChangeArrowheads="1"/>
          </p:cNvSpPr>
          <p:nvPr>
            <p:ph type="sldNum" sz="quarter" idx="5"/>
          </p:nvPr>
        </p:nvSpPr>
        <p:spPr bwMode="auto">
          <a:xfrm>
            <a:off x="4142962" y="9119173"/>
            <a:ext cx="3170583" cy="480388"/>
          </a:xfrm>
          <a:prstGeom prst="rect">
            <a:avLst/>
          </a:prstGeom>
          <a:noFill/>
          <a:ln w="9525">
            <a:noFill/>
            <a:miter lim="800000"/>
            <a:headEnd/>
            <a:tailEnd/>
          </a:ln>
          <a:effectLst/>
        </p:spPr>
        <p:txBody>
          <a:bodyPr vert="horz" wrap="square" lIns="96435" tIns="48218" rIns="96435" bIns="48218" numCol="1" anchor="b" anchorCtr="0" compatLnSpc="1">
            <a:prstTxWarp prst="textNoShape">
              <a:avLst/>
            </a:prstTxWarp>
          </a:bodyPr>
          <a:lstStyle>
            <a:lvl1pPr algn="r" defTabSz="964974" eaLnBrk="0" hangingPunct="0">
              <a:defRPr sz="1200"/>
            </a:lvl1pPr>
          </a:lstStyle>
          <a:p>
            <a:pPr>
              <a:defRPr/>
            </a:pPr>
            <a:fld id="{A6CB776B-1266-4421-9E3A-00A2BC21D993}" type="slidenum">
              <a:rPr lang="en-US"/>
              <a:pPr>
                <a:defRPr/>
              </a:pPr>
              <a:t>‹#›</a:t>
            </a:fld>
            <a:endParaRPr lang="en-US"/>
          </a:p>
        </p:txBody>
      </p:sp>
    </p:spTree>
    <p:extLst>
      <p:ext uri="{BB962C8B-B14F-4D97-AF65-F5344CB8AC3E}">
        <p14:creationId xmlns:p14="http://schemas.microsoft.com/office/powerpoint/2010/main" val="37700385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2A465F-A0E9-4452-8D9D-987879F28747}" type="slidenum">
              <a:rPr lang="en-US" smtClean="0"/>
              <a:pPr/>
              <a:t>1</a:t>
            </a:fld>
            <a:endParaRPr lang="en-US"/>
          </a:p>
        </p:txBody>
      </p:sp>
    </p:spTree>
    <p:extLst>
      <p:ext uri="{BB962C8B-B14F-4D97-AF65-F5344CB8AC3E}">
        <p14:creationId xmlns:p14="http://schemas.microsoft.com/office/powerpoint/2010/main" val="3251442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342900" indent="-342900">
              <a:buFont typeface="Wingdings" panose="05000000000000000000" pitchFamily="2" charset="2"/>
              <a:buChar char="v"/>
            </a:pPr>
            <a:r>
              <a:rPr lang="en-US" sz="2000" dirty="0" smtClean="0"/>
              <a:t>VOC</a:t>
            </a:r>
            <a:r>
              <a:rPr lang="en-US" sz="2000" baseline="0" dirty="0" smtClean="0"/>
              <a:t> air concentrations are highly variable</a:t>
            </a:r>
          </a:p>
          <a:p>
            <a:pPr marL="342900" indent="-342900">
              <a:buFont typeface="Wingdings" panose="05000000000000000000" pitchFamily="2" charset="2"/>
              <a:buChar char="v"/>
            </a:pPr>
            <a:r>
              <a:rPr lang="en-US" sz="2000" dirty="0" smtClean="0"/>
              <a:t>5-100-fold</a:t>
            </a:r>
            <a:r>
              <a:rPr lang="en-US" sz="2000" baseline="0" dirty="0" smtClean="0"/>
              <a:t> difference across</a:t>
            </a:r>
            <a:r>
              <a:rPr lang="en-US" sz="2000" dirty="0" smtClean="0"/>
              <a:t> individual VOCs</a:t>
            </a:r>
          </a:p>
          <a:p>
            <a:pPr marL="0" lvl="0" indent="0">
              <a:buFont typeface="Arial" panose="020B0604020202020204" pitchFamily="34" charset="0"/>
              <a:buNone/>
            </a:pPr>
            <a:endParaRPr lang="en-US" sz="2000" dirty="0" smtClean="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11</a:t>
            </a:fld>
            <a:endParaRPr lang="en-US"/>
          </a:p>
        </p:txBody>
      </p:sp>
    </p:spTree>
    <p:extLst>
      <p:ext uri="{BB962C8B-B14F-4D97-AF65-F5344CB8AC3E}">
        <p14:creationId xmlns:p14="http://schemas.microsoft.com/office/powerpoint/2010/main" val="234458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lvl="0" indent="0">
              <a:buFont typeface="Arial" panose="020B0604020202020204" pitchFamily="34" charset="0"/>
              <a:buNone/>
            </a:pPr>
            <a:endParaRPr lang="en-US" sz="2000" dirty="0" smtClean="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12</a:t>
            </a:fld>
            <a:endParaRPr lang="en-US"/>
          </a:p>
        </p:txBody>
      </p:sp>
    </p:spTree>
    <p:extLst>
      <p:ext uri="{BB962C8B-B14F-4D97-AF65-F5344CB8AC3E}">
        <p14:creationId xmlns:p14="http://schemas.microsoft.com/office/powerpoint/2010/main" val="3218251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See that even when we consider combined exposures to all 64 VOCs,</a:t>
            </a:r>
            <a:r>
              <a:rPr lang="en-US" baseline="0" dirty="0" smtClean="0"/>
              <a:t> the Hazard Index is below 1, which is a general guideline in the risk assessment world that below 1 suggest very low risk.</a:t>
            </a:r>
          </a:p>
          <a:p>
            <a:pPr marL="228600" indent="-228600">
              <a:buAutoNum type="arabicPeriod"/>
            </a:pPr>
            <a:r>
              <a:rPr lang="en-US" baseline="0" dirty="0" smtClean="0"/>
              <a:t>See that as I showed in the previous slides, benzene is the predominant risk driver </a:t>
            </a:r>
          </a:p>
          <a:p>
            <a:pPr marL="685800" lvl="1" indent="-228600">
              <a:buAutoNum type="arabicPeriod"/>
            </a:pPr>
            <a:r>
              <a:rPr lang="en-US" baseline="0" dirty="0" smtClean="0"/>
              <a:t>due to intermittent peak air concentrations </a:t>
            </a:r>
          </a:p>
          <a:p>
            <a:pPr marL="685800" lvl="1" indent="-228600">
              <a:buAutoNum type="arabicPeriod"/>
            </a:pPr>
            <a:r>
              <a:rPr lang="en-US" baseline="0" dirty="0" smtClean="0"/>
              <a:t>for all activities.</a:t>
            </a:r>
          </a:p>
          <a:p>
            <a:pPr marL="228600" indent="-228600">
              <a:buAutoNum type="arabicPeriod"/>
            </a:pPr>
            <a:r>
              <a:rPr lang="en-US" baseline="0" dirty="0" smtClean="0"/>
              <a:t>Air concentrations of VOCs during </a:t>
            </a:r>
            <a:r>
              <a:rPr lang="en-US" baseline="0" dirty="0" err="1" smtClean="0"/>
              <a:t>flowback</a:t>
            </a:r>
            <a:r>
              <a:rPr lang="en-US" baseline="0" dirty="0" smtClean="0"/>
              <a:t> result in the highest combined risk.</a:t>
            </a:r>
            <a:endParaRPr lang="en-US"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14</a:t>
            </a:fld>
            <a:endParaRPr lang="en-US"/>
          </a:p>
        </p:txBody>
      </p:sp>
    </p:spTree>
    <p:extLst>
      <p:ext uri="{BB962C8B-B14F-4D97-AF65-F5344CB8AC3E}">
        <p14:creationId xmlns:p14="http://schemas.microsoft.com/office/powerpoint/2010/main" val="441875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Chronic – </a:t>
            </a:r>
          </a:p>
          <a:p>
            <a:endParaRPr lang="en-US" dirty="0" smtClean="0"/>
          </a:p>
          <a:p>
            <a:r>
              <a:rPr lang="en-US" dirty="0" smtClean="0"/>
              <a:t>All VOC’s are lower and a</a:t>
            </a:r>
            <a:r>
              <a:rPr lang="en-US" baseline="0" dirty="0" smtClean="0"/>
              <a:t> handful of VOCs predominate, rather than benzene and isoprene alone.  </a:t>
            </a:r>
          </a:p>
          <a:p>
            <a:r>
              <a:rPr lang="en-US" baseline="0" dirty="0" smtClean="0"/>
              <a:t>For example benzene is still about 16 times lower than the health guideline level </a:t>
            </a:r>
            <a:endParaRPr lang="en-US"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15</a:t>
            </a:fld>
            <a:endParaRPr lang="en-US"/>
          </a:p>
        </p:txBody>
      </p:sp>
    </p:spTree>
    <p:extLst>
      <p:ext uri="{BB962C8B-B14F-4D97-AF65-F5344CB8AC3E}">
        <p14:creationId xmlns:p14="http://schemas.microsoft.com/office/powerpoint/2010/main" val="978585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smtClean="0">
                <a:solidFill>
                  <a:schemeClr val="bg1"/>
                </a:solidFill>
              </a:rPr>
              <a:t>Unlike acute, benzene does not predominate the total hazard. </a:t>
            </a:r>
          </a:p>
          <a:p>
            <a:pPr marL="342900" indent="-342900">
              <a:buFont typeface="Arial" panose="020B0604020202020204" pitchFamily="34" charset="0"/>
              <a:buChar char="•"/>
            </a:pPr>
            <a:endParaRPr lang="en-US" dirty="0" smtClean="0">
              <a:solidFill>
                <a:schemeClr val="bg1"/>
              </a:solidFill>
            </a:endParaRPr>
          </a:p>
          <a:p>
            <a:pPr marL="342900" indent="-342900">
              <a:buFont typeface="Arial" panose="020B0604020202020204" pitchFamily="34" charset="0"/>
              <a:buChar char="•"/>
            </a:pPr>
            <a:endParaRPr lang="en-US" dirty="0" smtClean="0">
              <a:solidFill>
                <a:schemeClr val="bg1"/>
              </a:solidFill>
            </a:endParaRPr>
          </a:p>
          <a:p>
            <a:pPr marL="342900" indent="-342900">
              <a:buFont typeface="Arial" panose="020B0604020202020204" pitchFamily="34" charset="0"/>
              <a:buChar char="•"/>
            </a:pPr>
            <a:r>
              <a:rPr lang="en-US" dirty="0" smtClean="0">
                <a:solidFill>
                  <a:schemeClr val="bg1"/>
                </a:solidFill>
              </a:rPr>
              <a:t>All other VOCs have negligible contributions.</a:t>
            </a:r>
          </a:p>
          <a:p>
            <a:r>
              <a:rPr lang="en-US" dirty="0" smtClean="0">
                <a:solidFill>
                  <a:schemeClr val="bg1"/>
                </a:solidFill>
              </a:rPr>
              <a:t>  </a:t>
            </a:r>
          </a:p>
          <a:p>
            <a:endParaRPr lang="en-US" dirty="0" smtClean="0"/>
          </a:p>
          <a:p>
            <a:endParaRPr lang="en-US" dirty="0" smtClean="0"/>
          </a:p>
          <a:p>
            <a:pPr marL="228600" indent="-228600">
              <a:buAutoNum type="arabicPeriod"/>
            </a:pPr>
            <a:r>
              <a:rPr lang="en-US" dirty="0" smtClean="0"/>
              <a:t>Overall HI is low</a:t>
            </a:r>
          </a:p>
          <a:p>
            <a:pPr marL="228600" indent="-228600">
              <a:buAutoNum type="arabicPeriod"/>
            </a:pPr>
            <a:r>
              <a:rPr lang="en-US" dirty="0" smtClean="0"/>
              <a:t>Multiple Compounds</a:t>
            </a:r>
            <a:r>
              <a:rPr lang="en-US" baseline="0" dirty="0" smtClean="0"/>
              <a:t> contribute to HI, rather than mainly benzene</a:t>
            </a:r>
          </a:p>
          <a:p>
            <a:pPr marL="228600" indent="-228600">
              <a:buAutoNum type="arabicPeriod"/>
            </a:pPr>
            <a:r>
              <a:rPr lang="en-US" baseline="0" dirty="0" err="1" smtClean="0"/>
              <a:t>Flowback</a:t>
            </a:r>
            <a:r>
              <a:rPr lang="en-US" baseline="0" dirty="0" smtClean="0"/>
              <a:t> still highest risk phase</a:t>
            </a:r>
            <a:endParaRPr lang="en-US"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16</a:t>
            </a:fld>
            <a:endParaRPr lang="en-US"/>
          </a:p>
        </p:txBody>
      </p:sp>
    </p:spTree>
    <p:extLst>
      <p:ext uri="{BB962C8B-B14F-4D97-AF65-F5344CB8AC3E}">
        <p14:creationId xmlns:p14="http://schemas.microsoft.com/office/powerpoint/2010/main" val="1213740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Benzene</a:t>
            </a:r>
            <a:r>
              <a:rPr lang="en-US" baseline="0" dirty="0" smtClean="0"/>
              <a:t> is the only known carcinogen out of all the 64 VOCs we measure</a:t>
            </a:r>
          </a:p>
          <a:p>
            <a:endParaRPr lang="en-US" baseline="0" dirty="0" smtClean="0"/>
          </a:p>
          <a:p>
            <a:r>
              <a:rPr lang="en-US" dirty="0" smtClean="0"/>
              <a:t>The lines bracket</a:t>
            </a:r>
            <a:r>
              <a:rPr lang="en-US" baseline="0" dirty="0" smtClean="0"/>
              <a:t> the upper and lower bounds of US EPA’s “acceptable” cancer risk range</a:t>
            </a:r>
            <a:endParaRPr lang="en-US"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17</a:t>
            </a:fld>
            <a:endParaRPr lang="en-US"/>
          </a:p>
        </p:txBody>
      </p:sp>
    </p:spTree>
    <p:extLst>
      <p:ext uri="{BB962C8B-B14F-4D97-AF65-F5344CB8AC3E}">
        <p14:creationId xmlns:p14="http://schemas.microsoft.com/office/powerpoint/2010/main" val="2126577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18</a:t>
            </a:fld>
            <a:endParaRPr lang="en-US"/>
          </a:p>
        </p:txBody>
      </p:sp>
    </p:spTree>
    <p:extLst>
      <p:ext uri="{BB962C8B-B14F-4D97-AF65-F5344CB8AC3E}">
        <p14:creationId xmlns:p14="http://schemas.microsoft.com/office/powerpoint/2010/main" val="2710303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19</a:t>
            </a:fld>
            <a:endParaRPr lang="en-US"/>
          </a:p>
        </p:txBody>
      </p:sp>
    </p:spTree>
    <p:extLst>
      <p:ext uri="{BB962C8B-B14F-4D97-AF65-F5344CB8AC3E}">
        <p14:creationId xmlns:p14="http://schemas.microsoft.com/office/powerpoint/2010/main" val="287790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dirty="0" smtClean="0"/>
              <a:t>studies conducted by CSU in partnership</a:t>
            </a:r>
            <a:r>
              <a:rPr lang="en-US" sz="1050" baseline="0" dirty="0" smtClean="0"/>
              <a:t> with the state and some UOGD operators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dirty="0" smtClean="0"/>
              <a:t>Conducted studies to generate rates</a:t>
            </a:r>
            <a:r>
              <a:rPr lang="en-US" sz="1050" baseline="0" dirty="0" smtClean="0"/>
              <a:t> of emissions of multiple VOCs directly emitted from different phases of operation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5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aseline="0" dirty="0" smtClean="0"/>
              <a:t>We have taken that information and conducted a probabilistic assessment to generate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5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aseline="0" dirty="0" smtClean="0"/>
              <a:t>distributions of air concentrations at different distances from a hypothetical </a:t>
            </a:r>
            <a:r>
              <a:rPr lang="en-US" sz="1050" baseline="0" dirty="0" err="1" smtClean="0"/>
              <a:t>wellpad</a:t>
            </a:r>
            <a:r>
              <a:rPr lang="en-US" sz="1050" baseline="0" dirty="0" smtClean="0"/>
              <a:t> of different sizes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5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aseline="0" dirty="0" smtClean="0"/>
              <a:t>And then the distribution of </a:t>
            </a:r>
            <a:endParaRPr lang="en-US" sz="1050" dirty="0" smtClean="0"/>
          </a:p>
          <a:p>
            <a:endParaRPr lang="en-US" sz="1050"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20</a:t>
            </a:fld>
            <a:endParaRPr lang="en-US"/>
          </a:p>
        </p:txBody>
      </p:sp>
    </p:spTree>
    <p:extLst>
      <p:ext uri="{BB962C8B-B14F-4D97-AF65-F5344CB8AC3E}">
        <p14:creationId xmlns:p14="http://schemas.microsoft.com/office/powerpoint/2010/main" val="2009964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We</a:t>
            </a:r>
            <a:r>
              <a:rPr lang="en-US" altLang="en-US" baseline="0" dirty="0" smtClean="0"/>
              <a:t> would like to talk to you about our recently developed group, the OG </a:t>
            </a:r>
            <a:r>
              <a:rPr lang="en-US" altLang="en-US" baseline="0" dirty="0" err="1" smtClean="0"/>
              <a:t>Occ</a:t>
            </a:r>
            <a:r>
              <a:rPr lang="en-US" altLang="en-US" baseline="0" dirty="0" smtClean="0"/>
              <a:t> Health Working Group. The idea was hatched by a few of us just prior to the </a:t>
            </a:r>
            <a:r>
              <a:rPr lang="en-US" altLang="en-US" baseline="0" dirty="0" err="1" smtClean="0"/>
              <a:t>WestON</a:t>
            </a:r>
            <a:r>
              <a:rPr lang="en-US" altLang="en-US" baseline="0" dirty="0" smtClean="0"/>
              <a:t> meeting, and we decided last year to invite everyone to this lunch, captured here, where representative from approximately nine states and several reps from NIOSH talked about their past OG work and also what they might hope to achieve in a working group formed. </a:t>
            </a: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57066" indent="-291179">
              <a:defRPr>
                <a:solidFill>
                  <a:schemeClr val="tx1"/>
                </a:solidFill>
                <a:latin typeface="Myriad Web Pro" panose="020B0503030403020204" pitchFamily="34" charset="0"/>
              </a:defRPr>
            </a:lvl2pPr>
            <a:lvl3pPr marL="1164717" indent="-232943">
              <a:defRPr>
                <a:solidFill>
                  <a:schemeClr val="tx1"/>
                </a:solidFill>
                <a:latin typeface="Myriad Web Pro" panose="020B0503030403020204" pitchFamily="34" charset="0"/>
              </a:defRPr>
            </a:lvl3pPr>
            <a:lvl4pPr marL="1630604" indent="-232943">
              <a:defRPr>
                <a:solidFill>
                  <a:schemeClr val="tx1"/>
                </a:solidFill>
                <a:latin typeface="Myriad Web Pro" panose="020B0503030403020204" pitchFamily="34" charset="0"/>
              </a:defRPr>
            </a:lvl4pPr>
            <a:lvl5pPr marL="2096491" indent="-232943">
              <a:defRPr>
                <a:solidFill>
                  <a:schemeClr val="tx1"/>
                </a:solidFill>
                <a:latin typeface="Myriad Web Pro" panose="020B0503030403020204" pitchFamily="34" charset="0"/>
              </a:defRPr>
            </a:lvl5pPr>
            <a:lvl6pPr marL="2562377" indent="-232943" fontAlgn="base">
              <a:spcBef>
                <a:spcPct val="0"/>
              </a:spcBef>
              <a:spcAft>
                <a:spcPct val="0"/>
              </a:spcAft>
              <a:defRPr>
                <a:solidFill>
                  <a:schemeClr val="tx1"/>
                </a:solidFill>
                <a:latin typeface="Myriad Web Pro" panose="020B0503030403020204" pitchFamily="34" charset="0"/>
              </a:defRPr>
            </a:lvl6pPr>
            <a:lvl7pPr marL="3028264" indent="-232943" fontAlgn="base">
              <a:spcBef>
                <a:spcPct val="0"/>
              </a:spcBef>
              <a:spcAft>
                <a:spcPct val="0"/>
              </a:spcAft>
              <a:defRPr>
                <a:solidFill>
                  <a:schemeClr val="tx1"/>
                </a:solidFill>
                <a:latin typeface="Myriad Web Pro" panose="020B0503030403020204" pitchFamily="34" charset="0"/>
              </a:defRPr>
            </a:lvl7pPr>
            <a:lvl8pPr marL="3494151" indent="-232943" fontAlgn="base">
              <a:spcBef>
                <a:spcPct val="0"/>
              </a:spcBef>
              <a:spcAft>
                <a:spcPct val="0"/>
              </a:spcAft>
              <a:defRPr>
                <a:solidFill>
                  <a:schemeClr val="tx1"/>
                </a:solidFill>
                <a:latin typeface="Myriad Web Pro" panose="020B0503030403020204" pitchFamily="34" charset="0"/>
              </a:defRPr>
            </a:lvl8pPr>
            <a:lvl9pPr marL="3960038" indent="-232943"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33124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2</a:t>
            </a:fld>
            <a:endParaRPr lang="en-US"/>
          </a:p>
        </p:txBody>
      </p:sp>
    </p:spTree>
    <p:extLst>
      <p:ext uri="{BB962C8B-B14F-4D97-AF65-F5344CB8AC3E}">
        <p14:creationId xmlns:p14="http://schemas.microsoft.com/office/powerpoint/2010/main" val="306226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533D5-A954-427F-BE21-75B7AE808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458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looked at the program we found that our NIOSH partners were doing some of the injury and fatality research already and we figured to collect data it might be best to partnership with someone already doing some of the work.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533D5-A954-427F-BE21-75B7AE808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189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533D5-A954-427F-BE21-75B7AE808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681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spcBef>
                <a:spcPct val="30000"/>
              </a:spcBef>
              <a:spcAft>
                <a:spcPct val="0"/>
              </a:spcAft>
              <a:defRPr/>
            </a:pPr>
            <a:r>
              <a:rPr lang="en-US" dirty="0" smtClean="0"/>
              <a:t>First</a:t>
            </a:r>
            <a:r>
              <a:rPr lang="en-US" baseline="0" dirty="0" smtClean="0"/>
              <a:t>, a little background on the oil and gas extraction workforce.  The size of it’s workforce fluctuates dramatically based on crude oil and natural gas prices, but it currently employs about </a:t>
            </a:r>
            <a:r>
              <a:rPr lang="en-US" baseline="0" dirty="0" smtClean="0">
                <a:solidFill>
                  <a:srgbClr val="FF0000"/>
                </a:solidFill>
              </a:rPr>
              <a:t>440,000</a:t>
            </a:r>
            <a:r>
              <a:rPr lang="en-US" baseline="0" dirty="0" smtClean="0"/>
              <a:t> workers, the majority of whom are contractors, male, and a significant proportion are Hispanic workers. </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215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oil and gas extraction industry is highly complex and occurs in well development stages. The w</a:t>
            </a:r>
            <a:r>
              <a:rPr lang="en-US" dirty="0" smtClean="0"/>
              <a:t>ork sites for each of these phases</a:t>
            </a:r>
            <a:r>
              <a:rPr lang="en-US" baseline="0" dirty="0" smtClean="0"/>
              <a:t> </a:t>
            </a:r>
            <a:r>
              <a:rPr lang="en-US" dirty="0" smtClean="0"/>
              <a:t>look very different, and thus pose</a:t>
            </a:r>
            <a:r>
              <a:rPr lang="en-US" baseline="0" dirty="0" smtClean="0"/>
              <a:t> different safety and health hazards throughout the well development process. Site preparation involves a good deal of dirt work and results in relatively few worker deaths. As the drilling process starts, numerous hazards must be controlled.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384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images illustrate</a:t>
            </a:r>
            <a:r>
              <a:rPr lang="en-US" baseline="0" dirty="0" smtClean="0"/>
              <a:t> two examples of workers on a drilling rig floor, both photos are of workers making connections of drill pipe. The left image is a more manual process and the right more automated, though workers have been struck by and severely </a:t>
            </a:r>
            <a:r>
              <a:rPr lang="en-US" baseline="0" dirty="0" err="1" smtClean="0"/>
              <a:t>injuried</a:t>
            </a:r>
            <a:r>
              <a:rPr lang="en-US" baseline="0" dirty="0" smtClean="0"/>
              <a:t> using both types of equipment. The most common type of fatal injury on well sites is fatalities due to being struck by equipment, and in particular falling equipment.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0FC89-C313-449E-8560-CF78C01362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614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Fall fatalities are also a leading</a:t>
            </a:r>
            <a:r>
              <a:rPr lang="en-US" baseline="0" dirty="0" smtClean="0"/>
              <a:t> cause of death. This worker is climbing a drilling rig and must attach to the monkey board with is the grated floor on the right when he reaches it. Some workers forget to tie off once they reach the monkey board and can fall up to 90 feet or more.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15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Motor vehicle fatalities</a:t>
            </a:r>
            <a:r>
              <a:rPr lang="en-US" baseline="0" dirty="0" smtClean="0"/>
              <a:t> are the leading cause of death for OGE workers. As other types of fatalities are being controlled on well sites, the proportion of OGE worker deaths due to crashes continues. Some key factors noted in previous analysis include lack of seatbelt use, speeding, and falling asleep at the wheel. This van crashed during a long-distance commute in Texas after a crew of 7 had finished working a shift that lasted almost 24 hours. The driver was believed to have fallen asleep at the wheel when it crashed into a school bus. Four workers died.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370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There are multiple exposures on well sites that can lead to both acute and chronic health effects. Hazardous gases and vapors, such as hydrogen sulfide and hydrocarbon gases and vapors have resulted in worker deaths while tank gauging or over an open tank hatch, like this workers.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782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Past NIOSH research</a:t>
            </a:r>
            <a:r>
              <a:rPr lang="en-US" baseline="0" dirty="0" smtClean="0"/>
              <a:t> illustrated exposure to respirable silica from the use of silica sand for hydraulic fracturing. Exposures reached over 10 times occupational health criteria for certain occupations. Industry has responded with alternative methods for working with sand on site since this research that hold promise for reduced exposures.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715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Times New Roman" pitchFamily="18" charset="0"/>
                <a:ea typeface="+mn-ea"/>
                <a:cs typeface="+mn-cs"/>
              </a:rPr>
              <a:t>The OG boom along the front range came in parallel to massive population growth in the same area, resulting in… this situation as the typical landscape along the northern front range.</a:t>
            </a:r>
          </a:p>
          <a:p>
            <a:endParaRPr lang="en-US" sz="1200" b="0" i="0" u="none" strike="noStrike" kern="1200" baseline="0" dirty="0" smtClean="0">
              <a:solidFill>
                <a:schemeClr val="tx1"/>
              </a:solidFill>
              <a:latin typeface="Times New Roman" pitchFamily="18" charset="0"/>
              <a:ea typeface="+mn-ea"/>
              <a:cs typeface="+mn-cs"/>
            </a:endParaRPr>
          </a:p>
          <a:p>
            <a:r>
              <a:rPr lang="en-US" sz="1200" b="0" i="0" u="none" strike="noStrike" kern="1200" baseline="0" dirty="0" smtClean="0">
                <a:solidFill>
                  <a:schemeClr val="tx1"/>
                </a:solidFill>
                <a:latin typeface="Times New Roman" pitchFamily="18" charset="0"/>
                <a:ea typeface="+mn-ea"/>
                <a:cs typeface="+mn-cs"/>
              </a:rPr>
              <a:t>In Colorado, our state funded our program specifically to address the growing concerns by citizens and policy makers regarding the potential health effects to people living near UOGD.</a:t>
            </a:r>
          </a:p>
          <a:p>
            <a:endParaRPr lang="en-US" sz="1200" b="0" i="0" u="none" strike="noStrike" kern="1200" baseline="0" dirty="0" smtClean="0">
              <a:solidFill>
                <a:schemeClr val="tx1"/>
              </a:solidFill>
              <a:latin typeface="Times New Roman" pitchFamily="18" charset="0"/>
              <a:ea typeface="+mn-ea"/>
              <a:cs typeface="+mn-cs"/>
            </a:endParaRPr>
          </a:p>
          <a:p>
            <a:r>
              <a:rPr lang="en-US" sz="1200" b="0" i="0" u="none" strike="noStrike" kern="1200" baseline="0" dirty="0" smtClean="0">
                <a:solidFill>
                  <a:schemeClr val="tx1"/>
                </a:solidFill>
                <a:latin typeface="Times New Roman" pitchFamily="18" charset="0"/>
                <a:ea typeface="+mn-ea"/>
                <a:cs typeface="+mn-cs"/>
              </a:rPr>
              <a:t>Our focus and guiding question has been: Hit Next Slide</a:t>
            </a:r>
          </a:p>
          <a:p>
            <a:endParaRPr lang="en-US" sz="1200" b="0" i="0" u="none" strike="noStrike" kern="1200" baseline="0" dirty="0" smtClean="0">
              <a:solidFill>
                <a:schemeClr val="tx1"/>
              </a:solidFill>
              <a:latin typeface="Times New Roman" pitchFamily="18" charset="0"/>
              <a:ea typeface="+mn-ea"/>
              <a:cs typeface="+mn-cs"/>
            </a:endParaRPr>
          </a:p>
          <a:p>
            <a:endParaRPr lang="en-US" sz="1200" b="0" i="0" u="none" strike="noStrike" kern="1200" baseline="0" dirty="0" smtClean="0">
              <a:solidFill>
                <a:schemeClr val="tx1"/>
              </a:solidFill>
              <a:latin typeface="Times New Roman" pitchFamily="18" charset="0"/>
              <a:ea typeface="+mn-ea"/>
              <a:cs typeface="+mn-cs"/>
            </a:endParaRPr>
          </a:p>
          <a:p>
            <a:endParaRPr lang="en-US" sz="1200" b="0" i="0" u="none" strike="noStrike" kern="1200" baseline="0" dirty="0" smtClean="0">
              <a:solidFill>
                <a:schemeClr val="tx1"/>
              </a:solidFill>
              <a:latin typeface="Times New Roman" pitchFamily="18" charset="0"/>
              <a:ea typeface="+mn-ea"/>
              <a:cs typeface="+mn-cs"/>
            </a:endParaRPr>
          </a:p>
          <a:p>
            <a:endParaRPr lang="en-US" sz="1200" b="0" i="0" u="none" strike="noStrike" kern="1200" baseline="0" dirty="0" smtClean="0">
              <a:solidFill>
                <a:schemeClr val="tx1"/>
              </a:solidFill>
              <a:latin typeface="Times New Roman" pitchFamily="18" charset="0"/>
              <a:ea typeface="+mn-ea"/>
              <a:cs typeface="+mn-cs"/>
            </a:endParaRPr>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3</a:t>
            </a:fld>
            <a:endParaRPr lang="en-US"/>
          </a:p>
        </p:txBody>
      </p:sp>
    </p:spTree>
    <p:extLst>
      <p:ext uri="{BB962C8B-B14F-4D97-AF65-F5344CB8AC3E}">
        <p14:creationId xmlns:p14="http://schemas.microsoft.com/office/powerpoint/2010/main" val="2087862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research has documented</a:t>
            </a:r>
            <a:r>
              <a:rPr lang="en-US" baseline="0" dirty="0" smtClean="0"/>
              <a:t> elevated levels of diesel particulate matter as a result of large diesel engines on trucks and other pieces of equipment, essentially creating a diesel cloud around sites.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35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blue bars on this chart illustrate</a:t>
            </a:r>
            <a:r>
              <a:rPr lang="en-US" baseline="0" dirty="0" smtClean="0"/>
              <a:t> the number of fatalities each year in the oil and gas extraction industry, peaking at 144 in 2014, and at it’s lowest in the most recent year of data available in 2016, with 63 fatalities. The blue line represents the fatality rate, which demonstrates significant reduction over time.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8766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CSTE works to advance public health policy and epidemiologic capacity. We also provide information, education, and developmental support of practicing epidemiologists in a wide range of areas as well as expertise for program and surveillance efforts.</a:t>
            </a:r>
          </a:p>
          <a:p>
            <a:r>
              <a:rPr lang="en-US" dirty="0"/>
              <a:t>CSTE is an organization of member states and territories representing public health epidemiologists. CSTE works to establish more effective relationships among state and other health agencies. It also provides technical advice and assistance to partner organizations and to federal public health agencies such as the Centers for Disease Control and Prevention (CDC). CSTE members have surveillance and epidemiology expertise in a broad range of areas including occupational health, infectious diseases, environmental health, chronic diseases, injury, maternal and child health, and more. CSTE supports effective public health surveillance and sound epidemiologic practice through training, capacity development, and peer consultation.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533D5-A954-427F-BE21-75B7AE808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79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hatched at </a:t>
            </a:r>
            <a:r>
              <a:rPr lang="en-US" dirty="0" err="1"/>
              <a:t>WestON</a:t>
            </a:r>
            <a:r>
              <a:rPr lang="en-US" dirty="0"/>
              <a:t>; Launched in December 2017</a:t>
            </a:r>
          </a:p>
          <a:p>
            <a:r>
              <a:rPr lang="en-US" dirty="0"/>
              <a:t>Actively Participating states: Wyoming, New Mexico, California, Pennsylvania, Louisiana, Texas, Colorado, Montana</a:t>
            </a:r>
          </a:p>
          <a:p>
            <a:r>
              <a:rPr lang="en-US" dirty="0" smtClean="0"/>
              <a:t>At least one state is not a NIOSH Grantee.</a:t>
            </a:r>
            <a:r>
              <a:rPr lang="en-US" baseline="0" dirty="0" smtClean="0"/>
              <a:t> (PA).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481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blue</a:t>
            </a:r>
            <a:r>
              <a:rPr lang="en-US" baseline="0" dirty="0" smtClean="0"/>
              <a:t> st</a:t>
            </a:r>
            <a:r>
              <a:rPr lang="en-US" dirty="0" smtClean="0"/>
              <a:t>ates are states who have</a:t>
            </a:r>
            <a:r>
              <a:rPr lang="en-US" baseline="0" dirty="0" smtClean="0"/>
              <a:t> representatives who have been actively participating in the group’s monthly calls or are working with us on projects. The orange states that have a large amount of oil and gas activity but do not have the resources to currently participate and we will continue to find ways to engage them in our projects.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2ADAE-0BDF-484B-AA5C-A9FD868AB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187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Ensure consistency of state occupational fatality reporting and NIOSH reporting (FOG Database). </a:t>
            </a:r>
          </a:p>
          <a:p>
            <a:pPr marL="174708" indent="-174708">
              <a:buFont typeface="Arial" panose="020B0604020202020204" pitchFamily="34" charset="0"/>
              <a:buChar char="•"/>
            </a:pPr>
            <a:r>
              <a:rPr lang="en-US" dirty="0" smtClean="0"/>
              <a:t>Address questions about occupational illness cases by Council members. </a:t>
            </a:r>
          </a:p>
          <a:p>
            <a:pPr marL="174708" indent="-174708">
              <a:buFont typeface="Arial" panose="020B0604020202020204" pitchFamily="34" charset="0"/>
              <a:buChar char="•"/>
            </a:pPr>
            <a:r>
              <a:rPr lang="en-US" dirty="0" smtClean="0"/>
              <a:t>Link NIOSH stakeholders (industry/OSHA/insurance/council) and state occupational health managers. </a:t>
            </a:r>
          </a:p>
          <a:p>
            <a:pPr marL="174708" indent="-174708">
              <a:buFont typeface="Arial" panose="020B0604020202020204" pitchFamily="34" charset="0"/>
              <a:buChar char="•"/>
            </a:pPr>
            <a:r>
              <a:rPr lang="en-US" dirty="0" smtClean="0"/>
              <a:t>Create one of the first NIOSH/State working groups with industry focus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84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a:t>
            </a:r>
            <a:r>
              <a:rPr lang="en-US" baseline="0" dirty="0" smtClean="0"/>
              <a:t> far, we have had a number of small successes we would like to share with you.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106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biggest questions</a:t>
            </a:r>
            <a:r>
              <a:rPr lang="en-US" baseline="0" dirty="0" smtClean="0"/>
              <a:t> received by stakeholders was if OGE workers have been diagnosed with silicosis. We w</a:t>
            </a:r>
            <a:r>
              <a:rPr lang="en-US" dirty="0" smtClean="0"/>
              <a:t>ere able to work with </a:t>
            </a:r>
            <a:r>
              <a:rPr lang="en-US" dirty="0" err="1" smtClean="0"/>
              <a:t>Ketki</a:t>
            </a:r>
            <a:r>
              <a:rPr lang="en-US" dirty="0" smtClean="0"/>
              <a:t> who conducted</a:t>
            </a:r>
            <a:r>
              <a:rPr lang="en-US" baseline="0" dirty="0" smtClean="0"/>
              <a:t> a thorough review of their silicosis registry. </a:t>
            </a:r>
            <a:r>
              <a:rPr lang="en-US" dirty="0" smtClean="0"/>
              <a:t>be reported back to our NORA Oil and Gas Council, to</a:t>
            </a:r>
            <a:r>
              <a:rPr lang="en-US" baseline="0" dirty="0" smtClean="0"/>
              <a:t> a Colorado Oil and Gas Silica Forum, and to receive info also from CO that National Jewish also has not seen cases</a:t>
            </a:r>
            <a:endParaRPr lang="en-US" dirty="0" smtClean="0"/>
          </a:p>
          <a:p>
            <a:endParaRPr lang="en-US" dirty="0" smtClean="0"/>
          </a:p>
          <a:p>
            <a:r>
              <a:rPr lang="en-US" dirty="0" smtClean="0"/>
              <a:t>Background:</a:t>
            </a:r>
          </a:p>
          <a:p>
            <a:r>
              <a:rPr lang="en-US" dirty="0"/>
              <a:t>Silicosis and asbestosis are reportable diseases (since 1985) to Dept. of Health</a:t>
            </a:r>
          </a:p>
          <a:p>
            <a:r>
              <a:rPr lang="en-US" dirty="0"/>
              <a:t>OHS program maintains database of physician reported cases (prone to underreporting)</a:t>
            </a:r>
          </a:p>
          <a:p>
            <a:r>
              <a:rPr lang="en-US" dirty="0"/>
              <a:t>OHS staff reviewed database to identify OGE workers</a:t>
            </a:r>
          </a:p>
          <a:p>
            <a:endParaRPr lang="en-US" dirty="0" smtClean="0"/>
          </a:p>
          <a:p>
            <a:r>
              <a:rPr lang="en-US" dirty="0" smtClean="0"/>
              <a:t>Findings:</a:t>
            </a:r>
          </a:p>
          <a:p>
            <a:r>
              <a:rPr lang="en-US" dirty="0"/>
              <a:t>Zero physician-reported silicosis cases related to oil and gas </a:t>
            </a:r>
          </a:p>
          <a:p>
            <a:r>
              <a:rPr lang="en-US" dirty="0"/>
              <a:t>Less than five* physician-reported asbestosis cases related to oil and gas†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280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held a roundtable to share our goals and objectives and get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793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795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4</a:t>
            </a:fld>
            <a:endParaRPr lang="en-US"/>
          </a:p>
        </p:txBody>
      </p:sp>
    </p:spTree>
    <p:extLst>
      <p:ext uri="{BB962C8B-B14F-4D97-AF65-F5344CB8AC3E}">
        <p14:creationId xmlns:p14="http://schemas.microsoft.com/office/powerpoint/2010/main" val="4085853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533D5-A954-427F-BE21-75B7AE808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222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solidFill>
                  <a:schemeClr val="bg1"/>
                </a:solidFill>
              </a:rPr>
              <a:t>The health symptoms reported to our program primarily include: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solidFill>
                <a:schemeClr val="bg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aseline="0" dirty="0" smtClean="0">
                <a:solidFill>
                  <a:schemeClr val="bg1"/>
                </a:solidFill>
              </a:rPr>
              <a:t>respiratory symptoms such as eye, nose and throat irritation and difficulty breathing</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aseline="0" dirty="0" smtClean="0">
                <a:solidFill>
                  <a:schemeClr val="bg1"/>
                </a:solidFill>
              </a:rPr>
              <a:t>acute neurological symptoms such as headaches and dizziness</a:t>
            </a:r>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6</a:t>
            </a:fld>
            <a:endParaRPr lang="en-US"/>
          </a:p>
        </p:txBody>
      </p:sp>
    </p:spTree>
    <p:extLst>
      <p:ext uri="{BB962C8B-B14F-4D97-AF65-F5344CB8AC3E}">
        <p14:creationId xmlns:p14="http://schemas.microsoft.com/office/powerpoint/2010/main" val="4058941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7</a:t>
            </a:fld>
            <a:endParaRPr lang="en-US"/>
          </a:p>
        </p:txBody>
      </p:sp>
    </p:spTree>
    <p:extLst>
      <p:ext uri="{BB962C8B-B14F-4D97-AF65-F5344CB8AC3E}">
        <p14:creationId xmlns:p14="http://schemas.microsoft.com/office/powerpoint/2010/main" val="280398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bg1"/>
                </a:solidFill>
              </a:rPr>
              <a:t>Exposure Investigations</a:t>
            </a:r>
            <a:r>
              <a:rPr lang="en-US" sz="1200" baseline="0" dirty="0" smtClean="0">
                <a:solidFill>
                  <a:schemeClr val="bg1"/>
                </a:solidFill>
              </a:rPr>
              <a:t> in response to concerns.</a:t>
            </a:r>
            <a:endParaRPr lang="en-US" sz="1200" dirty="0" smtClean="0">
              <a:solidFill>
                <a:schemeClr val="bg1"/>
              </a:solidFill>
            </a:endParaRPr>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8</a:t>
            </a:fld>
            <a:endParaRPr lang="en-US"/>
          </a:p>
        </p:txBody>
      </p:sp>
    </p:spTree>
    <p:extLst>
      <p:ext uri="{BB962C8B-B14F-4D97-AF65-F5344CB8AC3E}">
        <p14:creationId xmlns:p14="http://schemas.microsoft.com/office/powerpoint/2010/main" val="328748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bg1"/>
                </a:solidFill>
              </a:rPr>
              <a:t>Case study that supports our current</a:t>
            </a:r>
            <a:r>
              <a:rPr lang="en-US" sz="1200" baseline="0" dirty="0" smtClean="0">
                <a:solidFill>
                  <a:schemeClr val="bg1"/>
                </a:solidFill>
              </a:rPr>
              <a:t> conclusions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solidFill>
                  <a:schemeClr val="bg1"/>
                </a:solidFill>
              </a:rPr>
              <a:t>Location with new UOGD occurring, over 50 health complaints reported to our program by residents living in the community south of the </a:t>
            </a:r>
            <a:r>
              <a:rPr lang="en-US" sz="1200" baseline="0" dirty="0" err="1" smtClean="0">
                <a:solidFill>
                  <a:schemeClr val="bg1"/>
                </a:solidFill>
              </a:rPr>
              <a:t>wellpad</a:t>
            </a:r>
            <a:r>
              <a:rPr lang="en-US" sz="1200" baseline="0" dirty="0" smtClean="0">
                <a:solidFill>
                  <a:schemeClr val="bg1"/>
                </a:solidFill>
              </a:rPr>
              <a:t> shown on this map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solidFill>
                  <a:schemeClr val="bg1"/>
                </a:solidFill>
              </a:rPr>
              <a:t>We initially </a:t>
            </a:r>
            <a:r>
              <a:rPr lang="en-US" sz="1200" dirty="0" smtClean="0">
                <a:solidFill>
                  <a:schemeClr val="bg1"/>
                </a:solidFill>
              </a:rPr>
              <a:t>collected 5 grab samples during reported odor events as</a:t>
            </a:r>
            <a:r>
              <a:rPr lang="en-US" sz="1200" baseline="0" dirty="0" smtClean="0">
                <a:solidFill>
                  <a:schemeClr val="bg1"/>
                </a:solidFill>
              </a:rPr>
              <a:t> shown in with the yellow stars</a:t>
            </a:r>
            <a:endParaRPr lang="en-US" sz="1200" dirty="0" smtClean="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smtClean="0">
                <a:solidFill>
                  <a:schemeClr val="bg1"/>
                </a:solidFill>
              </a:rPr>
              <a:t>Followed</a:t>
            </a:r>
            <a:r>
              <a:rPr lang="en-US" sz="1200" baseline="0" dirty="0" smtClean="0">
                <a:solidFill>
                  <a:schemeClr val="bg1"/>
                </a:solidFill>
              </a:rPr>
              <a:t> these grab sampling events with d</a:t>
            </a:r>
            <a:r>
              <a:rPr lang="en-US" sz="1200" dirty="0" smtClean="0">
                <a:solidFill>
                  <a:schemeClr val="bg1"/>
                </a:solidFill>
              </a:rPr>
              <a:t>eployment</a:t>
            </a:r>
            <a:r>
              <a:rPr lang="en-US" sz="1200" baseline="0" dirty="0" smtClean="0">
                <a:solidFill>
                  <a:schemeClr val="bg1"/>
                </a:solidFill>
              </a:rPr>
              <a:t> of our</a:t>
            </a:r>
            <a:r>
              <a:rPr lang="en-US" sz="1200" dirty="0" smtClean="0">
                <a:solidFill>
                  <a:schemeClr val="bg1"/>
                </a:solidFill>
              </a:rPr>
              <a:t> mobile lab</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dirty="0" smtClean="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smtClean="0">
                <a:solidFill>
                  <a:schemeClr val="bg1"/>
                </a:solidFill>
              </a:rPr>
              <a:t>The lab was placed ~1,000 feet generally</a:t>
            </a:r>
            <a:r>
              <a:rPr lang="en-US" sz="1200" baseline="0" dirty="0" smtClean="0">
                <a:solidFill>
                  <a:schemeClr val="bg1"/>
                </a:solidFill>
              </a:rPr>
              <a:t> </a:t>
            </a:r>
            <a:r>
              <a:rPr lang="en-US" sz="1200" dirty="0" smtClean="0">
                <a:solidFill>
                  <a:schemeClr val="bg1"/>
                </a:solidFill>
              </a:rPr>
              <a:t>downwind from the well pad between the well pad and neighborhood </a:t>
            </a:r>
          </a:p>
          <a:p>
            <a:endParaRPr lang="en-US"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9</a:t>
            </a:fld>
            <a:endParaRPr lang="en-US"/>
          </a:p>
        </p:txBody>
      </p:sp>
    </p:spTree>
    <p:extLst>
      <p:ext uri="{BB962C8B-B14F-4D97-AF65-F5344CB8AC3E}">
        <p14:creationId xmlns:p14="http://schemas.microsoft.com/office/powerpoint/2010/main" val="257303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6CB776B-1266-4421-9E3A-00A2BC21D993}" type="slidenum">
              <a:rPr lang="en-US" smtClean="0"/>
              <a:pPr>
                <a:defRPr/>
              </a:pPr>
              <a:t>10</a:t>
            </a:fld>
            <a:endParaRPr lang="en-US"/>
          </a:p>
        </p:txBody>
      </p:sp>
    </p:spTree>
    <p:extLst>
      <p:ext uri="{BB962C8B-B14F-4D97-AF65-F5344CB8AC3E}">
        <p14:creationId xmlns:p14="http://schemas.microsoft.com/office/powerpoint/2010/main" val="2925357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allett Pea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8" name="Title 4"/>
          <p:cNvSpPr txBox="1">
            <a:spLocks/>
          </p:cNvSpPr>
          <p:nvPr userDrawn="1"/>
        </p:nvSpPr>
        <p:spPr>
          <a:xfrm>
            <a:off x="152400" y="304800"/>
            <a:ext cx="7924800" cy="1650975"/>
          </a:xfrm>
          <a:prstGeom prst="rect">
            <a:avLst/>
          </a:prstGeom>
        </p:spPr>
        <p:txBody>
          <a:bodyPr lIns="0" tIns="0" rIns="0" bIns="0"/>
          <a:lstStyle/>
          <a:p>
            <a:pPr>
              <a:defRPr/>
            </a:pPr>
            <a:r>
              <a:rPr lang="en-US" sz="3600" b="1" kern="1200" dirty="0" smtClean="0">
                <a:solidFill>
                  <a:schemeClr val="bg1"/>
                </a:solidFill>
                <a:effectLst/>
                <a:latin typeface="+mn-lt"/>
                <a:ea typeface="+mn-ea"/>
                <a:cs typeface="+mn-cs"/>
              </a:rPr>
              <a:t>Exposures and Health Risks Across Multiple Communities Near Oil and Gas Operations in Colorado </a:t>
            </a:r>
            <a:endParaRPr lang="en-US" sz="3600" kern="1200" dirty="0">
              <a:solidFill>
                <a:schemeClr val="bg1"/>
              </a:solidFill>
              <a:effectLst/>
              <a:latin typeface="+mn-lt"/>
              <a:ea typeface="+mn-ea"/>
              <a:cs typeface="+mn-cs"/>
            </a:endParaRPr>
          </a:p>
        </p:txBody>
      </p:sp>
      <p:pic>
        <p:nvPicPr>
          <p:cNvPr id="9" name="Picture 8" descr="co_cdphe__dept_300_rgb.png"/>
          <p:cNvPicPr>
            <a:picLocks noChangeAspect="1"/>
          </p:cNvPicPr>
          <p:nvPr userDrawn="1"/>
        </p:nvPicPr>
        <p:blipFill>
          <a:blip r:embed="rId3" cstate="screen"/>
          <a:stretch>
            <a:fillRect/>
          </a:stretch>
        </p:blipFill>
        <p:spPr>
          <a:xfrm>
            <a:off x="6412810" y="6096000"/>
            <a:ext cx="2350650" cy="457200"/>
          </a:xfrm>
          <a:prstGeom prst="rect">
            <a:avLst/>
          </a:prstGeom>
          <a:noFill/>
          <a:ln>
            <a:noFill/>
          </a:ln>
        </p:spPr>
      </p:pic>
      <p:sp>
        <p:nvSpPr>
          <p:cNvPr id="10" name="TextBox 9"/>
          <p:cNvSpPr txBox="1"/>
          <p:nvPr userDrawn="1"/>
        </p:nvSpPr>
        <p:spPr>
          <a:xfrm>
            <a:off x="2514600" y="4927937"/>
            <a:ext cx="6329675" cy="1015663"/>
          </a:xfrm>
          <a:prstGeom prst="rect">
            <a:avLst/>
          </a:prstGeom>
          <a:noFill/>
        </p:spPr>
        <p:txBody>
          <a:bodyPr wrap="square" rtlCol="0">
            <a:spAutoFit/>
          </a:bodyPr>
          <a:lstStyle/>
          <a:p>
            <a:pPr algn="r"/>
            <a:r>
              <a:rPr lang="en-US" sz="4000" b="1" spc="-100" baseline="0" dirty="0" smtClean="0">
                <a:solidFill>
                  <a:schemeClr val="bg1"/>
                </a:solidFill>
                <a:latin typeface="Trebuchet MS" pitchFamily="34" charset="0"/>
              </a:rPr>
              <a:t>Tami McMullin</a:t>
            </a:r>
            <a:r>
              <a:rPr lang="en-US" sz="4000" b="1" dirty="0" smtClean="0">
                <a:solidFill>
                  <a:schemeClr val="bg1"/>
                </a:solidFill>
                <a:latin typeface="Trebuchet MS" pitchFamily="34" charset="0"/>
              </a:rPr>
              <a:t>, </a:t>
            </a:r>
            <a:r>
              <a:rPr lang="en-US" sz="2400" b="0" dirty="0" smtClean="0">
                <a:solidFill>
                  <a:schemeClr val="bg1"/>
                </a:solidFill>
                <a:latin typeface="Trebuchet MS" pitchFamily="34" charset="0"/>
              </a:rPr>
              <a:t>PhD</a:t>
            </a:r>
            <a:endParaRPr lang="en-US" sz="2400" dirty="0" smtClean="0">
              <a:solidFill>
                <a:schemeClr val="bg1"/>
              </a:solidFill>
              <a:latin typeface="Trebuchet MS" pitchFamily="34" charset="0"/>
            </a:endParaRPr>
          </a:p>
          <a:p>
            <a:pPr algn="r"/>
            <a:r>
              <a:rPr lang="en-US" sz="1800" b="0" i="0" kern="1200" dirty="0" smtClean="0">
                <a:solidFill>
                  <a:srgbClr val="FFFFFF"/>
                </a:solidFill>
                <a:effectLst/>
                <a:latin typeface="+mn-lt"/>
                <a:ea typeface="+mn-ea"/>
                <a:cs typeface="+mn-cs"/>
              </a:rPr>
              <a:t>State Toxicologist</a:t>
            </a:r>
            <a:endParaRPr lang="en-US" sz="1800" dirty="0" smtClean="0">
              <a:solidFill>
                <a:srgbClr val="FFFFFF"/>
              </a:solidFill>
              <a:latin typeface="Trebuchet MS" pitchFamily="34" charset="0"/>
            </a:endParaRPr>
          </a:p>
        </p:txBody>
      </p:sp>
      <p:sp>
        <p:nvSpPr>
          <p:cNvPr id="11" name="TextBox 10"/>
          <p:cNvSpPr txBox="1"/>
          <p:nvPr userDrawn="1"/>
        </p:nvSpPr>
        <p:spPr>
          <a:xfrm>
            <a:off x="173182" y="5698353"/>
            <a:ext cx="3352800" cy="861774"/>
          </a:xfrm>
          <a:prstGeom prst="rect">
            <a:avLst/>
          </a:prstGeom>
          <a:noFill/>
        </p:spPr>
        <p:txBody>
          <a:bodyPr wrap="square" lIns="0" tIns="0" rIns="0" bIns="0" rtlCol="0">
            <a:spAutoFit/>
          </a:bodyPr>
          <a:lstStyle/>
          <a:p>
            <a:pPr lvl="0">
              <a:defRPr/>
            </a:pPr>
            <a:r>
              <a:rPr lang="en-US" sz="2800" kern="0" spc="-50" baseline="0" dirty="0" smtClean="0">
                <a:solidFill>
                  <a:schemeClr val="bg1"/>
                </a:solidFill>
                <a:latin typeface="Trebuchet MS" pitchFamily="34" charset="0"/>
                <a:sym typeface="Arial"/>
              </a:rPr>
              <a:t>September 14, 2018</a:t>
            </a:r>
          </a:p>
          <a:p>
            <a:pPr lvl="0">
              <a:defRPr/>
            </a:pPr>
            <a:r>
              <a:rPr lang="en-US" sz="2800" kern="0" spc="-50" baseline="0" dirty="0" smtClean="0">
                <a:solidFill>
                  <a:schemeClr val="bg1"/>
                </a:solidFill>
                <a:latin typeface="Trebuchet MS" pitchFamily="34" charset="0"/>
                <a:sym typeface="Arial"/>
              </a:rPr>
              <a:t>HEI Fall Workshop</a:t>
            </a:r>
            <a:endParaRPr lang="en-US" sz="1100" kern="0" spc="-50" baseline="0" dirty="0" smtClean="0">
              <a:solidFill>
                <a:schemeClr val="bg1"/>
              </a:solidFill>
              <a:latin typeface="Trebuchet MS" pitchFamily="34" charset="0"/>
              <a:sym typeface="Arial"/>
            </a:endParaRPr>
          </a:p>
        </p:txBody>
      </p:sp>
    </p:spTree>
    <p:extLst>
      <p:ext uri="{BB962C8B-B14F-4D97-AF65-F5344CB8AC3E}">
        <p14:creationId xmlns:p14="http://schemas.microsoft.com/office/powerpoint/2010/main" val="16719681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46788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533940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11811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57144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450974"/>
          </a:xfrm>
        </p:spPr>
        <p:txBody>
          <a:bodyPr anchor="b"/>
          <a:lstStyle>
            <a:lvl1pPr>
              <a:defRPr sz="2400">
                <a:latin typeface="Museo Sans 1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514600"/>
            <a:ext cx="2949178" cy="33543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Tree>
    <p:extLst>
      <p:ext uri="{BB962C8B-B14F-4D97-AF65-F5344CB8AC3E}">
        <p14:creationId xmlns:p14="http://schemas.microsoft.com/office/powerpoint/2010/main" val="79143608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t"/>
          <a:lstStyle>
            <a:lvl1pPr>
              <a:defRPr sz="2400">
                <a:latin typeface="+mn-l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Tree>
    <p:extLst>
      <p:ext uri="{BB962C8B-B14F-4D97-AF65-F5344CB8AC3E}">
        <p14:creationId xmlns:p14="http://schemas.microsoft.com/office/powerpoint/2010/main" val="16570550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3581400" y="6400800"/>
            <a:ext cx="2133600" cy="365125"/>
          </a:xfrm>
        </p:spPr>
        <p:txBody>
          <a:bodyPr/>
          <a:lstStyle>
            <a:lvl1pPr algn="ctr">
              <a:defRPr>
                <a:solidFill>
                  <a:schemeClr val="tx2"/>
                </a:solidFill>
              </a:defRPr>
            </a:lvl1pPr>
          </a:lstStyle>
          <a:p>
            <a:fld id="{79F645E1-E29F-4118-977B-4D877848FC05}" type="slidenum">
              <a:rPr lang="en-US" smtClean="0"/>
              <a:pPr/>
              <a:t>‹#›</a:t>
            </a:fld>
            <a:endParaRPr lang="en-US" dirty="0"/>
          </a:p>
        </p:txBody>
      </p:sp>
      <p:grpSp>
        <p:nvGrpSpPr>
          <p:cNvPr id="4" name="Group 8"/>
          <p:cNvGrpSpPr/>
          <p:nvPr/>
        </p:nvGrpSpPr>
        <p:grpSpPr>
          <a:xfrm>
            <a:off x="6096000" y="6248400"/>
            <a:ext cx="2971800" cy="525462"/>
            <a:chOff x="4876800" y="8153400"/>
            <a:chExt cx="2971800" cy="525462"/>
          </a:xfrm>
        </p:grpSpPr>
        <p:sp>
          <p:nvSpPr>
            <p:cNvPr id="7" name="AutoShape 3"/>
            <p:cNvSpPr>
              <a:spLocks/>
            </p:cNvSpPr>
            <p:nvPr userDrawn="1"/>
          </p:nvSpPr>
          <p:spPr bwMode="auto">
            <a:xfrm>
              <a:off x="4876800" y="8153400"/>
              <a:ext cx="2971800" cy="525462"/>
            </a:xfrm>
            <a:prstGeom prst="roundRect">
              <a:avLst>
                <a:gd name="adj" fmla="val 14435"/>
              </a:avLst>
            </a:prstGeom>
            <a:solidFill>
              <a:srgbClr val="FFFFF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dirty="0">
                <a:solidFill>
                  <a:srgbClr val="FFFFFF"/>
                </a:solidFill>
              </a:endParaRPr>
            </a:p>
          </p:txBody>
        </p:sp>
        <p:pic>
          <p:nvPicPr>
            <p:cNvPr id="8" name="Picture 7" descr="co_cdphe__dept_300_rgb.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5257800" y="8229600"/>
              <a:ext cx="2133600" cy="417880"/>
            </a:xfrm>
            <a:prstGeom prst="rect">
              <a:avLst/>
            </a:prstGeom>
          </p:spPr>
        </p:pic>
      </p:grpSp>
      <p:grpSp>
        <p:nvGrpSpPr>
          <p:cNvPr id="9" name="Group 8"/>
          <p:cNvGrpSpPr/>
          <p:nvPr userDrawn="1"/>
        </p:nvGrpSpPr>
        <p:grpSpPr>
          <a:xfrm>
            <a:off x="6096000" y="6248400"/>
            <a:ext cx="2971800" cy="525462"/>
            <a:chOff x="4876800" y="8153400"/>
            <a:chExt cx="2971800" cy="525462"/>
          </a:xfrm>
        </p:grpSpPr>
        <p:sp>
          <p:nvSpPr>
            <p:cNvPr id="10" name="AutoShape 3"/>
            <p:cNvSpPr>
              <a:spLocks/>
            </p:cNvSpPr>
            <p:nvPr userDrawn="1"/>
          </p:nvSpPr>
          <p:spPr bwMode="auto">
            <a:xfrm>
              <a:off x="4876800" y="8153400"/>
              <a:ext cx="2971800" cy="525462"/>
            </a:xfrm>
            <a:prstGeom prst="roundRect">
              <a:avLst>
                <a:gd name="adj" fmla="val 14435"/>
              </a:avLst>
            </a:prstGeom>
            <a:solidFill>
              <a:srgbClr val="FFFFF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dirty="0">
                <a:solidFill>
                  <a:srgbClr val="FFFFFF"/>
                </a:solidFill>
              </a:endParaRPr>
            </a:p>
          </p:txBody>
        </p:sp>
        <p:pic>
          <p:nvPicPr>
            <p:cNvPr id="11" name="Picture 10" descr="co_cdphe__dept_300_rgb.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5257800" y="8229600"/>
              <a:ext cx="2133600" cy="417880"/>
            </a:xfrm>
            <a:prstGeom prst="rect">
              <a:avLst/>
            </a:prstGeom>
          </p:spPr>
        </p:pic>
      </p:grpSp>
    </p:spTree>
    <p:extLst>
      <p:ext uri="{BB962C8B-B14F-4D97-AF65-F5344CB8AC3E}">
        <p14:creationId xmlns:p14="http://schemas.microsoft.com/office/powerpoint/2010/main" val="2072539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E7BC2B-9EB7-4B41-95B4-7FB1A618C510}"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E38D-074A-45A7-90BC-7052C1C01AD2}" type="slidenum">
              <a:rPr lang="en-US" smtClean="0"/>
              <a:t>‹#›</a:t>
            </a:fld>
            <a:endParaRPr lang="en-US"/>
          </a:p>
        </p:txBody>
      </p:sp>
    </p:spTree>
    <p:extLst>
      <p:ext uri="{BB962C8B-B14F-4D97-AF65-F5344CB8AC3E}">
        <p14:creationId xmlns:p14="http://schemas.microsoft.com/office/powerpoint/2010/main" val="1980115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E7BC2B-9EB7-4B41-95B4-7FB1A618C510}"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E38D-074A-45A7-90BC-7052C1C01AD2}" type="slidenum">
              <a:rPr lang="en-US" smtClean="0"/>
              <a:t>‹#›</a:t>
            </a:fld>
            <a:endParaRPr lang="en-US"/>
          </a:p>
        </p:txBody>
      </p:sp>
    </p:spTree>
    <p:extLst>
      <p:ext uri="{BB962C8B-B14F-4D97-AF65-F5344CB8AC3E}">
        <p14:creationId xmlns:p14="http://schemas.microsoft.com/office/powerpoint/2010/main" val="3568339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E7BC2B-9EB7-4B41-95B4-7FB1A618C510}"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E38D-074A-45A7-90BC-7052C1C01AD2}" type="slidenum">
              <a:rPr lang="en-US" smtClean="0"/>
              <a:t>‹#›</a:t>
            </a:fld>
            <a:endParaRPr lang="en-US"/>
          </a:p>
        </p:txBody>
      </p:sp>
    </p:spTree>
    <p:extLst>
      <p:ext uri="{BB962C8B-B14F-4D97-AF65-F5344CB8AC3E}">
        <p14:creationId xmlns:p14="http://schemas.microsoft.com/office/powerpoint/2010/main" val="1019565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lors us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6"/>
            <a:ext cx="7886700" cy="1325563"/>
          </a:xfrm>
          <a:prstGeom prst="rect">
            <a:avLst/>
          </a:prstGeom>
        </p:spPr>
        <p:txBody>
          <a:bodyPr/>
          <a:lstStyle>
            <a:lvl1pPr>
              <a:defRPr sz="3200" i="1" baseline="0"/>
            </a:lvl1pPr>
          </a:lstStyle>
          <a:p>
            <a:r>
              <a:rPr lang="en-US" dirty="0" smtClean="0"/>
              <a:t>Colors of these slides</a:t>
            </a:r>
            <a:br>
              <a:rPr lang="en-US" dirty="0" smtClean="0"/>
            </a:br>
            <a:r>
              <a:rPr lang="en-US" dirty="0" smtClean="0"/>
              <a:t/>
            </a:r>
            <a:br>
              <a:rPr lang="en-US" dirty="0" smtClean="0"/>
            </a:br>
            <a:r>
              <a:rPr lang="en-US" sz="1200" dirty="0" smtClean="0"/>
              <a:t>Don’t use this slide. It is here to build the brand colors in to the template.</a:t>
            </a:r>
            <a:endParaRPr lang="en-US" dirty="0"/>
          </a:p>
        </p:txBody>
      </p:sp>
      <p:sp>
        <p:nvSpPr>
          <p:cNvPr id="4" name="TextBox 3"/>
          <p:cNvSpPr txBox="1"/>
          <p:nvPr userDrawn="1"/>
        </p:nvSpPr>
        <p:spPr>
          <a:xfrm>
            <a:off x="457200" y="1828800"/>
            <a:ext cx="788670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rgbClr val="F6323E"/>
                </a:solidFill>
              </a:rPr>
              <a:t>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rgbClr val="EF7521"/>
                </a:solidFill>
              </a:rPr>
              <a:t>Orange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rgbClr val="FFC000"/>
                </a:solidFill>
              </a:rPr>
              <a:t>Yellow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rgbClr val="6CC049"/>
                </a:solidFill>
              </a:rPr>
              <a:t>Green or </a:t>
            </a:r>
            <a:r>
              <a:rPr lang="en-US" sz="2800" dirty="0" smtClean="0">
                <a:solidFill>
                  <a:srgbClr val="00953A"/>
                </a:solidFill>
              </a:rPr>
              <a:t>Green</a:t>
            </a:r>
          </a:p>
          <a:p>
            <a:r>
              <a:rPr lang="en-US" sz="2800" dirty="0" smtClean="0">
                <a:solidFill>
                  <a:srgbClr val="00B2E2"/>
                </a:solidFill>
              </a:rPr>
              <a:t>Blue or </a:t>
            </a:r>
            <a:r>
              <a:rPr lang="en-US" sz="2800" dirty="0" smtClean="0">
                <a:solidFill>
                  <a:srgbClr val="009ADD"/>
                </a:solidFill>
              </a:rPr>
              <a:t>blue</a:t>
            </a:r>
          </a:p>
          <a:p>
            <a:r>
              <a:rPr lang="en-US" sz="2800" dirty="0" smtClean="0">
                <a:solidFill>
                  <a:srgbClr val="430098"/>
                </a:solidFill>
              </a:rPr>
              <a:t>Violet</a:t>
            </a:r>
          </a:p>
          <a:p>
            <a:r>
              <a:rPr lang="en-US" sz="2800" dirty="0" smtClean="0"/>
              <a:t>Gray</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7600" y="1934378"/>
            <a:ext cx="2590800" cy="3416440"/>
          </a:xfrm>
          <a:prstGeom prst="rect">
            <a:avLst/>
          </a:prstGeom>
        </p:spPr>
      </p:pic>
      <p:sp>
        <p:nvSpPr>
          <p:cNvPr id="5" name="TextBox 4"/>
          <p:cNvSpPr txBox="1"/>
          <p:nvPr userDrawn="1"/>
        </p:nvSpPr>
        <p:spPr>
          <a:xfrm>
            <a:off x="6781800" y="4152124"/>
            <a:ext cx="2117887" cy="923330"/>
          </a:xfrm>
          <a:prstGeom prst="rect">
            <a:avLst/>
          </a:prstGeom>
          <a:noFill/>
        </p:spPr>
        <p:txBody>
          <a:bodyPr wrap="none" rtlCol="0">
            <a:spAutoFit/>
          </a:bodyPr>
          <a:lstStyle/>
          <a:p>
            <a:r>
              <a:rPr lang="en-US" dirty="0" smtClean="0"/>
              <a:t>Choose your colors</a:t>
            </a:r>
          </a:p>
          <a:p>
            <a:r>
              <a:rPr lang="en-US" dirty="0" smtClean="0"/>
              <a:t>from</a:t>
            </a:r>
            <a:r>
              <a:rPr lang="en-US" baseline="0" dirty="0" smtClean="0"/>
              <a:t> the</a:t>
            </a:r>
          </a:p>
          <a:p>
            <a:r>
              <a:rPr lang="en-US" baseline="0" dirty="0" smtClean="0"/>
              <a:t>Recent Colors row</a:t>
            </a:r>
            <a:endParaRPr lang="en-US" dirty="0"/>
          </a:p>
        </p:txBody>
      </p:sp>
      <p:sp>
        <p:nvSpPr>
          <p:cNvPr id="6" name="Left Arrow 5"/>
          <p:cNvSpPr/>
          <p:nvPr userDrawn="1"/>
        </p:nvSpPr>
        <p:spPr>
          <a:xfrm>
            <a:off x="5943600" y="4495800"/>
            <a:ext cx="685800" cy="304800"/>
          </a:xfrm>
          <a:prstGeom prst="leftArrow">
            <a:avLst/>
          </a:prstGeom>
          <a:solidFill>
            <a:srgbClr val="F632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323E"/>
              </a:solidFill>
            </a:endParaRPr>
          </a:p>
        </p:txBody>
      </p:sp>
    </p:spTree>
    <p:extLst>
      <p:ext uri="{BB962C8B-B14F-4D97-AF65-F5344CB8AC3E}">
        <p14:creationId xmlns:p14="http://schemas.microsoft.com/office/powerpoint/2010/main" val="90355619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E7BC2B-9EB7-4B41-95B4-7FB1A618C510}" type="datetimeFigureOut">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E38D-074A-45A7-90BC-7052C1C01AD2}" type="slidenum">
              <a:rPr lang="en-US" smtClean="0"/>
              <a:t>‹#›</a:t>
            </a:fld>
            <a:endParaRPr lang="en-US"/>
          </a:p>
        </p:txBody>
      </p:sp>
    </p:spTree>
    <p:extLst>
      <p:ext uri="{BB962C8B-B14F-4D97-AF65-F5344CB8AC3E}">
        <p14:creationId xmlns:p14="http://schemas.microsoft.com/office/powerpoint/2010/main" val="125968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E7BC2B-9EB7-4B41-95B4-7FB1A618C510}" type="datetimeFigureOut">
              <a:rPr lang="en-US" smtClean="0"/>
              <a:t>10/1/2018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E38D-074A-45A7-90BC-7052C1C01AD2}" type="slidenum">
              <a:rPr lang="en-US" smtClean="0"/>
              <a:t>‹#›</a:t>
            </a:fld>
            <a:endParaRPr lang="en-US"/>
          </a:p>
        </p:txBody>
      </p:sp>
    </p:spTree>
    <p:extLst>
      <p:ext uri="{BB962C8B-B14F-4D97-AF65-F5344CB8AC3E}">
        <p14:creationId xmlns:p14="http://schemas.microsoft.com/office/powerpoint/2010/main" val="1239529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E7BC2B-9EB7-4B41-95B4-7FB1A618C510}" type="datetimeFigureOut">
              <a:rPr lang="en-US" smtClean="0"/>
              <a:t>10/1/2018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E38D-074A-45A7-90BC-7052C1C01AD2}" type="slidenum">
              <a:rPr lang="en-US" smtClean="0"/>
              <a:t>‹#›</a:t>
            </a:fld>
            <a:endParaRPr lang="en-US"/>
          </a:p>
        </p:txBody>
      </p:sp>
    </p:spTree>
    <p:extLst>
      <p:ext uri="{BB962C8B-B14F-4D97-AF65-F5344CB8AC3E}">
        <p14:creationId xmlns:p14="http://schemas.microsoft.com/office/powerpoint/2010/main" val="1628914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7BC2B-9EB7-4B41-95B4-7FB1A618C510}" type="datetimeFigureOut">
              <a:rPr lang="en-US" smtClean="0"/>
              <a:t>10/1/2018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E38D-074A-45A7-90BC-7052C1C01AD2}" type="slidenum">
              <a:rPr lang="en-US" smtClean="0"/>
              <a:t>‹#›</a:t>
            </a:fld>
            <a:endParaRPr lang="en-US"/>
          </a:p>
        </p:txBody>
      </p:sp>
    </p:spTree>
    <p:extLst>
      <p:ext uri="{BB962C8B-B14F-4D97-AF65-F5344CB8AC3E}">
        <p14:creationId xmlns:p14="http://schemas.microsoft.com/office/powerpoint/2010/main" val="2911997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6E7BC2B-9EB7-4B41-95B4-7FB1A618C510}" type="datetimeFigureOut">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E38D-074A-45A7-90BC-7052C1C01AD2}" type="slidenum">
              <a:rPr lang="en-US" smtClean="0"/>
              <a:t>‹#›</a:t>
            </a:fld>
            <a:endParaRPr lang="en-US"/>
          </a:p>
        </p:txBody>
      </p:sp>
    </p:spTree>
    <p:extLst>
      <p:ext uri="{BB962C8B-B14F-4D97-AF65-F5344CB8AC3E}">
        <p14:creationId xmlns:p14="http://schemas.microsoft.com/office/powerpoint/2010/main" val="1578812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6E7BC2B-9EB7-4B41-95B4-7FB1A618C510}" type="datetimeFigureOut">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E38D-074A-45A7-90BC-7052C1C01AD2}" type="slidenum">
              <a:rPr lang="en-US" smtClean="0"/>
              <a:t>‹#›</a:t>
            </a:fld>
            <a:endParaRPr lang="en-US"/>
          </a:p>
        </p:txBody>
      </p:sp>
    </p:spTree>
    <p:extLst>
      <p:ext uri="{BB962C8B-B14F-4D97-AF65-F5344CB8AC3E}">
        <p14:creationId xmlns:p14="http://schemas.microsoft.com/office/powerpoint/2010/main" val="1424509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E7BC2B-9EB7-4B41-95B4-7FB1A618C510}"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E38D-074A-45A7-90BC-7052C1C01AD2}" type="slidenum">
              <a:rPr lang="en-US" smtClean="0"/>
              <a:t>‹#›</a:t>
            </a:fld>
            <a:endParaRPr lang="en-US"/>
          </a:p>
        </p:txBody>
      </p:sp>
    </p:spTree>
    <p:extLst>
      <p:ext uri="{BB962C8B-B14F-4D97-AF65-F5344CB8AC3E}">
        <p14:creationId xmlns:p14="http://schemas.microsoft.com/office/powerpoint/2010/main" val="3214757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E7BC2B-9EB7-4B41-95B4-7FB1A618C510}"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E38D-074A-45A7-90BC-7052C1C01AD2}" type="slidenum">
              <a:rPr lang="en-US" smtClean="0"/>
              <a:t>‹#›</a:t>
            </a:fld>
            <a:endParaRPr lang="en-US"/>
          </a:p>
        </p:txBody>
      </p:sp>
    </p:spTree>
    <p:extLst>
      <p:ext uri="{BB962C8B-B14F-4D97-AF65-F5344CB8AC3E}">
        <p14:creationId xmlns:p14="http://schemas.microsoft.com/office/powerpoint/2010/main" val="2192842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WSD Title Slide 1">
    <p:spTree>
      <p:nvGrpSpPr>
        <p:cNvPr id="1" name=""/>
        <p:cNvGrpSpPr/>
        <p:nvPr/>
      </p:nvGrpSpPr>
      <p:grpSpPr>
        <a:xfrm>
          <a:off x="0" y="0"/>
          <a:ext cx="0" cy="0"/>
          <a:chOff x="0" y="0"/>
          <a:chExt cx="0" cy="0"/>
        </a:xfrm>
      </p:grpSpPr>
      <p:sp>
        <p:nvSpPr>
          <p:cNvPr id="4" name="Title 3"/>
          <p:cNvSpPr>
            <a:spLocks noGrp="1"/>
          </p:cNvSpPr>
          <p:nvPr>
            <p:ph type="title"/>
          </p:nvPr>
        </p:nvSpPr>
        <p:spPr>
          <a:xfrm>
            <a:off x="632491" y="2821758"/>
            <a:ext cx="7886700" cy="1325033"/>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186157559"/>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WSD Data Slide 1 (for content heavy tables and charts)">
    <p:spTree>
      <p:nvGrpSpPr>
        <p:cNvPr id="1" name=""/>
        <p:cNvGrpSpPr/>
        <p:nvPr/>
      </p:nvGrpSpPr>
      <p:grpSpPr>
        <a:xfrm>
          <a:off x="0" y="0"/>
          <a:ext cx="0" cy="0"/>
          <a:chOff x="0" y="0"/>
          <a:chExt cx="0" cy="0"/>
        </a:xfrm>
      </p:grpSpPr>
      <p:sp>
        <p:nvSpPr>
          <p:cNvPr id="6" name="TextBox 5"/>
          <p:cNvSpPr txBox="1"/>
          <p:nvPr userDrawn="1"/>
        </p:nvSpPr>
        <p:spPr>
          <a:xfrm>
            <a:off x="714777" y="1751528"/>
            <a:ext cx="6342846" cy="646331"/>
          </a:xfrm>
          <a:prstGeom prst="rect">
            <a:avLst/>
          </a:prstGeom>
          <a:noFill/>
        </p:spPr>
        <p:txBody>
          <a:bodyPr wrap="square" rtlCol="0">
            <a:spAutoFit/>
          </a:bodyPr>
          <a:lstStyle/>
          <a:p>
            <a:pPr marL="285743" indent="-285743">
              <a:buFont typeface="Arial" panose="020B0604020202020204" pitchFamily="34" charset="0"/>
              <a:buChar char="•"/>
            </a:pPr>
            <a:endParaRPr lang="en-US" sz="1800" dirty="0" smtClean="0">
              <a:solidFill>
                <a:srgbClr val="000000"/>
              </a:solidFill>
              <a:latin typeface="Calibri" panose="020F0502020204030204" pitchFamily="34" charset="0"/>
            </a:endParaRPr>
          </a:p>
          <a:p>
            <a:pPr marL="742931" lvl="1" indent="-285743">
              <a:buClr>
                <a:schemeClr val="accent3"/>
              </a:buClr>
              <a:buFont typeface="Arial" panose="020B0604020202020204" pitchFamily="34" charset="0"/>
              <a:buChar char="•"/>
            </a:pPr>
            <a:endParaRPr lang="en-US" sz="1800" dirty="0" smtClean="0">
              <a:solidFill>
                <a:srgbClr val="000000"/>
              </a:solidFill>
              <a:latin typeface="Calibri" panose="020F0502020204030204" pitchFamily="34" charset="0"/>
            </a:endParaRPr>
          </a:p>
        </p:txBody>
      </p:sp>
      <p:sp>
        <p:nvSpPr>
          <p:cNvPr id="7" name="Text Placeholder 7"/>
          <p:cNvSpPr>
            <a:spLocks noGrp="1"/>
          </p:cNvSpPr>
          <p:nvPr>
            <p:ph type="body" sz="quarter" idx="10"/>
          </p:nvPr>
        </p:nvSpPr>
        <p:spPr>
          <a:xfrm>
            <a:off x="457200" y="1545167"/>
            <a:ext cx="8229600" cy="4455584"/>
          </a:xfrm>
        </p:spPr>
        <p:txBody>
          <a:bodyPr/>
          <a:lstStyle>
            <a:lvl1pPr marL="342892" indent="-342892">
              <a:buClr>
                <a:srgbClr val="695E4A"/>
              </a:buClr>
              <a:buFont typeface="Arial" panose="020B0604020202020204" pitchFamily="34" charset="0"/>
              <a:buChar char="•"/>
              <a:defRPr sz="2000">
                <a:solidFill>
                  <a:schemeClr val="accent5">
                    <a:lumMod val="50000"/>
                  </a:schemeClr>
                </a:solidFill>
              </a:defRPr>
            </a:lvl1pPr>
            <a:lvl2pPr marL="742931" indent="-285743">
              <a:buClr>
                <a:schemeClr val="accent3"/>
              </a:buClr>
              <a:buFont typeface="Arial" panose="020B0604020202020204" pitchFamily="34" charset="0"/>
              <a:buChar char="•"/>
              <a:defRPr sz="2000">
                <a:solidFill>
                  <a:schemeClr val="accent5">
                    <a:lumMod val="50000"/>
                  </a:schemeClr>
                </a:solidFill>
              </a:defRPr>
            </a:lvl2pPr>
            <a:lvl3pPr marL="1142972" indent="-228594">
              <a:buClr>
                <a:srgbClr val="00B0F0"/>
              </a:buClr>
              <a:buFont typeface="Arial" panose="020B0604020202020204" pitchFamily="34" charset="0"/>
              <a:buChar char="•"/>
              <a:defRPr sz="2000">
                <a:solidFill>
                  <a:schemeClr val="accent5">
                    <a:lumMod val="50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smtClean="0"/>
              <a:t>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457200" y="274639"/>
            <a:ext cx="8229600" cy="1143000"/>
          </a:xfrm>
          <a:prstGeom prst="rect">
            <a:avLst/>
          </a:prstGeom>
        </p:spPr>
        <p:txBody>
          <a:bodyPr anchor="b" anchorCtr="0"/>
          <a:lstStyle>
            <a:lvl1pPr algn="l">
              <a:lnSpc>
                <a:spcPts val="3000"/>
              </a:lnSpc>
              <a:defRPr sz="2800" b="1" baseline="0">
                <a:solidFill>
                  <a:schemeClr val="accent5">
                    <a:lumMod val="50000"/>
                  </a:schemeClr>
                </a:solidFill>
                <a:effectLst/>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32895248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content, footn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3889375"/>
          </a:xfrm>
          <a:prstGeom prst="rect">
            <a:avLst/>
          </a:prstGeom>
        </p:spPr>
        <p:txBody>
          <a:bodyPr/>
          <a:lstStyle>
            <a:lvl5pPr>
              <a:defRPr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71500" y="559678"/>
            <a:ext cx="2875430" cy="4952492"/>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2871243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nSpc>
                <a:spcPts val="2250"/>
              </a:lnSpc>
              <a:defRPr sz="21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marL="257168" indent="-257168">
              <a:buClr>
                <a:schemeClr val="tx1"/>
              </a:buClr>
              <a:buSzPct val="100000"/>
              <a:buFont typeface="Wingdings" pitchFamily="2" charset="2"/>
              <a:buChar char="§"/>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
        <p:nvSpPr>
          <p:cNvPr id="4" name="Slide Number Placeholder 3"/>
          <p:cNvSpPr>
            <a:spLocks noGrp="1"/>
          </p:cNvSpPr>
          <p:nvPr>
            <p:ph type="sldNum" sz="quarter" idx="11"/>
          </p:nvPr>
        </p:nvSpPr>
        <p:spPr/>
        <p:txBody>
          <a:bodyPr/>
          <a:lstStyle/>
          <a:p>
            <a:fld id="{BB22C394-ECFC-4744-A79D-1087CBEEB993}" type="slidenum">
              <a:rPr lang="en-US" smtClean="0">
                <a:solidFill>
                  <a:srgbClr val="FFC000">
                    <a:tint val="75000"/>
                  </a:srgbClr>
                </a:solidFill>
              </a:rPr>
              <a:pPr/>
              <a:t>‹#›</a:t>
            </a:fld>
            <a:endParaRPr lang="en-US">
              <a:solidFill>
                <a:srgbClr val="FFC000">
                  <a:tint val="75000"/>
                </a:srgbClr>
              </a:solidFill>
            </a:endParaRPr>
          </a:p>
        </p:txBody>
      </p:sp>
    </p:spTree>
    <p:extLst>
      <p:ext uri="{BB962C8B-B14F-4D97-AF65-F5344CB8AC3E}">
        <p14:creationId xmlns:p14="http://schemas.microsoft.com/office/powerpoint/2010/main" val="223201069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WSD Bullets/Data Slide 1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3000"/>
              </a:lnSpc>
              <a:defRPr sz="2800" b="1" baseline="0">
                <a:solidFill>
                  <a:schemeClr val="accent5">
                    <a:lumMod val="50000"/>
                  </a:schemeClr>
                </a:solidFill>
                <a:effectLst/>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1" y="1600201"/>
            <a:ext cx="3879669" cy="4191000"/>
          </a:xfrm>
          <a:prstGeom prst="rect">
            <a:avLst/>
          </a:prstGeom>
        </p:spPr>
        <p:txBody>
          <a:bodyPr/>
          <a:lstStyle>
            <a:lvl1pPr marL="342892" indent="-342892">
              <a:buClr>
                <a:srgbClr val="541900"/>
              </a:buClr>
              <a:buSzPct val="70000"/>
              <a:buFont typeface="Arial" panose="020B0604020202020204" pitchFamily="34" charset="0"/>
              <a:buChar char="•"/>
              <a:defRPr sz="2400" b="1" baseline="0">
                <a:solidFill>
                  <a:schemeClr val="accent5">
                    <a:lumMod val="50000"/>
                  </a:schemeClr>
                </a:solidFill>
                <a:latin typeface="Calibri" pitchFamily="34" charset="0"/>
              </a:defRPr>
            </a:lvl1pPr>
            <a:lvl2pPr marL="742931" indent="-285743">
              <a:buClr>
                <a:srgbClr val="005984"/>
              </a:buClr>
              <a:buSzPct val="100000"/>
              <a:buFont typeface="Arial" panose="020B0604020202020204" pitchFamily="34" charset="0"/>
              <a:buChar char="•"/>
              <a:defRPr sz="2000">
                <a:solidFill>
                  <a:srgbClr val="CC6600"/>
                </a:solidFill>
              </a:defRPr>
            </a:lvl2pPr>
            <a:lvl3pPr marL="1142972" indent="-228594">
              <a:buClrTx/>
              <a:buSzPct val="100000"/>
              <a:buFont typeface="Arial" pitchFamily="34" charset="0"/>
              <a:buChar char="•"/>
              <a:defRPr sz="1800">
                <a:solidFill>
                  <a:srgbClr val="CC6600"/>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2" indent="-342892">
              <a:buClr>
                <a:srgbClr val="541900"/>
              </a:buClr>
              <a:buSzPct val="70000"/>
              <a:buFont typeface="Arial" panose="020B0604020202020204" pitchFamily="34" charset="0"/>
              <a:buChar char="•"/>
              <a:defRPr sz="2400" b="1" baseline="0">
                <a:solidFill>
                  <a:schemeClr val="accent5">
                    <a:lumMod val="50000"/>
                  </a:schemeClr>
                </a:solidFill>
                <a:latin typeface="Calibri" pitchFamily="34" charset="0"/>
              </a:defRPr>
            </a:lvl1pPr>
            <a:lvl2pPr marL="742931" indent="-285743">
              <a:buClr>
                <a:srgbClr val="005984"/>
              </a:buClr>
              <a:buSzPct val="100000"/>
              <a:buFont typeface="Arial" panose="020B0604020202020204" pitchFamily="34" charset="0"/>
              <a:buChar char="•"/>
              <a:defRPr sz="2000">
                <a:solidFill>
                  <a:srgbClr val="CC6600"/>
                </a:solidFill>
              </a:defRPr>
            </a:lvl2pPr>
            <a:lvl3pPr marL="1142972" indent="-228594">
              <a:buClrTx/>
              <a:buSzPct val="100000"/>
              <a:buFont typeface="Arial" pitchFamily="34" charset="0"/>
              <a:buChar char="•"/>
              <a:defRPr sz="1800">
                <a:solidFill>
                  <a:srgbClr val="CC6600"/>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8740673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559678"/>
            <a:ext cx="2875430" cy="4952492"/>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86200" y="540628"/>
            <a:ext cx="4686300" cy="248894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86200" y="3712467"/>
            <a:ext cx="4686300" cy="248222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571501" y="5930061"/>
            <a:ext cx="2861142" cy="365125"/>
          </a:xfrm>
          <a:prstGeom prst="rect">
            <a:avLst/>
          </a:prstGeom>
        </p:spPr>
        <p:txBody>
          <a:bodyPr/>
          <a:lstStyle/>
          <a:p>
            <a:fld id="{B61BEF0D-F0BB-DE4B-95CE-6DB70DBA9567}" type="datetimeFigureOut">
              <a:rPr lang="en-US" smtClean="0"/>
              <a:pPr/>
              <a:t>10/1/2018</a:t>
            </a:fld>
            <a:endParaRPr lang="en-US" dirty="0"/>
          </a:p>
        </p:txBody>
      </p:sp>
      <p:sp>
        <p:nvSpPr>
          <p:cNvPr id="6" name="Footer Placeholder 5"/>
          <p:cNvSpPr>
            <a:spLocks noGrp="1"/>
          </p:cNvSpPr>
          <p:nvPr>
            <p:ph type="ftr" sz="quarter" idx="11"/>
          </p:nvPr>
        </p:nvSpPr>
        <p:spPr>
          <a:xfrm>
            <a:off x="571501" y="6314441"/>
            <a:ext cx="286114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6012" y="5607593"/>
            <a:ext cx="407987"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249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1500" y="559678"/>
            <a:ext cx="2875430" cy="4952492"/>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571501" y="5930061"/>
            <a:ext cx="2861142" cy="365125"/>
          </a:xfrm>
          <a:prstGeom prst="rect">
            <a:avLst/>
          </a:prstGeom>
        </p:spPr>
        <p:txBody>
          <a:bodyPr/>
          <a:lstStyle/>
          <a:p>
            <a:fld id="{B61BEF0D-F0BB-DE4B-95CE-6DB70DBA9567}" type="datetimeFigureOut">
              <a:rPr lang="en-US" smtClean="0"/>
              <a:pPr/>
              <a:t>10/1/2018</a:t>
            </a:fld>
            <a:endParaRPr lang="en-US" dirty="0"/>
          </a:p>
        </p:txBody>
      </p:sp>
      <p:sp>
        <p:nvSpPr>
          <p:cNvPr id="4" name="Footer Placeholder 3"/>
          <p:cNvSpPr>
            <a:spLocks noGrp="1"/>
          </p:cNvSpPr>
          <p:nvPr>
            <p:ph type="ftr" sz="quarter" idx="11"/>
          </p:nvPr>
        </p:nvSpPr>
        <p:spPr>
          <a:xfrm>
            <a:off x="571501" y="6314441"/>
            <a:ext cx="2861142"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6012" y="5607593"/>
            <a:ext cx="407987" cy="3651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9987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Hallett Pea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8" name="Title 4"/>
          <p:cNvSpPr txBox="1">
            <a:spLocks/>
          </p:cNvSpPr>
          <p:nvPr userDrawn="1"/>
        </p:nvSpPr>
        <p:spPr>
          <a:xfrm>
            <a:off x="152400" y="304800"/>
            <a:ext cx="7924800" cy="1650975"/>
          </a:xfrm>
          <a:prstGeom prst="rect">
            <a:avLst/>
          </a:prstGeom>
        </p:spPr>
        <p:txBody>
          <a:bodyPr lIns="0" tIns="0" rIns="0" bIns="0"/>
          <a:lstStyle/>
          <a:p>
            <a:pPr>
              <a:defRPr/>
            </a:pPr>
            <a:r>
              <a:rPr lang="en-US" sz="3600" b="1" kern="1200" dirty="0" smtClean="0">
                <a:solidFill>
                  <a:schemeClr val="bg1"/>
                </a:solidFill>
                <a:effectLst/>
                <a:latin typeface="+mn-lt"/>
                <a:ea typeface="+mn-ea"/>
                <a:cs typeface="+mn-cs"/>
              </a:rPr>
              <a:t>Exposures and Health Risks Across Multiple Communities Near Oil and Gas Operations in Colorado </a:t>
            </a:r>
            <a:endParaRPr lang="en-US" sz="3600" kern="1200" dirty="0">
              <a:solidFill>
                <a:schemeClr val="bg1"/>
              </a:solidFill>
              <a:effectLst/>
              <a:latin typeface="+mn-lt"/>
              <a:ea typeface="+mn-ea"/>
              <a:cs typeface="+mn-cs"/>
            </a:endParaRPr>
          </a:p>
        </p:txBody>
      </p:sp>
      <p:pic>
        <p:nvPicPr>
          <p:cNvPr id="9" name="Picture 8" descr="co_cdphe__dept_300_rgb.png"/>
          <p:cNvPicPr>
            <a:picLocks noChangeAspect="1"/>
          </p:cNvPicPr>
          <p:nvPr userDrawn="1"/>
        </p:nvPicPr>
        <p:blipFill>
          <a:blip r:embed="rId3" cstate="screen"/>
          <a:stretch>
            <a:fillRect/>
          </a:stretch>
        </p:blipFill>
        <p:spPr>
          <a:xfrm>
            <a:off x="6412810" y="6096000"/>
            <a:ext cx="2350650" cy="457200"/>
          </a:xfrm>
          <a:prstGeom prst="rect">
            <a:avLst/>
          </a:prstGeom>
          <a:noFill/>
          <a:ln>
            <a:noFill/>
          </a:ln>
        </p:spPr>
      </p:pic>
      <p:sp>
        <p:nvSpPr>
          <p:cNvPr id="10" name="TextBox 9"/>
          <p:cNvSpPr txBox="1"/>
          <p:nvPr userDrawn="1"/>
        </p:nvSpPr>
        <p:spPr>
          <a:xfrm>
            <a:off x="2514600" y="4927937"/>
            <a:ext cx="6329675" cy="1015663"/>
          </a:xfrm>
          <a:prstGeom prst="rect">
            <a:avLst/>
          </a:prstGeom>
          <a:noFill/>
        </p:spPr>
        <p:txBody>
          <a:bodyPr wrap="square" rtlCol="0">
            <a:spAutoFit/>
          </a:bodyPr>
          <a:lstStyle/>
          <a:p>
            <a:pPr algn="r"/>
            <a:r>
              <a:rPr lang="en-US" sz="4000" b="1" spc="-100" baseline="0" dirty="0" smtClean="0">
                <a:solidFill>
                  <a:schemeClr val="bg1"/>
                </a:solidFill>
                <a:latin typeface="Trebuchet MS" pitchFamily="34" charset="0"/>
              </a:rPr>
              <a:t>Tami McMullin</a:t>
            </a:r>
            <a:r>
              <a:rPr lang="en-US" sz="4000" b="1" dirty="0" smtClean="0">
                <a:solidFill>
                  <a:schemeClr val="bg1"/>
                </a:solidFill>
                <a:latin typeface="Trebuchet MS" pitchFamily="34" charset="0"/>
              </a:rPr>
              <a:t>, </a:t>
            </a:r>
            <a:r>
              <a:rPr lang="en-US" sz="2400" b="0" dirty="0" smtClean="0">
                <a:solidFill>
                  <a:schemeClr val="bg1"/>
                </a:solidFill>
                <a:latin typeface="Trebuchet MS" pitchFamily="34" charset="0"/>
              </a:rPr>
              <a:t>PhD</a:t>
            </a:r>
            <a:endParaRPr lang="en-US" sz="2400" dirty="0" smtClean="0">
              <a:solidFill>
                <a:schemeClr val="bg1"/>
              </a:solidFill>
              <a:latin typeface="Trebuchet MS" pitchFamily="34" charset="0"/>
            </a:endParaRPr>
          </a:p>
          <a:p>
            <a:pPr algn="r"/>
            <a:r>
              <a:rPr lang="en-US" sz="1800" b="0" i="0" kern="1200" dirty="0" smtClean="0">
                <a:solidFill>
                  <a:srgbClr val="FFFFFF"/>
                </a:solidFill>
                <a:effectLst/>
                <a:latin typeface="+mn-lt"/>
                <a:ea typeface="+mn-ea"/>
                <a:cs typeface="+mn-cs"/>
              </a:rPr>
              <a:t>State Toxicologist</a:t>
            </a:r>
            <a:endParaRPr lang="en-US" sz="1800" dirty="0" smtClean="0">
              <a:solidFill>
                <a:srgbClr val="FFFFFF"/>
              </a:solidFill>
              <a:latin typeface="Trebuchet MS" pitchFamily="34" charset="0"/>
            </a:endParaRPr>
          </a:p>
        </p:txBody>
      </p:sp>
      <p:sp>
        <p:nvSpPr>
          <p:cNvPr id="11" name="TextBox 10"/>
          <p:cNvSpPr txBox="1"/>
          <p:nvPr userDrawn="1"/>
        </p:nvSpPr>
        <p:spPr>
          <a:xfrm>
            <a:off x="173182" y="5698353"/>
            <a:ext cx="3352800" cy="861774"/>
          </a:xfrm>
          <a:prstGeom prst="rect">
            <a:avLst/>
          </a:prstGeom>
          <a:noFill/>
        </p:spPr>
        <p:txBody>
          <a:bodyPr wrap="square" lIns="0" tIns="0" rIns="0" bIns="0" rtlCol="0">
            <a:spAutoFit/>
          </a:bodyPr>
          <a:lstStyle/>
          <a:p>
            <a:pPr lvl="0">
              <a:defRPr/>
            </a:pPr>
            <a:r>
              <a:rPr lang="en-US" sz="2800" kern="0" spc="-50" baseline="0" dirty="0" smtClean="0">
                <a:solidFill>
                  <a:schemeClr val="bg1"/>
                </a:solidFill>
                <a:latin typeface="Trebuchet MS" pitchFamily="34" charset="0"/>
                <a:sym typeface="Arial"/>
              </a:rPr>
              <a:t>September 14, 2018</a:t>
            </a:r>
          </a:p>
          <a:p>
            <a:pPr lvl="0">
              <a:defRPr/>
            </a:pPr>
            <a:r>
              <a:rPr lang="en-US" sz="2800" kern="0" spc="-50" baseline="0" dirty="0" smtClean="0">
                <a:solidFill>
                  <a:schemeClr val="bg1"/>
                </a:solidFill>
                <a:latin typeface="Trebuchet MS" pitchFamily="34" charset="0"/>
                <a:sym typeface="Arial"/>
              </a:rPr>
              <a:t>HEI Fall Workshop</a:t>
            </a:r>
            <a:endParaRPr lang="en-US" sz="1100" kern="0" spc="-50" baseline="0" dirty="0" smtClean="0">
              <a:solidFill>
                <a:schemeClr val="bg1"/>
              </a:solidFill>
              <a:latin typeface="Trebuchet MS" pitchFamily="34" charset="0"/>
              <a:sym typeface="Arial"/>
            </a:endParaRPr>
          </a:p>
        </p:txBody>
      </p:sp>
    </p:spTree>
    <p:extLst>
      <p:ext uri="{BB962C8B-B14F-4D97-AF65-F5344CB8AC3E}">
        <p14:creationId xmlns:p14="http://schemas.microsoft.com/office/powerpoint/2010/main" val="22281567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aseline="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spc="-100" baseline="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Tree>
    <p:extLst>
      <p:ext uri="{BB962C8B-B14F-4D97-AF65-F5344CB8AC3E}">
        <p14:creationId xmlns:p14="http://schemas.microsoft.com/office/powerpoint/2010/main" val="21357141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content, footn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3889375"/>
          </a:xfrm>
        </p:spPr>
        <p:txBody>
          <a:bodyPr/>
          <a:lstStyle>
            <a:lvl5pPr>
              <a:defRPr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39774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4189475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689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60020"/>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381" r:id="rId3"/>
    <p:sldLayoutId id="2147484382" r:id="rId4"/>
    <p:sldLayoutId id="2147484383" r:id="rId5"/>
    <p:sldLayoutId id="2147484379" r:id="rId6"/>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4000" kern="1200" spc="-100" baseline="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spc="-5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spc="-3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spc="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spc="0" baseline="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689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2819400" y="6325506"/>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1</a:t>
            </a:r>
            <a:endParaRPr lang="en-US" dirty="0"/>
          </a:p>
        </p:txBody>
      </p:sp>
    </p:spTree>
    <p:extLst>
      <p:ext uri="{BB962C8B-B14F-4D97-AF65-F5344CB8AC3E}">
        <p14:creationId xmlns:p14="http://schemas.microsoft.com/office/powerpoint/2010/main" val="1716751086"/>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385" r:id="rId10"/>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4000" kern="1200" spc="-100" baseline="0">
          <a:solidFill>
            <a:srgbClr val="4E5758"/>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spc="-50" baseline="0">
          <a:solidFill>
            <a:srgbClr val="4E5758"/>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spc="0" baseline="0">
          <a:solidFill>
            <a:srgbClr val="4E5758"/>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spc="0" baseline="0">
          <a:solidFill>
            <a:srgbClr val="4E5758"/>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spc="0" baseline="0">
          <a:solidFill>
            <a:srgbClr val="4E5758"/>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spc="0" baseline="0">
          <a:solidFill>
            <a:srgbClr val="4E5758"/>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E7BC2B-9EB7-4B41-95B4-7FB1A618C510}" type="datetimeFigureOut">
              <a:rPr lang="en-US" smtClean="0"/>
              <a:t>10/1/2018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EFE38D-074A-45A7-90BC-7052C1C01AD2}" type="slidenum">
              <a:rPr lang="en-US" smtClean="0"/>
              <a:t>‹#›</a:t>
            </a:fld>
            <a:endParaRPr lang="en-US"/>
          </a:p>
        </p:txBody>
      </p:sp>
    </p:spTree>
    <p:extLst>
      <p:ext uri="{BB962C8B-B14F-4D97-AF65-F5344CB8AC3E}">
        <p14:creationId xmlns:p14="http://schemas.microsoft.com/office/powerpoint/2010/main" val="4209119994"/>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5.emf"/><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2.png"/><Relationship Id="rId4" Type="http://schemas.openxmlformats.org/officeDocument/2006/relationships/diagramLayout" Target="../diagrams/layout2.xml"/><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46.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5842" name="Picture 2" descr="D:\DCIM\101CANON\IMG_6785.JPG"/>
          <p:cNvPicPr>
            <a:picLocks noChangeAspect="1" noChangeArrowheads="1"/>
          </p:cNvPicPr>
          <p:nvPr/>
        </p:nvPicPr>
        <p:blipFill rotWithShape="1">
          <a:blip r:embed="rId3" cstate="print"/>
          <a:srcRect r="5028" b="14894"/>
          <a:stretch/>
        </p:blipFill>
        <p:spPr bwMode="auto">
          <a:xfrm>
            <a:off x="28903" y="-1"/>
            <a:ext cx="9115098" cy="685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p:cNvSpPr txBox="1">
            <a:spLocks/>
          </p:cNvSpPr>
          <p:nvPr/>
        </p:nvSpPr>
        <p:spPr>
          <a:xfrm>
            <a:off x="-1" y="0"/>
            <a:ext cx="9144001" cy="1524000"/>
          </a:xfrm>
          <a:prstGeom prst="rect">
            <a:avLst/>
          </a:prstGeom>
        </p:spPr>
        <p:txBody>
          <a:bodyPr lIns="457200" rIns="0"/>
          <a:lstStyle/>
          <a:p>
            <a:pPr marL="0" marR="0" lvl="0" indent="0" defTabSz="914400" rtl="0" eaLnBrk="1" fontAlgn="auto" latinLnBrk="0" hangingPunct="1">
              <a:spcBef>
                <a:spcPts val="0"/>
              </a:spcBef>
              <a:spcAft>
                <a:spcPts val="0"/>
              </a:spcAft>
              <a:buClrTx/>
              <a:buSzTx/>
              <a:buFontTx/>
              <a:buNone/>
              <a:tabLst/>
              <a:defRPr/>
            </a:pPr>
            <a:r>
              <a:rPr lang="en-US" sz="4800" b="1" noProof="0" dirty="0" smtClean="0">
                <a:solidFill>
                  <a:schemeClr val="bg1"/>
                </a:solidFill>
                <a:latin typeface="Trebuchet MS" pitchFamily="34" charset="0"/>
              </a:rPr>
              <a:t>Evaluating </a:t>
            </a:r>
          </a:p>
          <a:p>
            <a:pPr marL="0" marR="0" lvl="0" indent="0" defTabSz="914400" rtl="0" eaLnBrk="1" fontAlgn="auto" latinLnBrk="0" hangingPunct="1">
              <a:spcBef>
                <a:spcPts val="0"/>
              </a:spcBef>
              <a:spcAft>
                <a:spcPts val="0"/>
              </a:spcAft>
              <a:buClrTx/>
              <a:buSzTx/>
              <a:buFontTx/>
              <a:buNone/>
              <a:tabLst/>
              <a:defRPr/>
            </a:pPr>
            <a:r>
              <a:rPr lang="en-US" sz="4800" b="1" noProof="0" dirty="0" smtClean="0">
                <a:solidFill>
                  <a:schemeClr val="bg1"/>
                </a:solidFill>
                <a:latin typeface="Trebuchet MS" pitchFamily="34" charset="0"/>
              </a:rPr>
              <a:t>Oil and Gas </a:t>
            </a:r>
          </a:p>
          <a:p>
            <a:pPr marL="0" marR="0" lvl="0" indent="0" defTabSz="914400" rtl="0" eaLnBrk="1" fontAlgn="auto" latinLnBrk="0" hangingPunct="1">
              <a:spcBef>
                <a:spcPts val="0"/>
              </a:spcBef>
              <a:spcAft>
                <a:spcPts val="0"/>
              </a:spcAft>
              <a:buClrTx/>
              <a:buSzTx/>
              <a:buFontTx/>
              <a:buNone/>
              <a:tabLst/>
              <a:defRPr/>
            </a:pPr>
            <a:r>
              <a:rPr lang="en-US" sz="4800" b="1" noProof="0" dirty="0" smtClean="0">
                <a:solidFill>
                  <a:schemeClr val="bg1"/>
                </a:solidFill>
                <a:latin typeface="Trebuchet MS" pitchFamily="34" charset="0"/>
              </a:rPr>
              <a:t>Community Health Concerns</a:t>
            </a:r>
            <a:endParaRPr kumimoji="0" lang="en-US" sz="2000" b="1" i="0" u="none" strike="noStrike" kern="0" cap="none" spc="0" normalizeH="0" baseline="0" noProof="0" dirty="0">
              <a:ln>
                <a:noFill/>
              </a:ln>
              <a:solidFill>
                <a:schemeClr val="bg1"/>
              </a:solidFill>
              <a:effectLst/>
              <a:uLnTx/>
              <a:uFillTx/>
              <a:latin typeface="Trebuchet MS" pitchFamily="34" charset="0"/>
              <a:sym typeface="Arial"/>
            </a:endParaRPr>
          </a:p>
        </p:txBody>
      </p:sp>
      <p:sp>
        <p:nvSpPr>
          <p:cNvPr id="2" name="Rectangle 1"/>
          <p:cNvSpPr/>
          <p:nvPr/>
        </p:nvSpPr>
        <p:spPr>
          <a:xfrm>
            <a:off x="4419600" y="5376615"/>
            <a:ext cx="4572000" cy="1354217"/>
          </a:xfrm>
          <a:prstGeom prst="rect">
            <a:avLst/>
          </a:prstGeom>
        </p:spPr>
        <p:txBody>
          <a:bodyPr>
            <a:spAutoFit/>
          </a:bodyPr>
          <a:lstStyle/>
          <a:p>
            <a:pPr lvl="1" algn="r">
              <a:buSzPct val="25000"/>
            </a:pPr>
            <a:r>
              <a:rPr lang="en-US" sz="2800" b="1" dirty="0" smtClean="0">
                <a:ea typeface="Trebuchet MS"/>
                <a:cs typeface="Trebuchet MS"/>
                <a:sym typeface="Trebuchet MS"/>
              </a:rPr>
              <a:t>Tami McMullin, </a:t>
            </a:r>
            <a:r>
              <a:rPr lang="en-US" sz="2800" b="1" dirty="0">
                <a:ea typeface="Trebuchet MS"/>
                <a:cs typeface="Trebuchet MS"/>
                <a:sym typeface="Trebuchet MS"/>
              </a:rPr>
              <a:t>Ph.D</a:t>
            </a:r>
            <a:r>
              <a:rPr lang="en-US" sz="2800" b="1" dirty="0" smtClean="0">
                <a:ea typeface="Trebuchet MS"/>
                <a:cs typeface="Trebuchet MS"/>
                <a:sym typeface="Trebuchet MS"/>
              </a:rPr>
              <a:t>. </a:t>
            </a:r>
            <a:r>
              <a:rPr lang="en-US" b="1" dirty="0" smtClean="0">
                <a:ea typeface="Trebuchet MS"/>
                <a:cs typeface="Trebuchet MS"/>
                <a:sym typeface="Trebuchet MS"/>
              </a:rPr>
              <a:t>State Toxicologist </a:t>
            </a:r>
          </a:p>
          <a:p>
            <a:pPr lvl="1" algn="r">
              <a:buSzPct val="25000"/>
            </a:pPr>
            <a:r>
              <a:rPr lang="en-US" b="1" dirty="0" smtClean="0">
                <a:ea typeface="Trebuchet MS"/>
                <a:cs typeface="Trebuchet MS"/>
                <a:sym typeface="Trebuchet MS"/>
              </a:rPr>
              <a:t>Oil and Gas Health Information and Response Program Manager</a:t>
            </a:r>
            <a:endParaRPr lang="en-US" b="1" dirty="0">
              <a:ea typeface="Trebuchet MS"/>
              <a:cs typeface="Trebuchet MS"/>
              <a:sym typeface="Trebuchet MS"/>
            </a:endParaRPr>
          </a:p>
        </p:txBody>
      </p:sp>
      <p:pic>
        <p:nvPicPr>
          <p:cNvPr id="7" name="Picture 6" descr="co_cdphe__dept_300_rgb.png"/>
          <p:cNvPicPr>
            <a:picLocks noChangeAspect="1"/>
          </p:cNvPicPr>
          <p:nvPr/>
        </p:nvPicPr>
        <p:blipFill>
          <a:blip r:embed="rId4" cstate="screen"/>
          <a:stretch>
            <a:fillRect/>
          </a:stretch>
        </p:blipFill>
        <p:spPr>
          <a:xfrm>
            <a:off x="304800" y="5867400"/>
            <a:ext cx="3100840" cy="6061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69917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786" y="21021"/>
            <a:ext cx="9107214" cy="1325563"/>
          </a:xfrm>
        </p:spPr>
        <p:txBody>
          <a:bodyPr>
            <a:normAutofit/>
          </a:bodyPr>
          <a:lstStyle/>
          <a:p>
            <a:pPr algn="ctr"/>
            <a:r>
              <a:rPr lang="en-US" dirty="0" smtClean="0">
                <a:solidFill>
                  <a:schemeClr val="bg1"/>
                </a:solidFill>
              </a:rPr>
              <a:t>Colorado Air Monitoring Mobile Lab (CAMML)</a:t>
            </a:r>
            <a:endParaRPr lang="en-US" dirty="0">
              <a:solidFill>
                <a:schemeClr val="bg1"/>
              </a:solidFill>
            </a:endParaRPr>
          </a:p>
        </p:txBody>
      </p:sp>
      <p:sp>
        <p:nvSpPr>
          <p:cNvPr id="2" name="Content Placeholder 1"/>
          <p:cNvSpPr>
            <a:spLocks noGrp="1"/>
          </p:cNvSpPr>
          <p:nvPr>
            <p:ph sz="half" idx="1"/>
          </p:nvPr>
        </p:nvSpPr>
        <p:spPr>
          <a:xfrm>
            <a:off x="457200" y="4276242"/>
            <a:ext cx="8534400" cy="2364102"/>
          </a:xfrm>
        </p:spPr>
        <p:txBody>
          <a:bodyPr>
            <a:normAutofit lnSpcReduction="10000"/>
          </a:bodyPr>
          <a:lstStyle/>
          <a:p>
            <a:r>
              <a:rPr lang="en-US" sz="2800" dirty="0" smtClean="0">
                <a:solidFill>
                  <a:schemeClr val="bg1"/>
                </a:solidFill>
              </a:rPr>
              <a:t>64 UOGD related VOCs </a:t>
            </a:r>
          </a:p>
          <a:p>
            <a:r>
              <a:rPr lang="en-US" sz="2800" dirty="0" err="1" smtClean="0">
                <a:solidFill>
                  <a:schemeClr val="bg1"/>
                </a:solidFill>
              </a:rPr>
              <a:t>Meterology</a:t>
            </a:r>
            <a:endParaRPr lang="en-US" sz="2800" dirty="0" smtClean="0">
              <a:solidFill>
                <a:schemeClr val="bg1"/>
              </a:solidFill>
            </a:endParaRPr>
          </a:p>
          <a:p>
            <a:r>
              <a:rPr lang="en-US" sz="2800" dirty="0" smtClean="0">
                <a:solidFill>
                  <a:schemeClr val="bg1"/>
                </a:solidFill>
              </a:rPr>
              <a:t>Drilling, Hydraulic Fracturing and </a:t>
            </a:r>
            <a:r>
              <a:rPr lang="en-US" sz="2800" dirty="0" err="1" smtClean="0">
                <a:solidFill>
                  <a:schemeClr val="bg1"/>
                </a:solidFill>
              </a:rPr>
              <a:t>Flowback</a:t>
            </a:r>
            <a:endParaRPr lang="en-US" sz="2800" dirty="0" smtClean="0">
              <a:solidFill>
                <a:schemeClr val="bg1"/>
              </a:solidFill>
            </a:endParaRPr>
          </a:p>
          <a:p>
            <a:r>
              <a:rPr lang="en-US" sz="2800" dirty="0" smtClean="0">
                <a:solidFill>
                  <a:schemeClr val="bg1"/>
                </a:solidFill>
              </a:rPr>
              <a:t>55 days</a:t>
            </a:r>
          </a:p>
          <a:p>
            <a:r>
              <a:rPr lang="en-US" sz="2800" dirty="0" smtClean="0">
                <a:solidFill>
                  <a:schemeClr val="bg1"/>
                </a:solidFill>
              </a:rPr>
              <a:t>900 hours </a:t>
            </a:r>
          </a:p>
          <a:p>
            <a:endParaRPr lang="en-US" sz="2800" dirty="0" smtClean="0">
              <a:solidFill>
                <a:schemeClr val="bg1"/>
              </a:solidFill>
            </a:endParaRPr>
          </a:p>
          <a:p>
            <a:endParaRPr lang="en-US" sz="2800" dirty="0">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031" t="14705" b="14944"/>
          <a:stretch/>
        </p:blipFill>
        <p:spPr>
          <a:xfrm>
            <a:off x="36786" y="1314755"/>
            <a:ext cx="9144000" cy="2849804"/>
          </a:xfrm>
          <a:prstGeom prst="rect">
            <a:avLst/>
          </a:prstGeom>
        </p:spPr>
      </p:pic>
    </p:spTree>
    <p:extLst>
      <p:ext uri="{BB962C8B-B14F-4D97-AF65-F5344CB8AC3E}">
        <p14:creationId xmlns:p14="http://schemas.microsoft.com/office/powerpoint/2010/main" val="3335022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50121"/>
            <a:ext cx="8991600" cy="777874"/>
          </a:xfrm>
        </p:spPr>
        <p:txBody>
          <a:bodyPr>
            <a:noAutofit/>
          </a:bodyPr>
          <a:lstStyle/>
          <a:p>
            <a:pPr algn="ctr"/>
            <a:r>
              <a:rPr lang="en-US" dirty="0" smtClean="0">
                <a:solidFill>
                  <a:schemeClr val="bg1"/>
                </a:solidFill>
              </a:rPr>
              <a:t>VOC air concentrations</a:t>
            </a:r>
            <a:endParaRPr lang="en-US" dirty="0">
              <a:solidFill>
                <a:schemeClr val="bg1"/>
              </a:solidFill>
            </a:endParaRPr>
          </a:p>
        </p:txBody>
      </p:sp>
      <p:sp>
        <p:nvSpPr>
          <p:cNvPr id="10" name="TextBox 9"/>
          <p:cNvSpPr txBox="1"/>
          <p:nvPr/>
        </p:nvSpPr>
        <p:spPr>
          <a:xfrm>
            <a:off x="296974" y="4677472"/>
            <a:ext cx="8511952" cy="707886"/>
          </a:xfrm>
          <a:prstGeom prst="rect">
            <a:avLst/>
          </a:prstGeom>
          <a:noFill/>
        </p:spPr>
        <p:txBody>
          <a:bodyPr wrap="square" rtlCol="0">
            <a:spAutoFit/>
          </a:bodyPr>
          <a:lstStyle/>
          <a:p>
            <a:pPr marL="342900" indent="-342900">
              <a:buFont typeface="Arial" panose="020B0604020202020204" pitchFamily="34" charset="0"/>
              <a:buChar char="•"/>
            </a:pPr>
            <a:endParaRPr lang="en-US" sz="2000" dirty="0" smtClean="0"/>
          </a:p>
          <a:p>
            <a:pPr marL="800100" lvl="1" indent="-342900">
              <a:buFont typeface="Arial" panose="020B0604020202020204" pitchFamily="34" charset="0"/>
              <a:buChar char="•"/>
            </a:pPr>
            <a:endParaRPr lang="en-US" sz="2000" dirty="0"/>
          </a:p>
        </p:txBody>
      </p:sp>
      <p:pic>
        <p:nvPicPr>
          <p:cNvPr id="1026" name="Picture 2" descr="Prat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19360"/>
            <a:ext cx="5953098" cy="5962440"/>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319301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50121"/>
            <a:ext cx="8991600" cy="777874"/>
          </a:xfrm>
        </p:spPr>
        <p:txBody>
          <a:bodyPr>
            <a:noAutofit/>
          </a:bodyPr>
          <a:lstStyle/>
          <a:p>
            <a:pPr algn="ctr"/>
            <a:r>
              <a:rPr lang="en-US" dirty="0" smtClean="0">
                <a:solidFill>
                  <a:schemeClr val="bg1"/>
                </a:solidFill>
              </a:rPr>
              <a:t>Screening Level Risk Assessment</a:t>
            </a:r>
            <a:endParaRPr lang="en-US" dirty="0">
              <a:solidFill>
                <a:schemeClr val="bg1"/>
              </a:solidFill>
            </a:endParaRPr>
          </a:p>
        </p:txBody>
      </p:sp>
      <p:pic>
        <p:nvPicPr>
          <p:cNvPr id="1026" name="Picture 2" descr="Pratt1"/>
          <p:cNvPicPr>
            <a:picLocks noChangeAspect="1" noChangeArrowheads="1"/>
          </p:cNvPicPr>
          <p:nvPr/>
        </p:nvPicPr>
        <p:blipFill rotWithShape="1">
          <a:blip r:embed="rId3">
            <a:extLst>
              <a:ext uri="{28A0092B-C50C-407E-A947-70E740481C1C}">
                <a14:useLocalDpi xmlns:a14="http://schemas.microsoft.com/office/drawing/2010/main" val="0"/>
              </a:ext>
            </a:extLst>
          </a:blip>
          <a:srcRect t="33228" b="30987"/>
          <a:stretch/>
        </p:blipFill>
        <p:spPr bwMode="auto">
          <a:xfrm>
            <a:off x="255513" y="947045"/>
            <a:ext cx="8717037" cy="3124200"/>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Box 1"/>
          <p:cNvSpPr txBox="1"/>
          <p:nvPr/>
        </p:nvSpPr>
        <p:spPr>
          <a:xfrm>
            <a:off x="746298" y="4724400"/>
            <a:ext cx="1828514" cy="1569660"/>
          </a:xfrm>
          <a:prstGeom prst="rect">
            <a:avLst/>
          </a:prstGeom>
          <a:noFill/>
        </p:spPr>
        <p:txBody>
          <a:bodyPr wrap="none" rtlCol="0">
            <a:spAutoFit/>
          </a:bodyPr>
          <a:lstStyle/>
          <a:p>
            <a:r>
              <a:rPr lang="en-US" sz="3200" dirty="0" smtClean="0">
                <a:solidFill>
                  <a:schemeClr val="bg1"/>
                </a:solidFill>
              </a:rPr>
              <a:t>   MAX</a:t>
            </a:r>
          </a:p>
          <a:p>
            <a:endParaRPr lang="en-US" sz="3200" dirty="0">
              <a:solidFill>
                <a:schemeClr val="bg1"/>
              </a:solidFill>
            </a:endParaRPr>
          </a:p>
          <a:p>
            <a:r>
              <a:rPr lang="en-US" sz="3200" dirty="0" smtClean="0">
                <a:solidFill>
                  <a:schemeClr val="bg1"/>
                </a:solidFill>
              </a:rPr>
              <a:t>AVERAGE</a:t>
            </a:r>
            <a:endParaRPr lang="en-US" sz="3200" dirty="0">
              <a:solidFill>
                <a:schemeClr val="bg1"/>
              </a:solidFill>
            </a:endParaRPr>
          </a:p>
        </p:txBody>
      </p:sp>
      <p:sp>
        <p:nvSpPr>
          <p:cNvPr id="3" name="Right Arrow 2"/>
          <p:cNvSpPr/>
          <p:nvPr/>
        </p:nvSpPr>
        <p:spPr>
          <a:xfrm>
            <a:off x="2667000" y="4777770"/>
            <a:ext cx="1600200" cy="48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667000" y="5791200"/>
            <a:ext cx="1600200" cy="48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19600" y="4754940"/>
            <a:ext cx="4073551" cy="1569660"/>
          </a:xfrm>
          <a:prstGeom prst="rect">
            <a:avLst/>
          </a:prstGeom>
          <a:noFill/>
        </p:spPr>
        <p:txBody>
          <a:bodyPr wrap="none" rtlCol="0">
            <a:spAutoFit/>
          </a:bodyPr>
          <a:lstStyle/>
          <a:p>
            <a:r>
              <a:rPr lang="en-US" sz="3200" dirty="0" smtClean="0">
                <a:solidFill>
                  <a:schemeClr val="bg1"/>
                </a:solidFill>
              </a:rPr>
              <a:t>ACUTE (Short-term)</a:t>
            </a:r>
          </a:p>
          <a:p>
            <a:endParaRPr lang="en-US" sz="3200" dirty="0">
              <a:solidFill>
                <a:schemeClr val="bg1"/>
              </a:solidFill>
            </a:endParaRPr>
          </a:p>
          <a:p>
            <a:r>
              <a:rPr lang="en-US" sz="3200" dirty="0" smtClean="0">
                <a:solidFill>
                  <a:schemeClr val="bg1"/>
                </a:solidFill>
              </a:rPr>
              <a:t>CHRONIC (long-term)</a:t>
            </a:r>
          </a:p>
        </p:txBody>
      </p:sp>
    </p:spTree>
    <p:extLst>
      <p:ext uri="{BB962C8B-B14F-4D97-AF65-F5344CB8AC3E}">
        <p14:creationId xmlns:p14="http://schemas.microsoft.com/office/powerpoint/2010/main" val="2862969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4731652" cy="35433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3043" y="0"/>
            <a:ext cx="4724400" cy="35433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9626" y="3371850"/>
            <a:ext cx="4648200" cy="3486150"/>
          </a:xfrm>
          <a:prstGeom prst="rect">
            <a:avLst/>
          </a:prstGeom>
        </p:spPr>
      </p:pic>
      <p:sp>
        <p:nvSpPr>
          <p:cNvPr id="6" name="Oval 5"/>
          <p:cNvSpPr/>
          <p:nvPr/>
        </p:nvSpPr>
        <p:spPr>
          <a:xfrm>
            <a:off x="838200" y="990600"/>
            <a:ext cx="1676400" cy="685800"/>
          </a:xfrm>
          <a:prstGeom prst="ellipse">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18843" y="1021080"/>
            <a:ext cx="1676400" cy="685800"/>
          </a:xfrm>
          <a:prstGeom prst="ellipse">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24200" y="4459605"/>
            <a:ext cx="1676400" cy="685800"/>
          </a:xfrm>
          <a:prstGeom prst="ellipse">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21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331"/>
            <a:ext cx="7886700" cy="1325563"/>
          </a:xfrm>
        </p:spPr>
        <p:txBody>
          <a:bodyPr>
            <a:normAutofit/>
          </a:bodyPr>
          <a:lstStyle/>
          <a:p>
            <a:pPr algn="ctr"/>
            <a:r>
              <a:rPr lang="en-US" sz="2800" dirty="0" smtClean="0">
                <a:solidFill>
                  <a:schemeClr val="bg1"/>
                </a:solidFill>
              </a:rPr>
              <a:t>Combined</a:t>
            </a:r>
            <a:r>
              <a:rPr lang="en-US" sz="2800" dirty="0" smtClean="0"/>
              <a:t> </a:t>
            </a:r>
            <a:r>
              <a:rPr lang="en-US" sz="2800" dirty="0" smtClean="0">
                <a:solidFill>
                  <a:schemeClr val="bg1"/>
                </a:solidFill>
              </a:rPr>
              <a:t>Exposures</a:t>
            </a:r>
            <a:endParaRPr lang="en-US" sz="2800" dirty="0">
              <a:solidFill>
                <a:schemeClr val="bg1"/>
              </a:solidFill>
            </a:endParaRPr>
          </a:p>
        </p:txBody>
      </p:sp>
      <p:grpSp>
        <p:nvGrpSpPr>
          <p:cNvPr id="6" name="Group 5"/>
          <p:cNvGrpSpPr/>
          <p:nvPr/>
        </p:nvGrpSpPr>
        <p:grpSpPr>
          <a:xfrm>
            <a:off x="-152400" y="0"/>
            <a:ext cx="9296400" cy="6858000"/>
            <a:chOff x="1581149" y="-41963"/>
            <a:chExt cx="6762750" cy="6671363"/>
          </a:xfrm>
        </p:grpSpPr>
        <p:pic>
          <p:nvPicPr>
            <p:cNvPr id="5" name="Picture 2" descr="Pratt HI 2"/>
            <p:cNvPicPr>
              <a:picLocks noChangeAspect="1" noChangeArrowheads="1"/>
            </p:cNvPicPr>
            <p:nvPr/>
          </p:nvPicPr>
          <p:blipFill rotWithShape="1">
            <a:blip r:embed="rId3">
              <a:extLst>
                <a:ext uri="{28A0092B-C50C-407E-A947-70E740481C1C}">
                  <a14:useLocalDpi xmlns:a14="http://schemas.microsoft.com/office/drawing/2010/main" val="0"/>
                </a:ext>
              </a:extLst>
            </a:blip>
            <a:srcRect l="-673" r="58249"/>
            <a:stretch/>
          </p:blipFill>
          <p:spPr bwMode="auto">
            <a:xfrm>
              <a:off x="1581149" y="-41963"/>
              <a:ext cx="6762750" cy="6671363"/>
            </a:xfrm>
            <a:prstGeom prst="rect">
              <a:avLst/>
            </a:prstGeom>
            <a:noFill/>
            <a:ln w="571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170" name="Picture 2" descr="Pratt HI 2"/>
            <p:cNvPicPr>
              <a:picLocks noChangeAspect="1" noChangeArrowheads="1"/>
            </p:cNvPicPr>
            <p:nvPr/>
          </p:nvPicPr>
          <p:blipFill rotWithShape="1">
            <a:blip r:embed="rId3">
              <a:extLst>
                <a:ext uri="{28A0092B-C50C-407E-A947-70E740481C1C}">
                  <a14:useLocalDpi xmlns:a14="http://schemas.microsoft.com/office/drawing/2010/main" val="0"/>
                </a:ext>
              </a:extLst>
            </a:blip>
            <a:srcRect l="83838" b="72906"/>
            <a:stretch/>
          </p:blipFill>
          <p:spPr bwMode="auto">
            <a:xfrm>
              <a:off x="6056466" y="628347"/>
              <a:ext cx="2287433" cy="16048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Tree>
    <p:extLst>
      <p:ext uri="{BB962C8B-B14F-4D97-AF65-F5344CB8AC3E}">
        <p14:creationId xmlns:p14="http://schemas.microsoft.com/office/powerpoint/2010/main" val="1207276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600302" y="0"/>
            <a:ext cx="4619897" cy="3633650"/>
            <a:chOff x="0" y="0"/>
            <a:chExt cx="9144000" cy="685800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8" name="Straight Connector 7"/>
            <p:cNvCxnSpPr/>
            <p:nvPr/>
          </p:nvCxnSpPr>
          <p:spPr>
            <a:xfrm>
              <a:off x="914400" y="609600"/>
              <a:ext cx="7620000" cy="510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415249" y="3505200"/>
            <a:ext cx="4572000" cy="3352800"/>
            <a:chOff x="0" y="0"/>
            <a:chExt cx="9144000" cy="685800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1" name="Straight Connector 10"/>
            <p:cNvCxnSpPr/>
            <p:nvPr/>
          </p:nvCxnSpPr>
          <p:spPr>
            <a:xfrm>
              <a:off x="914400" y="609600"/>
              <a:ext cx="7620000" cy="510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0" y="-1"/>
            <a:ext cx="4572000" cy="3633652"/>
            <a:chOff x="0" y="-1"/>
            <a:chExt cx="4572000" cy="3633652"/>
          </a:xfrm>
        </p:grpSpPr>
        <p:grpSp>
          <p:nvGrpSpPr>
            <p:cNvPr id="2" name="Group 1"/>
            <p:cNvGrpSpPr/>
            <p:nvPr/>
          </p:nvGrpSpPr>
          <p:grpSpPr>
            <a:xfrm>
              <a:off x="0" y="0"/>
              <a:ext cx="4572000" cy="3633651"/>
              <a:chOff x="0" y="0"/>
              <a:chExt cx="9144000" cy="685800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5" name="Straight Connector 4"/>
              <p:cNvCxnSpPr/>
              <p:nvPr/>
            </p:nvCxnSpPr>
            <p:spPr>
              <a:xfrm>
                <a:off x="914400" y="609600"/>
                <a:ext cx="7620000" cy="510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51534" t="-564" r="153" b="91963"/>
            <a:stretch/>
          </p:blipFill>
          <p:spPr>
            <a:xfrm>
              <a:off x="2057400" y="-1"/>
              <a:ext cx="2286000" cy="304799"/>
            </a:xfrm>
            <a:prstGeom prst="rect">
              <a:avLst/>
            </a:prstGeom>
          </p:spPr>
        </p:pic>
      </p:grpSp>
      <p:sp>
        <p:nvSpPr>
          <p:cNvPr id="13" name="Oval 12"/>
          <p:cNvSpPr/>
          <p:nvPr/>
        </p:nvSpPr>
        <p:spPr>
          <a:xfrm>
            <a:off x="838200" y="990600"/>
            <a:ext cx="1676400" cy="685800"/>
          </a:xfrm>
          <a:prstGeom prst="ellipse">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486400" y="1066800"/>
            <a:ext cx="1676400" cy="685800"/>
          </a:xfrm>
          <a:prstGeom prst="ellipse">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385892" y="4560025"/>
            <a:ext cx="1676400" cy="685800"/>
          </a:xfrm>
          <a:prstGeom prst="ellipse">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7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331"/>
            <a:ext cx="7886700" cy="1325563"/>
          </a:xfrm>
        </p:spPr>
        <p:txBody>
          <a:bodyPr>
            <a:normAutofit/>
          </a:bodyPr>
          <a:lstStyle/>
          <a:p>
            <a:pPr algn="ctr"/>
            <a:r>
              <a:rPr lang="en-US" sz="2800" dirty="0" smtClean="0">
                <a:solidFill>
                  <a:schemeClr val="bg1"/>
                </a:solidFill>
              </a:rPr>
              <a:t>Chronic - Combined Exposures</a:t>
            </a:r>
            <a:endParaRPr lang="en-US" sz="2800" dirty="0">
              <a:solidFill>
                <a:schemeClr val="bg1"/>
              </a:solidFill>
            </a:endParaRPr>
          </a:p>
        </p:txBody>
      </p:sp>
      <p:pic>
        <p:nvPicPr>
          <p:cNvPr id="7170" name="Picture 2" descr="Pratt HI 2"/>
          <p:cNvPicPr>
            <a:picLocks noChangeAspect="1" noChangeArrowheads="1"/>
          </p:cNvPicPr>
          <p:nvPr/>
        </p:nvPicPr>
        <p:blipFill rotWithShape="1">
          <a:blip r:embed="rId3">
            <a:extLst>
              <a:ext uri="{28A0092B-C50C-407E-A947-70E740481C1C}">
                <a14:useLocalDpi xmlns:a14="http://schemas.microsoft.com/office/drawing/2010/main" val="0"/>
              </a:ext>
            </a:extLst>
          </a:blip>
          <a:srcRect l="42087"/>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884378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
            <a:ext cx="9144000" cy="6888480"/>
          </a:xfrm>
          <a:prstGeom prst="rect">
            <a:avLst/>
          </a:prstGeom>
        </p:spPr>
      </p:pic>
    </p:spTree>
    <p:extLst>
      <p:ext uri="{BB962C8B-B14F-4D97-AF65-F5344CB8AC3E}">
        <p14:creationId xmlns:p14="http://schemas.microsoft.com/office/powerpoint/2010/main" val="2500429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28650" y="2133600"/>
            <a:ext cx="7886700" cy="4419600"/>
          </a:xfrm>
        </p:spPr>
        <p:txBody>
          <a:bodyPr>
            <a:normAutofit lnSpcReduction="10000"/>
          </a:bodyPr>
          <a:lstStyle/>
          <a:p>
            <a:r>
              <a:rPr lang="en-US" sz="3200" dirty="0" smtClean="0">
                <a:solidFill>
                  <a:schemeClr val="bg1"/>
                </a:solidFill>
              </a:rPr>
              <a:t>All 64 VOCs are consistently below health guideline values </a:t>
            </a:r>
          </a:p>
          <a:p>
            <a:endParaRPr lang="en-US" sz="3200" dirty="0">
              <a:solidFill>
                <a:schemeClr val="bg1"/>
              </a:solidFill>
            </a:endParaRPr>
          </a:p>
          <a:p>
            <a:r>
              <a:rPr lang="en-US" sz="3200" dirty="0" err="1" smtClean="0">
                <a:solidFill>
                  <a:schemeClr val="bg1"/>
                </a:solidFill>
              </a:rPr>
              <a:t>Flowback</a:t>
            </a:r>
            <a:r>
              <a:rPr lang="en-US" sz="3200" dirty="0" smtClean="0">
                <a:solidFill>
                  <a:schemeClr val="bg1"/>
                </a:solidFill>
              </a:rPr>
              <a:t> </a:t>
            </a:r>
            <a:r>
              <a:rPr lang="en-US" sz="3200" dirty="0">
                <a:solidFill>
                  <a:schemeClr val="bg1"/>
                </a:solidFill>
              </a:rPr>
              <a:t>&gt; Drilling &gt; Hydraulic Fracturing </a:t>
            </a:r>
          </a:p>
          <a:p>
            <a:endParaRPr lang="en-US" sz="3200" dirty="0" smtClean="0">
              <a:solidFill>
                <a:schemeClr val="bg1"/>
              </a:solidFill>
            </a:endParaRPr>
          </a:p>
          <a:p>
            <a:r>
              <a:rPr lang="en-US" sz="3200" dirty="0" smtClean="0">
                <a:solidFill>
                  <a:schemeClr val="bg1"/>
                </a:solidFill>
              </a:rPr>
              <a:t>Benzene is a high priority VOC </a:t>
            </a:r>
          </a:p>
          <a:p>
            <a:pPr marL="0" indent="0">
              <a:buNone/>
            </a:pPr>
            <a:endParaRPr lang="en-US" sz="3200" dirty="0">
              <a:solidFill>
                <a:schemeClr val="bg1"/>
              </a:solidFill>
            </a:endParaRPr>
          </a:p>
          <a:p>
            <a:r>
              <a:rPr lang="en-US" sz="3200" dirty="0" smtClean="0">
                <a:solidFill>
                  <a:schemeClr val="bg1"/>
                </a:solidFill>
              </a:rPr>
              <a:t>Intermittent peak exposures that could lead to acute health risks</a:t>
            </a:r>
            <a:endParaRPr lang="en-US" sz="3200" dirty="0">
              <a:solidFill>
                <a:schemeClr val="bg1"/>
              </a:solidFill>
            </a:endParaRPr>
          </a:p>
        </p:txBody>
      </p:sp>
      <p:sp>
        <p:nvSpPr>
          <p:cNvPr id="2" name="Title 1"/>
          <p:cNvSpPr>
            <a:spLocks noGrp="1"/>
          </p:cNvSpPr>
          <p:nvPr>
            <p:ph type="title"/>
          </p:nvPr>
        </p:nvSpPr>
        <p:spPr>
          <a:xfrm>
            <a:off x="428625" y="152400"/>
            <a:ext cx="8286750" cy="1325563"/>
          </a:xfrm>
        </p:spPr>
        <p:txBody>
          <a:bodyPr>
            <a:normAutofit/>
          </a:bodyPr>
          <a:lstStyle/>
          <a:p>
            <a:pPr algn="ctr"/>
            <a:r>
              <a:rPr lang="en-US" dirty="0" smtClean="0">
                <a:solidFill>
                  <a:schemeClr val="bg1"/>
                </a:solidFill>
              </a:rPr>
              <a:t>Summary of Exposure Investigations</a:t>
            </a:r>
            <a:endParaRPr lang="en-US" dirty="0"/>
          </a:p>
        </p:txBody>
      </p:sp>
    </p:spTree>
    <p:extLst>
      <p:ext uri="{BB962C8B-B14F-4D97-AF65-F5344CB8AC3E}">
        <p14:creationId xmlns:p14="http://schemas.microsoft.com/office/powerpoint/2010/main" val="1646244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0" dirty="0" smtClean="0">
                <a:solidFill>
                  <a:schemeClr val="bg1"/>
                </a:solidFill>
                <a:latin typeface="+mn-lt"/>
              </a:rPr>
              <a:t>Ongoing Activities</a:t>
            </a:r>
            <a:endParaRPr lang="en-US" i="0" dirty="0">
              <a:solidFill>
                <a:schemeClr val="bg1"/>
              </a:solidFill>
              <a:latin typeface="+mn-lt"/>
            </a:endParaRPr>
          </a:p>
        </p:txBody>
      </p:sp>
      <p:sp>
        <p:nvSpPr>
          <p:cNvPr id="4" name="Slide Number Placeholder 3"/>
          <p:cNvSpPr>
            <a:spLocks noGrp="1"/>
          </p:cNvSpPr>
          <p:nvPr>
            <p:ph type="sldNum" sz="quarter" idx="4294967295"/>
          </p:nvPr>
        </p:nvSpPr>
        <p:spPr>
          <a:xfrm>
            <a:off x="7010400" y="6400800"/>
            <a:ext cx="2133600" cy="365125"/>
          </a:xfrm>
        </p:spPr>
        <p:txBody>
          <a:bodyPr/>
          <a:lstStyle/>
          <a:p>
            <a:fld id="{79F645E1-E29F-4118-977B-4D877848FC05}" type="slidenum">
              <a:rPr lang="en-US" smtClean="0"/>
              <a:pPr/>
              <a:t>19</a:t>
            </a:fld>
            <a:endParaRPr lang="en-US" dirty="0"/>
          </a:p>
        </p:txBody>
      </p:sp>
      <p:sp>
        <p:nvSpPr>
          <p:cNvPr id="5" name="Rounded Rectangle 4"/>
          <p:cNvSpPr/>
          <p:nvPr/>
        </p:nvSpPr>
        <p:spPr>
          <a:xfrm>
            <a:off x="4953000" y="2286000"/>
            <a:ext cx="3733800" cy="2819400"/>
          </a:xfrm>
          <a:prstGeom prst="roundRect">
            <a:avLst/>
          </a:prstGeom>
          <a:solidFill>
            <a:srgbClr val="00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Track and Investigate Health Concerns</a:t>
            </a:r>
            <a:endParaRPr lang="en-US" sz="3200" dirty="0"/>
          </a:p>
        </p:txBody>
      </p:sp>
      <p:sp>
        <p:nvSpPr>
          <p:cNvPr id="6" name="Rounded Rectangle 5"/>
          <p:cNvSpPr/>
          <p:nvPr/>
        </p:nvSpPr>
        <p:spPr>
          <a:xfrm>
            <a:off x="457200" y="2286000"/>
            <a:ext cx="3733800" cy="2819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Provide Health Science Information</a:t>
            </a:r>
            <a:endParaRPr lang="en-US" sz="3200" b="1" dirty="0">
              <a:solidFill>
                <a:schemeClr val="tx1"/>
              </a:solidFill>
            </a:endParaRPr>
          </a:p>
        </p:txBody>
      </p:sp>
      <p:sp>
        <p:nvSpPr>
          <p:cNvPr id="8" name="Left-Right Arrow 7"/>
          <p:cNvSpPr/>
          <p:nvPr/>
        </p:nvSpPr>
        <p:spPr>
          <a:xfrm>
            <a:off x="3814899" y="3352800"/>
            <a:ext cx="1524000" cy="685800"/>
          </a:xfrm>
          <a:prstGeom prst="lef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48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132" y="1981200"/>
            <a:ext cx="7886700" cy="3432175"/>
          </a:xfrm>
        </p:spPr>
        <p:txBody>
          <a:bodyPr>
            <a:noAutofit/>
          </a:bodyPr>
          <a:lstStyle/>
          <a:p>
            <a:pPr marL="0" indent="0" algn="ctr">
              <a:buNone/>
            </a:pPr>
            <a:r>
              <a:rPr lang="en-US" sz="3200" dirty="0" smtClean="0">
                <a:solidFill>
                  <a:schemeClr val="bg1"/>
                </a:solidFill>
              </a:rPr>
              <a:t>O&amp;G Task Force…“heard </a:t>
            </a:r>
            <a:r>
              <a:rPr lang="en-US" sz="3200" dirty="0">
                <a:solidFill>
                  <a:schemeClr val="bg1"/>
                </a:solidFill>
              </a:rPr>
              <a:t>from many citizens who expressed </a:t>
            </a:r>
            <a:r>
              <a:rPr lang="en-US" sz="3200" b="1" i="1" dirty="0">
                <a:solidFill>
                  <a:srgbClr val="92D050"/>
                </a:solidFill>
              </a:rPr>
              <a:t>concern and uncertainty about potential human health risks associated with exposure to emissions from oil and gas activities</a:t>
            </a:r>
            <a:r>
              <a:rPr lang="en-US" sz="3200" dirty="0">
                <a:solidFill>
                  <a:srgbClr val="92D050"/>
                </a:solidFill>
              </a:rPr>
              <a:t>. </a:t>
            </a:r>
            <a:r>
              <a:rPr lang="en-US" sz="3200" dirty="0">
                <a:solidFill>
                  <a:schemeClr val="bg1"/>
                </a:solidFill>
              </a:rPr>
              <a:t>The Task Force believes citizens deserve and need accurate, credible, peer-reviewed scientific information to help them evaluate risk” (Task Force Final Report, 2015</a:t>
            </a:r>
            <a:r>
              <a:rPr lang="en-US" sz="3200" dirty="0" smtClean="0">
                <a:solidFill>
                  <a:schemeClr val="bg1"/>
                </a:solidFill>
              </a:rPr>
              <a:t>)</a:t>
            </a:r>
          </a:p>
        </p:txBody>
      </p:sp>
      <p:sp>
        <p:nvSpPr>
          <p:cNvPr id="2" name="Title 1"/>
          <p:cNvSpPr>
            <a:spLocks noGrp="1"/>
          </p:cNvSpPr>
          <p:nvPr>
            <p:ph type="title"/>
          </p:nvPr>
        </p:nvSpPr>
        <p:spPr>
          <a:xfrm>
            <a:off x="533400" y="161924"/>
            <a:ext cx="7886700" cy="1325563"/>
          </a:xfrm>
        </p:spPr>
        <p:txBody>
          <a:bodyPr>
            <a:normAutofit/>
          </a:bodyPr>
          <a:lstStyle/>
          <a:p>
            <a:pPr algn="ctr"/>
            <a:r>
              <a:rPr lang="en-US" dirty="0" smtClean="0">
                <a:solidFill>
                  <a:schemeClr val="bg1"/>
                </a:solidFill>
              </a:rPr>
              <a:t>2015 Governor’s Oil and Gas Task Force</a:t>
            </a:r>
            <a:endParaRPr lang="en-US" dirty="0">
              <a:solidFill>
                <a:schemeClr val="bg1"/>
              </a:solidFill>
            </a:endParaRPr>
          </a:p>
        </p:txBody>
      </p:sp>
      <p:sp>
        <p:nvSpPr>
          <p:cNvPr id="4" name="Slide Number Placeholder 3"/>
          <p:cNvSpPr>
            <a:spLocks noGrp="1"/>
          </p:cNvSpPr>
          <p:nvPr>
            <p:ph type="sldNum" sz="quarter" idx="4294967295"/>
          </p:nvPr>
        </p:nvSpPr>
        <p:spPr>
          <a:xfrm>
            <a:off x="7010400" y="6400800"/>
            <a:ext cx="2133600" cy="365125"/>
          </a:xfrm>
        </p:spPr>
        <p:txBody>
          <a:bodyPr/>
          <a:lstStyle/>
          <a:p>
            <a:fld id="{79F645E1-E29F-4118-977B-4D877848FC05}" type="slidenum">
              <a:rPr lang="en-US" smtClean="0"/>
              <a:pPr/>
              <a:t>2</a:t>
            </a:fld>
            <a:endParaRPr lang="en-US" dirty="0"/>
          </a:p>
        </p:txBody>
      </p:sp>
    </p:spTree>
    <p:extLst>
      <p:ext uri="{BB962C8B-B14F-4D97-AF65-F5344CB8AC3E}">
        <p14:creationId xmlns:p14="http://schemas.microsoft.com/office/powerpoint/2010/main" val="190996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300" y="3810650"/>
            <a:ext cx="2733999" cy="213359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68733"/>
            <a:ext cx="7886700" cy="1325563"/>
          </a:xfrm>
        </p:spPr>
        <p:txBody>
          <a:bodyPr>
            <a:normAutofit/>
          </a:bodyPr>
          <a:lstStyle/>
          <a:p>
            <a:pPr algn="ctr"/>
            <a:r>
              <a:rPr lang="en-US" dirty="0" smtClean="0">
                <a:solidFill>
                  <a:schemeClr val="bg1"/>
                </a:solidFill>
              </a:rPr>
              <a:t>Health Risk Assessment </a:t>
            </a:r>
            <a:endParaRPr lang="en-US" dirty="0"/>
          </a:p>
        </p:txBody>
      </p:sp>
      <p:pic>
        <p:nvPicPr>
          <p:cNvPr id="4" name="Content Placeholder 12"/>
          <p:cNvPicPr>
            <a:picLocks noChangeAspect="1"/>
          </p:cNvPicPr>
          <p:nvPr/>
        </p:nvPicPr>
        <p:blipFill rotWithShape="1">
          <a:blip r:embed="rId4" cstate="print">
            <a:extLst>
              <a:ext uri="{28A0092B-C50C-407E-A947-70E740481C1C}">
                <a14:useLocalDpi xmlns:a14="http://schemas.microsoft.com/office/drawing/2010/main" val="0"/>
              </a:ext>
            </a:extLst>
          </a:blip>
          <a:srcRect t="2487" r="11916" b="2794"/>
          <a:stretch/>
        </p:blipFill>
        <p:spPr>
          <a:xfrm>
            <a:off x="3142834" y="2767057"/>
            <a:ext cx="2820233" cy="2553820"/>
          </a:xfrm>
          <a:prstGeom prst="rect">
            <a:avLst/>
          </a:prstGeom>
          <a:ln w="57150">
            <a:solidFill>
              <a:schemeClr val="tx1"/>
            </a:solidFill>
          </a:ln>
        </p:spPr>
      </p:pic>
      <p:pic>
        <p:nvPicPr>
          <p:cNvPr id="7" name="Picture 6"/>
          <p:cNvPicPr>
            <a:picLocks noChangeAspect="1"/>
          </p:cNvPicPr>
          <p:nvPr/>
        </p:nvPicPr>
        <p:blipFill>
          <a:blip r:embed="rId5"/>
          <a:stretch>
            <a:fillRect/>
          </a:stretch>
        </p:blipFill>
        <p:spPr>
          <a:xfrm>
            <a:off x="324629" y="1066800"/>
            <a:ext cx="2418572" cy="3400515"/>
          </a:xfrm>
          <a:prstGeom prst="rect">
            <a:avLst/>
          </a:prstGeom>
          <a:ln w="57150">
            <a:solidFill>
              <a:schemeClr val="tx1"/>
            </a:solidFill>
          </a:ln>
        </p:spPr>
      </p:pic>
      <p:sp>
        <p:nvSpPr>
          <p:cNvPr id="8" name="Right Arrow 7"/>
          <p:cNvSpPr/>
          <p:nvPr/>
        </p:nvSpPr>
        <p:spPr>
          <a:xfrm rot="2830190">
            <a:off x="2438400" y="2438400"/>
            <a:ext cx="990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830190">
            <a:off x="5667583" y="3558771"/>
            <a:ext cx="990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38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43576"/>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normAutofit fontScale="90000"/>
          </a:bodyPr>
          <a:lstStyle/>
          <a:p>
            <a:r>
              <a:rPr lang="en-US" dirty="0" smtClean="0"/>
              <a:t>Occupational Health Oil and Gas Safety Partnership </a:t>
            </a:r>
            <a:br>
              <a:rPr lang="en-US" dirty="0" smtClean="0"/>
            </a:br>
            <a:r>
              <a:rPr lang="en-US" dirty="0" smtClean="0"/>
              <a:t/>
            </a:r>
            <a:br>
              <a:rPr lang="en-US" dirty="0" smtClean="0"/>
            </a:br>
            <a:r>
              <a:rPr lang="en-US" dirty="0" smtClean="0"/>
              <a:t>Roberta Smith, CDPHE and Kyla </a:t>
            </a:r>
            <a:r>
              <a:rPr lang="en-US" dirty="0" err="1" smtClean="0"/>
              <a:t>Retzer</a:t>
            </a:r>
            <a:r>
              <a:rPr lang="en-US" dirty="0" smtClean="0"/>
              <a:t>, NIOSH WSD</a:t>
            </a:r>
            <a:endParaRPr lang="en-US" dirty="0"/>
          </a:p>
        </p:txBody>
      </p:sp>
      <p:sp>
        <p:nvSpPr>
          <p:cNvPr id="5" name="Rectangle 1"/>
          <p:cNvSpPr>
            <a:spLocks noChangeArrowheads="1"/>
          </p:cNvSpPr>
          <p:nvPr/>
        </p:nvSpPr>
        <p:spPr bwMode="auto">
          <a:xfrm>
            <a:off x="1" y="5528132"/>
            <a:ext cx="749184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85800"/>
            <a:r>
              <a:rPr lang="en-US" sz="1100" dirty="0">
                <a:solidFill>
                  <a:prstClr val="black"/>
                </a:solidFill>
                <a:latin typeface="Calibri" panose="020F0502020204030204"/>
              </a:rPr>
              <a:t>The findings and conclusions in this report are those of the author(s) and do not necessarily represent the views of the National Institute for Occupational Safety and </a:t>
            </a:r>
            <a:r>
              <a:rPr lang="en-US" sz="1100" dirty="0">
                <a:solidFill>
                  <a:prstClr val="black"/>
                </a:solidFill>
                <a:latin typeface="Calibri" panose="020F0502020204030204"/>
              </a:rPr>
              <a:t>Health or the Colorado Department of Public Health and Environment.</a:t>
            </a:r>
            <a:endParaRPr lang="en-US" sz="1100" dirty="0">
              <a:solidFill>
                <a:prstClr val="black"/>
              </a:solidFill>
              <a:latin typeface="Calibri" panose="020F0502020204030204"/>
            </a:endParaRPr>
          </a:p>
        </p:txBody>
      </p:sp>
    </p:spTree>
    <p:extLst>
      <p:ext uri="{BB962C8B-B14F-4D97-AF65-F5344CB8AC3E}">
        <p14:creationId xmlns:p14="http://schemas.microsoft.com/office/powerpoint/2010/main" val="2292503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This presentation was supported by grant number 5 U60 OH 010917-02 funded by the Centers for Disease Control and Prevention. Its contents are solely the responsibility of the authors and do not necessarily represent the official views of the Centers for Disease Control and Prevention or the Department of Health and Human Services. </a:t>
            </a:r>
            <a:endParaRPr lang="en-US" dirty="0"/>
          </a:p>
        </p:txBody>
      </p:sp>
      <p:sp>
        <p:nvSpPr>
          <p:cNvPr id="3" name="Title 2"/>
          <p:cNvSpPr>
            <a:spLocks noGrp="1"/>
          </p:cNvSpPr>
          <p:nvPr>
            <p:ph type="title"/>
          </p:nvPr>
        </p:nvSpPr>
        <p:spPr/>
        <p:txBody>
          <a:bodyPr/>
          <a:lstStyle/>
          <a:p>
            <a:r>
              <a:rPr lang="en-US" dirty="0" smtClean="0"/>
              <a:t>Disclaimer</a:t>
            </a:r>
            <a:endParaRPr lang="en-US" dirty="0"/>
          </a:p>
        </p:txBody>
      </p:sp>
    </p:spTree>
    <p:extLst>
      <p:ext uri="{BB962C8B-B14F-4D97-AF65-F5344CB8AC3E}">
        <p14:creationId xmlns:p14="http://schemas.microsoft.com/office/powerpoint/2010/main" val="42930492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Occupational Health Program at CDPHE</a:t>
            </a:r>
            <a:endParaRPr lang="en-US" dirty="0"/>
          </a:p>
        </p:txBody>
      </p:sp>
      <p:graphicFrame>
        <p:nvGraphicFramePr>
          <p:cNvPr id="6" name="Content Placeholder 5"/>
          <p:cNvGraphicFramePr>
            <a:graphicFrameLocks noGrp="1"/>
          </p:cNvGraphicFramePr>
          <p:nvPr>
            <p:ph idx="1"/>
            <p:extLst/>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descr="Image result for CSTE logo"/>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314006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Understanding the hazards from NIOSH research</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66185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24600" y="857251"/>
            <a:ext cx="9268601" cy="4654021"/>
          </a:xfrm>
          <a:prstGeom prst="rect">
            <a:avLst/>
          </a:prstGeom>
        </p:spPr>
      </p:pic>
    </p:spTree>
    <p:extLst>
      <p:ext uri="{BB962C8B-B14F-4D97-AF65-F5344CB8AC3E}">
        <p14:creationId xmlns:p14="http://schemas.microsoft.com/office/powerpoint/2010/main" val="356399542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2650" y="1137658"/>
            <a:ext cx="8229600" cy="857250"/>
          </a:xfrm>
        </p:spPr>
        <p:txBody>
          <a:bodyPr/>
          <a:lstStyle/>
          <a:p>
            <a:r>
              <a:rPr lang="en-US" dirty="0" smtClean="0"/>
              <a:t>Site preparation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52" y="2081323"/>
            <a:ext cx="4111699" cy="3083774"/>
          </a:xfrm>
          <a:prstGeom prst="rect">
            <a:avLst/>
          </a:prstGeom>
        </p:spPr>
      </p:pic>
      <p:pic>
        <p:nvPicPr>
          <p:cNvPr id="7" name="Picture 6"/>
          <p:cNvPicPr>
            <a:picLocks noChangeAspect="1"/>
          </p:cNvPicPr>
          <p:nvPr/>
        </p:nvPicPr>
        <p:blipFill>
          <a:blip r:embed="rId4"/>
          <a:stretch>
            <a:fillRect/>
          </a:stretch>
        </p:blipFill>
        <p:spPr>
          <a:xfrm rot="5400000">
            <a:off x="4116419" y="1439804"/>
            <a:ext cx="4667695" cy="3502591"/>
          </a:xfrm>
          <a:prstGeom prst="rect">
            <a:avLst/>
          </a:prstGeom>
          <a:ln>
            <a:noFill/>
          </a:ln>
          <a:effectLst>
            <a:outerShdw blurRad="292100" dist="139700" dir="2700000" algn="tl" rotWithShape="0">
              <a:srgbClr val="333333">
                <a:alpha val="65000"/>
              </a:srgbClr>
            </a:outerShdw>
          </a:effectLst>
        </p:spPr>
      </p:pic>
      <p:sp>
        <p:nvSpPr>
          <p:cNvPr id="8" name="Title 2"/>
          <p:cNvSpPr txBox="1">
            <a:spLocks/>
          </p:cNvSpPr>
          <p:nvPr/>
        </p:nvSpPr>
        <p:spPr>
          <a:xfrm>
            <a:off x="4564911" y="5139529"/>
            <a:ext cx="8229600" cy="857250"/>
          </a:xfrm>
          <a:prstGeom prst="rect">
            <a:avLst/>
          </a:prstGeom>
        </p:spPr>
        <p:txBody>
          <a:bodyPr vert="horz" lIns="91440" tIns="45720" rIns="91440" bIns="45720" rtlCol="0" anchor="b" anchorCtr="0">
            <a:normAutofit/>
          </a:bodyPr>
          <a:lstStyle>
            <a:lvl1pPr algn="l" defTabSz="685800" rtl="0" eaLnBrk="1" latinLnBrk="0" hangingPunct="1">
              <a:lnSpc>
                <a:spcPts val="3000"/>
              </a:lnSpc>
              <a:spcBef>
                <a:spcPct val="0"/>
              </a:spcBef>
              <a:buNone/>
              <a:defRPr sz="2800" b="1" i="1" kern="1200" baseline="0">
                <a:solidFill>
                  <a:schemeClr val="accent5">
                    <a:lumMod val="50000"/>
                  </a:schemeClr>
                </a:solidFill>
                <a:effectLst/>
                <a:latin typeface="Arial" panose="020B0604020202020204" pitchFamily="34" charset="0"/>
                <a:ea typeface="+mj-ea"/>
                <a:cs typeface="Arial" panose="020B0604020202020204" pitchFamily="34" charset="0"/>
              </a:defRPr>
            </a:lvl1pPr>
          </a:lstStyle>
          <a:p>
            <a:pPr defTabSz="514350">
              <a:lnSpc>
                <a:spcPts val="2250"/>
              </a:lnSpc>
            </a:pPr>
            <a:r>
              <a:rPr lang="en-US" dirty="0">
                <a:solidFill>
                  <a:srgbClr val="4472C4">
                    <a:lumMod val="50000"/>
                  </a:srgbClr>
                </a:solidFill>
              </a:rPr>
              <a:t>Drilling rig</a:t>
            </a:r>
          </a:p>
        </p:txBody>
      </p:sp>
    </p:spTree>
    <p:extLst>
      <p:ext uri="{BB962C8B-B14F-4D97-AF65-F5344CB8AC3E}">
        <p14:creationId xmlns:p14="http://schemas.microsoft.com/office/powerpoint/2010/main" val="204995762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defTabSz="685800"/>
            <a:fld id="{BB22C394-ECFC-4744-A79D-1087CBEEB993}" type="slidenum">
              <a:rPr lang="en-US">
                <a:solidFill>
                  <a:srgbClr val="FFC000">
                    <a:tint val="75000"/>
                  </a:srgbClr>
                </a:solidFill>
                <a:latin typeface="Calibri" panose="020F0502020204030204"/>
              </a:rPr>
              <a:pPr defTabSz="685800"/>
              <a:t>27</a:t>
            </a:fld>
            <a:endParaRPr lang="en-US">
              <a:solidFill>
                <a:srgbClr val="FFC000">
                  <a:tint val="75000"/>
                </a:srgbClr>
              </a:solidFill>
              <a:latin typeface="Calibri" panose="020F0502020204030204"/>
            </a:endParaRPr>
          </a:p>
        </p:txBody>
      </p:sp>
      <p:pic>
        <p:nvPicPr>
          <p:cNvPr id="8" name="Content Placeholder 9"/>
          <p:cNvPicPr>
            <a:picLocks noChangeAspect="1"/>
          </p:cNvPicPr>
          <p:nvPr/>
        </p:nvPicPr>
        <p:blipFill>
          <a:blip r:embed="rId3" cstate="print">
            <a:extLst>
              <a:ext uri="{28A0092B-C50C-407E-A947-70E740481C1C}">
                <a14:useLocalDpi xmlns:a14="http://schemas.microsoft.com/office/drawing/2010/main" val="0"/>
              </a:ext>
            </a:extLst>
          </a:blip>
          <a:srcRect l="3376" r="3376"/>
          <a:stretch>
            <a:fillRect/>
          </a:stretch>
        </p:blipFill>
        <p:spPr>
          <a:xfrm>
            <a:off x="1" y="857250"/>
            <a:ext cx="5486399" cy="41148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a:off x="5341563" y="729466"/>
            <a:ext cx="4051849" cy="5135719"/>
          </a:xfrm>
          <a:prstGeom prst="rect">
            <a:avLst/>
          </a:prstGeom>
        </p:spPr>
      </p:pic>
    </p:spTree>
    <p:extLst>
      <p:ext uri="{BB962C8B-B14F-4D97-AF65-F5344CB8AC3E}">
        <p14:creationId xmlns:p14="http://schemas.microsoft.com/office/powerpoint/2010/main" val="321777580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defTabSz="685800"/>
            <a:fld id="{BB22C394-ECFC-4744-A79D-1087CBEEB993}" type="slidenum">
              <a:rPr lang="en-US">
                <a:solidFill>
                  <a:srgbClr val="FFC000">
                    <a:tint val="75000"/>
                  </a:srgbClr>
                </a:solidFill>
                <a:latin typeface="Calibri" panose="020F0502020204030204"/>
              </a:rPr>
              <a:pPr defTabSz="685800"/>
              <a:t>28</a:t>
            </a:fld>
            <a:endParaRPr lang="en-US">
              <a:solidFill>
                <a:srgbClr val="FFC000">
                  <a:tint val="75000"/>
                </a:srgbClr>
              </a:solidFill>
              <a:latin typeface="Calibri" panose="020F0502020204030204"/>
            </a:endParaRPr>
          </a:p>
        </p:txBody>
      </p:sp>
      <p:pic>
        <p:nvPicPr>
          <p:cNvPr id="6" name="Picture 2" descr="\\cdc.gov\private\M680\xlp5\FALLS Project\2014 Work pics\IMG_1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758" y="875136"/>
            <a:ext cx="4957010" cy="512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93003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250"/>
            <a:ext cx="3402418" cy="1913860"/>
          </a:xfrm>
          <a:prstGeom prst="rect">
            <a:avLst/>
          </a:prstGeom>
        </p:spPr>
      </p:pic>
    </p:spTree>
    <p:extLst>
      <p:ext uri="{BB962C8B-B14F-4D97-AF65-F5344CB8AC3E}">
        <p14:creationId xmlns:p14="http://schemas.microsoft.com/office/powerpoint/2010/main" val="273525034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2000" dirty="0" smtClean="0">
                <a:solidFill>
                  <a:schemeClr val="bg1"/>
                </a:solidFill>
              </a:rPr>
              <a:t>Objective</a:t>
            </a:r>
            <a:endParaRPr lang="en-US"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ontent Placeholder 1"/>
          <p:cNvSpPr>
            <a:spLocks noGrp="1"/>
          </p:cNvSpPr>
          <p:nvPr>
            <p:ph idx="1"/>
          </p:nvPr>
        </p:nvSpPr>
        <p:spPr>
          <a:xfrm>
            <a:off x="304800" y="319089"/>
            <a:ext cx="5962650" cy="2743200"/>
          </a:xfrm>
        </p:spPr>
        <p:txBody>
          <a:bodyPr>
            <a:normAutofit/>
          </a:bodyPr>
          <a:lstStyle/>
          <a:p>
            <a:pPr marL="0" indent="0" algn="ctr">
              <a:buNone/>
            </a:pPr>
            <a:r>
              <a:rPr lang="en-US" sz="3600" b="1" dirty="0" smtClean="0"/>
              <a:t>Do VOCs from UOGD result in exposures to Coloradoans living nearby at levels that may be harmful to their health? </a:t>
            </a:r>
            <a:endParaRPr lang="en-US" sz="3600" b="1" dirty="0" smtClean="0">
              <a:solidFill>
                <a:schemeClr val="tx1"/>
              </a:solidFill>
            </a:endParaRPr>
          </a:p>
          <a:p>
            <a:endParaRPr lang="en-US" b="1" dirty="0">
              <a:solidFill>
                <a:schemeClr val="tx1"/>
              </a:solidFill>
            </a:endParaRPr>
          </a:p>
        </p:txBody>
      </p:sp>
    </p:spTree>
    <p:extLst>
      <p:ext uri="{BB962C8B-B14F-4D97-AF65-F5344CB8AC3E}">
        <p14:creationId xmlns:p14="http://schemas.microsoft.com/office/powerpoint/2010/main" val="1599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6482"/>
            <a:ext cx="7506586" cy="525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32499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en-US" dirty="0" smtClean="0"/>
              <a:t>Respirable silica slide</a:t>
            </a:r>
            <a:endParaRPr lang="en-US" dirty="0"/>
          </a:p>
        </p:txBody>
      </p:sp>
      <p:pic>
        <p:nvPicPr>
          <p:cNvPr id="4" name="Picture 3"/>
          <p:cNvPicPr>
            <a:picLocks noChangeAspect="1"/>
          </p:cNvPicPr>
          <p:nvPr/>
        </p:nvPicPr>
        <p:blipFill rotWithShape="1">
          <a:blip r:embed="rId3"/>
          <a:srcRect l="3795" t="4976" r="8388" b="10158"/>
          <a:stretch/>
        </p:blipFill>
        <p:spPr>
          <a:xfrm>
            <a:off x="310719" y="857251"/>
            <a:ext cx="7448365" cy="5285373"/>
          </a:xfrm>
          <a:prstGeom prst="rect">
            <a:avLst/>
          </a:prstGeom>
        </p:spPr>
      </p:pic>
    </p:spTree>
    <p:extLst>
      <p:ext uri="{BB962C8B-B14F-4D97-AF65-F5344CB8AC3E}">
        <p14:creationId xmlns:p14="http://schemas.microsoft.com/office/powerpoint/2010/main" val="282335442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3"/>
          <p:cNvPicPr>
            <a:picLocks noChangeAspect="1"/>
          </p:cNvPicPr>
          <p:nvPr/>
        </p:nvPicPr>
        <p:blipFill>
          <a:blip r:embed="rId3"/>
          <a:stretch>
            <a:fillRect/>
          </a:stretch>
        </p:blipFill>
        <p:spPr>
          <a:xfrm>
            <a:off x="119510" y="896232"/>
            <a:ext cx="8912663" cy="4154672"/>
          </a:xfrm>
          <a:prstGeom prst="rect">
            <a:avLst/>
          </a:prstGeom>
        </p:spPr>
      </p:pic>
      <p:pic>
        <p:nvPicPr>
          <p:cNvPr id="4" name="Picture 3"/>
          <p:cNvPicPr>
            <a:picLocks noChangeAspect="1"/>
          </p:cNvPicPr>
          <p:nvPr/>
        </p:nvPicPr>
        <p:blipFill>
          <a:blip r:embed="rId4"/>
          <a:stretch>
            <a:fillRect/>
          </a:stretch>
        </p:blipFill>
        <p:spPr>
          <a:xfrm>
            <a:off x="3219587" y="5044437"/>
            <a:ext cx="5299605" cy="425066"/>
          </a:xfrm>
          <a:prstGeom prst="rect">
            <a:avLst/>
          </a:prstGeom>
        </p:spPr>
      </p:pic>
    </p:spTree>
    <p:extLst>
      <p:ext uri="{BB962C8B-B14F-4D97-AF65-F5344CB8AC3E}">
        <p14:creationId xmlns:p14="http://schemas.microsoft.com/office/powerpoint/2010/main" val="190260524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114301" y="962025"/>
            <a:ext cx="9143999" cy="5143500"/>
          </a:xfrm>
          <a:prstGeom prst="rect">
            <a:avLst/>
          </a:prstGeom>
        </p:spPr>
      </p:pic>
    </p:spTree>
    <p:extLst>
      <p:ext uri="{BB962C8B-B14F-4D97-AF65-F5344CB8AC3E}">
        <p14:creationId xmlns:p14="http://schemas.microsoft.com/office/powerpoint/2010/main" val="201711744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A partnership began…….</a:t>
            </a:r>
            <a:endParaRPr lang="en-US" dirty="0"/>
          </a:p>
        </p:txBody>
      </p:sp>
      <p:graphicFrame>
        <p:nvGraphicFramePr>
          <p:cNvPr id="6" name="Content Placeholder 5"/>
          <p:cNvGraphicFramePr>
            <a:graphicFrameLocks noGrp="1"/>
          </p:cNvGraphicFramePr>
          <p:nvPr>
            <p:ph idx="1"/>
            <p:extLst/>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1216" y="4160044"/>
            <a:ext cx="1553768" cy="490664"/>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8101" y="2839085"/>
            <a:ext cx="1679453" cy="330359"/>
          </a:xfrm>
          <a:prstGeom prst="rect">
            <a:avLst/>
          </a:prstGeom>
        </p:spPr>
      </p:pic>
      <p:pic>
        <p:nvPicPr>
          <p:cNvPr id="17" name="Picture 16" descr="National Institute for Occupational Safety and Health - Wikipedia"/>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7826" y="4160044"/>
            <a:ext cx="1432595" cy="490664"/>
          </a:xfrm>
          <a:prstGeom prst="rect">
            <a:avLst/>
          </a:prstGeom>
        </p:spPr>
      </p:pic>
    </p:spTree>
    <p:extLst>
      <p:ext uri="{BB962C8B-B14F-4D97-AF65-F5344CB8AC3E}">
        <p14:creationId xmlns:p14="http://schemas.microsoft.com/office/powerpoint/2010/main" val="635326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lgn="ctr">
              <a:buNone/>
            </a:pPr>
            <a:r>
              <a:rPr lang="en-US" sz="3200" b="1" dirty="0"/>
              <a:t>Work together to examine oil and gas extraction  (OGE) worker injury and illness data and inform stakeholders on a state and national level </a:t>
            </a:r>
          </a:p>
          <a:p>
            <a:pPr marL="0" indent="0">
              <a:buNone/>
            </a:pPr>
            <a:endParaRPr lang="en-US" sz="2400" b="1" dirty="0"/>
          </a:p>
          <a:p>
            <a:pPr marL="457189" indent="-457189">
              <a:buAutoNum type="arabicParenR"/>
            </a:pPr>
            <a:endParaRPr lang="en-US" dirty="0"/>
          </a:p>
          <a:p>
            <a:pPr marL="0" indent="0">
              <a:buNone/>
            </a:pPr>
            <a:endParaRPr lang="en-US" dirty="0"/>
          </a:p>
        </p:txBody>
      </p:sp>
      <p:sp>
        <p:nvSpPr>
          <p:cNvPr id="3" name="Title 2"/>
          <p:cNvSpPr>
            <a:spLocks noGrp="1"/>
          </p:cNvSpPr>
          <p:nvPr>
            <p:ph type="title"/>
          </p:nvPr>
        </p:nvSpPr>
        <p:spPr/>
        <p:txBody>
          <a:bodyPr>
            <a:normAutofit/>
          </a:bodyPr>
          <a:lstStyle/>
          <a:p>
            <a:pPr algn="ctr"/>
            <a:r>
              <a:rPr lang="en-US" sz="4800" dirty="0"/>
              <a:t>GOAL</a:t>
            </a:r>
          </a:p>
        </p:txBody>
      </p:sp>
    </p:spTree>
    <p:extLst>
      <p:ext uri="{BB962C8B-B14F-4D97-AF65-F5344CB8AC3E}">
        <p14:creationId xmlns:p14="http://schemas.microsoft.com/office/powerpoint/2010/main" val="325557127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MAINE">
            <a:hlinkClick r:id="" tooltip="MAINE"/>
          </p:cNvPr>
          <p:cNvSpPr>
            <a:spLocks/>
          </p:cNvSpPr>
          <p:nvPr/>
        </p:nvSpPr>
        <p:spPr bwMode="auto">
          <a:xfrm>
            <a:off x="7101562" y="1706540"/>
            <a:ext cx="322244" cy="610572"/>
          </a:xfrm>
          <a:custGeom>
            <a:avLst/>
            <a:gdLst>
              <a:gd name="T0" fmla="*/ 0 w 40"/>
              <a:gd name="T1" fmla="*/ 43 h 74"/>
              <a:gd name="T2" fmla="*/ 0 w 40"/>
              <a:gd name="T3" fmla="*/ 38 h 74"/>
              <a:gd name="T4" fmla="*/ 3 w 40"/>
              <a:gd name="T5" fmla="*/ 38 h 74"/>
              <a:gd name="T6" fmla="*/ 6 w 40"/>
              <a:gd name="T7" fmla="*/ 19 h 74"/>
              <a:gd name="T8" fmla="*/ 11 w 40"/>
              <a:gd name="T9" fmla="*/ 2 h 74"/>
              <a:gd name="T10" fmla="*/ 16 w 40"/>
              <a:gd name="T11" fmla="*/ 8 h 74"/>
              <a:gd name="T12" fmla="*/ 17 w 40"/>
              <a:gd name="T13" fmla="*/ 0 h 74"/>
              <a:gd name="T14" fmla="*/ 19 w 40"/>
              <a:gd name="T15" fmla="*/ 0 h 74"/>
              <a:gd name="T16" fmla="*/ 22 w 40"/>
              <a:gd name="T17" fmla="*/ 5 h 74"/>
              <a:gd name="T18" fmla="*/ 26 w 40"/>
              <a:gd name="T19" fmla="*/ 4 h 74"/>
              <a:gd name="T20" fmla="*/ 34 w 40"/>
              <a:gd name="T21" fmla="*/ 17 h 74"/>
              <a:gd name="T22" fmla="*/ 35 w 40"/>
              <a:gd name="T23" fmla="*/ 24 h 74"/>
              <a:gd name="T24" fmla="*/ 40 w 40"/>
              <a:gd name="T25" fmla="*/ 28 h 74"/>
              <a:gd name="T26" fmla="*/ 37 w 40"/>
              <a:gd name="T27" fmla="*/ 35 h 74"/>
              <a:gd name="T28" fmla="*/ 34 w 40"/>
              <a:gd name="T29" fmla="*/ 36 h 74"/>
              <a:gd name="T30" fmla="*/ 31 w 40"/>
              <a:gd name="T31" fmla="*/ 43 h 74"/>
              <a:gd name="T32" fmla="*/ 22 w 40"/>
              <a:gd name="T33" fmla="*/ 43 h 74"/>
              <a:gd name="T34" fmla="*/ 21 w 40"/>
              <a:gd name="T35" fmla="*/ 53 h 74"/>
              <a:gd name="T36" fmla="*/ 13 w 40"/>
              <a:gd name="T37" fmla="*/ 59 h 74"/>
              <a:gd name="T38" fmla="*/ 13 w 40"/>
              <a:gd name="T39" fmla="*/ 74 h 74"/>
              <a:gd name="T40" fmla="*/ 0 w 40"/>
              <a:gd name="T41" fmla="*/ 45 h 74"/>
              <a:gd name="T42" fmla="*/ 0 w 40"/>
              <a:gd name="T43" fmla="*/ 4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74">
                <a:moveTo>
                  <a:pt x="0" y="43"/>
                </a:moveTo>
                <a:lnTo>
                  <a:pt x="0" y="38"/>
                </a:lnTo>
                <a:lnTo>
                  <a:pt x="3" y="38"/>
                </a:lnTo>
                <a:lnTo>
                  <a:pt x="6" y="19"/>
                </a:lnTo>
                <a:lnTo>
                  <a:pt x="11" y="2"/>
                </a:lnTo>
                <a:lnTo>
                  <a:pt x="16" y="8"/>
                </a:lnTo>
                <a:lnTo>
                  <a:pt x="17" y="0"/>
                </a:lnTo>
                <a:lnTo>
                  <a:pt x="19" y="0"/>
                </a:lnTo>
                <a:lnTo>
                  <a:pt x="22" y="5"/>
                </a:lnTo>
                <a:lnTo>
                  <a:pt x="26" y="4"/>
                </a:lnTo>
                <a:lnTo>
                  <a:pt x="34" y="17"/>
                </a:lnTo>
                <a:lnTo>
                  <a:pt x="35" y="24"/>
                </a:lnTo>
                <a:lnTo>
                  <a:pt x="40" y="28"/>
                </a:lnTo>
                <a:lnTo>
                  <a:pt x="37" y="35"/>
                </a:lnTo>
                <a:lnTo>
                  <a:pt x="34" y="36"/>
                </a:lnTo>
                <a:lnTo>
                  <a:pt x="31" y="43"/>
                </a:lnTo>
                <a:lnTo>
                  <a:pt x="22" y="43"/>
                </a:lnTo>
                <a:lnTo>
                  <a:pt x="21" y="53"/>
                </a:lnTo>
                <a:lnTo>
                  <a:pt x="13" y="59"/>
                </a:lnTo>
                <a:lnTo>
                  <a:pt x="13" y="74"/>
                </a:lnTo>
                <a:lnTo>
                  <a:pt x="0" y="45"/>
                </a:lnTo>
                <a:lnTo>
                  <a:pt x="0" y="43"/>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244" name="TextBox 243"/>
          <p:cNvSpPr txBox="1"/>
          <p:nvPr/>
        </p:nvSpPr>
        <p:spPr>
          <a:xfrm>
            <a:off x="7009157" y="1803898"/>
            <a:ext cx="484745" cy="3693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ME</a:t>
            </a:r>
          </a:p>
          <a:p>
            <a:pPr algn="ctr" defTabSz="685800"/>
            <a:endParaRPr lang="en-US" sz="900" dirty="0">
              <a:solidFill>
                <a:prstClr val="black"/>
              </a:solidFill>
              <a:latin typeface="Calibri" panose="020F0502020204030204"/>
            </a:endParaRPr>
          </a:p>
        </p:txBody>
      </p:sp>
      <p:grpSp>
        <p:nvGrpSpPr>
          <p:cNvPr id="171" name="MICHIGAN"/>
          <p:cNvGrpSpPr>
            <a:grpSpLocks/>
          </p:cNvGrpSpPr>
          <p:nvPr/>
        </p:nvGrpSpPr>
        <p:grpSpPr bwMode="auto">
          <a:xfrm>
            <a:off x="5559428" y="2165944"/>
            <a:ext cx="685877" cy="649615"/>
            <a:chOff x="0" y="0"/>
            <a:chExt cx="85" cy="79"/>
          </a:xfrm>
          <a:noFill/>
        </p:grpSpPr>
        <p:sp>
          <p:nvSpPr>
            <p:cNvPr id="172" name="Freeform 171"/>
            <p:cNvSpPr>
              <a:spLocks/>
            </p:cNvSpPr>
            <p:nvPr/>
          </p:nvSpPr>
          <p:spPr bwMode="auto">
            <a:xfrm>
              <a:off x="42" y="22"/>
              <a:ext cx="43" cy="57"/>
            </a:xfrm>
            <a:custGeom>
              <a:avLst/>
              <a:gdLst>
                <a:gd name="T0" fmla="*/ 4 w 43"/>
                <a:gd name="T1" fmla="*/ 57 h 57"/>
                <a:gd name="T2" fmla="*/ 6 w 43"/>
                <a:gd name="T3" fmla="*/ 50 h 57"/>
                <a:gd name="T4" fmla="*/ 3 w 43"/>
                <a:gd name="T5" fmla="*/ 46 h 57"/>
                <a:gd name="T6" fmla="*/ 4 w 43"/>
                <a:gd name="T7" fmla="*/ 38 h 57"/>
                <a:gd name="T8" fmla="*/ 0 w 43"/>
                <a:gd name="T9" fmla="*/ 32 h 57"/>
                <a:gd name="T10" fmla="*/ 2 w 43"/>
                <a:gd name="T11" fmla="*/ 12 h 57"/>
                <a:gd name="T12" fmla="*/ 6 w 43"/>
                <a:gd name="T13" fmla="*/ 7 h 57"/>
                <a:gd name="T14" fmla="*/ 12 w 43"/>
                <a:gd name="T15" fmla="*/ 14 h 57"/>
                <a:gd name="T16" fmla="*/ 12 w 43"/>
                <a:gd name="T17" fmla="*/ 0 h 57"/>
                <a:gd name="T18" fmla="*/ 30 w 43"/>
                <a:gd name="T19" fmla="*/ 5 h 57"/>
                <a:gd name="T20" fmla="*/ 31 w 43"/>
                <a:gd name="T21" fmla="*/ 16 h 57"/>
                <a:gd name="T22" fmla="*/ 25 w 43"/>
                <a:gd name="T23" fmla="*/ 21 h 57"/>
                <a:gd name="T24" fmla="*/ 26 w 43"/>
                <a:gd name="T25" fmla="*/ 23 h 57"/>
                <a:gd name="T26" fmla="*/ 34 w 43"/>
                <a:gd name="T27" fmla="*/ 23 h 57"/>
                <a:gd name="T28" fmla="*/ 34 w 43"/>
                <a:gd name="T29" fmla="*/ 20 h 57"/>
                <a:gd name="T30" fmla="*/ 38 w 43"/>
                <a:gd name="T31" fmla="*/ 16 h 57"/>
                <a:gd name="T32" fmla="*/ 43 w 43"/>
                <a:gd name="T33" fmla="*/ 32 h 57"/>
                <a:gd name="T34" fmla="*/ 42 w 43"/>
                <a:gd name="T35" fmla="*/ 43 h 57"/>
                <a:gd name="T36" fmla="*/ 38 w 43"/>
                <a:gd name="T37" fmla="*/ 49 h 57"/>
                <a:gd name="T38" fmla="*/ 24 w 43"/>
                <a:gd name="T39" fmla="*/ 55 h 57"/>
                <a:gd name="T40" fmla="*/ 4 w 43"/>
                <a:gd name="T4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57">
                  <a:moveTo>
                    <a:pt x="4" y="57"/>
                  </a:moveTo>
                  <a:lnTo>
                    <a:pt x="6" y="50"/>
                  </a:lnTo>
                  <a:lnTo>
                    <a:pt x="3" y="46"/>
                  </a:lnTo>
                  <a:lnTo>
                    <a:pt x="4" y="38"/>
                  </a:lnTo>
                  <a:lnTo>
                    <a:pt x="0" y="32"/>
                  </a:lnTo>
                  <a:lnTo>
                    <a:pt x="2" y="12"/>
                  </a:lnTo>
                  <a:lnTo>
                    <a:pt x="6" y="7"/>
                  </a:lnTo>
                  <a:lnTo>
                    <a:pt x="12" y="14"/>
                  </a:lnTo>
                  <a:lnTo>
                    <a:pt x="12" y="0"/>
                  </a:lnTo>
                  <a:lnTo>
                    <a:pt x="30" y="5"/>
                  </a:lnTo>
                  <a:lnTo>
                    <a:pt x="31" y="16"/>
                  </a:lnTo>
                  <a:lnTo>
                    <a:pt x="25" y="21"/>
                  </a:lnTo>
                  <a:lnTo>
                    <a:pt x="26" y="23"/>
                  </a:lnTo>
                  <a:lnTo>
                    <a:pt x="34" y="23"/>
                  </a:lnTo>
                  <a:lnTo>
                    <a:pt x="34" y="20"/>
                  </a:lnTo>
                  <a:lnTo>
                    <a:pt x="38" y="16"/>
                  </a:lnTo>
                  <a:lnTo>
                    <a:pt x="43" y="32"/>
                  </a:lnTo>
                  <a:lnTo>
                    <a:pt x="42" y="43"/>
                  </a:lnTo>
                  <a:lnTo>
                    <a:pt x="38" y="49"/>
                  </a:lnTo>
                  <a:lnTo>
                    <a:pt x="24" y="55"/>
                  </a:lnTo>
                  <a:lnTo>
                    <a:pt x="4" y="57"/>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73" name="MICHIGAN"/>
            <p:cNvSpPr>
              <a:spLocks/>
            </p:cNvSpPr>
            <p:nvPr/>
          </p:nvSpPr>
          <p:spPr bwMode="auto">
            <a:xfrm>
              <a:off x="0" y="0"/>
              <a:ext cx="64" cy="32"/>
            </a:xfrm>
            <a:custGeom>
              <a:avLst/>
              <a:gdLst>
                <a:gd name="T0" fmla="*/ 0 w 64"/>
                <a:gd name="T1" fmla="*/ 16 h 32"/>
                <a:gd name="T2" fmla="*/ 2 w 64"/>
                <a:gd name="T3" fmla="*/ 19 h 32"/>
                <a:gd name="T4" fmla="*/ 12 w 64"/>
                <a:gd name="T5" fmla="*/ 19 h 32"/>
                <a:gd name="T6" fmla="*/ 16 w 64"/>
                <a:gd name="T7" fmla="*/ 23 h 32"/>
                <a:gd name="T8" fmla="*/ 23 w 64"/>
                <a:gd name="T9" fmla="*/ 23 h 32"/>
                <a:gd name="T10" fmla="*/ 30 w 64"/>
                <a:gd name="T11" fmla="*/ 32 h 32"/>
                <a:gd name="T12" fmla="*/ 33 w 64"/>
                <a:gd name="T13" fmla="*/ 25 h 32"/>
                <a:gd name="T14" fmla="*/ 41 w 64"/>
                <a:gd name="T15" fmla="*/ 19 h 32"/>
                <a:gd name="T16" fmla="*/ 48 w 64"/>
                <a:gd name="T17" fmla="*/ 16 h 32"/>
                <a:gd name="T18" fmla="*/ 64 w 64"/>
                <a:gd name="T19" fmla="*/ 16 h 32"/>
                <a:gd name="T20" fmla="*/ 58 w 64"/>
                <a:gd name="T21" fmla="*/ 9 h 32"/>
                <a:gd name="T22" fmla="*/ 52 w 64"/>
                <a:gd name="T23" fmla="*/ 9 h 32"/>
                <a:gd name="T24" fmla="*/ 51 w 64"/>
                <a:gd name="T25" fmla="*/ 4 h 32"/>
                <a:gd name="T26" fmla="*/ 46 w 64"/>
                <a:gd name="T27" fmla="*/ 3 h 32"/>
                <a:gd name="T28" fmla="*/ 35 w 64"/>
                <a:gd name="T29" fmla="*/ 8 h 32"/>
                <a:gd name="T30" fmla="*/ 30 w 64"/>
                <a:gd name="T31" fmla="*/ 9 h 32"/>
                <a:gd name="T32" fmla="*/ 26 w 64"/>
                <a:gd name="T33" fmla="*/ 13 h 32"/>
                <a:gd name="T34" fmla="*/ 24 w 64"/>
                <a:gd name="T35" fmla="*/ 12 h 32"/>
                <a:gd name="T36" fmla="*/ 25 w 64"/>
                <a:gd name="T37" fmla="*/ 6 h 32"/>
                <a:gd name="T38" fmla="*/ 16 w 64"/>
                <a:gd name="T39" fmla="*/ 6 h 32"/>
                <a:gd name="T40" fmla="*/ 15 w 64"/>
                <a:gd name="T41" fmla="*/ 0 h 32"/>
                <a:gd name="T42" fmla="*/ 12 w 64"/>
                <a:gd name="T43" fmla="*/ 7 h 32"/>
                <a:gd name="T44" fmla="*/ 10 w 64"/>
                <a:gd name="T45" fmla="*/ 10 h 32"/>
                <a:gd name="T46" fmla="*/ 0 w 64"/>
                <a:gd name="T47"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32">
                  <a:moveTo>
                    <a:pt x="0" y="16"/>
                  </a:moveTo>
                  <a:lnTo>
                    <a:pt x="2" y="19"/>
                  </a:lnTo>
                  <a:lnTo>
                    <a:pt x="12" y="19"/>
                  </a:lnTo>
                  <a:lnTo>
                    <a:pt x="16" y="23"/>
                  </a:lnTo>
                  <a:lnTo>
                    <a:pt x="23" y="23"/>
                  </a:lnTo>
                  <a:lnTo>
                    <a:pt x="30" y="32"/>
                  </a:lnTo>
                  <a:lnTo>
                    <a:pt x="33" y="25"/>
                  </a:lnTo>
                  <a:lnTo>
                    <a:pt x="41" y="19"/>
                  </a:lnTo>
                  <a:lnTo>
                    <a:pt x="48" y="16"/>
                  </a:lnTo>
                  <a:lnTo>
                    <a:pt x="64" y="16"/>
                  </a:lnTo>
                  <a:lnTo>
                    <a:pt x="58" y="9"/>
                  </a:lnTo>
                  <a:lnTo>
                    <a:pt x="52" y="9"/>
                  </a:lnTo>
                  <a:lnTo>
                    <a:pt x="51" y="4"/>
                  </a:lnTo>
                  <a:lnTo>
                    <a:pt x="46" y="3"/>
                  </a:lnTo>
                  <a:lnTo>
                    <a:pt x="35" y="8"/>
                  </a:lnTo>
                  <a:lnTo>
                    <a:pt x="30" y="9"/>
                  </a:lnTo>
                  <a:lnTo>
                    <a:pt x="26" y="13"/>
                  </a:lnTo>
                  <a:lnTo>
                    <a:pt x="24" y="12"/>
                  </a:lnTo>
                  <a:lnTo>
                    <a:pt x="25" y="6"/>
                  </a:lnTo>
                  <a:lnTo>
                    <a:pt x="16" y="6"/>
                  </a:lnTo>
                  <a:lnTo>
                    <a:pt x="15" y="0"/>
                  </a:lnTo>
                  <a:lnTo>
                    <a:pt x="12" y="7"/>
                  </a:lnTo>
                  <a:lnTo>
                    <a:pt x="10" y="10"/>
                  </a:lnTo>
                  <a:lnTo>
                    <a:pt x="0" y="16"/>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grpSp>
      <p:sp>
        <p:nvSpPr>
          <p:cNvPr id="113" name="WASHINGTON">
            <a:hlinkClick r:id="" tooltip="WASHINGTON"/>
          </p:cNvPr>
          <p:cNvSpPr>
            <a:spLocks/>
          </p:cNvSpPr>
          <p:nvPr/>
        </p:nvSpPr>
        <p:spPr bwMode="auto">
          <a:xfrm>
            <a:off x="2928511" y="1780798"/>
            <a:ext cx="628375" cy="470306"/>
          </a:xfrm>
          <a:custGeom>
            <a:avLst/>
            <a:gdLst>
              <a:gd name="T0" fmla="*/ 78 w 78"/>
              <a:gd name="T1" fmla="*/ 15 h 57"/>
              <a:gd name="T2" fmla="*/ 24 w 78"/>
              <a:gd name="T3" fmla="*/ 0 h 57"/>
              <a:gd name="T4" fmla="*/ 25 w 78"/>
              <a:gd name="T5" fmla="*/ 5 h 57"/>
              <a:gd name="T6" fmla="*/ 26 w 78"/>
              <a:gd name="T7" fmla="*/ 15 h 57"/>
              <a:gd name="T8" fmla="*/ 20 w 78"/>
              <a:gd name="T9" fmla="*/ 25 h 57"/>
              <a:gd name="T10" fmla="*/ 14 w 78"/>
              <a:gd name="T11" fmla="*/ 27 h 57"/>
              <a:gd name="T12" fmla="*/ 18 w 78"/>
              <a:gd name="T13" fmla="*/ 24 h 57"/>
              <a:gd name="T14" fmla="*/ 20 w 78"/>
              <a:gd name="T15" fmla="*/ 20 h 57"/>
              <a:gd name="T16" fmla="*/ 15 w 78"/>
              <a:gd name="T17" fmla="*/ 20 h 57"/>
              <a:gd name="T18" fmla="*/ 20 w 78"/>
              <a:gd name="T19" fmla="*/ 12 h 57"/>
              <a:gd name="T20" fmla="*/ 4 w 78"/>
              <a:gd name="T21" fmla="*/ 5 h 57"/>
              <a:gd name="T22" fmla="*/ 0 w 78"/>
              <a:gd name="T23" fmla="*/ 18 h 57"/>
              <a:gd name="T24" fmla="*/ 6 w 78"/>
              <a:gd name="T25" fmla="*/ 23 h 57"/>
              <a:gd name="T26" fmla="*/ 2 w 78"/>
              <a:gd name="T27" fmla="*/ 24 h 57"/>
              <a:gd name="T28" fmla="*/ 1 w 78"/>
              <a:gd name="T29" fmla="*/ 38 h 57"/>
              <a:gd name="T30" fmla="*/ 10 w 78"/>
              <a:gd name="T31" fmla="*/ 41 h 57"/>
              <a:gd name="T32" fmla="*/ 11 w 78"/>
              <a:gd name="T33" fmla="*/ 47 h 57"/>
              <a:gd name="T34" fmla="*/ 21 w 78"/>
              <a:gd name="T35" fmla="*/ 52 h 57"/>
              <a:gd name="T36" fmla="*/ 44 w 78"/>
              <a:gd name="T37" fmla="*/ 53 h 57"/>
              <a:gd name="T38" fmla="*/ 67 w 78"/>
              <a:gd name="T39" fmla="*/ 57 h 57"/>
              <a:gd name="T40" fmla="*/ 67 w 78"/>
              <a:gd name="T41" fmla="*/ 46 h 57"/>
              <a:gd name="T42" fmla="*/ 78 w 78"/>
              <a:gd name="T43" fmla="*/ 1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57">
                <a:moveTo>
                  <a:pt x="78" y="15"/>
                </a:moveTo>
                <a:lnTo>
                  <a:pt x="24" y="0"/>
                </a:lnTo>
                <a:lnTo>
                  <a:pt x="25" y="5"/>
                </a:lnTo>
                <a:lnTo>
                  <a:pt x="26" y="15"/>
                </a:lnTo>
                <a:lnTo>
                  <a:pt x="20" y="25"/>
                </a:lnTo>
                <a:lnTo>
                  <a:pt x="14" y="27"/>
                </a:lnTo>
                <a:lnTo>
                  <a:pt x="18" y="24"/>
                </a:lnTo>
                <a:lnTo>
                  <a:pt x="20" y="20"/>
                </a:lnTo>
                <a:lnTo>
                  <a:pt x="15" y="20"/>
                </a:lnTo>
                <a:lnTo>
                  <a:pt x="20" y="12"/>
                </a:lnTo>
                <a:lnTo>
                  <a:pt x="4" y="5"/>
                </a:lnTo>
                <a:lnTo>
                  <a:pt x="0" y="18"/>
                </a:lnTo>
                <a:lnTo>
                  <a:pt x="6" y="23"/>
                </a:lnTo>
                <a:lnTo>
                  <a:pt x="2" y="24"/>
                </a:lnTo>
                <a:lnTo>
                  <a:pt x="1" y="38"/>
                </a:lnTo>
                <a:lnTo>
                  <a:pt x="10" y="41"/>
                </a:lnTo>
                <a:lnTo>
                  <a:pt x="11" y="47"/>
                </a:lnTo>
                <a:lnTo>
                  <a:pt x="21" y="52"/>
                </a:lnTo>
                <a:lnTo>
                  <a:pt x="44" y="53"/>
                </a:lnTo>
                <a:lnTo>
                  <a:pt x="67" y="57"/>
                </a:lnTo>
                <a:lnTo>
                  <a:pt x="67" y="46"/>
                </a:lnTo>
                <a:lnTo>
                  <a:pt x="78" y="15"/>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90" name="TextBox 189"/>
          <p:cNvSpPr txBox="1"/>
          <p:nvPr/>
        </p:nvSpPr>
        <p:spPr>
          <a:xfrm>
            <a:off x="7232369" y="2482325"/>
            <a:ext cx="464604"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RI </a:t>
            </a:r>
          </a:p>
        </p:txBody>
      </p:sp>
      <p:sp>
        <p:nvSpPr>
          <p:cNvPr id="180" name="TextBox 179"/>
          <p:cNvSpPr txBox="1"/>
          <p:nvPr/>
        </p:nvSpPr>
        <p:spPr>
          <a:xfrm>
            <a:off x="6840543" y="1668137"/>
            <a:ext cx="393652" cy="3693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NH</a:t>
            </a:r>
          </a:p>
          <a:p>
            <a:pPr algn="ctr" defTabSz="685800"/>
            <a:r>
              <a:rPr lang="en-US" sz="900" dirty="0">
                <a:solidFill>
                  <a:prstClr val="black"/>
                </a:solidFill>
                <a:latin typeface="Calibri" panose="020F0502020204030204"/>
              </a:rPr>
              <a:t>0</a:t>
            </a:r>
          </a:p>
        </p:txBody>
      </p:sp>
      <p:grpSp>
        <p:nvGrpSpPr>
          <p:cNvPr id="241" name="Group 240"/>
          <p:cNvGrpSpPr/>
          <p:nvPr/>
        </p:nvGrpSpPr>
        <p:grpSpPr>
          <a:xfrm>
            <a:off x="6642523" y="1856048"/>
            <a:ext cx="1199552" cy="695301"/>
            <a:chOff x="6540738" y="852385"/>
            <a:chExt cx="1599403" cy="927068"/>
          </a:xfrm>
          <a:noFill/>
        </p:grpSpPr>
        <p:sp>
          <p:nvSpPr>
            <p:cNvPr id="169" name="TextBox 168"/>
            <p:cNvSpPr txBox="1"/>
            <p:nvPr/>
          </p:nvSpPr>
          <p:spPr>
            <a:xfrm>
              <a:off x="7367618" y="1471677"/>
              <a:ext cx="772523" cy="307776"/>
            </a:xfrm>
            <a:prstGeom prst="rect">
              <a:avLst/>
            </a:prstGeom>
            <a:grpFill/>
          </p:spPr>
          <p:txBody>
            <a:bodyPr wrap="square" rtlCol="0">
              <a:spAutoFit/>
            </a:bodyPr>
            <a:lstStyle/>
            <a:p>
              <a:pPr algn="ctr" defTabSz="685800"/>
              <a:r>
                <a:rPr lang="en-US" sz="900" dirty="0">
                  <a:solidFill>
                    <a:prstClr val="black"/>
                  </a:solidFill>
                  <a:latin typeface="Calibri" panose="020F0502020204030204"/>
                </a:rPr>
                <a:t>MA </a:t>
              </a:r>
            </a:p>
          </p:txBody>
        </p:sp>
        <p:sp>
          <p:nvSpPr>
            <p:cNvPr id="196" name="TextBox 195"/>
            <p:cNvSpPr txBox="1"/>
            <p:nvPr/>
          </p:nvSpPr>
          <p:spPr>
            <a:xfrm>
              <a:off x="6540738" y="852385"/>
              <a:ext cx="422355" cy="307776"/>
            </a:xfrm>
            <a:prstGeom prst="rect">
              <a:avLst/>
            </a:prstGeom>
            <a:grpFill/>
          </p:spPr>
          <p:txBody>
            <a:bodyPr wrap="square" rtlCol="0">
              <a:spAutoFit/>
            </a:bodyPr>
            <a:lstStyle/>
            <a:p>
              <a:pPr algn="ctr" defTabSz="685800"/>
              <a:r>
                <a:rPr lang="en-US" sz="900" dirty="0">
                  <a:solidFill>
                    <a:prstClr val="black"/>
                  </a:solidFill>
                  <a:latin typeface="Calibri" panose="020F0502020204030204"/>
                </a:rPr>
                <a:t>VT</a:t>
              </a:r>
            </a:p>
          </p:txBody>
        </p:sp>
      </p:grpSp>
      <p:sp>
        <p:nvSpPr>
          <p:cNvPr id="198" name="TextBox 197"/>
          <p:cNvSpPr txBox="1"/>
          <p:nvPr/>
        </p:nvSpPr>
        <p:spPr>
          <a:xfrm>
            <a:off x="3120018" y="1842829"/>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WA</a:t>
            </a:r>
          </a:p>
        </p:txBody>
      </p:sp>
      <p:sp>
        <p:nvSpPr>
          <p:cNvPr id="67" name="NEW_HAMPSHIRE">
            <a:hlinkClick r:id="" tooltip="NEW_HAMPSHIRE"/>
          </p:cNvPr>
          <p:cNvSpPr>
            <a:spLocks/>
          </p:cNvSpPr>
          <p:nvPr/>
        </p:nvSpPr>
        <p:spPr bwMode="auto">
          <a:xfrm>
            <a:off x="7045170" y="2069585"/>
            <a:ext cx="161122" cy="313537"/>
          </a:xfrm>
          <a:custGeom>
            <a:avLst/>
            <a:gdLst>
              <a:gd name="T0" fmla="*/ 6 w 20"/>
              <a:gd name="T1" fmla="*/ 0 h 38"/>
              <a:gd name="T2" fmla="*/ 1 w 20"/>
              <a:gd name="T3" fmla="*/ 2 h 38"/>
              <a:gd name="T4" fmla="*/ 3 w 20"/>
              <a:gd name="T5" fmla="*/ 11 h 38"/>
              <a:gd name="T6" fmla="*/ 1 w 20"/>
              <a:gd name="T7" fmla="*/ 15 h 38"/>
              <a:gd name="T8" fmla="*/ 0 w 20"/>
              <a:gd name="T9" fmla="*/ 32 h 38"/>
              <a:gd name="T10" fmla="*/ 3 w 20"/>
              <a:gd name="T11" fmla="*/ 38 h 38"/>
              <a:gd name="T12" fmla="*/ 12 w 20"/>
              <a:gd name="T13" fmla="*/ 36 h 38"/>
              <a:gd name="T14" fmla="*/ 14 w 20"/>
              <a:gd name="T15" fmla="*/ 31 h 38"/>
              <a:gd name="T16" fmla="*/ 20 w 20"/>
              <a:gd name="T17" fmla="*/ 31 h 38"/>
              <a:gd name="T18" fmla="*/ 6 w 20"/>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8">
                <a:moveTo>
                  <a:pt x="6" y="0"/>
                </a:moveTo>
                <a:lnTo>
                  <a:pt x="1" y="2"/>
                </a:lnTo>
                <a:lnTo>
                  <a:pt x="3" y="11"/>
                </a:lnTo>
                <a:lnTo>
                  <a:pt x="1" y="15"/>
                </a:lnTo>
                <a:lnTo>
                  <a:pt x="0" y="32"/>
                </a:lnTo>
                <a:lnTo>
                  <a:pt x="3" y="38"/>
                </a:lnTo>
                <a:lnTo>
                  <a:pt x="12" y="36"/>
                </a:lnTo>
                <a:lnTo>
                  <a:pt x="14" y="31"/>
                </a:lnTo>
                <a:lnTo>
                  <a:pt x="20" y="31"/>
                </a:lnTo>
                <a:lnTo>
                  <a:pt x="6" y="0"/>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68" name="VERMONT">
            <a:hlinkClick r:id="" tooltip="VERMONT"/>
          </p:cNvPr>
          <p:cNvSpPr>
            <a:spLocks/>
          </p:cNvSpPr>
          <p:nvPr/>
        </p:nvSpPr>
        <p:spPr bwMode="auto">
          <a:xfrm>
            <a:off x="6924329" y="2086084"/>
            <a:ext cx="153065" cy="321788"/>
          </a:xfrm>
          <a:custGeom>
            <a:avLst/>
            <a:gdLst>
              <a:gd name="T0" fmla="*/ 0 w 19"/>
              <a:gd name="T1" fmla="*/ 7 h 39"/>
              <a:gd name="T2" fmla="*/ 1 w 19"/>
              <a:gd name="T3" fmla="*/ 15 h 39"/>
              <a:gd name="T4" fmla="*/ 8 w 19"/>
              <a:gd name="T5" fmla="*/ 29 h 39"/>
              <a:gd name="T6" fmla="*/ 11 w 19"/>
              <a:gd name="T7" fmla="*/ 29 h 39"/>
              <a:gd name="T8" fmla="*/ 11 w 19"/>
              <a:gd name="T9" fmla="*/ 39 h 39"/>
              <a:gd name="T10" fmla="*/ 19 w 19"/>
              <a:gd name="T11" fmla="*/ 35 h 39"/>
              <a:gd name="T12" fmla="*/ 16 w 19"/>
              <a:gd name="T13" fmla="*/ 29 h 39"/>
              <a:gd name="T14" fmla="*/ 15 w 19"/>
              <a:gd name="T15" fmla="*/ 17 h 39"/>
              <a:gd name="T16" fmla="*/ 18 w 19"/>
              <a:gd name="T17" fmla="*/ 8 h 39"/>
              <a:gd name="T18" fmla="*/ 15 w 19"/>
              <a:gd name="T19" fmla="*/ 0 h 39"/>
              <a:gd name="T20" fmla="*/ 2 w 19"/>
              <a:gd name="T21" fmla="*/ 7 h 39"/>
              <a:gd name="T22" fmla="*/ 0 w 19"/>
              <a:gd name="T23"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9">
                <a:moveTo>
                  <a:pt x="0" y="7"/>
                </a:moveTo>
                <a:lnTo>
                  <a:pt x="1" y="15"/>
                </a:lnTo>
                <a:lnTo>
                  <a:pt x="8" y="29"/>
                </a:lnTo>
                <a:lnTo>
                  <a:pt x="11" y="29"/>
                </a:lnTo>
                <a:lnTo>
                  <a:pt x="11" y="39"/>
                </a:lnTo>
                <a:lnTo>
                  <a:pt x="19" y="35"/>
                </a:lnTo>
                <a:lnTo>
                  <a:pt x="16" y="29"/>
                </a:lnTo>
                <a:lnTo>
                  <a:pt x="15" y="17"/>
                </a:lnTo>
                <a:lnTo>
                  <a:pt x="18" y="8"/>
                </a:lnTo>
                <a:lnTo>
                  <a:pt x="15" y="0"/>
                </a:lnTo>
                <a:lnTo>
                  <a:pt x="2" y="7"/>
                </a:lnTo>
                <a:lnTo>
                  <a:pt x="0" y="7"/>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69" name="NEW_YORK">
            <a:hlinkClick r:id="" tooltip="NEW_YORK"/>
          </p:cNvPr>
          <p:cNvSpPr>
            <a:spLocks/>
          </p:cNvSpPr>
          <p:nvPr/>
        </p:nvSpPr>
        <p:spPr bwMode="auto">
          <a:xfrm>
            <a:off x="6513469" y="2143844"/>
            <a:ext cx="620318" cy="503309"/>
          </a:xfrm>
          <a:custGeom>
            <a:avLst/>
            <a:gdLst>
              <a:gd name="T0" fmla="*/ 51 w 77"/>
              <a:gd name="T1" fmla="*/ 0 h 61"/>
              <a:gd name="T2" fmla="*/ 40 w 77"/>
              <a:gd name="T3" fmla="*/ 2 h 61"/>
              <a:gd name="T4" fmla="*/ 30 w 77"/>
              <a:gd name="T5" fmla="*/ 7 h 61"/>
              <a:gd name="T6" fmla="*/ 29 w 77"/>
              <a:gd name="T7" fmla="*/ 17 h 61"/>
              <a:gd name="T8" fmla="*/ 25 w 77"/>
              <a:gd name="T9" fmla="*/ 21 h 61"/>
              <a:gd name="T10" fmla="*/ 25 w 77"/>
              <a:gd name="T11" fmla="*/ 26 h 61"/>
              <a:gd name="T12" fmla="*/ 28 w 77"/>
              <a:gd name="T13" fmla="*/ 29 h 61"/>
              <a:gd name="T14" fmla="*/ 21 w 77"/>
              <a:gd name="T15" fmla="*/ 37 h 61"/>
              <a:gd name="T16" fmla="*/ 6 w 77"/>
              <a:gd name="T17" fmla="*/ 38 h 61"/>
              <a:gd name="T18" fmla="*/ 2 w 77"/>
              <a:gd name="T19" fmla="*/ 46 h 61"/>
              <a:gd name="T20" fmla="*/ 6 w 77"/>
              <a:gd name="T21" fmla="*/ 47 h 61"/>
              <a:gd name="T22" fmla="*/ 6 w 77"/>
              <a:gd name="T23" fmla="*/ 51 h 61"/>
              <a:gd name="T24" fmla="*/ 2 w 77"/>
              <a:gd name="T25" fmla="*/ 53 h 61"/>
              <a:gd name="T26" fmla="*/ 0 w 77"/>
              <a:gd name="T27" fmla="*/ 57 h 61"/>
              <a:gd name="T28" fmla="*/ 2 w 77"/>
              <a:gd name="T29" fmla="*/ 61 h 61"/>
              <a:gd name="T30" fmla="*/ 46 w 77"/>
              <a:gd name="T31" fmla="*/ 49 h 61"/>
              <a:gd name="T32" fmla="*/ 55 w 77"/>
              <a:gd name="T33" fmla="*/ 59 h 61"/>
              <a:gd name="T34" fmla="*/ 67 w 77"/>
              <a:gd name="T35" fmla="*/ 61 h 61"/>
              <a:gd name="T36" fmla="*/ 77 w 77"/>
              <a:gd name="T37" fmla="*/ 58 h 61"/>
              <a:gd name="T38" fmla="*/ 76 w 77"/>
              <a:gd name="T39" fmla="*/ 54 h 61"/>
              <a:gd name="T40" fmla="*/ 69 w 77"/>
              <a:gd name="T41" fmla="*/ 59 h 61"/>
              <a:gd name="T42" fmla="*/ 66 w 77"/>
              <a:gd name="T43" fmla="*/ 56 h 61"/>
              <a:gd name="T44" fmla="*/ 69 w 77"/>
              <a:gd name="T45" fmla="*/ 53 h 61"/>
              <a:gd name="T46" fmla="*/ 64 w 77"/>
              <a:gd name="T47" fmla="*/ 44 h 61"/>
              <a:gd name="T48" fmla="*/ 62 w 77"/>
              <a:gd name="T49" fmla="*/ 33 h 61"/>
              <a:gd name="T50" fmla="*/ 62 w 77"/>
              <a:gd name="T51" fmla="*/ 22 h 61"/>
              <a:gd name="T52" fmla="*/ 59 w 77"/>
              <a:gd name="T53" fmla="*/ 22 h 61"/>
              <a:gd name="T54" fmla="*/ 51 w 77"/>
              <a:gd name="T55" fmla="*/ 8 h 61"/>
              <a:gd name="T56" fmla="*/ 51 w 77"/>
              <a:gd name="T5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61">
                <a:moveTo>
                  <a:pt x="51" y="0"/>
                </a:moveTo>
                <a:lnTo>
                  <a:pt x="40" y="2"/>
                </a:lnTo>
                <a:lnTo>
                  <a:pt x="30" y="7"/>
                </a:lnTo>
                <a:lnTo>
                  <a:pt x="29" y="17"/>
                </a:lnTo>
                <a:lnTo>
                  <a:pt x="25" y="21"/>
                </a:lnTo>
                <a:lnTo>
                  <a:pt x="25" y="26"/>
                </a:lnTo>
                <a:lnTo>
                  <a:pt x="28" y="29"/>
                </a:lnTo>
                <a:lnTo>
                  <a:pt x="21" y="37"/>
                </a:lnTo>
                <a:lnTo>
                  <a:pt x="6" y="38"/>
                </a:lnTo>
                <a:lnTo>
                  <a:pt x="2" y="46"/>
                </a:lnTo>
                <a:lnTo>
                  <a:pt x="6" y="47"/>
                </a:lnTo>
                <a:lnTo>
                  <a:pt x="6" y="51"/>
                </a:lnTo>
                <a:lnTo>
                  <a:pt x="2" y="53"/>
                </a:lnTo>
                <a:lnTo>
                  <a:pt x="0" y="57"/>
                </a:lnTo>
                <a:lnTo>
                  <a:pt x="2" y="61"/>
                </a:lnTo>
                <a:lnTo>
                  <a:pt x="46" y="49"/>
                </a:lnTo>
                <a:lnTo>
                  <a:pt x="55" y="59"/>
                </a:lnTo>
                <a:lnTo>
                  <a:pt x="67" y="61"/>
                </a:lnTo>
                <a:lnTo>
                  <a:pt x="77" y="58"/>
                </a:lnTo>
                <a:lnTo>
                  <a:pt x="76" y="54"/>
                </a:lnTo>
                <a:lnTo>
                  <a:pt x="69" y="59"/>
                </a:lnTo>
                <a:lnTo>
                  <a:pt x="66" y="56"/>
                </a:lnTo>
                <a:lnTo>
                  <a:pt x="69" y="53"/>
                </a:lnTo>
                <a:lnTo>
                  <a:pt x="64" y="44"/>
                </a:lnTo>
                <a:lnTo>
                  <a:pt x="62" y="33"/>
                </a:lnTo>
                <a:lnTo>
                  <a:pt x="62" y="22"/>
                </a:lnTo>
                <a:lnTo>
                  <a:pt x="59" y="22"/>
                </a:lnTo>
                <a:lnTo>
                  <a:pt x="51" y="8"/>
                </a:lnTo>
                <a:lnTo>
                  <a:pt x="51" y="0"/>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70" name="PENNSYLVANIA">
            <a:hlinkClick r:id="" tooltip="PENNSYLVANIA"/>
          </p:cNvPr>
          <p:cNvSpPr>
            <a:spLocks/>
          </p:cNvSpPr>
          <p:nvPr/>
        </p:nvSpPr>
        <p:spPr bwMode="auto">
          <a:xfrm>
            <a:off x="6457076" y="2548140"/>
            <a:ext cx="531701" cy="387796"/>
          </a:xfrm>
          <a:custGeom>
            <a:avLst/>
            <a:gdLst>
              <a:gd name="T0" fmla="*/ 0 w 66"/>
              <a:gd name="T1" fmla="*/ 15 h 47"/>
              <a:gd name="T2" fmla="*/ 7 w 66"/>
              <a:gd name="T3" fmla="*/ 10 h 47"/>
              <a:gd name="T4" fmla="*/ 8 w 66"/>
              <a:gd name="T5" fmla="*/ 13 h 47"/>
              <a:gd name="T6" fmla="*/ 53 w 66"/>
              <a:gd name="T7" fmla="*/ 0 h 47"/>
              <a:gd name="T8" fmla="*/ 62 w 66"/>
              <a:gd name="T9" fmla="*/ 10 h 47"/>
              <a:gd name="T10" fmla="*/ 61 w 66"/>
              <a:gd name="T11" fmla="*/ 22 h 47"/>
              <a:gd name="T12" fmla="*/ 66 w 66"/>
              <a:gd name="T13" fmla="*/ 25 h 47"/>
              <a:gd name="T14" fmla="*/ 62 w 66"/>
              <a:gd name="T15" fmla="*/ 31 h 47"/>
              <a:gd name="T16" fmla="*/ 58 w 66"/>
              <a:gd name="T17" fmla="*/ 31 h 47"/>
              <a:gd name="T18" fmla="*/ 56 w 66"/>
              <a:gd name="T19" fmla="*/ 35 h 47"/>
              <a:gd name="T20" fmla="*/ 8 w 66"/>
              <a:gd name="T21" fmla="*/ 47 h 47"/>
              <a:gd name="T22" fmla="*/ 4 w 66"/>
              <a:gd name="T23" fmla="*/ 37 h 47"/>
              <a:gd name="T24" fmla="*/ 0 w 66"/>
              <a:gd name="T25"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47">
                <a:moveTo>
                  <a:pt x="0" y="15"/>
                </a:moveTo>
                <a:lnTo>
                  <a:pt x="7" y="10"/>
                </a:lnTo>
                <a:lnTo>
                  <a:pt x="8" y="13"/>
                </a:lnTo>
                <a:lnTo>
                  <a:pt x="53" y="0"/>
                </a:lnTo>
                <a:lnTo>
                  <a:pt x="62" y="10"/>
                </a:lnTo>
                <a:lnTo>
                  <a:pt x="61" y="22"/>
                </a:lnTo>
                <a:lnTo>
                  <a:pt x="66" y="25"/>
                </a:lnTo>
                <a:lnTo>
                  <a:pt x="62" y="31"/>
                </a:lnTo>
                <a:lnTo>
                  <a:pt x="58" y="31"/>
                </a:lnTo>
                <a:lnTo>
                  <a:pt x="56" y="35"/>
                </a:lnTo>
                <a:lnTo>
                  <a:pt x="8" y="47"/>
                </a:lnTo>
                <a:lnTo>
                  <a:pt x="4" y="37"/>
                </a:lnTo>
                <a:lnTo>
                  <a:pt x="0" y="15"/>
                </a:lnTo>
                <a:close/>
              </a:path>
            </a:pathLst>
          </a:custGeom>
          <a:solidFill>
            <a:srgbClr val="0088B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71" name="MASSACHUSETTS">
            <a:hlinkClick r:id="" tooltip="MASSACHUSETTS"/>
          </p:cNvPr>
          <p:cNvSpPr>
            <a:spLocks/>
          </p:cNvSpPr>
          <p:nvPr/>
        </p:nvSpPr>
        <p:spPr bwMode="auto">
          <a:xfrm>
            <a:off x="7012943" y="2317113"/>
            <a:ext cx="290019" cy="189773"/>
          </a:xfrm>
          <a:custGeom>
            <a:avLst/>
            <a:gdLst>
              <a:gd name="T0" fmla="*/ 0 w 36"/>
              <a:gd name="T1" fmla="*/ 11 h 23"/>
              <a:gd name="T2" fmla="*/ 8 w 36"/>
              <a:gd name="T3" fmla="*/ 8 h 23"/>
              <a:gd name="T4" fmla="*/ 16 w 36"/>
              <a:gd name="T5" fmla="*/ 6 h 23"/>
              <a:gd name="T6" fmla="*/ 20 w 36"/>
              <a:gd name="T7" fmla="*/ 0 h 23"/>
              <a:gd name="T8" fmla="*/ 23 w 36"/>
              <a:gd name="T9" fmla="*/ 1 h 23"/>
              <a:gd name="T10" fmla="*/ 24 w 36"/>
              <a:gd name="T11" fmla="*/ 9 h 23"/>
              <a:gd name="T12" fmla="*/ 28 w 36"/>
              <a:gd name="T13" fmla="*/ 11 h 23"/>
              <a:gd name="T14" fmla="*/ 29 w 36"/>
              <a:gd name="T15" fmla="*/ 9 h 23"/>
              <a:gd name="T16" fmla="*/ 31 w 36"/>
              <a:gd name="T17" fmla="*/ 18 h 23"/>
              <a:gd name="T18" fmla="*/ 35 w 36"/>
              <a:gd name="T19" fmla="*/ 17 h 23"/>
              <a:gd name="T20" fmla="*/ 34 w 36"/>
              <a:gd name="T21" fmla="*/ 13 h 23"/>
              <a:gd name="T22" fmla="*/ 36 w 36"/>
              <a:gd name="T23" fmla="*/ 22 h 23"/>
              <a:gd name="T24" fmla="*/ 29 w 36"/>
              <a:gd name="T25" fmla="*/ 22 h 23"/>
              <a:gd name="T26" fmla="*/ 20 w 36"/>
              <a:gd name="T27" fmla="*/ 16 h 23"/>
              <a:gd name="T28" fmla="*/ 3 w 36"/>
              <a:gd name="T29" fmla="*/ 23 h 23"/>
              <a:gd name="T30" fmla="*/ 0 w 36"/>
              <a:gd name="T31"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23">
                <a:moveTo>
                  <a:pt x="0" y="11"/>
                </a:moveTo>
                <a:lnTo>
                  <a:pt x="8" y="8"/>
                </a:lnTo>
                <a:lnTo>
                  <a:pt x="16" y="6"/>
                </a:lnTo>
                <a:lnTo>
                  <a:pt x="20" y="0"/>
                </a:lnTo>
                <a:lnTo>
                  <a:pt x="23" y="1"/>
                </a:lnTo>
                <a:lnTo>
                  <a:pt x="24" y="9"/>
                </a:lnTo>
                <a:lnTo>
                  <a:pt x="28" y="11"/>
                </a:lnTo>
                <a:lnTo>
                  <a:pt x="29" y="9"/>
                </a:lnTo>
                <a:lnTo>
                  <a:pt x="31" y="18"/>
                </a:lnTo>
                <a:lnTo>
                  <a:pt x="35" y="17"/>
                </a:lnTo>
                <a:lnTo>
                  <a:pt x="34" y="13"/>
                </a:lnTo>
                <a:lnTo>
                  <a:pt x="36" y="22"/>
                </a:lnTo>
                <a:lnTo>
                  <a:pt x="29" y="22"/>
                </a:lnTo>
                <a:lnTo>
                  <a:pt x="20" y="16"/>
                </a:lnTo>
                <a:lnTo>
                  <a:pt x="3" y="23"/>
                </a:lnTo>
                <a:lnTo>
                  <a:pt x="0" y="11"/>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72" name="CONNECTICUT">
            <a:hlinkClick r:id="" tooltip="CONNECTICUT"/>
          </p:cNvPr>
          <p:cNvSpPr>
            <a:spLocks/>
          </p:cNvSpPr>
          <p:nvPr/>
        </p:nvSpPr>
        <p:spPr bwMode="auto">
          <a:xfrm>
            <a:off x="7037113" y="2473879"/>
            <a:ext cx="120842" cy="115514"/>
          </a:xfrm>
          <a:custGeom>
            <a:avLst/>
            <a:gdLst>
              <a:gd name="T0" fmla="*/ 6 w 15"/>
              <a:gd name="T1" fmla="*/ 14 h 14"/>
              <a:gd name="T2" fmla="*/ 4 w 15"/>
              <a:gd name="T3" fmla="*/ 13 h 14"/>
              <a:gd name="T4" fmla="*/ 0 w 15"/>
              <a:gd name="T5" fmla="*/ 5 h 14"/>
              <a:gd name="T6" fmla="*/ 13 w 15"/>
              <a:gd name="T7" fmla="*/ 0 h 14"/>
              <a:gd name="T8" fmla="*/ 15 w 15"/>
              <a:gd name="T9" fmla="*/ 9 h 14"/>
              <a:gd name="T10" fmla="*/ 6 w 15"/>
              <a:gd name="T11" fmla="*/ 14 h 14"/>
            </a:gdLst>
            <a:ahLst/>
            <a:cxnLst>
              <a:cxn ang="0">
                <a:pos x="T0" y="T1"/>
              </a:cxn>
              <a:cxn ang="0">
                <a:pos x="T2" y="T3"/>
              </a:cxn>
              <a:cxn ang="0">
                <a:pos x="T4" y="T5"/>
              </a:cxn>
              <a:cxn ang="0">
                <a:pos x="T6" y="T7"/>
              </a:cxn>
              <a:cxn ang="0">
                <a:pos x="T8" y="T9"/>
              </a:cxn>
              <a:cxn ang="0">
                <a:pos x="T10" y="T11"/>
              </a:cxn>
            </a:cxnLst>
            <a:rect l="0" t="0" r="r" b="b"/>
            <a:pathLst>
              <a:path w="15" h="14">
                <a:moveTo>
                  <a:pt x="6" y="14"/>
                </a:moveTo>
                <a:lnTo>
                  <a:pt x="4" y="13"/>
                </a:lnTo>
                <a:lnTo>
                  <a:pt x="0" y="5"/>
                </a:lnTo>
                <a:lnTo>
                  <a:pt x="13" y="0"/>
                </a:lnTo>
                <a:lnTo>
                  <a:pt x="15" y="9"/>
                </a:lnTo>
                <a:lnTo>
                  <a:pt x="6" y="14"/>
                </a:lnTo>
                <a:close/>
              </a:path>
            </a:pathLst>
          </a:custGeom>
          <a:solidFill>
            <a:schemeClr val="accent1">
              <a:lumMod val="20000"/>
              <a:lumOff val="80000"/>
            </a:schemeClr>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73" name="NEW_JERSEY">
            <a:hlinkClick r:id="" tooltip="NEW_JERSEY"/>
          </p:cNvPr>
          <p:cNvSpPr>
            <a:spLocks/>
          </p:cNvSpPr>
          <p:nvPr/>
        </p:nvSpPr>
        <p:spPr bwMode="auto">
          <a:xfrm>
            <a:off x="6948497" y="2638899"/>
            <a:ext cx="104729" cy="255780"/>
          </a:xfrm>
          <a:custGeom>
            <a:avLst/>
            <a:gdLst>
              <a:gd name="T0" fmla="*/ 2 w 13"/>
              <a:gd name="T1" fmla="*/ 0 h 31"/>
              <a:gd name="T2" fmla="*/ 13 w 13"/>
              <a:gd name="T3" fmla="*/ 2 h 31"/>
              <a:gd name="T4" fmla="*/ 10 w 13"/>
              <a:gd name="T5" fmla="*/ 11 h 31"/>
              <a:gd name="T6" fmla="*/ 13 w 13"/>
              <a:gd name="T7" fmla="*/ 11 h 31"/>
              <a:gd name="T8" fmla="*/ 13 w 13"/>
              <a:gd name="T9" fmla="*/ 20 h 31"/>
              <a:gd name="T10" fmla="*/ 9 w 13"/>
              <a:gd name="T11" fmla="*/ 25 h 31"/>
              <a:gd name="T12" fmla="*/ 9 w 13"/>
              <a:gd name="T13" fmla="*/ 31 h 31"/>
              <a:gd name="T14" fmla="*/ 3 w 13"/>
              <a:gd name="T15" fmla="*/ 30 h 31"/>
              <a:gd name="T16" fmla="*/ 0 w 13"/>
              <a:gd name="T17" fmla="*/ 25 h 31"/>
              <a:gd name="T18" fmla="*/ 0 w 13"/>
              <a:gd name="T19" fmla="*/ 20 h 31"/>
              <a:gd name="T20" fmla="*/ 5 w 13"/>
              <a:gd name="T21" fmla="*/ 14 h 31"/>
              <a:gd name="T22" fmla="*/ 1 w 13"/>
              <a:gd name="T23" fmla="*/ 11 h 31"/>
              <a:gd name="T24" fmla="*/ 2 w 13"/>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1">
                <a:moveTo>
                  <a:pt x="2" y="0"/>
                </a:moveTo>
                <a:lnTo>
                  <a:pt x="13" y="2"/>
                </a:lnTo>
                <a:lnTo>
                  <a:pt x="10" y="11"/>
                </a:lnTo>
                <a:lnTo>
                  <a:pt x="13" y="11"/>
                </a:lnTo>
                <a:lnTo>
                  <a:pt x="13" y="20"/>
                </a:lnTo>
                <a:lnTo>
                  <a:pt x="9" y="25"/>
                </a:lnTo>
                <a:lnTo>
                  <a:pt x="9" y="31"/>
                </a:lnTo>
                <a:lnTo>
                  <a:pt x="3" y="30"/>
                </a:lnTo>
                <a:lnTo>
                  <a:pt x="0" y="25"/>
                </a:lnTo>
                <a:lnTo>
                  <a:pt x="0" y="20"/>
                </a:lnTo>
                <a:lnTo>
                  <a:pt x="5" y="14"/>
                </a:lnTo>
                <a:lnTo>
                  <a:pt x="1" y="11"/>
                </a:lnTo>
                <a:lnTo>
                  <a:pt x="2" y="0"/>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74" name="RHODE_ISLAND">
            <a:hlinkClick r:id="" tooltip="RHODE_ISLAND"/>
          </p:cNvPr>
          <p:cNvSpPr>
            <a:spLocks/>
          </p:cNvSpPr>
          <p:nvPr/>
        </p:nvSpPr>
        <p:spPr bwMode="auto">
          <a:xfrm>
            <a:off x="7141842" y="2449127"/>
            <a:ext cx="80561" cy="99012"/>
          </a:xfrm>
          <a:custGeom>
            <a:avLst/>
            <a:gdLst>
              <a:gd name="T0" fmla="*/ 0 w 10"/>
              <a:gd name="T1" fmla="*/ 3 h 12"/>
              <a:gd name="T2" fmla="*/ 4 w 10"/>
              <a:gd name="T3" fmla="*/ 0 h 12"/>
              <a:gd name="T4" fmla="*/ 10 w 10"/>
              <a:gd name="T5" fmla="*/ 4 h 12"/>
              <a:gd name="T6" fmla="*/ 10 w 10"/>
              <a:gd name="T7" fmla="*/ 11 h 12"/>
              <a:gd name="T8" fmla="*/ 3 w 10"/>
              <a:gd name="T9" fmla="*/ 12 h 12"/>
              <a:gd name="T10" fmla="*/ 0 w 10"/>
              <a:gd name="T11" fmla="*/ 3 h 12"/>
            </a:gdLst>
            <a:ahLst/>
            <a:cxnLst>
              <a:cxn ang="0">
                <a:pos x="T0" y="T1"/>
              </a:cxn>
              <a:cxn ang="0">
                <a:pos x="T2" y="T3"/>
              </a:cxn>
              <a:cxn ang="0">
                <a:pos x="T4" y="T5"/>
              </a:cxn>
              <a:cxn ang="0">
                <a:pos x="T6" y="T7"/>
              </a:cxn>
              <a:cxn ang="0">
                <a:pos x="T8" y="T9"/>
              </a:cxn>
              <a:cxn ang="0">
                <a:pos x="T10" y="T11"/>
              </a:cxn>
            </a:cxnLst>
            <a:rect l="0" t="0" r="r" b="b"/>
            <a:pathLst>
              <a:path w="10" h="12">
                <a:moveTo>
                  <a:pt x="0" y="3"/>
                </a:moveTo>
                <a:lnTo>
                  <a:pt x="4" y="0"/>
                </a:lnTo>
                <a:lnTo>
                  <a:pt x="10" y="4"/>
                </a:lnTo>
                <a:lnTo>
                  <a:pt x="10" y="11"/>
                </a:lnTo>
                <a:lnTo>
                  <a:pt x="3" y="12"/>
                </a:lnTo>
                <a:lnTo>
                  <a:pt x="0" y="3"/>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75" name="DELAWARE">
            <a:hlinkClick r:id="" tooltip="DELAWARE"/>
          </p:cNvPr>
          <p:cNvSpPr>
            <a:spLocks/>
          </p:cNvSpPr>
          <p:nvPr/>
        </p:nvSpPr>
        <p:spPr bwMode="auto">
          <a:xfrm>
            <a:off x="6908216" y="2803918"/>
            <a:ext cx="104729" cy="165020"/>
          </a:xfrm>
          <a:custGeom>
            <a:avLst/>
            <a:gdLst>
              <a:gd name="T0" fmla="*/ 13 w 13"/>
              <a:gd name="T1" fmla="*/ 20 h 20"/>
              <a:gd name="T2" fmla="*/ 8 w 13"/>
              <a:gd name="T3" fmla="*/ 20 h 20"/>
              <a:gd name="T4" fmla="*/ 0 w 13"/>
              <a:gd name="T5" fmla="*/ 4 h 20"/>
              <a:gd name="T6" fmla="*/ 2 w 13"/>
              <a:gd name="T7" fmla="*/ 0 h 20"/>
              <a:gd name="T8" fmla="*/ 5 w 13"/>
              <a:gd name="T9" fmla="*/ 0 h 20"/>
              <a:gd name="T10" fmla="*/ 5 w 13"/>
              <a:gd name="T11" fmla="*/ 4 h 20"/>
              <a:gd name="T12" fmla="*/ 8 w 13"/>
              <a:gd name="T13" fmla="*/ 10 h 20"/>
              <a:gd name="T14" fmla="*/ 13 w 13"/>
              <a:gd name="T15" fmla="*/ 15 h 20"/>
              <a:gd name="T16" fmla="*/ 13 w 13"/>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0">
                <a:moveTo>
                  <a:pt x="13" y="20"/>
                </a:moveTo>
                <a:lnTo>
                  <a:pt x="8" y="20"/>
                </a:lnTo>
                <a:lnTo>
                  <a:pt x="0" y="4"/>
                </a:lnTo>
                <a:lnTo>
                  <a:pt x="2" y="0"/>
                </a:lnTo>
                <a:lnTo>
                  <a:pt x="5" y="0"/>
                </a:lnTo>
                <a:lnTo>
                  <a:pt x="5" y="4"/>
                </a:lnTo>
                <a:lnTo>
                  <a:pt x="8" y="10"/>
                </a:lnTo>
                <a:lnTo>
                  <a:pt x="13" y="15"/>
                </a:lnTo>
                <a:lnTo>
                  <a:pt x="13" y="20"/>
                </a:lnTo>
                <a:close/>
              </a:path>
            </a:pathLst>
          </a:custGeom>
          <a:solidFill>
            <a:schemeClr val="accent1">
              <a:lumMod val="20000"/>
              <a:lumOff val="80000"/>
            </a:schemeClr>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76" name="MARYLAND">
            <a:hlinkClick r:id="" tooltip="MARYLAND"/>
          </p:cNvPr>
          <p:cNvSpPr>
            <a:spLocks/>
          </p:cNvSpPr>
          <p:nvPr/>
        </p:nvSpPr>
        <p:spPr bwMode="auto">
          <a:xfrm>
            <a:off x="6610139" y="2836922"/>
            <a:ext cx="402804" cy="305286"/>
          </a:xfrm>
          <a:custGeom>
            <a:avLst/>
            <a:gdLst>
              <a:gd name="T0" fmla="*/ 48 w 50"/>
              <a:gd name="T1" fmla="*/ 37 h 37"/>
              <a:gd name="T2" fmla="*/ 48 w 50"/>
              <a:gd name="T3" fmla="*/ 35 h 37"/>
              <a:gd name="T4" fmla="*/ 50 w 50"/>
              <a:gd name="T5" fmla="*/ 16 h 37"/>
              <a:gd name="T6" fmla="*/ 45 w 50"/>
              <a:gd name="T7" fmla="*/ 16 h 37"/>
              <a:gd name="T8" fmla="*/ 37 w 50"/>
              <a:gd name="T9" fmla="*/ 0 h 37"/>
              <a:gd name="T10" fmla="*/ 0 w 50"/>
              <a:gd name="T11" fmla="*/ 10 h 37"/>
              <a:gd name="T12" fmla="*/ 1 w 50"/>
              <a:gd name="T13" fmla="*/ 14 h 37"/>
              <a:gd name="T14" fmla="*/ 5 w 50"/>
              <a:gd name="T15" fmla="*/ 14 h 37"/>
              <a:gd name="T16" fmla="*/ 7 w 50"/>
              <a:gd name="T17" fmla="*/ 10 h 37"/>
              <a:gd name="T18" fmla="*/ 15 w 50"/>
              <a:gd name="T19" fmla="*/ 11 h 37"/>
              <a:gd name="T20" fmla="*/ 23 w 50"/>
              <a:gd name="T21" fmla="*/ 11 h 37"/>
              <a:gd name="T22" fmla="*/ 30 w 50"/>
              <a:gd name="T23" fmla="*/ 17 h 37"/>
              <a:gd name="T24" fmla="*/ 35 w 50"/>
              <a:gd name="T25" fmla="*/ 16 h 37"/>
              <a:gd name="T26" fmla="*/ 42 w 50"/>
              <a:gd name="T27" fmla="*/ 22 h 37"/>
              <a:gd name="T28" fmla="*/ 44 w 50"/>
              <a:gd name="T29" fmla="*/ 28 h 37"/>
              <a:gd name="T30" fmla="*/ 48 w 50"/>
              <a:gd name="T3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37">
                <a:moveTo>
                  <a:pt x="48" y="37"/>
                </a:moveTo>
                <a:cubicBezTo>
                  <a:pt x="48" y="36"/>
                  <a:pt x="48" y="36"/>
                  <a:pt x="48" y="35"/>
                </a:cubicBezTo>
                <a:lnTo>
                  <a:pt x="50" y="16"/>
                </a:lnTo>
                <a:lnTo>
                  <a:pt x="45" y="16"/>
                </a:lnTo>
                <a:lnTo>
                  <a:pt x="37" y="0"/>
                </a:lnTo>
                <a:lnTo>
                  <a:pt x="0" y="10"/>
                </a:lnTo>
                <a:lnTo>
                  <a:pt x="1" y="14"/>
                </a:lnTo>
                <a:lnTo>
                  <a:pt x="5" y="14"/>
                </a:lnTo>
                <a:lnTo>
                  <a:pt x="7" y="10"/>
                </a:lnTo>
                <a:lnTo>
                  <a:pt x="15" y="11"/>
                </a:lnTo>
                <a:lnTo>
                  <a:pt x="23" y="11"/>
                </a:lnTo>
                <a:lnTo>
                  <a:pt x="30" y="17"/>
                </a:lnTo>
                <a:lnTo>
                  <a:pt x="35" y="16"/>
                </a:lnTo>
                <a:lnTo>
                  <a:pt x="42" y="22"/>
                </a:lnTo>
                <a:lnTo>
                  <a:pt x="44" y="28"/>
                </a:lnTo>
                <a:lnTo>
                  <a:pt x="48" y="37"/>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77" name="VIRGINA">
            <a:hlinkClick r:id="" tooltip="VIRGINA"/>
          </p:cNvPr>
          <p:cNvSpPr>
            <a:spLocks/>
          </p:cNvSpPr>
          <p:nvPr/>
        </p:nvSpPr>
        <p:spPr bwMode="auto">
          <a:xfrm>
            <a:off x="6312065" y="2919433"/>
            <a:ext cx="692823" cy="478556"/>
          </a:xfrm>
          <a:custGeom>
            <a:avLst/>
            <a:gdLst>
              <a:gd name="T0" fmla="*/ 86 w 86"/>
              <a:gd name="T1" fmla="*/ 38 h 58"/>
              <a:gd name="T2" fmla="*/ 0 w 86"/>
              <a:gd name="T3" fmla="*/ 58 h 58"/>
              <a:gd name="T4" fmla="*/ 9 w 86"/>
              <a:gd name="T5" fmla="*/ 53 h 58"/>
              <a:gd name="T6" fmla="*/ 9 w 86"/>
              <a:gd name="T7" fmla="*/ 47 h 58"/>
              <a:gd name="T8" fmla="*/ 15 w 86"/>
              <a:gd name="T9" fmla="*/ 42 h 58"/>
              <a:gd name="T10" fmla="*/ 23 w 86"/>
              <a:gd name="T11" fmla="*/ 44 h 58"/>
              <a:gd name="T12" fmla="*/ 36 w 86"/>
              <a:gd name="T13" fmla="*/ 32 h 58"/>
              <a:gd name="T14" fmla="*/ 38 w 86"/>
              <a:gd name="T15" fmla="*/ 22 h 58"/>
              <a:gd name="T16" fmla="*/ 35 w 86"/>
              <a:gd name="T17" fmla="*/ 18 h 58"/>
              <a:gd name="T18" fmla="*/ 42 w 86"/>
              <a:gd name="T19" fmla="*/ 18 h 58"/>
              <a:gd name="T20" fmla="*/ 45 w 86"/>
              <a:gd name="T21" fmla="*/ 15 h 58"/>
              <a:gd name="T22" fmla="*/ 46 w 86"/>
              <a:gd name="T23" fmla="*/ 10 h 58"/>
              <a:gd name="T24" fmla="*/ 50 w 86"/>
              <a:gd name="T25" fmla="*/ 9 h 58"/>
              <a:gd name="T26" fmla="*/ 51 w 86"/>
              <a:gd name="T27" fmla="*/ 0 h 58"/>
              <a:gd name="T28" fmla="*/ 60 w 86"/>
              <a:gd name="T29" fmla="*/ 2 h 58"/>
              <a:gd name="T30" fmla="*/ 67 w 86"/>
              <a:gd name="T31" fmla="*/ 7 h 58"/>
              <a:gd name="T32" fmla="*/ 65 w 86"/>
              <a:gd name="T33" fmla="*/ 11 h 58"/>
              <a:gd name="T34" fmla="*/ 79 w 86"/>
              <a:gd name="T35" fmla="*/ 27 h 58"/>
              <a:gd name="T36" fmla="*/ 78 w 86"/>
              <a:gd name="T37" fmla="*/ 33 h 58"/>
              <a:gd name="T38" fmla="*/ 81 w 86"/>
              <a:gd name="T39" fmla="*/ 31 h 58"/>
              <a:gd name="T40" fmla="*/ 86 w 86"/>
              <a:gd name="T41" fmla="*/ 32 h 58"/>
              <a:gd name="T42" fmla="*/ 86 w 86"/>
              <a:gd name="T43" fmla="*/ 3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8">
                <a:moveTo>
                  <a:pt x="86" y="38"/>
                </a:moveTo>
                <a:lnTo>
                  <a:pt x="0" y="58"/>
                </a:lnTo>
                <a:lnTo>
                  <a:pt x="9" y="53"/>
                </a:lnTo>
                <a:lnTo>
                  <a:pt x="9" y="47"/>
                </a:lnTo>
                <a:lnTo>
                  <a:pt x="15" y="42"/>
                </a:lnTo>
                <a:lnTo>
                  <a:pt x="23" y="44"/>
                </a:lnTo>
                <a:lnTo>
                  <a:pt x="36" y="32"/>
                </a:lnTo>
                <a:lnTo>
                  <a:pt x="38" y="22"/>
                </a:lnTo>
                <a:lnTo>
                  <a:pt x="35" y="18"/>
                </a:lnTo>
                <a:lnTo>
                  <a:pt x="42" y="18"/>
                </a:lnTo>
                <a:lnTo>
                  <a:pt x="45" y="15"/>
                </a:lnTo>
                <a:lnTo>
                  <a:pt x="46" y="10"/>
                </a:lnTo>
                <a:lnTo>
                  <a:pt x="50" y="9"/>
                </a:lnTo>
                <a:lnTo>
                  <a:pt x="51" y="0"/>
                </a:lnTo>
                <a:lnTo>
                  <a:pt x="60" y="2"/>
                </a:lnTo>
                <a:lnTo>
                  <a:pt x="67" y="7"/>
                </a:lnTo>
                <a:lnTo>
                  <a:pt x="65" y="11"/>
                </a:lnTo>
                <a:lnTo>
                  <a:pt x="79" y="27"/>
                </a:lnTo>
                <a:lnTo>
                  <a:pt x="78" y="33"/>
                </a:lnTo>
                <a:lnTo>
                  <a:pt x="81" y="31"/>
                </a:lnTo>
                <a:lnTo>
                  <a:pt x="86" y="32"/>
                </a:lnTo>
                <a:lnTo>
                  <a:pt x="86" y="38"/>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78" name="NORTH_CAROLINA">
            <a:hlinkClick r:id="" tooltip="NORTH_CAROLINA"/>
          </p:cNvPr>
          <p:cNvSpPr>
            <a:spLocks/>
          </p:cNvSpPr>
          <p:nvPr/>
        </p:nvSpPr>
        <p:spPr bwMode="auto">
          <a:xfrm>
            <a:off x="6255673" y="3232972"/>
            <a:ext cx="797552" cy="363043"/>
          </a:xfrm>
          <a:custGeom>
            <a:avLst/>
            <a:gdLst>
              <a:gd name="T0" fmla="*/ 74 w 99"/>
              <a:gd name="T1" fmla="*/ 42 h 44"/>
              <a:gd name="T2" fmla="*/ 79 w 99"/>
              <a:gd name="T3" fmla="*/ 41 h 44"/>
              <a:gd name="T4" fmla="*/ 80 w 99"/>
              <a:gd name="T5" fmla="*/ 37 h 44"/>
              <a:gd name="T6" fmla="*/ 84 w 99"/>
              <a:gd name="T7" fmla="*/ 33 h 44"/>
              <a:gd name="T8" fmla="*/ 90 w 99"/>
              <a:gd name="T9" fmla="*/ 33 h 44"/>
              <a:gd name="T10" fmla="*/ 94 w 99"/>
              <a:gd name="T11" fmla="*/ 24 h 44"/>
              <a:gd name="T12" fmla="*/ 89 w 99"/>
              <a:gd name="T13" fmla="*/ 22 h 44"/>
              <a:gd name="T14" fmla="*/ 91 w 99"/>
              <a:gd name="T15" fmla="*/ 17 h 44"/>
              <a:gd name="T16" fmla="*/ 96 w 99"/>
              <a:gd name="T17" fmla="*/ 16 h 44"/>
              <a:gd name="T18" fmla="*/ 99 w 99"/>
              <a:gd name="T19" fmla="*/ 13 h 44"/>
              <a:gd name="T20" fmla="*/ 98 w 99"/>
              <a:gd name="T21" fmla="*/ 7 h 44"/>
              <a:gd name="T22" fmla="*/ 85 w 99"/>
              <a:gd name="T23" fmla="*/ 10 h 44"/>
              <a:gd name="T24" fmla="*/ 95 w 99"/>
              <a:gd name="T25" fmla="*/ 4 h 44"/>
              <a:gd name="T26" fmla="*/ 93 w 99"/>
              <a:gd name="T27" fmla="*/ 0 h 44"/>
              <a:gd name="T28" fmla="*/ 30 w 99"/>
              <a:gd name="T29" fmla="*/ 15 h 44"/>
              <a:gd name="T30" fmla="*/ 25 w 99"/>
              <a:gd name="T31" fmla="*/ 23 h 44"/>
              <a:gd name="T32" fmla="*/ 19 w 99"/>
              <a:gd name="T33" fmla="*/ 22 h 44"/>
              <a:gd name="T34" fmla="*/ 15 w 99"/>
              <a:gd name="T35" fmla="*/ 26 h 44"/>
              <a:gd name="T36" fmla="*/ 16 w 99"/>
              <a:gd name="T37" fmla="*/ 32 h 44"/>
              <a:gd name="T38" fmla="*/ 5 w 99"/>
              <a:gd name="T39" fmla="*/ 36 h 44"/>
              <a:gd name="T40" fmla="*/ 5 w 99"/>
              <a:gd name="T41" fmla="*/ 39 h 44"/>
              <a:gd name="T42" fmla="*/ 0 w 99"/>
              <a:gd name="T43" fmla="*/ 39 h 44"/>
              <a:gd name="T44" fmla="*/ 0 w 99"/>
              <a:gd name="T45" fmla="*/ 44 h 44"/>
              <a:gd name="T46" fmla="*/ 15 w 99"/>
              <a:gd name="T47" fmla="*/ 43 h 44"/>
              <a:gd name="T48" fmla="*/ 34 w 99"/>
              <a:gd name="T49" fmla="*/ 35 h 44"/>
              <a:gd name="T50" fmla="*/ 57 w 99"/>
              <a:gd name="T51" fmla="*/ 34 h 44"/>
              <a:gd name="T52" fmla="*/ 74 w 99"/>
              <a:gd name="T53"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44">
                <a:moveTo>
                  <a:pt x="74" y="42"/>
                </a:moveTo>
                <a:lnTo>
                  <a:pt x="79" y="41"/>
                </a:lnTo>
                <a:lnTo>
                  <a:pt x="80" y="37"/>
                </a:lnTo>
                <a:lnTo>
                  <a:pt x="84" y="33"/>
                </a:lnTo>
                <a:lnTo>
                  <a:pt x="90" y="33"/>
                </a:lnTo>
                <a:lnTo>
                  <a:pt x="94" y="24"/>
                </a:lnTo>
                <a:lnTo>
                  <a:pt x="89" y="22"/>
                </a:lnTo>
                <a:lnTo>
                  <a:pt x="91" y="17"/>
                </a:lnTo>
                <a:lnTo>
                  <a:pt x="96" y="16"/>
                </a:lnTo>
                <a:lnTo>
                  <a:pt x="99" y="13"/>
                </a:lnTo>
                <a:lnTo>
                  <a:pt x="98" y="7"/>
                </a:lnTo>
                <a:lnTo>
                  <a:pt x="85" y="10"/>
                </a:lnTo>
                <a:lnTo>
                  <a:pt x="95" y="4"/>
                </a:lnTo>
                <a:lnTo>
                  <a:pt x="93" y="0"/>
                </a:lnTo>
                <a:lnTo>
                  <a:pt x="30" y="15"/>
                </a:lnTo>
                <a:lnTo>
                  <a:pt x="25" y="23"/>
                </a:lnTo>
                <a:lnTo>
                  <a:pt x="19" y="22"/>
                </a:lnTo>
                <a:lnTo>
                  <a:pt x="15" y="26"/>
                </a:lnTo>
                <a:lnTo>
                  <a:pt x="16" y="32"/>
                </a:lnTo>
                <a:lnTo>
                  <a:pt x="5" y="36"/>
                </a:lnTo>
                <a:lnTo>
                  <a:pt x="5" y="39"/>
                </a:lnTo>
                <a:lnTo>
                  <a:pt x="0" y="39"/>
                </a:lnTo>
                <a:lnTo>
                  <a:pt x="0" y="44"/>
                </a:lnTo>
                <a:lnTo>
                  <a:pt x="15" y="43"/>
                </a:lnTo>
                <a:lnTo>
                  <a:pt x="34" y="35"/>
                </a:lnTo>
                <a:lnTo>
                  <a:pt x="57" y="34"/>
                </a:lnTo>
                <a:lnTo>
                  <a:pt x="74" y="42"/>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79" name="WEST_VIRGINA">
            <a:hlinkClick r:id="" tooltip="WEST_VIRGINA"/>
          </p:cNvPr>
          <p:cNvSpPr>
            <a:spLocks/>
          </p:cNvSpPr>
          <p:nvPr/>
        </p:nvSpPr>
        <p:spPr bwMode="auto">
          <a:xfrm>
            <a:off x="6376513" y="2853427"/>
            <a:ext cx="346412" cy="429050"/>
          </a:xfrm>
          <a:custGeom>
            <a:avLst/>
            <a:gdLst>
              <a:gd name="T0" fmla="*/ 0 w 43"/>
              <a:gd name="T1" fmla="*/ 34 h 52"/>
              <a:gd name="T2" fmla="*/ 0 w 43"/>
              <a:gd name="T3" fmla="*/ 43 h 52"/>
              <a:gd name="T4" fmla="*/ 7 w 43"/>
              <a:gd name="T5" fmla="*/ 50 h 52"/>
              <a:gd name="T6" fmla="*/ 15 w 43"/>
              <a:gd name="T7" fmla="*/ 52 h 52"/>
              <a:gd name="T8" fmla="*/ 28 w 43"/>
              <a:gd name="T9" fmla="*/ 40 h 52"/>
              <a:gd name="T10" fmla="*/ 30 w 43"/>
              <a:gd name="T11" fmla="*/ 29 h 52"/>
              <a:gd name="T12" fmla="*/ 27 w 43"/>
              <a:gd name="T13" fmla="*/ 26 h 52"/>
              <a:gd name="T14" fmla="*/ 35 w 43"/>
              <a:gd name="T15" fmla="*/ 25 h 52"/>
              <a:gd name="T16" fmla="*/ 38 w 43"/>
              <a:gd name="T17" fmla="*/ 18 h 52"/>
              <a:gd name="T18" fmla="*/ 42 w 43"/>
              <a:gd name="T19" fmla="*/ 17 h 52"/>
              <a:gd name="T20" fmla="*/ 43 w 43"/>
              <a:gd name="T21" fmla="*/ 9 h 52"/>
              <a:gd name="T22" fmla="*/ 36 w 43"/>
              <a:gd name="T23" fmla="*/ 8 h 52"/>
              <a:gd name="T24" fmla="*/ 35 w 43"/>
              <a:gd name="T25" fmla="*/ 12 h 52"/>
              <a:gd name="T26" fmla="*/ 29 w 43"/>
              <a:gd name="T27" fmla="*/ 12 h 52"/>
              <a:gd name="T28" fmla="*/ 29 w 43"/>
              <a:gd name="T29" fmla="*/ 8 h 52"/>
              <a:gd name="T30" fmla="*/ 18 w 43"/>
              <a:gd name="T31" fmla="*/ 10 h 52"/>
              <a:gd name="T32" fmla="*/ 13 w 43"/>
              <a:gd name="T33" fmla="*/ 0 h 52"/>
              <a:gd name="T34" fmla="*/ 13 w 43"/>
              <a:gd name="T35" fmla="*/ 14 h 52"/>
              <a:gd name="T36" fmla="*/ 9 w 43"/>
              <a:gd name="T37" fmla="*/ 14 h 52"/>
              <a:gd name="T38" fmla="*/ 8 w 43"/>
              <a:gd name="T39" fmla="*/ 17 h 52"/>
              <a:gd name="T40" fmla="*/ 8 w 43"/>
              <a:gd name="T41" fmla="*/ 24 h 52"/>
              <a:gd name="T42" fmla="*/ 4 w 43"/>
              <a:gd name="T43" fmla="*/ 24 h 52"/>
              <a:gd name="T44" fmla="*/ 3 w 43"/>
              <a:gd name="T45" fmla="*/ 26 h 52"/>
              <a:gd name="T46" fmla="*/ 3 w 43"/>
              <a:gd name="T47" fmla="*/ 34 h 52"/>
              <a:gd name="T48" fmla="*/ 0 w 43"/>
              <a:gd name="T49"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52">
                <a:moveTo>
                  <a:pt x="0" y="34"/>
                </a:moveTo>
                <a:lnTo>
                  <a:pt x="0" y="43"/>
                </a:lnTo>
                <a:lnTo>
                  <a:pt x="7" y="50"/>
                </a:lnTo>
                <a:lnTo>
                  <a:pt x="15" y="52"/>
                </a:lnTo>
                <a:lnTo>
                  <a:pt x="28" y="40"/>
                </a:lnTo>
                <a:lnTo>
                  <a:pt x="30" y="29"/>
                </a:lnTo>
                <a:lnTo>
                  <a:pt x="27" y="26"/>
                </a:lnTo>
                <a:lnTo>
                  <a:pt x="35" y="25"/>
                </a:lnTo>
                <a:lnTo>
                  <a:pt x="38" y="18"/>
                </a:lnTo>
                <a:lnTo>
                  <a:pt x="42" y="17"/>
                </a:lnTo>
                <a:lnTo>
                  <a:pt x="43" y="9"/>
                </a:lnTo>
                <a:lnTo>
                  <a:pt x="36" y="8"/>
                </a:lnTo>
                <a:lnTo>
                  <a:pt x="35" y="12"/>
                </a:lnTo>
                <a:lnTo>
                  <a:pt x="29" y="12"/>
                </a:lnTo>
                <a:lnTo>
                  <a:pt x="29" y="8"/>
                </a:lnTo>
                <a:lnTo>
                  <a:pt x="18" y="10"/>
                </a:lnTo>
                <a:lnTo>
                  <a:pt x="13" y="0"/>
                </a:lnTo>
                <a:lnTo>
                  <a:pt x="13" y="14"/>
                </a:lnTo>
                <a:lnTo>
                  <a:pt x="9" y="14"/>
                </a:lnTo>
                <a:lnTo>
                  <a:pt x="8" y="17"/>
                </a:lnTo>
                <a:lnTo>
                  <a:pt x="8" y="24"/>
                </a:lnTo>
                <a:lnTo>
                  <a:pt x="4" y="24"/>
                </a:lnTo>
                <a:lnTo>
                  <a:pt x="3" y="26"/>
                </a:lnTo>
                <a:lnTo>
                  <a:pt x="3" y="34"/>
                </a:lnTo>
                <a:lnTo>
                  <a:pt x="0" y="34"/>
                </a:lnTo>
                <a:close/>
              </a:path>
            </a:pathLst>
          </a:custGeom>
          <a:solidFill>
            <a:schemeClr val="accent2"/>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srgbClr val="FFC000"/>
              </a:solidFill>
              <a:latin typeface="Calibri" panose="020F0502020204030204"/>
            </a:endParaRPr>
          </a:p>
        </p:txBody>
      </p:sp>
      <p:sp>
        <p:nvSpPr>
          <p:cNvPr id="80" name="SOUTH_CAROLINA">
            <a:hlinkClick r:id="" tooltip="SOUTH_CAROLINA"/>
          </p:cNvPr>
          <p:cNvSpPr>
            <a:spLocks/>
          </p:cNvSpPr>
          <p:nvPr/>
        </p:nvSpPr>
        <p:spPr bwMode="auto">
          <a:xfrm>
            <a:off x="6376515" y="3513502"/>
            <a:ext cx="475309" cy="371294"/>
          </a:xfrm>
          <a:custGeom>
            <a:avLst/>
            <a:gdLst>
              <a:gd name="T0" fmla="*/ 0 w 59"/>
              <a:gd name="T1" fmla="*/ 9 h 45"/>
              <a:gd name="T2" fmla="*/ 21 w 59"/>
              <a:gd name="T3" fmla="*/ 1 h 45"/>
              <a:gd name="T4" fmla="*/ 42 w 59"/>
              <a:gd name="T5" fmla="*/ 0 h 45"/>
              <a:gd name="T6" fmla="*/ 59 w 59"/>
              <a:gd name="T7" fmla="*/ 8 h 45"/>
              <a:gd name="T8" fmla="*/ 50 w 59"/>
              <a:gd name="T9" fmla="*/ 30 h 45"/>
              <a:gd name="T10" fmla="*/ 43 w 59"/>
              <a:gd name="T11" fmla="*/ 37 h 45"/>
              <a:gd name="T12" fmla="*/ 39 w 59"/>
              <a:gd name="T13" fmla="*/ 37 h 45"/>
              <a:gd name="T14" fmla="*/ 40 w 59"/>
              <a:gd name="T15" fmla="*/ 39 h 45"/>
              <a:gd name="T16" fmla="*/ 36 w 59"/>
              <a:gd name="T17" fmla="*/ 45 h 45"/>
              <a:gd name="T18" fmla="*/ 0 w 59"/>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5">
                <a:moveTo>
                  <a:pt x="0" y="9"/>
                </a:moveTo>
                <a:lnTo>
                  <a:pt x="21" y="1"/>
                </a:lnTo>
                <a:lnTo>
                  <a:pt x="42" y="0"/>
                </a:lnTo>
                <a:lnTo>
                  <a:pt x="59" y="8"/>
                </a:lnTo>
                <a:lnTo>
                  <a:pt x="50" y="30"/>
                </a:lnTo>
                <a:lnTo>
                  <a:pt x="43" y="37"/>
                </a:lnTo>
                <a:lnTo>
                  <a:pt x="39" y="37"/>
                </a:lnTo>
                <a:lnTo>
                  <a:pt x="40" y="39"/>
                </a:lnTo>
                <a:lnTo>
                  <a:pt x="36" y="45"/>
                </a:lnTo>
                <a:lnTo>
                  <a:pt x="0" y="9"/>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81" name="GEORGIA">
            <a:hlinkClick r:id="" tooltip="GEORGIA"/>
          </p:cNvPr>
          <p:cNvSpPr>
            <a:spLocks/>
          </p:cNvSpPr>
          <p:nvPr/>
        </p:nvSpPr>
        <p:spPr bwMode="auto">
          <a:xfrm>
            <a:off x="6159000" y="3587762"/>
            <a:ext cx="515590" cy="536313"/>
          </a:xfrm>
          <a:custGeom>
            <a:avLst/>
            <a:gdLst>
              <a:gd name="T0" fmla="*/ 59 w 64"/>
              <a:gd name="T1" fmla="*/ 62 h 65"/>
              <a:gd name="T2" fmla="*/ 59 w 64"/>
              <a:gd name="T3" fmla="*/ 44 h 65"/>
              <a:gd name="T4" fmla="*/ 64 w 64"/>
              <a:gd name="T5" fmla="*/ 35 h 65"/>
              <a:gd name="T6" fmla="*/ 27 w 64"/>
              <a:gd name="T7" fmla="*/ 0 h 65"/>
              <a:gd name="T8" fmla="*/ 12 w 64"/>
              <a:gd name="T9" fmla="*/ 1 h 65"/>
              <a:gd name="T10" fmla="*/ 1 w 64"/>
              <a:gd name="T11" fmla="*/ 3 h 65"/>
              <a:gd name="T12" fmla="*/ 0 w 64"/>
              <a:gd name="T13" fmla="*/ 5 h 65"/>
              <a:gd name="T14" fmla="*/ 7 w 64"/>
              <a:gd name="T15" fmla="*/ 29 h 65"/>
              <a:gd name="T16" fmla="*/ 13 w 64"/>
              <a:gd name="T17" fmla="*/ 47 h 65"/>
              <a:gd name="T18" fmla="*/ 13 w 64"/>
              <a:gd name="T19" fmla="*/ 63 h 65"/>
              <a:gd name="T20" fmla="*/ 17 w 64"/>
              <a:gd name="T21" fmla="*/ 65 h 65"/>
              <a:gd name="T22" fmla="*/ 59 w 64"/>
              <a:gd name="T23"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65">
                <a:moveTo>
                  <a:pt x="59" y="62"/>
                </a:moveTo>
                <a:lnTo>
                  <a:pt x="59" y="44"/>
                </a:lnTo>
                <a:lnTo>
                  <a:pt x="64" y="35"/>
                </a:lnTo>
                <a:lnTo>
                  <a:pt x="27" y="0"/>
                </a:lnTo>
                <a:lnTo>
                  <a:pt x="12" y="1"/>
                </a:lnTo>
                <a:lnTo>
                  <a:pt x="1" y="3"/>
                </a:lnTo>
                <a:lnTo>
                  <a:pt x="0" y="5"/>
                </a:lnTo>
                <a:lnTo>
                  <a:pt x="7" y="29"/>
                </a:lnTo>
                <a:lnTo>
                  <a:pt x="13" y="47"/>
                </a:lnTo>
                <a:lnTo>
                  <a:pt x="13" y="63"/>
                </a:lnTo>
                <a:lnTo>
                  <a:pt x="17" y="65"/>
                </a:lnTo>
                <a:lnTo>
                  <a:pt x="59" y="62"/>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82" name="OHIO">
            <a:hlinkClick r:id="" tooltip="OHIO"/>
          </p:cNvPr>
          <p:cNvSpPr>
            <a:spLocks/>
          </p:cNvSpPr>
          <p:nvPr/>
        </p:nvSpPr>
        <p:spPr bwMode="auto">
          <a:xfrm>
            <a:off x="6102606" y="2663653"/>
            <a:ext cx="378636" cy="470306"/>
          </a:xfrm>
          <a:custGeom>
            <a:avLst/>
            <a:gdLst>
              <a:gd name="T0" fmla="*/ 14 w 47"/>
              <a:gd name="T1" fmla="*/ 10 h 57"/>
              <a:gd name="T2" fmla="*/ 0 w 47"/>
              <a:gd name="T3" fmla="*/ 15 h 57"/>
              <a:gd name="T4" fmla="*/ 6 w 47"/>
              <a:gd name="T5" fmla="*/ 51 h 57"/>
              <a:gd name="T6" fmla="*/ 11 w 47"/>
              <a:gd name="T7" fmla="*/ 50 h 57"/>
              <a:gd name="T8" fmla="*/ 19 w 47"/>
              <a:gd name="T9" fmla="*/ 57 h 57"/>
              <a:gd name="T10" fmla="*/ 27 w 47"/>
              <a:gd name="T11" fmla="*/ 57 h 57"/>
              <a:gd name="T12" fmla="*/ 28 w 47"/>
              <a:gd name="T13" fmla="*/ 52 h 57"/>
              <a:gd name="T14" fmla="*/ 30 w 47"/>
              <a:gd name="T15" fmla="*/ 52 h 57"/>
              <a:gd name="T16" fmla="*/ 33 w 47"/>
              <a:gd name="T17" fmla="*/ 57 h 57"/>
              <a:gd name="T18" fmla="*/ 37 w 47"/>
              <a:gd name="T19" fmla="*/ 56 h 57"/>
              <a:gd name="T20" fmla="*/ 37 w 47"/>
              <a:gd name="T21" fmla="*/ 47 h 57"/>
              <a:gd name="T22" fmla="*/ 42 w 47"/>
              <a:gd name="T23" fmla="*/ 46 h 57"/>
              <a:gd name="T24" fmla="*/ 43 w 47"/>
              <a:gd name="T25" fmla="*/ 37 h 57"/>
              <a:gd name="T26" fmla="*/ 46 w 47"/>
              <a:gd name="T27" fmla="*/ 37 h 57"/>
              <a:gd name="T28" fmla="*/ 47 w 47"/>
              <a:gd name="T29" fmla="*/ 23 h 57"/>
              <a:gd name="T30" fmla="*/ 43 w 47"/>
              <a:gd name="T31" fmla="*/ 0 h 57"/>
              <a:gd name="T32" fmla="*/ 32 w 47"/>
              <a:gd name="T33" fmla="*/ 11 h 57"/>
              <a:gd name="T34" fmla="*/ 32 w 47"/>
              <a:gd name="T35" fmla="*/ 13 h 57"/>
              <a:gd name="T36" fmla="*/ 16 w 47"/>
              <a:gd name="T37" fmla="*/ 13 h 57"/>
              <a:gd name="T38" fmla="*/ 14 w 47"/>
              <a:gd name="T39" fmla="*/ 1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57">
                <a:moveTo>
                  <a:pt x="14" y="10"/>
                </a:moveTo>
                <a:lnTo>
                  <a:pt x="0" y="15"/>
                </a:lnTo>
                <a:lnTo>
                  <a:pt x="6" y="51"/>
                </a:lnTo>
                <a:lnTo>
                  <a:pt x="11" y="50"/>
                </a:lnTo>
                <a:lnTo>
                  <a:pt x="19" y="57"/>
                </a:lnTo>
                <a:lnTo>
                  <a:pt x="27" y="57"/>
                </a:lnTo>
                <a:lnTo>
                  <a:pt x="28" y="52"/>
                </a:lnTo>
                <a:lnTo>
                  <a:pt x="30" y="52"/>
                </a:lnTo>
                <a:lnTo>
                  <a:pt x="33" y="57"/>
                </a:lnTo>
                <a:lnTo>
                  <a:pt x="37" y="56"/>
                </a:lnTo>
                <a:lnTo>
                  <a:pt x="37" y="47"/>
                </a:lnTo>
                <a:lnTo>
                  <a:pt x="42" y="46"/>
                </a:lnTo>
                <a:lnTo>
                  <a:pt x="43" y="37"/>
                </a:lnTo>
                <a:lnTo>
                  <a:pt x="46" y="37"/>
                </a:lnTo>
                <a:lnTo>
                  <a:pt x="47" y="23"/>
                </a:lnTo>
                <a:lnTo>
                  <a:pt x="43" y="0"/>
                </a:lnTo>
                <a:lnTo>
                  <a:pt x="32" y="11"/>
                </a:lnTo>
                <a:lnTo>
                  <a:pt x="32" y="13"/>
                </a:lnTo>
                <a:lnTo>
                  <a:pt x="16" y="13"/>
                </a:lnTo>
                <a:lnTo>
                  <a:pt x="14" y="10"/>
                </a:lnTo>
                <a:close/>
              </a:path>
            </a:pathLst>
          </a:custGeom>
          <a:solidFill>
            <a:schemeClr val="accent2"/>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srgbClr val="FFC000"/>
              </a:solidFill>
              <a:latin typeface="Calibri" panose="020F0502020204030204"/>
            </a:endParaRPr>
          </a:p>
        </p:txBody>
      </p:sp>
      <p:sp>
        <p:nvSpPr>
          <p:cNvPr id="83" name="TENNESSEE">
            <a:hlinkClick r:id="" tooltip="TENNESSEE"/>
          </p:cNvPr>
          <p:cNvSpPr>
            <a:spLocks/>
          </p:cNvSpPr>
          <p:nvPr/>
        </p:nvSpPr>
        <p:spPr bwMode="auto">
          <a:xfrm>
            <a:off x="5723971" y="3356734"/>
            <a:ext cx="773384" cy="321788"/>
          </a:xfrm>
          <a:custGeom>
            <a:avLst/>
            <a:gdLst>
              <a:gd name="T0" fmla="*/ 0 w 96"/>
              <a:gd name="T1" fmla="*/ 39 h 39"/>
              <a:gd name="T2" fmla="*/ 24 w 96"/>
              <a:gd name="T3" fmla="*/ 38 h 39"/>
              <a:gd name="T4" fmla="*/ 54 w 96"/>
              <a:gd name="T5" fmla="*/ 32 h 39"/>
              <a:gd name="T6" fmla="*/ 58 w 96"/>
              <a:gd name="T7" fmla="*/ 31 h 39"/>
              <a:gd name="T8" fmla="*/ 66 w 96"/>
              <a:gd name="T9" fmla="*/ 29 h 39"/>
              <a:gd name="T10" fmla="*/ 66 w 96"/>
              <a:gd name="T11" fmla="*/ 24 h 39"/>
              <a:gd name="T12" fmla="*/ 71 w 96"/>
              <a:gd name="T13" fmla="*/ 24 h 39"/>
              <a:gd name="T14" fmla="*/ 72 w 96"/>
              <a:gd name="T15" fmla="*/ 20 h 39"/>
              <a:gd name="T16" fmla="*/ 82 w 96"/>
              <a:gd name="T17" fmla="*/ 16 h 39"/>
              <a:gd name="T18" fmla="*/ 81 w 96"/>
              <a:gd name="T19" fmla="*/ 10 h 39"/>
              <a:gd name="T20" fmla="*/ 86 w 96"/>
              <a:gd name="T21" fmla="*/ 7 h 39"/>
              <a:gd name="T22" fmla="*/ 92 w 96"/>
              <a:gd name="T23" fmla="*/ 8 h 39"/>
              <a:gd name="T24" fmla="*/ 96 w 96"/>
              <a:gd name="T25" fmla="*/ 0 h 39"/>
              <a:gd name="T26" fmla="*/ 29 w 96"/>
              <a:gd name="T27" fmla="*/ 11 h 39"/>
              <a:gd name="T28" fmla="*/ 22 w 96"/>
              <a:gd name="T29" fmla="*/ 12 h 39"/>
              <a:gd name="T30" fmla="*/ 10 w 96"/>
              <a:gd name="T31" fmla="*/ 15 h 39"/>
              <a:gd name="T32" fmla="*/ 4 w 96"/>
              <a:gd name="T33" fmla="*/ 18 h 39"/>
              <a:gd name="T34" fmla="*/ 5 w 96"/>
              <a:gd name="T35" fmla="*/ 32 h 39"/>
              <a:gd name="T36" fmla="*/ 0 w 96"/>
              <a:gd name="T3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39">
                <a:moveTo>
                  <a:pt x="0" y="39"/>
                </a:moveTo>
                <a:lnTo>
                  <a:pt x="24" y="38"/>
                </a:lnTo>
                <a:lnTo>
                  <a:pt x="54" y="32"/>
                </a:lnTo>
                <a:lnTo>
                  <a:pt x="58" y="31"/>
                </a:lnTo>
                <a:lnTo>
                  <a:pt x="66" y="29"/>
                </a:lnTo>
                <a:lnTo>
                  <a:pt x="66" y="24"/>
                </a:lnTo>
                <a:lnTo>
                  <a:pt x="71" y="24"/>
                </a:lnTo>
                <a:lnTo>
                  <a:pt x="72" y="20"/>
                </a:lnTo>
                <a:lnTo>
                  <a:pt x="82" y="16"/>
                </a:lnTo>
                <a:lnTo>
                  <a:pt x="81" y="10"/>
                </a:lnTo>
                <a:lnTo>
                  <a:pt x="86" y="7"/>
                </a:lnTo>
                <a:lnTo>
                  <a:pt x="92" y="8"/>
                </a:lnTo>
                <a:lnTo>
                  <a:pt x="96" y="0"/>
                </a:lnTo>
                <a:lnTo>
                  <a:pt x="29" y="11"/>
                </a:lnTo>
                <a:lnTo>
                  <a:pt x="22" y="12"/>
                </a:lnTo>
                <a:lnTo>
                  <a:pt x="10" y="15"/>
                </a:lnTo>
                <a:lnTo>
                  <a:pt x="4" y="18"/>
                </a:lnTo>
                <a:lnTo>
                  <a:pt x="5" y="32"/>
                </a:lnTo>
                <a:lnTo>
                  <a:pt x="0" y="39"/>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84" name="ALABAMA">
            <a:hlinkClick r:id="" tooltip="ALABAMA"/>
          </p:cNvPr>
          <p:cNvSpPr>
            <a:spLocks/>
          </p:cNvSpPr>
          <p:nvPr/>
        </p:nvSpPr>
        <p:spPr bwMode="auto">
          <a:xfrm>
            <a:off x="5909260" y="3620765"/>
            <a:ext cx="354468" cy="610572"/>
          </a:xfrm>
          <a:custGeom>
            <a:avLst/>
            <a:gdLst>
              <a:gd name="T0" fmla="*/ 43 w 44"/>
              <a:gd name="T1" fmla="*/ 59 h 74"/>
              <a:gd name="T2" fmla="*/ 44 w 44"/>
              <a:gd name="T3" fmla="*/ 40 h 74"/>
              <a:gd name="T4" fmla="*/ 31 w 44"/>
              <a:gd name="T5" fmla="*/ 0 h 74"/>
              <a:gd name="T6" fmla="*/ 1 w 44"/>
              <a:gd name="T7" fmla="*/ 6 h 74"/>
              <a:gd name="T8" fmla="*/ 0 w 44"/>
              <a:gd name="T9" fmla="*/ 50 h 74"/>
              <a:gd name="T10" fmla="*/ 6 w 44"/>
              <a:gd name="T11" fmla="*/ 74 h 74"/>
              <a:gd name="T12" fmla="*/ 9 w 44"/>
              <a:gd name="T13" fmla="*/ 72 h 74"/>
              <a:gd name="T14" fmla="*/ 12 w 44"/>
              <a:gd name="T15" fmla="*/ 72 h 74"/>
              <a:gd name="T16" fmla="*/ 15 w 44"/>
              <a:gd name="T17" fmla="*/ 74 h 74"/>
              <a:gd name="T18" fmla="*/ 16 w 44"/>
              <a:gd name="T19" fmla="*/ 63 h 74"/>
              <a:gd name="T20" fmla="*/ 43 w 44"/>
              <a:gd name="T21"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74">
                <a:moveTo>
                  <a:pt x="43" y="59"/>
                </a:moveTo>
                <a:lnTo>
                  <a:pt x="44" y="40"/>
                </a:lnTo>
                <a:lnTo>
                  <a:pt x="31" y="0"/>
                </a:lnTo>
                <a:lnTo>
                  <a:pt x="1" y="6"/>
                </a:lnTo>
                <a:lnTo>
                  <a:pt x="0" y="50"/>
                </a:lnTo>
                <a:lnTo>
                  <a:pt x="6" y="74"/>
                </a:lnTo>
                <a:lnTo>
                  <a:pt x="9" y="72"/>
                </a:lnTo>
                <a:lnTo>
                  <a:pt x="12" y="72"/>
                </a:lnTo>
                <a:lnTo>
                  <a:pt x="15" y="74"/>
                </a:lnTo>
                <a:lnTo>
                  <a:pt x="16" y="63"/>
                </a:lnTo>
                <a:lnTo>
                  <a:pt x="43" y="59"/>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85" name="KENTUCKY">
            <a:hlinkClick r:id="" tooltip="KENTUCKY"/>
          </p:cNvPr>
          <p:cNvSpPr>
            <a:spLocks/>
          </p:cNvSpPr>
          <p:nvPr/>
        </p:nvSpPr>
        <p:spPr bwMode="auto">
          <a:xfrm>
            <a:off x="5756197" y="3076203"/>
            <a:ext cx="676711" cy="396047"/>
          </a:xfrm>
          <a:custGeom>
            <a:avLst/>
            <a:gdLst>
              <a:gd name="T0" fmla="*/ 6 w 84"/>
              <a:gd name="T1" fmla="*/ 48 h 48"/>
              <a:gd name="T2" fmla="*/ 74 w 84"/>
              <a:gd name="T3" fmla="*/ 37 h 48"/>
              <a:gd name="T4" fmla="*/ 78 w 84"/>
              <a:gd name="T5" fmla="*/ 33 h 48"/>
              <a:gd name="T6" fmla="*/ 78 w 84"/>
              <a:gd name="T7" fmla="*/ 28 h 48"/>
              <a:gd name="T8" fmla="*/ 84 w 84"/>
              <a:gd name="T9" fmla="*/ 22 h 48"/>
              <a:gd name="T10" fmla="*/ 76 w 84"/>
              <a:gd name="T11" fmla="*/ 15 h 48"/>
              <a:gd name="T12" fmla="*/ 77 w 84"/>
              <a:gd name="T13" fmla="*/ 7 h 48"/>
              <a:gd name="T14" fmla="*/ 72 w 84"/>
              <a:gd name="T15" fmla="*/ 2 h 48"/>
              <a:gd name="T16" fmla="*/ 70 w 84"/>
              <a:gd name="T17" fmla="*/ 8 h 48"/>
              <a:gd name="T18" fmla="*/ 63 w 84"/>
              <a:gd name="T19" fmla="*/ 7 h 48"/>
              <a:gd name="T20" fmla="*/ 54 w 84"/>
              <a:gd name="T21" fmla="*/ 0 h 48"/>
              <a:gd name="T22" fmla="*/ 49 w 84"/>
              <a:gd name="T23" fmla="*/ 1 h 48"/>
              <a:gd name="T24" fmla="*/ 50 w 84"/>
              <a:gd name="T25" fmla="*/ 8 h 48"/>
              <a:gd name="T26" fmla="*/ 44 w 84"/>
              <a:gd name="T27" fmla="*/ 9 h 48"/>
              <a:gd name="T28" fmla="*/ 43 w 84"/>
              <a:gd name="T29" fmla="*/ 17 h 48"/>
              <a:gd name="T30" fmla="*/ 38 w 84"/>
              <a:gd name="T31" fmla="*/ 22 h 48"/>
              <a:gd name="T32" fmla="*/ 34 w 84"/>
              <a:gd name="T33" fmla="*/ 19 h 48"/>
              <a:gd name="T34" fmla="*/ 34 w 84"/>
              <a:gd name="T35" fmla="*/ 25 h 48"/>
              <a:gd name="T36" fmla="*/ 19 w 84"/>
              <a:gd name="T37" fmla="*/ 24 h 48"/>
              <a:gd name="T38" fmla="*/ 13 w 84"/>
              <a:gd name="T39" fmla="*/ 31 h 48"/>
              <a:gd name="T40" fmla="*/ 14 w 84"/>
              <a:gd name="T41" fmla="*/ 38 h 48"/>
              <a:gd name="T42" fmla="*/ 12 w 84"/>
              <a:gd name="T43" fmla="*/ 39 h 48"/>
              <a:gd name="T44" fmla="*/ 12 w 84"/>
              <a:gd name="T45" fmla="*/ 41 h 48"/>
              <a:gd name="T46" fmla="*/ 0 w 84"/>
              <a:gd name="T47" fmla="*/ 41 h 48"/>
              <a:gd name="T48" fmla="*/ 6 w 84"/>
              <a:gd name="T4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4" h="48">
                <a:moveTo>
                  <a:pt x="6" y="48"/>
                </a:moveTo>
                <a:lnTo>
                  <a:pt x="74" y="37"/>
                </a:lnTo>
                <a:lnTo>
                  <a:pt x="78" y="33"/>
                </a:lnTo>
                <a:lnTo>
                  <a:pt x="78" y="28"/>
                </a:lnTo>
                <a:lnTo>
                  <a:pt x="84" y="22"/>
                </a:lnTo>
                <a:lnTo>
                  <a:pt x="76" y="15"/>
                </a:lnTo>
                <a:lnTo>
                  <a:pt x="77" y="7"/>
                </a:lnTo>
                <a:lnTo>
                  <a:pt x="72" y="2"/>
                </a:lnTo>
                <a:lnTo>
                  <a:pt x="70" y="8"/>
                </a:lnTo>
                <a:lnTo>
                  <a:pt x="63" y="7"/>
                </a:lnTo>
                <a:lnTo>
                  <a:pt x="54" y="0"/>
                </a:lnTo>
                <a:lnTo>
                  <a:pt x="49" y="1"/>
                </a:lnTo>
                <a:lnTo>
                  <a:pt x="50" y="8"/>
                </a:lnTo>
                <a:lnTo>
                  <a:pt x="44" y="9"/>
                </a:lnTo>
                <a:lnTo>
                  <a:pt x="43" y="17"/>
                </a:lnTo>
                <a:lnTo>
                  <a:pt x="38" y="22"/>
                </a:lnTo>
                <a:lnTo>
                  <a:pt x="34" y="19"/>
                </a:lnTo>
                <a:lnTo>
                  <a:pt x="34" y="25"/>
                </a:lnTo>
                <a:lnTo>
                  <a:pt x="19" y="24"/>
                </a:lnTo>
                <a:lnTo>
                  <a:pt x="13" y="31"/>
                </a:lnTo>
                <a:lnTo>
                  <a:pt x="14" y="38"/>
                </a:lnTo>
                <a:lnTo>
                  <a:pt x="12" y="39"/>
                </a:lnTo>
                <a:lnTo>
                  <a:pt x="12" y="41"/>
                </a:lnTo>
                <a:lnTo>
                  <a:pt x="0" y="41"/>
                </a:lnTo>
                <a:lnTo>
                  <a:pt x="6" y="48"/>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86" name="MISSISSIPPI">
            <a:hlinkClick r:id="" tooltip="MISSISSIPPI"/>
          </p:cNvPr>
          <p:cNvSpPr>
            <a:spLocks/>
          </p:cNvSpPr>
          <p:nvPr/>
        </p:nvSpPr>
        <p:spPr bwMode="auto">
          <a:xfrm>
            <a:off x="5627300" y="3670273"/>
            <a:ext cx="330299" cy="602321"/>
          </a:xfrm>
          <a:custGeom>
            <a:avLst/>
            <a:gdLst>
              <a:gd name="T0" fmla="*/ 41 w 41"/>
              <a:gd name="T1" fmla="*/ 68 h 73"/>
              <a:gd name="T2" fmla="*/ 31 w 41"/>
              <a:gd name="T3" fmla="*/ 68 h 73"/>
              <a:gd name="T4" fmla="*/ 27 w 41"/>
              <a:gd name="T5" fmla="*/ 73 h 73"/>
              <a:gd name="T6" fmla="*/ 23 w 41"/>
              <a:gd name="T7" fmla="*/ 67 h 73"/>
              <a:gd name="T8" fmla="*/ 24 w 41"/>
              <a:gd name="T9" fmla="*/ 61 h 73"/>
              <a:gd name="T10" fmla="*/ 2 w 41"/>
              <a:gd name="T11" fmla="*/ 63 h 73"/>
              <a:gd name="T12" fmla="*/ 0 w 41"/>
              <a:gd name="T13" fmla="*/ 58 h 73"/>
              <a:gd name="T14" fmla="*/ 3 w 41"/>
              <a:gd name="T15" fmla="*/ 54 h 73"/>
              <a:gd name="T16" fmla="*/ 7 w 41"/>
              <a:gd name="T17" fmla="*/ 43 h 73"/>
              <a:gd name="T18" fmla="*/ 5 w 41"/>
              <a:gd name="T19" fmla="*/ 33 h 73"/>
              <a:gd name="T20" fmla="*/ 7 w 41"/>
              <a:gd name="T21" fmla="*/ 26 h 73"/>
              <a:gd name="T22" fmla="*/ 4 w 41"/>
              <a:gd name="T23" fmla="*/ 26 h 73"/>
              <a:gd name="T24" fmla="*/ 4 w 41"/>
              <a:gd name="T25" fmla="*/ 20 h 73"/>
              <a:gd name="T26" fmla="*/ 12 w 41"/>
              <a:gd name="T27" fmla="*/ 1 h 73"/>
              <a:gd name="T28" fmla="*/ 24 w 41"/>
              <a:gd name="T29" fmla="*/ 1 h 73"/>
              <a:gd name="T30" fmla="*/ 37 w 41"/>
              <a:gd name="T31" fmla="*/ 0 h 73"/>
              <a:gd name="T32" fmla="*/ 35 w 41"/>
              <a:gd name="T33" fmla="*/ 24 h 73"/>
              <a:gd name="T34" fmla="*/ 35 w 41"/>
              <a:gd name="T35" fmla="*/ 46 h 73"/>
              <a:gd name="T36" fmla="*/ 41 w 41"/>
              <a:gd name="T37" fmla="*/ 6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73">
                <a:moveTo>
                  <a:pt x="41" y="68"/>
                </a:moveTo>
                <a:lnTo>
                  <a:pt x="31" y="68"/>
                </a:lnTo>
                <a:lnTo>
                  <a:pt x="27" y="73"/>
                </a:lnTo>
                <a:lnTo>
                  <a:pt x="23" y="67"/>
                </a:lnTo>
                <a:lnTo>
                  <a:pt x="24" y="61"/>
                </a:lnTo>
                <a:lnTo>
                  <a:pt x="2" y="63"/>
                </a:lnTo>
                <a:lnTo>
                  <a:pt x="0" y="58"/>
                </a:lnTo>
                <a:lnTo>
                  <a:pt x="3" y="54"/>
                </a:lnTo>
                <a:lnTo>
                  <a:pt x="7" y="43"/>
                </a:lnTo>
                <a:lnTo>
                  <a:pt x="5" y="33"/>
                </a:lnTo>
                <a:lnTo>
                  <a:pt x="7" y="26"/>
                </a:lnTo>
                <a:lnTo>
                  <a:pt x="4" y="26"/>
                </a:lnTo>
                <a:lnTo>
                  <a:pt x="4" y="20"/>
                </a:lnTo>
                <a:lnTo>
                  <a:pt x="12" y="1"/>
                </a:lnTo>
                <a:lnTo>
                  <a:pt x="24" y="1"/>
                </a:lnTo>
                <a:lnTo>
                  <a:pt x="37" y="0"/>
                </a:lnTo>
                <a:lnTo>
                  <a:pt x="35" y="24"/>
                </a:lnTo>
                <a:lnTo>
                  <a:pt x="35" y="46"/>
                </a:lnTo>
                <a:lnTo>
                  <a:pt x="41" y="68"/>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87" name="INDIANA">
            <a:hlinkClick r:id="" tooltip="INDIANA"/>
          </p:cNvPr>
          <p:cNvSpPr>
            <a:spLocks/>
          </p:cNvSpPr>
          <p:nvPr/>
        </p:nvSpPr>
        <p:spPr bwMode="auto">
          <a:xfrm>
            <a:off x="5868980" y="2795669"/>
            <a:ext cx="290019" cy="486807"/>
          </a:xfrm>
          <a:custGeom>
            <a:avLst/>
            <a:gdLst>
              <a:gd name="T0" fmla="*/ 0 w 36"/>
              <a:gd name="T1" fmla="*/ 4 h 59"/>
              <a:gd name="T2" fmla="*/ 8 w 36"/>
              <a:gd name="T3" fmla="*/ 4 h 59"/>
              <a:gd name="T4" fmla="*/ 10 w 36"/>
              <a:gd name="T5" fmla="*/ 1 h 59"/>
              <a:gd name="T6" fmla="*/ 28 w 36"/>
              <a:gd name="T7" fmla="*/ 0 h 59"/>
              <a:gd name="T8" fmla="*/ 36 w 36"/>
              <a:gd name="T9" fmla="*/ 42 h 59"/>
              <a:gd name="T10" fmla="*/ 29 w 36"/>
              <a:gd name="T11" fmla="*/ 43 h 59"/>
              <a:gd name="T12" fmla="*/ 30 w 36"/>
              <a:gd name="T13" fmla="*/ 50 h 59"/>
              <a:gd name="T14" fmla="*/ 25 w 36"/>
              <a:gd name="T15" fmla="*/ 55 h 59"/>
              <a:gd name="T16" fmla="*/ 20 w 36"/>
              <a:gd name="T17" fmla="*/ 52 h 59"/>
              <a:gd name="T18" fmla="*/ 20 w 36"/>
              <a:gd name="T19" fmla="*/ 59 h 59"/>
              <a:gd name="T20" fmla="*/ 3 w 36"/>
              <a:gd name="T21" fmla="*/ 59 h 59"/>
              <a:gd name="T22" fmla="*/ 6 w 36"/>
              <a:gd name="T23" fmla="*/ 46 h 59"/>
              <a:gd name="T24" fmla="*/ 3 w 36"/>
              <a:gd name="T25" fmla="*/ 42 h 59"/>
              <a:gd name="T26" fmla="*/ 2 w 36"/>
              <a:gd name="T27" fmla="*/ 23 h 59"/>
              <a:gd name="T28" fmla="*/ 1 w 36"/>
              <a:gd name="T29" fmla="*/ 20 h 59"/>
              <a:gd name="T30" fmla="*/ 0 w 36"/>
              <a:gd name="T31"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59">
                <a:moveTo>
                  <a:pt x="0" y="4"/>
                </a:moveTo>
                <a:lnTo>
                  <a:pt x="8" y="4"/>
                </a:lnTo>
                <a:lnTo>
                  <a:pt x="10" y="1"/>
                </a:lnTo>
                <a:lnTo>
                  <a:pt x="28" y="0"/>
                </a:lnTo>
                <a:lnTo>
                  <a:pt x="36" y="42"/>
                </a:lnTo>
                <a:lnTo>
                  <a:pt x="29" y="43"/>
                </a:lnTo>
                <a:lnTo>
                  <a:pt x="30" y="50"/>
                </a:lnTo>
                <a:lnTo>
                  <a:pt x="25" y="55"/>
                </a:lnTo>
                <a:lnTo>
                  <a:pt x="20" y="52"/>
                </a:lnTo>
                <a:lnTo>
                  <a:pt x="20" y="59"/>
                </a:lnTo>
                <a:lnTo>
                  <a:pt x="3" y="59"/>
                </a:lnTo>
                <a:lnTo>
                  <a:pt x="6" y="46"/>
                </a:lnTo>
                <a:lnTo>
                  <a:pt x="3" y="42"/>
                </a:lnTo>
                <a:lnTo>
                  <a:pt x="2" y="23"/>
                </a:lnTo>
                <a:lnTo>
                  <a:pt x="1" y="20"/>
                </a:lnTo>
                <a:lnTo>
                  <a:pt x="0" y="4"/>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grpSp>
        <p:nvGrpSpPr>
          <p:cNvPr id="88" name="Group 87"/>
          <p:cNvGrpSpPr/>
          <p:nvPr/>
        </p:nvGrpSpPr>
        <p:grpSpPr>
          <a:xfrm>
            <a:off x="-514350" y="-719680"/>
            <a:ext cx="0" cy="0"/>
            <a:chOff x="0" y="0"/>
            <a:chExt cx="85" cy="79"/>
          </a:xfrm>
        </p:grpSpPr>
        <p:sp>
          <p:nvSpPr>
            <p:cNvPr id="89" name="Freeform 88"/>
            <p:cNvSpPr>
              <a:spLocks/>
            </p:cNvSpPr>
            <p:nvPr/>
          </p:nvSpPr>
          <p:spPr bwMode="auto">
            <a:xfrm>
              <a:off x="42" y="22"/>
              <a:ext cx="43" cy="57"/>
            </a:xfrm>
            <a:custGeom>
              <a:avLst/>
              <a:gdLst>
                <a:gd name="T0" fmla="*/ 4 w 43"/>
                <a:gd name="T1" fmla="*/ 57 h 57"/>
                <a:gd name="T2" fmla="*/ 6 w 43"/>
                <a:gd name="T3" fmla="*/ 50 h 57"/>
                <a:gd name="T4" fmla="*/ 3 w 43"/>
                <a:gd name="T5" fmla="*/ 46 h 57"/>
                <a:gd name="T6" fmla="*/ 4 w 43"/>
                <a:gd name="T7" fmla="*/ 38 h 57"/>
                <a:gd name="T8" fmla="*/ 0 w 43"/>
                <a:gd name="T9" fmla="*/ 32 h 57"/>
                <a:gd name="T10" fmla="*/ 2 w 43"/>
                <a:gd name="T11" fmla="*/ 12 h 57"/>
                <a:gd name="T12" fmla="*/ 6 w 43"/>
                <a:gd name="T13" fmla="*/ 7 h 57"/>
                <a:gd name="T14" fmla="*/ 12 w 43"/>
                <a:gd name="T15" fmla="*/ 14 h 57"/>
                <a:gd name="T16" fmla="*/ 12 w 43"/>
                <a:gd name="T17" fmla="*/ 0 h 57"/>
                <a:gd name="T18" fmla="*/ 30 w 43"/>
                <a:gd name="T19" fmla="*/ 5 h 57"/>
                <a:gd name="T20" fmla="*/ 31 w 43"/>
                <a:gd name="T21" fmla="*/ 16 h 57"/>
                <a:gd name="T22" fmla="*/ 25 w 43"/>
                <a:gd name="T23" fmla="*/ 21 h 57"/>
                <a:gd name="T24" fmla="*/ 26 w 43"/>
                <a:gd name="T25" fmla="*/ 23 h 57"/>
                <a:gd name="T26" fmla="*/ 34 w 43"/>
                <a:gd name="T27" fmla="*/ 23 h 57"/>
                <a:gd name="T28" fmla="*/ 34 w 43"/>
                <a:gd name="T29" fmla="*/ 20 h 57"/>
                <a:gd name="T30" fmla="*/ 38 w 43"/>
                <a:gd name="T31" fmla="*/ 16 h 57"/>
                <a:gd name="T32" fmla="*/ 43 w 43"/>
                <a:gd name="T33" fmla="*/ 32 h 57"/>
                <a:gd name="T34" fmla="*/ 42 w 43"/>
                <a:gd name="T35" fmla="*/ 43 h 57"/>
                <a:gd name="T36" fmla="*/ 38 w 43"/>
                <a:gd name="T37" fmla="*/ 49 h 57"/>
                <a:gd name="T38" fmla="*/ 24 w 43"/>
                <a:gd name="T39" fmla="*/ 55 h 57"/>
                <a:gd name="T40" fmla="*/ 4 w 43"/>
                <a:gd name="T4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57">
                  <a:moveTo>
                    <a:pt x="4" y="57"/>
                  </a:moveTo>
                  <a:lnTo>
                    <a:pt x="6" y="50"/>
                  </a:lnTo>
                  <a:lnTo>
                    <a:pt x="3" y="46"/>
                  </a:lnTo>
                  <a:lnTo>
                    <a:pt x="4" y="38"/>
                  </a:lnTo>
                  <a:lnTo>
                    <a:pt x="0" y="32"/>
                  </a:lnTo>
                  <a:lnTo>
                    <a:pt x="2" y="12"/>
                  </a:lnTo>
                  <a:lnTo>
                    <a:pt x="6" y="7"/>
                  </a:lnTo>
                  <a:lnTo>
                    <a:pt x="12" y="14"/>
                  </a:lnTo>
                  <a:lnTo>
                    <a:pt x="12" y="0"/>
                  </a:lnTo>
                  <a:lnTo>
                    <a:pt x="30" y="5"/>
                  </a:lnTo>
                  <a:lnTo>
                    <a:pt x="31" y="16"/>
                  </a:lnTo>
                  <a:lnTo>
                    <a:pt x="25" y="21"/>
                  </a:lnTo>
                  <a:lnTo>
                    <a:pt x="26" y="23"/>
                  </a:lnTo>
                  <a:lnTo>
                    <a:pt x="34" y="23"/>
                  </a:lnTo>
                  <a:lnTo>
                    <a:pt x="34" y="20"/>
                  </a:lnTo>
                  <a:lnTo>
                    <a:pt x="38" y="16"/>
                  </a:lnTo>
                  <a:lnTo>
                    <a:pt x="43" y="32"/>
                  </a:lnTo>
                  <a:lnTo>
                    <a:pt x="42" y="43"/>
                  </a:lnTo>
                  <a:lnTo>
                    <a:pt x="38" y="49"/>
                  </a:lnTo>
                  <a:lnTo>
                    <a:pt x="24" y="55"/>
                  </a:lnTo>
                  <a:lnTo>
                    <a:pt x="4" y="57"/>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90" name="MICHIGAN"/>
            <p:cNvSpPr>
              <a:spLocks/>
            </p:cNvSpPr>
            <p:nvPr/>
          </p:nvSpPr>
          <p:spPr bwMode="auto">
            <a:xfrm>
              <a:off x="0" y="0"/>
              <a:ext cx="64" cy="32"/>
            </a:xfrm>
            <a:custGeom>
              <a:avLst/>
              <a:gdLst>
                <a:gd name="T0" fmla="*/ 0 w 64"/>
                <a:gd name="T1" fmla="*/ 16 h 32"/>
                <a:gd name="T2" fmla="*/ 2 w 64"/>
                <a:gd name="T3" fmla="*/ 19 h 32"/>
                <a:gd name="T4" fmla="*/ 12 w 64"/>
                <a:gd name="T5" fmla="*/ 19 h 32"/>
                <a:gd name="T6" fmla="*/ 16 w 64"/>
                <a:gd name="T7" fmla="*/ 23 h 32"/>
                <a:gd name="T8" fmla="*/ 23 w 64"/>
                <a:gd name="T9" fmla="*/ 23 h 32"/>
                <a:gd name="T10" fmla="*/ 30 w 64"/>
                <a:gd name="T11" fmla="*/ 32 h 32"/>
                <a:gd name="T12" fmla="*/ 33 w 64"/>
                <a:gd name="T13" fmla="*/ 25 h 32"/>
                <a:gd name="T14" fmla="*/ 41 w 64"/>
                <a:gd name="T15" fmla="*/ 19 h 32"/>
                <a:gd name="T16" fmla="*/ 48 w 64"/>
                <a:gd name="T17" fmla="*/ 16 h 32"/>
                <a:gd name="T18" fmla="*/ 64 w 64"/>
                <a:gd name="T19" fmla="*/ 16 h 32"/>
                <a:gd name="T20" fmla="*/ 58 w 64"/>
                <a:gd name="T21" fmla="*/ 9 h 32"/>
                <a:gd name="T22" fmla="*/ 52 w 64"/>
                <a:gd name="T23" fmla="*/ 9 h 32"/>
                <a:gd name="T24" fmla="*/ 51 w 64"/>
                <a:gd name="T25" fmla="*/ 4 h 32"/>
                <a:gd name="T26" fmla="*/ 46 w 64"/>
                <a:gd name="T27" fmla="*/ 3 h 32"/>
                <a:gd name="T28" fmla="*/ 35 w 64"/>
                <a:gd name="T29" fmla="*/ 8 h 32"/>
                <a:gd name="T30" fmla="*/ 30 w 64"/>
                <a:gd name="T31" fmla="*/ 9 h 32"/>
                <a:gd name="T32" fmla="*/ 26 w 64"/>
                <a:gd name="T33" fmla="*/ 13 h 32"/>
                <a:gd name="T34" fmla="*/ 24 w 64"/>
                <a:gd name="T35" fmla="*/ 12 h 32"/>
                <a:gd name="T36" fmla="*/ 25 w 64"/>
                <a:gd name="T37" fmla="*/ 6 h 32"/>
                <a:gd name="T38" fmla="*/ 16 w 64"/>
                <a:gd name="T39" fmla="*/ 6 h 32"/>
                <a:gd name="T40" fmla="*/ 15 w 64"/>
                <a:gd name="T41" fmla="*/ 0 h 32"/>
                <a:gd name="T42" fmla="*/ 12 w 64"/>
                <a:gd name="T43" fmla="*/ 7 h 32"/>
                <a:gd name="T44" fmla="*/ 10 w 64"/>
                <a:gd name="T45" fmla="*/ 10 h 32"/>
                <a:gd name="T46" fmla="*/ 0 w 64"/>
                <a:gd name="T47"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32">
                  <a:moveTo>
                    <a:pt x="0" y="16"/>
                  </a:moveTo>
                  <a:lnTo>
                    <a:pt x="2" y="19"/>
                  </a:lnTo>
                  <a:lnTo>
                    <a:pt x="12" y="19"/>
                  </a:lnTo>
                  <a:lnTo>
                    <a:pt x="16" y="23"/>
                  </a:lnTo>
                  <a:lnTo>
                    <a:pt x="23" y="23"/>
                  </a:lnTo>
                  <a:lnTo>
                    <a:pt x="30" y="32"/>
                  </a:lnTo>
                  <a:lnTo>
                    <a:pt x="33" y="25"/>
                  </a:lnTo>
                  <a:lnTo>
                    <a:pt x="41" y="19"/>
                  </a:lnTo>
                  <a:lnTo>
                    <a:pt x="48" y="16"/>
                  </a:lnTo>
                  <a:lnTo>
                    <a:pt x="64" y="16"/>
                  </a:lnTo>
                  <a:lnTo>
                    <a:pt x="58" y="9"/>
                  </a:lnTo>
                  <a:lnTo>
                    <a:pt x="52" y="9"/>
                  </a:lnTo>
                  <a:lnTo>
                    <a:pt x="51" y="4"/>
                  </a:lnTo>
                  <a:lnTo>
                    <a:pt x="46" y="3"/>
                  </a:lnTo>
                  <a:lnTo>
                    <a:pt x="35" y="8"/>
                  </a:lnTo>
                  <a:lnTo>
                    <a:pt x="30" y="9"/>
                  </a:lnTo>
                  <a:lnTo>
                    <a:pt x="26" y="13"/>
                  </a:lnTo>
                  <a:lnTo>
                    <a:pt x="24" y="12"/>
                  </a:lnTo>
                  <a:lnTo>
                    <a:pt x="25" y="6"/>
                  </a:lnTo>
                  <a:lnTo>
                    <a:pt x="16" y="6"/>
                  </a:lnTo>
                  <a:lnTo>
                    <a:pt x="15" y="0"/>
                  </a:lnTo>
                  <a:lnTo>
                    <a:pt x="12" y="7"/>
                  </a:lnTo>
                  <a:lnTo>
                    <a:pt x="10" y="10"/>
                  </a:lnTo>
                  <a:lnTo>
                    <a:pt x="0" y="16"/>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grpSp>
      <p:sp>
        <p:nvSpPr>
          <p:cNvPr id="91" name="ILLINOIS">
            <a:hlinkClick r:id="" tooltip="ILLINOIS"/>
          </p:cNvPr>
          <p:cNvSpPr>
            <a:spLocks/>
          </p:cNvSpPr>
          <p:nvPr/>
        </p:nvSpPr>
        <p:spPr bwMode="auto">
          <a:xfrm>
            <a:off x="5538680" y="2737912"/>
            <a:ext cx="378636" cy="676580"/>
          </a:xfrm>
          <a:custGeom>
            <a:avLst/>
            <a:gdLst>
              <a:gd name="T0" fmla="*/ 36 w 47"/>
              <a:gd name="T1" fmla="*/ 0 h 82"/>
              <a:gd name="T2" fmla="*/ 40 w 47"/>
              <a:gd name="T3" fmla="*/ 14 h 82"/>
              <a:gd name="T4" fmla="*/ 42 w 47"/>
              <a:gd name="T5" fmla="*/ 30 h 82"/>
              <a:gd name="T6" fmla="*/ 45 w 47"/>
              <a:gd name="T7" fmla="*/ 50 h 82"/>
              <a:gd name="T8" fmla="*/ 47 w 47"/>
              <a:gd name="T9" fmla="*/ 54 h 82"/>
              <a:gd name="T10" fmla="*/ 44 w 47"/>
              <a:gd name="T11" fmla="*/ 67 h 82"/>
              <a:gd name="T12" fmla="*/ 40 w 47"/>
              <a:gd name="T13" fmla="*/ 72 h 82"/>
              <a:gd name="T14" fmla="*/ 41 w 47"/>
              <a:gd name="T15" fmla="*/ 79 h 82"/>
              <a:gd name="T16" fmla="*/ 39 w 47"/>
              <a:gd name="T17" fmla="*/ 80 h 82"/>
              <a:gd name="T18" fmla="*/ 39 w 47"/>
              <a:gd name="T19" fmla="*/ 82 h 82"/>
              <a:gd name="T20" fmla="*/ 28 w 47"/>
              <a:gd name="T21" fmla="*/ 82 h 82"/>
              <a:gd name="T22" fmla="*/ 17 w 47"/>
              <a:gd name="T23" fmla="*/ 70 h 82"/>
              <a:gd name="T24" fmla="*/ 17 w 47"/>
              <a:gd name="T25" fmla="*/ 58 h 82"/>
              <a:gd name="T26" fmla="*/ 13 w 47"/>
              <a:gd name="T27" fmla="*/ 55 h 82"/>
              <a:gd name="T28" fmla="*/ 9 w 47"/>
              <a:gd name="T29" fmla="*/ 53 h 82"/>
              <a:gd name="T30" fmla="*/ 5 w 47"/>
              <a:gd name="T31" fmla="*/ 47 h 82"/>
              <a:gd name="T32" fmla="*/ 0 w 47"/>
              <a:gd name="T33" fmla="*/ 38 h 82"/>
              <a:gd name="T34" fmla="*/ 3 w 47"/>
              <a:gd name="T35" fmla="*/ 18 h 82"/>
              <a:gd name="T36" fmla="*/ 11 w 47"/>
              <a:gd name="T37" fmla="*/ 14 h 82"/>
              <a:gd name="T38" fmla="*/ 10 w 47"/>
              <a:gd name="T39" fmla="*/ 7 h 82"/>
              <a:gd name="T40" fmla="*/ 6 w 47"/>
              <a:gd name="T41" fmla="*/ 4 h 82"/>
              <a:gd name="T42" fmla="*/ 36 w 47"/>
              <a:gd name="T4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82">
                <a:moveTo>
                  <a:pt x="36" y="0"/>
                </a:moveTo>
                <a:lnTo>
                  <a:pt x="40" y="14"/>
                </a:lnTo>
                <a:lnTo>
                  <a:pt x="42" y="30"/>
                </a:lnTo>
                <a:lnTo>
                  <a:pt x="45" y="50"/>
                </a:lnTo>
                <a:lnTo>
                  <a:pt x="47" y="54"/>
                </a:lnTo>
                <a:lnTo>
                  <a:pt x="44" y="67"/>
                </a:lnTo>
                <a:lnTo>
                  <a:pt x="40" y="72"/>
                </a:lnTo>
                <a:lnTo>
                  <a:pt x="41" y="79"/>
                </a:lnTo>
                <a:lnTo>
                  <a:pt x="39" y="80"/>
                </a:lnTo>
                <a:lnTo>
                  <a:pt x="39" y="82"/>
                </a:lnTo>
                <a:lnTo>
                  <a:pt x="28" y="82"/>
                </a:lnTo>
                <a:lnTo>
                  <a:pt x="17" y="70"/>
                </a:lnTo>
                <a:lnTo>
                  <a:pt x="17" y="58"/>
                </a:lnTo>
                <a:lnTo>
                  <a:pt x="13" y="55"/>
                </a:lnTo>
                <a:lnTo>
                  <a:pt x="9" y="53"/>
                </a:lnTo>
                <a:lnTo>
                  <a:pt x="5" y="47"/>
                </a:lnTo>
                <a:lnTo>
                  <a:pt x="0" y="38"/>
                </a:lnTo>
                <a:lnTo>
                  <a:pt x="3" y="18"/>
                </a:lnTo>
                <a:lnTo>
                  <a:pt x="11" y="14"/>
                </a:lnTo>
                <a:lnTo>
                  <a:pt x="10" y="7"/>
                </a:lnTo>
                <a:lnTo>
                  <a:pt x="6" y="4"/>
                </a:lnTo>
                <a:lnTo>
                  <a:pt x="36" y="0"/>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92" name="WISCONSIN">
            <a:hlinkClick r:id="" tooltip="WISCONSIN"/>
          </p:cNvPr>
          <p:cNvSpPr>
            <a:spLocks/>
          </p:cNvSpPr>
          <p:nvPr/>
        </p:nvSpPr>
        <p:spPr bwMode="auto">
          <a:xfrm>
            <a:off x="5369504" y="2242855"/>
            <a:ext cx="459197" cy="528062"/>
          </a:xfrm>
          <a:custGeom>
            <a:avLst/>
            <a:gdLst>
              <a:gd name="T0" fmla="*/ 12 w 57"/>
              <a:gd name="T1" fmla="*/ 1 h 64"/>
              <a:gd name="T2" fmla="*/ 18 w 57"/>
              <a:gd name="T3" fmla="*/ 0 h 64"/>
              <a:gd name="T4" fmla="*/ 19 w 57"/>
              <a:gd name="T5" fmla="*/ 5 h 64"/>
              <a:gd name="T6" fmla="*/ 25 w 57"/>
              <a:gd name="T7" fmla="*/ 5 h 64"/>
              <a:gd name="T8" fmla="*/ 27 w 57"/>
              <a:gd name="T9" fmla="*/ 8 h 64"/>
              <a:gd name="T10" fmla="*/ 37 w 57"/>
              <a:gd name="T11" fmla="*/ 8 h 64"/>
              <a:gd name="T12" fmla="*/ 41 w 57"/>
              <a:gd name="T13" fmla="*/ 12 h 64"/>
              <a:gd name="T14" fmla="*/ 48 w 57"/>
              <a:gd name="T15" fmla="*/ 12 h 64"/>
              <a:gd name="T16" fmla="*/ 54 w 57"/>
              <a:gd name="T17" fmla="*/ 20 h 64"/>
              <a:gd name="T18" fmla="*/ 53 w 57"/>
              <a:gd name="T19" fmla="*/ 25 h 64"/>
              <a:gd name="T20" fmla="*/ 51 w 57"/>
              <a:gd name="T21" fmla="*/ 31 h 64"/>
              <a:gd name="T22" fmla="*/ 57 w 57"/>
              <a:gd name="T23" fmla="*/ 24 h 64"/>
              <a:gd name="T24" fmla="*/ 55 w 57"/>
              <a:gd name="T25" fmla="*/ 35 h 64"/>
              <a:gd name="T26" fmla="*/ 57 w 57"/>
              <a:gd name="T27" fmla="*/ 61 h 64"/>
              <a:gd name="T28" fmla="*/ 29 w 57"/>
              <a:gd name="T29" fmla="*/ 64 h 64"/>
              <a:gd name="T30" fmla="*/ 21 w 57"/>
              <a:gd name="T31" fmla="*/ 61 h 64"/>
              <a:gd name="T32" fmla="*/ 21 w 57"/>
              <a:gd name="T33" fmla="*/ 50 h 64"/>
              <a:gd name="T34" fmla="*/ 18 w 57"/>
              <a:gd name="T35" fmla="*/ 48 h 64"/>
              <a:gd name="T36" fmla="*/ 19 w 57"/>
              <a:gd name="T37" fmla="*/ 44 h 64"/>
              <a:gd name="T38" fmla="*/ 9 w 57"/>
              <a:gd name="T39" fmla="*/ 37 h 64"/>
              <a:gd name="T40" fmla="*/ 2 w 57"/>
              <a:gd name="T41" fmla="*/ 37 h 64"/>
              <a:gd name="T42" fmla="*/ 4 w 57"/>
              <a:gd name="T43" fmla="*/ 30 h 64"/>
              <a:gd name="T44" fmla="*/ 2 w 57"/>
              <a:gd name="T45" fmla="*/ 16 h 64"/>
              <a:gd name="T46" fmla="*/ 0 w 57"/>
              <a:gd name="T47" fmla="*/ 15 h 64"/>
              <a:gd name="T48" fmla="*/ 5 w 57"/>
              <a:gd name="T49" fmla="*/ 9 h 64"/>
              <a:gd name="T50" fmla="*/ 12 w 57"/>
              <a:gd name="T51"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 h="64">
                <a:moveTo>
                  <a:pt x="12" y="1"/>
                </a:moveTo>
                <a:lnTo>
                  <a:pt x="18" y="0"/>
                </a:lnTo>
                <a:lnTo>
                  <a:pt x="19" y="5"/>
                </a:lnTo>
                <a:lnTo>
                  <a:pt x="25" y="5"/>
                </a:lnTo>
                <a:lnTo>
                  <a:pt x="27" y="8"/>
                </a:lnTo>
                <a:lnTo>
                  <a:pt x="37" y="8"/>
                </a:lnTo>
                <a:lnTo>
                  <a:pt x="41" y="12"/>
                </a:lnTo>
                <a:lnTo>
                  <a:pt x="48" y="12"/>
                </a:lnTo>
                <a:lnTo>
                  <a:pt x="54" y="20"/>
                </a:lnTo>
                <a:lnTo>
                  <a:pt x="53" y="25"/>
                </a:lnTo>
                <a:lnTo>
                  <a:pt x="51" y="31"/>
                </a:lnTo>
                <a:lnTo>
                  <a:pt x="57" y="24"/>
                </a:lnTo>
                <a:lnTo>
                  <a:pt x="55" y="35"/>
                </a:lnTo>
                <a:lnTo>
                  <a:pt x="57" y="61"/>
                </a:lnTo>
                <a:lnTo>
                  <a:pt x="29" y="64"/>
                </a:lnTo>
                <a:lnTo>
                  <a:pt x="21" y="61"/>
                </a:lnTo>
                <a:lnTo>
                  <a:pt x="21" y="50"/>
                </a:lnTo>
                <a:lnTo>
                  <a:pt x="18" y="48"/>
                </a:lnTo>
                <a:lnTo>
                  <a:pt x="19" y="44"/>
                </a:lnTo>
                <a:lnTo>
                  <a:pt x="9" y="37"/>
                </a:lnTo>
                <a:lnTo>
                  <a:pt x="2" y="37"/>
                </a:lnTo>
                <a:lnTo>
                  <a:pt x="4" y="30"/>
                </a:lnTo>
                <a:lnTo>
                  <a:pt x="2" y="16"/>
                </a:lnTo>
                <a:lnTo>
                  <a:pt x="0" y="15"/>
                </a:lnTo>
                <a:lnTo>
                  <a:pt x="5" y="9"/>
                </a:lnTo>
                <a:lnTo>
                  <a:pt x="12" y="1"/>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93" name="MISSOURI">
            <a:hlinkClick r:id="" tooltip="MISSOURI"/>
          </p:cNvPr>
          <p:cNvSpPr>
            <a:spLocks/>
          </p:cNvSpPr>
          <p:nvPr/>
        </p:nvSpPr>
        <p:spPr bwMode="auto">
          <a:xfrm>
            <a:off x="5176158" y="3018444"/>
            <a:ext cx="636431" cy="511560"/>
          </a:xfrm>
          <a:custGeom>
            <a:avLst/>
            <a:gdLst>
              <a:gd name="T0" fmla="*/ 0 w 79"/>
              <a:gd name="T1" fmla="*/ 4 h 62"/>
              <a:gd name="T2" fmla="*/ 2 w 79"/>
              <a:gd name="T3" fmla="*/ 4 h 62"/>
              <a:gd name="T4" fmla="*/ 45 w 79"/>
              <a:gd name="T5" fmla="*/ 0 h 62"/>
              <a:gd name="T6" fmla="*/ 45 w 79"/>
              <a:gd name="T7" fmla="*/ 3 h 62"/>
              <a:gd name="T8" fmla="*/ 55 w 79"/>
              <a:gd name="T9" fmla="*/ 21 h 62"/>
              <a:gd name="T10" fmla="*/ 62 w 79"/>
              <a:gd name="T11" fmla="*/ 23 h 62"/>
              <a:gd name="T12" fmla="*/ 61 w 79"/>
              <a:gd name="T13" fmla="*/ 36 h 62"/>
              <a:gd name="T14" fmla="*/ 79 w 79"/>
              <a:gd name="T15" fmla="*/ 56 h 62"/>
              <a:gd name="T16" fmla="*/ 72 w 79"/>
              <a:gd name="T17" fmla="*/ 59 h 62"/>
              <a:gd name="T18" fmla="*/ 72 w 79"/>
              <a:gd name="T19" fmla="*/ 62 h 62"/>
              <a:gd name="T20" fmla="*/ 67 w 79"/>
              <a:gd name="T21" fmla="*/ 62 h 62"/>
              <a:gd name="T22" fmla="*/ 67 w 79"/>
              <a:gd name="T23" fmla="*/ 60 h 62"/>
              <a:gd name="T24" fmla="*/ 17 w 79"/>
              <a:gd name="T25" fmla="*/ 61 h 62"/>
              <a:gd name="T26" fmla="*/ 16 w 79"/>
              <a:gd name="T27" fmla="*/ 58 h 62"/>
              <a:gd name="T28" fmla="*/ 15 w 79"/>
              <a:gd name="T29" fmla="*/ 32 h 62"/>
              <a:gd name="T30" fmla="*/ 4 w 79"/>
              <a:gd name="T31" fmla="*/ 13 h 62"/>
              <a:gd name="T32" fmla="*/ 0 w 79"/>
              <a:gd name="T33"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62">
                <a:moveTo>
                  <a:pt x="0" y="4"/>
                </a:moveTo>
                <a:cubicBezTo>
                  <a:pt x="1" y="4"/>
                  <a:pt x="1" y="4"/>
                  <a:pt x="2" y="4"/>
                </a:cubicBezTo>
                <a:lnTo>
                  <a:pt x="45" y="0"/>
                </a:lnTo>
                <a:lnTo>
                  <a:pt x="45" y="3"/>
                </a:lnTo>
                <a:lnTo>
                  <a:pt x="55" y="21"/>
                </a:lnTo>
                <a:lnTo>
                  <a:pt x="62" y="23"/>
                </a:lnTo>
                <a:lnTo>
                  <a:pt x="61" y="36"/>
                </a:lnTo>
                <a:lnTo>
                  <a:pt x="79" y="56"/>
                </a:lnTo>
                <a:lnTo>
                  <a:pt x="72" y="59"/>
                </a:lnTo>
                <a:lnTo>
                  <a:pt x="72" y="62"/>
                </a:lnTo>
                <a:lnTo>
                  <a:pt x="67" y="62"/>
                </a:lnTo>
                <a:lnTo>
                  <a:pt x="67" y="60"/>
                </a:lnTo>
                <a:lnTo>
                  <a:pt x="17" y="61"/>
                </a:lnTo>
                <a:lnTo>
                  <a:pt x="16" y="58"/>
                </a:lnTo>
                <a:lnTo>
                  <a:pt x="15" y="32"/>
                </a:lnTo>
                <a:lnTo>
                  <a:pt x="4" y="13"/>
                </a:lnTo>
                <a:lnTo>
                  <a:pt x="0" y="4"/>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94" name="FLORIDA">
            <a:hlinkClick r:id="" tooltip="FLORIDA"/>
          </p:cNvPr>
          <p:cNvSpPr>
            <a:spLocks/>
          </p:cNvSpPr>
          <p:nvPr/>
        </p:nvSpPr>
        <p:spPr bwMode="auto">
          <a:xfrm>
            <a:off x="6038159" y="4107574"/>
            <a:ext cx="845889" cy="651827"/>
          </a:xfrm>
          <a:custGeom>
            <a:avLst/>
            <a:gdLst>
              <a:gd name="T0" fmla="*/ 74 w 105"/>
              <a:gd name="T1" fmla="*/ 0 h 79"/>
              <a:gd name="T2" fmla="*/ 84 w 105"/>
              <a:gd name="T3" fmla="*/ 20 h 79"/>
              <a:gd name="T4" fmla="*/ 97 w 105"/>
              <a:gd name="T5" fmla="*/ 39 h 79"/>
              <a:gd name="T6" fmla="*/ 100 w 105"/>
              <a:gd name="T7" fmla="*/ 59 h 79"/>
              <a:gd name="T8" fmla="*/ 105 w 105"/>
              <a:gd name="T9" fmla="*/ 64 h 79"/>
              <a:gd name="T10" fmla="*/ 100 w 105"/>
              <a:gd name="T11" fmla="*/ 68 h 79"/>
              <a:gd name="T12" fmla="*/ 99 w 105"/>
              <a:gd name="T13" fmla="*/ 77 h 79"/>
              <a:gd name="T14" fmla="*/ 94 w 105"/>
              <a:gd name="T15" fmla="*/ 79 h 79"/>
              <a:gd name="T16" fmla="*/ 80 w 105"/>
              <a:gd name="T17" fmla="*/ 64 h 79"/>
              <a:gd name="T18" fmla="*/ 77 w 105"/>
              <a:gd name="T19" fmla="*/ 57 h 79"/>
              <a:gd name="T20" fmla="*/ 71 w 105"/>
              <a:gd name="T21" fmla="*/ 54 h 79"/>
              <a:gd name="T22" fmla="*/ 63 w 105"/>
              <a:gd name="T23" fmla="*/ 39 h 79"/>
              <a:gd name="T24" fmla="*/ 60 w 105"/>
              <a:gd name="T25" fmla="*/ 39 h 79"/>
              <a:gd name="T26" fmla="*/ 61 w 105"/>
              <a:gd name="T27" fmla="*/ 24 h 79"/>
              <a:gd name="T28" fmla="*/ 56 w 105"/>
              <a:gd name="T29" fmla="*/ 18 h 79"/>
              <a:gd name="T30" fmla="*/ 50 w 105"/>
              <a:gd name="T31" fmla="*/ 17 h 79"/>
              <a:gd name="T32" fmla="*/ 49 w 105"/>
              <a:gd name="T33" fmla="*/ 12 h 79"/>
              <a:gd name="T34" fmla="*/ 41 w 105"/>
              <a:gd name="T35" fmla="*/ 11 h 79"/>
              <a:gd name="T36" fmla="*/ 39 w 105"/>
              <a:gd name="T37" fmla="*/ 15 h 79"/>
              <a:gd name="T38" fmla="*/ 34 w 105"/>
              <a:gd name="T39" fmla="*/ 18 h 79"/>
              <a:gd name="T40" fmla="*/ 26 w 105"/>
              <a:gd name="T41" fmla="*/ 18 h 79"/>
              <a:gd name="T42" fmla="*/ 22 w 105"/>
              <a:gd name="T43" fmla="*/ 12 h 79"/>
              <a:gd name="T44" fmla="*/ 0 w 105"/>
              <a:gd name="T45" fmla="*/ 12 h 79"/>
              <a:gd name="T46" fmla="*/ 1 w 105"/>
              <a:gd name="T47" fmla="*/ 4 h 79"/>
              <a:gd name="T48" fmla="*/ 28 w 105"/>
              <a:gd name="T49" fmla="*/ 0 h 79"/>
              <a:gd name="T50" fmla="*/ 33 w 105"/>
              <a:gd name="T51" fmla="*/ 3 h 79"/>
              <a:gd name="T52" fmla="*/ 74 w 105"/>
              <a:gd name="T5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5" h="79">
                <a:moveTo>
                  <a:pt x="74" y="0"/>
                </a:moveTo>
                <a:lnTo>
                  <a:pt x="84" y="20"/>
                </a:lnTo>
                <a:lnTo>
                  <a:pt x="97" y="39"/>
                </a:lnTo>
                <a:lnTo>
                  <a:pt x="100" y="59"/>
                </a:lnTo>
                <a:lnTo>
                  <a:pt x="105" y="64"/>
                </a:lnTo>
                <a:lnTo>
                  <a:pt x="100" y="68"/>
                </a:lnTo>
                <a:lnTo>
                  <a:pt x="99" y="77"/>
                </a:lnTo>
                <a:lnTo>
                  <a:pt x="94" y="79"/>
                </a:lnTo>
                <a:lnTo>
                  <a:pt x="80" y="64"/>
                </a:lnTo>
                <a:lnTo>
                  <a:pt x="77" y="57"/>
                </a:lnTo>
                <a:lnTo>
                  <a:pt x="71" y="54"/>
                </a:lnTo>
                <a:lnTo>
                  <a:pt x="63" y="39"/>
                </a:lnTo>
                <a:lnTo>
                  <a:pt x="60" y="39"/>
                </a:lnTo>
                <a:lnTo>
                  <a:pt x="61" y="24"/>
                </a:lnTo>
                <a:lnTo>
                  <a:pt x="56" y="18"/>
                </a:lnTo>
                <a:lnTo>
                  <a:pt x="50" y="17"/>
                </a:lnTo>
                <a:lnTo>
                  <a:pt x="49" y="12"/>
                </a:lnTo>
                <a:lnTo>
                  <a:pt x="41" y="11"/>
                </a:lnTo>
                <a:lnTo>
                  <a:pt x="39" y="15"/>
                </a:lnTo>
                <a:lnTo>
                  <a:pt x="34" y="18"/>
                </a:lnTo>
                <a:lnTo>
                  <a:pt x="26" y="18"/>
                </a:lnTo>
                <a:lnTo>
                  <a:pt x="22" y="12"/>
                </a:lnTo>
                <a:lnTo>
                  <a:pt x="0" y="12"/>
                </a:lnTo>
                <a:lnTo>
                  <a:pt x="1" y="4"/>
                </a:lnTo>
                <a:lnTo>
                  <a:pt x="28" y="0"/>
                </a:lnTo>
                <a:lnTo>
                  <a:pt x="33" y="3"/>
                </a:lnTo>
                <a:lnTo>
                  <a:pt x="74" y="0"/>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95" name="ARKANSAS">
            <a:hlinkClick r:id="" tooltip="ARKANSAS"/>
          </p:cNvPr>
          <p:cNvSpPr>
            <a:spLocks/>
          </p:cNvSpPr>
          <p:nvPr/>
        </p:nvSpPr>
        <p:spPr bwMode="auto">
          <a:xfrm>
            <a:off x="5305055" y="3513504"/>
            <a:ext cx="459197" cy="437302"/>
          </a:xfrm>
          <a:custGeom>
            <a:avLst/>
            <a:gdLst>
              <a:gd name="T0" fmla="*/ 0 w 57"/>
              <a:gd name="T1" fmla="*/ 0 h 53"/>
              <a:gd name="T2" fmla="*/ 28 w 57"/>
              <a:gd name="T3" fmla="*/ 0 h 53"/>
              <a:gd name="T4" fmla="*/ 52 w 57"/>
              <a:gd name="T5" fmla="*/ 1 h 53"/>
              <a:gd name="T6" fmla="*/ 57 w 57"/>
              <a:gd name="T7" fmla="*/ 3 h 53"/>
              <a:gd name="T8" fmla="*/ 57 w 57"/>
              <a:gd name="T9" fmla="*/ 14 h 53"/>
              <a:gd name="T10" fmla="*/ 44 w 57"/>
              <a:gd name="T11" fmla="*/ 39 h 53"/>
              <a:gd name="T12" fmla="*/ 44 w 57"/>
              <a:gd name="T13" fmla="*/ 45 h 53"/>
              <a:gd name="T14" fmla="*/ 47 w 57"/>
              <a:gd name="T15" fmla="*/ 46 h 53"/>
              <a:gd name="T16" fmla="*/ 45 w 57"/>
              <a:gd name="T17" fmla="*/ 52 h 53"/>
              <a:gd name="T18" fmla="*/ 10 w 57"/>
              <a:gd name="T19" fmla="*/ 53 h 53"/>
              <a:gd name="T20" fmla="*/ 2 w 57"/>
              <a:gd name="T21" fmla="*/ 43 h 53"/>
              <a:gd name="T22" fmla="*/ 2 w 57"/>
              <a:gd name="T23" fmla="*/ 12 h 53"/>
              <a:gd name="T24" fmla="*/ 0 w 57"/>
              <a:gd name="T2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3">
                <a:moveTo>
                  <a:pt x="0" y="0"/>
                </a:moveTo>
                <a:lnTo>
                  <a:pt x="28" y="0"/>
                </a:lnTo>
                <a:lnTo>
                  <a:pt x="52" y="1"/>
                </a:lnTo>
                <a:lnTo>
                  <a:pt x="57" y="3"/>
                </a:lnTo>
                <a:lnTo>
                  <a:pt x="57" y="14"/>
                </a:lnTo>
                <a:lnTo>
                  <a:pt x="44" y="39"/>
                </a:lnTo>
                <a:lnTo>
                  <a:pt x="44" y="45"/>
                </a:lnTo>
                <a:lnTo>
                  <a:pt x="47" y="46"/>
                </a:lnTo>
                <a:lnTo>
                  <a:pt x="45" y="52"/>
                </a:lnTo>
                <a:lnTo>
                  <a:pt x="10" y="53"/>
                </a:lnTo>
                <a:lnTo>
                  <a:pt x="2" y="43"/>
                </a:lnTo>
                <a:lnTo>
                  <a:pt x="2" y="12"/>
                </a:lnTo>
                <a:lnTo>
                  <a:pt x="0" y="0"/>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96" name="LOUISIANA">
            <a:hlinkClick r:id="" tooltip="LOUISIANA"/>
          </p:cNvPr>
          <p:cNvSpPr>
            <a:spLocks/>
          </p:cNvSpPr>
          <p:nvPr/>
        </p:nvSpPr>
        <p:spPr bwMode="auto">
          <a:xfrm>
            <a:off x="5377558" y="3950803"/>
            <a:ext cx="523646" cy="470306"/>
          </a:xfrm>
          <a:custGeom>
            <a:avLst/>
            <a:gdLst>
              <a:gd name="T0" fmla="*/ 5 w 65"/>
              <a:gd name="T1" fmla="*/ 49 h 57"/>
              <a:gd name="T2" fmla="*/ 7 w 65"/>
              <a:gd name="T3" fmla="*/ 49 h 57"/>
              <a:gd name="T4" fmla="*/ 15 w 65"/>
              <a:gd name="T5" fmla="*/ 46 h 57"/>
              <a:gd name="T6" fmla="*/ 21 w 65"/>
              <a:gd name="T7" fmla="*/ 51 h 57"/>
              <a:gd name="T8" fmla="*/ 31 w 65"/>
              <a:gd name="T9" fmla="*/ 46 h 57"/>
              <a:gd name="T10" fmla="*/ 37 w 65"/>
              <a:gd name="T11" fmla="*/ 51 h 57"/>
              <a:gd name="T12" fmla="*/ 41 w 65"/>
              <a:gd name="T13" fmla="*/ 50 h 57"/>
              <a:gd name="T14" fmla="*/ 42 w 65"/>
              <a:gd name="T15" fmla="*/ 55 h 57"/>
              <a:gd name="T16" fmla="*/ 48 w 65"/>
              <a:gd name="T17" fmla="*/ 57 h 57"/>
              <a:gd name="T18" fmla="*/ 56 w 65"/>
              <a:gd name="T19" fmla="*/ 49 h 57"/>
              <a:gd name="T20" fmla="*/ 57 w 65"/>
              <a:gd name="T21" fmla="*/ 53 h 57"/>
              <a:gd name="T22" fmla="*/ 63 w 65"/>
              <a:gd name="T23" fmla="*/ 56 h 57"/>
              <a:gd name="T24" fmla="*/ 65 w 65"/>
              <a:gd name="T25" fmla="*/ 51 h 57"/>
              <a:gd name="T26" fmla="*/ 60 w 65"/>
              <a:gd name="T27" fmla="*/ 46 h 57"/>
              <a:gd name="T28" fmla="*/ 61 w 65"/>
              <a:gd name="T29" fmla="*/ 42 h 57"/>
              <a:gd name="T30" fmla="*/ 57 w 65"/>
              <a:gd name="T31" fmla="*/ 41 h 57"/>
              <a:gd name="T32" fmla="*/ 54 w 65"/>
              <a:gd name="T33" fmla="*/ 32 h 57"/>
              <a:gd name="T34" fmla="*/ 55 w 65"/>
              <a:gd name="T35" fmla="*/ 28 h 57"/>
              <a:gd name="T36" fmla="*/ 32 w 65"/>
              <a:gd name="T37" fmla="*/ 30 h 57"/>
              <a:gd name="T38" fmla="*/ 32 w 65"/>
              <a:gd name="T39" fmla="*/ 23 h 57"/>
              <a:gd name="T40" fmla="*/ 38 w 65"/>
              <a:gd name="T41" fmla="*/ 8 h 57"/>
              <a:gd name="T42" fmla="*/ 36 w 65"/>
              <a:gd name="T43" fmla="*/ 0 h 57"/>
              <a:gd name="T44" fmla="*/ 0 w 65"/>
              <a:gd name="T45" fmla="*/ 0 h 57"/>
              <a:gd name="T46" fmla="*/ 1 w 65"/>
              <a:gd name="T47" fmla="*/ 2 h 57"/>
              <a:gd name="T48" fmla="*/ 1 w 65"/>
              <a:gd name="T49" fmla="*/ 18 h 57"/>
              <a:gd name="T50" fmla="*/ 11 w 65"/>
              <a:gd name="T51" fmla="*/ 32 h 57"/>
              <a:gd name="T52" fmla="*/ 5 w 65"/>
              <a:gd name="T53" fmla="*/ 40 h 57"/>
              <a:gd name="T54" fmla="*/ 5 w 65"/>
              <a:gd name="T55"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57">
                <a:moveTo>
                  <a:pt x="5" y="49"/>
                </a:moveTo>
                <a:cubicBezTo>
                  <a:pt x="6" y="49"/>
                  <a:pt x="6" y="49"/>
                  <a:pt x="7" y="49"/>
                </a:cubicBezTo>
                <a:lnTo>
                  <a:pt x="15" y="46"/>
                </a:lnTo>
                <a:lnTo>
                  <a:pt x="21" y="51"/>
                </a:lnTo>
                <a:lnTo>
                  <a:pt x="31" y="46"/>
                </a:lnTo>
                <a:lnTo>
                  <a:pt x="37" y="51"/>
                </a:lnTo>
                <a:lnTo>
                  <a:pt x="41" y="50"/>
                </a:lnTo>
                <a:lnTo>
                  <a:pt x="42" y="55"/>
                </a:lnTo>
                <a:lnTo>
                  <a:pt x="48" y="57"/>
                </a:lnTo>
                <a:lnTo>
                  <a:pt x="56" y="49"/>
                </a:lnTo>
                <a:lnTo>
                  <a:pt x="57" y="53"/>
                </a:lnTo>
                <a:lnTo>
                  <a:pt x="63" y="56"/>
                </a:lnTo>
                <a:lnTo>
                  <a:pt x="65" y="51"/>
                </a:lnTo>
                <a:lnTo>
                  <a:pt x="60" y="46"/>
                </a:lnTo>
                <a:lnTo>
                  <a:pt x="61" y="42"/>
                </a:lnTo>
                <a:lnTo>
                  <a:pt x="57" y="41"/>
                </a:lnTo>
                <a:lnTo>
                  <a:pt x="54" y="32"/>
                </a:lnTo>
                <a:lnTo>
                  <a:pt x="55" y="28"/>
                </a:lnTo>
                <a:lnTo>
                  <a:pt x="32" y="30"/>
                </a:lnTo>
                <a:lnTo>
                  <a:pt x="32" y="23"/>
                </a:lnTo>
                <a:lnTo>
                  <a:pt x="38" y="8"/>
                </a:lnTo>
                <a:lnTo>
                  <a:pt x="36" y="0"/>
                </a:lnTo>
                <a:lnTo>
                  <a:pt x="0" y="0"/>
                </a:lnTo>
                <a:lnTo>
                  <a:pt x="1" y="2"/>
                </a:lnTo>
                <a:lnTo>
                  <a:pt x="1" y="18"/>
                </a:lnTo>
                <a:lnTo>
                  <a:pt x="11" y="32"/>
                </a:lnTo>
                <a:lnTo>
                  <a:pt x="5" y="40"/>
                </a:lnTo>
                <a:lnTo>
                  <a:pt x="5" y="49"/>
                </a:lnTo>
                <a:close/>
              </a:path>
            </a:pathLst>
          </a:custGeom>
          <a:solidFill>
            <a:srgbClr val="0088B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97" name="IOWA">
            <a:hlinkClick r:id="" tooltip="IOWA"/>
          </p:cNvPr>
          <p:cNvSpPr>
            <a:spLocks/>
          </p:cNvSpPr>
          <p:nvPr/>
        </p:nvSpPr>
        <p:spPr bwMode="auto">
          <a:xfrm>
            <a:off x="5095598" y="2647153"/>
            <a:ext cx="531701" cy="404297"/>
          </a:xfrm>
          <a:custGeom>
            <a:avLst/>
            <a:gdLst>
              <a:gd name="T0" fmla="*/ 2 w 66"/>
              <a:gd name="T1" fmla="*/ 5 h 49"/>
              <a:gd name="T2" fmla="*/ 0 w 66"/>
              <a:gd name="T3" fmla="*/ 9 h 49"/>
              <a:gd name="T4" fmla="*/ 1 w 66"/>
              <a:gd name="T5" fmla="*/ 12 h 49"/>
              <a:gd name="T6" fmla="*/ 2 w 66"/>
              <a:gd name="T7" fmla="*/ 26 h 49"/>
              <a:gd name="T8" fmla="*/ 9 w 66"/>
              <a:gd name="T9" fmla="*/ 49 h 49"/>
              <a:gd name="T10" fmla="*/ 55 w 66"/>
              <a:gd name="T11" fmla="*/ 45 h 49"/>
              <a:gd name="T12" fmla="*/ 58 w 66"/>
              <a:gd name="T13" fmla="*/ 29 h 49"/>
              <a:gd name="T14" fmla="*/ 66 w 66"/>
              <a:gd name="T15" fmla="*/ 24 h 49"/>
              <a:gd name="T16" fmla="*/ 65 w 66"/>
              <a:gd name="T17" fmla="*/ 18 h 49"/>
              <a:gd name="T18" fmla="*/ 55 w 66"/>
              <a:gd name="T19" fmla="*/ 12 h 49"/>
              <a:gd name="T20" fmla="*/ 55 w 66"/>
              <a:gd name="T21" fmla="*/ 1 h 49"/>
              <a:gd name="T22" fmla="*/ 53 w 66"/>
              <a:gd name="T23" fmla="*/ 0 h 49"/>
              <a:gd name="T24" fmla="*/ 2 w 66"/>
              <a:gd name="T25"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49">
                <a:moveTo>
                  <a:pt x="2" y="5"/>
                </a:moveTo>
                <a:lnTo>
                  <a:pt x="0" y="9"/>
                </a:lnTo>
                <a:lnTo>
                  <a:pt x="1" y="12"/>
                </a:lnTo>
                <a:lnTo>
                  <a:pt x="2" y="26"/>
                </a:lnTo>
                <a:lnTo>
                  <a:pt x="9" y="49"/>
                </a:lnTo>
                <a:lnTo>
                  <a:pt x="55" y="45"/>
                </a:lnTo>
                <a:lnTo>
                  <a:pt x="58" y="29"/>
                </a:lnTo>
                <a:lnTo>
                  <a:pt x="66" y="24"/>
                </a:lnTo>
                <a:lnTo>
                  <a:pt x="65" y="18"/>
                </a:lnTo>
                <a:lnTo>
                  <a:pt x="55" y="12"/>
                </a:lnTo>
                <a:lnTo>
                  <a:pt x="55" y="1"/>
                </a:lnTo>
                <a:lnTo>
                  <a:pt x="53" y="0"/>
                </a:lnTo>
                <a:lnTo>
                  <a:pt x="2" y="5"/>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98" name="MINNESOTA">
            <a:hlinkClick r:id="" tooltip="MINNESOTA"/>
          </p:cNvPr>
          <p:cNvSpPr>
            <a:spLocks/>
          </p:cNvSpPr>
          <p:nvPr/>
        </p:nvSpPr>
        <p:spPr bwMode="auto">
          <a:xfrm>
            <a:off x="5015036" y="1929318"/>
            <a:ext cx="612263" cy="759089"/>
          </a:xfrm>
          <a:custGeom>
            <a:avLst/>
            <a:gdLst>
              <a:gd name="T0" fmla="*/ 0 w 76"/>
              <a:gd name="T1" fmla="*/ 9 h 92"/>
              <a:gd name="T2" fmla="*/ 20 w 76"/>
              <a:gd name="T3" fmla="*/ 6 h 92"/>
              <a:gd name="T4" fmla="*/ 24 w 76"/>
              <a:gd name="T5" fmla="*/ 0 h 92"/>
              <a:gd name="T6" fmla="*/ 28 w 76"/>
              <a:gd name="T7" fmla="*/ 2 h 92"/>
              <a:gd name="T8" fmla="*/ 28 w 76"/>
              <a:gd name="T9" fmla="*/ 10 h 92"/>
              <a:gd name="T10" fmla="*/ 34 w 76"/>
              <a:gd name="T11" fmla="*/ 14 h 92"/>
              <a:gd name="T12" fmla="*/ 41 w 76"/>
              <a:gd name="T13" fmla="*/ 11 h 92"/>
              <a:gd name="T14" fmla="*/ 60 w 76"/>
              <a:gd name="T15" fmla="*/ 19 h 92"/>
              <a:gd name="T16" fmla="*/ 76 w 76"/>
              <a:gd name="T17" fmla="*/ 20 h 92"/>
              <a:gd name="T18" fmla="*/ 69 w 76"/>
              <a:gd name="T19" fmla="*/ 26 h 92"/>
              <a:gd name="T20" fmla="*/ 61 w 76"/>
              <a:gd name="T21" fmla="*/ 28 h 92"/>
              <a:gd name="T22" fmla="*/ 56 w 76"/>
              <a:gd name="T23" fmla="*/ 40 h 92"/>
              <a:gd name="T24" fmla="*/ 44 w 76"/>
              <a:gd name="T25" fmla="*/ 53 h 92"/>
              <a:gd name="T26" fmla="*/ 46 w 76"/>
              <a:gd name="T27" fmla="*/ 56 h 92"/>
              <a:gd name="T28" fmla="*/ 48 w 76"/>
              <a:gd name="T29" fmla="*/ 67 h 92"/>
              <a:gd name="T30" fmla="*/ 46 w 76"/>
              <a:gd name="T31" fmla="*/ 75 h 92"/>
              <a:gd name="T32" fmla="*/ 53 w 76"/>
              <a:gd name="T33" fmla="*/ 75 h 92"/>
              <a:gd name="T34" fmla="*/ 63 w 76"/>
              <a:gd name="T35" fmla="*/ 82 h 92"/>
              <a:gd name="T36" fmla="*/ 62 w 76"/>
              <a:gd name="T37" fmla="*/ 87 h 92"/>
              <a:gd name="T38" fmla="*/ 11 w 76"/>
              <a:gd name="T39" fmla="*/ 92 h 92"/>
              <a:gd name="T40" fmla="*/ 5 w 76"/>
              <a:gd name="T41" fmla="*/ 62 h 92"/>
              <a:gd name="T42" fmla="*/ 6 w 76"/>
              <a:gd name="T43" fmla="*/ 55 h 92"/>
              <a:gd name="T44" fmla="*/ 7 w 76"/>
              <a:gd name="T45" fmla="*/ 35 h 92"/>
              <a:gd name="T46" fmla="*/ 2 w 76"/>
              <a:gd name="T47" fmla="*/ 23 h 92"/>
              <a:gd name="T48" fmla="*/ 0 w 76"/>
              <a:gd name="T49"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92">
                <a:moveTo>
                  <a:pt x="0" y="9"/>
                </a:moveTo>
                <a:lnTo>
                  <a:pt x="20" y="6"/>
                </a:lnTo>
                <a:lnTo>
                  <a:pt x="24" y="0"/>
                </a:lnTo>
                <a:lnTo>
                  <a:pt x="28" y="2"/>
                </a:lnTo>
                <a:lnTo>
                  <a:pt x="28" y="10"/>
                </a:lnTo>
                <a:lnTo>
                  <a:pt x="34" y="14"/>
                </a:lnTo>
                <a:lnTo>
                  <a:pt x="41" y="11"/>
                </a:lnTo>
                <a:lnTo>
                  <a:pt x="60" y="19"/>
                </a:lnTo>
                <a:lnTo>
                  <a:pt x="76" y="20"/>
                </a:lnTo>
                <a:lnTo>
                  <a:pt x="69" y="26"/>
                </a:lnTo>
                <a:lnTo>
                  <a:pt x="61" y="28"/>
                </a:lnTo>
                <a:lnTo>
                  <a:pt x="56" y="40"/>
                </a:lnTo>
                <a:lnTo>
                  <a:pt x="44" y="53"/>
                </a:lnTo>
                <a:lnTo>
                  <a:pt x="46" y="56"/>
                </a:lnTo>
                <a:lnTo>
                  <a:pt x="48" y="67"/>
                </a:lnTo>
                <a:lnTo>
                  <a:pt x="46" y="75"/>
                </a:lnTo>
                <a:lnTo>
                  <a:pt x="53" y="75"/>
                </a:lnTo>
                <a:lnTo>
                  <a:pt x="63" y="82"/>
                </a:lnTo>
                <a:lnTo>
                  <a:pt x="62" y="87"/>
                </a:lnTo>
                <a:lnTo>
                  <a:pt x="11" y="92"/>
                </a:lnTo>
                <a:lnTo>
                  <a:pt x="5" y="62"/>
                </a:lnTo>
                <a:lnTo>
                  <a:pt x="6" y="55"/>
                </a:lnTo>
                <a:lnTo>
                  <a:pt x="7" y="35"/>
                </a:lnTo>
                <a:lnTo>
                  <a:pt x="2" y="23"/>
                </a:lnTo>
                <a:lnTo>
                  <a:pt x="0" y="9"/>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99" name="KANSAS">
            <a:hlinkClick r:id="" tooltip="KANSAS"/>
          </p:cNvPr>
          <p:cNvSpPr>
            <a:spLocks/>
          </p:cNvSpPr>
          <p:nvPr/>
        </p:nvSpPr>
        <p:spPr bwMode="auto">
          <a:xfrm>
            <a:off x="4636400" y="3109206"/>
            <a:ext cx="668655" cy="387796"/>
          </a:xfrm>
          <a:custGeom>
            <a:avLst/>
            <a:gdLst>
              <a:gd name="T0" fmla="*/ 0 w 83"/>
              <a:gd name="T1" fmla="*/ 47 h 47"/>
              <a:gd name="T2" fmla="*/ 0 w 83"/>
              <a:gd name="T3" fmla="*/ 1 h 47"/>
              <a:gd name="T4" fmla="*/ 71 w 83"/>
              <a:gd name="T5" fmla="*/ 0 h 47"/>
              <a:gd name="T6" fmla="*/ 83 w 83"/>
              <a:gd name="T7" fmla="*/ 22 h 47"/>
              <a:gd name="T8" fmla="*/ 83 w 83"/>
              <a:gd name="T9" fmla="*/ 47 h 47"/>
              <a:gd name="T10" fmla="*/ 0 w 83"/>
              <a:gd name="T11" fmla="*/ 47 h 47"/>
            </a:gdLst>
            <a:ahLst/>
            <a:cxnLst>
              <a:cxn ang="0">
                <a:pos x="T0" y="T1"/>
              </a:cxn>
              <a:cxn ang="0">
                <a:pos x="T2" y="T3"/>
              </a:cxn>
              <a:cxn ang="0">
                <a:pos x="T4" y="T5"/>
              </a:cxn>
              <a:cxn ang="0">
                <a:pos x="T6" y="T7"/>
              </a:cxn>
              <a:cxn ang="0">
                <a:pos x="T8" y="T9"/>
              </a:cxn>
              <a:cxn ang="0">
                <a:pos x="T10" y="T11"/>
              </a:cxn>
            </a:cxnLst>
            <a:rect l="0" t="0" r="r" b="b"/>
            <a:pathLst>
              <a:path w="83" h="47">
                <a:moveTo>
                  <a:pt x="0" y="47"/>
                </a:moveTo>
                <a:lnTo>
                  <a:pt x="0" y="1"/>
                </a:lnTo>
                <a:lnTo>
                  <a:pt x="71" y="0"/>
                </a:lnTo>
                <a:lnTo>
                  <a:pt x="83" y="22"/>
                </a:lnTo>
                <a:lnTo>
                  <a:pt x="83" y="47"/>
                </a:lnTo>
                <a:lnTo>
                  <a:pt x="0" y="47"/>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00" name="NEBRASKA">
            <a:hlinkClick r:id="" tooltip="NEBRASKA"/>
          </p:cNvPr>
          <p:cNvSpPr>
            <a:spLocks/>
          </p:cNvSpPr>
          <p:nvPr/>
        </p:nvSpPr>
        <p:spPr bwMode="auto">
          <a:xfrm>
            <a:off x="4459167" y="2746162"/>
            <a:ext cx="741160" cy="371294"/>
          </a:xfrm>
          <a:custGeom>
            <a:avLst/>
            <a:gdLst>
              <a:gd name="T0" fmla="*/ 3 w 92"/>
              <a:gd name="T1" fmla="*/ 0 h 45"/>
              <a:gd name="T2" fmla="*/ 60 w 92"/>
              <a:gd name="T3" fmla="*/ 0 h 45"/>
              <a:gd name="T4" fmla="*/ 68 w 92"/>
              <a:gd name="T5" fmla="*/ 6 h 45"/>
              <a:gd name="T6" fmla="*/ 73 w 92"/>
              <a:gd name="T7" fmla="*/ 4 h 45"/>
              <a:gd name="T8" fmla="*/ 80 w 92"/>
              <a:gd name="T9" fmla="*/ 11 h 45"/>
              <a:gd name="T10" fmla="*/ 86 w 92"/>
              <a:gd name="T11" fmla="*/ 34 h 45"/>
              <a:gd name="T12" fmla="*/ 92 w 92"/>
              <a:gd name="T13" fmla="*/ 44 h 45"/>
              <a:gd name="T14" fmla="*/ 22 w 92"/>
              <a:gd name="T15" fmla="*/ 45 h 45"/>
              <a:gd name="T16" fmla="*/ 23 w 92"/>
              <a:gd name="T17" fmla="*/ 29 h 45"/>
              <a:gd name="T18" fmla="*/ 0 w 92"/>
              <a:gd name="T19" fmla="*/ 29 h 45"/>
              <a:gd name="T20" fmla="*/ 0 w 92"/>
              <a:gd name="T21" fmla="*/ 19 h 45"/>
              <a:gd name="T22" fmla="*/ 2 w 92"/>
              <a:gd name="T23" fmla="*/ 18 h 45"/>
              <a:gd name="T24" fmla="*/ 1 w 92"/>
              <a:gd name="T25" fmla="*/ 4 h 45"/>
              <a:gd name="T26" fmla="*/ 3 w 9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45">
                <a:moveTo>
                  <a:pt x="3" y="0"/>
                </a:moveTo>
                <a:lnTo>
                  <a:pt x="60" y="0"/>
                </a:lnTo>
                <a:lnTo>
                  <a:pt x="68" y="6"/>
                </a:lnTo>
                <a:lnTo>
                  <a:pt x="73" y="4"/>
                </a:lnTo>
                <a:lnTo>
                  <a:pt x="80" y="11"/>
                </a:lnTo>
                <a:lnTo>
                  <a:pt x="86" y="34"/>
                </a:lnTo>
                <a:lnTo>
                  <a:pt x="92" y="44"/>
                </a:lnTo>
                <a:lnTo>
                  <a:pt x="22" y="45"/>
                </a:lnTo>
                <a:lnTo>
                  <a:pt x="23" y="29"/>
                </a:lnTo>
                <a:lnTo>
                  <a:pt x="0" y="29"/>
                </a:lnTo>
                <a:lnTo>
                  <a:pt x="0" y="19"/>
                </a:lnTo>
                <a:lnTo>
                  <a:pt x="2" y="18"/>
                </a:lnTo>
                <a:lnTo>
                  <a:pt x="1" y="4"/>
                </a:lnTo>
                <a:lnTo>
                  <a:pt x="3" y="0"/>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01" name="NORTH_DAKOTA">
            <a:hlinkClick r:id="" tooltip="NORTH_DAKOTA"/>
          </p:cNvPr>
          <p:cNvSpPr>
            <a:spLocks/>
          </p:cNvSpPr>
          <p:nvPr/>
        </p:nvSpPr>
        <p:spPr bwMode="auto">
          <a:xfrm>
            <a:off x="4499446" y="2003577"/>
            <a:ext cx="571982" cy="412549"/>
          </a:xfrm>
          <a:custGeom>
            <a:avLst/>
            <a:gdLst>
              <a:gd name="T0" fmla="*/ 3 w 71"/>
              <a:gd name="T1" fmla="*/ 0 h 50"/>
              <a:gd name="T2" fmla="*/ 64 w 71"/>
              <a:gd name="T3" fmla="*/ 0 h 50"/>
              <a:gd name="T4" fmla="*/ 66 w 71"/>
              <a:gd name="T5" fmla="*/ 13 h 50"/>
              <a:gd name="T6" fmla="*/ 71 w 71"/>
              <a:gd name="T7" fmla="*/ 25 h 50"/>
              <a:gd name="T8" fmla="*/ 70 w 71"/>
              <a:gd name="T9" fmla="*/ 46 h 50"/>
              <a:gd name="T10" fmla="*/ 57 w 71"/>
              <a:gd name="T11" fmla="*/ 47 h 50"/>
              <a:gd name="T12" fmla="*/ 56 w 71"/>
              <a:gd name="T13" fmla="*/ 50 h 50"/>
              <a:gd name="T14" fmla="*/ 0 w 71"/>
              <a:gd name="T15" fmla="*/ 49 h 50"/>
              <a:gd name="T16" fmla="*/ 0 w 71"/>
              <a:gd name="T17" fmla="*/ 32 h 50"/>
              <a:gd name="T18" fmla="*/ 2 w 71"/>
              <a:gd name="T19" fmla="*/ 8 h 50"/>
              <a:gd name="T20" fmla="*/ 3 w 71"/>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50">
                <a:moveTo>
                  <a:pt x="3" y="0"/>
                </a:moveTo>
                <a:lnTo>
                  <a:pt x="64" y="0"/>
                </a:lnTo>
                <a:lnTo>
                  <a:pt x="66" y="13"/>
                </a:lnTo>
                <a:lnTo>
                  <a:pt x="71" y="25"/>
                </a:lnTo>
                <a:lnTo>
                  <a:pt x="70" y="46"/>
                </a:lnTo>
                <a:lnTo>
                  <a:pt x="57" y="47"/>
                </a:lnTo>
                <a:lnTo>
                  <a:pt x="56" y="50"/>
                </a:lnTo>
                <a:lnTo>
                  <a:pt x="0" y="49"/>
                </a:lnTo>
                <a:lnTo>
                  <a:pt x="0" y="32"/>
                </a:lnTo>
                <a:lnTo>
                  <a:pt x="2" y="8"/>
                </a:lnTo>
                <a:lnTo>
                  <a:pt x="3" y="0"/>
                </a:lnTo>
                <a:close/>
              </a:path>
            </a:pathLst>
          </a:custGeom>
          <a:solidFill>
            <a:schemeClr val="accent2"/>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srgbClr val="FFC000"/>
              </a:solidFill>
              <a:latin typeface="Calibri" panose="020F0502020204030204"/>
            </a:endParaRPr>
          </a:p>
        </p:txBody>
      </p:sp>
      <p:sp>
        <p:nvSpPr>
          <p:cNvPr id="102" name="WYOMING">
            <a:hlinkClick r:id="" tooltip="WYOMING"/>
          </p:cNvPr>
          <p:cNvSpPr>
            <a:spLocks/>
          </p:cNvSpPr>
          <p:nvPr/>
        </p:nvSpPr>
        <p:spPr bwMode="auto">
          <a:xfrm>
            <a:off x="3838847" y="2473880"/>
            <a:ext cx="644487" cy="511560"/>
          </a:xfrm>
          <a:custGeom>
            <a:avLst/>
            <a:gdLst>
              <a:gd name="T0" fmla="*/ 10 w 80"/>
              <a:gd name="T1" fmla="*/ 0 h 62"/>
              <a:gd name="T2" fmla="*/ 39 w 80"/>
              <a:gd name="T3" fmla="*/ 1 h 62"/>
              <a:gd name="T4" fmla="*/ 68 w 80"/>
              <a:gd name="T5" fmla="*/ 3 h 62"/>
              <a:gd name="T6" fmla="*/ 80 w 80"/>
              <a:gd name="T7" fmla="*/ 4 h 62"/>
              <a:gd name="T8" fmla="*/ 80 w 80"/>
              <a:gd name="T9" fmla="*/ 34 h 62"/>
              <a:gd name="T10" fmla="*/ 78 w 80"/>
              <a:gd name="T11" fmla="*/ 37 h 62"/>
              <a:gd name="T12" fmla="*/ 79 w 80"/>
              <a:gd name="T13" fmla="*/ 51 h 62"/>
              <a:gd name="T14" fmla="*/ 77 w 80"/>
              <a:gd name="T15" fmla="*/ 52 h 62"/>
              <a:gd name="T16" fmla="*/ 77 w 80"/>
              <a:gd name="T17" fmla="*/ 62 h 62"/>
              <a:gd name="T18" fmla="*/ 50 w 80"/>
              <a:gd name="T19" fmla="*/ 61 h 62"/>
              <a:gd name="T20" fmla="*/ 23 w 80"/>
              <a:gd name="T21" fmla="*/ 59 h 62"/>
              <a:gd name="T22" fmla="*/ 0 w 80"/>
              <a:gd name="T23" fmla="*/ 58 h 62"/>
              <a:gd name="T24" fmla="*/ 2 w 80"/>
              <a:gd name="T25" fmla="*/ 43 h 62"/>
              <a:gd name="T26" fmla="*/ 10 w 80"/>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62">
                <a:moveTo>
                  <a:pt x="10" y="0"/>
                </a:moveTo>
                <a:lnTo>
                  <a:pt x="39" y="1"/>
                </a:lnTo>
                <a:lnTo>
                  <a:pt x="68" y="3"/>
                </a:lnTo>
                <a:lnTo>
                  <a:pt x="80" y="4"/>
                </a:lnTo>
                <a:lnTo>
                  <a:pt x="80" y="34"/>
                </a:lnTo>
                <a:lnTo>
                  <a:pt x="78" y="37"/>
                </a:lnTo>
                <a:lnTo>
                  <a:pt x="79" y="51"/>
                </a:lnTo>
                <a:lnTo>
                  <a:pt x="77" y="52"/>
                </a:lnTo>
                <a:lnTo>
                  <a:pt x="77" y="62"/>
                </a:lnTo>
                <a:lnTo>
                  <a:pt x="50" y="61"/>
                </a:lnTo>
                <a:lnTo>
                  <a:pt x="23" y="59"/>
                </a:lnTo>
                <a:lnTo>
                  <a:pt x="0" y="58"/>
                </a:lnTo>
                <a:lnTo>
                  <a:pt x="2" y="43"/>
                </a:lnTo>
                <a:lnTo>
                  <a:pt x="10" y="0"/>
                </a:lnTo>
                <a:close/>
              </a:path>
            </a:pathLst>
          </a:custGeom>
          <a:solidFill>
            <a:srgbClr val="0088B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03" name="SOUTH_DAKOTA">
            <a:hlinkClick r:id="" tooltip="SOUTH_DAKOTA"/>
          </p:cNvPr>
          <p:cNvSpPr>
            <a:spLocks/>
          </p:cNvSpPr>
          <p:nvPr/>
        </p:nvSpPr>
        <p:spPr bwMode="auto">
          <a:xfrm>
            <a:off x="4483335" y="2391372"/>
            <a:ext cx="628375" cy="445553"/>
          </a:xfrm>
          <a:custGeom>
            <a:avLst/>
            <a:gdLst>
              <a:gd name="T0" fmla="*/ 72 w 78"/>
              <a:gd name="T1" fmla="*/ 0 h 54"/>
              <a:gd name="T2" fmla="*/ 70 w 78"/>
              <a:gd name="T3" fmla="*/ 5 h 54"/>
              <a:gd name="T4" fmla="*/ 78 w 78"/>
              <a:gd name="T5" fmla="*/ 37 h 54"/>
              <a:gd name="T6" fmla="*/ 76 w 78"/>
              <a:gd name="T7" fmla="*/ 38 h 54"/>
              <a:gd name="T8" fmla="*/ 78 w 78"/>
              <a:gd name="T9" fmla="*/ 43 h 54"/>
              <a:gd name="T10" fmla="*/ 78 w 78"/>
              <a:gd name="T11" fmla="*/ 54 h 54"/>
              <a:gd name="T12" fmla="*/ 70 w 78"/>
              <a:gd name="T13" fmla="*/ 47 h 54"/>
              <a:gd name="T14" fmla="*/ 65 w 78"/>
              <a:gd name="T15" fmla="*/ 49 h 54"/>
              <a:gd name="T16" fmla="*/ 56 w 78"/>
              <a:gd name="T17" fmla="*/ 43 h 54"/>
              <a:gd name="T18" fmla="*/ 0 w 78"/>
              <a:gd name="T19" fmla="*/ 42 h 54"/>
              <a:gd name="T20" fmla="*/ 0 w 78"/>
              <a:gd name="T21" fmla="*/ 15 h 54"/>
              <a:gd name="T22" fmla="*/ 2 w 78"/>
              <a:gd name="T23" fmla="*/ 2 h 54"/>
              <a:gd name="T24" fmla="*/ 31 w 78"/>
              <a:gd name="T25" fmla="*/ 2 h 54"/>
              <a:gd name="T26" fmla="*/ 58 w 78"/>
              <a:gd name="T27" fmla="*/ 3 h 54"/>
              <a:gd name="T28" fmla="*/ 60 w 78"/>
              <a:gd name="T29" fmla="*/ 0 h 54"/>
              <a:gd name="T30" fmla="*/ 72 w 7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54">
                <a:moveTo>
                  <a:pt x="72" y="0"/>
                </a:moveTo>
                <a:lnTo>
                  <a:pt x="70" y="5"/>
                </a:lnTo>
                <a:lnTo>
                  <a:pt x="78" y="37"/>
                </a:lnTo>
                <a:lnTo>
                  <a:pt x="76" y="38"/>
                </a:lnTo>
                <a:lnTo>
                  <a:pt x="78" y="43"/>
                </a:lnTo>
                <a:lnTo>
                  <a:pt x="78" y="54"/>
                </a:lnTo>
                <a:lnTo>
                  <a:pt x="70" y="47"/>
                </a:lnTo>
                <a:lnTo>
                  <a:pt x="65" y="49"/>
                </a:lnTo>
                <a:lnTo>
                  <a:pt x="56" y="43"/>
                </a:lnTo>
                <a:lnTo>
                  <a:pt x="0" y="42"/>
                </a:lnTo>
                <a:lnTo>
                  <a:pt x="0" y="15"/>
                </a:lnTo>
                <a:lnTo>
                  <a:pt x="2" y="2"/>
                </a:lnTo>
                <a:lnTo>
                  <a:pt x="31" y="2"/>
                </a:lnTo>
                <a:lnTo>
                  <a:pt x="58" y="3"/>
                </a:lnTo>
                <a:lnTo>
                  <a:pt x="60" y="0"/>
                </a:lnTo>
                <a:lnTo>
                  <a:pt x="72" y="0"/>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04" name="MONTANA">
            <a:hlinkClick r:id="" tooltip="MONTANA"/>
          </p:cNvPr>
          <p:cNvSpPr>
            <a:spLocks/>
          </p:cNvSpPr>
          <p:nvPr/>
        </p:nvSpPr>
        <p:spPr bwMode="auto">
          <a:xfrm>
            <a:off x="3589108" y="1912816"/>
            <a:ext cx="934506" cy="602321"/>
          </a:xfrm>
          <a:custGeom>
            <a:avLst/>
            <a:gdLst>
              <a:gd name="T0" fmla="*/ 5 w 116"/>
              <a:gd name="T1" fmla="*/ 0 h 73"/>
              <a:gd name="T2" fmla="*/ 16 w 116"/>
              <a:gd name="T3" fmla="*/ 2 h 73"/>
              <a:gd name="T4" fmla="*/ 17 w 116"/>
              <a:gd name="T5" fmla="*/ 4 h 73"/>
              <a:gd name="T6" fmla="*/ 51 w 116"/>
              <a:gd name="T7" fmla="*/ 5 h 73"/>
              <a:gd name="T8" fmla="*/ 77 w 116"/>
              <a:gd name="T9" fmla="*/ 11 h 73"/>
              <a:gd name="T10" fmla="*/ 116 w 116"/>
              <a:gd name="T11" fmla="*/ 12 h 73"/>
              <a:gd name="T12" fmla="*/ 113 w 116"/>
              <a:gd name="T13" fmla="*/ 35 h 73"/>
              <a:gd name="T14" fmla="*/ 114 w 116"/>
              <a:gd name="T15" fmla="*/ 61 h 73"/>
              <a:gd name="T16" fmla="*/ 111 w 116"/>
              <a:gd name="T17" fmla="*/ 72 h 73"/>
              <a:gd name="T18" fmla="*/ 43 w 116"/>
              <a:gd name="T19" fmla="*/ 68 h 73"/>
              <a:gd name="T20" fmla="*/ 40 w 116"/>
              <a:gd name="T21" fmla="*/ 71 h 73"/>
              <a:gd name="T22" fmla="*/ 29 w 116"/>
              <a:gd name="T23" fmla="*/ 73 h 73"/>
              <a:gd name="T24" fmla="*/ 23 w 116"/>
              <a:gd name="T25" fmla="*/ 69 h 73"/>
              <a:gd name="T26" fmla="*/ 16 w 116"/>
              <a:gd name="T27" fmla="*/ 69 h 73"/>
              <a:gd name="T28" fmla="*/ 13 w 116"/>
              <a:gd name="T29" fmla="*/ 61 h 73"/>
              <a:gd name="T30" fmla="*/ 10 w 116"/>
              <a:gd name="T31" fmla="*/ 55 h 73"/>
              <a:gd name="T32" fmla="*/ 10 w 116"/>
              <a:gd name="T33" fmla="*/ 41 h 73"/>
              <a:gd name="T34" fmla="*/ 7 w 116"/>
              <a:gd name="T35" fmla="*/ 38 h 73"/>
              <a:gd name="T36" fmla="*/ 4 w 116"/>
              <a:gd name="T37" fmla="*/ 40 h 73"/>
              <a:gd name="T38" fmla="*/ 0 w 116"/>
              <a:gd name="T39" fmla="*/ 18 h 73"/>
              <a:gd name="T40" fmla="*/ 5 w 116"/>
              <a:gd name="T4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73">
                <a:moveTo>
                  <a:pt x="5" y="0"/>
                </a:moveTo>
                <a:lnTo>
                  <a:pt x="16" y="2"/>
                </a:lnTo>
                <a:lnTo>
                  <a:pt x="17" y="4"/>
                </a:lnTo>
                <a:lnTo>
                  <a:pt x="51" y="5"/>
                </a:lnTo>
                <a:lnTo>
                  <a:pt x="77" y="11"/>
                </a:lnTo>
                <a:lnTo>
                  <a:pt x="116" y="12"/>
                </a:lnTo>
                <a:lnTo>
                  <a:pt x="113" y="35"/>
                </a:lnTo>
                <a:lnTo>
                  <a:pt x="114" y="61"/>
                </a:lnTo>
                <a:lnTo>
                  <a:pt x="111" y="72"/>
                </a:lnTo>
                <a:lnTo>
                  <a:pt x="43" y="68"/>
                </a:lnTo>
                <a:lnTo>
                  <a:pt x="40" y="71"/>
                </a:lnTo>
                <a:lnTo>
                  <a:pt x="29" y="73"/>
                </a:lnTo>
                <a:lnTo>
                  <a:pt x="23" y="69"/>
                </a:lnTo>
                <a:lnTo>
                  <a:pt x="16" y="69"/>
                </a:lnTo>
                <a:lnTo>
                  <a:pt x="13" y="61"/>
                </a:lnTo>
                <a:lnTo>
                  <a:pt x="10" y="55"/>
                </a:lnTo>
                <a:lnTo>
                  <a:pt x="10" y="41"/>
                </a:lnTo>
                <a:lnTo>
                  <a:pt x="7" y="38"/>
                </a:lnTo>
                <a:lnTo>
                  <a:pt x="4" y="40"/>
                </a:lnTo>
                <a:lnTo>
                  <a:pt x="0" y="18"/>
                </a:lnTo>
                <a:lnTo>
                  <a:pt x="5" y="0"/>
                </a:lnTo>
                <a:close/>
              </a:path>
            </a:pathLst>
          </a:custGeom>
          <a:solidFill>
            <a:srgbClr val="0088B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05" name="COLORADO">
            <a:hlinkClick r:id="" tooltip="COLORADO"/>
          </p:cNvPr>
          <p:cNvSpPr>
            <a:spLocks/>
          </p:cNvSpPr>
          <p:nvPr/>
        </p:nvSpPr>
        <p:spPr bwMode="auto">
          <a:xfrm>
            <a:off x="3983858" y="2960688"/>
            <a:ext cx="660599" cy="544564"/>
          </a:xfrm>
          <a:custGeom>
            <a:avLst/>
            <a:gdLst>
              <a:gd name="T0" fmla="*/ 0 w 82"/>
              <a:gd name="T1" fmla="*/ 60 h 66"/>
              <a:gd name="T2" fmla="*/ 38 w 82"/>
              <a:gd name="T3" fmla="*/ 63 h 66"/>
              <a:gd name="T4" fmla="*/ 55 w 82"/>
              <a:gd name="T5" fmla="*/ 66 h 66"/>
              <a:gd name="T6" fmla="*/ 81 w 82"/>
              <a:gd name="T7" fmla="*/ 65 h 66"/>
              <a:gd name="T8" fmla="*/ 82 w 82"/>
              <a:gd name="T9" fmla="*/ 18 h 66"/>
              <a:gd name="T10" fmla="*/ 82 w 82"/>
              <a:gd name="T11" fmla="*/ 2 h 66"/>
              <a:gd name="T12" fmla="*/ 50 w 82"/>
              <a:gd name="T13" fmla="*/ 2 h 66"/>
              <a:gd name="T14" fmla="*/ 22 w 82"/>
              <a:gd name="T15" fmla="*/ 1 h 66"/>
              <a:gd name="T16" fmla="*/ 4 w 82"/>
              <a:gd name="T17" fmla="*/ 0 h 66"/>
              <a:gd name="T18" fmla="*/ 3 w 82"/>
              <a:gd name="T19" fmla="*/ 17 h 66"/>
              <a:gd name="T20" fmla="*/ 2 w 82"/>
              <a:gd name="T21" fmla="*/ 31 h 66"/>
              <a:gd name="T22" fmla="*/ 0 w 82"/>
              <a:gd name="T23"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66">
                <a:moveTo>
                  <a:pt x="0" y="60"/>
                </a:moveTo>
                <a:lnTo>
                  <a:pt x="38" y="63"/>
                </a:lnTo>
                <a:lnTo>
                  <a:pt x="55" y="66"/>
                </a:lnTo>
                <a:lnTo>
                  <a:pt x="81" y="65"/>
                </a:lnTo>
                <a:lnTo>
                  <a:pt x="82" y="18"/>
                </a:lnTo>
                <a:lnTo>
                  <a:pt x="82" y="2"/>
                </a:lnTo>
                <a:lnTo>
                  <a:pt x="50" y="2"/>
                </a:lnTo>
                <a:lnTo>
                  <a:pt x="22" y="1"/>
                </a:lnTo>
                <a:lnTo>
                  <a:pt x="4" y="0"/>
                </a:lnTo>
                <a:lnTo>
                  <a:pt x="3" y="17"/>
                </a:lnTo>
                <a:lnTo>
                  <a:pt x="2" y="31"/>
                </a:lnTo>
                <a:lnTo>
                  <a:pt x="0" y="60"/>
                </a:lnTo>
                <a:close/>
              </a:path>
            </a:pathLst>
          </a:custGeom>
          <a:solidFill>
            <a:srgbClr val="0088B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06" name="NEW_MEXICO">
            <a:hlinkClick r:id="" tooltip="NEW_MEXICO"/>
          </p:cNvPr>
          <p:cNvSpPr>
            <a:spLocks/>
          </p:cNvSpPr>
          <p:nvPr/>
        </p:nvSpPr>
        <p:spPr bwMode="auto">
          <a:xfrm>
            <a:off x="3927465" y="3463999"/>
            <a:ext cx="612263" cy="709583"/>
          </a:xfrm>
          <a:custGeom>
            <a:avLst/>
            <a:gdLst>
              <a:gd name="T0" fmla="*/ 74 w 76"/>
              <a:gd name="T1" fmla="*/ 79 h 86"/>
              <a:gd name="T2" fmla="*/ 73 w 76"/>
              <a:gd name="T3" fmla="*/ 53 h 86"/>
              <a:gd name="T4" fmla="*/ 75 w 76"/>
              <a:gd name="T5" fmla="*/ 19 h 86"/>
              <a:gd name="T6" fmla="*/ 76 w 76"/>
              <a:gd name="T7" fmla="*/ 11 h 86"/>
              <a:gd name="T8" fmla="*/ 76 w 76"/>
              <a:gd name="T9" fmla="*/ 5 h 86"/>
              <a:gd name="T10" fmla="*/ 58 w 76"/>
              <a:gd name="T11" fmla="*/ 4 h 86"/>
              <a:gd name="T12" fmla="*/ 32 w 76"/>
              <a:gd name="T13" fmla="*/ 1 h 86"/>
              <a:gd name="T14" fmla="*/ 7 w 76"/>
              <a:gd name="T15" fmla="*/ 0 h 86"/>
              <a:gd name="T16" fmla="*/ 5 w 76"/>
              <a:gd name="T17" fmla="*/ 29 h 86"/>
              <a:gd name="T18" fmla="*/ 2 w 76"/>
              <a:gd name="T19" fmla="*/ 57 h 86"/>
              <a:gd name="T20" fmla="*/ 1 w 76"/>
              <a:gd name="T21" fmla="*/ 74 h 86"/>
              <a:gd name="T22" fmla="*/ 0 w 76"/>
              <a:gd name="T23" fmla="*/ 86 h 86"/>
              <a:gd name="T24" fmla="*/ 11 w 76"/>
              <a:gd name="T25" fmla="*/ 86 h 86"/>
              <a:gd name="T26" fmla="*/ 11 w 76"/>
              <a:gd name="T27" fmla="*/ 81 h 86"/>
              <a:gd name="T28" fmla="*/ 32 w 76"/>
              <a:gd name="T29" fmla="*/ 81 h 86"/>
              <a:gd name="T30" fmla="*/ 32 w 76"/>
              <a:gd name="T31" fmla="*/ 78 h 86"/>
              <a:gd name="T32" fmla="*/ 74 w 76"/>
              <a:gd name="T33" fmla="*/ 7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86">
                <a:moveTo>
                  <a:pt x="74" y="79"/>
                </a:moveTo>
                <a:lnTo>
                  <a:pt x="73" y="53"/>
                </a:lnTo>
                <a:lnTo>
                  <a:pt x="75" y="19"/>
                </a:lnTo>
                <a:lnTo>
                  <a:pt x="76" y="11"/>
                </a:lnTo>
                <a:lnTo>
                  <a:pt x="76" y="5"/>
                </a:lnTo>
                <a:lnTo>
                  <a:pt x="58" y="4"/>
                </a:lnTo>
                <a:lnTo>
                  <a:pt x="32" y="1"/>
                </a:lnTo>
                <a:lnTo>
                  <a:pt x="7" y="0"/>
                </a:lnTo>
                <a:lnTo>
                  <a:pt x="5" y="29"/>
                </a:lnTo>
                <a:lnTo>
                  <a:pt x="2" y="57"/>
                </a:lnTo>
                <a:lnTo>
                  <a:pt x="1" y="74"/>
                </a:lnTo>
                <a:lnTo>
                  <a:pt x="0" y="86"/>
                </a:lnTo>
                <a:lnTo>
                  <a:pt x="11" y="86"/>
                </a:lnTo>
                <a:lnTo>
                  <a:pt x="11" y="81"/>
                </a:lnTo>
                <a:lnTo>
                  <a:pt x="32" y="81"/>
                </a:lnTo>
                <a:lnTo>
                  <a:pt x="32" y="78"/>
                </a:lnTo>
                <a:lnTo>
                  <a:pt x="74" y="79"/>
                </a:lnTo>
                <a:close/>
              </a:path>
            </a:pathLst>
          </a:custGeom>
          <a:solidFill>
            <a:srgbClr val="0088B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07" name="ARIZONA">
            <a:hlinkClick r:id="" tooltip="ARIZONA"/>
          </p:cNvPr>
          <p:cNvSpPr>
            <a:spLocks/>
          </p:cNvSpPr>
          <p:nvPr/>
        </p:nvSpPr>
        <p:spPr bwMode="auto">
          <a:xfrm>
            <a:off x="3387706" y="3414493"/>
            <a:ext cx="596150" cy="759089"/>
          </a:xfrm>
          <a:custGeom>
            <a:avLst/>
            <a:gdLst>
              <a:gd name="T0" fmla="*/ 0 w 74"/>
              <a:gd name="T1" fmla="*/ 62 h 92"/>
              <a:gd name="T2" fmla="*/ 0 w 74"/>
              <a:gd name="T3" fmla="*/ 67 h 92"/>
              <a:gd name="T4" fmla="*/ 38 w 74"/>
              <a:gd name="T5" fmla="*/ 90 h 92"/>
              <a:gd name="T6" fmla="*/ 67 w 74"/>
              <a:gd name="T7" fmla="*/ 92 h 92"/>
              <a:gd name="T8" fmla="*/ 72 w 74"/>
              <a:gd name="T9" fmla="*/ 35 h 92"/>
              <a:gd name="T10" fmla="*/ 74 w 74"/>
              <a:gd name="T11" fmla="*/ 5 h 92"/>
              <a:gd name="T12" fmla="*/ 18 w 74"/>
              <a:gd name="T13" fmla="*/ 0 h 92"/>
              <a:gd name="T14" fmla="*/ 13 w 74"/>
              <a:gd name="T15" fmla="*/ 13 h 92"/>
              <a:gd name="T16" fmla="*/ 8 w 74"/>
              <a:gd name="T17" fmla="*/ 10 h 92"/>
              <a:gd name="T18" fmla="*/ 4 w 74"/>
              <a:gd name="T19" fmla="*/ 13 h 92"/>
              <a:gd name="T20" fmla="*/ 4 w 74"/>
              <a:gd name="T21" fmla="*/ 46 h 92"/>
              <a:gd name="T22" fmla="*/ 1 w 74"/>
              <a:gd name="T23" fmla="*/ 51 h 92"/>
              <a:gd name="T24" fmla="*/ 0 w 74"/>
              <a:gd name="T25" fmla="*/ 6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2">
                <a:moveTo>
                  <a:pt x="0" y="62"/>
                </a:moveTo>
                <a:lnTo>
                  <a:pt x="0" y="67"/>
                </a:lnTo>
                <a:lnTo>
                  <a:pt x="38" y="90"/>
                </a:lnTo>
                <a:lnTo>
                  <a:pt x="67" y="92"/>
                </a:lnTo>
                <a:lnTo>
                  <a:pt x="72" y="35"/>
                </a:lnTo>
                <a:lnTo>
                  <a:pt x="74" y="5"/>
                </a:lnTo>
                <a:lnTo>
                  <a:pt x="18" y="0"/>
                </a:lnTo>
                <a:lnTo>
                  <a:pt x="13" y="13"/>
                </a:lnTo>
                <a:lnTo>
                  <a:pt x="8" y="10"/>
                </a:lnTo>
                <a:lnTo>
                  <a:pt x="4" y="13"/>
                </a:lnTo>
                <a:lnTo>
                  <a:pt x="4" y="46"/>
                </a:lnTo>
                <a:lnTo>
                  <a:pt x="1" y="51"/>
                </a:lnTo>
                <a:lnTo>
                  <a:pt x="0" y="62"/>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08" name="UTAH">
            <a:hlinkClick r:id="" tooltip="UTAH"/>
          </p:cNvPr>
          <p:cNvSpPr>
            <a:spLocks/>
          </p:cNvSpPr>
          <p:nvPr/>
        </p:nvSpPr>
        <p:spPr bwMode="auto">
          <a:xfrm>
            <a:off x="3532718" y="2787419"/>
            <a:ext cx="483365" cy="668329"/>
          </a:xfrm>
          <a:custGeom>
            <a:avLst/>
            <a:gdLst>
              <a:gd name="T0" fmla="*/ 8 w 60"/>
              <a:gd name="T1" fmla="*/ 0 h 81"/>
              <a:gd name="T2" fmla="*/ 0 w 60"/>
              <a:gd name="T3" fmla="*/ 76 h 81"/>
              <a:gd name="T4" fmla="*/ 56 w 60"/>
              <a:gd name="T5" fmla="*/ 81 h 81"/>
              <a:gd name="T6" fmla="*/ 59 w 60"/>
              <a:gd name="T7" fmla="*/ 38 h 81"/>
              <a:gd name="T8" fmla="*/ 60 w 60"/>
              <a:gd name="T9" fmla="*/ 21 h 81"/>
              <a:gd name="T10" fmla="*/ 38 w 60"/>
              <a:gd name="T11" fmla="*/ 20 h 81"/>
              <a:gd name="T12" fmla="*/ 40 w 60"/>
              <a:gd name="T13" fmla="*/ 6 h 81"/>
              <a:gd name="T14" fmla="*/ 8 w 60"/>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81">
                <a:moveTo>
                  <a:pt x="8" y="0"/>
                </a:moveTo>
                <a:lnTo>
                  <a:pt x="0" y="76"/>
                </a:lnTo>
                <a:lnTo>
                  <a:pt x="56" y="81"/>
                </a:lnTo>
                <a:lnTo>
                  <a:pt x="59" y="38"/>
                </a:lnTo>
                <a:lnTo>
                  <a:pt x="60" y="21"/>
                </a:lnTo>
                <a:lnTo>
                  <a:pt x="38" y="20"/>
                </a:lnTo>
                <a:lnTo>
                  <a:pt x="40" y="6"/>
                </a:lnTo>
                <a:lnTo>
                  <a:pt x="8" y="0"/>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09" name="OKLAHOMA">
            <a:hlinkClick r:id="" tooltip="OKLAHOMA"/>
          </p:cNvPr>
          <p:cNvSpPr>
            <a:spLocks/>
          </p:cNvSpPr>
          <p:nvPr/>
        </p:nvSpPr>
        <p:spPr bwMode="auto">
          <a:xfrm>
            <a:off x="4539725" y="3497000"/>
            <a:ext cx="781440" cy="379545"/>
          </a:xfrm>
          <a:custGeom>
            <a:avLst/>
            <a:gdLst>
              <a:gd name="T0" fmla="*/ 0 w 97"/>
              <a:gd name="T1" fmla="*/ 0 h 46"/>
              <a:gd name="T2" fmla="*/ 95 w 97"/>
              <a:gd name="T3" fmla="*/ 0 h 46"/>
              <a:gd name="T4" fmla="*/ 97 w 97"/>
              <a:gd name="T5" fmla="*/ 13 h 46"/>
              <a:gd name="T6" fmla="*/ 97 w 97"/>
              <a:gd name="T7" fmla="*/ 45 h 46"/>
              <a:gd name="T8" fmla="*/ 94 w 97"/>
              <a:gd name="T9" fmla="*/ 42 h 46"/>
              <a:gd name="T10" fmla="*/ 88 w 97"/>
              <a:gd name="T11" fmla="*/ 42 h 46"/>
              <a:gd name="T12" fmla="*/ 79 w 97"/>
              <a:gd name="T13" fmla="*/ 46 h 46"/>
              <a:gd name="T14" fmla="*/ 64 w 97"/>
              <a:gd name="T15" fmla="*/ 45 h 46"/>
              <a:gd name="T16" fmla="*/ 61 w 97"/>
              <a:gd name="T17" fmla="*/ 42 h 46"/>
              <a:gd name="T18" fmla="*/ 53 w 97"/>
              <a:gd name="T19" fmla="*/ 42 h 46"/>
              <a:gd name="T20" fmla="*/ 43 w 97"/>
              <a:gd name="T21" fmla="*/ 40 h 46"/>
              <a:gd name="T22" fmla="*/ 41 w 97"/>
              <a:gd name="T23" fmla="*/ 36 h 46"/>
              <a:gd name="T24" fmla="*/ 37 w 97"/>
              <a:gd name="T25" fmla="*/ 39 h 46"/>
              <a:gd name="T26" fmla="*/ 35 w 97"/>
              <a:gd name="T27" fmla="*/ 36 h 46"/>
              <a:gd name="T28" fmla="*/ 35 w 97"/>
              <a:gd name="T29" fmla="*/ 7 h 46"/>
              <a:gd name="T30" fmla="*/ 0 w 97"/>
              <a:gd name="T31" fmla="*/ 7 h 46"/>
              <a:gd name="T32" fmla="*/ 0 w 97"/>
              <a:gd name="T3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46">
                <a:moveTo>
                  <a:pt x="0" y="0"/>
                </a:moveTo>
                <a:lnTo>
                  <a:pt x="95" y="0"/>
                </a:lnTo>
                <a:lnTo>
                  <a:pt x="97" y="13"/>
                </a:lnTo>
                <a:lnTo>
                  <a:pt x="97" y="45"/>
                </a:lnTo>
                <a:lnTo>
                  <a:pt x="94" y="42"/>
                </a:lnTo>
                <a:lnTo>
                  <a:pt x="88" y="42"/>
                </a:lnTo>
                <a:lnTo>
                  <a:pt x="79" y="46"/>
                </a:lnTo>
                <a:lnTo>
                  <a:pt x="64" y="45"/>
                </a:lnTo>
                <a:lnTo>
                  <a:pt x="61" y="42"/>
                </a:lnTo>
                <a:lnTo>
                  <a:pt x="53" y="42"/>
                </a:lnTo>
                <a:lnTo>
                  <a:pt x="43" y="40"/>
                </a:lnTo>
                <a:lnTo>
                  <a:pt x="41" y="36"/>
                </a:lnTo>
                <a:lnTo>
                  <a:pt x="37" y="39"/>
                </a:lnTo>
                <a:lnTo>
                  <a:pt x="35" y="36"/>
                </a:lnTo>
                <a:lnTo>
                  <a:pt x="35" y="7"/>
                </a:lnTo>
                <a:lnTo>
                  <a:pt x="0" y="7"/>
                </a:lnTo>
                <a:lnTo>
                  <a:pt x="0" y="0"/>
                </a:lnTo>
                <a:close/>
              </a:path>
            </a:pathLst>
          </a:custGeom>
          <a:solidFill>
            <a:schemeClr val="accent2"/>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srgbClr val="FFC000"/>
              </a:solidFill>
              <a:latin typeface="Calibri" panose="020F0502020204030204"/>
            </a:endParaRPr>
          </a:p>
        </p:txBody>
      </p:sp>
      <p:sp>
        <p:nvSpPr>
          <p:cNvPr id="110" name="TEXAS">
            <a:hlinkClick r:id="" tooltip="TEXAS"/>
          </p:cNvPr>
          <p:cNvSpPr>
            <a:spLocks/>
          </p:cNvSpPr>
          <p:nvPr/>
        </p:nvSpPr>
        <p:spPr bwMode="auto">
          <a:xfrm>
            <a:off x="4185259" y="3554759"/>
            <a:ext cx="1280918" cy="1278901"/>
          </a:xfrm>
          <a:custGeom>
            <a:avLst/>
            <a:gdLst>
              <a:gd name="T0" fmla="*/ 79 w 159"/>
              <a:gd name="T1" fmla="*/ 0 h 155"/>
              <a:gd name="T2" fmla="*/ 79 w 159"/>
              <a:gd name="T3" fmla="*/ 30 h 155"/>
              <a:gd name="T4" fmla="*/ 85 w 159"/>
              <a:gd name="T5" fmla="*/ 29 h 155"/>
              <a:gd name="T6" fmla="*/ 88 w 159"/>
              <a:gd name="T7" fmla="*/ 34 h 155"/>
              <a:gd name="T8" fmla="*/ 98 w 159"/>
              <a:gd name="T9" fmla="*/ 36 h 155"/>
              <a:gd name="T10" fmla="*/ 105 w 159"/>
              <a:gd name="T11" fmla="*/ 35 h 155"/>
              <a:gd name="T12" fmla="*/ 108 w 159"/>
              <a:gd name="T13" fmla="*/ 39 h 155"/>
              <a:gd name="T14" fmla="*/ 123 w 159"/>
              <a:gd name="T15" fmla="*/ 39 h 155"/>
              <a:gd name="T16" fmla="*/ 132 w 159"/>
              <a:gd name="T17" fmla="*/ 35 h 155"/>
              <a:gd name="T18" fmla="*/ 138 w 159"/>
              <a:gd name="T19" fmla="*/ 35 h 155"/>
              <a:gd name="T20" fmla="*/ 149 w 159"/>
              <a:gd name="T21" fmla="*/ 49 h 155"/>
              <a:gd name="T22" fmla="*/ 149 w 159"/>
              <a:gd name="T23" fmla="*/ 66 h 155"/>
              <a:gd name="T24" fmla="*/ 159 w 159"/>
              <a:gd name="T25" fmla="*/ 79 h 155"/>
              <a:gd name="T26" fmla="*/ 153 w 159"/>
              <a:gd name="T27" fmla="*/ 88 h 155"/>
              <a:gd name="T28" fmla="*/ 154 w 159"/>
              <a:gd name="T29" fmla="*/ 97 h 155"/>
              <a:gd name="T30" fmla="*/ 146 w 159"/>
              <a:gd name="T31" fmla="*/ 101 h 155"/>
              <a:gd name="T32" fmla="*/ 143 w 159"/>
              <a:gd name="T33" fmla="*/ 99 h 155"/>
              <a:gd name="T34" fmla="*/ 140 w 159"/>
              <a:gd name="T35" fmla="*/ 100 h 155"/>
              <a:gd name="T36" fmla="*/ 142 w 159"/>
              <a:gd name="T37" fmla="*/ 103 h 155"/>
              <a:gd name="T38" fmla="*/ 130 w 159"/>
              <a:gd name="T39" fmla="*/ 114 h 155"/>
              <a:gd name="T40" fmla="*/ 127 w 159"/>
              <a:gd name="T41" fmla="*/ 117 h 155"/>
              <a:gd name="T42" fmla="*/ 119 w 159"/>
              <a:gd name="T43" fmla="*/ 117 h 155"/>
              <a:gd name="T44" fmla="*/ 117 w 159"/>
              <a:gd name="T45" fmla="*/ 120 h 155"/>
              <a:gd name="T46" fmla="*/ 112 w 159"/>
              <a:gd name="T47" fmla="*/ 133 h 155"/>
              <a:gd name="T48" fmla="*/ 109 w 159"/>
              <a:gd name="T49" fmla="*/ 133 h 155"/>
              <a:gd name="T50" fmla="*/ 110 w 159"/>
              <a:gd name="T51" fmla="*/ 135 h 155"/>
              <a:gd name="T52" fmla="*/ 113 w 159"/>
              <a:gd name="T53" fmla="*/ 135 h 155"/>
              <a:gd name="T54" fmla="*/ 115 w 159"/>
              <a:gd name="T55" fmla="*/ 151 h 155"/>
              <a:gd name="T56" fmla="*/ 118 w 159"/>
              <a:gd name="T57" fmla="*/ 151 h 155"/>
              <a:gd name="T58" fmla="*/ 117 w 159"/>
              <a:gd name="T59" fmla="*/ 155 h 155"/>
              <a:gd name="T60" fmla="*/ 112 w 159"/>
              <a:gd name="T61" fmla="*/ 155 h 155"/>
              <a:gd name="T62" fmla="*/ 112 w 159"/>
              <a:gd name="T63" fmla="*/ 152 h 155"/>
              <a:gd name="T64" fmla="*/ 103 w 159"/>
              <a:gd name="T65" fmla="*/ 152 h 155"/>
              <a:gd name="T66" fmla="*/ 88 w 159"/>
              <a:gd name="T67" fmla="*/ 143 h 155"/>
              <a:gd name="T68" fmla="*/ 82 w 159"/>
              <a:gd name="T69" fmla="*/ 130 h 155"/>
              <a:gd name="T70" fmla="*/ 71 w 159"/>
              <a:gd name="T71" fmla="*/ 117 h 155"/>
              <a:gd name="T72" fmla="*/ 63 w 159"/>
              <a:gd name="T73" fmla="*/ 101 h 155"/>
              <a:gd name="T74" fmla="*/ 56 w 159"/>
              <a:gd name="T75" fmla="*/ 99 h 155"/>
              <a:gd name="T76" fmla="*/ 46 w 159"/>
              <a:gd name="T77" fmla="*/ 101 h 155"/>
              <a:gd name="T78" fmla="*/ 45 w 159"/>
              <a:gd name="T79" fmla="*/ 107 h 155"/>
              <a:gd name="T80" fmla="*/ 37 w 159"/>
              <a:gd name="T81" fmla="*/ 107 h 155"/>
              <a:gd name="T82" fmla="*/ 35 w 159"/>
              <a:gd name="T83" fmla="*/ 111 h 155"/>
              <a:gd name="T84" fmla="*/ 26 w 159"/>
              <a:gd name="T85" fmla="*/ 104 h 155"/>
              <a:gd name="T86" fmla="*/ 17 w 159"/>
              <a:gd name="T87" fmla="*/ 90 h 155"/>
              <a:gd name="T88" fmla="*/ 5 w 159"/>
              <a:gd name="T89" fmla="*/ 77 h 155"/>
              <a:gd name="T90" fmla="*/ 0 w 159"/>
              <a:gd name="T91" fmla="*/ 70 h 155"/>
              <a:gd name="T92" fmla="*/ 2 w 159"/>
              <a:gd name="T93" fmla="*/ 67 h 155"/>
              <a:gd name="T94" fmla="*/ 42 w 159"/>
              <a:gd name="T95" fmla="*/ 67 h 155"/>
              <a:gd name="T96" fmla="*/ 42 w 159"/>
              <a:gd name="T97" fmla="*/ 24 h 155"/>
              <a:gd name="T98" fmla="*/ 44 w 159"/>
              <a:gd name="T99" fmla="*/ 0 h 155"/>
              <a:gd name="T100" fmla="*/ 79 w 159"/>
              <a:gd name="T10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9" h="155">
                <a:moveTo>
                  <a:pt x="79" y="0"/>
                </a:moveTo>
                <a:lnTo>
                  <a:pt x="79" y="30"/>
                </a:lnTo>
                <a:lnTo>
                  <a:pt x="85" y="29"/>
                </a:lnTo>
                <a:lnTo>
                  <a:pt x="88" y="34"/>
                </a:lnTo>
                <a:lnTo>
                  <a:pt x="98" y="36"/>
                </a:lnTo>
                <a:lnTo>
                  <a:pt x="105" y="35"/>
                </a:lnTo>
                <a:lnTo>
                  <a:pt x="108" y="39"/>
                </a:lnTo>
                <a:lnTo>
                  <a:pt x="123" y="39"/>
                </a:lnTo>
                <a:lnTo>
                  <a:pt x="132" y="35"/>
                </a:lnTo>
                <a:lnTo>
                  <a:pt x="138" y="35"/>
                </a:lnTo>
                <a:lnTo>
                  <a:pt x="149" y="49"/>
                </a:lnTo>
                <a:lnTo>
                  <a:pt x="149" y="66"/>
                </a:lnTo>
                <a:lnTo>
                  <a:pt x="159" y="79"/>
                </a:lnTo>
                <a:lnTo>
                  <a:pt x="153" y="88"/>
                </a:lnTo>
                <a:lnTo>
                  <a:pt x="154" y="97"/>
                </a:lnTo>
                <a:lnTo>
                  <a:pt x="146" y="101"/>
                </a:lnTo>
                <a:lnTo>
                  <a:pt x="143" y="99"/>
                </a:lnTo>
                <a:lnTo>
                  <a:pt x="140" y="100"/>
                </a:lnTo>
                <a:lnTo>
                  <a:pt x="142" y="103"/>
                </a:lnTo>
                <a:lnTo>
                  <a:pt x="130" y="114"/>
                </a:lnTo>
                <a:lnTo>
                  <a:pt x="127" y="117"/>
                </a:lnTo>
                <a:lnTo>
                  <a:pt x="119" y="117"/>
                </a:lnTo>
                <a:lnTo>
                  <a:pt x="117" y="120"/>
                </a:lnTo>
                <a:lnTo>
                  <a:pt x="112" y="133"/>
                </a:lnTo>
                <a:lnTo>
                  <a:pt x="109" y="133"/>
                </a:lnTo>
                <a:lnTo>
                  <a:pt x="110" y="135"/>
                </a:lnTo>
                <a:lnTo>
                  <a:pt x="113" y="135"/>
                </a:lnTo>
                <a:lnTo>
                  <a:pt x="115" y="151"/>
                </a:lnTo>
                <a:lnTo>
                  <a:pt x="118" y="151"/>
                </a:lnTo>
                <a:lnTo>
                  <a:pt x="117" y="155"/>
                </a:lnTo>
                <a:lnTo>
                  <a:pt x="112" y="155"/>
                </a:lnTo>
                <a:lnTo>
                  <a:pt x="112" y="152"/>
                </a:lnTo>
                <a:lnTo>
                  <a:pt x="103" y="152"/>
                </a:lnTo>
                <a:lnTo>
                  <a:pt x="88" y="143"/>
                </a:lnTo>
                <a:lnTo>
                  <a:pt x="82" y="130"/>
                </a:lnTo>
                <a:lnTo>
                  <a:pt x="71" y="117"/>
                </a:lnTo>
                <a:lnTo>
                  <a:pt x="63" y="101"/>
                </a:lnTo>
                <a:lnTo>
                  <a:pt x="56" y="99"/>
                </a:lnTo>
                <a:lnTo>
                  <a:pt x="46" y="101"/>
                </a:lnTo>
                <a:lnTo>
                  <a:pt x="45" y="107"/>
                </a:lnTo>
                <a:lnTo>
                  <a:pt x="37" y="107"/>
                </a:lnTo>
                <a:lnTo>
                  <a:pt x="35" y="111"/>
                </a:lnTo>
                <a:lnTo>
                  <a:pt x="26" y="104"/>
                </a:lnTo>
                <a:lnTo>
                  <a:pt x="17" y="90"/>
                </a:lnTo>
                <a:lnTo>
                  <a:pt x="5" y="77"/>
                </a:lnTo>
                <a:lnTo>
                  <a:pt x="0" y="70"/>
                </a:lnTo>
                <a:lnTo>
                  <a:pt x="2" y="67"/>
                </a:lnTo>
                <a:lnTo>
                  <a:pt x="42" y="67"/>
                </a:lnTo>
                <a:lnTo>
                  <a:pt x="42" y="24"/>
                </a:lnTo>
                <a:lnTo>
                  <a:pt x="44" y="0"/>
                </a:lnTo>
                <a:lnTo>
                  <a:pt x="79" y="0"/>
                </a:lnTo>
                <a:close/>
              </a:path>
            </a:pathLst>
          </a:custGeom>
          <a:solidFill>
            <a:srgbClr val="0088B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11" name="IDAHO">
            <a:hlinkClick r:id="" tooltip="IDAHO"/>
          </p:cNvPr>
          <p:cNvSpPr>
            <a:spLocks/>
          </p:cNvSpPr>
          <p:nvPr/>
        </p:nvSpPr>
        <p:spPr bwMode="auto">
          <a:xfrm>
            <a:off x="3355482" y="1904563"/>
            <a:ext cx="563926" cy="932360"/>
          </a:xfrm>
          <a:custGeom>
            <a:avLst/>
            <a:gdLst>
              <a:gd name="T0" fmla="*/ 35 w 70"/>
              <a:gd name="T1" fmla="*/ 0 h 113"/>
              <a:gd name="T2" fmla="*/ 29 w 70"/>
              <a:gd name="T3" fmla="*/ 19 h 113"/>
              <a:gd name="T4" fmla="*/ 33 w 70"/>
              <a:gd name="T5" fmla="*/ 42 h 113"/>
              <a:gd name="T6" fmla="*/ 36 w 70"/>
              <a:gd name="T7" fmla="*/ 39 h 113"/>
              <a:gd name="T8" fmla="*/ 39 w 70"/>
              <a:gd name="T9" fmla="*/ 42 h 113"/>
              <a:gd name="T10" fmla="*/ 39 w 70"/>
              <a:gd name="T11" fmla="*/ 56 h 113"/>
              <a:gd name="T12" fmla="*/ 42 w 70"/>
              <a:gd name="T13" fmla="*/ 61 h 113"/>
              <a:gd name="T14" fmla="*/ 45 w 70"/>
              <a:gd name="T15" fmla="*/ 71 h 113"/>
              <a:gd name="T16" fmla="*/ 53 w 70"/>
              <a:gd name="T17" fmla="*/ 70 h 113"/>
              <a:gd name="T18" fmla="*/ 59 w 70"/>
              <a:gd name="T19" fmla="*/ 75 h 113"/>
              <a:gd name="T20" fmla="*/ 70 w 70"/>
              <a:gd name="T21" fmla="*/ 72 h 113"/>
              <a:gd name="T22" fmla="*/ 62 w 70"/>
              <a:gd name="T23" fmla="*/ 113 h 113"/>
              <a:gd name="T24" fmla="*/ 0 w 70"/>
              <a:gd name="T25" fmla="*/ 100 h 113"/>
              <a:gd name="T26" fmla="*/ 3 w 70"/>
              <a:gd name="T27" fmla="*/ 87 h 113"/>
              <a:gd name="T28" fmla="*/ 9 w 70"/>
              <a:gd name="T29" fmla="*/ 71 h 113"/>
              <a:gd name="T30" fmla="*/ 6 w 70"/>
              <a:gd name="T31" fmla="*/ 67 h 113"/>
              <a:gd name="T32" fmla="*/ 11 w 70"/>
              <a:gd name="T33" fmla="*/ 57 h 113"/>
              <a:gd name="T34" fmla="*/ 14 w 70"/>
              <a:gd name="T35" fmla="*/ 50 h 113"/>
              <a:gd name="T36" fmla="*/ 14 w 70"/>
              <a:gd name="T37" fmla="*/ 32 h 113"/>
              <a:gd name="T38" fmla="*/ 20 w 70"/>
              <a:gd name="T39" fmla="*/ 15 h 113"/>
              <a:gd name="T40" fmla="*/ 24 w 70"/>
              <a:gd name="T41" fmla="*/ 0 h 113"/>
              <a:gd name="T42" fmla="*/ 35 w 70"/>
              <a:gd name="T4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113">
                <a:moveTo>
                  <a:pt x="35" y="0"/>
                </a:moveTo>
                <a:lnTo>
                  <a:pt x="29" y="19"/>
                </a:lnTo>
                <a:lnTo>
                  <a:pt x="33" y="42"/>
                </a:lnTo>
                <a:lnTo>
                  <a:pt x="36" y="39"/>
                </a:lnTo>
                <a:lnTo>
                  <a:pt x="39" y="42"/>
                </a:lnTo>
                <a:lnTo>
                  <a:pt x="39" y="56"/>
                </a:lnTo>
                <a:lnTo>
                  <a:pt x="42" y="61"/>
                </a:lnTo>
                <a:lnTo>
                  <a:pt x="45" y="71"/>
                </a:lnTo>
                <a:lnTo>
                  <a:pt x="53" y="70"/>
                </a:lnTo>
                <a:lnTo>
                  <a:pt x="59" y="75"/>
                </a:lnTo>
                <a:lnTo>
                  <a:pt x="70" y="72"/>
                </a:lnTo>
                <a:lnTo>
                  <a:pt x="62" y="113"/>
                </a:lnTo>
                <a:lnTo>
                  <a:pt x="0" y="100"/>
                </a:lnTo>
                <a:lnTo>
                  <a:pt x="3" y="87"/>
                </a:lnTo>
                <a:lnTo>
                  <a:pt x="9" y="71"/>
                </a:lnTo>
                <a:lnTo>
                  <a:pt x="6" y="67"/>
                </a:lnTo>
                <a:lnTo>
                  <a:pt x="11" y="57"/>
                </a:lnTo>
                <a:lnTo>
                  <a:pt x="14" y="50"/>
                </a:lnTo>
                <a:lnTo>
                  <a:pt x="14" y="32"/>
                </a:lnTo>
                <a:lnTo>
                  <a:pt x="20" y="15"/>
                </a:lnTo>
                <a:lnTo>
                  <a:pt x="24" y="0"/>
                </a:lnTo>
                <a:lnTo>
                  <a:pt x="35" y="0"/>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12" name="NEVADA">
            <a:hlinkClick r:id="" tooltip="NEVADA"/>
          </p:cNvPr>
          <p:cNvSpPr>
            <a:spLocks/>
          </p:cNvSpPr>
          <p:nvPr/>
        </p:nvSpPr>
        <p:spPr bwMode="auto">
          <a:xfrm>
            <a:off x="3025800" y="2670764"/>
            <a:ext cx="563926" cy="940611"/>
          </a:xfrm>
          <a:custGeom>
            <a:avLst/>
            <a:gdLst>
              <a:gd name="T0" fmla="*/ 10 w 70"/>
              <a:gd name="T1" fmla="*/ 0 h 114"/>
              <a:gd name="T2" fmla="*/ 70 w 70"/>
              <a:gd name="T3" fmla="*/ 14 h 114"/>
              <a:gd name="T4" fmla="*/ 62 w 70"/>
              <a:gd name="T5" fmla="*/ 92 h 114"/>
              <a:gd name="T6" fmla="*/ 57 w 70"/>
              <a:gd name="T7" fmla="*/ 103 h 114"/>
              <a:gd name="T8" fmla="*/ 54 w 70"/>
              <a:gd name="T9" fmla="*/ 99 h 114"/>
              <a:gd name="T10" fmla="*/ 48 w 70"/>
              <a:gd name="T11" fmla="*/ 103 h 114"/>
              <a:gd name="T12" fmla="*/ 47 w 70"/>
              <a:gd name="T13" fmla="*/ 114 h 114"/>
              <a:gd name="T14" fmla="*/ 0 w 70"/>
              <a:gd name="T15" fmla="*/ 47 h 114"/>
              <a:gd name="T16" fmla="*/ 10 w 70"/>
              <a:gd name="T1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14">
                <a:moveTo>
                  <a:pt x="10" y="0"/>
                </a:moveTo>
                <a:lnTo>
                  <a:pt x="70" y="14"/>
                </a:lnTo>
                <a:lnTo>
                  <a:pt x="62" y="92"/>
                </a:lnTo>
                <a:lnTo>
                  <a:pt x="57" y="103"/>
                </a:lnTo>
                <a:lnTo>
                  <a:pt x="54" y="99"/>
                </a:lnTo>
                <a:lnTo>
                  <a:pt x="48" y="103"/>
                </a:lnTo>
                <a:lnTo>
                  <a:pt x="47" y="114"/>
                </a:lnTo>
                <a:lnTo>
                  <a:pt x="0" y="47"/>
                </a:lnTo>
                <a:lnTo>
                  <a:pt x="10" y="0"/>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14" name="CALIFORNIA">
            <a:hlinkClick r:id="" tooltip="CALIFORNIA"/>
          </p:cNvPr>
          <p:cNvSpPr>
            <a:spLocks/>
          </p:cNvSpPr>
          <p:nvPr/>
        </p:nvSpPr>
        <p:spPr bwMode="auto">
          <a:xfrm>
            <a:off x="2694883" y="2597647"/>
            <a:ext cx="725048" cy="1320155"/>
          </a:xfrm>
          <a:custGeom>
            <a:avLst/>
            <a:gdLst>
              <a:gd name="T0" fmla="*/ 11 w 90"/>
              <a:gd name="T1" fmla="*/ 0 h 160"/>
              <a:gd name="T2" fmla="*/ 52 w 90"/>
              <a:gd name="T3" fmla="*/ 9 h 160"/>
              <a:gd name="T4" fmla="*/ 42 w 90"/>
              <a:gd name="T5" fmla="*/ 56 h 160"/>
              <a:gd name="T6" fmla="*/ 90 w 90"/>
              <a:gd name="T7" fmla="*/ 124 h 160"/>
              <a:gd name="T8" fmla="*/ 89 w 90"/>
              <a:gd name="T9" fmla="*/ 146 h 160"/>
              <a:gd name="T10" fmla="*/ 87 w 90"/>
              <a:gd name="T11" fmla="*/ 150 h 160"/>
              <a:gd name="T12" fmla="*/ 86 w 90"/>
              <a:gd name="T13" fmla="*/ 160 h 160"/>
              <a:gd name="T14" fmla="*/ 72 w 90"/>
              <a:gd name="T15" fmla="*/ 160 h 160"/>
              <a:gd name="T16" fmla="*/ 56 w 90"/>
              <a:gd name="T17" fmla="*/ 159 h 160"/>
              <a:gd name="T18" fmla="*/ 57 w 90"/>
              <a:gd name="T19" fmla="*/ 150 h 160"/>
              <a:gd name="T20" fmla="*/ 48 w 90"/>
              <a:gd name="T21" fmla="*/ 140 h 160"/>
              <a:gd name="T22" fmla="*/ 39 w 90"/>
              <a:gd name="T23" fmla="*/ 133 h 160"/>
              <a:gd name="T24" fmla="*/ 24 w 90"/>
              <a:gd name="T25" fmla="*/ 120 h 160"/>
              <a:gd name="T26" fmla="*/ 15 w 90"/>
              <a:gd name="T27" fmla="*/ 87 h 160"/>
              <a:gd name="T28" fmla="*/ 18 w 90"/>
              <a:gd name="T29" fmla="*/ 84 h 160"/>
              <a:gd name="T30" fmla="*/ 10 w 90"/>
              <a:gd name="T31" fmla="*/ 70 h 160"/>
              <a:gd name="T32" fmla="*/ 20 w 90"/>
              <a:gd name="T33" fmla="*/ 66 h 160"/>
              <a:gd name="T34" fmla="*/ 17 w 90"/>
              <a:gd name="T35" fmla="*/ 64 h 160"/>
              <a:gd name="T36" fmla="*/ 11 w 90"/>
              <a:gd name="T37" fmla="*/ 64 h 160"/>
              <a:gd name="T38" fmla="*/ 2 w 90"/>
              <a:gd name="T39" fmla="*/ 54 h 160"/>
              <a:gd name="T40" fmla="*/ 0 w 90"/>
              <a:gd name="T41" fmla="*/ 23 h 160"/>
              <a:gd name="T42" fmla="*/ 11 w 90"/>
              <a:gd name="T4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160">
                <a:moveTo>
                  <a:pt x="11" y="0"/>
                </a:moveTo>
                <a:lnTo>
                  <a:pt x="52" y="9"/>
                </a:lnTo>
                <a:lnTo>
                  <a:pt x="42" y="56"/>
                </a:lnTo>
                <a:lnTo>
                  <a:pt x="90" y="124"/>
                </a:lnTo>
                <a:lnTo>
                  <a:pt x="89" y="146"/>
                </a:lnTo>
                <a:lnTo>
                  <a:pt x="87" y="150"/>
                </a:lnTo>
                <a:lnTo>
                  <a:pt x="86" y="160"/>
                </a:lnTo>
                <a:lnTo>
                  <a:pt x="72" y="160"/>
                </a:lnTo>
                <a:lnTo>
                  <a:pt x="56" y="159"/>
                </a:lnTo>
                <a:lnTo>
                  <a:pt x="57" y="150"/>
                </a:lnTo>
                <a:lnTo>
                  <a:pt x="48" y="140"/>
                </a:lnTo>
                <a:lnTo>
                  <a:pt x="39" y="133"/>
                </a:lnTo>
                <a:lnTo>
                  <a:pt x="24" y="120"/>
                </a:lnTo>
                <a:lnTo>
                  <a:pt x="15" y="87"/>
                </a:lnTo>
                <a:lnTo>
                  <a:pt x="18" y="84"/>
                </a:lnTo>
                <a:lnTo>
                  <a:pt x="10" y="70"/>
                </a:lnTo>
                <a:lnTo>
                  <a:pt x="20" y="66"/>
                </a:lnTo>
                <a:lnTo>
                  <a:pt x="17" y="64"/>
                </a:lnTo>
                <a:lnTo>
                  <a:pt x="11" y="64"/>
                </a:lnTo>
                <a:lnTo>
                  <a:pt x="2" y="54"/>
                </a:lnTo>
                <a:lnTo>
                  <a:pt x="0" y="23"/>
                </a:lnTo>
                <a:lnTo>
                  <a:pt x="11" y="0"/>
                </a:lnTo>
                <a:close/>
              </a:path>
            </a:pathLst>
          </a:custGeom>
          <a:solidFill>
            <a:srgbClr val="0088B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15" name="OREGON">
            <a:hlinkClick r:id="" tooltip="OREGON"/>
          </p:cNvPr>
          <p:cNvSpPr>
            <a:spLocks/>
          </p:cNvSpPr>
          <p:nvPr/>
        </p:nvSpPr>
        <p:spPr bwMode="auto">
          <a:xfrm>
            <a:off x="2759333" y="2094335"/>
            <a:ext cx="708935" cy="635325"/>
          </a:xfrm>
          <a:custGeom>
            <a:avLst/>
            <a:gdLst>
              <a:gd name="T0" fmla="*/ 3 w 88"/>
              <a:gd name="T1" fmla="*/ 61 h 77"/>
              <a:gd name="T2" fmla="*/ 74 w 88"/>
              <a:gd name="T3" fmla="*/ 77 h 77"/>
              <a:gd name="T4" fmla="*/ 83 w 88"/>
              <a:gd name="T5" fmla="*/ 48 h 77"/>
              <a:gd name="T6" fmla="*/ 80 w 88"/>
              <a:gd name="T7" fmla="*/ 45 h 77"/>
              <a:gd name="T8" fmla="*/ 88 w 88"/>
              <a:gd name="T9" fmla="*/ 27 h 77"/>
              <a:gd name="T10" fmla="*/ 88 w 88"/>
              <a:gd name="T11" fmla="*/ 19 h 77"/>
              <a:gd name="T12" fmla="*/ 64 w 88"/>
              <a:gd name="T13" fmla="*/ 14 h 77"/>
              <a:gd name="T14" fmla="*/ 43 w 88"/>
              <a:gd name="T15" fmla="*/ 14 h 77"/>
              <a:gd name="T16" fmla="*/ 33 w 88"/>
              <a:gd name="T17" fmla="*/ 10 h 77"/>
              <a:gd name="T18" fmla="*/ 31 w 88"/>
              <a:gd name="T19" fmla="*/ 3 h 77"/>
              <a:gd name="T20" fmla="*/ 21 w 88"/>
              <a:gd name="T21" fmla="*/ 0 h 77"/>
              <a:gd name="T22" fmla="*/ 13 w 88"/>
              <a:gd name="T23" fmla="*/ 15 h 77"/>
              <a:gd name="T24" fmla="*/ 11 w 88"/>
              <a:gd name="T25" fmla="*/ 30 h 77"/>
              <a:gd name="T26" fmla="*/ 5 w 88"/>
              <a:gd name="T27" fmla="*/ 38 h 77"/>
              <a:gd name="T28" fmla="*/ 0 w 88"/>
              <a:gd name="T29" fmla="*/ 46 h 77"/>
              <a:gd name="T30" fmla="*/ 3 w 88"/>
              <a:gd name="T31"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77">
                <a:moveTo>
                  <a:pt x="3" y="61"/>
                </a:moveTo>
                <a:lnTo>
                  <a:pt x="74" y="77"/>
                </a:lnTo>
                <a:lnTo>
                  <a:pt x="83" y="48"/>
                </a:lnTo>
                <a:lnTo>
                  <a:pt x="80" y="45"/>
                </a:lnTo>
                <a:lnTo>
                  <a:pt x="88" y="27"/>
                </a:lnTo>
                <a:lnTo>
                  <a:pt x="88" y="19"/>
                </a:lnTo>
                <a:lnTo>
                  <a:pt x="64" y="14"/>
                </a:lnTo>
                <a:lnTo>
                  <a:pt x="43" y="14"/>
                </a:lnTo>
                <a:lnTo>
                  <a:pt x="33" y="10"/>
                </a:lnTo>
                <a:lnTo>
                  <a:pt x="31" y="3"/>
                </a:lnTo>
                <a:lnTo>
                  <a:pt x="21" y="0"/>
                </a:lnTo>
                <a:lnTo>
                  <a:pt x="13" y="15"/>
                </a:lnTo>
                <a:lnTo>
                  <a:pt x="11" y="30"/>
                </a:lnTo>
                <a:lnTo>
                  <a:pt x="5" y="38"/>
                </a:lnTo>
                <a:lnTo>
                  <a:pt x="0" y="46"/>
                </a:lnTo>
                <a:lnTo>
                  <a:pt x="3" y="61"/>
                </a:lnTo>
                <a:close/>
              </a:path>
            </a:pathLst>
          </a:custGeom>
          <a:no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grpSp>
        <p:nvGrpSpPr>
          <p:cNvPr id="116" name="Group 115"/>
          <p:cNvGrpSpPr/>
          <p:nvPr/>
        </p:nvGrpSpPr>
        <p:grpSpPr>
          <a:xfrm>
            <a:off x="-514350" y="-719680"/>
            <a:ext cx="0" cy="0"/>
            <a:chOff x="0" y="0"/>
            <a:chExt cx="76" cy="45"/>
          </a:xfrm>
        </p:grpSpPr>
        <p:sp>
          <p:nvSpPr>
            <p:cNvPr id="117" name="Freeform 116"/>
            <p:cNvSpPr>
              <a:spLocks/>
            </p:cNvSpPr>
            <p:nvPr/>
          </p:nvSpPr>
          <p:spPr bwMode="auto">
            <a:xfrm>
              <a:off x="0" y="3"/>
              <a:ext cx="3" cy="3"/>
            </a:xfrm>
            <a:custGeom>
              <a:avLst/>
              <a:gdLst>
                <a:gd name="T0" fmla="*/ 0 w 3"/>
                <a:gd name="T1" fmla="*/ 0 h 3"/>
                <a:gd name="T2" fmla="*/ 3 w 3"/>
                <a:gd name="T3" fmla="*/ 0 h 3"/>
                <a:gd name="T4" fmla="*/ 3 w 3"/>
                <a:gd name="T5" fmla="*/ 3 h 3"/>
                <a:gd name="T6" fmla="*/ 0 w 3"/>
                <a:gd name="T7" fmla="*/ 3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lnTo>
                    <a:pt x="3" y="0"/>
                  </a:lnTo>
                  <a:lnTo>
                    <a:pt x="3" y="3"/>
                  </a:lnTo>
                  <a:lnTo>
                    <a:pt x="0" y="3"/>
                  </a:lnTo>
                  <a:lnTo>
                    <a:pt x="0"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18" name="Freeform 117"/>
            <p:cNvSpPr>
              <a:spLocks/>
            </p:cNvSpPr>
            <p:nvPr/>
          </p:nvSpPr>
          <p:spPr bwMode="auto">
            <a:xfrm>
              <a:off x="6" y="0"/>
              <a:ext cx="7" cy="5"/>
            </a:xfrm>
            <a:custGeom>
              <a:avLst/>
              <a:gdLst>
                <a:gd name="T0" fmla="*/ 1 w 7"/>
                <a:gd name="T1" fmla="*/ 0 h 5"/>
                <a:gd name="T2" fmla="*/ 7 w 7"/>
                <a:gd name="T3" fmla="*/ 0 h 5"/>
                <a:gd name="T4" fmla="*/ 6 w 7"/>
                <a:gd name="T5" fmla="*/ 5 h 5"/>
                <a:gd name="T6" fmla="*/ 1 w 7"/>
                <a:gd name="T7" fmla="*/ 5 h 5"/>
                <a:gd name="T8" fmla="*/ 0 w 7"/>
                <a:gd name="T9" fmla="*/ 3 h 5"/>
                <a:gd name="T10" fmla="*/ 1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1" y="0"/>
                  </a:moveTo>
                  <a:lnTo>
                    <a:pt x="7" y="0"/>
                  </a:lnTo>
                  <a:lnTo>
                    <a:pt x="6" y="5"/>
                  </a:lnTo>
                  <a:lnTo>
                    <a:pt x="1" y="5"/>
                  </a:lnTo>
                  <a:lnTo>
                    <a:pt x="0" y="3"/>
                  </a:lnTo>
                  <a:lnTo>
                    <a:pt x="1"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19" name="Freeform 118"/>
            <p:cNvSpPr>
              <a:spLocks/>
            </p:cNvSpPr>
            <p:nvPr/>
          </p:nvSpPr>
          <p:spPr bwMode="auto">
            <a:xfrm>
              <a:off x="23" y="8"/>
              <a:ext cx="9" cy="6"/>
            </a:xfrm>
            <a:custGeom>
              <a:avLst/>
              <a:gdLst>
                <a:gd name="T0" fmla="*/ 0 w 9"/>
                <a:gd name="T1" fmla="*/ 0 h 6"/>
                <a:gd name="T2" fmla="*/ 7 w 9"/>
                <a:gd name="T3" fmla="*/ 0 h 6"/>
                <a:gd name="T4" fmla="*/ 7 w 9"/>
                <a:gd name="T5" fmla="*/ 2 h 6"/>
                <a:gd name="T6" fmla="*/ 9 w 9"/>
                <a:gd name="T7" fmla="*/ 2 h 6"/>
                <a:gd name="T8" fmla="*/ 9 w 9"/>
                <a:gd name="T9" fmla="*/ 6 h 6"/>
                <a:gd name="T10" fmla="*/ 6 w 9"/>
                <a:gd name="T11" fmla="*/ 6 h 6"/>
                <a:gd name="T12" fmla="*/ 0 w 9"/>
                <a:gd name="T13" fmla="*/ 5 h 6"/>
                <a:gd name="T14" fmla="*/ 0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0" y="0"/>
                  </a:moveTo>
                  <a:lnTo>
                    <a:pt x="7" y="0"/>
                  </a:lnTo>
                  <a:lnTo>
                    <a:pt x="7" y="2"/>
                  </a:lnTo>
                  <a:lnTo>
                    <a:pt x="9" y="2"/>
                  </a:lnTo>
                  <a:lnTo>
                    <a:pt x="9" y="6"/>
                  </a:lnTo>
                  <a:lnTo>
                    <a:pt x="6" y="6"/>
                  </a:lnTo>
                  <a:lnTo>
                    <a:pt x="0" y="5"/>
                  </a:lnTo>
                  <a:lnTo>
                    <a:pt x="0"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20" name="Freeform 119"/>
            <p:cNvSpPr>
              <a:spLocks/>
            </p:cNvSpPr>
            <p:nvPr/>
          </p:nvSpPr>
          <p:spPr bwMode="auto">
            <a:xfrm>
              <a:off x="45" y="14"/>
              <a:ext cx="5" cy="3"/>
            </a:xfrm>
            <a:custGeom>
              <a:avLst/>
              <a:gdLst>
                <a:gd name="T0" fmla="*/ 0 w 5"/>
                <a:gd name="T1" fmla="*/ 0 h 3"/>
                <a:gd name="T2" fmla="*/ 2 w 5"/>
                <a:gd name="T3" fmla="*/ 0 h 3"/>
                <a:gd name="T4" fmla="*/ 5 w 5"/>
                <a:gd name="T5" fmla="*/ 1 h 3"/>
                <a:gd name="T6" fmla="*/ 5 w 5"/>
                <a:gd name="T7" fmla="*/ 3 h 3"/>
                <a:gd name="T8" fmla="*/ 2 w 5"/>
                <a:gd name="T9" fmla="*/ 3 h 3"/>
                <a:gd name="T10" fmla="*/ 0 w 5"/>
                <a:gd name="T11" fmla="*/ 2 h 3"/>
                <a:gd name="T12" fmla="*/ 0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0" y="0"/>
                  </a:moveTo>
                  <a:lnTo>
                    <a:pt x="2" y="0"/>
                  </a:lnTo>
                  <a:lnTo>
                    <a:pt x="5" y="1"/>
                  </a:lnTo>
                  <a:lnTo>
                    <a:pt x="5" y="3"/>
                  </a:lnTo>
                  <a:lnTo>
                    <a:pt x="2" y="3"/>
                  </a:lnTo>
                  <a:lnTo>
                    <a:pt x="0" y="2"/>
                  </a:lnTo>
                  <a:lnTo>
                    <a:pt x="0"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21" name="Freeform 120"/>
            <p:cNvSpPr>
              <a:spLocks/>
            </p:cNvSpPr>
            <p:nvPr/>
          </p:nvSpPr>
          <p:spPr bwMode="auto">
            <a:xfrm>
              <a:off x="46" y="21"/>
              <a:ext cx="3" cy="3"/>
            </a:xfrm>
            <a:custGeom>
              <a:avLst/>
              <a:gdLst>
                <a:gd name="T0" fmla="*/ 0 w 3"/>
                <a:gd name="T1" fmla="*/ 0 h 3"/>
                <a:gd name="T2" fmla="*/ 1 w 3"/>
                <a:gd name="T3" fmla="*/ 3 h 3"/>
                <a:gd name="T4" fmla="*/ 3 w 3"/>
                <a:gd name="T5" fmla="*/ 3 h 3"/>
                <a:gd name="T6" fmla="*/ 0 w 3"/>
                <a:gd name="T7" fmla="*/ 0 h 3"/>
              </a:gdLst>
              <a:ahLst/>
              <a:cxnLst>
                <a:cxn ang="0">
                  <a:pos x="T0" y="T1"/>
                </a:cxn>
                <a:cxn ang="0">
                  <a:pos x="T2" y="T3"/>
                </a:cxn>
                <a:cxn ang="0">
                  <a:pos x="T4" y="T5"/>
                </a:cxn>
                <a:cxn ang="0">
                  <a:pos x="T6" y="T7"/>
                </a:cxn>
              </a:cxnLst>
              <a:rect l="0" t="0" r="r" b="b"/>
              <a:pathLst>
                <a:path w="3" h="3">
                  <a:moveTo>
                    <a:pt x="0" y="0"/>
                  </a:moveTo>
                  <a:lnTo>
                    <a:pt x="1" y="3"/>
                  </a:lnTo>
                  <a:lnTo>
                    <a:pt x="3" y="3"/>
                  </a:lnTo>
                  <a:lnTo>
                    <a:pt x="0"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22" name="Freeform 121"/>
            <p:cNvSpPr>
              <a:spLocks/>
            </p:cNvSpPr>
            <p:nvPr/>
          </p:nvSpPr>
          <p:spPr bwMode="auto">
            <a:xfrm>
              <a:off x="51" y="18"/>
              <a:ext cx="10" cy="6"/>
            </a:xfrm>
            <a:custGeom>
              <a:avLst/>
              <a:gdLst>
                <a:gd name="T0" fmla="*/ 1 w 10"/>
                <a:gd name="T1" fmla="*/ 2 h 6"/>
                <a:gd name="T2" fmla="*/ 5 w 10"/>
                <a:gd name="T3" fmla="*/ 0 h 6"/>
                <a:gd name="T4" fmla="*/ 9 w 10"/>
                <a:gd name="T5" fmla="*/ 0 h 6"/>
                <a:gd name="T6" fmla="*/ 10 w 10"/>
                <a:gd name="T7" fmla="*/ 2 h 6"/>
                <a:gd name="T8" fmla="*/ 9 w 10"/>
                <a:gd name="T9" fmla="*/ 5 h 6"/>
                <a:gd name="T10" fmla="*/ 7 w 10"/>
                <a:gd name="T11" fmla="*/ 6 h 6"/>
                <a:gd name="T12" fmla="*/ 0 w 10"/>
                <a:gd name="T13" fmla="*/ 6 h 6"/>
                <a:gd name="T14" fmla="*/ 1 w 10"/>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1" y="2"/>
                  </a:moveTo>
                  <a:lnTo>
                    <a:pt x="5" y="0"/>
                  </a:lnTo>
                  <a:lnTo>
                    <a:pt x="9" y="0"/>
                  </a:lnTo>
                  <a:lnTo>
                    <a:pt x="10" y="2"/>
                  </a:lnTo>
                  <a:lnTo>
                    <a:pt x="9" y="5"/>
                  </a:lnTo>
                  <a:lnTo>
                    <a:pt x="7" y="6"/>
                  </a:lnTo>
                  <a:lnTo>
                    <a:pt x="0" y="6"/>
                  </a:lnTo>
                  <a:lnTo>
                    <a:pt x="1" y="2"/>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23" name="Freeform 122"/>
            <p:cNvSpPr>
              <a:spLocks/>
            </p:cNvSpPr>
            <p:nvPr/>
          </p:nvSpPr>
          <p:spPr bwMode="auto">
            <a:xfrm>
              <a:off x="58" y="29"/>
              <a:ext cx="18" cy="16"/>
            </a:xfrm>
            <a:custGeom>
              <a:avLst/>
              <a:gdLst>
                <a:gd name="T0" fmla="*/ 4 w 18"/>
                <a:gd name="T1" fmla="*/ 0 h 16"/>
                <a:gd name="T2" fmla="*/ 10 w 18"/>
                <a:gd name="T3" fmla="*/ 1 h 16"/>
                <a:gd name="T4" fmla="*/ 15 w 18"/>
                <a:gd name="T5" fmla="*/ 2 h 16"/>
                <a:gd name="T6" fmla="*/ 18 w 18"/>
                <a:gd name="T7" fmla="*/ 7 h 16"/>
                <a:gd name="T8" fmla="*/ 18 w 18"/>
                <a:gd name="T9" fmla="*/ 10 h 16"/>
                <a:gd name="T10" fmla="*/ 14 w 18"/>
                <a:gd name="T11" fmla="*/ 16 h 16"/>
                <a:gd name="T12" fmla="*/ 8 w 18"/>
                <a:gd name="T13" fmla="*/ 15 h 16"/>
                <a:gd name="T14" fmla="*/ 7 w 18"/>
                <a:gd name="T15" fmla="*/ 12 h 16"/>
                <a:gd name="T16" fmla="*/ 4 w 18"/>
                <a:gd name="T17" fmla="*/ 12 h 16"/>
                <a:gd name="T18" fmla="*/ 0 w 18"/>
                <a:gd name="T19" fmla="*/ 8 h 16"/>
                <a:gd name="T20" fmla="*/ 0 w 18"/>
                <a:gd name="T21" fmla="*/ 6 h 16"/>
                <a:gd name="T22" fmla="*/ 4 w 18"/>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4" y="0"/>
                  </a:moveTo>
                  <a:lnTo>
                    <a:pt x="10" y="1"/>
                  </a:lnTo>
                  <a:lnTo>
                    <a:pt x="15" y="2"/>
                  </a:lnTo>
                  <a:lnTo>
                    <a:pt x="18" y="7"/>
                  </a:lnTo>
                  <a:lnTo>
                    <a:pt x="18" y="10"/>
                  </a:lnTo>
                  <a:lnTo>
                    <a:pt x="14" y="16"/>
                  </a:lnTo>
                  <a:lnTo>
                    <a:pt x="8" y="15"/>
                  </a:lnTo>
                  <a:lnTo>
                    <a:pt x="7" y="12"/>
                  </a:lnTo>
                  <a:lnTo>
                    <a:pt x="4" y="12"/>
                  </a:lnTo>
                  <a:lnTo>
                    <a:pt x="0" y="8"/>
                  </a:lnTo>
                  <a:lnTo>
                    <a:pt x="0" y="6"/>
                  </a:lnTo>
                  <a:lnTo>
                    <a:pt x="4"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grpSp>
      <p:sp>
        <p:nvSpPr>
          <p:cNvPr id="124" name="ALASKA" descr="Wide upward diagonal">
            <a:hlinkClick r:id="" tooltip="ALASKA"/>
          </p:cNvPr>
          <p:cNvSpPr>
            <a:spLocks/>
          </p:cNvSpPr>
          <p:nvPr/>
        </p:nvSpPr>
        <p:spPr bwMode="auto">
          <a:xfrm>
            <a:off x="2148874" y="3928041"/>
            <a:ext cx="1506488" cy="1303654"/>
          </a:xfrm>
          <a:custGeom>
            <a:avLst/>
            <a:gdLst>
              <a:gd name="T0" fmla="*/ 21 w 187"/>
              <a:gd name="T1" fmla="*/ 22 h 154"/>
              <a:gd name="T2" fmla="*/ 36 w 187"/>
              <a:gd name="T3" fmla="*/ 1 h 154"/>
              <a:gd name="T4" fmla="*/ 59 w 187"/>
              <a:gd name="T5" fmla="*/ 1 h 154"/>
              <a:gd name="T6" fmla="*/ 70 w 187"/>
              <a:gd name="T7" fmla="*/ 4 h 154"/>
              <a:gd name="T8" fmla="*/ 88 w 187"/>
              <a:gd name="T9" fmla="*/ 3 h 154"/>
              <a:gd name="T10" fmla="*/ 119 w 187"/>
              <a:gd name="T11" fmla="*/ 88 h 154"/>
              <a:gd name="T12" fmla="*/ 128 w 187"/>
              <a:gd name="T13" fmla="*/ 93 h 154"/>
              <a:gd name="T14" fmla="*/ 146 w 187"/>
              <a:gd name="T15" fmla="*/ 91 h 154"/>
              <a:gd name="T16" fmla="*/ 160 w 187"/>
              <a:gd name="T17" fmla="*/ 110 h 154"/>
              <a:gd name="T18" fmla="*/ 169 w 187"/>
              <a:gd name="T19" fmla="*/ 117 h 154"/>
              <a:gd name="T20" fmla="*/ 182 w 187"/>
              <a:gd name="T21" fmla="*/ 113 h 154"/>
              <a:gd name="T22" fmla="*/ 186 w 187"/>
              <a:gd name="T23" fmla="*/ 127 h 154"/>
              <a:gd name="T24" fmla="*/ 158 w 187"/>
              <a:gd name="T25" fmla="*/ 119 h 154"/>
              <a:gd name="T26" fmla="*/ 140 w 187"/>
              <a:gd name="T27" fmla="*/ 102 h 154"/>
              <a:gd name="T28" fmla="*/ 111 w 187"/>
              <a:gd name="T29" fmla="*/ 96 h 154"/>
              <a:gd name="T30" fmla="*/ 93 w 187"/>
              <a:gd name="T31" fmla="*/ 91 h 154"/>
              <a:gd name="T32" fmla="*/ 87 w 187"/>
              <a:gd name="T33" fmla="*/ 102 h 154"/>
              <a:gd name="T34" fmla="*/ 69 w 187"/>
              <a:gd name="T35" fmla="*/ 107 h 154"/>
              <a:gd name="T36" fmla="*/ 72 w 187"/>
              <a:gd name="T37" fmla="*/ 96 h 154"/>
              <a:gd name="T38" fmla="*/ 75 w 187"/>
              <a:gd name="T39" fmla="*/ 89 h 154"/>
              <a:gd name="T40" fmla="*/ 64 w 187"/>
              <a:gd name="T41" fmla="*/ 113 h 154"/>
              <a:gd name="T42" fmla="*/ 34 w 187"/>
              <a:gd name="T43" fmla="*/ 145 h 154"/>
              <a:gd name="T44" fmla="*/ 1 w 187"/>
              <a:gd name="T45" fmla="*/ 154 h 154"/>
              <a:gd name="T46" fmla="*/ 11 w 187"/>
              <a:gd name="T47" fmla="*/ 149 h 154"/>
              <a:gd name="T48" fmla="*/ 42 w 187"/>
              <a:gd name="T49" fmla="*/ 124 h 154"/>
              <a:gd name="T50" fmla="*/ 39 w 187"/>
              <a:gd name="T51" fmla="*/ 111 h 154"/>
              <a:gd name="T52" fmla="*/ 28 w 187"/>
              <a:gd name="T53" fmla="*/ 113 h 154"/>
              <a:gd name="T54" fmla="*/ 20 w 187"/>
              <a:gd name="T55" fmla="*/ 110 h 154"/>
              <a:gd name="T56" fmla="*/ 19 w 187"/>
              <a:gd name="T57" fmla="*/ 103 h 154"/>
              <a:gd name="T58" fmla="*/ 4 w 187"/>
              <a:gd name="T59" fmla="*/ 97 h 154"/>
              <a:gd name="T60" fmla="*/ 3 w 187"/>
              <a:gd name="T61" fmla="*/ 85 h 154"/>
              <a:gd name="T62" fmla="*/ 14 w 187"/>
              <a:gd name="T63" fmla="*/ 72 h 154"/>
              <a:gd name="T64" fmla="*/ 24 w 187"/>
              <a:gd name="T65" fmla="*/ 69 h 154"/>
              <a:gd name="T66" fmla="*/ 28 w 187"/>
              <a:gd name="T67" fmla="*/ 61 h 154"/>
              <a:gd name="T68" fmla="*/ 19 w 187"/>
              <a:gd name="T69" fmla="*/ 63 h 154"/>
              <a:gd name="T70" fmla="*/ 5 w 187"/>
              <a:gd name="T71" fmla="*/ 50 h 154"/>
              <a:gd name="T72" fmla="*/ 10 w 187"/>
              <a:gd name="T73" fmla="*/ 39 h 154"/>
              <a:gd name="T74" fmla="*/ 18 w 187"/>
              <a:gd name="T75" fmla="*/ 47 h 154"/>
              <a:gd name="T76" fmla="*/ 23 w 187"/>
              <a:gd name="T77" fmla="*/ 45 h 154"/>
              <a:gd name="T78" fmla="*/ 29 w 187"/>
              <a:gd name="T79" fmla="*/ 35 h 154"/>
              <a:gd name="T80" fmla="*/ 11 w 187"/>
              <a:gd name="T81"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7" h="154">
                <a:moveTo>
                  <a:pt x="13" y="19"/>
                </a:moveTo>
                <a:lnTo>
                  <a:pt x="21" y="22"/>
                </a:lnTo>
                <a:lnTo>
                  <a:pt x="25" y="9"/>
                </a:lnTo>
                <a:lnTo>
                  <a:pt x="36" y="1"/>
                </a:lnTo>
                <a:lnTo>
                  <a:pt x="48" y="0"/>
                </a:lnTo>
                <a:lnTo>
                  <a:pt x="59" y="1"/>
                </a:lnTo>
                <a:lnTo>
                  <a:pt x="60" y="4"/>
                </a:lnTo>
                <a:lnTo>
                  <a:pt x="70" y="4"/>
                </a:lnTo>
                <a:lnTo>
                  <a:pt x="84" y="6"/>
                </a:lnTo>
                <a:lnTo>
                  <a:pt x="88" y="3"/>
                </a:lnTo>
                <a:lnTo>
                  <a:pt x="98" y="7"/>
                </a:lnTo>
                <a:lnTo>
                  <a:pt x="119" y="88"/>
                </a:lnTo>
                <a:lnTo>
                  <a:pt x="127" y="89"/>
                </a:lnTo>
                <a:lnTo>
                  <a:pt x="128" y="93"/>
                </a:lnTo>
                <a:lnTo>
                  <a:pt x="138" y="98"/>
                </a:lnTo>
                <a:lnTo>
                  <a:pt x="146" y="91"/>
                </a:lnTo>
                <a:lnTo>
                  <a:pt x="147" y="98"/>
                </a:lnTo>
                <a:lnTo>
                  <a:pt x="160" y="110"/>
                </a:lnTo>
                <a:lnTo>
                  <a:pt x="166" y="107"/>
                </a:lnTo>
                <a:lnTo>
                  <a:pt x="169" y="117"/>
                </a:lnTo>
                <a:lnTo>
                  <a:pt x="176" y="120"/>
                </a:lnTo>
                <a:lnTo>
                  <a:pt x="182" y="113"/>
                </a:lnTo>
                <a:lnTo>
                  <a:pt x="187" y="120"/>
                </a:lnTo>
                <a:lnTo>
                  <a:pt x="186" y="127"/>
                </a:lnTo>
                <a:lnTo>
                  <a:pt x="175" y="130"/>
                </a:lnTo>
                <a:lnTo>
                  <a:pt x="158" y="119"/>
                </a:lnTo>
                <a:lnTo>
                  <a:pt x="150" y="114"/>
                </a:lnTo>
                <a:lnTo>
                  <a:pt x="140" y="102"/>
                </a:lnTo>
                <a:lnTo>
                  <a:pt x="126" y="97"/>
                </a:lnTo>
                <a:lnTo>
                  <a:pt x="111" y="96"/>
                </a:lnTo>
                <a:lnTo>
                  <a:pt x="107" y="99"/>
                </a:lnTo>
                <a:lnTo>
                  <a:pt x="93" y="91"/>
                </a:lnTo>
                <a:lnTo>
                  <a:pt x="86" y="97"/>
                </a:lnTo>
                <a:lnTo>
                  <a:pt x="87" y="102"/>
                </a:lnTo>
                <a:lnTo>
                  <a:pt x="74" y="111"/>
                </a:lnTo>
                <a:lnTo>
                  <a:pt x="69" y="107"/>
                </a:lnTo>
                <a:lnTo>
                  <a:pt x="74" y="101"/>
                </a:lnTo>
                <a:lnTo>
                  <a:pt x="72" y="96"/>
                </a:lnTo>
                <a:lnTo>
                  <a:pt x="77" y="93"/>
                </a:lnTo>
                <a:lnTo>
                  <a:pt x="75" y="89"/>
                </a:lnTo>
                <a:lnTo>
                  <a:pt x="59" y="108"/>
                </a:lnTo>
                <a:lnTo>
                  <a:pt x="64" y="113"/>
                </a:lnTo>
                <a:lnTo>
                  <a:pt x="54" y="129"/>
                </a:lnTo>
                <a:lnTo>
                  <a:pt x="34" y="145"/>
                </a:lnTo>
                <a:lnTo>
                  <a:pt x="5" y="154"/>
                </a:lnTo>
                <a:lnTo>
                  <a:pt x="1" y="154"/>
                </a:lnTo>
                <a:lnTo>
                  <a:pt x="1" y="151"/>
                </a:lnTo>
                <a:lnTo>
                  <a:pt x="11" y="149"/>
                </a:lnTo>
                <a:lnTo>
                  <a:pt x="24" y="137"/>
                </a:lnTo>
                <a:lnTo>
                  <a:pt x="42" y="124"/>
                </a:lnTo>
                <a:lnTo>
                  <a:pt x="42" y="117"/>
                </a:lnTo>
                <a:lnTo>
                  <a:pt x="39" y="111"/>
                </a:lnTo>
                <a:lnTo>
                  <a:pt x="34" y="119"/>
                </a:lnTo>
                <a:lnTo>
                  <a:pt x="28" y="113"/>
                </a:lnTo>
                <a:lnTo>
                  <a:pt x="23" y="116"/>
                </a:lnTo>
                <a:lnTo>
                  <a:pt x="20" y="110"/>
                </a:lnTo>
                <a:lnTo>
                  <a:pt x="22" y="106"/>
                </a:lnTo>
                <a:lnTo>
                  <a:pt x="19" y="103"/>
                </a:lnTo>
                <a:lnTo>
                  <a:pt x="11" y="102"/>
                </a:lnTo>
                <a:lnTo>
                  <a:pt x="4" y="97"/>
                </a:lnTo>
                <a:lnTo>
                  <a:pt x="7" y="91"/>
                </a:lnTo>
                <a:lnTo>
                  <a:pt x="3" y="85"/>
                </a:lnTo>
                <a:lnTo>
                  <a:pt x="12" y="76"/>
                </a:lnTo>
                <a:lnTo>
                  <a:pt x="14" y="72"/>
                </a:lnTo>
                <a:lnTo>
                  <a:pt x="19" y="74"/>
                </a:lnTo>
                <a:lnTo>
                  <a:pt x="24" y="69"/>
                </a:lnTo>
                <a:lnTo>
                  <a:pt x="29" y="66"/>
                </a:lnTo>
                <a:lnTo>
                  <a:pt x="28" y="61"/>
                </a:lnTo>
                <a:lnTo>
                  <a:pt x="25" y="59"/>
                </a:lnTo>
                <a:lnTo>
                  <a:pt x="19" y="63"/>
                </a:lnTo>
                <a:lnTo>
                  <a:pt x="6" y="58"/>
                </a:lnTo>
                <a:lnTo>
                  <a:pt x="5" y="50"/>
                </a:lnTo>
                <a:lnTo>
                  <a:pt x="0" y="46"/>
                </a:lnTo>
                <a:lnTo>
                  <a:pt x="10" y="39"/>
                </a:lnTo>
                <a:lnTo>
                  <a:pt x="18" y="40"/>
                </a:lnTo>
                <a:lnTo>
                  <a:pt x="18" y="47"/>
                </a:lnTo>
                <a:lnTo>
                  <a:pt x="22" y="47"/>
                </a:lnTo>
                <a:lnTo>
                  <a:pt x="23" y="45"/>
                </a:lnTo>
                <a:lnTo>
                  <a:pt x="30" y="44"/>
                </a:lnTo>
                <a:lnTo>
                  <a:pt x="29" y="35"/>
                </a:lnTo>
                <a:lnTo>
                  <a:pt x="19" y="35"/>
                </a:lnTo>
                <a:lnTo>
                  <a:pt x="11" y="24"/>
                </a:lnTo>
                <a:lnTo>
                  <a:pt x="13" y="19"/>
                </a:lnTo>
                <a:close/>
              </a:path>
            </a:pathLst>
          </a:custGeom>
          <a:solidFill>
            <a:srgbClr val="0088B7"/>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grpSp>
        <p:nvGrpSpPr>
          <p:cNvPr id="125" name="HAWAII"/>
          <p:cNvGrpSpPr>
            <a:grpSpLocks/>
          </p:cNvGrpSpPr>
          <p:nvPr/>
        </p:nvGrpSpPr>
        <p:grpSpPr bwMode="auto">
          <a:xfrm>
            <a:off x="3607026" y="4683148"/>
            <a:ext cx="612263" cy="371294"/>
            <a:chOff x="0" y="0"/>
            <a:chExt cx="76" cy="45"/>
          </a:xfrm>
          <a:noFill/>
        </p:grpSpPr>
        <p:sp>
          <p:nvSpPr>
            <p:cNvPr id="126" name="Freeform 125"/>
            <p:cNvSpPr>
              <a:spLocks/>
            </p:cNvSpPr>
            <p:nvPr/>
          </p:nvSpPr>
          <p:spPr bwMode="auto">
            <a:xfrm>
              <a:off x="0" y="3"/>
              <a:ext cx="3" cy="3"/>
            </a:xfrm>
            <a:custGeom>
              <a:avLst/>
              <a:gdLst>
                <a:gd name="T0" fmla="*/ 0 w 3"/>
                <a:gd name="T1" fmla="*/ 0 h 3"/>
                <a:gd name="T2" fmla="*/ 3 w 3"/>
                <a:gd name="T3" fmla="*/ 0 h 3"/>
                <a:gd name="T4" fmla="*/ 3 w 3"/>
                <a:gd name="T5" fmla="*/ 3 h 3"/>
                <a:gd name="T6" fmla="*/ 0 w 3"/>
                <a:gd name="T7" fmla="*/ 3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lnTo>
                    <a:pt x="3" y="0"/>
                  </a:lnTo>
                  <a:lnTo>
                    <a:pt x="3" y="3"/>
                  </a:lnTo>
                  <a:lnTo>
                    <a:pt x="0" y="3"/>
                  </a:lnTo>
                  <a:lnTo>
                    <a:pt x="0"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27" name="Freeform 126"/>
            <p:cNvSpPr>
              <a:spLocks/>
            </p:cNvSpPr>
            <p:nvPr/>
          </p:nvSpPr>
          <p:spPr bwMode="auto">
            <a:xfrm>
              <a:off x="6" y="0"/>
              <a:ext cx="7" cy="5"/>
            </a:xfrm>
            <a:custGeom>
              <a:avLst/>
              <a:gdLst>
                <a:gd name="T0" fmla="*/ 1 w 7"/>
                <a:gd name="T1" fmla="*/ 0 h 5"/>
                <a:gd name="T2" fmla="*/ 7 w 7"/>
                <a:gd name="T3" fmla="*/ 0 h 5"/>
                <a:gd name="T4" fmla="*/ 6 w 7"/>
                <a:gd name="T5" fmla="*/ 5 h 5"/>
                <a:gd name="T6" fmla="*/ 1 w 7"/>
                <a:gd name="T7" fmla="*/ 5 h 5"/>
                <a:gd name="T8" fmla="*/ 0 w 7"/>
                <a:gd name="T9" fmla="*/ 3 h 5"/>
                <a:gd name="T10" fmla="*/ 1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1" y="0"/>
                  </a:moveTo>
                  <a:lnTo>
                    <a:pt x="7" y="0"/>
                  </a:lnTo>
                  <a:lnTo>
                    <a:pt x="6" y="5"/>
                  </a:lnTo>
                  <a:lnTo>
                    <a:pt x="1" y="5"/>
                  </a:lnTo>
                  <a:lnTo>
                    <a:pt x="0" y="3"/>
                  </a:lnTo>
                  <a:lnTo>
                    <a:pt x="1"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28" name="Freeform 127"/>
            <p:cNvSpPr>
              <a:spLocks/>
            </p:cNvSpPr>
            <p:nvPr/>
          </p:nvSpPr>
          <p:spPr bwMode="auto">
            <a:xfrm>
              <a:off x="23" y="8"/>
              <a:ext cx="9" cy="6"/>
            </a:xfrm>
            <a:custGeom>
              <a:avLst/>
              <a:gdLst>
                <a:gd name="T0" fmla="*/ 0 w 9"/>
                <a:gd name="T1" fmla="*/ 0 h 6"/>
                <a:gd name="T2" fmla="*/ 7 w 9"/>
                <a:gd name="T3" fmla="*/ 0 h 6"/>
                <a:gd name="T4" fmla="*/ 7 w 9"/>
                <a:gd name="T5" fmla="*/ 2 h 6"/>
                <a:gd name="T6" fmla="*/ 9 w 9"/>
                <a:gd name="T7" fmla="*/ 2 h 6"/>
                <a:gd name="T8" fmla="*/ 9 w 9"/>
                <a:gd name="T9" fmla="*/ 6 h 6"/>
                <a:gd name="T10" fmla="*/ 6 w 9"/>
                <a:gd name="T11" fmla="*/ 6 h 6"/>
                <a:gd name="T12" fmla="*/ 0 w 9"/>
                <a:gd name="T13" fmla="*/ 5 h 6"/>
                <a:gd name="T14" fmla="*/ 0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0" y="0"/>
                  </a:moveTo>
                  <a:lnTo>
                    <a:pt x="7" y="0"/>
                  </a:lnTo>
                  <a:lnTo>
                    <a:pt x="7" y="2"/>
                  </a:lnTo>
                  <a:lnTo>
                    <a:pt x="9" y="2"/>
                  </a:lnTo>
                  <a:lnTo>
                    <a:pt x="9" y="6"/>
                  </a:lnTo>
                  <a:lnTo>
                    <a:pt x="6" y="6"/>
                  </a:lnTo>
                  <a:lnTo>
                    <a:pt x="0" y="5"/>
                  </a:lnTo>
                  <a:lnTo>
                    <a:pt x="0"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29" name="Freeform 128"/>
            <p:cNvSpPr>
              <a:spLocks/>
            </p:cNvSpPr>
            <p:nvPr/>
          </p:nvSpPr>
          <p:spPr bwMode="auto">
            <a:xfrm>
              <a:off x="45" y="14"/>
              <a:ext cx="5" cy="3"/>
            </a:xfrm>
            <a:custGeom>
              <a:avLst/>
              <a:gdLst>
                <a:gd name="T0" fmla="*/ 0 w 5"/>
                <a:gd name="T1" fmla="*/ 0 h 3"/>
                <a:gd name="T2" fmla="*/ 2 w 5"/>
                <a:gd name="T3" fmla="*/ 0 h 3"/>
                <a:gd name="T4" fmla="*/ 5 w 5"/>
                <a:gd name="T5" fmla="*/ 1 h 3"/>
                <a:gd name="T6" fmla="*/ 5 w 5"/>
                <a:gd name="T7" fmla="*/ 3 h 3"/>
                <a:gd name="T8" fmla="*/ 2 w 5"/>
                <a:gd name="T9" fmla="*/ 3 h 3"/>
                <a:gd name="T10" fmla="*/ 0 w 5"/>
                <a:gd name="T11" fmla="*/ 2 h 3"/>
                <a:gd name="T12" fmla="*/ 0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0" y="0"/>
                  </a:moveTo>
                  <a:lnTo>
                    <a:pt x="2" y="0"/>
                  </a:lnTo>
                  <a:lnTo>
                    <a:pt x="5" y="1"/>
                  </a:lnTo>
                  <a:lnTo>
                    <a:pt x="5" y="3"/>
                  </a:lnTo>
                  <a:lnTo>
                    <a:pt x="2" y="3"/>
                  </a:lnTo>
                  <a:lnTo>
                    <a:pt x="0" y="2"/>
                  </a:lnTo>
                  <a:lnTo>
                    <a:pt x="0"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30" name="Freeform 129"/>
            <p:cNvSpPr>
              <a:spLocks/>
            </p:cNvSpPr>
            <p:nvPr/>
          </p:nvSpPr>
          <p:spPr bwMode="auto">
            <a:xfrm>
              <a:off x="46" y="21"/>
              <a:ext cx="3" cy="3"/>
            </a:xfrm>
            <a:custGeom>
              <a:avLst/>
              <a:gdLst>
                <a:gd name="T0" fmla="*/ 0 w 3"/>
                <a:gd name="T1" fmla="*/ 0 h 3"/>
                <a:gd name="T2" fmla="*/ 1 w 3"/>
                <a:gd name="T3" fmla="*/ 3 h 3"/>
                <a:gd name="T4" fmla="*/ 3 w 3"/>
                <a:gd name="T5" fmla="*/ 3 h 3"/>
                <a:gd name="T6" fmla="*/ 0 w 3"/>
                <a:gd name="T7" fmla="*/ 0 h 3"/>
              </a:gdLst>
              <a:ahLst/>
              <a:cxnLst>
                <a:cxn ang="0">
                  <a:pos x="T0" y="T1"/>
                </a:cxn>
                <a:cxn ang="0">
                  <a:pos x="T2" y="T3"/>
                </a:cxn>
                <a:cxn ang="0">
                  <a:pos x="T4" y="T5"/>
                </a:cxn>
                <a:cxn ang="0">
                  <a:pos x="T6" y="T7"/>
                </a:cxn>
              </a:cxnLst>
              <a:rect l="0" t="0" r="r" b="b"/>
              <a:pathLst>
                <a:path w="3" h="3">
                  <a:moveTo>
                    <a:pt x="0" y="0"/>
                  </a:moveTo>
                  <a:lnTo>
                    <a:pt x="1" y="3"/>
                  </a:lnTo>
                  <a:lnTo>
                    <a:pt x="3" y="3"/>
                  </a:lnTo>
                  <a:lnTo>
                    <a:pt x="0"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31" name="Freeform 130"/>
            <p:cNvSpPr>
              <a:spLocks/>
            </p:cNvSpPr>
            <p:nvPr/>
          </p:nvSpPr>
          <p:spPr bwMode="auto">
            <a:xfrm>
              <a:off x="51" y="18"/>
              <a:ext cx="10" cy="6"/>
            </a:xfrm>
            <a:custGeom>
              <a:avLst/>
              <a:gdLst>
                <a:gd name="T0" fmla="*/ 1 w 10"/>
                <a:gd name="T1" fmla="*/ 2 h 6"/>
                <a:gd name="T2" fmla="*/ 5 w 10"/>
                <a:gd name="T3" fmla="*/ 0 h 6"/>
                <a:gd name="T4" fmla="*/ 9 w 10"/>
                <a:gd name="T5" fmla="*/ 0 h 6"/>
                <a:gd name="T6" fmla="*/ 10 w 10"/>
                <a:gd name="T7" fmla="*/ 2 h 6"/>
                <a:gd name="T8" fmla="*/ 9 w 10"/>
                <a:gd name="T9" fmla="*/ 5 h 6"/>
                <a:gd name="T10" fmla="*/ 7 w 10"/>
                <a:gd name="T11" fmla="*/ 6 h 6"/>
                <a:gd name="T12" fmla="*/ 0 w 10"/>
                <a:gd name="T13" fmla="*/ 6 h 6"/>
                <a:gd name="T14" fmla="*/ 1 w 10"/>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1" y="2"/>
                  </a:moveTo>
                  <a:lnTo>
                    <a:pt x="5" y="0"/>
                  </a:lnTo>
                  <a:lnTo>
                    <a:pt x="9" y="0"/>
                  </a:lnTo>
                  <a:lnTo>
                    <a:pt x="10" y="2"/>
                  </a:lnTo>
                  <a:lnTo>
                    <a:pt x="9" y="5"/>
                  </a:lnTo>
                  <a:lnTo>
                    <a:pt x="7" y="6"/>
                  </a:lnTo>
                  <a:lnTo>
                    <a:pt x="0" y="6"/>
                  </a:lnTo>
                  <a:lnTo>
                    <a:pt x="1" y="2"/>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sp>
          <p:nvSpPr>
            <p:cNvPr id="132" name="Freeform 131"/>
            <p:cNvSpPr>
              <a:spLocks/>
            </p:cNvSpPr>
            <p:nvPr/>
          </p:nvSpPr>
          <p:spPr bwMode="auto">
            <a:xfrm>
              <a:off x="58" y="29"/>
              <a:ext cx="18" cy="16"/>
            </a:xfrm>
            <a:custGeom>
              <a:avLst/>
              <a:gdLst>
                <a:gd name="T0" fmla="*/ 4 w 18"/>
                <a:gd name="T1" fmla="*/ 0 h 16"/>
                <a:gd name="T2" fmla="*/ 10 w 18"/>
                <a:gd name="T3" fmla="*/ 1 h 16"/>
                <a:gd name="T4" fmla="*/ 15 w 18"/>
                <a:gd name="T5" fmla="*/ 2 h 16"/>
                <a:gd name="T6" fmla="*/ 18 w 18"/>
                <a:gd name="T7" fmla="*/ 7 h 16"/>
                <a:gd name="T8" fmla="*/ 18 w 18"/>
                <a:gd name="T9" fmla="*/ 10 h 16"/>
                <a:gd name="T10" fmla="*/ 14 w 18"/>
                <a:gd name="T11" fmla="*/ 16 h 16"/>
                <a:gd name="T12" fmla="*/ 8 w 18"/>
                <a:gd name="T13" fmla="*/ 15 h 16"/>
                <a:gd name="T14" fmla="*/ 7 w 18"/>
                <a:gd name="T15" fmla="*/ 12 h 16"/>
                <a:gd name="T16" fmla="*/ 4 w 18"/>
                <a:gd name="T17" fmla="*/ 12 h 16"/>
                <a:gd name="T18" fmla="*/ 0 w 18"/>
                <a:gd name="T19" fmla="*/ 8 h 16"/>
                <a:gd name="T20" fmla="*/ 0 w 18"/>
                <a:gd name="T21" fmla="*/ 6 h 16"/>
                <a:gd name="T22" fmla="*/ 4 w 18"/>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4" y="0"/>
                  </a:moveTo>
                  <a:lnTo>
                    <a:pt x="10" y="1"/>
                  </a:lnTo>
                  <a:lnTo>
                    <a:pt x="15" y="2"/>
                  </a:lnTo>
                  <a:lnTo>
                    <a:pt x="18" y="7"/>
                  </a:lnTo>
                  <a:lnTo>
                    <a:pt x="18" y="10"/>
                  </a:lnTo>
                  <a:lnTo>
                    <a:pt x="14" y="16"/>
                  </a:lnTo>
                  <a:lnTo>
                    <a:pt x="8" y="15"/>
                  </a:lnTo>
                  <a:lnTo>
                    <a:pt x="7" y="12"/>
                  </a:lnTo>
                  <a:lnTo>
                    <a:pt x="4" y="12"/>
                  </a:lnTo>
                  <a:lnTo>
                    <a:pt x="0" y="8"/>
                  </a:lnTo>
                  <a:lnTo>
                    <a:pt x="0" y="6"/>
                  </a:lnTo>
                  <a:lnTo>
                    <a:pt x="4" y="0"/>
                  </a:lnTo>
                  <a:close/>
                </a:path>
              </a:pathLst>
            </a:custGeom>
            <a:grp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pPr algn="ctr" defTabSz="685800"/>
              <a:endParaRPr lang="en-US">
                <a:solidFill>
                  <a:prstClr val="black"/>
                </a:solidFill>
                <a:latin typeface="Calibri" panose="020F0502020204030204"/>
              </a:endParaRPr>
            </a:p>
          </p:txBody>
        </p:sp>
      </p:grpSp>
      <p:sp>
        <p:nvSpPr>
          <p:cNvPr id="147" name="TextBox 146"/>
          <p:cNvSpPr txBox="1"/>
          <p:nvPr/>
        </p:nvSpPr>
        <p:spPr>
          <a:xfrm>
            <a:off x="3973281" y="2094336"/>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MT</a:t>
            </a:r>
          </a:p>
        </p:txBody>
      </p:sp>
      <p:sp>
        <p:nvSpPr>
          <p:cNvPr id="148" name="TextBox 147"/>
          <p:cNvSpPr txBox="1"/>
          <p:nvPr/>
        </p:nvSpPr>
        <p:spPr>
          <a:xfrm>
            <a:off x="5933429" y="3730511"/>
            <a:ext cx="338355"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AL</a:t>
            </a:r>
          </a:p>
        </p:txBody>
      </p:sp>
      <p:sp>
        <p:nvSpPr>
          <p:cNvPr id="149" name="TextBox 148"/>
          <p:cNvSpPr txBox="1"/>
          <p:nvPr/>
        </p:nvSpPr>
        <p:spPr>
          <a:xfrm>
            <a:off x="2530509" y="4270433"/>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AK</a:t>
            </a:r>
          </a:p>
        </p:txBody>
      </p:sp>
      <p:sp>
        <p:nvSpPr>
          <p:cNvPr id="150" name="TextBox 149"/>
          <p:cNvSpPr txBox="1"/>
          <p:nvPr/>
        </p:nvSpPr>
        <p:spPr>
          <a:xfrm>
            <a:off x="3541665" y="3648170"/>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AZ</a:t>
            </a:r>
          </a:p>
        </p:txBody>
      </p:sp>
      <p:sp>
        <p:nvSpPr>
          <p:cNvPr id="151" name="TextBox 150"/>
          <p:cNvSpPr txBox="1"/>
          <p:nvPr/>
        </p:nvSpPr>
        <p:spPr>
          <a:xfrm>
            <a:off x="5340405" y="3540800"/>
            <a:ext cx="322243"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AR</a:t>
            </a:r>
          </a:p>
        </p:txBody>
      </p:sp>
      <p:sp>
        <p:nvSpPr>
          <p:cNvPr id="152" name="TextBox 151"/>
          <p:cNvSpPr txBox="1"/>
          <p:nvPr/>
        </p:nvSpPr>
        <p:spPr>
          <a:xfrm>
            <a:off x="2881467" y="3252983"/>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CA</a:t>
            </a:r>
          </a:p>
        </p:txBody>
      </p:sp>
      <p:sp>
        <p:nvSpPr>
          <p:cNvPr id="153" name="TextBox 152"/>
          <p:cNvSpPr txBox="1"/>
          <p:nvPr/>
        </p:nvSpPr>
        <p:spPr>
          <a:xfrm>
            <a:off x="4141854" y="3034946"/>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CO</a:t>
            </a:r>
          </a:p>
        </p:txBody>
      </p:sp>
      <p:sp>
        <p:nvSpPr>
          <p:cNvPr id="154" name="TextBox 153"/>
          <p:cNvSpPr txBox="1"/>
          <p:nvPr/>
        </p:nvSpPr>
        <p:spPr>
          <a:xfrm>
            <a:off x="7131468" y="2610314"/>
            <a:ext cx="468472"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CT </a:t>
            </a:r>
          </a:p>
        </p:txBody>
      </p:sp>
      <p:sp>
        <p:nvSpPr>
          <p:cNvPr id="155" name="TextBox 154"/>
          <p:cNvSpPr txBox="1"/>
          <p:nvPr/>
        </p:nvSpPr>
        <p:spPr>
          <a:xfrm>
            <a:off x="7276941" y="2925919"/>
            <a:ext cx="468472"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DE </a:t>
            </a:r>
          </a:p>
        </p:txBody>
      </p:sp>
      <p:sp>
        <p:nvSpPr>
          <p:cNvPr id="156" name="TextBox 155"/>
          <p:cNvSpPr txBox="1"/>
          <p:nvPr/>
        </p:nvSpPr>
        <p:spPr>
          <a:xfrm>
            <a:off x="7223583" y="3048587"/>
            <a:ext cx="468472"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DC  </a:t>
            </a:r>
          </a:p>
        </p:txBody>
      </p:sp>
      <p:sp>
        <p:nvSpPr>
          <p:cNvPr id="157" name="TextBox 156"/>
          <p:cNvSpPr txBox="1"/>
          <p:nvPr/>
        </p:nvSpPr>
        <p:spPr>
          <a:xfrm>
            <a:off x="6508221" y="4235369"/>
            <a:ext cx="315407"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FL</a:t>
            </a:r>
          </a:p>
        </p:txBody>
      </p:sp>
      <p:sp>
        <p:nvSpPr>
          <p:cNvPr id="158" name="TextBox 157"/>
          <p:cNvSpPr txBox="1"/>
          <p:nvPr/>
        </p:nvSpPr>
        <p:spPr>
          <a:xfrm>
            <a:off x="6150939" y="3711673"/>
            <a:ext cx="448642"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GA</a:t>
            </a:r>
          </a:p>
        </p:txBody>
      </p:sp>
      <p:sp>
        <p:nvSpPr>
          <p:cNvPr id="159" name="TextBox 158"/>
          <p:cNvSpPr txBox="1"/>
          <p:nvPr/>
        </p:nvSpPr>
        <p:spPr>
          <a:xfrm>
            <a:off x="4075893" y="4625538"/>
            <a:ext cx="315407"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HI </a:t>
            </a:r>
          </a:p>
        </p:txBody>
      </p:sp>
      <p:sp>
        <p:nvSpPr>
          <p:cNvPr id="160" name="TextBox 159"/>
          <p:cNvSpPr txBox="1"/>
          <p:nvPr/>
        </p:nvSpPr>
        <p:spPr>
          <a:xfrm>
            <a:off x="3556323" y="2485396"/>
            <a:ext cx="30793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ID</a:t>
            </a:r>
          </a:p>
        </p:txBody>
      </p:sp>
      <p:sp>
        <p:nvSpPr>
          <p:cNvPr id="161" name="TextBox 160"/>
          <p:cNvSpPr txBox="1"/>
          <p:nvPr/>
        </p:nvSpPr>
        <p:spPr>
          <a:xfrm>
            <a:off x="5579862" y="2865949"/>
            <a:ext cx="368776" cy="3693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IL</a:t>
            </a:r>
          </a:p>
          <a:p>
            <a:pPr algn="ctr" defTabSz="685800"/>
            <a:endParaRPr lang="en-US" sz="900" dirty="0">
              <a:solidFill>
                <a:prstClr val="black"/>
              </a:solidFill>
              <a:latin typeface="Calibri" panose="020F0502020204030204"/>
            </a:endParaRPr>
          </a:p>
        </p:txBody>
      </p:sp>
      <p:sp>
        <p:nvSpPr>
          <p:cNvPr id="162" name="TextBox 161"/>
          <p:cNvSpPr txBox="1"/>
          <p:nvPr/>
        </p:nvSpPr>
        <p:spPr>
          <a:xfrm>
            <a:off x="5838783" y="2833769"/>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IN</a:t>
            </a:r>
          </a:p>
        </p:txBody>
      </p:sp>
      <p:sp>
        <p:nvSpPr>
          <p:cNvPr id="163" name="TextBox 162"/>
          <p:cNvSpPr txBox="1"/>
          <p:nvPr/>
        </p:nvSpPr>
        <p:spPr>
          <a:xfrm>
            <a:off x="5200324" y="2680906"/>
            <a:ext cx="289118"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IA</a:t>
            </a:r>
          </a:p>
        </p:txBody>
      </p:sp>
      <p:sp>
        <p:nvSpPr>
          <p:cNvPr id="164" name="TextBox 163"/>
          <p:cNvSpPr txBox="1"/>
          <p:nvPr/>
        </p:nvSpPr>
        <p:spPr>
          <a:xfrm>
            <a:off x="4746057" y="3141071"/>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KS</a:t>
            </a:r>
          </a:p>
        </p:txBody>
      </p:sp>
      <p:sp>
        <p:nvSpPr>
          <p:cNvPr id="165" name="TextBox 164"/>
          <p:cNvSpPr txBox="1"/>
          <p:nvPr/>
        </p:nvSpPr>
        <p:spPr>
          <a:xfrm>
            <a:off x="5957275" y="3232970"/>
            <a:ext cx="50843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KY</a:t>
            </a:r>
          </a:p>
        </p:txBody>
      </p:sp>
      <p:sp>
        <p:nvSpPr>
          <p:cNvPr id="166" name="TextBox 165"/>
          <p:cNvSpPr txBox="1"/>
          <p:nvPr/>
        </p:nvSpPr>
        <p:spPr>
          <a:xfrm>
            <a:off x="5392764" y="3975560"/>
            <a:ext cx="322243"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LA</a:t>
            </a:r>
          </a:p>
        </p:txBody>
      </p:sp>
      <p:sp>
        <p:nvSpPr>
          <p:cNvPr id="168" name="TextBox 167"/>
          <p:cNvSpPr txBox="1"/>
          <p:nvPr/>
        </p:nvSpPr>
        <p:spPr>
          <a:xfrm>
            <a:off x="7317270" y="3203143"/>
            <a:ext cx="384294"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MD</a:t>
            </a:r>
          </a:p>
        </p:txBody>
      </p:sp>
      <p:sp>
        <p:nvSpPr>
          <p:cNvPr id="174" name="TextBox 173"/>
          <p:cNvSpPr txBox="1"/>
          <p:nvPr/>
        </p:nvSpPr>
        <p:spPr>
          <a:xfrm>
            <a:off x="5910162" y="2474027"/>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MI</a:t>
            </a:r>
          </a:p>
        </p:txBody>
      </p:sp>
      <p:sp>
        <p:nvSpPr>
          <p:cNvPr id="175" name="TextBox 174"/>
          <p:cNvSpPr txBox="1"/>
          <p:nvPr/>
        </p:nvSpPr>
        <p:spPr>
          <a:xfrm>
            <a:off x="5097402" y="2130874"/>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MN</a:t>
            </a:r>
          </a:p>
        </p:txBody>
      </p:sp>
      <p:sp>
        <p:nvSpPr>
          <p:cNvPr id="176" name="TextBox 175"/>
          <p:cNvSpPr txBox="1"/>
          <p:nvPr/>
        </p:nvSpPr>
        <p:spPr>
          <a:xfrm>
            <a:off x="5613194" y="3751515"/>
            <a:ext cx="338355"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MS</a:t>
            </a:r>
          </a:p>
        </p:txBody>
      </p:sp>
      <p:sp>
        <p:nvSpPr>
          <p:cNvPr id="177" name="TextBox 176"/>
          <p:cNvSpPr txBox="1"/>
          <p:nvPr/>
        </p:nvSpPr>
        <p:spPr>
          <a:xfrm>
            <a:off x="5313966" y="3135230"/>
            <a:ext cx="417144"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MO</a:t>
            </a:r>
          </a:p>
        </p:txBody>
      </p:sp>
      <p:sp>
        <p:nvSpPr>
          <p:cNvPr id="178" name="TextBox 177"/>
          <p:cNvSpPr txBox="1"/>
          <p:nvPr/>
        </p:nvSpPr>
        <p:spPr>
          <a:xfrm>
            <a:off x="4726649" y="2787419"/>
            <a:ext cx="338355" cy="3693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NE</a:t>
            </a:r>
          </a:p>
          <a:p>
            <a:pPr algn="ctr" defTabSz="685800"/>
            <a:endParaRPr lang="en-US" sz="900" dirty="0">
              <a:solidFill>
                <a:prstClr val="black"/>
              </a:solidFill>
              <a:latin typeface="Calibri" panose="020F0502020204030204"/>
            </a:endParaRPr>
          </a:p>
        </p:txBody>
      </p:sp>
      <p:sp>
        <p:nvSpPr>
          <p:cNvPr id="179" name="TextBox 178"/>
          <p:cNvSpPr txBox="1"/>
          <p:nvPr/>
        </p:nvSpPr>
        <p:spPr>
          <a:xfrm>
            <a:off x="3129911" y="2909773"/>
            <a:ext cx="338355"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NV</a:t>
            </a:r>
          </a:p>
        </p:txBody>
      </p:sp>
      <p:sp>
        <p:nvSpPr>
          <p:cNvPr id="181" name="TextBox 180"/>
          <p:cNvSpPr txBox="1"/>
          <p:nvPr/>
        </p:nvSpPr>
        <p:spPr>
          <a:xfrm>
            <a:off x="7052616" y="2795546"/>
            <a:ext cx="468472"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NJ </a:t>
            </a:r>
          </a:p>
        </p:txBody>
      </p:sp>
      <p:sp>
        <p:nvSpPr>
          <p:cNvPr id="182" name="TextBox 181"/>
          <p:cNvSpPr txBox="1"/>
          <p:nvPr/>
        </p:nvSpPr>
        <p:spPr>
          <a:xfrm>
            <a:off x="4058166" y="3642812"/>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NM</a:t>
            </a:r>
          </a:p>
        </p:txBody>
      </p:sp>
      <p:sp>
        <p:nvSpPr>
          <p:cNvPr id="183" name="TextBox 182"/>
          <p:cNvSpPr txBox="1"/>
          <p:nvPr/>
        </p:nvSpPr>
        <p:spPr>
          <a:xfrm>
            <a:off x="6684450" y="2211864"/>
            <a:ext cx="368776" cy="3693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NY</a:t>
            </a:r>
          </a:p>
          <a:p>
            <a:pPr algn="ctr" defTabSz="685800"/>
            <a:endParaRPr lang="en-US" sz="900" dirty="0">
              <a:solidFill>
                <a:prstClr val="black"/>
              </a:solidFill>
              <a:latin typeface="Calibri" panose="020F0502020204030204"/>
            </a:endParaRPr>
          </a:p>
        </p:txBody>
      </p:sp>
      <p:sp>
        <p:nvSpPr>
          <p:cNvPr id="184" name="TextBox 183"/>
          <p:cNvSpPr txBox="1"/>
          <p:nvPr/>
        </p:nvSpPr>
        <p:spPr>
          <a:xfrm>
            <a:off x="6461102" y="3322232"/>
            <a:ext cx="500415"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NC</a:t>
            </a:r>
          </a:p>
        </p:txBody>
      </p:sp>
      <p:sp>
        <p:nvSpPr>
          <p:cNvPr id="185" name="TextBox 184"/>
          <p:cNvSpPr txBox="1"/>
          <p:nvPr/>
        </p:nvSpPr>
        <p:spPr>
          <a:xfrm>
            <a:off x="4613133" y="2062485"/>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ND</a:t>
            </a:r>
          </a:p>
        </p:txBody>
      </p:sp>
      <p:sp>
        <p:nvSpPr>
          <p:cNvPr id="186" name="TextBox 185"/>
          <p:cNvSpPr txBox="1"/>
          <p:nvPr/>
        </p:nvSpPr>
        <p:spPr>
          <a:xfrm>
            <a:off x="6140640" y="2798992"/>
            <a:ext cx="368776" cy="3693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OH</a:t>
            </a:r>
          </a:p>
          <a:p>
            <a:pPr algn="ctr" defTabSz="685800"/>
            <a:endParaRPr lang="en-US" sz="900" dirty="0">
              <a:solidFill>
                <a:prstClr val="black"/>
              </a:solidFill>
              <a:latin typeface="Calibri" panose="020F0502020204030204"/>
            </a:endParaRPr>
          </a:p>
        </p:txBody>
      </p:sp>
      <p:sp>
        <p:nvSpPr>
          <p:cNvPr id="187" name="TextBox 186"/>
          <p:cNvSpPr txBox="1"/>
          <p:nvPr/>
        </p:nvSpPr>
        <p:spPr>
          <a:xfrm>
            <a:off x="4887039" y="3502712"/>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OK</a:t>
            </a:r>
          </a:p>
        </p:txBody>
      </p:sp>
      <p:sp>
        <p:nvSpPr>
          <p:cNvPr id="188" name="TextBox 187"/>
          <p:cNvSpPr txBox="1"/>
          <p:nvPr/>
        </p:nvSpPr>
        <p:spPr>
          <a:xfrm>
            <a:off x="2947614" y="2226352"/>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OR</a:t>
            </a:r>
          </a:p>
        </p:txBody>
      </p:sp>
      <p:sp>
        <p:nvSpPr>
          <p:cNvPr id="189" name="TextBox 188"/>
          <p:cNvSpPr txBox="1"/>
          <p:nvPr/>
        </p:nvSpPr>
        <p:spPr>
          <a:xfrm>
            <a:off x="6525549" y="2594428"/>
            <a:ext cx="368776" cy="3693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PA</a:t>
            </a:r>
          </a:p>
          <a:p>
            <a:pPr algn="ctr" defTabSz="685800"/>
            <a:endParaRPr lang="en-US" sz="900" dirty="0">
              <a:solidFill>
                <a:prstClr val="black"/>
              </a:solidFill>
              <a:latin typeface="Calibri" panose="020F0502020204030204"/>
            </a:endParaRPr>
          </a:p>
        </p:txBody>
      </p:sp>
      <p:sp>
        <p:nvSpPr>
          <p:cNvPr id="191" name="TextBox 190"/>
          <p:cNvSpPr txBox="1"/>
          <p:nvPr/>
        </p:nvSpPr>
        <p:spPr>
          <a:xfrm>
            <a:off x="6440885" y="3566396"/>
            <a:ext cx="500415"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SC</a:t>
            </a:r>
          </a:p>
        </p:txBody>
      </p:sp>
      <p:sp>
        <p:nvSpPr>
          <p:cNvPr id="192" name="TextBox 191"/>
          <p:cNvSpPr txBox="1"/>
          <p:nvPr/>
        </p:nvSpPr>
        <p:spPr>
          <a:xfrm>
            <a:off x="4591725" y="2420540"/>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SD</a:t>
            </a:r>
          </a:p>
        </p:txBody>
      </p:sp>
      <p:sp>
        <p:nvSpPr>
          <p:cNvPr id="193" name="TextBox 192"/>
          <p:cNvSpPr txBox="1"/>
          <p:nvPr/>
        </p:nvSpPr>
        <p:spPr>
          <a:xfrm>
            <a:off x="5842993" y="3426104"/>
            <a:ext cx="50843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TN</a:t>
            </a:r>
          </a:p>
        </p:txBody>
      </p:sp>
      <p:sp>
        <p:nvSpPr>
          <p:cNvPr id="194" name="TextBox 193"/>
          <p:cNvSpPr txBox="1"/>
          <p:nvPr/>
        </p:nvSpPr>
        <p:spPr>
          <a:xfrm>
            <a:off x="4767927" y="4000457"/>
            <a:ext cx="368776" cy="3693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TX</a:t>
            </a:r>
          </a:p>
          <a:p>
            <a:pPr algn="ctr" defTabSz="685800"/>
            <a:endParaRPr lang="en-US" sz="900" dirty="0">
              <a:solidFill>
                <a:prstClr val="white"/>
              </a:solidFill>
              <a:latin typeface="Calibri" panose="020F0502020204030204"/>
            </a:endParaRPr>
          </a:p>
        </p:txBody>
      </p:sp>
      <p:sp>
        <p:nvSpPr>
          <p:cNvPr id="195" name="TextBox 194"/>
          <p:cNvSpPr txBox="1"/>
          <p:nvPr/>
        </p:nvSpPr>
        <p:spPr>
          <a:xfrm>
            <a:off x="3637446" y="3028399"/>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UT</a:t>
            </a:r>
          </a:p>
        </p:txBody>
      </p:sp>
      <p:sp>
        <p:nvSpPr>
          <p:cNvPr id="197" name="TextBox 196"/>
          <p:cNvSpPr txBox="1"/>
          <p:nvPr/>
        </p:nvSpPr>
        <p:spPr>
          <a:xfrm>
            <a:off x="6554283" y="3073004"/>
            <a:ext cx="370045"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VA</a:t>
            </a:r>
          </a:p>
        </p:txBody>
      </p:sp>
      <p:sp>
        <p:nvSpPr>
          <p:cNvPr id="199" name="TextBox 198"/>
          <p:cNvSpPr txBox="1"/>
          <p:nvPr/>
        </p:nvSpPr>
        <p:spPr>
          <a:xfrm>
            <a:off x="6313463" y="3050614"/>
            <a:ext cx="351219" cy="334835"/>
          </a:xfrm>
          <a:prstGeom prst="rect">
            <a:avLst/>
          </a:prstGeom>
          <a:noFill/>
        </p:spPr>
        <p:txBody>
          <a:bodyPr wrap="square" rtlCol="0">
            <a:spAutoFit/>
          </a:bodyPr>
          <a:lstStyle/>
          <a:p>
            <a:pPr algn="ctr" defTabSz="685800"/>
            <a:r>
              <a:rPr lang="en-US" sz="788" dirty="0">
                <a:solidFill>
                  <a:prstClr val="black"/>
                </a:solidFill>
                <a:latin typeface="Calibri" panose="020F0502020204030204"/>
              </a:rPr>
              <a:t>WV</a:t>
            </a:r>
          </a:p>
          <a:p>
            <a:pPr algn="ctr" defTabSz="685800"/>
            <a:endParaRPr lang="en-US" sz="788" dirty="0">
              <a:solidFill>
                <a:prstClr val="black"/>
              </a:solidFill>
              <a:latin typeface="Calibri" panose="020F0502020204030204"/>
            </a:endParaRPr>
          </a:p>
        </p:txBody>
      </p:sp>
      <p:sp>
        <p:nvSpPr>
          <p:cNvPr id="200" name="TextBox 199"/>
          <p:cNvSpPr txBox="1"/>
          <p:nvPr/>
        </p:nvSpPr>
        <p:spPr>
          <a:xfrm>
            <a:off x="5497266" y="2383413"/>
            <a:ext cx="368776" cy="3693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WI</a:t>
            </a:r>
          </a:p>
          <a:p>
            <a:pPr algn="ctr" defTabSz="685800"/>
            <a:endParaRPr lang="en-US" sz="900" dirty="0">
              <a:solidFill>
                <a:prstClr val="black"/>
              </a:solidFill>
              <a:latin typeface="Calibri" panose="020F0502020204030204"/>
            </a:endParaRPr>
          </a:p>
        </p:txBody>
      </p:sp>
      <p:sp>
        <p:nvSpPr>
          <p:cNvPr id="201" name="TextBox 200"/>
          <p:cNvSpPr txBox="1"/>
          <p:nvPr/>
        </p:nvSpPr>
        <p:spPr>
          <a:xfrm>
            <a:off x="3945381" y="2548141"/>
            <a:ext cx="36877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WY</a:t>
            </a:r>
          </a:p>
        </p:txBody>
      </p:sp>
      <p:cxnSp>
        <p:nvCxnSpPr>
          <p:cNvPr id="203" name="Straight Connector 202"/>
          <p:cNvCxnSpPr/>
          <p:nvPr/>
        </p:nvCxnSpPr>
        <p:spPr>
          <a:xfrm>
            <a:off x="6907314" y="2052254"/>
            <a:ext cx="54205" cy="1028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7037369" y="1949384"/>
            <a:ext cx="31969" cy="137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stCxn id="71" idx="6"/>
          </p:cNvCxnSpPr>
          <p:nvPr/>
        </p:nvCxnSpPr>
        <p:spPr>
          <a:xfrm>
            <a:off x="7238515" y="2407872"/>
            <a:ext cx="1916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7276941" y="2556535"/>
            <a:ext cx="97750" cy="279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7172065" y="2597792"/>
            <a:ext cx="81709" cy="877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a:stCxn id="73" idx="4"/>
          </p:cNvCxnSpPr>
          <p:nvPr/>
        </p:nvCxnSpPr>
        <p:spPr>
          <a:xfrm>
            <a:off x="7053226" y="2803919"/>
            <a:ext cx="118838" cy="547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a:stCxn id="75" idx="0"/>
            <a:endCxn id="155" idx="1"/>
          </p:cNvCxnSpPr>
          <p:nvPr/>
        </p:nvCxnSpPr>
        <p:spPr>
          <a:xfrm>
            <a:off x="7012944" y="2968939"/>
            <a:ext cx="263998" cy="608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a:stCxn id="76" idx="0"/>
            <a:endCxn id="168" idx="1"/>
          </p:cNvCxnSpPr>
          <p:nvPr/>
        </p:nvCxnSpPr>
        <p:spPr>
          <a:xfrm>
            <a:off x="6996833" y="3142208"/>
            <a:ext cx="320439" cy="1763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a:stCxn id="156" idx="1"/>
            <a:endCxn id="76" idx="11"/>
          </p:cNvCxnSpPr>
          <p:nvPr/>
        </p:nvCxnSpPr>
        <p:spPr>
          <a:xfrm flipH="1" flipV="1">
            <a:off x="6851824" y="2977191"/>
            <a:ext cx="371761" cy="175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itle 6"/>
          <p:cNvSpPr txBox="1">
            <a:spLocks/>
          </p:cNvSpPr>
          <p:nvPr/>
        </p:nvSpPr>
        <p:spPr>
          <a:xfrm>
            <a:off x="324112" y="1149192"/>
            <a:ext cx="8640689" cy="637759"/>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594F40"/>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defTabSz="685800">
              <a:lnSpc>
                <a:spcPts val="2250"/>
              </a:lnSpc>
            </a:pPr>
            <a:r>
              <a:rPr lang="en-US" dirty="0"/>
              <a:t>Active Oil and Gas Occupational Health </a:t>
            </a:r>
          </a:p>
          <a:p>
            <a:pPr algn="ctr" defTabSz="685800">
              <a:lnSpc>
                <a:spcPts val="2250"/>
              </a:lnSpc>
            </a:pPr>
            <a:r>
              <a:rPr lang="en-US" dirty="0"/>
              <a:t>Working Group States</a:t>
            </a:r>
          </a:p>
        </p:txBody>
      </p:sp>
      <p:sp>
        <p:nvSpPr>
          <p:cNvPr id="136" name="TextBox 135"/>
          <p:cNvSpPr txBox="1"/>
          <p:nvPr/>
        </p:nvSpPr>
        <p:spPr>
          <a:xfrm>
            <a:off x="323556" y="5622295"/>
            <a:ext cx="9014314" cy="261610"/>
          </a:xfrm>
          <a:prstGeom prst="rect">
            <a:avLst/>
          </a:prstGeom>
          <a:noFill/>
        </p:spPr>
        <p:txBody>
          <a:bodyPr wrap="square" rtlCol="0">
            <a:spAutoFit/>
          </a:bodyPr>
          <a:lstStyle/>
          <a:p>
            <a:pPr defTabSz="685800"/>
            <a:r>
              <a:rPr lang="en-US" sz="1100" b="1" u="sng" dirty="0">
                <a:solidFill>
                  <a:srgbClr val="000000"/>
                </a:solidFill>
                <a:latin typeface="Calibri" panose="020F0502020204030204" pitchFamily="34" charset="0"/>
              </a:rPr>
              <a:t>Data Source:</a:t>
            </a:r>
            <a:r>
              <a:rPr lang="en-US" sz="1100" dirty="0">
                <a:solidFill>
                  <a:srgbClr val="000000"/>
                </a:solidFill>
                <a:latin typeface="Calibri" panose="020F0502020204030204" pitchFamily="34" charset="0"/>
              </a:rPr>
              <a:t> OSHA Severe Injury reports, accessible online at https://www.osha.gov/severeinjury/index.html </a:t>
            </a:r>
          </a:p>
        </p:txBody>
      </p:sp>
    </p:spTree>
    <p:extLst>
      <p:ext uri="{BB962C8B-B14F-4D97-AF65-F5344CB8AC3E}">
        <p14:creationId xmlns:p14="http://schemas.microsoft.com/office/powerpoint/2010/main" val="3972431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457200" y="2016125"/>
          <a:ext cx="8229600" cy="3341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WHY did we form this workgroup?</a:t>
            </a:r>
            <a:endParaRPr lang="en-US" dirty="0"/>
          </a:p>
        </p:txBody>
      </p:sp>
    </p:spTree>
    <p:extLst>
      <p:ext uri="{BB962C8B-B14F-4D97-AF65-F5344CB8AC3E}">
        <p14:creationId xmlns:p14="http://schemas.microsoft.com/office/powerpoint/2010/main" val="410254595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44473" y="924901"/>
            <a:ext cx="4981181" cy="5791728"/>
          </a:xfrm>
          <a:prstGeom prst="rect">
            <a:avLst/>
          </a:prstGeom>
        </p:spPr>
      </p:pic>
    </p:spTree>
    <p:extLst>
      <p:ext uri="{BB962C8B-B14F-4D97-AF65-F5344CB8AC3E}">
        <p14:creationId xmlns:p14="http://schemas.microsoft.com/office/powerpoint/2010/main" val="195052767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Silicosis among OGE workers </a:t>
            </a:r>
            <a:br>
              <a:rPr lang="en-US" dirty="0" smtClean="0"/>
            </a:br>
            <a:r>
              <a:rPr lang="en-US" dirty="0" smtClean="0"/>
              <a:t>(Texas, 2010-2017)</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290" y="3280054"/>
            <a:ext cx="3048000" cy="2023872"/>
          </a:xfrm>
          <a:prstGeom prst="rect">
            <a:avLst/>
          </a:prstGeom>
        </p:spPr>
      </p:pic>
      <p:sp>
        <p:nvSpPr>
          <p:cNvPr id="3" name="Content Placeholder 2"/>
          <p:cNvSpPr>
            <a:spLocks noGrp="1"/>
          </p:cNvSpPr>
          <p:nvPr>
            <p:ph idx="1"/>
          </p:nvPr>
        </p:nvSpPr>
        <p:spPr/>
        <p:txBody>
          <a:bodyPr>
            <a:normAutofit/>
          </a:bodyPr>
          <a:lstStyle/>
          <a:p>
            <a:pPr marL="0" indent="0">
              <a:buNone/>
            </a:pPr>
            <a:endParaRPr lang="en-US" dirty="0" smtClean="0"/>
          </a:p>
          <a:p>
            <a:endParaRPr lang="en-US" dirty="0"/>
          </a:p>
        </p:txBody>
      </p:sp>
      <p:sp>
        <p:nvSpPr>
          <p:cNvPr id="5" name="Rectangle 4"/>
          <p:cNvSpPr/>
          <p:nvPr/>
        </p:nvSpPr>
        <p:spPr>
          <a:xfrm>
            <a:off x="1721096" y="2402891"/>
            <a:ext cx="5701817" cy="1754326"/>
          </a:xfrm>
          <a:prstGeom prst="rect">
            <a:avLst/>
          </a:prstGeom>
          <a:noFill/>
        </p:spPr>
        <p:txBody>
          <a:bodyPr wrap="none" lIns="91440" tIns="45720" rIns="91440" bIns="45720">
            <a:spAutoFit/>
          </a:bodyPr>
          <a:lstStyle/>
          <a:p>
            <a:pPr algn="ctr" defTabSz="685800"/>
            <a:r>
              <a:rPr lang="en-US" sz="5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Calibri" panose="020F0502020204030204"/>
              </a:rPr>
              <a:t>0 reported silicosis </a:t>
            </a:r>
          </a:p>
          <a:p>
            <a:pPr algn="ctr" defTabSz="685800"/>
            <a:r>
              <a:rPr lang="en-US" sz="5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latin typeface="Calibri" panose="020F0502020204030204"/>
              </a:rPr>
              <a:t>cases to date</a:t>
            </a:r>
          </a:p>
        </p:txBody>
      </p:sp>
    </p:spTree>
    <p:extLst>
      <p:ext uri="{BB962C8B-B14F-4D97-AF65-F5344CB8AC3E}">
        <p14:creationId xmlns:p14="http://schemas.microsoft.com/office/powerpoint/2010/main" val="221385885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0" dirty="0" smtClean="0">
                <a:solidFill>
                  <a:schemeClr val="bg1"/>
                </a:solidFill>
                <a:latin typeface="+mn-lt"/>
              </a:rPr>
              <a:t>Objectives</a:t>
            </a:r>
            <a:endParaRPr lang="en-US" i="0" dirty="0">
              <a:solidFill>
                <a:schemeClr val="bg1"/>
              </a:solidFill>
              <a:latin typeface="+mn-lt"/>
            </a:endParaRPr>
          </a:p>
        </p:txBody>
      </p:sp>
      <p:sp>
        <p:nvSpPr>
          <p:cNvPr id="4" name="Slide Number Placeholder 3"/>
          <p:cNvSpPr>
            <a:spLocks noGrp="1"/>
          </p:cNvSpPr>
          <p:nvPr>
            <p:ph type="sldNum" sz="quarter" idx="4294967295"/>
          </p:nvPr>
        </p:nvSpPr>
        <p:spPr>
          <a:xfrm>
            <a:off x="7010400" y="6400800"/>
            <a:ext cx="2133600" cy="365125"/>
          </a:xfrm>
        </p:spPr>
        <p:txBody>
          <a:bodyPr/>
          <a:lstStyle/>
          <a:p>
            <a:fld id="{79F645E1-E29F-4118-977B-4D877848FC05}" type="slidenum">
              <a:rPr lang="en-US" smtClean="0"/>
              <a:pPr/>
              <a:t>4</a:t>
            </a:fld>
            <a:endParaRPr lang="en-US" dirty="0"/>
          </a:p>
        </p:txBody>
      </p:sp>
      <p:sp>
        <p:nvSpPr>
          <p:cNvPr id="5" name="Rounded Rectangle 4"/>
          <p:cNvSpPr/>
          <p:nvPr/>
        </p:nvSpPr>
        <p:spPr>
          <a:xfrm>
            <a:off x="4953000" y="2286000"/>
            <a:ext cx="3733800" cy="2819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Track and Investigate Health Concerns</a:t>
            </a:r>
            <a:endParaRPr lang="en-US" sz="3200" b="1" dirty="0">
              <a:solidFill>
                <a:schemeClr val="tx1"/>
              </a:solidFill>
            </a:endParaRPr>
          </a:p>
        </p:txBody>
      </p:sp>
      <p:sp>
        <p:nvSpPr>
          <p:cNvPr id="6" name="Rounded Rectangle 5"/>
          <p:cNvSpPr/>
          <p:nvPr/>
        </p:nvSpPr>
        <p:spPr>
          <a:xfrm>
            <a:off x="457200" y="2286000"/>
            <a:ext cx="3733800" cy="2819400"/>
          </a:xfrm>
          <a:prstGeom prst="roundRect">
            <a:avLst/>
          </a:prstGeom>
          <a:solidFill>
            <a:srgbClr val="00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rPr>
              <a:t>Provide Health Science Information</a:t>
            </a:r>
            <a:endParaRPr lang="en-US" sz="3200" b="1" dirty="0">
              <a:solidFill>
                <a:schemeClr val="bg1"/>
              </a:solidFill>
            </a:endParaRPr>
          </a:p>
        </p:txBody>
      </p:sp>
      <p:sp>
        <p:nvSpPr>
          <p:cNvPr id="8" name="Left-Right Arrow 7"/>
          <p:cNvSpPr/>
          <p:nvPr/>
        </p:nvSpPr>
        <p:spPr>
          <a:xfrm>
            <a:off x="3814899" y="3352800"/>
            <a:ext cx="1524000" cy="685800"/>
          </a:xfrm>
          <a:prstGeom prst="lef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8288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91" y="1520624"/>
            <a:ext cx="2875430" cy="3714369"/>
          </a:xfrm>
        </p:spPr>
        <p:txBody>
          <a:bodyPr>
            <a:normAutofit/>
          </a:bodyPr>
          <a:lstStyle/>
          <a:p>
            <a:r>
              <a:rPr lang="en-US" sz="3600" dirty="0">
                <a:latin typeface="Century Gothic" panose="020B0502020202020204" pitchFamily="34" charset="0"/>
              </a:rPr>
              <a:t>Roundtable</a:t>
            </a:r>
            <a:br>
              <a:rPr lang="en-US" sz="3600" dirty="0">
                <a:latin typeface="Century Gothic" panose="020B0502020202020204" pitchFamily="34" charset="0"/>
              </a:rPr>
            </a:br>
            <a:r>
              <a:rPr lang="en-US" sz="3600" dirty="0">
                <a:latin typeface="Century Gothic" panose="020B0502020202020204" pitchFamily="34" charset="0"/>
              </a:rPr>
              <a:t>(June 2018)</a:t>
            </a:r>
          </a:p>
        </p:txBody>
      </p:sp>
      <p:sp>
        <p:nvSpPr>
          <p:cNvPr id="9" name="Content Placeholder 8"/>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5097157" y="1308226"/>
            <a:ext cx="2933700" cy="904875"/>
          </a:xfrm>
          <a:prstGeom prst="rect">
            <a:avLst/>
          </a:prstGeom>
        </p:spPr>
      </p:pic>
      <p:pic>
        <p:nvPicPr>
          <p:cNvPr id="5" name="Picture 4" descr="File:King Arthur and the Knights of the &lt;strong&gt;Round Table&lt;/strong&gt;.jp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5772" y="2213101"/>
            <a:ext cx="3805086" cy="3304082"/>
          </a:xfrm>
          <a:prstGeom prst="rect">
            <a:avLst/>
          </a:prstGeom>
        </p:spPr>
      </p:pic>
    </p:spTree>
    <p:extLst>
      <p:ext uri="{BB962C8B-B14F-4D97-AF65-F5344CB8AC3E}">
        <p14:creationId xmlns:p14="http://schemas.microsoft.com/office/powerpoint/2010/main" val="11872301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data project: Workers Compensation Claims</a:t>
            </a:r>
            <a:endParaRPr lang="en-US" dirty="0"/>
          </a:p>
        </p:txBody>
      </p:sp>
      <p:sp>
        <p:nvSpPr>
          <p:cNvPr id="3" name="Content Placeholder 2"/>
          <p:cNvSpPr>
            <a:spLocks noGrp="1"/>
          </p:cNvSpPr>
          <p:nvPr>
            <p:ph idx="1"/>
          </p:nvPr>
        </p:nvSpPr>
        <p:spPr>
          <a:xfrm>
            <a:off x="457200" y="2445619"/>
            <a:ext cx="8106630" cy="2464151"/>
          </a:xfrm>
        </p:spPr>
        <p:txBody>
          <a:bodyPr>
            <a:normAutofit/>
          </a:bodyPr>
          <a:lstStyle/>
          <a:p>
            <a:r>
              <a:rPr lang="en-US" sz="2800" b="0" dirty="0"/>
              <a:t>Created Claims data definition, Analysis plan</a:t>
            </a:r>
          </a:p>
          <a:p>
            <a:r>
              <a:rPr lang="en-US" sz="2800" b="0" dirty="0"/>
              <a:t>Data request to state bureaus</a:t>
            </a:r>
          </a:p>
          <a:p>
            <a:r>
              <a:rPr lang="en-US" sz="2800" b="0" dirty="0"/>
              <a:t>Key word search (phase 2)</a:t>
            </a:r>
          </a:p>
          <a:p>
            <a:r>
              <a:rPr lang="en-US" sz="2800" b="0" dirty="0"/>
              <a:t>OSHA Oil and Gas Conference, Dec. 2018</a:t>
            </a:r>
          </a:p>
          <a:p>
            <a:pPr marL="0" indent="0">
              <a:buNone/>
            </a:pPr>
            <a:endParaRPr lang="en-US" sz="2000" b="0" dirty="0"/>
          </a:p>
          <a:p>
            <a:pPr marL="0" indent="0">
              <a:buNone/>
            </a:pPr>
            <a:endParaRPr lang="en-US" dirty="0"/>
          </a:p>
        </p:txBody>
      </p:sp>
    </p:spTree>
    <p:extLst>
      <p:ext uri="{BB962C8B-B14F-4D97-AF65-F5344CB8AC3E}">
        <p14:creationId xmlns:p14="http://schemas.microsoft.com/office/powerpoint/2010/main" val="3602773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Other small successes</a:t>
            </a:r>
            <a:endParaRPr lang="en-US" dirty="0"/>
          </a:p>
        </p:txBody>
      </p:sp>
      <p:graphicFrame>
        <p:nvGraphicFramePr>
          <p:cNvPr id="7" name="Content Placeholder 6"/>
          <p:cNvGraphicFramePr>
            <a:graphicFrameLocks noGrp="1"/>
          </p:cNvGraphicFramePr>
          <p:nvPr>
            <p:ph idx="1"/>
            <p:extLst/>
          </p:nvPr>
        </p:nvGraphicFramePr>
        <p:xfrm>
          <a:off x="457201" y="2057401"/>
          <a:ext cx="8429348" cy="314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590186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1983105"/>
            <a:ext cx="3714750" cy="3889375"/>
          </a:xfrm>
        </p:spPr>
        <p:txBody>
          <a:bodyPr>
            <a:normAutofit/>
          </a:bodyPr>
          <a:lstStyle/>
          <a:p>
            <a:r>
              <a:rPr lang="en-US" sz="2800" dirty="0" smtClean="0">
                <a:solidFill>
                  <a:schemeClr val="bg1"/>
                </a:solidFill>
              </a:rPr>
              <a:t>Health concern hotline</a:t>
            </a:r>
          </a:p>
          <a:p>
            <a:r>
              <a:rPr lang="en-US" sz="2800" dirty="0" smtClean="0">
                <a:solidFill>
                  <a:schemeClr val="bg1"/>
                </a:solidFill>
              </a:rPr>
              <a:t>Information clearinghouse</a:t>
            </a:r>
          </a:p>
          <a:p>
            <a:r>
              <a:rPr lang="en-US" sz="2800" dirty="0" smtClean="0">
                <a:solidFill>
                  <a:schemeClr val="bg1"/>
                </a:solidFill>
              </a:rPr>
              <a:t>Community meetings</a:t>
            </a:r>
          </a:p>
          <a:p>
            <a:r>
              <a:rPr lang="en-US" sz="2800" dirty="0">
                <a:solidFill>
                  <a:schemeClr val="bg1"/>
                </a:solidFill>
              </a:rPr>
              <a:t>Community </a:t>
            </a:r>
            <a:r>
              <a:rPr lang="en-US" sz="2800" dirty="0" smtClean="0">
                <a:solidFill>
                  <a:schemeClr val="bg1"/>
                </a:solidFill>
              </a:rPr>
              <a:t>Investigations </a:t>
            </a:r>
            <a:endParaRPr lang="en-US" sz="2800" dirty="0">
              <a:solidFill>
                <a:schemeClr val="bg1"/>
              </a:solidFill>
            </a:endParaRPr>
          </a:p>
          <a:p>
            <a:r>
              <a:rPr lang="en-US" sz="2800" dirty="0" smtClean="0">
                <a:solidFill>
                  <a:schemeClr val="bg1"/>
                </a:solidFill>
              </a:rPr>
              <a:t>Science evaluations</a:t>
            </a:r>
          </a:p>
          <a:p>
            <a:endParaRPr lang="en-US" sz="2800" dirty="0">
              <a:solidFill>
                <a:schemeClr val="bg1"/>
              </a:solidFill>
            </a:endParaRPr>
          </a:p>
        </p:txBody>
      </p:sp>
      <p:sp>
        <p:nvSpPr>
          <p:cNvPr id="2" name="Title 1"/>
          <p:cNvSpPr>
            <a:spLocks noGrp="1"/>
          </p:cNvSpPr>
          <p:nvPr>
            <p:ph type="title"/>
          </p:nvPr>
        </p:nvSpPr>
        <p:spPr>
          <a:xfrm>
            <a:off x="628650" y="123120"/>
            <a:ext cx="7886700" cy="1325563"/>
          </a:xfrm>
        </p:spPr>
        <p:txBody>
          <a:bodyPr>
            <a:noAutofit/>
          </a:bodyPr>
          <a:lstStyle/>
          <a:p>
            <a:pPr algn="ctr"/>
            <a:r>
              <a:rPr lang="en-US" dirty="0" smtClean="0">
                <a:solidFill>
                  <a:schemeClr val="bg1"/>
                </a:solidFill>
              </a:rPr>
              <a:t>Oil and Gas Health Information and Response Program</a:t>
            </a:r>
            <a:endParaRPr lang="en-US" dirty="0">
              <a:solidFill>
                <a:schemeClr val="bg1"/>
              </a:solidFill>
            </a:endParaRPr>
          </a:p>
        </p:txBody>
      </p:sp>
      <p:pic>
        <p:nvPicPr>
          <p:cNvPr id="122882" name="Picture 2"/>
          <p:cNvPicPr>
            <a:picLocks noChangeAspect="1" noChangeArrowheads="1"/>
          </p:cNvPicPr>
          <p:nvPr/>
        </p:nvPicPr>
        <p:blipFill>
          <a:blip r:embed="rId2" cstate="print"/>
          <a:srcRect/>
          <a:stretch>
            <a:fillRect/>
          </a:stretch>
        </p:blipFill>
        <p:spPr bwMode="auto">
          <a:xfrm>
            <a:off x="228600" y="1594891"/>
            <a:ext cx="4022565" cy="5052497"/>
          </a:xfrm>
          <a:prstGeom prst="rect">
            <a:avLst/>
          </a:prstGeom>
          <a:noFill/>
          <a:ln w="9525">
            <a:noFill/>
            <a:miter lim="800000"/>
            <a:headEnd/>
            <a:tailEnd/>
          </a:ln>
        </p:spPr>
      </p:pic>
      <p:sp>
        <p:nvSpPr>
          <p:cNvPr id="5" name="TextBox 4"/>
          <p:cNvSpPr txBox="1"/>
          <p:nvPr/>
        </p:nvSpPr>
        <p:spPr>
          <a:xfrm>
            <a:off x="3766457" y="6164896"/>
            <a:ext cx="54102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smtClean="0">
                <a:solidFill>
                  <a:schemeClr val="bg1"/>
                </a:solidFill>
              </a:rPr>
              <a:t>www.colorado.gov/oghealth</a:t>
            </a:r>
            <a:endParaRPr lang="en-US" sz="2800" dirty="0">
              <a:solidFill>
                <a:schemeClr val="bg1"/>
              </a:solidFill>
            </a:endParaRPr>
          </a:p>
        </p:txBody>
      </p:sp>
    </p:spTree>
    <p:extLst>
      <p:ext uri="{BB962C8B-B14F-4D97-AF65-F5344CB8AC3E}">
        <p14:creationId xmlns:p14="http://schemas.microsoft.com/office/powerpoint/2010/main" val="3234021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849" y="-19050"/>
            <a:ext cx="7886700" cy="1325563"/>
          </a:xfrm>
        </p:spPr>
        <p:txBody>
          <a:bodyPr>
            <a:normAutofit/>
          </a:bodyPr>
          <a:lstStyle/>
          <a:p>
            <a:pPr algn="ctr"/>
            <a:r>
              <a:rPr lang="en-US" sz="3600" dirty="0" smtClean="0">
                <a:solidFill>
                  <a:schemeClr val="bg1"/>
                </a:solidFill>
              </a:rPr>
              <a:t>Health Symptoms Reported to OGHIR</a:t>
            </a:r>
            <a:endParaRPr lang="en-US" sz="3600" dirty="0">
              <a:solidFill>
                <a:schemeClr val="bg1"/>
              </a:solidFill>
            </a:endParaRPr>
          </a:p>
        </p:txBody>
      </p:sp>
      <p:sp>
        <p:nvSpPr>
          <p:cNvPr id="6" name="Rectangle 5"/>
          <p:cNvSpPr/>
          <p:nvPr/>
        </p:nvSpPr>
        <p:spPr>
          <a:xfrm>
            <a:off x="95250" y="4142244"/>
            <a:ext cx="13303102" cy="2677656"/>
          </a:xfrm>
          <a:prstGeom prst="rect">
            <a:avLst/>
          </a:prstGeom>
        </p:spPr>
        <p:txBody>
          <a:bodyPr wrap="square">
            <a:spAutoFit/>
          </a:bodyPr>
          <a:lstStyle/>
          <a:p>
            <a:endParaRPr lang="en-US" sz="2400" dirty="0">
              <a:solidFill>
                <a:schemeClr val="bg1"/>
              </a:solidFill>
            </a:endParaRPr>
          </a:p>
          <a:p>
            <a:pPr marL="285750" indent="-285750">
              <a:buFont typeface="Arial" panose="020B0604020202020204" pitchFamily="34" charset="0"/>
              <a:buChar char="•"/>
            </a:pPr>
            <a:r>
              <a:rPr lang="en-US" sz="2400" dirty="0" smtClean="0">
                <a:solidFill>
                  <a:schemeClr val="bg1"/>
                </a:solidFill>
              </a:rPr>
              <a:t>300+  health complaints</a:t>
            </a:r>
          </a:p>
          <a:p>
            <a:pPr marL="285750" indent="-285750">
              <a:buFont typeface="Arial" panose="020B0604020202020204" pitchFamily="34" charset="0"/>
              <a:buChar char="•"/>
            </a:pPr>
            <a:endParaRPr lang="en-US" sz="2400" dirty="0" smtClean="0">
              <a:solidFill>
                <a:schemeClr val="bg1"/>
              </a:solidFill>
            </a:endParaRPr>
          </a:p>
          <a:p>
            <a:pPr marL="285750" indent="-285750">
              <a:buFont typeface="Arial" panose="020B0604020202020204" pitchFamily="34" charset="0"/>
              <a:buChar char="•"/>
            </a:pPr>
            <a:r>
              <a:rPr lang="en-US" sz="2400" dirty="0" smtClean="0">
                <a:solidFill>
                  <a:schemeClr val="bg1"/>
                </a:solidFill>
              </a:rPr>
              <a:t>80% of symptoms coincided with odors  during drilling</a:t>
            </a:r>
          </a:p>
          <a:p>
            <a:endParaRPr lang="en-US" sz="2400" dirty="0">
              <a:solidFill>
                <a:schemeClr val="bg1"/>
              </a:solidFill>
            </a:endParaRPr>
          </a:p>
          <a:p>
            <a:pPr marL="342900" indent="-342900">
              <a:buFont typeface="Arial" panose="020B0604020202020204" pitchFamily="34" charset="0"/>
              <a:buChar char="•"/>
            </a:pPr>
            <a:r>
              <a:rPr lang="en-US" sz="2400" dirty="0" smtClean="0">
                <a:solidFill>
                  <a:schemeClr val="bg1"/>
                </a:solidFill>
              </a:rPr>
              <a:t>Most complaints are localized in communities where </a:t>
            </a:r>
          </a:p>
          <a:p>
            <a:r>
              <a:rPr lang="en-US" sz="2400" dirty="0">
                <a:solidFill>
                  <a:schemeClr val="bg1"/>
                </a:solidFill>
              </a:rPr>
              <a:t> </a:t>
            </a:r>
            <a:r>
              <a:rPr lang="en-US" sz="2400" dirty="0" smtClean="0">
                <a:solidFill>
                  <a:schemeClr val="bg1"/>
                </a:solidFill>
              </a:rPr>
              <a:t>   new UOGD is occurring.</a:t>
            </a:r>
          </a:p>
        </p:txBody>
      </p:sp>
      <p:pic>
        <p:nvPicPr>
          <p:cNvPr id="4" name="Picture 3"/>
          <p:cNvPicPr>
            <a:picLocks noChangeAspect="1"/>
          </p:cNvPicPr>
          <p:nvPr/>
        </p:nvPicPr>
        <p:blipFill rotWithShape="1">
          <a:blip r:embed="rId3"/>
          <a:srcRect l="8828" r="11717" b="14204"/>
          <a:stretch/>
        </p:blipFill>
        <p:spPr>
          <a:xfrm>
            <a:off x="76200" y="940490"/>
            <a:ext cx="4478999" cy="34575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940490"/>
            <a:ext cx="4400549" cy="3457574"/>
          </a:xfrm>
          <a:prstGeom prst="rect">
            <a:avLst/>
          </a:prstGeom>
        </p:spPr>
      </p:pic>
    </p:spTree>
    <p:extLst>
      <p:ext uri="{BB962C8B-B14F-4D97-AF65-F5344CB8AC3E}">
        <p14:creationId xmlns:p14="http://schemas.microsoft.com/office/powerpoint/2010/main" val="3179391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458200" cy="5257800"/>
          </a:xfrm>
        </p:spPr>
        <p:txBody>
          <a:bodyPr>
            <a:normAutofit/>
          </a:bodyPr>
          <a:lstStyle/>
          <a:p>
            <a:pPr marL="514350" lvl="0" indent="-514350" defTabSz="914400" eaLnBrk="0" fontAlgn="base" hangingPunct="0">
              <a:lnSpc>
                <a:spcPct val="100000"/>
              </a:lnSpc>
              <a:spcBef>
                <a:spcPct val="30000"/>
              </a:spcBef>
              <a:spcAft>
                <a:spcPct val="0"/>
              </a:spcAft>
              <a:buFont typeface="+mj-lt"/>
              <a:buAutoNum type="arabicPeriod"/>
              <a:defRPr/>
            </a:pPr>
            <a:r>
              <a:rPr lang="en-US" sz="3600" dirty="0" smtClean="0">
                <a:solidFill>
                  <a:schemeClr val="bg1"/>
                </a:solidFill>
              </a:rPr>
              <a:t>What UOGD related VOCs are present in communities near UOGD operations?</a:t>
            </a:r>
          </a:p>
          <a:p>
            <a:pPr marL="514350" lvl="0" indent="-514350" defTabSz="914400" eaLnBrk="0" fontAlgn="base" hangingPunct="0">
              <a:lnSpc>
                <a:spcPct val="100000"/>
              </a:lnSpc>
              <a:spcBef>
                <a:spcPct val="30000"/>
              </a:spcBef>
              <a:spcAft>
                <a:spcPct val="0"/>
              </a:spcAft>
              <a:buFont typeface="+mj-lt"/>
              <a:buAutoNum type="arabicPeriod"/>
              <a:defRPr/>
            </a:pPr>
            <a:endParaRPr lang="en-US" sz="3600" dirty="0" smtClean="0">
              <a:solidFill>
                <a:schemeClr val="bg1"/>
              </a:solidFill>
            </a:endParaRPr>
          </a:p>
          <a:p>
            <a:pPr marL="514350" lvl="0" indent="-514350" defTabSz="914400" eaLnBrk="0" fontAlgn="base" hangingPunct="0">
              <a:lnSpc>
                <a:spcPct val="100000"/>
              </a:lnSpc>
              <a:spcBef>
                <a:spcPct val="30000"/>
              </a:spcBef>
              <a:spcAft>
                <a:spcPct val="0"/>
              </a:spcAft>
              <a:buFont typeface="+mj-lt"/>
              <a:buAutoNum type="arabicPeriod"/>
              <a:defRPr/>
            </a:pPr>
            <a:r>
              <a:rPr lang="en-US" sz="3600" dirty="0" smtClean="0">
                <a:solidFill>
                  <a:schemeClr val="bg1"/>
                </a:solidFill>
              </a:rPr>
              <a:t>What VOCs are driving risk and/or reported health symptoms?</a:t>
            </a:r>
          </a:p>
          <a:p>
            <a:pPr marL="742950" lvl="0" indent="-742950" defTabSz="914400" eaLnBrk="0" fontAlgn="base" hangingPunct="0">
              <a:lnSpc>
                <a:spcPct val="100000"/>
              </a:lnSpc>
              <a:spcBef>
                <a:spcPct val="30000"/>
              </a:spcBef>
              <a:spcAft>
                <a:spcPct val="0"/>
              </a:spcAft>
              <a:buFont typeface="+mj-lt"/>
              <a:buAutoNum type="arabicPeriod"/>
              <a:defRPr/>
            </a:pPr>
            <a:endParaRPr lang="en-US" sz="3600" dirty="0">
              <a:solidFill>
                <a:schemeClr val="bg1"/>
              </a:solidFill>
            </a:endParaRPr>
          </a:p>
          <a:p>
            <a:pPr marL="514350" lvl="0" indent="-514350" defTabSz="914400" eaLnBrk="0" fontAlgn="base" hangingPunct="0">
              <a:lnSpc>
                <a:spcPct val="100000"/>
              </a:lnSpc>
              <a:spcBef>
                <a:spcPct val="30000"/>
              </a:spcBef>
              <a:spcAft>
                <a:spcPct val="0"/>
              </a:spcAft>
              <a:buFont typeface="+mj-lt"/>
              <a:buAutoNum type="arabicPeriod"/>
              <a:defRPr/>
            </a:pPr>
            <a:r>
              <a:rPr lang="en-US" sz="3600" dirty="0" smtClean="0">
                <a:solidFill>
                  <a:schemeClr val="bg1"/>
                </a:solidFill>
              </a:rPr>
              <a:t>What exposure durations are driving risk and/or reported health symptoms?</a:t>
            </a:r>
            <a:endParaRPr lang="en-US" sz="3600" dirty="0">
              <a:solidFill>
                <a:schemeClr val="bg1"/>
              </a:solidFill>
            </a:endParaRPr>
          </a:p>
        </p:txBody>
      </p:sp>
      <p:sp>
        <p:nvSpPr>
          <p:cNvPr id="3" name="Title 2"/>
          <p:cNvSpPr>
            <a:spLocks noGrp="1"/>
          </p:cNvSpPr>
          <p:nvPr>
            <p:ph type="title"/>
          </p:nvPr>
        </p:nvSpPr>
        <p:spPr>
          <a:xfrm>
            <a:off x="838200" y="227015"/>
            <a:ext cx="7886700" cy="1325563"/>
          </a:xfrm>
        </p:spPr>
        <p:txBody>
          <a:bodyPr>
            <a:normAutofit/>
          </a:bodyPr>
          <a:lstStyle/>
          <a:p>
            <a:pPr algn="ctr"/>
            <a:r>
              <a:rPr lang="en-US" dirty="0" smtClean="0">
                <a:solidFill>
                  <a:schemeClr val="bg1"/>
                </a:solidFill>
              </a:rPr>
              <a:t>OGHIR  Questions</a:t>
            </a:r>
            <a:endParaRPr lang="en-US" dirty="0">
              <a:solidFill>
                <a:schemeClr val="bg1"/>
              </a:solidFill>
            </a:endParaRPr>
          </a:p>
        </p:txBody>
      </p:sp>
    </p:spTree>
    <p:extLst>
      <p:ext uri="{BB962C8B-B14F-4D97-AF65-F5344CB8AC3E}">
        <p14:creationId xmlns:p14="http://schemas.microsoft.com/office/powerpoint/2010/main" val="2331317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9167" t="30731" r="23333" b="21838"/>
          <a:stretch/>
        </p:blipFill>
        <p:spPr>
          <a:xfrm>
            <a:off x="1419224" y="381000"/>
            <a:ext cx="6305550" cy="4729163"/>
          </a:xfrm>
          <a:prstGeom prst="rect">
            <a:avLst/>
          </a:prstGeom>
        </p:spPr>
      </p:pic>
      <p:sp>
        <p:nvSpPr>
          <p:cNvPr id="15" name="TextBox 14"/>
          <p:cNvSpPr txBox="1"/>
          <p:nvPr/>
        </p:nvSpPr>
        <p:spPr>
          <a:xfrm>
            <a:off x="856879" y="5334000"/>
            <a:ext cx="7430239" cy="1384995"/>
          </a:xfrm>
          <a:prstGeom prst="rect">
            <a:avLst/>
          </a:prstGeom>
          <a:noFill/>
        </p:spPr>
        <p:txBody>
          <a:bodyPr wrap="none" rtlCol="0">
            <a:spAutoFit/>
          </a:bodyPr>
          <a:lstStyle/>
          <a:p>
            <a:pPr marL="457200" indent="-457200">
              <a:buFont typeface="Arial" panose="020B0604020202020204" pitchFamily="34" charset="0"/>
              <a:buChar char="•"/>
            </a:pPr>
            <a:r>
              <a:rPr lang="en-US" sz="2800" dirty="0" smtClean="0">
                <a:solidFill>
                  <a:schemeClr val="bg1"/>
                </a:solidFill>
              </a:rPr>
              <a:t> 5 exposure </a:t>
            </a:r>
            <a:r>
              <a:rPr lang="en-US" sz="2800" dirty="0">
                <a:solidFill>
                  <a:schemeClr val="bg1"/>
                </a:solidFill>
              </a:rPr>
              <a:t>investigations </a:t>
            </a:r>
            <a:r>
              <a:rPr lang="en-US" sz="2800" dirty="0" smtClean="0">
                <a:solidFill>
                  <a:schemeClr val="bg1"/>
                </a:solidFill>
              </a:rPr>
              <a:t>with mobile lab</a:t>
            </a:r>
          </a:p>
          <a:p>
            <a:pPr marL="457200" indent="-457200">
              <a:buFont typeface="Arial" panose="020B0604020202020204" pitchFamily="34" charset="0"/>
              <a:buChar char="•"/>
            </a:pPr>
            <a:r>
              <a:rPr lang="en-US" sz="2800" dirty="0" smtClean="0">
                <a:solidFill>
                  <a:schemeClr val="bg1"/>
                </a:solidFill>
              </a:rPr>
              <a:t>  Multiple single samples</a:t>
            </a:r>
            <a:endParaRPr lang="en-US" sz="2800" dirty="0">
              <a:solidFill>
                <a:schemeClr val="bg1"/>
              </a:solidFill>
            </a:endParaRPr>
          </a:p>
          <a:p>
            <a:pPr marL="457200" indent="-457200">
              <a:buFont typeface="Arial" panose="020B0604020202020204" pitchFamily="34" charset="0"/>
              <a:buChar char="•"/>
            </a:pPr>
            <a:r>
              <a:rPr lang="en-US" sz="2800" dirty="0" smtClean="0">
                <a:solidFill>
                  <a:schemeClr val="bg1"/>
                </a:solidFill>
              </a:rPr>
              <a:t> ~1200 hours of continuous air sampling</a:t>
            </a:r>
            <a:endParaRPr lang="en-US" sz="2800" dirty="0">
              <a:solidFill>
                <a:schemeClr val="bg1"/>
              </a:solidFill>
            </a:endParaRPr>
          </a:p>
        </p:txBody>
      </p:sp>
    </p:spTree>
    <p:extLst>
      <p:ext uri="{BB962C8B-B14F-4D97-AF65-F5344CB8AC3E}">
        <p14:creationId xmlns:p14="http://schemas.microsoft.com/office/powerpoint/2010/main" val="165896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1325563"/>
          </a:xfrm>
        </p:spPr>
        <p:txBody>
          <a:bodyPr>
            <a:normAutofit/>
          </a:bodyPr>
          <a:lstStyle/>
          <a:p>
            <a:pPr algn="ctr"/>
            <a:r>
              <a:rPr lang="en-US" sz="2400" dirty="0" smtClean="0">
                <a:solidFill>
                  <a:schemeClr val="bg1"/>
                </a:solidFill>
              </a:rPr>
              <a:t>Exposure Investigation</a:t>
            </a:r>
            <a:endParaRPr lang="en-US" sz="2400" dirty="0">
              <a:solidFill>
                <a:schemeClr val="bg1"/>
              </a:solidFill>
            </a:endParaRPr>
          </a:p>
        </p:txBody>
      </p:sp>
      <p:sp>
        <p:nvSpPr>
          <p:cNvPr id="6" name="Rectangle 5"/>
          <p:cNvSpPr/>
          <p:nvPr/>
        </p:nvSpPr>
        <p:spPr>
          <a:xfrm>
            <a:off x="628650" y="5252343"/>
            <a:ext cx="10636102" cy="1384995"/>
          </a:xfrm>
          <a:prstGeom prst="rect">
            <a:avLst/>
          </a:prstGeom>
        </p:spPr>
        <p:txBody>
          <a:bodyPr wrap="square">
            <a:spAutoFit/>
          </a:bodyPr>
          <a:lstStyle/>
          <a:p>
            <a:pPr marL="457200" indent="-457200">
              <a:buFont typeface="Arial" panose="020B0604020202020204" pitchFamily="34" charset="0"/>
              <a:buChar char="•"/>
            </a:pPr>
            <a:r>
              <a:rPr lang="en-US" sz="2800" dirty="0" smtClean="0">
                <a:solidFill>
                  <a:schemeClr val="bg1"/>
                </a:solidFill>
              </a:rPr>
              <a:t>Multiple grab samples during odor events</a:t>
            </a:r>
          </a:p>
          <a:p>
            <a:endParaRPr lang="en-US" sz="2800" dirty="0" smtClean="0">
              <a:solidFill>
                <a:schemeClr val="bg1"/>
              </a:solidFill>
            </a:endParaRPr>
          </a:p>
          <a:p>
            <a:pPr marL="457200" indent="-457200">
              <a:buFont typeface="Arial" panose="020B0604020202020204" pitchFamily="34" charset="0"/>
              <a:buChar char="•"/>
            </a:pPr>
            <a:r>
              <a:rPr lang="en-US" sz="2800" dirty="0">
                <a:solidFill>
                  <a:schemeClr val="bg1"/>
                </a:solidFill>
              </a:rPr>
              <a:t>M</a:t>
            </a:r>
            <a:r>
              <a:rPr lang="en-US" sz="2800" dirty="0" smtClean="0">
                <a:solidFill>
                  <a:schemeClr val="bg1"/>
                </a:solidFill>
              </a:rPr>
              <a:t>obile </a:t>
            </a:r>
            <a:r>
              <a:rPr lang="en-US" sz="2800" dirty="0">
                <a:solidFill>
                  <a:schemeClr val="bg1"/>
                </a:solidFill>
              </a:rPr>
              <a:t>l</a:t>
            </a:r>
            <a:r>
              <a:rPr lang="en-US" sz="2800" dirty="0" smtClean="0">
                <a:solidFill>
                  <a:schemeClr val="bg1"/>
                </a:solidFill>
              </a:rPr>
              <a:t>ab 1,000 feet downwind of </a:t>
            </a:r>
            <a:r>
              <a:rPr lang="en-US" sz="2800" dirty="0" err="1" smtClean="0">
                <a:solidFill>
                  <a:schemeClr val="bg1"/>
                </a:solidFill>
              </a:rPr>
              <a:t>wellpad</a:t>
            </a:r>
            <a:endParaRPr lang="en-US" sz="2800" dirty="0" smtClean="0">
              <a:solidFill>
                <a:schemeClr val="bg1"/>
              </a:solidFill>
            </a:endParaRPr>
          </a:p>
        </p:txBody>
      </p:sp>
      <p:grpSp>
        <p:nvGrpSpPr>
          <p:cNvPr id="5" name="Group 4"/>
          <p:cNvGrpSpPr/>
          <p:nvPr/>
        </p:nvGrpSpPr>
        <p:grpSpPr>
          <a:xfrm>
            <a:off x="628650" y="304800"/>
            <a:ext cx="7677149" cy="4800600"/>
            <a:chOff x="0" y="0"/>
            <a:chExt cx="8556240" cy="5570376"/>
          </a:xfrm>
        </p:grpSpPr>
        <p:pic>
          <p:nvPicPr>
            <p:cNvPr id="7" name="Picture 6"/>
            <p:cNvPicPr>
              <a:picLocks noChangeAspect="1"/>
            </p:cNvPicPr>
            <p:nvPr/>
          </p:nvPicPr>
          <p:blipFill>
            <a:blip r:embed="rId3"/>
            <a:stretch>
              <a:fillRect/>
            </a:stretch>
          </p:blipFill>
          <p:spPr>
            <a:xfrm>
              <a:off x="0" y="0"/>
              <a:ext cx="8556240" cy="5570376"/>
            </a:xfrm>
            <a:prstGeom prst="rect">
              <a:avLst/>
            </a:prstGeom>
          </p:spPr>
        </p:pic>
        <p:sp>
          <p:nvSpPr>
            <p:cNvPr id="8" name="Down Arrow 7"/>
            <p:cNvSpPr/>
            <p:nvPr/>
          </p:nvSpPr>
          <p:spPr>
            <a:xfrm>
              <a:off x="2173135" y="720741"/>
              <a:ext cx="307110" cy="82301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5-Point Star 8"/>
            <p:cNvSpPr/>
            <p:nvPr/>
          </p:nvSpPr>
          <p:spPr>
            <a:xfrm>
              <a:off x="1283795" y="2860727"/>
              <a:ext cx="223934" cy="1873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5-Point Star 9"/>
            <p:cNvSpPr/>
            <p:nvPr/>
          </p:nvSpPr>
          <p:spPr>
            <a:xfrm>
              <a:off x="1034267" y="2785189"/>
              <a:ext cx="223934" cy="1873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5-Point Star 10"/>
            <p:cNvSpPr/>
            <p:nvPr/>
          </p:nvSpPr>
          <p:spPr>
            <a:xfrm>
              <a:off x="3347193" y="2785189"/>
              <a:ext cx="223934" cy="1873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5-Point Star 11"/>
            <p:cNvSpPr/>
            <p:nvPr/>
          </p:nvSpPr>
          <p:spPr>
            <a:xfrm>
              <a:off x="3526824" y="2785189"/>
              <a:ext cx="223934" cy="1873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5-Point Star 12"/>
            <p:cNvSpPr/>
            <p:nvPr/>
          </p:nvSpPr>
          <p:spPr>
            <a:xfrm>
              <a:off x="7339628" y="2860727"/>
              <a:ext cx="223934" cy="1873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5-Point Star 13"/>
            <p:cNvSpPr/>
            <p:nvPr/>
          </p:nvSpPr>
          <p:spPr>
            <a:xfrm>
              <a:off x="1146234" y="2875191"/>
              <a:ext cx="223934" cy="187352"/>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641652427"/>
      </p:ext>
    </p:extLst>
  </p:cSld>
  <p:clrMapOvr>
    <a:masterClrMapping/>
  </p:clrMapOvr>
  <p:timing>
    <p:tnLst>
      <p:par>
        <p:cTn id="1" dur="indefinite" restart="never" nodeType="tmRoot"/>
      </p:par>
    </p:tnLst>
  </p:timing>
</p:sld>
</file>

<file path=ppt/theme/theme1.xml><?xml version="1.0" encoding="utf-8"?>
<a:theme xmlns:a="http://schemas.openxmlformats.org/drawingml/2006/main" name="Generic Slides">
  <a:themeElements>
    <a:clrScheme name="CDPHEColors">
      <a:dk1>
        <a:srgbClr val="5C6670"/>
      </a:dk1>
      <a:lt1>
        <a:sysClr val="window" lastClr="FFFFFF"/>
      </a:lt1>
      <a:dk2>
        <a:srgbClr val="5C6670"/>
      </a:dk2>
      <a:lt2>
        <a:srgbClr val="00953A"/>
      </a:lt2>
      <a:accent1>
        <a:srgbClr val="00B2E2"/>
      </a:accent1>
      <a:accent2>
        <a:srgbClr val="6CC049"/>
      </a:accent2>
      <a:accent3>
        <a:srgbClr val="F6323E"/>
      </a:accent3>
      <a:accent4>
        <a:srgbClr val="EF7521"/>
      </a:accent4>
      <a:accent5>
        <a:srgbClr val="D8C722"/>
      </a:accent5>
      <a:accent6>
        <a:srgbClr val="430098"/>
      </a:accent6>
      <a:hlink>
        <a:srgbClr val="0070C0"/>
      </a:hlink>
      <a:folHlink>
        <a:srgbClr val="680000"/>
      </a:folHlink>
    </a:clrScheme>
    <a:fontScheme name="CDPHE-PPT-Fonts">
      <a:majorFont>
        <a:latin typeface="Museo Slab 500"/>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EED PowerPoint Template 2018 Normal.potx" id="{D36CF223-5B3A-4071-BFB2-9D63DA83F4BD}" vid="{0652FCF5-B223-4F60-8643-A98759A02555}"/>
    </a:ext>
  </a:extLst>
</a:theme>
</file>

<file path=ppt/theme/theme2.xml><?xml version="1.0" encoding="utf-8"?>
<a:theme xmlns:a="http://schemas.openxmlformats.org/drawingml/2006/main" name="1_Generic Slides">
  <a:themeElements>
    <a:clrScheme name="CDPHE-PPT-Colors">
      <a:dk1>
        <a:srgbClr val="595959"/>
      </a:dk1>
      <a:lt1>
        <a:sysClr val="window" lastClr="FFFFFF"/>
      </a:lt1>
      <a:dk2>
        <a:srgbClr val="4E5758"/>
      </a:dk2>
      <a:lt2>
        <a:srgbClr val="D0D2D3"/>
      </a:lt2>
      <a:accent1>
        <a:srgbClr val="F6323E"/>
      </a:accent1>
      <a:accent2>
        <a:srgbClr val="EF7521"/>
      </a:accent2>
      <a:accent3>
        <a:srgbClr val="D8C722"/>
      </a:accent3>
      <a:accent4>
        <a:srgbClr val="6CC049"/>
      </a:accent4>
      <a:accent5>
        <a:srgbClr val="00B2E2"/>
      </a:accent5>
      <a:accent6>
        <a:srgbClr val="610098"/>
      </a:accent6>
      <a:hlink>
        <a:srgbClr val="0070C0"/>
      </a:hlink>
      <a:folHlink>
        <a:srgbClr val="680000"/>
      </a:folHlink>
    </a:clrScheme>
    <a:fontScheme name="CDPHE-PPT-Fonts">
      <a:majorFont>
        <a:latin typeface="Museo Slab 500"/>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EED PowerPoint Template 2018 Normal.potx" id="{D36CF223-5B3A-4071-BFB2-9D63DA83F4BD}" vid="{724E2135-8E00-4260-9543-DEF63DD79DF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DCEED PowerPoint Template 2018 Normal</Template>
  <TotalTime>3106</TotalTime>
  <Words>2343</Words>
  <Application>Microsoft Office PowerPoint</Application>
  <PresentationFormat>On-screen Show (4:3)</PresentationFormat>
  <Paragraphs>292</Paragraphs>
  <Slides>42</Slides>
  <Notes>40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Arial</vt:lpstr>
      <vt:lpstr>Calibri</vt:lpstr>
      <vt:lpstr>Calibri Light</vt:lpstr>
      <vt:lpstr>Century Gothic</vt:lpstr>
      <vt:lpstr>Courier New</vt:lpstr>
      <vt:lpstr>Museo Sans 100</vt:lpstr>
      <vt:lpstr>Times New Roman</vt:lpstr>
      <vt:lpstr>Trebuchet MS</vt:lpstr>
      <vt:lpstr>Wingdings</vt:lpstr>
      <vt:lpstr>Generic Slides</vt:lpstr>
      <vt:lpstr>1_Generic Slides</vt:lpstr>
      <vt:lpstr>Office Theme</vt:lpstr>
      <vt:lpstr>PowerPoint Presentation</vt:lpstr>
      <vt:lpstr>2015 Governor’s Oil and Gas Task Force</vt:lpstr>
      <vt:lpstr>Objective</vt:lpstr>
      <vt:lpstr>Objectives</vt:lpstr>
      <vt:lpstr>Oil and Gas Health Information and Response Program</vt:lpstr>
      <vt:lpstr>Health Symptoms Reported to OGHIR</vt:lpstr>
      <vt:lpstr>OGHIR  Questions</vt:lpstr>
      <vt:lpstr>PowerPoint Presentation</vt:lpstr>
      <vt:lpstr>Exposure Investigation</vt:lpstr>
      <vt:lpstr>Colorado Air Monitoring Mobile Lab (CAMML)</vt:lpstr>
      <vt:lpstr>VOC air concentrations</vt:lpstr>
      <vt:lpstr>Screening Level Risk Assessment</vt:lpstr>
      <vt:lpstr>PowerPoint Presentation</vt:lpstr>
      <vt:lpstr>Combined Exposures</vt:lpstr>
      <vt:lpstr>PowerPoint Presentation</vt:lpstr>
      <vt:lpstr>Chronic - Combined Exposures</vt:lpstr>
      <vt:lpstr>PowerPoint Presentation</vt:lpstr>
      <vt:lpstr>Summary of Exposure Investigations</vt:lpstr>
      <vt:lpstr>Ongoing Activities</vt:lpstr>
      <vt:lpstr>Health Risk Assessment </vt:lpstr>
      <vt:lpstr>Occupational Health Oil and Gas Safety Partnership   Roberta Smith, CDPHE and Kyla Retzer, NIOSH WSD</vt:lpstr>
      <vt:lpstr>Disclaimer</vt:lpstr>
      <vt:lpstr>Occupational Health Program at CDPHE</vt:lpstr>
      <vt:lpstr>Understanding the hazards from NIOSH research</vt:lpstr>
      <vt:lpstr>PowerPoint Presentation</vt:lpstr>
      <vt:lpstr>Site preparation</vt:lpstr>
      <vt:lpstr>PowerPoint Presentation</vt:lpstr>
      <vt:lpstr>PowerPoint Presentation</vt:lpstr>
      <vt:lpstr>PowerPoint Presentation</vt:lpstr>
      <vt:lpstr>PowerPoint Presentation</vt:lpstr>
      <vt:lpstr>Respirable silica slide</vt:lpstr>
      <vt:lpstr>PowerPoint Presentation</vt:lpstr>
      <vt:lpstr>PowerPoint Presentation</vt:lpstr>
      <vt:lpstr>A partnership began…….</vt:lpstr>
      <vt:lpstr>GOAL</vt:lpstr>
      <vt:lpstr>PowerPoint Presentation</vt:lpstr>
      <vt:lpstr>WHY did we form this workgroup?</vt:lpstr>
      <vt:lpstr>PowerPoint Presentation</vt:lpstr>
      <vt:lpstr>Silicosis among OGE workers  (Texas, 2010-2017)</vt:lpstr>
      <vt:lpstr>Roundtable (June 2018)</vt:lpstr>
      <vt:lpstr>1st data project: Workers Compensation Claims</vt:lpstr>
      <vt:lpstr>Other small successes</vt:lpstr>
    </vt:vector>
  </TitlesOfParts>
  <Company>CDPHE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McMullin, Tami</dc:creator>
  <cp:lastModifiedBy>Roberta Smith</cp:lastModifiedBy>
  <cp:revision>131</cp:revision>
  <cp:lastPrinted>2001-03-19T04:03:36Z</cp:lastPrinted>
  <dcterms:created xsi:type="dcterms:W3CDTF">2018-09-09T01:35:32Z</dcterms:created>
  <dcterms:modified xsi:type="dcterms:W3CDTF">2018-10-01T23:17:49Z</dcterms:modified>
  <cp:version>2015</cp:version>
</cp:coreProperties>
</file>