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</p:sldMasterIdLst>
  <p:notesMasterIdLst>
    <p:notesMasterId r:id="rId29"/>
  </p:notesMasterIdLst>
  <p:handoutMasterIdLst>
    <p:handoutMasterId r:id="rId30"/>
  </p:handoutMasterIdLst>
  <p:sldIdLst>
    <p:sldId id="1913" r:id="rId5"/>
    <p:sldId id="1970" r:id="rId6"/>
    <p:sldId id="1971" r:id="rId7"/>
    <p:sldId id="2003" r:id="rId8"/>
    <p:sldId id="2004" r:id="rId9"/>
    <p:sldId id="2005" r:id="rId10"/>
    <p:sldId id="2006" r:id="rId11"/>
    <p:sldId id="2008" r:id="rId12"/>
    <p:sldId id="2007" r:id="rId13"/>
    <p:sldId id="1998" r:id="rId14"/>
    <p:sldId id="2009" r:id="rId15"/>
    <p:sldId id="2010" r:id="rId16"/>
    <p:sldId id="1977" r:id="rId17"/>
    <p:sldId id="2011" r:id="rId18"/>
    <p:sldId id="1991" r:id="rId19"/>
    <p:sldId id="1999" r:id="rId20"/>
    <p:sldId id="2018" r:id="rId21"/>
    <p:sldId id="2012" r:id="rId22"/>
    <p:sldId id="2013" r:id="rId23"/>
    <p:sldId id="2014" r:id="rId24"/>
    <p:sldId id="2015" r:id="rId25"/>
    <p:sldId id="2016" r:id="rId26"/>
    <p:sldId id="2017" r:id="rId27"/>
    <p:sldId id="1940" r:id="rId28"/>
  </p:sldIdLst>
  <p:sldSz cx="12192000" cy="6858000"/>
  <p:notesSz cx="7102475" cy="9388475"/>
  <p:defaultTextStyle>
    <a:defPPr>
      <a:defRPr lang="es-MX"/>
    </a:defPPr>
    <a:lvl1pPr marL="0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4243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8493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2744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6991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21240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5493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29736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33988" algn="l" defTabSz="1208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529D8E-40BA-4845-801D-B0100267C84F}">
          <p14:sldIdLst>
            <p14:sldId id="1913"/>
            <p14:sldId id="1970"/>
            <p14:sldId id="1971"/>
            <p14:sldId id="2003"/>
            <p14:sldId id="2004"/>
            <p14:sldId id="2005"/>
            <p14:sldId id="2006"/>
            <p14:sldId id="2008"/>
            <p14:sldId id="2007"/>
            <p14:sldId id="1998"/>
            <p14:sldId id="2009"/>
            <p14:sldId id="2010"/>
            <p14:sldId id="1977"/>
            <p14:sldId id="2011"/>
            <p14:sldId id="1991"/>
            <p14:sldId id="1999"/>
            <p14:sldId id="2018"/>
            <p14:sldId id="2012"/>
            <p14:sldId id="2013"/>
            <p14:sldId id="2014"/>
            <p14:sldId id="2015"/>
            <p14:sldId id="2016"/>
            <p14:sldId id="2017"/>
            <p14:sldId id="1940"/>
          </p14:sldIdLst>
        </p14:section>
        <p14:section name="Untitled Section" id="{11AC7A35-EBCA-B647-A1A0-6FCF935EAAC4}">
          <p14:sldIdLst/>
        </p14:section>
      </p14:sectionLst>
    </p:ext>
    <p:ext uri="{EFAFB233-063F-42B5-8137-9DF3F51BA10A}">
      <p15:sldGuideLst xmlns:p15="http://schemas.microsoft.com/office/powerpoint/2012/main">
        <p15:guide id="4" orient="horz" pos="102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pos="7398" userDrawn="1">
          <p15:clr>
            <a:srgbClr val="A4A3A4"/>
          </p15:clr>
        </p15:guide>
        <p15:guide id="9" orient="horz" pos="3294" userDrawn="1">
          <p15:clr>
            <a:srgbClr val="A4A3A4"/>
          </p15:clr>
        </p15:guide>
        <p15:guide id="12" orient="horz" pos="1348" userDrawn="1">
          <p15:clr>
            <a:srgbClr val="A4A3A4"/>
          </p15:clr>
        </p15:guide>
        <p15:guide id="14" pos="5768" userDrawn="1">
          <p15:clr>
            <a:srgbClr val="A4A3A4"/>
          </p15:clr>
        </p15:guide>
        <p15:guide id="15" pos="257" userDrawn="1">
          <p15:clr>
            <a:srgbClr val="A4A3A4"/>
          </p15:clr>
        </p15:guide>
        <p15:guide id="16" orient="horz" pos="3293" userDrawn="1">
          <p15:clr>
            <a:srgbClr val="A4A3A4"/>
          </p15:clr>
        </p15:guide>
        <p15:guide id="17" orient="horz" pos="1025" userDrawn="1">
          <p15:clr>
            <a:srgbClr val="A4A3A4"/>
          </p15:clr>
        </p15:guide>
        <p15:guide id="19" pos="5764" userDrawn="1">
          <p15:clr>
            <a:srgbClr val="A4A3A4"/>
          </p15:clr>
        </p15:guide>
        <p15:guide id="21" pos="1926" userDrawn="1">
          <p15:clr>
            <a:srgbClr val="A4A3A4"/>
          </p15:clr>
        </p15:guide>
        <p15:guide id="22" orient="horz" pos="1027" userDrawn="1">
          <p15:clr>
            <a:srgbClr val="A4A3A4"/>
          </p15:clr>
        </p15:guide>
        <p15:guide id="25" pos="1927" userDrawn="1">
          <p15:clr>
            <a:srgbClr val="A4A3A4"/>
          </p15:clr>
        </p15:guide>
        <p15:guide id="27" orient="horz" pos="4116" userDrawn="1">
          <p15:clr>
            <a:srgbClr val="A4A3A4"/>
          </p15:clr>
        </p15:guide>
        <p15:guide id="28" orient="horz" pos="34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Constas" initials="JC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CD4"/>
    <a:srgbClr val="0374BC"/>
    <a:srgbClr val="C2DEEA"/>
    <a:srgbClr val="0095FF"/>
    <a:srgbClr val="FD6F06"/>
    <a:srgbClr val="FF6600"/>
    <a:srgbClr val="19B1D1"/>
    <a:srgbClr val="595959"/>
    <a:srgbClr val="02779C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37CBB-5BD4-4D04-9A5D-34A3C56FCBDD}" v="166" dt="2021-01-04T19:00:23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92706" autoAdjust="0"/>
  </p:normalViewPr>
  <p:slideViewPr>
    <p:cSldViewPr>
      <p:cViewPr varScale="1">
        <p:scale>
          <a:sx n="80" d="100"/>
          <a:sy n="80" d="100"/>
        </p:scale>
        <p:origin x="197" y="48"/>
      </p:cViewPr>
      <p:guideLst>
        <p:guide orient="horz" pos="1026"/>
        <p:guide pos="3840"/>
        <p:guide orient="horz" pos="2160"/>
        <p:guide pos="7398"/>
        <p:guide orient="horz" pos="3294"/>
        <p:guide orient="horz" pos="1348"/>
        <p:guide pos="5768"/>
        <p:guide pos="257"/>
        <p:guide orient="horz" pos="3293"/>
        <p:guide orient="horz" pos="1025"/>
        <p:guide pos="5764"/>
        <p:guide pos="1926"/>
        <p:guide orient="horz" pos="1027"/>
        <p:guide pos="1927"/>
        <p:guide orient="horz" pos="4116"/>
        <p:guide orient="horz" pos="3436"/>
      </p:guideLst>
    </p:cSldViewPr>
  </p:slideViewPr>
  <p:outlineViewPr>
    <p:cViewPr>
      <p:scale>
        <a:sx n="33" d="100"/>
        <a:sy n="33" d="100"/>
      </p:scale>
      <p:origin x="0" y="-52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6864"/>
    </p:cViewPr>
  </p:sorterViewPr>
  <p:notesViewPr>
    <p:cSldViewPr>
      <p:cViewPr varScale="1">
        <p:scale>
          <a:sx n="83" d="100"/>
          <a:sy n="83" d="100"/>
        </p:scale>
        <p:origin x="3928" y="200"/>
      </p:cViewPr>
      <p:guideLst>
        <p:guide orient="horz" pos="2957"/>
        <p:guide pos="2237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35573062367204E-2"/>
          <c:y val="7.9662094894863603E-2"/>
          <c:w val="0.82722556496751698"/>
          <c:h val="0.81739322368147604"/>
        </c:manualLayout>
      </c:layout>
      <c:lineChart>
        <c:grouping val="standard"/>
        <c:varyColors val="0"/>
        <c:ser>
          <c:idx val="2"/>
          <c:order val="0"/>
          <c:tx>
            <c:strRef>
              <c:f>'Sheet1 (2)'!$F$5</c:f>
              <c:strCache>
                <c:ptCount val="1"/>
                <c:pt idx="0">
                  <c:v>Tank Pressure, Oz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'Sheet1 (2)'!$A$6:$A$50</c:f>
              <c:numCache>
                <c:formatCode>m/d/yyyy</c:formatCode>
                <c:ptCount val="38"/>
                <c:pt idx="0">
                  <c:v>42430</c:v>
                </c:pt>
                <c:pt idx="1">
                  <c:v>42431</c:v>
                </c:pt>
                <c:pt idx="2">
                  <c:v>42432</c:v>
                </c:pt>
                <c:pt idx="3">
                  <c:v>42433</c:v>
                </c:pt>
                <c:pt idx="4">
                  <c:v>42434</c:v>
                </c:pt>
                <c:pt idx="5">
                  <c:v>42435</c:v>
                </c:pt>
                <c:pt idx="6">
                  <c:v>42436</c:v>
                </c:pt>
                <c:pt idx="7">
                  <c:v>42437</c:v>
                </c:pt>
                <c:pt idx="8">
                  <c:v>42438</c:v>
                </c:pt>
                <c:pt idx="9">
                  <c:v>42439</c:v>
                </c:pt>
                <c:pt idx="10">
                  <c:v>42440</c:v>
                </c:pt>
                <c:pt idx="11">
                  <c:v>42441</c:v>
                </c:pt>
                <c:pt idx="12">
                  <c:v>42442</c:v>
                </c:pt>
                <c:pt idx="13">
                  <c:v>42443</c:v>
                </c:pt>
                <c:pt idx="14">
                  <c:v>42444</c:v>
                </c:pt>
                <c:pt idx="15">
                  <c:v>42445</c:v>
                </c:pt>
                <c:pt idx="16">
                  <c:v>42446</c:v>
                </c:pt>
                <c:pt idx="17">
                  <c:v>42447</c:v>
                </c:pt>
                <c:pt idx="18">
                  <c:v>42448</c:v>
                </c:pt>
                <c:pt idx="19">
                  <c:v>42449</c:v>
                </c:pt>
                <c:pt idx="20">
                  <c:v>42450</c:v>
                </c:pt>
                <c:pt idx="21">
                  <c:v>42451</c:v>
                </c:pt>
                <c:pt idx="22">
                  <c:v>42452</c:v>
                </c:pt>
                <c:pt idx="23">
                  <c:v>42453</c:v>
                </c:pt>
                <c:pt idx="24">
                  <c:v>42454</c:v>
                </c:pt>
                <c:pt idx="25">
                  <c:v>42455</c:v>
                </c:pt>
                <c:pt idx="26">
                  <c:v>42456</c:v>
                </c:pt>
                <c:pt idx="27">
                  <c:v>42457</c:v>
                </c:pt>
                <c:pt idx="28">
                  <c:v>42458</c:v>
                </c:pt>
                <c:pt idx="29">
                  <c:v>42459</c:v>
                </c:pt>
                <c:pt idx="30">
                  <c:v>42460</c:v>
                </c:pt>
                <c:pt idx="31">
                  <c:v>42461</c:v>
                </c:pt>
                <c:pt idx="32">
                  <c:v>42462</c:v>
                </c:pt>
                <c:pt idx="33">
                  <c:v>42463</c:v>
                </c:pt>
                <c:pt idx="34">
                  <c:v>42464</c:v>
                </c:pt>
                <c:pt idx="35">
                  <c:v>42465</c:v>
                </c:pt>
                <c:pt idx="36">
                  <c:v>42466</c:v>
                </c:pt>
                <c:pt idx="37">
                  <c:v>42467</c:v>
                </c:pt>
              </c:numCache>
              <c:extLst/>
            </c:numRef>
          </c:cat>
          <c:val>
            <c:numRef>
              <c:f>'Sheet1 (2)'!$F$6:$F$50</c:f>
              <c:numCache>
                <c:formatCode>0.0</c:formatCode>
                <c:ptCount val="38"/>
                <c:pt idx="0">
                  <c:v>6.5</c:v>
                </c:pt>
                <c:pt idx="1">
                  <c:v>0.9</c:v>
                </c:pt>
                <c:pt idx="2">
                  <c:v>0.7</c:v>
                </c:pt>
                <c:pt idx="3">
                  <c:v>0.7</c:v>
                </c:pt>
                <c:pt idx="4">
                  <c:v>0.7</c:v>
                </c:pt>
                <c:pt idx="5">
                  <c:v>0.9</c:v>
                </c:pt>
                <c:pt idx="6">
                  <c:v>1</c:v>
                </c:pt>
                <c:pt idx="7">
                  <c:v>0</c:v>
                </c:pt>
                <c:pt idx="8">
                  <c:v>1.4</c:v>
                </c:pt>
                <c:pt idx="9">
                  <c:v>1.7</c:v>
                </c:pt>
                <c:pt idx="10">
                  <c:v>1.6</c:v>
                </c:pt>
                <c:pt idx="11">
                  <c:v>0.9</c:v>
                </c:pt>
                <c:pt idx="12">
                  <c:v>0.9</c:v>
                </c:pt>
                <c:pt idx="13">
                  <c:v>0.8</c:v>
                </c:pt>
                <c:pt idx="14">
                  <c:v>1.9</c:v>
                </c:pt>
                <c:pt idx="15">
                  <c:v>1</c:v>
                </c:pt>
                <c:pt idx="16">
                  <c:v>0.9</c:v>
                </c:pt>
                <c:pt idx="17">
                  <c:v>1.4</c:v>
                </c:pt>
                <c:pt idx="18">
                  <c:v>0.7</c:v>
                </c:pt>
                <c:pt idx="19">
                  <c:v>1.3</c:v>
                </c:pt>
                <c:pt idx="20">
                  <c:v>1.4</c:v>
                </c:pt>
                <c:pt idx="21">
                  <c:v>1</c:v>
                </c:pt>
                <c:pt idx="22">
                  <c:v>0.8</c:v>
                </c:pt>
                <c:pt idx="23">
                  <c:v>1.9</c:v>
                </c:pt>
                <c:pt idx="24">
                  <c:v>1.9</c:v>
                </c:pt>
                <c:pt idx="25">
                  <c:v>1</c:v>
                </c:pt>
                <c:pt idx="26">
                  <c:v>1.8</c:v>
                </c:pt>
                <c:pt idx="27">
                  <c:v>1.4</c:v>
                </c:pt>
                <c:pt idx="28">
                  <c:v>1.9</c:v>
                </c:pt>
                <c:pt idx="29">
                  <c:v>1.8</c:v>
                </c:pt>
                <c:pt idx="30">
                  <c:v>0.9</c:v>
                </c:pt>
                <c:pt idx="31">
                  <c:v>1</c:v>
                </c:pt>
                <c:pt idx="32">
                  <c:v>0.8</c:v>
                </c:pt>
                <c:pt idx="33">
                  <c:v>1.4</c:v>
                </c:pt>
                <c:pt idx="34">
                  <c:v>0.9</c:v>
                </c:pt>
                <c:pt idx="35">
                  <c:v>0.8</c:v>
                </c:pt>
                <c:pt idx="36" formatCode="General">
                  <c:v>0.7</c:v>
                </c:pt>
                <c:pt idx="37" formatCode="General">
                  <c:v>0.6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623B-4D8B-A9ED-224A6B826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7863344"/>
        <c:axId val="-217340320"/>
      </c:lineChart>
      <c:dateAx>
        <c:axId val="-21786334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7340320"/>
        <c:crosses val="autoZero"/>
        <c:auto val="1"/>
        <c:lblOffset val="100"/>
        <c:baseTimeUnit val="days"/>
      </c:dateAx>
      <c:valAx>
        <c:axId val="-21734032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Tank Pressure, Oz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78633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0.08722</cdr:x>
      <cdr:y>0.56942</cdr:y>
    </cdr:from>
    <cdr:to>
      <cdr:x>0.90549</cdr:x>
      <cdr:y>0.5721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1C943A10-A475-4A2B-9814-D7C6ADC4C561}"/>
            </a:ext>
          </a:extLst>
        </cdr:cNvPr>
        <cdr:cNvCxnSpPr/>
      </cdr:nvCxnSpPr>
      <cdr:spPr>
        <a:xfrm xmlns:a="http://schemas.openxmlformats.org/drawingml/2006/main" flipV="1">
          <a:off x="756363" y="3588488"/>
          <a:ext cx="7096225" cy="1686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0.14109</cdr:x>
      <cdr:y>0.56369</cdr:y>
    </cdr:from>
    <cdr:to>
      <cdr:x>0.41623</cdr:x>
      <cdr:y>0.64997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25860" y="3044651"/>
          <a:ext cx="2585532" cy="46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i="1" dirty="0">
              <a:solidFill>
                <a:schemeClr val="tx1"/>
              </a:solidFill>
            </a:rPr>
            <a:t>Tank pressure goal</a:t>
          </a:r>
        </a:p>
      </cdr:txBody>
    </cdr:sp>
  </cdr:relSizeAnchor>
  <cdr:relSizeAnchor xmlns:cdr="http://schemas.openxmlformats.org/drawingml/2006/chartDrawing">
    <cdr:from>
      <cdr:x>0.66359</cdr:x>
      <cdr:y>0.28574</cdr:y>
    </cdr:from>
    <cdr:to>
      <cdr:x>0.78033</cdr:x>
      <cdr:y>0.40773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754757" y="1800729"/>
          <a:ext cx="1012423" cy="7688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400" b="1"/>
        </a:p>
      </cdr:txBody>
    </cdr:sp>
  </cdr:relSizeAnchor>
  <cdr:relSizeAnchor xmlns:cdr="http://schemas.openxmlformats.org/drawingml/2006/chartDrawing">
    <cdr:from>
      <cdr:x>0.58428</cdr:x>
      <cdr:y>0.44493</cdr:y>
    </cdr:from>
    <cdr:to>
      <cdr:x>0.84769</cdr:x>
      <cdr:y>0.69656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490610" y="2403164"/>
          <a:ext cx="2475274" cy="13591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b="1" dirty="0">
              <a:solidFill>
                <a:srgbClr val="FF0000"/>
              </a:solidFill>
            </a:rPr>
            <a:t>Gas to Flare</a:t>
          </a:r>
        </a:p>
        <a:p xmlns:a="http://schemas.openxmlformats.org/drawingml/2006/main">
          <a:endParaRPr lang="en-US" sz="1100" dirty="0"/>
        </a:p>
        <a:p xmlns:a="http://schemas.openxmlformats.org/drawingml/2006/main">
          <a:endParaRPr lang="en-US" sz="1100" dirty="0"/>
        </a:p>
        <a:p xmlns:a="http://schemas.openxmlformats.org/drawingml/2006/main">
          <a:r>
            <a:rPr lang="en-US" sz="2800" b="1" dirty="0">
              <a:solidFill>
                <a:srgbClr val="00B050"/>
              </a:solidFill>
            </a:rPr>
            <a:t>Gas to Sales </a:t>
          </a:r>
        </a:p>
      </cdr:txBody>
    </cdr:sp>
  </cdr:relSizeAnchor>
  <cdr:relSizeAnchor xmlns:cdr="http://schemas.openxmlformats.org/drawingml/2006/chartDrawing">
    <cdr:from>
      <cdr:x>0.86685</cdr:x>
      <cdr:y>0.44153</cdr:y>
    </cdr:from>
    <cdr:to>
      <cdr:x>0.89493</cdr:x>
      <cdr:y>0.52603</cdr:y>
    </cdr:to>
    <cdr:sp macro="" textlink="">
      <cdr:nvSpPr>
        <cdr:cNvPr id="14" name="Up Arrow 13"/>
        <cdr:cNvSpPr/>
      </cdr:nvSpPr>
      <cdr:spPr>
        <a:xfrm xmlns:a="http://schemas.openxmlformats.org/drawingml/2006/main">
          <a:off x="8145905" y="2384824"/>
          <a:ext cx="263872" cy="456405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0.87164</cdr:x>
      <cdr:y>0.61057</cdr:y>
    </cdr:from>
    <cdr:to>
      <cdr:x>0.89557</cdr:x>
      <cdr:y>0.6896</cdr:y>
    </cdr:to>
    <cdr:sp macro="" textlink="">
      <cdr:nvSpPr>
        <cdr:cNvPr id="15" name="Up Arrow 14"/>
        <cdr:cNvSpPr/>
      </cdr:nvSpPr>
      <cdr:spPr>
        <a:xfrm xmlns:a="http://schemas.openxmlformats.org/drawingml/2006/main" rot="10800000">
          <a:off x="8190910" y="3297844"/>
          <a:ext cx="224874" cy="426861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0.09195</cdr:x>
      <cdr:y>0.3638</cdr:y>
    </cdr:from>
    <cdr:to>
      <cdr:x>0.10345</cdr:x>
      <cdr:y>0.57118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AEB8A033-615F-4D42-8298-70DD06BBAF84}"/>
            </a:ext>
          </a:extLst>
        </cdr:cNvPr>
        <cdr:cNvCxnSpPr/>
      </cdr:nvCxnSpPr>
      <cdr:spPr>
        <a:xfrm xmlns:a="http://schemas.openxmlformats.org/drawingml/2006/main">
          <a:off x="864068" y="1964976"/>
          <a:ext cx="108067" cy="1120112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F4BCB79-C556-49BB-A9F3-8B7AA9ED58BB}" type="datetimeFigureOut">
              <a:rPr lang="es-SV" smtClean="0"/>
              <a:t>4/1/2021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FFC6D0-5BD7-4741-9CEB-B17F1794C6FA}" type="slidenum">
              <a:rPr lang="es-SV" smtClean="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6047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1993A81-F12D-42C5-A35C-8AABE483B59D}" type="datetimeFigureOut">
              <a:rPr lang="es-MX" smtClean="0"/>
              <a:t>04/01/2021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9BC2EFC-28F3-48C0-BF6B-230A53BCFD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18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4504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9016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13531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18039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22549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27064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31571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36084" algn="l" defTabSz="1209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</a:t>
            </a:fld>
            <a:endParaRPr lang="es-MX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30410D5-DD94-8147-BD41-B9F926D32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38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740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53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608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220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9018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4697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[Add tagline – the most economic solution to achieving an environmental goal]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324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6999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1369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74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466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9236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097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572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[NEED TO UPDATE THIS SLIDE]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861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Mike</a:t>
            </a:r>
          </a:p>
          <a:p>
            <a:endParaRPr lang="en-US" b="1" dirty="0"/>
          </a:p>
          <a:p>
            <a:r>
              <a:rPr lang="en-US" dirty="0"/>
              <a:t>- EcoVapor has focused on recovery and treatment of low-pressure gas streams since 2010.</a:t>
            </a:r>
          </a:p>
          <a:p>
            <a:r>
              <a:rPr lang="en-US" dirty="0"/>
              <a:t>- We create &amp; provide technology &amp; equipment to address the problems our clients face by using innovative approaches and new ways of thinking. </a:t>
            </a:r>
          </a:p>
          <a:p>
            <a:r>
              <a:rPr lang="en-US" dirty="0"/>
              <a:t>- Focused on products that enhance economic performance, safety, and significantly reduce environmental footprint (profitably).</a:t>
            </a:r>
          </a:p>
          <a:p>
            <a:r>
              <a:rPr lang="en-US" dirty="0"/>
              <a:t>- Vapor recovery directly from tank batteries and oxygen removal from gas streams has historically been where EcoVapor’s efforts have been concentrated, but I’m excited to discuss a complementary technology and service focused on gas sweetening / H2S scavenging.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James: </a:t>
            </a:r>
            <a:r>
              <a:rPr lang="en-US" dirty="0"/>
              <a:t>Thank you, Jeff. Let’s open-up the panel discussion and start talking about H2S treatment.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8271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714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49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298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panelists include: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14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788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9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HANS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506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i="0" kern="1200" noProof="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9" name="18 Conector recto"/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rgbClr val="0374BC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86511" y="6621512"/>
            <a:ext cx="787444" cy="236487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lIns="181268" tIns="90674" rIns="181268" bIns="90674" anchor="ctr" anchorCtr="0"/>
          <a:lstStyle>
            <a:lvl1pPr algn="ctr">
              <a:defRPr sz="1000">
                <a:ln>
                  <a:noFill/>
                </a:ln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8" name="7 Rectángulo"/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rgbClr val="0374BC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www.EcoVaporRS.com</a:t>
            </a:r>
            <a:endParaRPr lang="es-ES" sz="11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8BC902-F919-4043-991C-35AE69FB1C1D}"/>
              </a:ext>
            </a:extLst>
          </p:cNvPr>
          <p:cNvGrpSpPr/>
          <p:nvPr userDrawn="1"/>
        </p:nvGrpSpPr>
        <p:grpSpPr>
          <a:xfrm>
            <a:off x="10056440" y="323655"/>
            <a:ext cx="1642492" cy="441457"/>
            <a:chOff x="19128578" y="12092269"/>
            <a:chExt cx="5004738" cy="1345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E6B911-CDA0-4503-94DB-53D05570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8578" y="12092269"/>
              <a:ext cx="1345136" cy="13451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8FE622-8DFC-4EB8-9EC0-71787A7E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8578" y="12092269"/>
              <a:ext cx="5004738" cy="1317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4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5 Rectángulo">
            <a:extLst>
              <a:ext uri="{FF2B5EF4-FFF2-40B4-BE49-F238E27FC236}">
                <a16:creationId xmlns:a16="http://schemas.microsoft.com/office/drawing/2014/main" id="{0F58D8D8-9BF5-4E48-B0C2-DC5A89F826BB}"/>
              </a:ext>
            </a:extLst>
          </p:cNvPr>
          <p:cNvSpPr/>
          <p:nvPr userDrawn="1"/>
        </p:nvSpPr>
        <p:spPr bwMode="auto">
          <a:xfrm flipH="1">
            <a:off x="0" y="1813842"/>
            <a:ext cx="6816033" cy="28756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marL="0" marR="0" lvl="0" indent="0" algn="ctr" defTabSz="1207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038" y="1118433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6033" y="1635930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D4E3E9DD-B030-4433-A10F-69CEC4611B03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9" name="12 Marcador de texto">
            <a:extLst>
              <a:ext uri="{FF2B5EF4-FFF2-40B4-BE49-F238E27FC236}">
                <a16:creationId xmlns:a16="http://schemas.microsoft.com/office/drawing/2014/main" id="{DAB62C9A-657D-4169-8904-367B2582A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0" name="18 Conector recto">
            <a:extLst>
              <a:ext uri="{FF2B5EF4-FFF2-40B4-BE49-F238E27FC236}">
                <a16:creationId xmlns:a16="http://schemas.microsoft.com/office/drawing/2014/main" id="{D5396A1C-3F79-41B5-8440-2ABB5C9C71B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0 Rectángulo">
            <a:extLst>
              <a:ext uri="{FF2B5EF4-FFF2-40B4-BE49-F238E27FC236}">
                <a16:creationId xmlns:a16="http://schemas.microsoft.com/office/drawing/2014/main" id="{1E020ADF-DF99-41FE-8F35-8B492E47ED90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2" name="15 Rectángulo">
            <a:extLst>
              <a:ext uri="{FF2B5EF4-FFF2-40B4-BE49-F238E27FC236}">
                <a16:creationId xmlns:a16="http://schemas.microsoft.com/office/drawing/2014/main" id="{228FE2C4-FB00-4AA9-9D1E-F37D4F47F74F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5 Marcador de número de diapositiva">
            <a:extLst>
              <a:ext uri="{FF2B5EF4-FFF2-40B4-BE49-F238E27FC236}">
                <a16:creationId xmlns:a16="http://schemas.microsoft.com/office/drawing/2014/main" id="{F0F38C52-5593-4109-BB03-3E46837C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4" name="7 Rectángulo">
            <a:extLst>
              <a:ext uri="{FF2B5EF4-FFF2-40B4-BE49-F238E27FC236}">
                <a16:creationId xmlns:a16="http://schemas.microsoft.com/office/drawing/2014/main" id="{6973F001-42B9-46AB-B06B-9FB119EF3119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9AADDBC2-9AD2-42E2-8892-8CF2345F64A6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/>
      <p:bldP spid="14" grpId="0" animBg="1"/>
      <p:bldP spid="1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3428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084320" y="-5078"/>
            <a:ext cx="408432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5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8168640" y="-5078"/>
            <a:ext cx="4023360" cy="343407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id="{3197B4E8-8964-45A6-ABFD-B879D1BF5B6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0" name="15 Rectángulo">
            <a:extLst>
              <a:ext uri="{FF2B5EF4-FFF2-40B4-BE49-F238E27FC236}">
                <a16:creationId xmlns:a16="http://schemas.microsoft.com/office/drawing/2014/main" id="{35134BF9-928C-417D-B22C-DB946F2EFF81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1" name="5 Marcador de número de diapositiva">
            <a:extLst>
              <a:ext uri="{FF2B5EF4-FFF2-40B4-BE49-F238E27FC236}">
                <a16:creationId xmlns:a16="http://schemas.microsoft.com/office/drawing/2014/main" id="{14CD399C-375C-474A-A523-18D6EC314A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2" name="Rectángulo 5">
            <a:extLst>
              <a:ext uri="{FF2B5EF4-FFF2-40B4-BE49-F238E27FC236}">
                <a16:creationId xmlns:a16="http://schemas.microsoft.com/office/drawing/2014/main" id="{5566D2E4-75DA-4C96-9665-564898A20A43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899007"/>
            <a:ext cx="12192000" cy="346459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668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6298509" y="1580012"/>
            <a:ext cx="5332745" cy="3218153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0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38245" y="1996388"/>
            <a:ext cx="5332745" cy="3214156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5090781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812964" y="2004788"/>
            <a:ext cx="1996460" cy="331078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667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6C81704B-D891-4DBF-B7FB-3C9567AD7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71" y="2351290"/>
            <a:ext cx="6087430" cy="3430337"/>
          </a:xfrm>
          <a:prstGeom prst="rect">
            <a:avLst/>
          </a:prstGeom>
        </p:spPr>
      </p:pic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1438258" y="2784807"/>
            <a:ext cx="3735514" cy="2346921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328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6" name="15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Picture 10" descr="http://app.imcreator.com/images/editor/iphone_for_editor.png">
            <a:extLst>
              <a:ext uri="{FF2B5EF4-FFF2-40B4-BE49-F238E27FC236}">
                <a16:creationId xmlns:a16="http://schemas.microsoft.com/office/drawing/2014/main" id="{AD192E84-F38F-49DA-A69E-2616E1F3C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082" y="721529"/>
            <a:ext cx="3195147" cy="57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Marcador de posición de imagen">
            <a:extLst>
              <a:ext uri="{FF2B5EF4-FFF2-40B4-BE49-F238E27FC236}">
                <a16:creationId xmlns:a16="http://schemas.microsoft.com/office/drawing/2014/main" id="{A94DB58D-5353-445E-90C2-8B8BB51F95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0811" y="1561509"/>
            <a:ext cx="2225395" cy="3682498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822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1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44 Grupo">
            <a:extLst>
              <a:ext uri="{FF2B5EF4-FFF2-40B4-BE49-F238E27FC236}">
                <a16:creationId xmlns:a16="http://schemas.microsoft.com/office/drawing/2014/main" id="{93428DBE-4666-4613-8C6E-90966DA599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897679" y="1826501"/>
            <a:ext cx="1570435" cy="1559678"/>
            <a:chOff x="3795604" y="3653424"/>
            <a:chExt cx="3141075" cy="3119718"/>
          </a:xfrm>
          <a:solidFill>
            <a:schemeClr val="accent1"/>
          </a:solidFill>
        </p:grpSpPr>
        <p:sp>
          <p:nvSpPr>
            <p:cNvPr id="13" name="Freeform 1299">
              <a:extLst>
                <a:ext uri="{FF2B5EF4-FFF2-40B4-BE49-F238E27FC236}">
                  <a16:creationId xmlns:a16="http://schemas.microsoft.com/office/drawing/2014/main" id="{5B8B593D-0019-48D9-9C05-92F63AD4C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1906" y="3683136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14" name="Freeform 1300">
              <a:extLst>
                <a:ext uri="{FF2B5EF4-FFF2-40B4-BE49-F238E27FC236}">
                  <a16:creationId xmlns:a16="http://schemas.microsoft.com/office/drawing/2014/main" id="{4D4A0B1A-0F0D-4BF8-8820-89A0720B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953" y="3653424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3" name="Freeform 1302">
              <a:extLst>
                <a:ext uri="{FF2B5EF4-FFF2-40B4-BE49-F238E27FC236}">
                  <a16:creationId xmlns:a16="http://schemas.microsoft.com/office/drawing/2014/main" id="{84469C9C-0833-4D47-B132-371D6EF07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933" y="6524180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4" name="Freeform 1303">
              <a:extLst>
                <a:ext uri="{FF2B5EF4-FFF2-40B4-BE49-F238E27FC236}">
                  <a16:creationId xmlns:a16="http://schemas.microsoft.com/office/drawing/2014/main" id="{9295DF4E-AEBF-46C9-BCF0-DDCA154D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921" y="6604094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5" name="Oval 1304">
              <a:extLst>
                <a:ext uri="{FF2B5EF4-FFF2-40B4-BE49-F238E27FC236}">
                  <a16:creationId xmlns:a16="http://schemas.microsoft.com/office/drawing/2014/main" id="{B3CA5458-41EE-40A3-8B1F-9C7DE27BD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908" y="4286589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6" name="Oval 1305">
              <a:extLst>
                <a:ext uri="{FF2B5EF4-FFF2-40B4-BE49-F238E27FC236}">
                  <a16:creationId xmlns:a16="http://schemas.microsoft.com/office/drawing/2014/main" id="{30814B62-8D41-42F9-B788-D3305D8E3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7484" y="4155448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7" name="Oval 1306">
              <a:extLst>
                <a:ext uri="{FF2B5EF4-FFF2-40B4-BE49-F238E27FC236}">
                  <a16:creationId xmlns:a16="http://schemas.microsoft.com/office/drawing/2014/main" id="{E049E9D7-38D7-49AF-B3E3-18A74E881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392" y="6673762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8" name="Oval 1308">
              <a:extLst>
                <a:ext uri="{FF2B5EF4-FFF2-40B4-BE49-F238E27FC236}">
                  <a16:creationId xmlns:a16="http://schemas.microsoft.com/office/drawing/2014/main" id="{A555756C-9D5C-43B2-886B-98A741B7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803" y="3839890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29" name="Freeform 1319">
              <a:extLst>
                <a:ext uri="{FF2B5EF4-FFF2-40B4-BE49-F238E27FC236}">
                  <a16:creationId xmlns:a16="http://schemas.microsoft.com/office/drawing/2014/main" id="{35AE6051-FCF5-4CC5-B038-5DD400A86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958" y="6348984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0" name="Freeform 1301">
              <a:extLst>
                <a:ext uri="{FF2B5EF4-FFF2-40B4-BE49-F238E27FC236}">
                  <a16:creationId xmlns:a16="http://schemas.microsoft.com/office/drawing/2014/main" id="{E4590C25-86E2-4FF9-967F-3887B466C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604" y="3971031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2036118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2" name="45 Grupo">
            <a:extLst>
              <a:ext uri="{FF2B5EF4-FFF2-40B4-BE49-F238E27FC236}">
                <a16:creationId xmlns:a16="http://schemas.microsoft.com/office/drawing/2014/main" id="{80A8226E-BD95-4092-A02B-8A2835C70D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25272" y="1826501"/>
            <a:ext cx="1570435" cy="1559678"/>
            <a:chOff x="10651237" y="3799721"/>
            <a:chExt cx="3141075" cy="3119718"/>
          </a:xfrm>
          <a:solidFill>
            <a:schemeClr val="accent2"/>
          </a:solidFill>
        </p:grpSpPr>
        <p:sp>
          <p:nvSpPr>
            <p:cNvPr id="33" name="Freeform 1299">
              <a:extLst>
                <a:ext uri="{FF2B5EF4-FFF2-40B4-BE49-F238E27FC236}">
                  <a16:creationId xmlns:a16="http://schemas.microsoft.com/office/drawing/2014/main" id="{F7CC07B7-C3A7-4405-969A-E71E31C82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7539" y="3829433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4" name="Freeform 1300">
              <a:extLst>
                <a:ext uri="{FF2B5EF4-FFF2-40B4-BE49-F238E27FC236}">
                  <a16:creationId xmlns:a16="http://schemas.microsoft.com/office/drawing/2014/main" id="{5A5F6112-971F-4977-A561-AFD96339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1586" y="3799721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5" name="Freeform 1302">
              <a:extLst>
                <a:ext uri="{FF2B5EF4-FFF2-40B4-BE49-F238E27FC236}">
                  <a16:creationId xmlns:a16="http://schemas.microsoft.com/office/drawing/2014/main" id="{A108E9CB-52F3-493F-831C-716A8FCC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1566" y="6670477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6" name="Freeform 1303">
              <a:extLst>
                <a:ext uri="{FF2B5EF4-FFF2-40B4-BE49-F238E27FC236}">
                  <a16:creationId xmlns:a16="http://schemas.microsoft.com/office/drawing/2014/main" id="{D1DADA98-9991-41CB-B094-0510E91BB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5554" y="6750391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7" name="Oval 1304">
              <a:extLst>
                <a:ext uri="{FF2B5EF4-FFF2-40B4-BE49-F238E27FC236}">
                  <a16:creationId xmlns:a16="http://schemas.microsoft.com/office/drawing/2014/main" id="{9E2763B5-23DE-4398-995B-9131358B2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4541" y="4432886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8" name="Oval 1305">
              <a:extLst>
                <a:ext uri="{FF2B5EF4-FFF2-40B4-BE49-F238E27FC236}">
                  <a16:creationId xmlns:a16="http://schemas.microsoft.com/office/drawing/2014/main" id="{B2BD88FD-9877-4A21-BC41-E388392C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3117" y="4301745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39" name="Oval 1306">
              <a:extLst>
                <a:ext uri="{FF2B5EF4-FFF2-40B4-BE49-F238E27FC236}">
                  <a16:creationId xmlns:a16="http://schemas.microsoft.com/office/drawing/2014/main" id="{3AFFBDD4-8592-4698-8C5C-F517B7731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8025" y="6820059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0" name="Oval 1308">
              <a:extLst>
                <a:ext uri="{FF2B5EF4-FFF2-40B4-BE49-F238E27FC236}">
                  <a16:creationId xmlns:a16="http://schemas.microsoft.com/office/drawing/2014/main" id="{0006531A-61F2-4AA7-BC88-1B3E0CC02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5436" y="3986187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1" name="Freeform 1319">
              <a:extLst>
                <a:ext uri="{FF2B5EF4-FFF2-40B4-BE49-F238E27FC236}">
                  <a16:creationId xmlns:a16="http://schemas.microsoft.com/office/drawing/2014/main" id="{BA7E8298-1CD7-4EB9-A5EE-E8CE6D98A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591" y="6495281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2" name="Freeform 1301">
              <a:extLst>
                <a:ext uri="{FF2B5EF4-FFF2-40B4-BE49-F238E27FC236}">
                  <a16:creationId xmlns:a16="http://schemas.microsoft.com/office/drawing/2014/main" id="{81DFB4E0-275C-44B5-9E86-9F82D860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1237" y="4117328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  <p:grpSp>
        <p:nvGrpSpPr>
          <p:cNvPr id="44" name="46 Grupo">
            <a:extLst>
              <a:ext uri="{FF2B5EF4-FFF2-40B4-BE49-F238E27FC236}">
                <a16:creationId xmlns:a16="http://schemas.microsoft.com/office/drawing/2014/main" id="{F07F6A86-2676-4F8C-B7AE-7557F943E97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33336" y="1826501"/>
            <a:ext cx="1570435" cy="1559678"/>
            <a:chOff x="17867834" y="3782985"/>
            <a:chExt cx="3141075" cy="3119718"/>
          </a:xfrm>
          <a:solidFill>
            <a:schemeClr val="accent4"/>
          </a:solidFill>
        </p:grpSpPr>
        <p:sp>
          <p:nvSpPr>
            <p:cNvPr id="45" name="Freeform 1299">
              <a:extLst>
                <a:ext uri="{FF2B5EF4-FFF2-40B4-BE49-F238E27FC236}">
                  <a16:creationId xmlns:a16="http://schemas.microsoft.com/office/drawing/2014/main" id="{6A65250B-7DA5-4798-AD1B-EB17A46925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6" name="Freeform 1300">
              <a:extLst>
                <a:ext uri="{FF2B5EF4-FFF2-40B4-BE49-F238E27FC236}">
                  <a16:creationId xmlns:a16="http://schemas.microsoft.com/office/drawing/2014/main" id="{7655084A-20F4-449D-ABDB-CDFE7EF47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7" name="Freeform 1302">
              <a:extLst>
                <a:ext uri="{FF2B5EF4-FFF2-40B4-BE49-F238E27FC236}">
                  <a16:creationId xmlns:a16="http://schemas.microsoft.com/office/drawing/2014/main" id="{8E542321-E5CE-4AB4-AACF-60571CF24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8" name="Freeform 1303">
              <a:extLst>
                <a:ext uri="{FF2B5EF4-FFF2-40B4-BE49-F238E27FC236}">
                  <a16:creationId xmlns:a16="http://schemas.microsoft.com/office/drawing/2014/main" id="{684DA768-CC4F-4BB0-84EC-74788B5B3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49" name="Oval 1304">
              <a:extLst>
                <a:ext uri="{FF2B5EF4-FFF2-40B4-BE49-F238E27FC236}">
                  <a16:creationId xmlns:a16="http://schemas.microsoft.com/office/drawing/2014/main" id="{7CDB3076-9C84-46E7-979F-2FFE484C9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0" name="Oval 1305">
              <a:extLst>
                <a:ext uri="{FF2B5EF4-FFF2-40B4-BE49-F238E27FC236}">
                  <a16:creationId xmlns:a16="http://schemas.microsoft.com/office/drawing/2014/main" id="{8F03B21C-8548-4010-98BF-E1D62C59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1" name="Oval 1306">
              <a:extLst>
                <a:ext uri="{FF2B5EF4-FFF2-40B4-BE49-F238E27FC236}">
                  <a16:creationId xmlns:a16="http://schemas.microsoft.com/office/drawing/2014/main" id="{E0081CDE-F491-414D-8063-54CF0DFE8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2" name="Oval 1308">
              <a:extLst>
                <a:ext uri="{FF2B5EF4-FFF2-40B4-BE49-F238E27FC236}">
                  <a16:creationId xmlns:a16="http://schemas.microsoft.com/office/drawing/2014/main" id="{F68C6CB5-C3F0-43D6-8141-47875E81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3" name="Freeform 1319">
              <a:extLst>
                <a:ext uri="{FF2B5EF4-FFF2-40B4-BE49-F238E27FC236}">
                  <a16:creationId xmlns:a16="http://schemas.microsoft.com/office/drawing/2014/main" id="{DCAE72B0-952B-4A13-944D-F95095E56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4" name="Freeform 1301">
              <a:extLst>
                <a:ext uri="{FF2B5EF4-FFF2-40B4-BE49-F238E27FC236}">
                  <a16:creationId xmlns:a16="http://schemas.microsoft.com/office/drawing/2014/main" id="{EAAB86BE-0E55-44EE-A373-2F08ACDE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  <p:sp>
        <p:nvSpPr>
          <p:cNvPr id="56" name="6 Marcador de posición de imagen">
            <a:extLst>
              <a:ext uri="{FF2B5EF4-FFF2-40B4-BE49-F238E27FC236}">
                <a16:creationId xmlns:a16="http://schemas.microsoft.com/office/drawing/2014/main" id="{F82CAF97-107F-4077-900E-AB6303FB71D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63271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57" name="6 Marcador de posición de imagen">
            <a:extLst>
              <a:ext uri="{FF2B5EF4-FFF2-40B4-BE49-F238E27FC236}">
                <a16:creationId xmlns:a16="http://schemas.microsoft.com/office/drawing/2014/main" id="{C72573EE-B5C5-4178-BB87-3E916D098F9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071335" y="1887185"/>
            <a:ext cx="1382310" cy="1382240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070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56" grpId="0" animBg="1"/>
      <p:bldP spid="5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5410" y="5532437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2600" cap="none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6 Rectángulo"/>
          <p:cNvSpPr/>
          <p:nvPr userDrawn="1"/>
        </p:nvSpPr>
        <p:spPr bwMode="auto">
          <a:xfrm>
            <a:off x="3615" y="5228486"/>
            <a:ext cx="12192000" cy="45719"/>
          </a:xfrm>
          <a:prstGeom prst="rect">
            <a:avLst/>
          </a:prstGeom>
          <a:solidFill>
            <a:srgbClr val="0374BC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579350"/>
            <a:ext cx="12192000" cy="27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55" name="3 Grupo">
            <a:extLst>
              <a:ext uri="{FF2B5EF4-FFF2-40B4-BE49-F238E27FC236}">
                <a16:creationId xmlns:a16="http://schemas.microsoft.com/office/drawing/2014/main" id="{7D0DBBC7-8075-4FE4-8AF1-50E0731080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19054" y="1873681"/>
            <a:ext cx="3366771" cy="3343710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58" name="Freeform 1299">
              <a:extLst>
                <a:ext uri="{FF2B5EF4-FFF2-40B4-BE49-F238E27FC236}">
                  <a16:creationId xmlns:a16="http://schemas.microsoft.com/office/drawing/2014/main" id="{2E99DF5E-3A93-469F-A499-57A3B8ACB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59" name="Freeform 1300">
              <a:extLst>
                <a:ext uri="{FF2B5EF4-FFF2-40B4-BE49-F238E27FC236}">
                  <a16:creationId xmlns:a16="http://schemas.microsoft.com/office/drawing/2014/main" id="{C2A4F755-2475-4B6E-9C27-0A6EFBDD0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0" name="Freeform 1302">
              <a:extLst>
                <a:ext uri="{FF2B5EF4-FFF2-40B4-BE49-F238E27FC236}">
                  <a16:creationId xmlns:a16="http://schemas.microsoft.com/office/drawing/2014/main" id="{EA0FD2A6-0A0B-46DF-A012-1B90FA2D4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1" name="Freeform 1303">
              <a:extLst>
                <a:ext uri="{FF2B5EF4-FFF2-40B4-BE49-F238E27FC236}">
                  <a16:creationId xmlns:a16="http://schemas.microsoft.com/office/drawing/2014/main" id="{95ED32D0-4AC0-45C3-B68F-B53D4A179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2" name="Oval 1304">
              <a:extLst>
                <a:ext uri="{FF2B5EF4-FFF2-40B4-BE49-F238E27FC236}">
                  <a16:creationId xmlns:a16="http://schemas.microsoft.com/office/drawing/2014/main" id="{B18CC1BE-9673-4CAE-8FF6-9AFD825B0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3" name="Oval 1305">
              <a:extLst>
                <a:ext uri="{FF2B5EF4-FFF2-40B4-BE49-F238E27FC236}">
                  <a16:creationId xmlns:a16="http://schemas.microsoft.com/office/drawing/2014/main" id="{E303E32E-5E8D-4342-BAEA-3CCF64A3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4" name="Oval 1306">
              <a:extLst>
                <a:ext uri="{FF2B5EF4-FFF2-40B4-BE49-F238E27FC236}">
                  <a16:creationId xmlns:a16="http://schemas.microsoft.com/office/drawing/2014/main" id="{2101BD48-FF7E-4BC2-8D07-C42232AB2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5" name="Oval 1308">
              <a:extLst>
                <a:ext uri="{FF2B5EF4-FFF2-40B4-BE49-F238E27FC236}">
                  <a16:creationId xmlns:a16="http://schemas.microsoft.com/office/drawing/2014/main" id="{B436BAEF-D5B8-478A-B5A7-4D2F42AAC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6" name="Freeform 1319">
              <a:extLst>
                <a:ext uri="{FF2B5EF4-FFF2-40B4-BE49-F238E27FC236}">
                  <a16:creationId xmlns:a16="http://schemas.microsoft.com/office/drawing/2014/main" id="{E59F02D7-E748-4859-B699-1048846FA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67" name="Freeform 1301">
              <a:extLst>
                <a:ext uri="{FF2B5EF4-FFF2-40B4-BE49-F238E27FC236}">
                  <a16:creationId xmlns:a16="http://schemas.microsoft.com/office/drawing/2014/main" id="{53146F5D-2314-44CE-9385-D173DE58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02363" y="1992945"/>
            <a:ext cx="2962607" cy="2962457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696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1629009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1554449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</p:spTree>
    <p:extLst>
      <p:ext uri="{BB962C8B-B14F-4D97-AF65-F5344CB8AC3E}">
        <p14:creationId xmlns:p14="http://schemas.microsoft.com/office/powerpoint/2010/main" val="3091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" name="6 Marcador de posición de imagen">
            <a:extLst>
              <a:ext uri="{FF2B5EF4-FFF2-40B4-BE49-F238E27FC236}">
                <a16:creationId xmlns:a16="http://schemas.microsoft.com/office/drawing/2014/main" id="{BAD89018-DA4E-4DF5-A28D-C02D1669241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063973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31" name="6 Marcador de posición de imagen">
            <a:extLst>
              <a:ext uri="{FF2B5EF4-FFF2-40B4-BE49-F238E27FC236}">
                <a16:creationId xmlns:a16="http://schemas.microsoft.com/office/drawing/2014/main" id="{6A269B66-A4DC-48EE-B2CE-AC58C468066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27946" y="2027814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33" name="6 Marcador de posición de imagen">
            <a:extLst>
              <a:ext uri="{FF2B5EF4-FFF2-40B4-BE49-F238E27FC236}">
                <a16:creationId xmlns:a16="http://schemas.microsoft.com/office/drawing/2014/main" id="{BCF6AB14-28CE-4BAF-80AF-854611B6B46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2031986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34" name="6 Marcador de posición de imagen">
            <a:extLst>
              <a:ext uri="{FF2B5EF4-FFF2-40B4-BE49-F238E27FC236}">
                <a16:creationId xmlns:a16="http://schemas.microsoft.com/office/drawing/2014/main" id="{68977AD9-6F5D-40F8-8DAC-E3ACD6DBEC7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5959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35" name="6 Marcador de posición de imagen">
            <a:extLst>
              <a:ext uri="{FF2B5EF4-FFF2-40B4-BE49-F238E27FC236}">
                <a16:creationId xmlns:a16="http://schemas.microsoft.com/office/drawing/2014/main" id="{682782C2-D0EE-4E9F-A3AA-627101EDE0E1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159932" y="4059778"/>
            <a:ext cx="2032068" cy="2031965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103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  <p:bldP spid="29" grpId="0" animBg="1"/>
      <p:bldP spid="31" grpId="0" animBg="1"/>
      <p:bldP spid="33" grpId="0" animBg="1"/>
      <p:bldP spid="34" grpId="0" animBg="1"/>
      <p:bldP spid="3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53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D0D15DC7-5267-4290-AD19-AFB181BF36F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996043" y="1"/>
            <a:ext cx="5195958" cy="6858000"/>
          </a:xfrm>
          <a:custGeom>
            <a:avLst/>
            <a:gdLst>
              <a:gd name="connsiteX0" fmla="*/ 3506431 w 10392593"/>
              <a:gd name="connsiteY0" fmla="*/ 0 h 13717587"/>
              <a:gd name="connsiteX1" fmla="*/ 10392593 w 10392593"/>
              <a:gd name="connsiteY1" fmla="*/ 0 h 13717587"/>
              <a:gd name="connsiteX2" fmla="*/ 10392593 w 10392593"/>
              <a:gd name="connsiteY2" fmla="*/ 13717587 h 13717587"/>
              <a:gd name="connsiteX3" fmla="*/ 3506433 w 10392593"/>
              <a:gd name="connsiteY3" fmla="*/ 13717587 h 13717587"/>
              <a:gd name="connsiteX4" fmla="*/ 3400245 w 10392593"/>
              <a:gd name="connsiteY4" fmla="*/ 13642076 h 13717587"/>
              <a:gd name="connsiteX5" fmla="*/ 0 w 10392593"/>
              <a:gd name="connsiteY5" fmla="*/ 6858794 h 13717587"/>
              <a:gd name="connsiteX6" fmla="*/ 3400245 w 10392593"/>
              <a:gd name="connsiteY6" fmla="*/ 75511 h 1371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92593" h="13717587">
                <a:moveTo>
                  <a:pt x="3506431" y="0"/>
                </a:moveTo>
                <a:lnTo>
                  <a:pt x="10392593" y="0"/>
                </a:lnTo>
                <a:lnTo>
                  <a:pt x="10392593" y="13717587"/>
                </a:lnTo>
                <a:lnTo>
                  <a:pt x="3506433" y="13717587"/>
                </a:lnTo>
                <a:lnTo>
                  <a:pt x="3400245" y="13642076"/>
                </a:lnTo>
                <a:cubicBezTo>
                  <a:pt x="1336087" y="12098385"/>
                  <a:pt x="0" y="9634619"/>
                  <a:pt x="0" y="6858794"/>
                </a:cubicBezTo>
                <a:cubicBezTo>
                  <a:pt x="0" y="4082968"/>
                  <a:pt x="1336089" y="1619202"/>
                  <a:pt x="3400245" y="75511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98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3947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887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1258278" y="2526904"/>
            <a:ext cx="1931274" cy="1931176"/>
          </a:xfrm>
          <a:prstGeom prst="ellipse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DAB854D3-AD40-40B4-BDF6-6BD1F19044DB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69" name="3 Grupo">
            <a:extLst>
              <a:ext uri="{FF2B5EF4-FFF2-40B4-BE49-F238E27FC236}">
                <a16:creationId xmlns:a16="http://schemas.microsoft.com/office/drawing/2014/main" id="{86882D74-F965-4E42-9EB1-3D4778D438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73571" y="2452344"/>
            <a:ext cx="2195009" cy="2179974"/>
            <a:chOff x="17867834" y="3782985"/>
            <a:chExt cx="3141075" cy="3119718"/>
          </a:xfrm>
          <a:solidFill>
            <a:schemeClr val="accent1"/>
          </a:solidFill>
        </p:grpSpPr>
        <p:sp>
          <p:nvSpPr>
            <p:cNvPr id="70" name="Freeform 1299">
              <a:extLst>
                <a:ext uri="{FF2B5EF4-FFF2-40B4-BE49-F238E27FC236}">
                  <a16:creationId xmlns:a16="http://schemas.microsoft.com/office/drawing/2014/main" id="{BE58668C-C28B-4ED0-879C-CFC929FA1E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64136" y="3812697"/>
              <a:ext cx="3044773" cy="3041853"/>
            </a:xfrm>
            <a:custGeom>
              <a:avLst/>
              <a:gdLst>
                <a:gd name="T0" fmla="*/ 628 w 1256"/>
                <a:gd name="T1" fmla="*/ 0 h 1255"/>
                <a:gd name="T2" fmla="*/ 0 w 1256"/>
                <a:gd name="T3" fmla="*/ 628 h 1255"/>
                <a:gd name="T4" fmla="*/ 628 w 1256"/>
                <a:gd name="T5" fmla="*/ 1255 h 1255"/>
                <a:gd name="T6" fmla="*/ 1256 w 1256"/>
                <a:gd name="T7" fmla="*/ 628 h 1255"/>
                <a:gd name="T8" fmla="*/ 628 w 1256"/>
                <a:gd name="T9" fmla="*/ 0 h 1255"/>
                <a:gd name="T10" fmla="*/ 644 w 1256"/>
                <a:gd name="T11" fmla="*/ 1174 h 1255"/>
                <a:gd name="T12" fmla="*/ 71 w 1256"/>
                <a:gd name="T13" fmla="*/ 600 h 1255"/>
                <a:gd name="T14" fmla="*/ 644 w 1256"/>
                <a:gd name="T15" fmla="*/ 27 h 1255"/>
                <a:gd name="T16" fmla="*/ 1218 w 1256"/>
                <a:gd name="T17" fmla="*/ 600 h 1255"/>
                <a:gd name="T18" fmla="*/ 644 w 1256"/>
                <a:gd name="T19" fmla="*/ 1174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6" h="1255">
                  <a:moveTo>
                    <a:pt x="628" y="0"/>
                  </a:moveTo>
                  <a:cubicBezTo>
                    <a:pt x="281" y="0"/>
                    <a:pt x="0" y="281"/>
                    <a:pt x="0" y="628"/>
                  </a:cubicBezTo>
                  <a:cubicBezTo>
                    <a:pt x="0" y="974"/>
                    <a:pt x="281" y="1255"/>
                    <a:pt x="628" y="1255"/>
                  </a:cubicBezTo>
                  <a:cubicBezTo>
                    <a:pt x="975" y="1255"/>
                    <a:pt x="1256" y="974"/>
                    <a:pt x="1256" y="628"/>
                  </a:cubicBezTo>
                  <a:cubicBezTo>
                    <a:pt x="1256" y="281"/>
                    <a:pt x="975" y="0"/>
                    <a:pt x="628" y="0"/>
                  </a:cubicBezTo>
                  <a:moveTo>
                    <a:pt x="644" y="1174"/>
                  </a:moveTo>
                  <a:cubicBezTo>
                    <a:pt x="328" y="1174"/>
                    <a:pt x="71" y="917"/>
                    <a:pt x="71" y="600"/>
                  </a:cubicBezTo>
                  <a:cubicBezTo>
                    <a:pt x="71" y="284"/>
                    <a:pt x="328" y="27"/>
                    <a:pt x="644" y="27"/>
                  </a:cubicBezTo>
                  <a:cubicBezTo>
                    <a:pt x="961" y="27"/>
                    <a:pt x="1218" y="284"/>
                    <a:pt x="1218" y="600"/>
                  </a:cubicBezTo>
                  <a:cubicBezTo>
                    <a:pt x="1218" y="917"/>
                    <a:pt x="961" y="1174"/>
                    <a:pt x="644" y="11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1" name="Freeform 1300">
              <a:extLst>
                <a:ext uri="{FF2B5EF4-FFF2-40B4-BE49-F238E27FC236}">
                  <a16:creationId xmlns:a16="http://schemas.microsoft.com/office/drawing/2014/main" id="{C55D8194-2E42-4A07-BEB6-F5F2D0C5E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8183" y="3782985"/>
              <a:ext cx="2540726" cy="3039804"/>
            </a:xfrm>
            <a:custGeom>
              <a:avLst/>
              <a:gdLst>
                <a:gd name="T0" fmla="*/ 371 w 1048"/>
                <a:gd name="T1" fmla="*/ 0 h 1254"/>
                <a:gd name="T2" fmla="*/ 0 w 1048"/>
                <a:gd name="T3" fmla="*/ 110 h 1254"/>
                <a:gd name="T4" fmla="*/ 352 w 1048"/>
                <a:gd name="T5" fmla="*/ 12 h 1254"/>
                <a:gd name="T6" fmla="*/ 1029 w 1048"/>
                <a:gd name="T7" fmla="*/ 688 h 1254"/>
                <a:gd name="T8" fmla="*/ 723 w 1048"/>
                <a:gd name="T9" fmla="*/ 1254 h 1254"/>
                <a:gd name="T10" fmla="*/ 1048 w 1048"/>
                <a:gd name="T11" fmla="*/ 676 h 1254"/>
                <a:gd name="T12" fmla="*/ 371 w 1048"/>
                <a:gd name="T13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8" h="1254">
                  <a:moveTo>
                    <a:pt x="371" y="0"/>
                  </a:moveTo>
                  <a:cubicBezTo>
                    <a:pt x="234" y="0"/>
                    <a:pt x="107" y="40"/>
                    <a:pt x="0" y="110"/>
                  </a:cubicBezTo>
                  <a:cubicBezTo>
                    <a:pt x="103" y="48"/>
                    <a:pt x="223" y="12"/>
                    <a:pt x="352" y="12"/>
                  </a:cubicBezTo>
                  <a:cubicBezTo>
                    <a:pt x="726" y="12"/>
                    <a:pt x="1029" y="315"/>
                    <a:pt x="1029" y="688"/>
                  </a:cubicBezTo>
                  <a:cubicBezTo>
                    <a:pt x="1029" y="925"/>
                    <a:pt x="907" y="1134"/>
                    <a:pt x="723" y="1254"/>
                  </a:cubicBezTo>
                  <a:cubicBezTo>
                    <a:pt x="918" y="1136"/>
                    <a:pt x="1048" y="921"/>
                    <a:pt x="1048" y="676"/>
                  </a:cubicBezTo>
                  <a:cubicBezTo>
                    <a:pt x="1048" y="303"/>
                    <a:pt x="745" y="0"/>
                    <a:pt x="37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2" name="Freeform 1302">
              <a:extLst>
                <a:ext uri="{FF2B5EF4-FFF2-40B4-BE49-F238E27FC236}">
                  <a16:creationId xmlns:a16="http://schemas.microsoft.com/office/drawing/2014/main" id="{261308C1-A193-406D-829C-EC465DD9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8163" y="6653741"/>
              <a:ext cx="135232" cy="138312"/>
            </a:xfrm>
            <a:custGeom>
              <a:avLst/>
              <a:gdLst>
                <a:gd name="T0" fmla="*/ 37 w 56"/>
                <a:gd name="T1" fmla="*/ 5 h 57"/>
                <a:gd name="T2" fmla="*/ 52 w 56"/>
                <a:gd name="T3" fmla="*/ 37 h 57"/>
                <a:gd name="T4" fmla="*/ 20 w 56"/>
                <a:gd name="T5" fmla="*/ 52 h 57"/>
                <a:gd name="T6" fmla="*/ 5 w 56"/>
                <a:gd name="T7" fmla="*/ 20 h 57"/>
                <a:gd name="T8" fmla="*/ 37 w 56"/>
                <a:gd name="T9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37" y="5"/>
                  </a:moveTo>
                  <a:cubicBezTo>
                    <a:pt x="50" y="10"/>
                    <a:pt x="56" y="24"/>
                    <a:pt x="52" y="37"/>
                  </a:cubicBezTo>
                  <a:cubicBezTo>
                    <a:pt x="47" y="50"/>
                    <a:pt x="33" y="57"/>
                    <a:pt x="20" y="52"/>
                  </a:cubicBezTo>
                  <a:cubicBezTo>
                    <a:pt x="7" y="47"/>
                    <a:pt x="0" y="33"/>
                    <a:pt x="5" y="20"/>
                  </a:cubicBezTo>
                  <a:cubicBezTo>
                    <a:pt x="9" y="7"/>
                    <a:pt x="24" y="0"/>
                    <a:pt x="37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3" name="Freeform 1303">
              <a:extLst>
                <a:ext uri="{FF2B5EF4-FFF2-40B4-BE49-F238E27FC236}">
                  <a16:creationId xmlns:a16="http://schemas.microsoft.com/office/drawing/2014/main" id="{54CC4131-5195-42DB-A78F-032DEC223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2151" y="6733655"/>
              <a:ext cx="87082" cy="85036"/>
            </a:xfrm>
            <a:custGeom>
              <a:avLst/>
              <a:gdLst>
                <a:gd name="T0" fmla="*/ 23 w 36"/>
                <a:gd name="T1" fmla="*/ 3 h 35"/>
                <a:gd name="T2" fmla="*/ 33 w 36"/>
                <a:gd name="T3" fmla="*/ 23 h 35"/>
                <a:gd name="T4" fmla="*/ 13 w 36"/>
                <a:gd name="T5" fmla="*/ 32 h 35"/>
                <a:gd name="T6" fmla="*/ 3 w 36"/>
                <a:gd name="T7" fmla="*/ 12 h 35"/>
                <a:gd name="T8" fmla="*/ 23 w 36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3" y="3"/>
                  </a:moveTo>
                  <a:cubicBezTo>
                    <a:pt x="31" y="6"/>
                    <a:pt x="36" y="15"/>
                    <a:pt x="33" y="23"/>
                  </a:cubicBezTo>
                  <a:cubicBezTo>
                    <a:pt x="30" y="31"/>
                    <a:pt x="21" y="35"/>
                    <a:pt x="13" y="32"/>
                  </a:cubicBezTo>
                  <a:cubicBezTo>
                    <a:pt x="5" y="29"/>
                    <a:pt x="0" y="20"/>
                    <a:pt x="3" y="12"/>
                  </a:cubicBezTo>
                  <a:cubicBezTo>
                    <a:pt x="6" y="4"/>
                    <a:pt x="15" y="0"/>
                    <a:pt x="23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4" name="Oval 1304">
              <a:extLst>
                <a:ext uri="{FF2B5EF4-FFF2-40B4-BE49-F238E27FC236}">
                  <a16:creationId xmlns:a16="http://schemas.microsoft.com/office/drawing/2014/main" id="{F0B13F6F-756C-42BA-A5BD-B6AFC916C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51138" y="4416150"/>
              <a:ext cx="157771" cy="156754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5" name="Oval 1305">
              <a:extLst>
                <a:ext uri="{FF2B5EF4-FFF2-40B4-BE49-F238E27FC236}">
                  <a16:creationId xmlns:a16="http://schemas.microsoft.com/office/drawing/2014/main" id="{70802A7A-9F42-45FB-9129-C89B127DF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9714" y="4285009"/>
              <a:ext cx="97327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6" name="Oval 1306">
              <a:extLst>
                <a:ext uri="{FF2B5EF4-FFF2-40B4-BE49-F238E27FC236}">
                  <a16:creationId xmlns:a16="http://schemas.microsoft.com/office/drawing/2014/main" id="{AE30F75A-5DFA-44E0-BF2C-9CD57D06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4622" y="6803323"/>
              <a:ext cx="99375" cy="9938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7" name="Oval 1308">
              <a:extLst>
                <a:ext uri="{FF2B5EF4-FFF2-40B4-BE49-F238E27FC236}">
                  <a16:creationId xmlns:a16="http://schemas.microsoft.com/office/drawing/2014/main" id="{ABC35B66-F184-4820-85C7-893DC0950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2033" y="3969451"/>
              <a:ext cx="269440" cy="26945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8" name="Freeform 1319">
              <a:extLst>
                <a:ext uri="{FF2B5EF4-FFF2-40B4-BE49-F238E27FC236}">
                  <a16:creationId xmlns:a16="http://schemas.microsoft.com/office/drawing/2014/main" id="{B15823B4-4F15-4278-A6A1-CA9C0AC9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2188" y="6478545"/>
              <a:ext cx="0" cy="717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  <p:sp>
          <p:nvSpPr>
            <p:cNvPr id="79" name="Freeform 1301">
              <a:extLst>
                <a:ext uri="{FF2B5EF4-FFF2-40B4-BE49-F238E27FC236}">
                  <a16:creationId xmlns:a16="http://schemas.microsoft.com/office/drawing/2014/main" id="{3512FDCC-B757-4ED5-87FB-74ABE095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7834" y="4100592"/>
              <a:ext cx="2319437" cy="2778547"/>
            </a:xfrm>
            <a:custGeom>
              <a:avLst/>
              <a:gdLst>
                <a:gd name="T0" fmla="*/ 297 w 957"/>
                <a:gd name="T1" fmla="*/ 0 h 1146"/>
                <a:gd name="T2" fmla="*/ 0 w 957"/>
                <a:gd name="T3" fmla="*/ 528 h 1146"/>
                <a:gd name="T4" fmla="*/ 618 w 957"/>
                <a:gd name="T5" fmla="*/ 1146 h 1146"/>
                <a:gd name="T6" fmla="*/ 957 w 957"/>
                <a:gd name="T7" fmla="*/ 1045 h 1146"/>
                <a:gd name="T8" fmla="*/ 637 w 957"/>
                <a:gd name="T9" fmla="*/ 1134 h 1146"/>
                <a:gd name="T10" fmla="*/ 19 w 957"/>
                <a:gd name="T11" fmla="*/ 516 h 1146"/>
                <a:gd name="T12" fmla="*/ 297 w 957"/>
                <a:gd name="T13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7" h="1146">
                  <a:moveTo>
                    <a:pt x="297" y="0"/>
                  </a:moveTo>
                  <a:cubicBezTo>
                    <a:pt x="119" y="108"/>
                    <a:pt x="0" y="304"/>
                    <a:pt x="0" y="528"/>
                  </a:cubicBezTo>
                  <a:cubicBezTo>
                    <a:pt x="0" y="870"/>
                    <a:pt x="276" y="1146"/>
                    <a:pt x="618" y="1146"/>
                  </a:cubicBezTo>
                  <a:cubicBezTo>
                    <a:pt x="743" y="1146"/>
                    <a:pt x="860" y="1109"/>
                    <a:pt x="957" y="1045"/>
                  </a:cubicBezTo>
                  <a:cubicBezTo>
                    <a:pt x="864" y="1102"/>
                    <a:pt x="754" y="1134"/>
                    <a:pt x="637" y="1134"/>
                  </a:cubicBezTo>
                  <a:cubicBezTo>
                    <a:pt x="295" y="1134"/>
                    <a:pt x="19" y="857"/>
                    <a:pt x="19" y="516"/>
                  </a:cubicBezTo>
                  <a:cubicBezTo>
                    <a:pt x="19" y="300"/>
                    <a:pt x="129" y="110"/>
                    <a:pt x="2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SV" sz="1200"/>
            </a:p>
          </p:txBody>
        </p:sp>
      </p:grpSp>
    </p:spTree>
    <p:extLst>
      <p:ext uri="{BB962C8B-B14F-4D97-AF65-F5344CB8AC3E}">
        <p14:creationId xmlns:p14="http://schemas.microsoft.com/office/powerpoint/2010/main" val="11601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21" grpId="0"/>
      <p:bldP spid="2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92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id="{FB224F4A-E805-4E0B-A0D2-7BC3101D30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8265" y="1705200"/>
            <a:ext cx="2863412" cy="172494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id="{9125421A-EA40-4080-A426-69D87C662B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691" y="1701100"/>
            <a:ext cx="2863412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id="{4A0AD68E-AFDB-4DC6-A053-65DE4EB897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3117" y="1701100"/>
            <a:ext cx="2863614" cy="172750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81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7FF70F53-5C88-43A0-B79C-675A16D8E2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019" y="1179011"/>
            <a:ext cx="7596492" cy="4280711"/>
          </a:xfrm>
          <a:prstGeom prst="rect">
            <a:avLst/>
          </a:prstGeom>
        </p:spPr>
      </p:pic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id="{AF8254BF-BD69-47CD-AF57-786A2FEE6F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11014" y="1696508"/>
            <a:ext cx="4748091" cy="29642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993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err="1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www.EcoVaporRS.com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86511" y="6621512"/>
            <a:ext cx="787444" cy="236487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lIns="181268" tIns="90674" rIns="181268" bIns="90674" anchor="ctr" anchorCtr="0"/>
          <a:lstStyle>
            <a:lvl1pPr algn="ctr">
              <a:defRPr sz="1000">
                <a:ln>
                  <a:noFill/>
                </a:ln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037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4593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950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3508382" y="0"/>
            <a:ext cx="868361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590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5083453" y="0"/>
            <a:ext cx="7108547" cy="374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296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3367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id="{3A1C5B2F-15F1-4194-85F7-C438E6C3D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5151" y="0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id="{EEE3526C-C6AA-4B60-931F-AA723D9BDE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5151" y="3482691"/>
            <a:ext cx="3193367" cy="337530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764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osición de imagen">
            <a:extLst>
              <a:ext uri="{FF2B5EF4-FFF2-40B4-BE49-F238E27FC236}">
                <a16:creationId xmlns:a16="http://schemas.microsoft.com/office/drawing/2014/main" id="{CD4595CB-ED3D-4BAC-8A4E-8E2A9B2AC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1027" y="2105716"/>
            <a:ext cx="5107735" cy="406827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16740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/>
      <p:bldP spid="15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14293" y="1224010"/>
            <a:ext cx="2759537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1" name="3"/>
          <p:cNvSpPr>
            <a:spLocks noGrp="1"/>
          </p:cNvSpPr>
          <p:nvPr>
            <p:ph type="pic" sz="quarter" idx="12"/>
          </p:nvPr>
        </p:nvSpPr>
        <p:spPr>
          <a:xfrm>
            <a:off x="114293" y="4044131"/>
            <a:ext cx="2759537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3" name="4"/>
          <p:cNvSpPr>
            <a:spLocks noGrp="1"/>
          </p:cNvSpPr>
          <p:nvPr>
            <p:ph type="pic" sz="quarter" idx="14"/>
          </p:nvPr>
        </p:nvSpPr>
        <p:spPr>
          <a:xfrm>
            <a:off x="2955886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2" name="5"/>
          <p:cNvSpPr>
            <a:spLocks noGrp="1"/>
          </p:cNvSpPr>
          <p:nvPr>
            <p:ph type="pic" sz="quarter" idx="13"/>
          </p:nvPr>
        </p:nvSpPr>
        <p:spPr>
          <a:xfrm>
            <a:off x="2955886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8" name="6"/>
          <p:cNvSpPr>
            <a:spLocks noGrp="1"/>
          </p:cNvSpPr>
          <p:nvPr>
            <p:ph type="pic" sz="quarter" idx="16"/>
          </p:nvPr>
        </p:nvSpPr>
        <p:spPr>
          <a:xfrm>
            <a:off x="6061943" y="1224010"/>
            <a:ext cx="3024000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7" name="7"/>
          <p:cNvSpPr>
            <a:spLocks noGrp="1"/>
          </p:cNvSpPr>
          <p:nvPr>
            <p:ph type="pic" sz="quarter" idx="15"/>
          </p:nvPr>
        </p:nvSpPr>
        <p:spPr>
          <a:xfrm>
            <a:off x="6061943" y="4044131"/>
            <a:ext cx="3024000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32" name="8"/>
          <p:cNvSpPr>
            <a:spLocks noGrp="1"/>
          </p:cNvSpPr>
          <p:nvPr>
            <p:ph type="pic" sz="quarter" idx="18"/>
          </p:nvPr>
        </p:nvSpPr>
        <p:spPr>
          <a:xfrm>
            <a:off x="9168000" y="1224010"/>
            <a:ext cx="2908914" cy="2736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31" name="9"/>
          <p:cNvSpPr>
            <a:spLocks noGrp="1"/>
          </p:cNvSpPr>
          <p:nvPr>
            <p:ph type="pic" sz="quarter" idx="17"/>
          </p:nvPr>
        </p:nvSpPr>
        <p:spPr>
          <a:xfrm>
            <a:off x="9168000" y="4044131"/>
            <a:ext cx="2908914" cy="263996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id="{29CFD9D2-07EE-44AE-B85B-BD7C5CBD1C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11" name="235 Rectángulo">
            <a:extLst>
              <a:ext uri="{FF2B5EF4-FFF2-40B4-BE49-F238E27FC236}">
                <a16:creationId xmlns:a16="http://schemas.microsoft.com/office/drawing/2014/main" id="{2CD0E08E-B0B0-444B-A9CA-B2AB7A8E4B08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marL="0" marR="0" lvl="0" indent="0" algn="ctr" defTabSz="1208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2" grpId="0" animBg="1"/>
      <p:bldP spid="28" grpId="0" animBg="1"/>
      <p:bldP spid="27" grpId="0" animBg="1"/>
      <p:bldP spid="32" grpId="0" animBg="1"/>
      <p:bldP spid="31" grpId="0" animBg="1"/>
      <p:bldP spid="1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1443285" y="1786777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45F51C5A-62DD-488C-805A-167D0DEC8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8248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86D1A0EC-2842-477F-8380-C93DA09DDB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3210" y="1786508"/>
            <a:ext cx="2968007" cy="2429719"/>
          </a:xfrm>
          <a:prstGeom prst="roundRect">
            <a:avLst>
              <a:gd name="adj" fmla="val 2360"/>
            </a:avLst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marL="0" marR="0" lvl="0" indent="0" algn="ctr" defTabSz="1208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3" grpId="0" animBg="1"/>
      <p:bldP spid="14" grpId="0" animBg="1"/>
      <p:bldP spid="17" grpId="0"/>
      <p:bldP spid="18" grpId="0"/>
      <p:bldP spid="2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2 Marcador de texto">
            <a:extLst>
              <a:ext uri="{FF2B5EF4-FFF2-40B4-BE49-F238E27FC236}">
                <a16:creationId xmlns:a16="http://schemas.microsoft.com/office/drawing/2014/main" id="{15C9BDA4-AA29-4254-8389-81D7E90F0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310" y="253920"/>
            <a:ext cx="10489907" cy="809906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599" kern="1200" spc="150" noProof="0" dirty="0">
                <a:solidFill>
                  <a:schemeClr val="tx2"/>
                </a:solidFill>
                <a:latin typeface="Oswald bold" panose="02000803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sp>
        <p:nvSpPr>
          <p:cNvPr id="20" name="2"/>
          <p:cNvSpPr>
            <a:spLocks noGrp="1"/>
          </p:cNvSpPr>
          <p:nvPr>
            <p:ph type="pic" sz="quarter" idx="11"/>
          </p:nvPr>
        </p:nvSpPr>
        <p:spPr>
          <a:xfrm>
            <a:off x="45451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5" name="11 Rectángulo">
            <a:extLst>
              <a:ext uri="{FF2B5EF4-FFF2-40B4-BE49-F238E27FC236}">
                <a16:creationId xmlns:a16="http://schemas.microsoft.com/office/drawing/2014/main" id="{A313542F-558A-4AF1-8CF7-51BCD6BEEDC5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6" name="12 Rectángulo">
            <a:extLst>
              <a:ext uri="{FF2B5EF4-FFF2-40B4-BE49-F238E27FC236}">
                <a16:creationId xmlns:a16="http://schemas.microsoft.com/office/drawing/2014/main" id="{0EA6DBAA-1EB8-47DD-92A9-DA33C7BDA7B9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7" name="5 Marcador de número de diapositiva">
            <a:extLst>
              <a:ext uri="{FF2B5EF4-FFF2-40B4-BE49-F238E27FC236}">
                <a16:creationId xmlns:a16="http://schemas.microsoft.com/office/drawing/2014/main" id="{66E8125D-842A-4561-A5F2-CCC9C57FE0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8" name="Rectángulo 5">
            <a:extLst>
              <a:ext uri="{FF2B5EF4-FFF2-40B4-BE49-F238E27FC236}">
                <a16:creationId xmlns:a16="http://schemas.microsoft.com/office/drawing/2014/main" id="{6F9AE97E-8ED4-4C65-9B31-82C28AE4BFDE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235 Rectángulo">
            <a:extLst>
              <a:ext uri="{FF2B5EF4-FFF2-40B4-BE49-F238E27FC236}">
                <a16:creationId xmlns:a16="http://schemas.microsoft.com/office/drawing/2014/main" id="{4A5A82B6-9C6E-4261-9675-85BF9F4E03CD}"/>
              </a:ext>
            </a:extLst>
          </p:cNvPr>
          <p:cNvSpPr/>
          <p:nvPr userDrawn="1"/>
        </p:nvSpPr>
        <p:spPr bwMode="auto">
          <a:xfrm>
            <a:off x="0" y="375138"/>
            <a:ext cx="206987" cy="495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marL="0" marR="0" lvl="0" indent="0" algn="ctr" defTabSz="1208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SV" sz="2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A24D36DA-0AE6-4BD9-B84C-3EE571A24F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32665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3BFA706-0F9F-4225-A421-3DF5CE9F3D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0818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AEB702C9-F8C5-4E9C-985A-18BE8C5BDE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8972" y="1786778"/>
            <a:ext cx="2654788" cy="1732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656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17" grpId="0"/>
      <p:bldP spid="18" grpId="0"/>
      <p:bldP spid="24" grpId="0" animBg="1"/>
      <p:bldP spid="11" grpId="0" animBg="1"/>
      <p:bldP spid="12" grpId="0" animBg="1"/>
      <p:bldP spid="1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436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35" name="Marcador de posición de imagen 34">
            <a:extLst>
              <a:ext uri="{FF2B5EF4-FFF2-40B4-BE49-F238E27FC236}">
                <a16:creationId xmlns:a16="http://schemas.microsoft.com/office/drawing/2014/main" id="{7FF70064-B0AF-42DC-8391-D527DF99E7F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71102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id="{61F928EE-4000-409B-B7A6-2DA2CFB19B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489615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id="{D5672A69-0416-4C82-82B7-6644006B40C2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268204" y="1726886"/>
            <a:ext cx="2003034" cy="200303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12 Marcador de texto">
            <a:extLst>
              <a:ext uri="{FF2B5EF4-FFF2-40B4-BE49-F238E27FC236}">
                <a16:creationId xmlns:a16="http://schemas.microsoft.com/office/drawing/2014/main" id="{C1AB62C5-6211-45B6-A929-A3254236AC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1" name="18 Conector recto">
            <a:extLst>
              <a:ext uri="{FF2B5EF4-FFF2-40B4-BE49-F238E27FC236}">
                <a16:creationId xmlns:a16="http://schemas.microsoft.com/office/drawing/2014/main" id="{CD3A2424-2A91-4E84-8423-DA5D1117F320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0 Rectángulo">
            <a:extLst>
              <a:ext uri="{FF2B5EF4-FFF2-40B4-BE49-F238E27FC236}">
                <a16:creationId xmlns:a16="http://schemas.microsoft.com/office/drawing/2014/main" id="{922F55B5-BCE4-4558-ACC8-2F95DB4D2985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id="{3774F678-52C6-45D1-BBBF-9C2B19CD4B28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</p:spTree>
    <p:extLst>
      <p:ext uri="{BB962C8B-B14F-4D97-AF65-F5344CB8AC3E}">
        <p14:creationId xmlns:p14="http://schemas.microsoft.com/office/powerpoint/2010/main" val="39023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3" grpId="0"/>
      <p:bldP spid="24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rcador de posición de imagen 33">
            <a:extLst>
              <a:ext uri="{FF2B5EF4-FFF2-40B4-BE49-F238E27FC236}">
                <a16:creationId xmlns:a16="http://schemas.microsoft.com/office/drawing/2014/main" id="{BD208D24-71A8-4D47-8601-6A77E23E647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35735" y="346514"/>
            <a:ext cx="3774859" cy="30149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21" name="11 Rectángulo">
            <a:extLst>
              <a:ext uri="{FF2B5EF4-FFF2-40B4-BE49-F238E27FC236}">
                <a16:creationId xmlns:a16="http://schemas.microsoft.com/office/drawing/2014/main" id="{0D0F1781-7046-4D05-92C3-2B968BCE250E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2" name="12 Rectángulo">
            <a:extLst>
              <a:ext uri="{FF2B5EF4-FFF2-40B4-BE49-F238E27FC236}">
                <a16:creationId xmlns:a16="http://schemas.microsoft.com/office/drawing/2014/main" id="{B33FB721-54F8-4353-9E55-898988ED7CAC}"/>
              </a:ext>
            </a:extLst>
          </p:cNvPr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23" name="5 Marcador de número de diapositiva">
            <a:extLst>
              <a:ext uri="{FF2B5EF4-FFF2-40B4-BE49-F238E27FC236}">
                <a16:creationId xmlns:a16="http://schemas.microsoft.com/office/drawing/2014/main" id="{E81B7EBF-C138-4BFF-A83C-1315C907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24" name="Rectángulo 5">
            <a:extLst>
              <a:ext uri="{FF2B5EF4-FFF2-40B4-BE49-F238E27FC236}">
                <a16:creationId xmlns:a16="http://schemas.microsoft.com/office/drawing/2014/main" id="{FCC22919-6F01-4BDA-8193-775C5732F45A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/>
      <p:bldP spid="24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399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04714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8383" y="0"/>
            <a:ext cx="8683618" cy="6858000"/>
          </a:xfrm>
          <a:custGeom>
            <a:avLst/>
            <a:gdLst>
              <a:gd name="connsiteX0" fmla="*/ 9920777 w 17368367"/>
              <a:gd name="connsiteY0" fmla="*/ 0 h 13717588"/>
              <a:gd name="connsiteX1" fmla="*/ 17368367 w 17368367"/>
              <a:gd name="connsiteY1" fmla="*/ 0 h 13717588"/>
              <a:gd name="connsiteX2" fmla="*/ 17368367 w 17368367"/>
              <a:gd name="connsiteY2" fmla="*/ 13717588 h 13717588"/>
              <a:gd name="connsiteX3" fmla="*/ 13468841 w 17368367"/>
              <a:gd name="connsiteY3" fmla="*/ 13717588 h 13717588"/>
              <a:gd name="connsiteX4" fmla="*/ 0 w 17368367"/>
              <a:gd name="connsiteY4" fmla="*/ 7539099 h 13717588"/>
              <a:gd name="connsiteX5" fmla="*/ 0 w 17368367"/>
              <a:gd name="connsiteY5" fmla="*/ 7472075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68367" h="13717588">
                <a:moveTo>
                  <a:pt x="9920777" y="0"/>
                </a:moveTo>
                <a:lnTo>
                  <a:pt x="17368367" y="0"/>
                </a:lnTo>
                <a:lnTo>
                  <a:pt x="17368367" y="13717588"/>
                </a:lnTo>
                <a:lnTo>
                  <a:pt x="13468841" y="13717588"/>
                </a:lnTo>
                <a:lnTo>
                  <a:pt x="0" y="7539099"/>
                </a:lnTo>
                <a:lnTo>
                  <a:pt x="0" y="747207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875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id="{2B51BF43-792C-4476-A768-EBD2FAE62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6999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6" name="2 Marcador de posición de imagen">
            <a:extLst>
              <a:ext uri="{FF2B5EF4-FFF2-40B4-BE49-F238E27FC236}">
                <a16:creationId xmlns:a16="http://schemas.microsoft.com/office/drawing/2014/main" id="{14F09B18-422B-4A61-87C5-13273ADCBF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67428"/>
            <a:ext cx="5725001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7" name="2 Marcador de posición de imagen">
            <a:extLst>
              <a:ext uri="{FF2B5EF4-FFF2-40B4-BE49-F238E27FC236}">
                <a16:creationId xmlns:a16="http://schemas.microsoft.com/office/drawing/2014/main" id="{26103845-7E42-4A3F-9D8A-B74F6112B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54238" y="2871051"/>
            <a:ext cx="6283525" cy="398694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490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399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95140381-4C50-4167-879E-5620A458EB4D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</p:spTree>
    <p:extLst>
      <p:ext uri="{BB962C8B-B14F-4D97-AF65-F5344CB8AC3E}">
        <p14:creationId xmlns:p14="http://schemas.microsoft.com/office/powerpoint/2010/main" val="4179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id="{F58681CA-8435-40AA-A673-8F3BDE1D398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779355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id="{34E1CA2C-7465-4796-BDAC-1EA4070D7BE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222773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1" name="Marcador de posición de imagen 33">
            <a:extLst>
              <a:ext uri="{FF2B5EF4-FFF2-40B4-BE49-F238E27FC236}">
                <a16:creationId xmlns:a16="http://schemas.microsoft.com/office/drawing/2014/main" id="{D9313389-1CE1-45D9-BF58-2BE9A3AC3F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843946" y="2259002"/>
            <a:ext cx="1853781" cy="185378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441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3">
            <a:extLst>
              <a:ext uri="{FF2B5EF4-FFF2-40B4-BE49-F238E27FC236}">
                <a16:creationId xmlns:a16="http://schemas.microsoft.com/office/drawing/2014/main" id="{F58681CA-8435-40AA-A673-8F3BDE1D39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4274" y="2876274"/>
            <a:ext cx="1652292" cy="275008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8" name="Marcador de posición de imagen 33">
            <a:extLst>
              <a:ext uri="{FF2B5EF4-FFF2-40B4-BE49-F238E27FC236}">
                <a16:creationId xmlns:a16="http://schemas.microsoft.com/office/drawing/2014/main" id="{34E1CA2C-7465-4796-BDAC-1EA4070D7B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2714" y="2970106"/>
            <a:ext cx="1807082" cy="268708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152400">
            <a:noFill/>
          </a:ln>
        </p:spPr>
        <p:txBody>
          <a:bodyPr wrap="square" lIns="91383" tIns="45688" rIns="91383" bIns="45688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825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5955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138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4053BB6-8D3F-4CB4-871F-9F6BDF4372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86046" cy="6863223"/>
          </a:xfrm>
          <a:custGeom>
            <a:avLst/>
            <a:gdLst>
              <a:gd name="connsiteX0" fmla="*/ 0 w 14173015"/>
              <a:gd name="connsiteY0" fmla="*/ 0 h 13717588"/>
              <a:gd name="connsiteX1" fmla="*/ 14173015 w 14173015"/>
              <a:gd name="connsiteY1" fmla="*/ 0 h 13717588"/>
              <a:gd name="connsiteX2" fmla="*/ 14173015 w 14173015"/>
              <a:gd name="connsiteY2" fmla="*/ 13717588 h 13717588"/>
              <a:gd name="connsiteX3" fmla="*/ 0 w 14173015"/>
              <a:gd name="connsiteY3" fmla="*/ 13717588 h 13717588"/>
              <a:gd name="connsiteX4" fmla="*/ 0 w 14173015"/>
              <a:gd name="connsiteY4" fmla="*/ 0 h 13717588"/>
              <a:gd name="connsiteX0" fmla="*/ 0 w 14173015"/>
              <a:gd name="connsiteY0" fmla="*/ 0 h 13747085"/>
              <a:gd name="connsiteX1" fmla="*/ 14173015 w 14173015"/>
              <a:gd name="connsiteY1" fmla="*/ 0 h 13747085"/>
              <a:gd name="connsiteX2" fmla="*/ 14173015 w 14173015"/>
              <a:gd name="connsiteY2" fmla="*/ 13717588 h 13747085"/>
              <a:gd name="connsiteX3" fmla="*/ 5309419 w 14173015"/>
              <a:gd name="connsiteY3" fmla="*/ 13747085 h 13747085"/>
              <a:gd name="connsiteX4" fmla="*/ 0 w 14173015"/>
              <a:gd name="connsiteY4" fmla="*/ 0 h 13747085"/>
              <a:gd name="connsiteX0" fmla="*/ 0 w 14173015"/>
              <a:gd name="connsiteY0" fmla="*/ 0 h 13728035"/>
              <a:gd name="connsiteX1" fmla="*/ 14173015 w 14173015"/>
              <a:gd name="connsiteY1" fmla="*/ 0 h 13728035"/>
              <a:gd name="connsiteX2" fmla="*/ 14173015 w 14173015"/>
              <a:gd name="connsiteY2" fmla="*/ 13717588 h 13728035"/>
              <a:gd name="connsiteX3" fmla="*/ 5309419 w 14173015"/>
              <a:gd name="connsiteY3" fmla="*/ 13728035 h 13728035"/>
              <a:gd name="connsiteX4" fmla="*/ 0 w 14173015"/>
              <a:gd name="connsiteY4" fmla="*/ 0 h 137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73015" h="13728035">
                <a:moveTo>
                  <a:pt x="0" y="0"/>
                </a:moveTo>
                <a:lnTo>
                  <a:pt x="14173015" y="0"/>
                </a:lnTo>
                <a:lnTo>
                  <a:pt x="14173015" y="13717588"/>
                </a:lnTo>
                <a:lnTo>
                  <a:pt x="5309419" y="1372803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017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6332" y="508114"/>
            <a:ext cx="2863412" cy="221823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3483" y="504014"/>
            <a:ext cx="2863412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0633" y="504014"/>
            <a:ext cx="2863614" cy="222151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889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>
            <a:extLst>
              <a:ext uri="{FF2B5EF4-FFF2-40B4-BE49-F238E27FC236}">
                <a16:creationId xmlns:a16="http://schemas.microsoft.com/office/drawing/2014/main" id="{ECE52E05-EAA6-4928-BBF3-1063C81533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0733" y="3681160"/>
            <a:ext cx="3835880" cy="259606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4" name="2 Marcador de posición de imagen">
            <a:extLst>
              <a:ext uri="{FF2B5EF4-FFF2-40B4-BE49-F238E27FC236}">
                <a16:creationId xmlns:a16="http://schemas.microsoft.com/office/drawing/2014/main" id="{F88101BA-8725-4242-9DA8-B88C1F5DE8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2162" y="3676499"/>
            <a:ext cx="383588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5" name="2 Marcador de posición de imagen">
            <a:extLst>
              <a:ext uri="{FF2B5EF4-FFF2-40B4-BE49-F238E27FC236}">
                <a16:creationId xmlns:a16="http://schemas.microsoft.com/office/drawing/2014/main" id="{6C70755B-F557-46AA-9F1B-7DFF9B70A5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3590" y="3676499"/>
            <a:ext cx="3836150" cy="259991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649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3901498"/>
            <a:ext cx="12192000" cy="295650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5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6214129" y="0"/>
            <a:ext cx="5977871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0428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0" y="1584009"/>
            <a:ext cx="12192000" cy="4544979"/>
          </a:xfrm>
          <a:prstGeom prst="rect">
            <a:avLst/>
          </a:prstGeom>
          <a:solidFill>
            <a:srgbClr val="FFFFFF">
              <a:lumMod val="85000"/>
              <a:alpha val="50000"/>
            </a:srgbClr>
          </a:solidFill>
        </p:spPr>
        <p:txBody>
          <a:bodyPr/>
          <a:lstStyle/>
          <a:p>
            <a:endParaRPr lang="es-SV"/>
          </a:p>
        </p:txBody>
      </p:sp>
      <p:sp>
        <p:nvSpPr>
          <p:cNvPr id="15" name="12 Marcador de texto">
            <a:extLst>
              <a:ext uri="{FF2B5EF4-FFF2-40B4-BE49-F238E27FC236}">
                <a16:creationId xmlns:a16="http://schemas.microsoft.com/office/drawing/2014/main" id="{E2D9420C-3EA3-47D4-86AB-BF4F5B56C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268" y="267845"/>
            <a:ext cx="11318989" cy="473313"/>
          </a:xfrm>
          <a:prstGeom prst="rect">
            <a:avLst/>
          </a:prstGeom>
        </p:spPr>
        <p:txBody>
          <a:bodyPr lIns="90757" tIns="45336" rIns="90757" bIns="45336" anchor="ctr"/>
          <a:lstStyle>
            <a:lvl1pPr marL="0" algn="l" defTabSz="1208493" rtl="0" eaLnBrk="1" latinLnBrk="0" hangingPunct="1">
              <a:defRPr lang="en-US" sz="3199" b="0" kern="1200" noProof="0" dirty="0" smtClean="0">
                <a:solidFill>
                  <a:schemeClr val="tx2"/>
                </a:solidFill>
                <a:latin typeface="Oswald" panose="02000503000000000000" pitchFamily="2" charset="0"/>
                <a:ea typeface="Roboto Light" panose="02000000000000000000" pitchFamily="2" charset="0"/>
                <a:cs typeface="Oswald" panose="02000503000000000000" pitchFamily="2" charset="0"/>
              </a:defRPr>
            </a:lvl1pPr>
          </a:lstStyle>
          <a:p>
            <a:pPr lvl="0"/>
            <a:r>
              <a:rPr lang="en-US" noProof="0" dirty="0"/>
              <a:t>Your Title Goes Here</a:t>
            </a:r>
          </a:p>
        </p:txBody>
      </p:sp>
      <p:cxnSp>
        <p:nvCxnSpPr>
          <p:cNvPr id="16" name="18 Conector recto">
            <a:extLst>
              <a:ext uri="{FF2B5EF4-FFF2-40B4-BE49-F238E27FC236}">
                <a16:creationId xmlns:a16="http://schemas.microsoft.com/office/drawing/2014/main" id="{EC72CFCC-D6FC-49B5-B8E1-D175583FA09B}"/>
              </a:ext>
            </a:extLst>
          </p:cNvPr>
          <p:cNvCxnSpPr>
            <a:cxnSpLocks/>
          </p:cNvCxnSpPr>
          <p:nvPr userDrawn="1"/>
        </p:nvCxnSpPr>
        <p:spPr>
          <a:xfrm>
            <a:off x="357268" y="877167"/>
            <a:ext cx="11318989" cy="0"/>
          </a:xfrm>
          <a:prstGeom prst="line">
            <a:avLst/>
          </a:prstGeom>
          <a:ln w="19050">
            <a:solidFill>
              <a:srgbClr val="CBD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20 Rectángulo">
            <a:extLst>
              <a:ext uri="{FF2B5EF4-FFF2-40B4-BE49-F238E27FC236}">
                <a16:creationId xmlns:a16="http://schemas.microsoft.com/office/drawing/2014/main" id="{94A5D09B-1756-4854-8FA7-F15384158F54}"/>
              </a:ext>
            </a:extLst>
          </p:cNvPr>
          <p:cNvSpPr/>
          <p:nvPr userDrawn="1"/>
        </p:nvSpPr>
        <p:spPr bwMode="auto">
          <a:xfrm>
            <a:off x="357268" y="860969"/>
            <a:ext cx="1030285" cy="32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 dirty="0"/>
          </a:p>
        </p:txBody>
      </p:sp>
      <p:sp>
        <p:nvSpPr>
          <p:cNvPr id="18" name="7 Rectángulo">
            <a:extLst>
              <a:ext uri="{FF2B5EF4-FFF2-40B4-BE49-F238E27FC236}">
                <a16:creationId xmlns:a16="http://schemas.microsoft.com/office/drawing/2014/main" id="{8CE84D3F-4203-4EF6-80C9-14CE09BC07D0}"/>
              </a:ext>
            </a:extLst>
          </p:cNvPr>
          <p:cNvSpPr/>
          <p:nvPr userDrawn="1"/>
        </p:nvSpPr>
        <p:spPr bwMode="auto">
          <a:xfrm>
            <a:off x="357268" y="1"/>
            <a:ext cx="248480" cy="5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19" name="11 Rectángulo">
            <a:extLst>
              <a:ext uri="{FF2B5EF4-FFF2-40B4-BE49-F238E27FC236}">
                <a16:creationId xmlns:a16="http://schemas.microsoft.com/office/drawing/2014/main" id="{EE092C25-F320-46D9-90C2-4D977AF7CE48}"/>
              </a:ext>
            </a:extLst>
          </p:cNvPr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900"/>
          </a:p>
        </p:txBody>
      </p:sp>
      <p:sp>
        <p:nvSpPr>
          <p:cNvPr id="21" name="5 Marcador de número de diapositiva">
            <a:extLst>
              <a:ext uri="{FF2B5EF4-FFF2-40B4-BE49-F238E27FC236}">
                <a16:creationId xmlns:a16="http://schemas.microsoft.com/office/drawing/2014/main" id="{A24C4D40-6A93-4B93-AE31-CB800FD9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solidFill>
            <a:srgbClr val="FF6600"/>
          </a:solidFill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 dirty="0"/>
          </a:p>
        </p:txBody>
      </p:sp>
      <p:sp>
        <p:nvSpPr>
          <p:cNvPr id="22" name="Rectángulo 5">
            <a:extLst>
              <a:ext uri="{FF2B5EF4-FFF2-40B4-BE49-F238E27FC236}">
                <a16:creationId xmlns:a16="http://schemas.microsoft.com/office/drawing/2014/main" id="{76C45562-3DA2-487A-9E25-B7DE73487FD5}"/>
              </a:ext>
            </a:extLst>
          </p:cNvPr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www.EcoVaporRS.com</a:t>
            </a:r>
            <a:endParaRPr lang="es-ES" sz="11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3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1208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err="1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www.EcoVaporRS.com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4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5455302" cy="6051412"/>
          </a:xfrm>
          <a:custGeom>
            <a:avLst/>
            <a:gdLst>
              <a:gd name="connsiteX0" fmla="*/ 0 w 10911315"/>
              <a:gd name="connsiteY0" fmla="*/ 7028354 h 12104226"/>
              <a:gd name="connsiteX1" fmla="*/ 4129590 w 10911315"/>
              <a:gd name="connsiteY1" fmla="*/ 10438149 h 12104226"/>
              <a:gd name="connsiteX2" fmla="*/ 4391838 w 10911315"/>
              <a:gd name="connsiteY2" fmla="*/ 11816969 h 12104226"/>
              <a:gd name="connsiteX3" fmla="*/ 2988303 w 10911315"/>
              <a:gd name="connsiteY3" fmla="*/ 11820355 h 12104226"/>
              <a:gd name="connsiteX4" fmla="*/ 0 w 10911315"/>
              <a:gd name="connsiteY4" fmla="*/ 9352919 h 12104226"/>
              <a:gd name="connsiteX5" fmla="*/ 0 w 10911315"/>
              <a:gd name="connsiteY5" fmla="*/ 4504037 h 12104226"/>
              <a:gd name="connsiteX6" fmla="*/ 6651775 w 10911315"/>
              <a:gd name="connsiteY6" fmla="*/ 9996393 h 12104226"/>
              <a:gd name="connsiteX7" fmla="*/ 6875522 w 10911315"/>
              <a:gd name="connsiteY7" fmla="*/ 11172790 h 12104226"/>
              <a:gd name="connsiteX8" fmla="*/ 6875521 w 10911315"/>
              <a:gd name="connsiteY8" fmla="*/ 11172789 h 12104226"/>
              <a:gd name="connsiteX9" fmla="*/ 5678039 w 10911315"/>
              <a:gd name="connsiteY9" fmla="*/ 11175680 h 12104226"/>
              <a:gd name="connsiteX10" fmla="*/ 0 w 10911315"/>
              <a:gd name="connsiteY10" fmla="*/ 6487334 h 12104226"/>
              <a:gd name="connsiteX11" fmla="*/ 0 w 10911315"/>
              <a:gd name="connsiteY11" fmla="*/ 1848858 h 12104226"/>
              <a:gd name="connsiteX12" fmla="*/ 6763417 w 10911315"/>
              <a:gd name="connsiteY12" fmla="*/ 7433397 h 12104226"/>
              <a:gd name="connsiteX13" fmla="*/ 7005395 w 10911315"/>
              <a:gd name="connsiteY13" fmla="*/ 8705648 h 12104226"/>
              <a:gd name="connsiteX14" fmla="*/ 5710339 w 10911315"/>
              <a:gd name="connsiteY14" fmla="*/ 8708774 h 12104226"/>
              <a:gd name="connsiteX15" fmla="*/ 0 w 10911315"/>
              <a:gd name="connsiteY15" fmla="*/ 3993758 h 12104226"/>
              <a:gd name="connsiteX16" fmla="*/ 5333649 w 10911315"/>
              <a:gd name="connsiteY16" fmla="*/ 0 h 12104226"/>
              <a:gd name="connsiteX17" fmla="*/ 8020160 w 10911315"/>
              <a:gd name="connsiteY17" fmla="*/ 0 h 12104226"/>
              <a:gd name="connsiteX18" fmla="*/ 10219609 w 10911315"/>
              <a:gd name="connsiteY18" fmla="*/ 1803768 h 12104226"/>
              <a:gd name="connsiteX19" fmla="*/ 10341705 w 10911315"/>
              <a:gd name="connsiteY19" fmla="*/ 3039039 h 12104226"/>
              <a:gd name="connsiteX20" fmla="*/ 9106434 w 10911315"/>
              <a:gd name="connsiteY20" fmla="*/ 3161135 h 12104226"/>
              <a:gd name="connsiteX21" fmla="*/ 5522312 w 10911315"/>
              <a:gd name="connsiteY21" fmla="*/ 221798 h 12104226"/>
              <a:gd name="connsiteX22" fmla="*/ 5396841 w 10911315"/>
              <a:gd name="connsiteY22" fmla="*/ 95838 h 12104226"/>
              <a:gd name="connsiteX23" fmla="*/ 1878304 w 10911315"/>
              <a:gd name="connsiteY23" fmla="*/ 0 h 12104226"/>
              <a:gd name="connsiteX24" fmla="*/ 4414154 w 10911315"/>
              <a:gd name="connsiteY24" fmla="*/ 0 h 12104226"/>
              <a:gd name="connsiteX25" fmla="*/ 10515820 w 10911315"/>
              <a:gd name="connsiteY25" fmla="*/ 5038134 h 12104226"/>
              <a:gd name="connsiteX26" fmla="*/ 10752036 w 10911315"/>
              <a:gd name="connsiteY26" fmla="*/ 6280101 h 12104226"/>
              <a:gd name="connsiteX27" fmla="*/ 9487809 w 10911315"/>
              <a:gd name="connsiteY27" fmla="*/ 6283152 h 12104226"/>
              <a:gd name="connsiteX28" fmla="*/ 0 w 10911315"/>
              <a:gd name="connsiteY28" fmla="*/ 0 h 12104226"/>
              <a:gd name="connsiteX29" fmla="*/ 986026 w 10911315"/>
              <a:gd name="connsiteY29" fmla="*/ 0 h 12104226"/>
              <a:gd name="connsiteX30" fmla="*/ 9456236 w 10911315"/>
              <a:gd name="connsiteY30" fmla="*/ 6993835 h 12104226"/>
              <a:gd name="connsiteX31" fmla="*/ 9692454 w 10911315"/>
              <a:gd name="connsiteY31" fmla="*/ 8235803 h 12104226"/>
              <a:gd name="connsiteX32" fmla="*/ 8428226 w 10911315"/>
              <a:gd name="connsiteY32" fmla="*/ 8238855 h 12104226"/>
              <a:gd name="connsiteX33" fmla="*/ 0 w 10911315"/>
              <a:gd name="connsiteY33" fmla="*/ 1279686 h 1210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911315" h="12104226">
                <a:moveTo>
                  <a:pt x="0" y="7028354"/>
                </a:moveTo>
                <a:lnTo>
                  <a:pt x="4129590" y="10438149"/>
                </a:lnTo>
                <a:cubicBezTo>
                  <a:pt x="4589583" y="10817964"/>
                  <a:pt x="4706995" y="11435281"/>
                  <a:pt x="4391838" y="11816969"/>
                </a:cubicBezTo>
                <a:cubicBezTo>
                  <a:pt x="4076680" y="12198653"/>
                  <a:pt x="3448297" y="12200169"/>
                  <a:pt x="2988303" y="11820355"/>
                </a:cubicBezTo>
                <a:lnTo>
                  <a:pt x="0" y="9352919"/>
                </a:lnTo>
                <a:close/>
                <a:moveTo>
                  <a:pt x="0" y="4504037"/>
                </a:moveTo>
                <a:lnTo>
                  <a:pt x="6651775" y="9996393"/>
                </a:lnTo>
                <a:cubicBezTo>
                  <a:pt x="7044234" y="10320447"/>
                  <a:pt x="7144411" y="10847138"/>
                  <a:pt x="6875522" y="11172790"/>
                </a:cubicBezTo>
                <a:lnTo>
                  <a:pt x="6875521" y="11172789"/>
                </a:lnTo>
                <a:cubicBezTo>
                  <a:pt x="6606630" y="11498439"/>
                  <a:pt x="6070499" y="11499733"/>
                  <a:pt x="5678039" y="11175680"/>
                </a:cubicBezTo>
                <a:lnTo>
                  <a:pt x="0" y="6487334"/>
                </a:lnTo>
                <a:close/>
                <a:moveTo>
                  <a:pt x="0" y="1848858"/>
                </a:moveTo>
                <a:lnTo>
                  <a:pt x="6763417" y="7433397"/>
                </a:lnTo>
                <a:cubicBezTo>
                  <a:pt x="7187856" y="7783855"/>
                  <a:pt x="7296193" y="8353461"/>
                  <a:pt x="7005395" y="8705648"/>
                </a:cubicBezTo>
                <a:cubicBezTo>
                  <a:pt x="6714595" y="9057833"/>
                  <a:pt x="6134779" y="9059233"/>
                  <a:pt x="5710339" y="8708774"/>
                </a:cubicBezTo>
                <a:lnTo>
                  <a:pt x="0" y="3993758"/>
                </a:lnTo>
                <a:close/>
                <a:moveTo>
                  <a:pt x="5333649" y="0"/>
                </a:moveTo>
                <a:lnTo>
                  <a:pt x="8020160" y="0"/>
                </a:lnTo>
                <a:lnTo>
                  <a:pt x="10219609" y="1803768"/>
                </a:lnTo>
                <a:cubicBezTo>
                  <a:pt x="10594436" y="2111163"/>
                  <a:pt x="10649100" y="2664213"/>
                  <a:pt x="10341705" y="3039039"/>
                </a:cubicBezTo>
                <a:cubicBezTo>
                  <a:pt x="10034310" y="3413866"/>
                  <a:pt x="9481260" y="3468530"/>
                  <a:pt x="9106434" y="3161135"/>
                </a:cubicBezTo>
                <a:lnTo>
                  <a:pt x="5522312" y="221798"/>
                </a:lnTo>
                <a:cubicBezTo>
                  <a:pt x="5475458" y="183374"/>
                  <a:pt x="5433608" y="141111"/>
                  <a:pt x="5396841" y="95838"/>
                </a:cubicBezTo>
                <a:close/>
                <a:moveTo>
                  <a:pt x="1878304" y="0"/>
                </a:moveTo>
                <a:lnTo>
                  <a:pt x="4414154" y="0"/>
                </a:lnTo>
                <a:lnTo>
                  <a:pt x="10515820" y="5038134"/>
                </a:lnTo>
                <a:cubicBezTo>
                  <a:pt x="10930156" y="5380250"/>
                  <a:pt x="11035914" y="5936298"/>
                  <a:pt x="10752036" y="6280101"/>
                </a:cubicBezTo>
                <a:cubicBezTo>
                  <a:pt x="10468160" y="6623903"/>
                  <a:pt x="9902144" y="6625269"/>
                  <a:pt x="9487809" y="6283152"/>
                </a:cubicBezTo>
                <a:close/>
                <a:moveTo>
                  <a:pt x="0" y="0"/>
                </a:moveTo>
                <a:lnTo>
                  <a:pt x="986026" y="0"/>
                </a:lnTo>
                <a:lnTo>
                  <a:pt x="9456236" y="6993835"/>
                </a:lnTo>
                <a:cubicBezTo>
                  <a:pt x="9870572" y="7335951"/>
                  <a:pt x="9976332" y="7892000"/>
                  <a:pt x="9692454" y="8235803"/>
                </a:cubicBezTo>
                <a:cubicBezTo>
                  <a:pt x="9408576" y="8579606"/>
                  <a:pt x="8842564" y="8580972"/>
                  <a:pt x="8428226" y="8238855"/>
                </a:cubicBezTo>
                <a:lnTo>
                  <a:pt x="0" y="1279686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11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3" name="12 Rectángulo"/>
          <p:cNvSpPr/>
          <p:nvPr userDrawn="1"/>
        </p:nvSpPr>
        <p:spPr bwMode="auto">
          <a:xfrm>
            <a:off x="11158733" y="6607204"/>
            <a:ext cx="517524" cy="2500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1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181290" y="6631384"/>
            <a:ext cx="472409" cy="222409"/>
          </a:xfrm>
          <a:prstGeom prst="rect">
            <a:avLst/>
          </a:prstGeom>
          <a:noFill/>
        </p:spPr>
        <p:txBody>
          <a:bodyPr lIns="181268" tIns="90674" rIns="181268" bIns="90674"/>
          <a:lstStyle>
            <a:lvl1pPr algn="ctr">
              <a:defRPr sz="1000"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15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www.yourcompany.com</a:t>
            </a:r>
            <a:endParaRPr lang="es-ES" sz="110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/>
      <p:bldP spid="1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88899" y="642949"/>
            <a:ext cx="3969600" cy="55728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4211013" y="642949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2"/>
          </p:nvPr>
        </p:nvSpPr>
        <p:spPr>
          <a:xfrm>
            <a:off x="4211013" y="3501500"/>
            <a:ext cx="39696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1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8331100" y="642949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12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8331100" y="3501500"/>
            <a:ext cx="3772000" cy="271355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778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  <p:sp>
        <p:nvSpPr>
          <p:cNvPr id="6" name="2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8107680" y="2"/>
            <a:ext cx="4084320" cy="685799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931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 userDrawn="1"/>
        </p:nvSpPr>
        <p:spPr bwMode="auto">
          <a:xfrm>
            <a:off x="0" y="6628633"/>
            <a:ext cx="12192000" cy="229367"/>
          </a:xfrm>
          <a:prstGeom prst="rect">
            <a:avLst/>
          </a:prstGeom>
          <a:solidFill>
            <a:srgbClr val="0374BC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200"/>
          </a:p>
        </p:txBody>
      </p:sp>
      <p:sp>
        <p:nvSpPr>
          <p:cNvPr id="3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686511" y="6621512"/>
            <a:ext cx="787444" cy="236487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lIns="181268" tIns="90674" rIns="181268" bIns="90674" anchor="ctr" anchorCtr="0"/>
          <a:lstStyle>
            <a:lvl1pPr algn="ctr">
              <a:defRPr sz="1000">
                <a:ln>
                  <a:noFill/>
                </a:ln>
                <a:solidFill>
                  <a:schemeClr val="bg1"/>
                </a:solidFill>
                <a:latin typeface="PT Sans" panose="020B0503020203020204" pitchFamily="34" charset="0"/>
                <a:ea typeface="Roboto Light" panose="02000000000000000000" pitchFamily="2" charset="0"/>
                <a:cs typeface="PT Sans" panose="020B0503020203020204" pitchFamily="34" charset="0"/>
              </a:defRPr>
            </a:lvl1pPr>
          </a:lstStyle>
          <a:p>
            <a:pPr defTabSz="905800"/>
            <a:fld id="{597BFFA6-61B1-4984-983B-9D1AEC0ED12D}" type="slidenum">
              <a:rPr lang="es-SV" smtClean="0"/>
              <a:pPr defTabSz="905800"/>
              <a:t>‹#›</a:t>
            </a:fld>
            <a:endParaRPr lang="es-SV"/>
          </a:p>
        </p:txBody>
      </p:sp>
      <p:sp>
        <p:nvSpPr>
          <p:cNvPr id="4" name="Rectángulo 5"/>
          <p:cNvSpPr/>
          <p:nvPr userDrawn="1"/>
        </p:nvSpPr>
        <p:spPr>
          <a:xfrm>
            <a:off x="5144553" y="6613156"/>
            <a:ext cx="19028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chemeClr val="bg1"/>
                </a:solidFill>
                <a:latin typeface="PT Sans" panose="020B0604020202020204" charset="0"/>
                <a:ea typeface="Roboto Light" panose="02000000000000000000" pitchFamily="2" charset="0"/>
                <a:cs typeface="Roboto Light" panose="02000000000000000000" pitchFamily="2" charset="0"/>
              </a:rPr>
              <a:t>www.EcoVaporRS.com</a:t>
            </a:r>
            <a:endParaRPr lang="es-ES" sz="1100" dirty="0">
              <a:solidFill>
                <a:schemeClr val="bg1"/>
              </a:solidFill>
              <a:latin typeface="PT Sans" panose="020B0604020202020204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79" r:id="rId2"/>
    <p:sldLayoutId id="2147483781" r:id="rId3"/>
    <p:sldLayoutId id="2147483783" r:id="rId4"/>
    <p:sldLayoutId id="2147483784" r:id="rId5"/>
    <p:sldLayoutId id="2147483782" r:id="rId6"/>
    <p:sldLayoutId id="2147483798" r:id="rId7"/>
    <p:sldLayoutId id="2147483872" r:id="rId8"/>
    <p:sldLayoutId id="2147483874" r:id="rId9"/>
    <p:sldLayoutId id="2147483870" r:id="rId10"/>
    <p:sldLayoutId id="2147483873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900" r:id="rId31"/>
    <p:sldLayoutId id="2147483901" r:id="rId32"/>
    <p:sldLayoutId id="2147483902" r:id="rId33"/>
    <p:sldLayoutId id="2147483903" r:id="rId34"/>
    <p:sldLayoutId id="2147483904" r:id="rId35"/>
    <p:sldLayoutId id="2147483905" r:id="rId36"/>
    <p:sldLayoutId id="2147483907" r:id="rId37"/>
    <p:sldLayoutId id="2147483909" r:id="rId38"/>
    <p:sldLayoutId id="2147483910" r:id="rId39"/>
    <p:sldLayoutId id="2147483911" r:id="rId40"/>
    <p:sldLayoutId id="2147483912" r:id="rId41"/>
    <p:sldLayoutId id="2147483913" r:id="rId42"/>
    <p:sldLayoutId id="2147483920" r:id="rId43"/>
    <p:sldLayoutId id="2147483921" r:id="rId44"/>
    <p:sldLayoutId id="2147483922" r:id="rId45"/>
    <p:sldLayoutId id="2147483923" r:id="rId46"/>
    <p:sldLayoutId id="2147483924" r:id="rId47"/>
    <p:sldLayoutId id="2147483925" r:id="rId48"/>
    <p:sldLayoutId id="2147483926" r:id="rId49"/>
    <p:sldLayoutId id="2147483927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05800" rtl="0" eaLnBrk="1" latinLnBrk="0" hangingPunct="1">
        <a:spcBef>
          <a:spcPct val="0"/>
        </a:spcBef>
        <a:buNone/>
        <a:defRPr sz="3599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058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indent="-181138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245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585139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2038038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90937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43830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396732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49626" indent="-226446" algn="l" defTabSz="90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1pPr>
      <a:lvl2pPr marL="452895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90580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9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18115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5pPr>
      <a:lvl6pPr marL="2264490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6pPr>
      <a:lvl7pPr marL="2717387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7pPr>
      <a:lvl8pPr marL="3170278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8pPr>
      <a:lvl9pPr marL="3623182" algn="l" defTabSz="905800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3108" y="5610820"/>
            <a:ext cx="7065784" cy="92333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3200" b="1" spc="300" dirty="0">
                <a:ln w="3175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Enhancing Well Site Safety</a:t>
            </a:r>
            <a:br>
              <a:rPr lang="en-US" sz="3200" b="1" spc="300" dirty="0">
                <a:ln w="3175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200" b="1" i="1" spc="300" dirty="0">
                <a:ln w="3175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Via Tank Vapor Recovery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410" y="594928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January 2021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05590" y="5589240"/>
            <a:ext cx="0" cy="99011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40505" y="3293985"/>
            <a:ext cx="3631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most economical solution to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achieving your environmental goals.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Partial </a:t>
            </a:r>
            <a:r>
              <a:rPr lang="en-US" dirty="0"/>
              <a:t>Vapor Recovery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10</a:t>
            </a:fld>
            <a:endParaRPr lang="es-S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7430B-1DF3-4F22-9FCD-6F0959EC36B1}"/>
              </a:ext>
            </a:extLst>
          </p:cNvPr>
          <p:cNvSpPr txBox="1"/>
          <p:nvPr/>
        </p:nvSpPr>
        <p:spPr>
          <a:xfrm>
            <a:off x="347027" y="3203975"/>
            <a:ext cx="4017378" cy="260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Common Issues: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Matching flare capacity to variable production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Keeping hatches/reliefs closed –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 active tank pressure control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VRT uptime (paraffin loading, gas outlet freezing)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VRU uptime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7B69B-222F-4C94-934B-703FE24EC3D5}"/>
              </a:ext>
            </a:extLst>
          </p:cNvPr>
          <p:cNvSpPr txBox="1"/>
          <p:nvPr/>
        </p:nvSpPr>
        <p:spPr>
          <a:xfrm>
            <a:off x="345498" y="1301520"/>
            <a:ext cx="4008248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Assumptions: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VRT captures 60-80% of flash vapor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Oil lost with VRT vapor stream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Still flaring generating VOC &amp; NOx emissions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0CF220-371A-418E-A701-5FC9B9D25539}"/>
              </a:ext>
            </a:extLst>
          </p:cNvPr>
          <p:cNvGrpSpPr/>
          <p:nvPr/>
        </p:nvGrpSpPr>
        <p:grpSpPr>
          <a:xfrm>
            <a:off x="4512325" y="1815507"/>
            <a:ext cx="7672255" cy="3702175"/>
            <a:chOff x="3018952" y="1991177"/>
            <a:chExt cx="9103746" cy="421345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D69EA9F-D7E3-436F-B2EA-7988E14B44B4}"/>
                </a:ext>
              </a:extLst>
            </p:cNvPr>
            <p:cNvCxnSpPr/>
            <p:nvPr/>
          </p:nvCxnSpPr>
          <p:spPr>
            <a:xfrm flipH="1">
              <a:off x="7560474" y="2866989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654E00F-6A6F-4FB1-AAF2-0447FEA09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05789" y="2391945"/>
              <a:ext cx="414374" cy="44385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8681F1A-7733-4317-8BF7-55AA8B266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378007" y="2947381"/>
              <a:ext cx="414374" cy="44385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F898DA7-C8DD-4251-A9ED-46A8772BF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191415" y="3519743"/>
              <a:ext cx="414374" cy="44385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3325E09-C361-4874-9E02-1B01A083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018952" y="4106925"/>
              <a:ext cx="414374" cy="4438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9772512-433F-4735-AB39-AE87C79F1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892" y="2387571"/>
              <a:ext cx="862957" cy="498897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D684311-472F-413C-9D83-D111065381C0}"/>
                </a:ext>
              </a:extLst>
            </p:cNvPr>
            <p:cNvCxnSpPr/>
            <p:nvPr/>
          </p:nvCxnSpPr>
          <p:spPr>
            <a:xfrm>
              <a:off x="4026221" y="2637019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4D0CBC4-A667-4332-8813-73707060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630" y="2962268"/>
              <a:ext cx="862957" cy="498897"/>
            </a:xfrm>
            <a:prstGeom prst="rect">
              <a:avLst/>
            </a:prstGeom>
          </p:spPr>
        </p:pic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8C2CD38-83B1-4FF0-9AA3-E378EFA8C01A}"/>
                </a:ext>
              </a:extLst>
            </p:cNvPr>
            <p:cNvCxnSpPr/>
            <p:nvPr/>
          </p:nvCxnSpPr>
          <p:spPr>
            <a:xfrm>
              <a:off x="3821959" y="3211716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19AC01E-1B69-48C4-8690-7ACDC8742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893" y="3536965"/>
              <a:ext cx="862957" cy="498897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5927D4A-5FB3-4D25-B086-9F991A0629CA}"/>
                </a:ext>
              </a:extLst>
            </p:cNvPr>
            <p:cNvCxnSpPr/>
            <p:nvPr/>
          </p:nvCxnSpPr>
          <p:spPr>
            <a:xfrm>
              <a:off x="3652222" y="3786413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5C17EEF-BFB5-4217-86CA-84706F076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117" y="4111661"/>
              <a:ext cx="862957" cy="498897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130E711-6AB2-468D-919C-91FB6DB20746}"/>
                </a:ext>
              </a:extLst>
            </p:cNvPr>
            <p:cNvCxnSpPr/>
            <p:nvPr/>
          </p:nvCxnSpPr>
          <p:spPr>
            <a:xfrm>
              <a:off x="3508275" y="4340379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C46A3BC-9AAB-4FD3-9DC7-F5810A5957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7513" y="2409205"/>
              <a:ext cx="687336" cy="233508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5E256B1-0FB7-463E-9FA6-907AC863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74" y="5187742"/>
              <a:ext cx="401054" cy="416094"/>
            </a:xfrm>
            <a:prstGeom prst="rect">
              <a:avLst/>
            </a:prstGeom>
          </p:spPr>
        </p:pic>
        <p:sp>
          <p:nvSpPr>
            <p:cNvPr id="66" name="Flowchart: Magnetic Disk 9">
              <a:extLst>
                <a:ext uri="{FF2B5EF4-FFF2-40B4-BE49-F238E27FC236}">
                  <a16:creationId xmlns:a16="http://schemas.microsoft.com/office/drawing/2014/main" id="{A48D7609-96E0-4206-9A1F-3B741FD34F09}"/>
                </a:ext>
              </a:extLst>
            </p:cNvPr>
            <p:cNvSpPr/>
            <p:nvPr/>
          </p:nvSpPr>
          <p:spPr>
            <a:xfrm>
              <a:off x="8067351" y="2571490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Magnetic Disk 9">
              <a:extLst>
                <a:ext uri="{FF2B5EF4-FFF2-40B4-BE49-F238E27FC236}">
                  <a16:creationId xmlns:a16="http://schemas.microsoft.com/office/drawing/2014/main" id="{C82C3BBE-227A-4391-81C6-1BB3AA848168}"/>
                </a:ext>
              </a:extLst>
            </p:cNvPr>
            <p:cNvSpPr/>
            <p:nvPr/>
          </p:nvSpPr>
          <p:spPr>
            <a:xfrm>
              <a:off x="7892056" y="3166388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Magnetic Disk 9">
              <a:extLst>
                <a:ext uri="{FF2B5EF4-FFF2-40B4-BE49-F238E27FC236}">
                  <a16:creationId xmlns:a16="http://schemas.microsoft.com/office/drawing/2014/main" id="{2EE5B748-2617-4C19-811E-CE9FE31E7C6F}"/>
                </a:ext>
              </a:extLst>
            </p:cNvPr>
            <p:cNvSpPr/>
            <p:nvPr/>
          </p:nvSpPr>
          <p:spPr>
            <a:xfrm>
              <a:off x="7716163" y="3744032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Magnetic Disk 9">
              <a:extLst>
                <a:ext uri="{FF2B5EF4-FFF2-40B4-BE49-F238E27FC236}">
                  <a16:creationId xmlns:a16="http://schemas.microsoft.com/office/drawing/2014/main" id="{6798AD05-8DD2-405E-876B-D9C8873E2FB1}"/>
                </a:ext>
              </a:extLst>
            </p:cNvPr>
            <p:cNvSpPr/>
            <p:nvPr/>
          </p:nvSpPr>
          <p:spPr>
            <a:xfrm>
              <a:off x="7552312" y="4326141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CF6F6B0-EF7B-4C6C-9755-B61BA4AB5C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6473" y="2616744"/>
              <a:ext cx="530429" cy="180136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EFDB3D3-7A8A-4224-AFED-4488BA3A58C2}"/>
                </a:ext>
              </a:extLst>
            </p:cNvPr>
            <p:cNvCxnSpPr/>
            <p:nvPr/>
          </p:nvCxnSpPr>
          <p:spPr>
            <a:xfrm>
              <a:off x="5478591" y="2829479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55E32D6-1FFF-4F95-BAD5-B83D1BF00952}"/>
                </a:ext>
              </a:extLst>
            </p:cNvPr>
            <p:cNvCxnSpPr/>
            <p:nvPr/>
          </p:nvCxnSpPr>
          <p:spPr>
            <a:xfrm>
              <a:off x="5298721" y="3404617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90BF0AB-A5E7-4519-BFB2-B53BF8A398F6}"/>
                </a:ext>
              </a:extLst>
            </p:cNvPr>
            <p:cNvCxnSpPr/>
            <p:nvPr/>
          </p:nvCxnSpPr>
          <p:spPr>
            <a:xfrm>
              <a:off x="4940869" y="4554368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76B53DE-C4F4-45B1-9EDF-A8C69ADD1505}"/>
                </a:ext>
              </a:extLst>
            </p:cNvPr>
            <p:cNvCxnSpPr/>
            <p:nvPr/>
          </p:nvCxnSpPr>
          <p:spPr>
            <a:xfrm>
              <a:off x="8280076" y="2621077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E59EE5-FE29-48D5-9DEA-2FFD57505E6E}"/>
                </a:ext>
              </a:extLst>
            </p:cNvPr>
            <p:cNvCxnSpPr/>
            <p:nvPr/>
          </p:nvCxnSpPr>
          <p:spPr>
            <a:xfrm>
              <a:off x="8106839" y="3206490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8AEBA8F-9B55-4518-B24B-195686F9F09C}"/>
                </a:ext>
              </a:extLst>
            </p:cNvPr>
            <p:cNvCxnSpPr/>
            <p:nvPr/>
          </p:nvCxnSpPr>
          <p:spPr>
            <a:xfrm>
              <a:off x="7932534" y="3794668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1100A6F-D98F-4EA3-9CFE-743AD945A64B}"/>
                </a:ext>
              </a:extLst>
            </p:cNvPr>
            <p:cNvCxnSpPr/>
            <p:nvPr/>
          </p:nvCxnSpPr>
          <p:spPr>
            <a:xfrm>
              <a:off x="7750751" y="4390784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B7A6610-74FC-4C4E-A56C-B1E54730CB69}"/>
                </a:ext>
              </a:extLst>
            </p:cNvPr>
            <p:cNvCxnSpPr/>
            <p:nvPr/>
          </p:nvCxnSpPr>
          <p:spPr>
            <a:xfrm flipH="1">
              <a:off x="5603632" y="2843822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01D7975-A2F4-457D-8555-D95913841CB5}"/>
                </a:ext>
              </a:extLst>
            </p:cNvPr>
            <p:cNvCxnSpPr/>
            <p:nvPr/>
          </p:nvCxnSpPr>
          <p:spPr>
            <a:xfrm>
              <a:off x="9037296" y="3753573"/>
              <a:ext cx="1820753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4D9B80C-1B35-47E1-9A2B-60E1F293E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847" y="2571490"/>
              <a:ext cx="903048" cy="1608791"/>
            </a:xfrm>
            <a:prstGeom prst="rect">
              <a:avLst/>
            </a:prstGeom>
          </p:spPr>
        </p:pic>
        <p:sp>
          <p:nvSpPr>
            <p:cNvPr id="82" name="Freeform 83">
              <a:extLst>
                <a:ext uri="{FF2B5EF4-FFF2-40B4-BE49-F238E27FC236}">
                  <a16:creationId xmlns:a16="http://schemas.microsoft.com/office/drawing/2014/main" id="{18C8371A-ED51-4D12-BFD8-22EAA96F3341}"/>
                </a:ext>
              </a:extLst>
            </p:cNvPr>
            <p:cNvSpPr/>
            <p:nvPr/>
          </p:nvSpPr>
          <p:spPr>
            <a:xfrm>
              <a:off x="8277407" y="2617036"/>
              <a:ext cx="1028700" cy="1143000"/>
            </a:xfrm>
            <a:custGeom>
              <a:avLst/>
              <a:gdLst>
                <a:gd name="connsiteX0" fmla="*/ 0 w 1028700"/>
                <a:gd name="connsiteY0" fmla="*/ 0 h 1143000"/>
                <a:gd name="connsiteX1" fmla="*/ 1028700 w 1028700"/>
                <a:gd name="connsiteY1" fmla="*/ 0 h 1143000"/>
                <a:gd name="connsiteX2" fmla="*/ 762000 w 1028700"/>
                <a:gd name="connsiteY2" fmla="*/ 1143000 h 1143000"/>
                <a:gd name="connsiteX3" fmla="*/ 762000 w 1028700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0" h="1143000">
                  <a:moveTo>
                    <a:pt x="0" y="0"/>
                  </a:moveTo>
                  <a:lnTo>
                    <a:pt x="1028700" y="0"/>
                  </a:lnTo>
                  <a:lnTo>
                    <a:pt x="762000" y="1143000"/>
                  </a:lnTo>
                  <a:lnTo>
                    <a:pt x="762000" y="1143000"/>
                  </a:lnTo>
                </a:path>
              </a:pathLst>
            </a:cu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Подзаголовок 2">
              <a:extLst>
                <a:ext uri="{FF2B5EF4-FFF2-40B4-BE49-F238E27FC236}">
                  <a16:creationId xmlns:a16="http://schemas.microsoft.com/office/drawing/2014/main" id="{DDDBA252-105B-4745-BD2E-C285A5781D44}"/>
                </a:ext>
              </a:extLst>
            </p:cNvPr>
            <p:cNvSpPr txBox="1">
              <a:spLocks/>
            </p:cNvSpPr>
            <p:nvPr/>
          </p:nvSpPr>
          <p:spPr>
            <a:xfrm>
              <a:off x="4619116" y="1991177"/>
              <a:ext cx="1332550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Separators</a:t>
              </a:r>
            </a:p>
          </p:txBody>
        </p:sp>
        <p:sp>
          <p:nvSpPr>
            <p:cNvPr id="84" name="Подзаголовок 2">
              <a:extLst>
                <a:ext uri="{FF2B5EF4-FFF2-40B4-BE49-F238E27FC236}">
                  <a16:creationId xmlns:a16="http://schemas.microsoft.com/office/drawing/2014/main" id="{CE25ACFF-8059-43C4-8962-8CD1A692040B}"/>
                </a:ext>
              </a:extLst>
            </p:cNvPr>
            <p:cNvSpPr txBox="1">
              <a:spLocks/>
            </p:cNvSpPr>
            <p:nvPr/>
          </p:nvSpPr>
          <p:spPr>
            <a:xfrm>
              <a:off x="7735844" y="2105477"/>
              <a:ext cx="1519022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Oil Tanks</a:t>
              </a:r>
            </a:p>
          </p:txBody>
        </p:sp>
        <p:sp>
          <p:nvSpPr>
            <p:cNvPr id="85" name="Подзаголовок 2">
              <a:extLst>
                <a:ext uri="{FF2B5EF4-FFF2-40B4-BE49-F238E27FC236}">
                  <a16:creationId xmlns:a16="http://schemas.microsoft.com/office/drawing/2014/main" id="{7614008D-DC79-4A2F-A71A-7EF9D9C0AE76}"/>
                </a:ext>
              </a:extLst>
            </p:cNvPr>
            <p:cNvSpPr txBox="1">
              <a:spLocks/>
            </p:cNvSpPr>
            <p:nvPr/>
          </p:nvSpPr>
          <p:spPr>
            <a:xfrm>
              <a:off x="10289441" y="4156716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Flare or Combustor</a:t>
              </a:r>
            </a:p>
          </p:txBody>
        </p:sp>
        <p:sp>
          <p:nvSpPr>
            <p:cNvPr id="86" name="Подзаголовок 2">
              <a:extLst>
                <a:ext uri="{FF2B5EF4-FFF2-40B4-BE49-F238E27FC236}">
                  <a16:creationId xmlns:a16="http://schemas.microsoft.com/office/drawing/2014/main" id="{4FD87E37-E91C-4D3B-9B7D-71F2611B84D7}"/>
                </a:ext>
              </a:extLst>
            </p:cNvPr>
            <p:cNvSpPr txBox="1">
              <a:spLocks/>
            </p:cNvSpPr>
            <p:nvPr/>
          </p:nvSpPr>
          <p:spPr>
            <a:xfrm>
              <a:off x="3640615" y="5202155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Custody Meter</a:t>
              </a:r>
            </a:p>
          </p:txBody>
        </p:sp>
        <p:sp>
          <p:nvSpPr>
            <p:cNvPr id="87" name="Подзаголовок 2">
              <a:extLst>
                <a:ext uri="{FF2B5EF4-FFF2-40B4-BE49-F238E27FC236}">
                  <a16:creationId xmlns:a16="http://schemas.microsoft.com/office/drawing/2014/main" id="{C5CF9048-2024-469E-8405-BC12000A1364}"/>
                </a:ext>
              </a:extLst>
            </p:cNvPr>
            <p:cNvSpPr txBox="1">
              <a:spLocks/>
            </p:cNvSpPr>
            <p:nvPr/>
          </p:nvSpPr>
          <p:spPr>
            <a:xfrm>
              <a:off x="3838986" y="4712755"/>
              <a:ext cx="1833257" cy="449263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Natural Gas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AFD312C-A9BB-40B7-A756-AE23DD361E53}"/>
                </a:ext>
              </a:extLst>
            </p:cNvPr>
            <p:cNvSpPr txBox="1"/>
            <p:nvPr/>
          </p:nvSpPr>
          <p:spPr>
            <a:xfrm>
              <a:off x="9263853" y="3404617"/>
              <a:ext cx="1367638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Flash Gas w/ O</a:t>
              </a:r>
              <a:r>
                <a:rPr lang="en-US" sz="1400" baseline="-25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89" name="Freeform 92">
              <a:extLst>
                <a:ext uri="{FF2B5EF4-FFF2-40B4-BE49-F238E27FC236}">
                  <a16:creationId xmlns:a16="http://schemas.microsoft.com/office/drawing/2014/main" id="{703F396E-FF10-4BFA-800B-460DC905A9BA}"/>
                </a:ext>
              </a:extLst>
            </p:cNvPr>
            <p:cNvSpPr/>
            <p:nvPr/>
          </p:nvSpPr>
          <p:spPr>
            <a:xfrm>
              <a:off x="3274963" y="5690436"/>
              <a:ext cx="6159500" cy="381000"/>
            </a:xfrm>
            <a:custGeom>
              <a:avLst/>
              <a:gdLst>
                <a:gd name="connsiteX0" fmla="*/ 101600 w 6159500"/>
                <a:gd name="connsiteY0" fmla="*/ 0 h 381000"/>
                <a:gd name="connsiteX1" fmla="*/ 0 w 6159500"/>
                <a:gd name="connsiteY1" fmla="*/ 381000 h 381000"/>
                <a:gd name="connsiteX2" fmla="*/ 6159500 w 6159500"/>
                <a:gd name="connsiteY2" fmla="*/ 381000 h 381000"/>
                <a:gd name="connsiteX3" fmla="*/ 6159500 w 61595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9500" h="381000">
                  <a:moveTo>
                    <a:pt x="101600" y="0"/>
                  </a:moveTo>
                  <a:lnTo>
                    <a:pt x="0" y="381000"/>
                  </a:lnTo>
                  <a:lnTo>
                    <a:pt x="6159500" y="381000"/>
                  </a:lnTo>
                  <a:lnTo>
                    <a:pt x="6159500" y="38100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Подзаголовок 2">
              <a:extLst>
                <a:ext uri="{FF2B5EF4-FFF2-40B4-BE49-F238E27FC236}">
                  <a16:creationId xmlns:a16="http://schemas.microsoft.com/office/drawing/2014/main" id="{64CD31A8-0845-48A2-BA75-2FD3B3439613}"/>
                </a:ext>
              </a:extLst>
            </p:cNvPr>
            <p:cNvSpPr txBox="1">
              <a:spLocks/>
            </p:cNvSpPr>
            <p:nvPr/>
          </p:nvSpPr>
          <p:spPr>
            <a:xfrm>
              <a:off x="5576849" y="5617058"/>
              <a:ext cx="3989111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>
                  <a:latin typeface="Calibri" charset="0"/>
                  <a:ea typeface="Calibri" charset="0"/>
                  <a:cs typeface="Calibri" charset="0"/>
                </a:rPr>
                <a:t>Gas Pipeline to Processing Plant</a:t>
              </a:r>
              <a:endParaRPr lang="en-US" sz="1400" b="1" kern="0" spc="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E11B85A-8D95-4D5E-A4A8-DF84208E8630}"/>
                </a:ext>
              </a:extLst>
            </p:cNvPr>
            <p:cNvCxnSpPr/>
            <p:nvPr/>
          </p:nvCxnSpPr>
          <p:spPr>
            <a:xfrm>
              <a:off x="5117927" y="3992615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B7E42493-F2B7-4CC9-9E3A-A869F297E186}"/>
                </a:ext>
              </a:extLst>
            </p:cNvPr>
            <p:cNvCxnSpPr>
              <a:cxnSpLocks/>
            </p:cNvCxnSpPr>
            <p:nvPr/>
          </p:nvCxnSpPr>
          <p:spPr>
            <a:xfrm>
              <a:off x="5815287" y="3887674"/>
              <a:ext cx="825560" cy="3185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F85CEA6-1BB8-4C76-BDCC-6B5D112731F6}"/>
                </a:ext>
              </a:extLst>
            </p:cNvPr>
            <p:cNvSpPr txBox="1"/>
            <p:nvPr/>
          </p:nvSpPr>
          <p:spPr>
            <a:xfrm>
              <a:off x="6343723" y="2689934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VRT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64E5A92-EA0C-49DF-AA4A-C4D4E47F083B}"/>
                </a:ext>
              </a:extLst>
            </p:cNvPr>
            <p:cNvSpPr txBox="1"/>
            <p:nvPr/>
          </p:nvSpPr>
          <p:spPr>
            <a:xfrm>
              <a:off x="6562863" y="491045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VRU</a:t>
              </a:r>
            </a:p>
          </p:txBody>
        </p:sp>
        <p:cxnSp>
          <p:nvCxnSpPr>
            <p:cNvPr id="95" name="Elbow Connector 7">
              <a:extLst>
                <a:ext uri="{FF2B5EF4-FFF2-40B4-BE49-F238E27FC236}">
                  <a16:creationId xmlns:a16="http://schemas.microsoft.com/office/drawing/2014/main" id="{3745E0F8-46CD-426C-9AAD-C37F49CFB582}"/>
                </a:ext>
              </a:extLst>
            </p:cNvPr>
            <p:cNvCxnSpPr>
              <a:cxnSpLocks/>
              <a:stCxn id="97" idx="1"/>
            </p:cNvCxnSpPr>
            <p:nvPr/>
          </p:nvCxnSpPr>
          <p:spPr>
            <a:xfrm rot="16200000" flipH="1" flipV="1">
              <a:off x="4355601" y="2488093"/>
              <a:ext cx="1576736" cy="2965025"/>
            </a:xfrm>
            <a:prstGeom prst="bentConnector4">
              <a:avLst>
                <a:gd name="adj1" fmla="val -7381"/>
                <a:gd name="adj2" fmla="val -8787"/>
              </a:avLst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358ED940-9B76-4416-9829-D3A60686FF80}"/>
                </a:ext>
              </a:extLst>
            </p:cNvPr>
            <p:cNvSpPr/>
            <p:nvPr/>
          </p:nvSpPr>
          <p:spPr>
            <a:xfrm>
              <a:off x="6615466" y="4662038"/>
              <a:ext cx="519297" cy="239686"/>
            </a:xfrm>
            <a:prstGeom prst="cub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an 60">
              <a:extLst>
                <a:ext uri="{FF2B5EF4-FFF2-40B4-BE49-F238E27FC236}">
                  <a16:creationId xmlns:a16="http://schemas.microsoft.com/office/drawing/2014/main" id="{D5A3EE79-80CF-44A5-8B06-334EF9134240}"/>
                </a:ext>
              </a:extLst>
            </p:cNvPr>
            <p:cNvSpPr/>
            <p:nvPr/>
          </p:nvSpPr>
          <p:spPr>
            <a:xfrm>
              <a:off x="6529760" y="3182238"/>
              <a:ext cx="193442" cy="949583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4118C916-FECC-49AC-8A6B-904A1617E7A4}"/>
                </a:ext>
              </a:extLst>
            </p:cNvPr>
            <p:cNvCxnSpPr>
              <a:cxnSpLocks/>
            </p:cNvCxnSpPr>
            <p:nvPr/>
          </p:nvCxnSpPr>
          <p:spPr>
            <a:xfrm>
              <a:off x="6710090" y="3384860"/>
              <a:ext cx="1118275" cy="277048"/>
            </a:xfrm>
            <a:prstGeom prst="bentConnector3">
              <a:avLst>
                <a:gd name="adj1" fmla="val 50852"/>
              </a:avLst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D84B808-DC3A-4C6E-96CE-D2EBEA22CA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1059" y="4758974"/>
              <a:ext cx="171163" cy="4611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94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Complete </a:t>
            </a:r>
            <a:r>
              <a:rPr lang="en-US" dirty="0"/>
              <a:t>Oil Tank Vapor Recovery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11</a:t>
            </a:fld>
            <a:endParaRPr lang="es-S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7B69B-222F-4C94-934B-703FE24EC3D5}"/>
              </a:ext>
            </a:extLst>
          </p:cNvPr>
          <p:cNvSpPr txBox="1"/>
          <p:nvPr/>
        </p:nvSpPr>
        <p:spPr>
          <a:xfrm>
            <a:off x="220957" y="1066959"/>
            <a:ext cx="4236680" cy="292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Assumptions: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 VRT (or in conjunction w/ VRT)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All vapor captured for sale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Active tank pressure monitoring &amp; control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Additional oil sales $$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Flaring only occurs if/when VRU is not operating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A8655B8-4DFD-43E4-8CD8-BBB074D7208F}"/>
              </a:ext>
            </a:extLst>
          </p:cNvPr>
          <p:cNvGrpSpPr/>
          <p:nvPr/>
        </p:nvGrpSpPr>
        <p:grpSpPr>
          <a:xfrm>
            <a:off x="3898798" y="2059500"/>
            <a:ext cx="8293202" cy="3479551"/>
            <a:chOff x="320927" y="2191826"/>
            <a:chExt cx="10280660" cy="4313422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7654938-2792-4CD0-8700-1DA6C3DA5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3266" y="5379546"/>
              <a:ext cx="1562056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8E05C99-3855-42B2-BF43-C160C6D6A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3751" y="3997525"/>
              <a:ext cx="420506" cy="1382185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8ADB2D04-6957-4A4D-BAF8-8BD12AD27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5252" y="3992317"/>
              <a:ext cx="1869030" cy="5208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A3288E2-0F3C-4BAC-95A5-3D2729FC5DEF}"/>
                </a:ext>
              </a:extLst>
            </p:cNvPr>
            <p:cNvCxnSpPr/>
            <p:nvPr/>
          </p:nvCxnSpPr>
          <p:spPr>
            <a:xfrm flipH="1">
              <a:off x="5432580" y="2914302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2BA6E11-7D45-4322-8153-054005D87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77895" y="2825757"/>
              <a:ext cx="414374" cy="44385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B51698D-D5EB-4E70-A3F6-BD22FD137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250113" y="3381193"/>
              <a:ext cx="414374" cy="44385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1ADAE11-D278-4D9C-A892-C2567E08C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063521" y="3953555"/>
              <a:ext cx="414374" cy="44385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A5240A1-136C-4735-89AF-EAC26E91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91058" y="4540737"/>
              <a:ext cx="414374" cy="44385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4AABF0C-5FA8-40A5-A605-003F13B5B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998" y="2821383"/>
              <a:ext cx="862957" cy="498897"/>
            </a:xfrm>
            <a:prstGeom prst="rect">
              <a:avLst/>
            </a:prstGeom>
          </p:spPr>
        </p:pic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8F3572B-3148-4FF4-9C37-C26749B1DE71}"/>
                </a:ext>
              </a:extLst>
            </p:cNvPr>
            <p:cNvCxnSpPr/>
            <p:nvPr/>
          </p:nvCxnSpPr>
          <p:spPr>
            <a:xfrm>
              <a:off x="1898327" y="3070831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117D6C5A-2275-4E01-BCC9-FFEE0B8B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736" y="3396080"/>
              <a:ext cx="862957" cy="498897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BD7362B-84DF-4309-A2CC-5276FD784BCC}"/>
                </a:ext>
              </a:extLst>
            </p:cNvPr>
            <p:cNvCxnSpPr/>
            <p:nvPr/>
          </p:nvCxnSpPr>
          <p:spPr>
            <a:xfrm>
              <a:off x="1694065" y="3645528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234932F-93CB-47BA-A715-16EF94EAE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999" y="3970777"/>
              <a:ext cx="862957" cy="498897"/>
            </a:xfrm>
            <a:prstGeom prst="rect">
              <a:avLst/>
            </a:prstGeom>
          </p:spPr>
        </p:pic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9F77B21-634F-46B2-A324-5ACE4D264F2B}"/>
                </a:ext>
              </a:extLst>
            </p:cNvPr>
            <p:cNvCxnSpPr/>
            <p:nvPr/>
          </p:nvCxnSpPr>
          <p:spPr>
            <a:xfrm>
              <a:off x="1524328" y="4220225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A56E676-6C80-4F31-A3C8-1153BE11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223" y="4545473"/>
              <a:ext cx="862957" cy="498897"/>
            </a:xfrm>
            <a:prstGeom prst="rect">
              <a:avLst/>
            </a:prstGeom>
          </p:spPr>
        </p:pic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9ACAAE2-53FE-4CC9-9BAA-F989CA4532A7}"/>
                </a:ext>
              </a:extLst>
            </p:cNvPr>
            <p:cNvCxnSpPr/>
            <p:nvPr/>
          </p:nvCxnSpPr>
          <p:spPr>
            <a:xfrm>
              <a:off x="1380381" y="4774191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C1707681-7860-4340-ABE9-1D800F3BF06D}"/>
                </a:ext>
              </a:extLst>
            </p:cNvPr>
            <p:cNvCxnSpPr/>
            <p:nvPr/>
          </p:nvCxnSpPr>
          <p:spPr>
            <a:xfrm flipH="1">
              <a:off x="2596578" y="2844639"/>
              <a:ext cx="771179" cy="25488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03F341C-62A2-42E8-9CA6-E85E8360C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748" y="5657066"/>
              <a:ext cx="401054" cy="416094"/>
            </a:xfrm>
            <a:prstGeom prst="rect">
              <a:avLst/>
            </a:prstGeom>
          </p:spPr>
        </p:pic>
        <p:sp>
          <p:nvSpPr>
            <p:cNvPr id="118" name="Flowchart: Magnetic Disk 9">
              <a:extLst>
                <a:ext uri="{FF2B5EF4-FFF2-40B4-BE49-F238E27FC236}">
                  <a16:creationId xmlns:a16="http://schemas.microsoft.com/office/drawing/2014/main" id="{E6965838-9E04-4A8B-B08B-70256F626695}"/>
                </a:ext>
              </a:extLst>
            </p:cNvPr>
            <p:cNvSpPr/>
            <p:nvPr/>
          </p:nvSpPr>
          <p:spPr>
            <a:xfrm>
              <a:off x="5939457" y="2618803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lowchart: Magnetic Disk 9">
              <a:extLst>
                <a:ext uri="{FF2B5EF4-FFF2-40B4-BE49-F238E27FC236}">
                  <a16:creationId xmlns:a16="http://schemas.microsoft.com/office/drawing/2014/main" id="{BE005B89-022C-44AA-9C52-712C5CAACEC7}"/>
                </a:ext>
              </a:extLst>
            </p:cNvPr>
            <p:cNvSpPr/>
            <p:nvPr/>
          </p:nvSpPr>
          <p:spPr>
            <a:xfrm>
              <a:off x="5764162" y="3213701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lowchart: Magnetic Disk 9">
              <a:extLst>
                <a:ext uri="{FF2B5EF4-FFF2-40B4-BE49-F238E27FC236}">
                  <a16:creationId xmlns:a16="http://schemas.microsoft.com/office/drawing/2014/main" id="{57C1BED1-BF1F-431F-9C7F-A43E27D09FE2}"/>
                </a:ext>
              </a:extLst>
            </p:cNvPr>
            <p:cNvSpPr/>
            <p:nvPr/>
          </p:nvSpPr>
          <p:spPr>
            <a:xfrm>
              <a:off x="5588269" y="3791345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lowchart: Magnetic Disk 9">
              <a:extLst>
                <a:ext uri="{FF2B5EF4-FFF2-40B4-BE49-F238E27FC236}">
                  <a16:creationId xmlns:a16="http://schemas.microsoft.com/office/drawing/2014/main" id="{5E364323-BB36-4D24-9B78-57C44DCD5EF9}"/>
                </a:ext>
              </a:extLst>
            </p:cNvPr>
            <p:cNvSpPr/>
            <p:nvPr/>
          </p:nvSpPr>
          <p:spPr>
            <a:xfrm>
              <a:off x="5424418" y="4373454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CAA9BB16-10A0-45B7-9B66-AE3F666AA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8579" y="2664057"/>
              <a:ext cx="530429" cy="180136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57B8171-FCB4-442E-9DF1-A5DBEC8151CA}"/>
                </a:ext>
              </a:extLst>
            </p:cNvPr>
            <p:cNvCxnSpPr/>
            <p:nvPr/>
          </p:nvCxnSpPr>
          <p:spPr>
            <a:xfrm>
              <a:off x="3350279" y="3261319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8F882F2C-42C0-40FE-BDEE-AD9921B1FB3C}"/>
                </a:ext>
              </a:extLst>
            </p:cNvPr>
            <p:cNvCxnSpPr/>
            <p:nvPr/>
          </p:nvCxnSpPr>
          <p:spPr>
            <a:xfrm>
              <a:off x="3142240" y="3843074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1A09DF6-5045-4B0C-95CE-51EDDCA1225C}"/>
                </a:ext>
              </a:extLst>
            </p:cNvPr>
            <p:cNvCxnSpPr/>
            <p:nvPr/>
          </p:nvCxnSpPr>
          <p:spPr>
            <a:xfrm>
              <a:off x="2825099" y="4967226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2B99E4B-D1D3-4F7E-A9F3-D7BE0DA55B1F}"/>
                </a:ext>
              </a:extLst>
            </p:cNvPr>
            <p:cNvCxnSpPr/>
            <p:nvPr/>
          </p:nvCxnSpPr>
          <p:spPr>
            <a:xfrm>
              <a:off x="6152182" y="2668390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8036462-64C1-4D20-AFD8-AD40B19C8D6B}"/>
                </a:ext>
              </a:extLst>
            </p:cNvPr>
            <p:cNvCxnSpPr/>
            <p:nvPr/>
          </p:nvCxnSpPr>
          <p:spPr>
            <a:xfrm>
              <a:off x="5978945" y="3253803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DA836C6-3C2C-4ED2-8CC9-7EE569BB17E5}"/>
                </a:ext>
              </a:extLst>
            </p:cNvPr>
            <p:cNvCxnSpPr/>
            <p:nvPr/>
          </p:nvCxnSpPr>
          <p:spPr>
            <a:xfrm>
              <a:off x="5804640" y="3841981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7A5FD2B-D89A-446D-BD3D-F371167F9C1C}"/>
                </a:ext>
              </a:extLst>
            </p:cNvPr>
            <p:cNvCxnSpPr/>
            <p:nvPr/>
          </p:nvCxnSpPr>
          <p:spPr>
            <a:xfrm>
              <a:off x="5622857" y="4438097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A99B3DC-425D-42D6-8D55-D5CFCC1939D7}"/>
                </a:ext>
              </a:extLst>
            </p:cNvPr>
            <p:cNvCxnSpPr/>
            <p:nvPr/>
          </p:nvCxnSpPr>
          <p:spPr>
            <a:xfrm flipH="1">
              <a:off x="3466566" y="3259478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A2DB658-7A89-42E4-B5AB-B08A0E10C88C}"/>
                </a:ext>
              </a:extLst>
            </p:cNvPr>
            <p:cNvCxnSpPr/>
            <p:nvPr/>
          </p:nvCxnSpPr>
          <p:spPr>
            <a:xfrm>
              <a:off x="6909402" y="3800886"/>
              <a:ext cx="1820753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83">
              <a:extLst>
                <a:ext uri="{FF2B5EF4-FFF2-40B4-BE49-F238E27FC236}">
                  <a16:creationId xmlns:a16="http://schemas.microsoft.com/office/drawing/2014/main" id="{6363E261-06A1-4BB6-A9FC-394306793715}"/>
                </a:ext>
              </a:extLst>
            </p:cNvPr>
            <p:cNvSpPr/>
            <p:nvPr/>
          </p:nvSpPr>
          <p:spPr>
            <a:xfrm>
              <a:off x="6149513" y="2664349"/>
              <a:ext cx="1028700" cy="1143000"/>
            </a:xfrm>
            <a:custGeom>
              <a:avLst/>
              <a:gdLst>
                <a:gd name="connsiteX0" fmla="*/ 0 w 1028700"/>
                <a:gd name="connsiteY0" fmla="*/ 0 h 1143000"/>
                <a:gd name="connsiteX1" fmla="*/ 1028700 w 1028700"/>
                <a:gd name="connsiteY1" fmla="*/ 0 h 1143000"/>
                <a:gd name="connsiteX2" fmla="*/ 762000 w 1028700"/>
                <a:gd name="connsiteY2" fmla="*/ 1143000 h 1143000"/>
                <a:gd name="connsiteX3" fmla="*/ 762000 w 1028700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0" h="1143000">
                  <a:moveTo>
                    <a:pt x="0" y="0"/>
                  </a:moveTo>
                  <a:lnTo>
                    <a:pt x="1028700" y="0"/>
                  </a:lnTo>
                  <a:lnTo>
                    <a:pt x="762000" y="1143000"/>
                  </a:lnTo>
                  <a:lnTo>
                    <a:pt x="762000" y="1143000"/>
                  </a:lnTo>
                </a:path>
              </a:pathLst>
            </a:cu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Подзаголовок 2">
              <a:extLst>
                <a:ext uri="{FF2B5EF4-FFF2-40B4-BE49-F238E27FC236}">
                  <a16:creationId xmlns:a16="http://schemas.microsoft.com/office/drawing/2014/main" id="{61FC4BB7-C683-45C7-9C05-8B6946067DD6}"/>
                </a:ext>
              </a:extLst>
            </p:cNvPr>
            <p:cNvSpPr txBox="1">
              <a:spLocks/>
            </p:cNvSpPr>
            <p:nvPr/>
          </p:nvSpPr>
          <p:spPr>
            <a:xfrm>
              <a:off x="2415272" y="2271604"/>
              <a:ext cx="1384672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Separators</a:t>
              </a:r>
            </a:p>
          </p:txBody>
        </p:sp>
        <p:sp>
          <p:nvSpPr>
            <p:cNvPr id="134" name="Подзаголовок 2">
              <a:extLst>
                <a:ext uri="{FF2B5EF4-FFF2-40B4-BE49-F238E27FC236}">
                  <a16:creationId xmlns:a16="http://schemas.microsoft.com/office/drawing/2014/main" id="{F1B2A415-7CA6-4C17-B992-6CD406ACC222}"/>
                </a:ext>
              </a:extLst>
            </p:cNvPr>
            <p:cNvSpPr txBox="1">
              <a:spLocks/>
            </p:cNvSpPr>
            <p:nvPr/>
          </p:nvSpPr>
          <p:spPr>
            <a:xfrm>
              <a:off x="6280372" y="2191826"/>
              <a:ext cx="1519022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Oil Tanks</a:t>
              </a:r>
            </a:p>
          </p:txBody>
        </p:sp>
        <p:sp>
          <p:nvSpPr>
            <p:cNvPr id="135" name="Подзаголовок 2">
              <a:extLst>
                <a:ext uri="{FF2B5EF4-FFF2-40B4-BE49-F238E27FC236}">
                  <a16:creationId xmlns:a16="http://schemas.microsoft.com/office/drawing/2014/main" id="{7C26B203-1C1D-470A-9405-E9B06C776406}"/>
                </a:ext>
              </a:extLst>
            </p:cNvPr>
            <p:cNvSpPr txBox="1">
              <a:spLocks/>
            </p:cNvSpPr>
            <p:nvPr/>
          </p:nvSpPr>
          <p:spPr>
            <a:xfrm>
              <a:off x="1512721" y="5635967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Custody Meter</a:t>
              </a:r>
            </a:p>
          </p:txBody>
        </p:sp>
        <p:sp>
          <p:nvSpPr>
            <p:cNvPr id="136" name="Подзаголовок 2">
              <a:extLst>
                <a:ext uri="{FF2B5EF4-FFF2-40B4-BE49-F238E27FC236}">
                  <a16:creationId xmlns:a16="http://schemas.microsoft.com/office/drawing/2014/main" id="{F5B75187-7413-4219-BC1B-9A1AFF7A2945}"/>
                </a:ext>
              </a:extLst>
            </p:cNvPr>
            <p:cNvSpPr txBox="1">
              <a:spLocks/>
            </p:cNvSpPr>
            <p:nvPr/>
          </p:nvSpPr>
          <p:spPr>
            <a:xfrm>
              <a:off x="320927" y="4951757"/>
              <a:ext cx="1833257" cy="449262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Natural Gas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20BA768-39C7-4065-8DCC-15D211A5E253}"/>
                </a:ext>
              </a:extLst>
            </p:cNvPr>
            <p:cNvSpPr txBox="1"/>
            <p:nvPr/>
          </p:nvSpPr>
          <p:spPr>
            <a:xfrm>
              <a:off x="7196596" y="3033074"/>
              <a:ext cx="1647711" cy="38153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Flash Gas w/ O</a:t>
              </a:r>
              <a:r>
                <a:rPr lang="en-US" sz="1400" baseline="-25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30E00781-F870-4BFA-8355-FD54C54E272B}"/>
                </a:ext>
              </a:extLst>
            </p:cNvPr>
            <p:cNvSpPr/>
            <p:nvPr/>
          </p:nvSpPr>
          <p:spPr>
            <a:xfrm>
              <a:off x="1147069" y="6124248"/>
              <a:ext cx="6159500" cy="381000"/>
            </a:xfrm>
            <a:custGeom>
              <a:avLst/>
              <a:gdLst>
                <a:gd name="connsiteX0" fmla="*/ 101600 w 6159500"/>
                <a:gd name="connsiteY0" fmla="*/ 0 h 381000"/>
                <a:gd name="connsiteX1" fmla="*/ 0 w 6159500"/>
                <a:gd name="connsiteY1" fmla="*/ 381000 h 381000"/>
                <a:gd name="connsiteX2" fmla="*/ 6159500 w 6159500"/>
                <a:gd name="connsiteY2" fmla="*/ 381000 h 381000"/>
                <a:gd name="connsiteX3" fmla="*/ 6159500 w 61595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9500" h="381000">
                  <a:moveTo>
                    <a:pt x="101600" y="0"/>
                  </a:moveTo>
                  <a:lnTo>
                    <a:pt x="0" y="381000"/>
                  </a:lnTo>
                  <a:lnTo>
                    <a:pt x="6159500" y="381000"/>
                  </a:lnTo>
                  <a:lnTo>
                    <a:pt x="6159500" y="38100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72AAE14B-4596-4DF2-9E72-45481307B1F1}"/>
                </a:ext>
              </a:extLst>
            </p:cNvPr>
            <p:cNvCxnSpPr/>
            <p:nvPr/>
          </p:nvCxnSpPr>
          <p:spPr>
            <a:xfrm>
              <a:off x="2977711" y="4397405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849B2001-3EAE-4388-8003-703CAB644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42"/>
            <a:stretch/>
          </p:blipFill>
          <p:spPr>
            <a:xfrm>
              <a:off x="8575495" y="3391206"/>
              <a:ext cx="903048" cy="660538"/>
            </a:xfrm>
            <a:prstGeom prst="rect">
              <a:avLst/>
            </a:prstGeom>
          </p:spPr>
        </p:pic>
        <p:sp>
          <p:nvSpPr>
            <p:cNvPr id="141" name="Подзаголовок 2">
              <a:extLst>
                <a:ext uri="{FF2B5EF4-FFF2-40B4-BE49-F238E27FC236}">
                  <a16:creationId xmlns:a16="http://schemas.microsoft.com/office/drawing/2014/main" id="{571019B0-AC0A-4250-A220-38DC575D4F37}"/>
                </a:ext>
              </a:extLst>
            </p:cNvPr>
            <p:cNvSpPr txBox="1">
              <a:spLocks/>
            </p:cNvSpPr>
            <p:nvPr/>
          </p:nvSpPr>
          <p:spPr>
            <a:xfrm>
              <a:off x="7724109" y="3970777"/>
              <a:ext cx="2877478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Flare or Combustor </a:t>
              </a: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</a:t>
              </a:r>
              <a:b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  <a:t>(All gas to sales)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FA2E2F7-4037-4E1E-9F2A-7F0F6FDFB060}"/>
                </a:ext>
              </a:extLst>
            </p:cNvPr>
            <p:cNvSpPr/>
            <p:nvPr/>
          </p:nvSpPr>
          <p:spPr>
            <a:xfrm>
              <a:off x="3688856" y="4713374"/>
              <a:ext cx="852912" cy="8529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F45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E7030659-DBFB-4199-8950-1C69E723C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4" t="7764" r="20443" b="1940"/>
            <a:stretch/>
          </p:blipFill>
          <p:spPr>
            <a:xfrm>
              <a:off x="3755252" y="4543320"/>
              <a:ext cx="659335" cy="843886"/>
            </a:xfrm>
            <a:prstGeom prst="rect">
              <a:avLst/>
            </a:prstGeom>
          </p:spPr>
        </p:pic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1E03DF2F-CFDA-44C1-8A07-1E204156E3AC}"/>
                </a:ext>
              </a:extLst>
            </p:cNvPr>
            <p:cNvSpPr/>
            <p:nvPr/>
          </p:nvSpPr>
          <p:spPr>
            <a:xfrm>
              <a:off x="6083288" y="5259867"/>
              <a:ext cx="519297" cy="239686"/>
            </a:xfrm>
            <a:prstGeom prst="cub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096A0E7-33AA-4CD6-83FC-20715559FA9E}"/>
                </a:ext>
              </a:extLst>
            </p:cNvPr>
            <p:cNvSpPr txBox="1"/>
            <p:nvPr/>
          </p:nvSpPr>
          <p:spPr>
            <a:xfrm>
              <a:off x="4996110" y="5626809"/>
              <a:ext cx="9541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Scrubber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6815344-CEF8-4E7D-B4FD-9100155B990D}"/>
                </a:ext>
              </a:extLst>
            </p:cNvPr>
            <p:cNvSpPr txBox="1"/>
            <p:nvPr/>
          </p:nvSpPr>
          <p:spPr>
            <a:xfrm>
              <a:off x="6206964" y="5503746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VRU</a:t>
              </a:r>
            </a:p>
          </p:txBody>
        </p:sp>
        <p:sp>
          <p:nvSpPr>
            <p:cNvPr id="147" name="Can 18">
              <a:extLst>
                <a:ext uri="{FF2B5EF4-FFF2-40B4-BE49-F238E27FC236}">
                  <a16:creationId xmlns:a16="http://schemas.microsoft.com/office/drawing/2014/main" id="{40514960-A171-4C0B-952A-C420DCDB8619}"/>
                </a:ext>
              </a:extLst>
            </p:cNvPr>
            <p:cNvSpPr/>
            <p:nvPr/>
          </p:nvSpPr>
          <p:spPr>
            <a:xfrm>
              <a:off x="4935858" y="5065655"/>
              <a:ext cx="182880" cy="548640"/>
            </a:xfrm>
            <a:prstGeom prst="can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5714847-3775-4DD4-8B78-4EB85F7371B9}"/>
                </a:ext>
              </a:extLst>
            </p:cNvPr>
            <p:cNvSpPr txBox="1"/>
            <p:nvPr/>
          </p:nvSpPr>
          <p:spPr>
            <a:xfrm>
              <a:off x="3480695" y="5618893"/>
              <a:ext cx="1046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O2 removal</a:t>
              </a: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8FAA7F6D-7268-42EA-A48F-6355526D4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3534" y="5386332"/>
              <a:ext cx="2252970" cy="874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3369BB41-0B1E-4691-9116-00EB8509E3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9237" y="5406810"/>
              <a:ext cx="91552" cy="2674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CFBAAF9B-98D7-4E23-B050-79DDE4FF8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3648" y="3783287"/>
              <a:ext cx="345188" cy="1499161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00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Oil Storage </a:t>
            </a:r>
            <a:r>
              <a:rPr lang="en-US" dirty="0"/>
              <a:t>Tank Pressures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12</a:t>
            </a:fld>
            <a:endParaRPr lang="es-SV" dirty="0"/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21ACD834-2D76-4BCC-80E2-03AC044E3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44180"/>
              </p:ext>
            </p:extLst>
          </p:nvPr>
        </p:nvGraphicFramePr>
        <p:xfrm>
          <a:off x="1550495" y="941246"/>
          <a:ext cx="9397150" cy="540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DB1CE8-7390-4B21-8AD2-C44EA24B0F7B}"/>
              </a:ext>
            </a:extLst>
          </p:cNvPr>
          <p:cNvSpPr txBox="1"/>
          <p:nvPr/>
        </p:nvSpPr>
        <p:spPr>
          <a:xfrm>
            <a:off x="3105379" y="1673805"/>
            <a:ext cx="3350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Vapor recovery system startup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E86BDC-04D1-44F7-A6AC-1620E48FBF72}"/>
              </a:ext>
            </a:extLst>
          </p:cNvPr>
          <p:cNvCxnSpPr>
            <a:cxnSpLocks/>
          </p:cNvCxnSpPr>
          <p:nvPr/>
        </p:nvCxnSpPr>
        <p:spPr>
          <a:xfrm flipH="1">
            <a:off x="2571555" y="2150610"/>
            <a:ext cx="609600" cy="1193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CEBF-17BE-44AF-9D63-EF391E4A9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Knowledge is Power </a:t>
            </a:r>
            <a:r>
              <a:rPr lang="en-US" dirty="0"/>
              <a:t>- Continuous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13</a:t>
            </a:fld>
            <a:endParaRPr lang="es-SV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65652-DEA4-4B1C-81B7-5F185CF161B7}"/>
              </a:ext>
            </a:extLst>
          </p:cNvPr>
          <p:cNvGrpSpPr/>
          <p:nvPr/>
        </p:nvGrpSpPr>
        <p:grpSpPr>
          <a:xfrm>
            <a:off x="4160785" y="2393885"/>
            <a:ext cx="7560850" cy="1847843"/>
            <a:chOff x="2800750" y="1253036"/>
            <a:chExt cx="8464170" cy="16529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A94C20-54FC-45E1-B15C-505B5838F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6530"/>
            <a:stretch/>
          </p:blipFill>
          <p:spPr>
            <a:xfrm>
              <a:off x="3178111" y="1253036"/>
              <a:ext cx="8086809" cy="14094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B5776-E40D-4D03-A32E-E2073D5F1FA8}"/>
                </a:ext>
              </a:extLst>
            </p:cNvPr>
            <p:cNvSpPr txBox="1"/>
            <p:nvPr/>
          </p:nvSpPr>
          <p:spPr>
            <a:xfrm>
              <a:off x="3178111" y="2685700"/>
              <a:ext cx="6677069" cy="22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7">
                <a:defRPr/>
              </a:pPr>
              <a:r>
                <a:rPr lang="en-US" sz="1000" b="1" dirty="0">
                  <a:solidFill>
                    <a:schemeClr val="accent3"/>
                  </a:solidFill>
                  <a:latin typeface="Calibri" panose="020F0502020204030204"/>
                </a:rPr>
                <a:t>Note: oxygen scale maximum at 10,000 ppm (per customer), however spikes went up to 25,000ppm.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7A940D-6EBF-47F9-8284-A70040476491}"/>
                </a:ext>
              </a:extLst>
            </p:cNvPr>
            <p:cNvCxnSpPr>
              <a:cxnSpLocks/>
            </p:cNvCxnSpPr>
            <p:nvPr/>
          </p:nvCxnSpPr>
          <p:spPr>
            <a:xfrm>
              <a:off x="3405687" y="2338181"/>
              <a:ext cx="7822095" cy="0"/>
            </a:xfrm>
            <a:prstGeom prst="line">
              <a:avLst/>
            </a:prstGeom>
            <a:ln w="285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133FBC-DB80-4C3F-B794-3A0AB645FEAD}"/>
                </a:ext>
              </a:extLst>
            </p:cNvPr>
            <p:cNvSpPr txBox="1"/>
            <p:nvPr/>
          </p:nvSpPr>
          <p:spPr>
            <a:xfrm>
              <a:off x="3499923" y="1278011"/>
              <a:ext cx="5511365" cy="24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7">
                <a:defRPr/>
              </a:pPr>
              <a:r>
                <a:rPr lang="en-US" sz="1350" dirty="0">
                  <a:solidFill>
                    <a:schemeClr val="bg1"/>
                  </a:solidFill>
                  <a:latin typeface="Calibri" panose="020F0502020204030204"/>
                </a:rPr>
                <a:t>OXYGEN Inlet Concentration (pre ZerO</a:t>
              </a:r>
              <a:r>
                <a:rPr lang="en-US" sz="1350" baseline="-25000" dirty="0">
                  <a:solidFill>
                    <a:schemeClr val="bg1"/>
                  </a:solidFill>
                  <a:latin typeface="Calibri" panose="020F0502020204030204"/>
                </a:rPr>
                <a:t>2</a:t>
              </a:r>
              <a:r>
                <a:rPr lang="en-US" sz="1350" dirty="0">
                  <a:solidFill>
                    <a:schemeClr val="bg1"/>
                  </a:solidFill>
                  <a:latin typeface="Calibri" panose="020F0502020204030204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094EAF-B58C-45A5-96D6-FA317CE0D0DA}"/>
                </a:ext>
              </a:extLst>
            </p:cNvPr>
            <p:cNvSpPr txBox="1"/>
            <p:nvPr/>
          </p:nvSpPr>
          <p:spPr>
            <a:xfrm>
              <a:off x="8572948" y="2074785"/>
              <a:ext cx="2423952" cy="22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7">
                <a:defRPr/>
              </a:pPr>
              <a:r>
                <a:rPr lang="en-US" sz="1050" b="1" dirty="0">
                  <a:solidFill>
                    <a:schemeClr val="accent3"/>
                  </a:solidFill>
                  <a:latin typeface="Calibri" panose="020F0502020204030204"/>
                </a:rPr>
                <a:t>Typical oxygen limit of 10ppm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9CEACA-6A1C-4E9C-952B-5D50F093C499}"/>
                </a:ext>
              </a:extLst>
            </p:cNvPr>
            <p:cNvSpPr txBox="1"/>
            <p:nvPr/>
          </p:nvSpPr>
          <p:spPr>
            <a:xfrm rot="16200000">
              <a:off x="2271036" y="1782750"/>
              <a:ext cx="1411139" cy="3517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FF0000"/>
                  </a:solidFill>
                </a:rPr>
                <a:t>Inlet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2B349E-5EAB-4083-92B7-7D147ABE5F34}"/>
              </a:ext>
            </a:extLst>
          </p:cNvPr>
          <p:cNvGrpSpPr/>
          <p:nvPr/>
        </p:nvGrpSpPr>
        <p:grpSpPr>
          <a:xfrm>
            <a:off x="4160785" y="4374105"/>
            <a:ext cx="7560840" cy="1581926"/>
            <a:chOff x="3517666" y="3331650"/>
            <a:chExt cx="8464159" cy="141504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847800-743B-455E-88A0-903F87838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6530"/>
            <a:stretch/>
          </p:blipFill>
          <p:spPr>
            <a:xfrm>
              <a:off x="3895027" y="3339967"/>
              <a:ext cx="8086798" cy="140673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14D948-FEE3-4F24-964B-B9F618D48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310" y="3923787"/>
              <a:ext cx="7822095" cy="40854"/>
            </a:xfrm>
            <a:prstGeom prst="line">
              <a:avLst/>
            </a:prstGeom>
            <a:ln w="28575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635380-83F2-48F2-AF05-5F2726B576F4}"/>
                </a:ext>
              </a:extLst>
            </p:cNvPr>
            <p:cNvSpPr txBox="1"/>
            <p:nvPr/>
          </p:nvSpPr>
          <p:spPr>
            <a:xfrm>
              <a:off x="4216839" y="3381123"/>
              <a:ext cx="5227569" cy="249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7">
                <a:defRPr/>
              </a:pPr>
              <a:r>
                <a:rPr lang="en-US" sz="1350" dirty="0">
                  <a:solidFill>
                    <a:prstClr val="white"/>
                  </a:solidFill>
                  <a:latin typeface="Calibri" panose="020F0502020204030204"/>
                </a:rPr>
                <a:t>OXYGEN Outlet Concentration (post ZerO2)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99DBDB-1032-4597-8012-722318921CC3}"/>
                </a:ext>
              </a:extLst>
            </p:cNvPr>
            <p:cNvSpPr txBox="1"/>
            <p:nvPr/>
          </p:nvSpPr>
          <p:spPr>
            <a:xfrm>
              <a:off x="8807765" y="3653709"/>
              <a:ext cx="2348971" cy="22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97">
                <a:defRPr/>
              </a:pPr>
              <a:r>
                <a:rPr lang="en-US" sz="1050" b="1" dirty="0">
                  <a:solidFill>
                    <a:schemeClr val="accent3"/>
                  </a:solidFill>
                  <a:latin typeface="Calibri" panose="020F0502020204030204"/>
                </a:rPr>
                <a:t>Typical oxygen limit of 10ppm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1A4392-BDB6-4941-BE4E-855400B2F850}"/>
                </a:ext>
              </a:extLst>
            </p:cNvPr>
            <p:cNvSpPr txBox="1"/>
            <p:nvPr/>
          </p:nvSpPr>
          <p:spPr>
            <a:xfrm rot="16200000">
              <a:off x="2989518" y="3859798"/>
              <a:ext cx="1408007" cy="3517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086C14"/>
                  </a:solidFill>
                </a:rPr>
                <a:t>Outlet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43BE978-28B9-4B10-B605-B99F9BABB9F7}"/>
                </a:ext>
              </a:extLst>
            </p:cNvPr>
            <p:cNvSpPr/>
            <p:nvPr/>
          </p:nvSpPr>
          <p:spPr>
            <a:xfrm rot="5400000">
              <a:off x="7155188" y="4018136"/>
              <a:ext cx="353810" cy="274831"/>
            </a:xfrm>
            <a:prstGeom prst="rightArrow">
              <a:avLst/>
            </a:prstGeom>
            <a:solidFill>
              <a:srgbClr val="00743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799" dirty="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1D19FB75-9C35-42B3-9F20-9C3254F5CFA6}"/>
                </a:ext>
              </a:extLst>
            </p:cNvPr>
            <p:cNvSpPr/>
            <p:nvPr/>
          </p:nvSpPr>
          <p:spPr>
            <a:xfrm rot="5400000">
              <a:off x="11204944" y="3988093"/>
              <a:ext cx="353810" cy="274831"/>
            </a:xfrm>
            <a:prstGeom prst="rightArrow">
              <a:avLst/>
            </a:prstGeom>
            <a:solidFill>
              <a:srgbClr val="00743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799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265D3CD-D065-4818-BD5A-0DC66E77E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85"/>
          <a:stretch/>
        </p:blipFill>
        <p:spPr>
          <a:xfrm>
            <a:off x="560385" y="2348880"/>
            <a:ext cx="3261387" cy="29307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BD3261-DE8B-4F0C-A250-C90E37B7791F}"/>
              </a:ext>
            </a:extLst>
          </p:cNvPr>
          <p:cNvSpPr txBox="1"/>
          <p:nvPr/>
        </p:nvSpPr>
        <p:spPr>
          <a:xfrm>
            <a:off x="650395" y="1178750"/>
            <a:ext cx="8370931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Provides continuous monitoring of unit performance</a:t>
            </a:r>
          </a:p>
          <a:p>
            <a:pPr marL="236538" indent="-2365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Reporting data on vapor capture and O</a:t>
            </a:r>
            <a:r>
              <a:rPr lang="en-US" sz="1700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concentration</a:t>
            </a:r>
          </a:p>
          <a:p>
            <a:pPr marL="236538" indent="-2365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 monitor and record tank pressures from pressure sensors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A48B0-C564-4694-AE9B-89AA9CCD32E7}"/>
              </a:ext>
            </a:extLst>
          </p:cNvPr>
          <p:cNvSpPr txBox="1"/>
          <p:nvPr/>
        </p:nvSpPr>
        <p:spPr>
          <a:xfrm>
            <a:off x="4430815" y="6264315"/>
            <a:ext cx="530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Source:  </a:t>
            </a:r>
            <a:r>
              <a:rPr lang="en-US" sz="1000" i="1" dirty="0" err="1"/>
              <a:t>EcoVapor</a:t>
            </a:r>
            <a:r>
              <a:rPr lang="en-US" sz="1000" i="1" dirty="0"/>
              <a:t> remote data monitoring of inlet and outlet oxygen monitoring systems. </a:t>
            </a:r>
          </a:p>
          <a:p>
            <a:endParaRPr lang="en-US" sz="1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3BA80-6D72-488C-A0A7-A195656F822B}"/>
              </a:ext>
            </a:extLst>
          </p:cNvPr>
          <p:cNvSpPr txBox="1"/>
          <p:nvPr/>
        </p:nvSpPr>
        <p:spPr>
          <a:xfrm>
            <a:off x="560385" y="5364215"/>
            <a:ext cx="328536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1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“Some engineers refuse to admit oxygen is present, but in my 35 years of production operations I can say that there is always oxygen present and it presents a serious safety, corrosion and shut down risk.”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1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 – Former Oxy Production Operations Team Leader</a:t>
            </a:r>
          </a:p>
        </p:txBody>
      </p:sp>
    </p:spTree>
    <p:extLst>
      <p:ext uri="{BB962C8B-B14F-4D97-AF65-F5344CB8AC3E}">
        <p14:creationId xmlns:p14="http://schemas.microsoft.com/office/powerpoint/2010/main" val="19638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8CEBF-17BE-44AF-9D63-EF391E4A9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Impact </a:t>
            </a:r>
            <a:r>
              <a:rPr lang="en-US" dirty="0"/>
              <a:t>of Company-Wide Flash Gas Capture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14</a:t>
            </a:fld>
            <a:endParaRPr lang="es-SV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E78FAA-BB4A-447F-9713-D37F174A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0" y="932090"/>
            <a:ext cx="9786863" cy="56020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5A9F724-0051-473E-8E20-C61C346196CF}"/>
              </a:ext>
            </a:extLst>
          </p:cNvPr>
          <p:cNvSpPr txBox="1"/>
          <p:nvPr/>
        </p:nvSpPr>
        <p:spPr>
          <a:xfrm rot="16200000">
            <a:off x="9467574" y="4068611"/>
            <a:ext cx="383070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Sources: COGCC, EcoVapor Emissions Calculator*</a:t>
            </a:r>
          </a:p>
          <a:p>
            <a:r>
              <a:rPr lang="en-US" sz="1050" dirty="0"/>
              <a:t>NOx, VOC, and CO – API 42, Section 13, Table 13.5</a:t>
            </a:r>
          </a:p>
          <a:p>
            <a:r>
              <a:rPr lang="en-US" sz="1050" dirty="0"/>
              <a:t>GHG – CH4 and CO2 densities: 40 CFR 98 Subpart W, Section V</a:t>
            </a:r>
          </a:p>
        </p:txBody>
      </p:sp>
    </p:spTree>
    <p:extLst>
      <p:ext uri="{BB962C8B-B14F-4D97-AF65-F5344CB8AC3E}">
        <p14:creationId xmlns:p14="http://schemas.microsoft.com/office/powerpoint/2010/main" val="38450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F32C70-E4C8-CB43-B30F-26FB6A8EB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Illustrative Economic Results </a:t>
            </a:r>
            <a:r>
              <a:rPr lang="en-US" dirty="0"/>
              <a:t>| Current Product Prices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A08CA-90C8-0540-BE4D-44EC8DD8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15</a:t>
            </a:fld>
            <a:endParaRPr lang="es-S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C4812-45B3-44B1-A473-11EC39947412}"/>
              </a:ext>
            </a:extLst>
          </p:cNvPr>
          <p:cNvSpPr/>
          <p:nvPr/>
        </p:nvSpPr>
        <p:spPr>
          <a:xfrm>
            <a:off x="9291355" y="-1071500"/>
            <a:ext cx="1271946" cy="57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+1% OIL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9741405" y="863715"/>
            <a:ext cx="2450595" cy="5760640"/>
          </a:xfrm>
          <a:prstGeom prst="rect">
            <a:avLst/>
          </a:prstGeom>
          <a:solidFill>
            <a:srgbClr val="0374BC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9741405" y="2888940"/>
            <a:ext cx="2450595" cy="117013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CF098-E95D-B74A-A7A1-BEE8287CE1CD}"/>
              </a:ext>
            </a:extLst>
          </p:cNvPr>
          <p:cNvSpPr txBox="1"/>
          <p:nvPr/>
        </p:nvSpPr>
        <p:spPr>
          <a:xfrm>
            <a:off x="9966431" y="1947606"/>
            <a:ext cx="19802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Tank Capture using ZerO</a:t>
            </a:r>
            <a:r>
              <a:rPr lang="en-US" sz="1800" baseline="-25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generates over</a:t>
            </a:r>
          </a:p>
          <a:p>
            <a:pPr algn="ctr"/>
            <a:endParaRPr lang="en-US" sz="1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br>
              <a:rPr lang="en-US" sz="7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better economics than a VRT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56440" y="2663915"/>
            <a:ext cx="1957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  <a:ea typeface="Calibri" charset="0"/>
                <a:cs typeface="Calibri" charset="0"/>
              </a:rPr>
              <a:t>3x</a:t>
            </a:r>
            <a:endParaRPr lang="en-US" sz="100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5103B-A6B0-4AF9-8EA6-0D179761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15" y="953725"/>
            <a:ext cx="8230747" cy="55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0017C9-3C01-48D6-AD69-7698E9D1ABBE}"/>
              </a:ext>
            </a:extLst>
          </p:cNvPr>
          <p:cNvGrpSpPr/>
          <p:nvPr/>
        </p:nvGrpSpPr>
        <p:grpSpPr>
          <a:xfrm>
            <a:off x="2198391" y="1153363"/>
            <a:ext cx="10098259" cy="4165847"/>
            <a:chOff x="241030" y="1719957"/>
            <a:chExt cx="11950970" cy="493014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0323B2-5A45-4F62-82D1-C0A8AE6DC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1" y="5398871"/>
              <a:ext cx="1559734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F91B77B-A4E6-4A01-88BC-99E4EFEAE5FD}"/>
                </a:ext>
              </a:extLst>
            </p:cNvPr>
            <p:cNvCxnSpPr>
              <a:cxnSpLocks/>
            </p:cNvCxnSpPr>
            <p:nvPr/>
          </p:nvCxnSpPr>
          <p:spPr>
            <a:xfrm>
              <a:off x="4001662" y="2206437"/>
              <a:ext cx="3296176" cy="1504845"/>
            </a:xfrm>
            <a:prstGeom prst="bentConnector3">
              <a:avLst>
                <a:gd name="adj1" fmla="val 100116"/>
              </a:avLst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1D99DE-83B1-4052-916E-A4777DCCA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164" y="4009190"/>
              <a:ext cx="420506" cy="1382185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908FC28-DC96-464E-9460-0C18ABDD48B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873" y="3982442"/>
              <a:ext cx="1818822" cy="21540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6702C9-443F-453A-99AB-3F90C854C543}"/>
                </a:ext>
              </a:extLst>
            </p:cNvPr>
            <p:cNvCxnSpPr/>
            <p:nvPr/>
          </p:nvCxnSpPr>
          <p:spPr>
            <a:xfrm flipH="1">
              <a:off x="7022993" y="2925967"/>
              <a:ext cx="517636" cy="1701447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217649-1DCB-4805-BF1D-34D2BDE95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68308" y="2837422"/>
              <a:ext cx="414374" cy="4438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D5D98D-52DE-4259-9109-F531DD51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840526" y="3392858"/>
              <a:ext cx="414374" cy="4438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E87870-E5E9-46CA-B25F-8200E398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653934" y="3965220"/>
              <a:ext cx="414374" cy="4438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932BE6-8425-4E1B-9513-5B51B37DD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481471" y="4552402"/>
              <a:ext cx="414374" cy="4438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2DF292-7766-4DA2-8F02-6796B5E89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11" y="2833048"/>
              <a:ext cx="862957" cy="49889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F6EBE73-A79C-43D5-8C30-7366866C6A43}"/>
                </a:ext>
              </a:extLst>
            </p:cNvPr>
            <p:cNvCxnSpPr/>
            <p:nvPr/>
          </p:nvCxnSpPr>
          <p:spPr>
            <a:xfrm>
              <a:off x="3488740" y="3082496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C42093-8867-4308-9C27-C305692D5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2149" y="3407745"/>
              <a:ext cx="862957" cy="49889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02708B0-2960-427F-B0F1-CDC57A91B390}"/>
                </a:ext>
              </a:extLst>
            </p:cNvPr>
            <p:cNvCxnSpPr/>
            <p:nvPr/>
          </p:nvCxnSpPr>
          <p:spPr>
            <a:xfrm>
              <a:off x="3284478" y="3657193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9C247D7-7D3A-4C1E-9CE1-1397045C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412" y="3982442"/>
              <a:ext cx="862957" cy="498897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35B53B2-E39D-45AE-A1CB-E1C7F098C613}"/>
                </a:ext>
              </a:extLst>
            </p:cNvPr>
            <p:cNvCxnSpPr/>
            <p:nvPr/>
          </p:nvCxnSpPr>
          <p:spPr>
            <a:xfrm>
              <a:off x="3114741" y="4231890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4EB6FF3-4873-438A-B9B0-2ABC98FA7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636" y="4557138"/>
              <a:ext cx="862957" cy="49889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E0B630C-1DBD-4334-8FA4-28E6DA7375A1}"/>
                </a:ext>
              </a:extLst>
            </p:cNvPr>
            <p:cNvCxnSpPr/>
            <p:nvPr/>
          </p:nvCxnSpPr>
          <p:spPr>
            <a:xfrm>
              <a:off x="2970794" y="4785856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915C9F4-2FFF-4ADE-8C84-F732F740A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2825" y="2873295"/>
              <a:ext cx="730103" cy="249262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7DCD9CF-EC37-4A4F-AD43-07CD80D35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718" y="5651149"/>
              <a:ext cx="401054" cy="416094"/>
            </a:xfrm>
            <a:prstGeom prst="rect">
              <a:avLst/>
            </a:prstGeom>
          </p:spPr>
        </p:pic>
        <p:sp>
          <p:nvSpPr>
            <p:cNvPr id="28" name="Flowchart: Magnetic Disk 9">
              <a:extLst>
                <a:ext uri="{FF2B5EF4-FFF2-40B4-BE49-F238E27FC236}">
                  <a16:creationId xmlns:a16="http://schemas.microsoft.com/office/drawing/2014/main" id="{A6F886E9-8FB1-4742-815A-C2E149A05463}"/>
                </a:ext>
              </a:extLst>
            </p:cNvPr>
            <p:cNvSpPr/>
            <p:nvPr/>
          </p:nvSpPr>
          <p:spPr>
            <a:xfrm>
              <a:off x="7529870" y="2630468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gnetic Disk 9">
              <a:extLst>
                <a:ext uri="{FF2B5EF4-FFF2-40B4-BE49-F238E27FC236}">
                  <a16:creationId xmlns:a16="http://schemas.microsoft.com/office/drawing/2014/main" id="{1A274C7C-FC6F-44A9-8241-9862F312C588}"/>
                </a:ext>
              </a:extLst>
            </p:cNvPr>
            <p:cNvSpPr/>
            <p:nvPr/>
          </p:nvSpPr>
          <p:spPr>
            <a:xfrm>
              <a:off x="7354575" y="3225366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Magnetic Disk 9">
              <a:extLst>
                <a:ext uri="{FF2B5EF4-FFF2-40B4-BE49-F238E27FC236}">
                  <a16:creationId xmlns:a16="http://schemas.microsoft.com/office/drawing/2014/main" id="{FBB18F79-3595-49B0-B67D-A133161B58A2}"/>
                </a:ext>
              </a:extLst>
            </p:cNvPr>
            <p:cNvSpPr/>
            <p:nvPr/>
          </p:nvSpPr>
          <p:spPr>
            <a:xfrm>
              <a:off x="7178682" y="3803010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Magnetic Disk 9">
              <a:extLst>
                <a:ext uri="{FF2B5EF4-FFF2-40B4-BE49-F238E27FC236}">
                  <a16:creationId xmlns:a16="http://schemas.microsoft.com/office/drawing/2014/main" id="{1937F106-9F04-4FD0-A106-C603428520F7}"/>
                </a:ext>
              </a:extLst>
            </p:cNvPr>
            <p:cNvSpPr/>
            <p:nvPr/>
          </p:nvSpPr>
          <p:spPr>
            <a:xfrm>
              <a:off x="7014831" y="4385119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31CF074-9789-4F29-BEF2-2145A9A6B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8992" y="2675722"/>
              <a:ext cx="530429" cy="180136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3BE4B37-8859-4614-BA7C-22FB90B73217}"/>
                </a:ext>
              </a:extLst>
            </p:cNvPr>
            <p:cNvCxnSpPr/>
            <p:nvPr/>
          </p:nvCxnSpPr>
          <p:spPr>
            <a:xfrm>
              <a:off x="4930101" y="3266017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3B6D86-0D1C-4E37-AB07-0AABED21B1F3}"/>
                </a:ext>
              </a:extLst>
            </p:cNvPr>
            <p:cNvCxnSpPr/>
            <p:nvPr/>
          </p:nvCxnSpPr>
          <p:spPr>
            <a:xfrm>
              <a:off x="4742927" y="3849013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985B8DE-809B-47EA-9A91-2D3C7B4BC6A3}"/>
                </a:ext>
              </a:extLst>
            </p:cNvPr>
            <p:cNvCxnSpPr/>
            <p:nvPr/>
          </p:nvCxnSpPr>
          <p:spPr>
            <a:xfrm>
              <a:off x="4435729" y="5006600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12F6F6C-D297-4AAE-8B7F-AFE49D08809F}"/>
                </a:ext>
              </a:extLst>
            </p:cNvPr>
            <p:cNvCxnSpPr/>
            <p:nvPr/>
          </p:nvCxnSpPr>
          <p:spPr>
            <a:xfrm>
              <a:off x="7742595" y="2680055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A2520E-2D5B-45F9-8D1B-5F5F148D3A70}"/>
                </a:ext>
              </a:extLst>
            </p:cNvPr>
            <p:cNvCxnSpPr/>
            <p:nvPr/>
          </p:nvCxnSpPr>
          <p:spPr>
            <a:xfrm>
              <a:off x="7569358" y="3265468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67ED92F-E01A-41E1-8AF0-ABB40D41DD2F}"/>
                </a:ext>
              </a:extLst>
            </p:cNvPr>
            <p:cNvCxnSpPr/>
            <p:nvPr/>
          </p:nvCxnSpPr>
          <p:spPr>
            <a:xfrm>
              <a:off x="7395053" y="3853646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51521D-1640-4572-A372-321266063F74}"/>
                </a:ext>
              </a:extLst>
            </p:cNvPr>
            <p:cNvCxnSpPr/>
            <p:nvPr/>
          </p:nvCxnSpPr>
          <p:spPr>
            <a:xfrm>
              <a:off x="7213270" y="4449762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E01BDE9-3BFF-49FF-BB9E-06E7ABEA4A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1692" y="3265468"/>
              <a:ext cx="511355" cy="1735803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2CAA82C-27F4-49A2-8949-0C6F5181D4D1}"/>
                </a:ext>
              </a:extLst>
            </p:cNvPr>
            <p:cNvCxnSpPr/>
            <p:nvPr/>
          </p:nvCxnSpPr>
          <p:spPr>
            <a:xfrm>
              <a:off x="8499815" y="3812551"/>
              <a:ext cx="1820753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4A9BE396-A9F8-4B3D-B84D-6D8341DDF7AD}"/>
                </a:ext>
              </a:extLst>
            </p:cNvPr>
            <p:cNvSpPr/>
            <p:nvPr/>
          </p:nvSpPr>
          <p:spPr>
            <a:xfrm>
              <a:off x="7739926" y="2699460"/>
              <a:ext cx="1028700" cy="1143000"/>
            </a:xfrm>
            <a:custGeom>
              <a:avLst/>
              <a:gdLst>
                <a:gd name="connsiteX0" fmla="*/ 0 w 1028700"/>
                <a:gd name="connsiteY0" fmla="*/ 0 h 1143000"/>
                <a:gd name="connsiteX1" fmla="*/ 1028700 w 1028700"/>
                <a:gd name="connsiteY1" fmla="*/ 0 h 1143000"/>
                <a:gd name="connsiteX2" fmla="*/ 762000 w 1028700"/>
                <a:gd name="connsiteY2" fmla="*/ 1143000 h 1143000"/>
                <a:gd name="connsiteX3" fmla="*/ 762000 w 1028700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0" h="1143000">
                  <a:moveTo>
                    <a:pt x="0" y="0"/>
                  </a:moveTo>
                  <a:lnTo>
                    <a:pt x="1028700" y="0"/>
                  </a:lnTo>
                  <a:lnTo>
                    <a:pt x="762000" y="1143000"/>
                  </a:lnTo>
                  <a:lnTo>
                    <a:pt x="762000" y="1143000"/>
                  </a:lnTo>
                </a:path>
              </a:pathLst>
            </a:cu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Подзаголовок 2">
              <a:extLst>
                <a:ext uri="{FF2B5EF4-FFF2-40B4-BE49-F238E27FC236}">
                  <a16:creationId xmlns:a16="http://schemas.microsoft.com/office/drawing/2014/main" id="{9F67594D-E1F8-4E06-8F1C-DEE862C1C7DD}"/>
                </a:ext>
              </a:extLst>
            </p:cNvPr>
            <p:cNvSpPr txBox="1">
              <a:spLocks/>
            </p:cNvSpPr>
            <p:nvPr/>
          </p:nvSpPr>
          <p:spPr>
            <a:xfrm>
              <a:off x="4081635" y="2436654"/>
              <a:ext cx="1517759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>
                  <a:latin typeface="Calibri" charset="0"/>
                  <a:ea typeface="Calibri" charset="0"/>
                  <a:cs typeface="Calibri" charset="0"/>
                </a:rPr>
                <a:t>Separators</a:t>
              </a:r>
              <a:endParaRPr lang="en-US" sz="1400" b="1" kern="0" spc="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Подзаголовок 2">
              <a:extLst>
                <a:ext uri="{FF2B5EF4-FFF2-40B4-BE49-F238E27FC236}">
                  <a16:creationId xmlns:a16="http://schemas.microsoft.com/office/drawing/2014/main" id="{E2247F73-C4CD-4B1A-BEF7-204D6C518B96}"/>
                </a:ext>
              </a:extLst>
            </p:cNvPr>
            <p:cNvSpPr txBox="1">
              <a:spLocks/>
            </p:cNvSpPr>
            <p:nvPr/>
          </p:nvSpPr>
          <p:spPr>
            <a:xfrm>
              <a:off x="7870785" y="2203491"/>
              <a:ext cx="1519022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Oil Tanks</a:t>
              </a:r>
            </a:p>
          </p:txBody>
        </p:sp>
        <p:sp>
          <p:nvSpPr>
            <p:cNvPr id="45" name="Подзаголовок 2">
              <a:extLst>
                <a:ext uri="{FF2B5EF4-FFF2-40B4-BE49-F238E27FC236}">
                  <a16:creationId xmlns:a16="http://schemas.microsoft.com/office/drawing/2014/main" id="{D7EF0E31-2391-415D-B9A5-9EA6A9688D29}"/>
                </a:ext>
              </a:extLst>
            </p:cNvPr>
            <p:cNvSpPr txBox="1">
              <a:spLocks/>
            </p:cNvSpPr>
            <p:nvPr/>
          </p:nvSpPr>
          <p:spPr>
            <a:xfrm>
              <a:off x="3103134" y="5647632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Custody Meter</a:t>
              </a:r>
            </a:p>
          </p:txBody>
        </p:sp>
        <p:sp>
          <p:nvSpPr>
            <p:cNvPr id="46" name="Подзаголовок 2">
              <a:extLst>
                <a:ext uri="{FF2B5EF4-FFF2-40B4-BE49-F238E27FC236}">
                  <a16:creationId xmlns:a16="http://schemas.microsoft.com/office/drawing/2014/main" id="{19CDB735-2DF8-4AA5-AA85-9FDB2D44CA33}"/>
                </a:ext>
              </a:extLst>
            </p:cNvPr>
            <p:cNvSpPr txBox="1">
              <a:spLocks/>
            </p:cNvSpPr>
            <p:nvPr/>
          </p:nvSpPr>
          <p:spPr>
            <a:xfrm>
              <a:off x="1669823" y="5131940"/>
              <a:ext cx="1833258" cy="449264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Natural Gas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CF3CE5-CA51-4B14-B470-5BE8E33CD605}"/>
                </a:ext>
              </a:extLst>
            </p:cNvPr>
            <p:cNvSpPr txBox="1"/>
            <p:nvPr/>
          </p:nvSpPr>
          <p:spPr>
            <a:xfrm>
              <a:off x="8890230" y="2943024"/>
              <a:ext cx="1556313" cy="36424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Flash Gas w/ O</a:t>
              </a:r>
              <a:r>
                <a:rPr lang="en-US" sz="1400" baseline="-25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48" name="Freeform 92">
              <a:extLst>
                <a:ext uri="{FF2B5EF4-FFF2-40B4-BE49-F238E27FC236}">
                  <a16:creationId xmlns:a16="http://schemas.microsoft.com/office/drawing/2014/main" id="{C6E36C83-F587-4EBB-84F0-DBAD440774A2}"/>
                </a:ext>
              </a:extLst>
            </p:cNvPr>
            <p:cNvSpPr/>
            <p:nvPr/>
          </p:nvSpPr>
          <p:spPr>
            <a:xfrm>
              <a:off x="2737482" y="6135913"/>
              <a:ext cx="6159500" cy="381000"/>
            </a:xfrm>
            <a:custGeom>
              <a:avLst/>
              <a:gdLst>
                <a:gd name="connsiteX0" fmla="*/ 101600 w 6159500"/>
                <a:gd name="connsiteY0" fmla="*/ 0 h 381000"/>
                <a:gd name="connsiteX1" fmla="*/ 0 w 6159500"/>
                <a:gd name="connsiteY1" fmla="*/ 381000 h 381000"/>
                <a:gd name="connsiteX2" fmla="*/ 6159500 w 6159500"/>
                <a:gd name="connsiteY2" fmla="*/ 381000 h 381000"/>
                <a:gd name="connsiteX3" fmla="*/ 6159500 w 61595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9500" h="381000">
                  <a:moveTo>
                    <a:pt x="101600" y="0"/>
                  </a:moveTo>
                  <a:lnTo>
                    <a:pt x="0" y="381000"/>
                  </a:lnTo>
                  <a:lnTo>
                    <a:pt x="6159500" y="381000"/>
                  </a:lnTo>
                  <a:lnTo>
                    <a:pt x="6159500" y="38100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Подзаголовок 2">
              <a:extLst>
                <a:ext uri="{FF2B5EF4-FFF2-40B4-BE49-F238E27FC236}">
                  <a16:creationId xmlns:a16="http://schemas.microsoft.com/office/drawing/2014/main" id="{CAA1F219-7EC9-4C1C-B285-2E634F7CFDFC}"/>
                </a:ext>
              </a:extLst>
            </p:cNvPr>
            <p:cNvSpPr txBox="1">
              <a:spLocks/>
            </p:cNvSpPr>
            <p:nvPr/>
          </p:nvSpPr>
          <p:spPr>
            <a:xfrm>
              <a:off x="5039368" y="6062535"/>
              <a:ext cx="3989111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>
                  <a:latin typeface="Calibri" charset="0"/>
                  <a:ea typeface="Calibri" charset="0"/>
                  <a:cs typeface="Calibri" charset="0"/>
                </a:rPr>
                <a:t>Gas Pipeline to Processing Plant</a:t>
              </a:r>
              <a:endParaRPr lang="en-US" sz="1400" b="1" kern="0" spc="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453D7B7-F99D-46B1-8ED7-A896093D11FE}"/>
                </a:ext>
              </a:extLst>
            </p:cNvPr>
            <p:cNvCxnSpPr/>
            <p:nvPr/>
          </p:nvCxnSpPr>
          <p:spPr>
            <a:xfrm>
              <a:off x="4574279" y="4409619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93BAF92-3C31-411D-BC04-2221CA377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42"/>
            <a:stretch/>
          </p:blipFill>
          <p:spPr>
            <a:xfrm>
              <a:off x="10165908" y="3402871"/>
              <a:ext cx="903048" cy="660538"/>
            </a:xfrm>
            <a:prstGeom prst="rect">
              <a:avLst/>
            </a:prstGeom>
          </p:spPr>
        </p:pic>
        <p:sp>
          <p:nvSpPr>
            <p:cNvPr id="52" name="Подзаголовок 2">
              <a:extLst>
                <a:ext uri="{FF2B5EF4-FFF2-40B4-BE49-F238E27FC236}">
                  <a16:creationId xmlns:a16="http://schemas.microsoft.com/office/drawing/2014/main" id="{7063BB16-BD7C-4819-9FF2-9C95A2D30707}"/>
                </a:ext>
              </a:extLst>
            </p:cNvPr>
            <p:cNvSpPr txBox="1">
              <a:spLocks/>
            </p:cNvSpPr>
            <p:nvPr/>
          </p:nvSpPr>
          <p:spPr>
            <a:xfrm>
              <a:off x="9198319" y="3982442"/>
              <a:ext cx="2993681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Flare or Combustor </a:t>
              </a: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</a:t>
              </a:r>
              <a:b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  <a:t>(All gas to sales)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237ABAB-9472-4277-AFC3-39E06F8487F1}"/>
                </a:ext>
              </a:extLst>
            </p:cNvPr>
            <p:cNvSpPr/>
            <p:nvPr/>
          </p:nvSpPr>
          <p:spPr>
            <a:xfrm>
              <a:off x="5279269" y="4725039"/>
              <a:ext cx="852912" cy="8529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F45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F69A66-4A65-4B84-B548-E24AE7B7B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4" t="7764" r="20443" b="1940"/>
            <a:stretch/>
          </p:blipFill>
          <p:spPr>
            <a:xfrm>
              <a:off x="5345665" y="4554985"/>
              <a:ext cx="659335" cy="843886"/>
            </a:xfrm>
            <a:prstGeom prst="rect">
              <a:avLst/>
            </a:prstGeom>
          </p:spPr>
        </p:pic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9236675C-5547-4770-96FD-4ED86B756F2C}"/>
                </a:ext>
              </a:extLst>
            </p:cNvPr>
            <p:cNvSpPr/>
            <p:nvPr/>
          </p:nvSpPr>
          <p:spPr>
            <a:xfrm>
              <a:off x="7666903" y="5221830"/>
              <a:ext cx="519297" cy="239686"/>
            </a:xfrm>
            <a:prstGeom prst="cub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9A8D88-A389-4518-B3CD-15ADBB52EB49}"/>
                </a:ext>
              </a:extLst>
            </p:cNvPr>
            <p:cNvSpPr txBox="1"/>
            <p:nvPr/>
          </p:nvSpPr>
          <p:spPr>
            <a:xfrm>
              <a:off x="6569258" y="5602795"/>
              <a:ext cx="9541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Scrubber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2E662D-21F5-4B2B-A621-9A84C9DDD1A0}"/>
                </a:ext>
              </a:extLst>
            </p:cNvPr>
            <p:cNvSpPr txBox="1"/>
            <p:nvPr/>
          </p:nvSpPr>
          <p:spPr>
            <a:xfrm>
              <a:off x="7797377" y="5515411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kern="0" spc="100" dirty="0">
                  <a:latin typeface="Calibri" charset="0"/>
                  <a:cs typeface="Calibri" charset="0"/>
                </a:rPr>
                <a:t>VRU</a:t>
              </a:r>
            </a:p>
          </p:txBody>
        </p:sp>
        <p:sp>
          <p:nvSpPr>
            <p:cNvPr id="58" name="Can 18">
              <a:extLst>
                <a:ext uri="{FF2B5EF4-FFF2-40B4-BE49-F238E27FC236}">
                  <a16:creationId xmlns:a16="http://schemas.microsoft.com/office/drawing/2014/main" id="{7BDC4728-89AF-4EF5-85EB-E9D022A9EF1C}"/>
                </a:ext>
              </a:extLst>
            </p:cNvPr>
            <p:cNvSpPr/>
            <p:nvPr/>
          </p:nvSpPr>
          <p:spPr>
            <a:xfrm>
              <a:off x="6526271" y="5077320"/>
              <a:ext cx="182880" cy="548640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83">
              <a:extLst>
                <a:ext uri="{FF2B5EF4-FFF2-40B4-BE49-F238E27FC236}">
                  <a16:creationId xmlns:a16="http://schemas.microsoft.com/office/drawing/2014/main" id="{7DBD81BD-9AC9-4876-90B9-BCDCFE2B3C01}"/>
                </a:ext>
              </a:extLst>
            </p:cNvPr>
            <p:cNvSpPr/>
            <p:nvPr/>
          </p:nvSpPr>
          <p:spPr>
            <a:xfrm>
              <a:off x="4146734" y="2057952"/>
              <a:ext cx="3736903" cy="637365"/>
            </a:xfrm>
            <a:custGeom>
              <a:avLst/>
              <a:gdLst>
                <a:gd name="connsiteX0" fmla="*/ 0 w 1028700"/>
                <a:gd name="connsiteY0" fmla="*/ 0 h 1143000"/>
                <a:gd name="connsiteX1" fmla="*/ 1028700 w 1028700"/>
                <a:gd name="connsiteY1" fmla="*/ 0 h 1143000"/>
                <a:gd name="connsiteX2" fmla="*/ 762000 w 1028700"/>
                <a:gd name="connsiteY2" fmla="*/ 1143000 h 1143000"/>
                <a:gd name="connsiteX3" fmla="*/ 762000 w 1028700"/>
                <a:gd name="connsiteY3" fmla="*/ 1143000 h 1143000"/>
                <a:gd name="connsiteX0" fmla="*/ 0 w 762000"/>
                <a:gd name="connsiteY0" fmla="*/ 9427 h 1152427"/>
                <a:gd name="connsiteX1" fmla="*/ 636213 w 762000"/>
                <a:gd name="connsiteY1" fmla="*/ 0 h 1152427"/>
                <a:gd name="connsiteX2" fmla="*/ 762000 w 762000"/>
                <a:gd name="connsiteY2" fmla="*/ 1152427 h 1152427"/>
                <a:gd name="connsiteX3" fmla="*/ 762000 w 762000"/>
                <a:gd name="connsiteY3" fmla="*/ 1152427 h 1152427"/>
                <a:gd name="connsiteX0" fmla="*/ 0 w 762000"/>
                <a:gd name="connsiteY0" fmla="*/ 9427 h 1152427"/>
                <a:gd name="connsiteX1" fmla="*/ 636213 w 762000"/>
                <a:gd name="connsiteY1" fmla="*/ 0 h 1152427"/>
                <a:gd name="connsiteX2" fmla="*/ 762000 w 762000"/>
                <a:gd name="connsiteY2" fmla="*/ 1152427 h 1152427"/>
                <a:gd name="connsiteX3" fmla="*/ 621025 w 762000"/>
                <a:gd name="connsiteY3" fmla="*/ 633953 h 1152427"/>
                <a:gd name="connsiteX0" fmla="*/ 0 w 636213"/>
                <a:gd name="connsiteY0" fmla="*/ 9427 h 633953"/>
                <a:gd name="connsiteX1" fmla="*/ 636213 w 636213"/>
                <a:gd name="connsiteY1" fmla="*/ 0 h 633953"/>
                <a:gd name="connsiteX2" fmla="*/ 624229 w 636213"/>
                <a:gd name="connsiteY2" fmla="*/ 464271 h 633953"/>
                <a:gd name="connsiteX3" fmla="*/ 621025 w 636213"/>
                <a:gd name="connsiteY3" fmla="*/ 633953 h 633953"/>
                <a:gd name="connsiteX0" fmla="*/ 0 w 636213"/>
                <a:gd name="connsiteY0" fmla="*/ 9427 h 630541"/>
                <a:gd name="connsiteX1" fmla="*/ 636213 w 636213"/>
                <a:gd name="connsiteY1" fmla="*/ 0 h 630541"/>
                <a:gd name="connsiteX2" fmla="*/ 624229 w 636213"/>
                <a:gd name="connsiteY2" fmla="*/ 464271 h 630541"/>
                <a:gd name="connsiteX3" fmla="*/ 615807 w 636213"/>
                <a:gd name="connsiteY3" fmla="*/ 630541 h 630541"/>
                <a:gd name="connsiteX0" fmla="*/ 0 w 636213"/>
                <a:gd name="connsiteY0" fmla="*/ 9427 h 630541"/>
                <a:gd name="connsiteX1" fmla="*/ 636213 w 636213"/>
                <a:gd name="connsiteY1" fmla="*/ 0 h 630541"/>
                <a:gd name="connsiteX2" fmla="*/ 627708 w 636213"/>
                <a:gd name="connsiteY2" fmla="*/ 242495 h 630541"/>
                <a:gd name="connsiteX3" fmla="*/ 615807 w 636213"/>
                <a:gd name="connsiteY3" fmla="*/ 630541 h 630541"/>
                <a:gd name="connsiteX0" fmla="*/ 0 w 640852"/>
                <a:gd name="connsiteY0" fmla="*/ 16251 h 637365"/>
                <a:gd name="connsiteX1" fmla="*/ 640852 w 640852"/>
                <a:gd name="connsiteY1" fmla="*/ 0 h 637365"/>
                <a:gd name="connsiteX2" fmla="*/ 627708 w 640852"/>
                <a:gd name="connsiteY2" fmla="*/ 249319 h 637365"/>
                <a:gd name="connsiteX3" fmla="*/ 615807 w 640852"/>
                <a:gd name="connsiteY3" fmla="*/ 637365 h 637365"/>
                <a:gd name="connsiteX0" fmla="*/ 0 w 640852"/>
                <a:gd name="connsiteY0" fmla="*/ 16251 h 637365"/>
                <a:gd name="connsiteX1" fmla="*/ 640852 w 640852"/>
                <a:gd name="connsiteY1" fmla="*/ 0 h 637365"/>
                <a:gd name="connsiteX2" fmla="*/ 627708 w 640852"/>
                <a:gd name="connsiteY2" fmla="*/ 249319 h 637365"/>
                <a:gd name="connsiteX3" fmla="*/ 615807 w 640852"/>
                <a:gd name="connsiteY3" fmla="*/ 637365 h 637365"/>
                <a:gd name="connsiteX0" fmla="*/ 0 w 640852"/>
                <a:gd name="connsiteY0" fmla="*/ 16251 h 637365"/>
                <a:gd name="connsiteX1" fmla="*/ 640852 w 640852"/>
                <a:gd name="connsiteY1" fmla="*/ 0 h 637365"/>
                <a:gd name="connsiteX2" fmla="*/ 628288 w 640852"/>
                <a:gd name="connsiteY2" fmla="*/ 245907 h 637365"/>
                <a:gd name="connsiteX3" fmla="*/ 615807 w 640852"/>
                <a:gd name="connsiteY3" fmla="*/ 637365 h 637365"/>
                <a:gd name="connsiteX0" fmla="*/ 0 w 640852"/>
                <a:gd name="connsiteY0" fmla="*/ 16251 h 637365"/>
                <a:gd name="connsiteX1" fmla="*/ 640852 w 640852"/>
                <a:gd name="connsiteY1" fmla="*/ 0 h 637365"/>
                <a:gd name="connsiteX2" fmla="*/ 615807 w 640852"/>
                <a:gd name="connsiteY2" fmla="*/ 637365 h 637365"/>
                <a:gd name="connsiteX0" fmla="*/ 0 w 785559"/>
                <a:gd name="connsiteY0" fmla="*/ 16251 h 637365"/>
                <a:gd name="connsiteX1" fmla="*/ 785559 w 785559"/>
                <a:gd name="connsiteY1" fmla="*/ 0 h 637365"/>
                <a:gd name="connsiteX2" fmla="*/ 760514 w 785559"/>
                <a:gd name="connsiteY2" fmla="*/ 637365 h 63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559" h="637365">
                  <a:moveTo>
                    <a:pt x="0" y="16251"/>
                  </a:moveTo>
                  <a:lnTo>
                    <a:pt x="785559" y="0"/>
                  </a:lnTo>
                  <a:lnTo>
                    <a:pt x="760514" y="637365"/>
                  </a:lnTo>
                </a:path>
              </a:pathLst>
            </a:cu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Подзаголовок 2">
              <a:extLst>
                <a:ext uri="{FF2B5EF4-FFF2-40B4-BE49-F238E27FC236}">
                  <a16:creationId xmlns:a16="http://schemas.microsoft.com/office/drawing/2014/main" id="{A80A2E69-196E-4DEA-A045-5D9B0625CB9E}"/>
                </a:ext>
              </a:extLst>
            </p:cNvPr>
            <p:cNvSpPr txBox="1">
              <a:spLocks/>
            </p:cNvSpPr>
            <p:nvPr/>
          </p:nvSpPr>
          <p:spPr>
            <a:xfrm>
              <a:off x="241030" y="1851735"/>
              <a:ext cx="2334435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Additional </a:t>
              </a: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CAPTURE</a:t>
              </a:r>
              <a:b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</a:br>
              <a:r>
                <a:rPr lang="en-US" sz="1400" kern="0" spc="100" dirty="0">
                  <a:latin typeface="Calibri" charset="0"/>
                  <a:ea typeface="Calibri" charset="0"/>
                  <a:cs typeface="Calibri" charset="0"/>
                </a:rPr>
                <a:t>(All gas to sales)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7833B8E-E0C9-422C-8E0E-8AEFC6C2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327" y="1719957"/>
              <a:ext cx="2597709" cy="90919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B95132A-ECFE-4313-8FE9-1390F7FDBDBB}"/>
                </a:ext>
              </a:extLst>
            </p:cNvPr>
            <p:cNvSpPr txBox="1"/>
            <p:nvPr/>
          </p:nvSpPr>
          <p:spPr>
            <a:xfrm>
              <a:off x="5142349" y="5577951"/>
              <a:ext cx="1046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O2 removal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FDC345E-C990-4642-907B-44B0C6ACCC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9497" y="5376579"/>
              <a:ext cx="2252970" cy="874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942D223-AD0C-4FD4-B0A6-C0589DD09A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7945" y="5418475"/>
              <a:ext cx="91552" cy="2674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54AF907-CBAC-493B-A15E-7A7241D8E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6383" y="3812551"/>
              <a:ext cx="345188" cy="1499161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1AF292-B09D-4DC2-A9A3-E5AC98D74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Truck </a:t>
            </a:r>
            <a:r>
              <a:rPr lang="en-US" dirty="0"/>
              <a:t>Loading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16</a:t>
            </a:fld>
            <a:endParaRPr lang="es-S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2C157-5AA8-450C-BDD5-162AB77C5688}"/>
              </a:ext>
            </a:extLst>
          </p:cNvPr>
          <p:cNvSpPr txBox="1"/>
          <p:nvPr/>
        </p:nvSpPr>
        <p:spPr>
          <a:xfrm>
            <a:off x="211898" y="2750576"/>
            <a:ext cx="34932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Truck loading emissions account for 10% - 15% of site emissions. 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 O2 in truck vapor can require addition of produced gas to dilute O2 content for removal.</a:t>
            </a:r>
          </a:p>
          <a:p>
            <a:pPr marL="134938"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2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E54AE3-AFCB-4F59-A07A-20F9160CA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7340"/>
              </p:ext>
            </p:extLst>
          </p:nvPr>
        </p:nvGraphicFramePr>
        <p:xfrm>
          <a:off x="1055440" y="1059548"/>
          <a:ext cx="9503052" cy="52453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95555">
                  <a:extLst>
                    <a:ext uri="{9D8B030D-6E8A-4147-A177-3AD203B41FA5}">
                      <a16:colId xmlns:a16="http://schemas.microsoft.com/office/drawing/2014/main" val="706283526"/>
                    </a:ext>
                  </a:extLst>
                </a:gridCol>
                <a:gridCol w="2295255">
                  <a:extLst>
                    <a:ext uri="{9D8B030D-6E8A-4147-A177-3AD203B41FA5}">
                      <a16:colId xmlns:a16="http://schemas.microsoft.com/office/drawing/2014/main" val="283412769"/>
                    </a:ext>
                  </a:extLst>
                </a:gridCol>
                <a:gridCol w="2212242">
                  <a:extLst>
                    <a:ext uri="{9D8B030D-6E8A-4147-A177-3AD203B41FA5}">
                      <a16:colId xmlns:a16="http://schemas.microsoft.com/office/drawing/2014/main" val="2818714428"/>
                    </a:ext>
                  </a:extLst>
                </a:gridCol>
              </a:tblGrid>
              <a:tr h="34924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Function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Vapor Tower  Recovery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Tank Vapor Recovery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89367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Capture flash vapors from oil – generate revenue from waste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Prevent oxygen from fouling recovered gas stream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Separation of liquids from gas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Require use of VRU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Reduce emissions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100% Oil Tank Vapor Capture</a:t>
                      </a:r>
                      <a:endParaRPr lang="en-US" sz="14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19584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Produced Water Tank Vapor Capture</a:t>
                      </a:r>
                      <a:endParaRPr lang="en-US" sz="14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58034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Tank Truck Vapor Capture</a:t>
                      </a:r>
                      <a:endParaRPr lang="en-US" sz="14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970610"/>
                  </a:ext>
                </a:extLst>
              </a:tr>
              <a:tr h="498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Simultaneous Recovery from Tanks And Other Low-pressure Vessels (i.e. ULPS, H/T, etc.)</a:t>
                      </a:r>
                      <a:endParaRPr lang="en-US" sz="1400" b="0" i="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269807"/>
                  </a:ext>
                </a:extLst>
              </a:tr>
              <a:tr h="460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Active control of tank pressures </a:t>
                      </a:r>
                      <a:endParaRPr lang="en-US" sz="1400" b="0" i="0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247745"/>
                  </a:ext>
                </a:extLst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Similar Functionality </a:t>
            </a:r>
            <a:r>
              <a:rPr lang="en-US" dirty="0"/>
              <a:t>| But Some Differences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5" y="1685402"/>
            <a:ext cx="294650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6996100" y="3988368"/>
            <a:ext cx="277087" cy="365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5" y="2135452"/>
            <a:ext cx="294650" cy="3657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5" y="2623357"/>
            <a:ext cx="294650" cy="365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5" y="3080557"/>
            <a:ext cx="294650" cy="365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6996100" y="4483423"/>
            <a:ext cx="277087" cy="365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6996100" y="4915282"/>
            <a:ext cx="277087" cy="365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6996100" y="5410337"/>
            <a:ext cx="277087" cy="3657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800"/>
            <a:fld id="{597BFFA6-61B1-4984-983B-9D1AEC0ED12D}" type="slidenum">
              <a:rPr lang="es-SV" smtClean="0"/>
              <a:pPr defTabSz="905800"/>
              <a:t>17</a:t>
            </a:fld>
            <a:endParaRPr lang="es-SV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4" y="3530607"/>
            <a:ext cx="294650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4" y="4005998"/>
            <a:ext cx="294650" cy="365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4" y="4456048"/>
            <a:ext cx="294650" cy="3657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4" y="4925762"/>
            <a:ext cx="294650" cy="3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91354" y="5420817"/>
            <a:ext cx="294650" cy="3657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DCAED7-EDF7-9544-9AF9-E2A2CB2198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7033266" y="5917850"/>
            <a:ext cx="277087" cy="365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9267618" y="5915872"/>
            <a:ext cx="294650" cy="3657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6996101" y="1674922"/>
            <a:ext cx="294650" cy="3657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6996101" y="2124972"/>
            <a:ext cx="294650" cy="3657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6996101" y="2612877"/>
            <a:ext cx="294650" cy="3657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6996101" y="3070077"/>
            <a:ext cx="294650" cy="3657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32"/>
          <a:stretch/>
        </p:blipFill>
        <p:spPr>
          <a:xfrm>
            <a:off x="6996100" y="3520127"/>
            <a:ext cx="29465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Tank </a:t>
            </a:r>
            <a:r>
              <a:rPr lang="en-US" dirty="0"/>
              <a:t>Safety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18</a:t>
            </a:fld>
            <a:endParaRPr lang="es-SV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7A616E7-4C48-4396-93B7-EDC380D2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95" y="1043735"/>
            <a:ext cx="8048556" cy="53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EDE46-B72D-4E9A-B274-BAAF5D8FFA3C}"/>
              </a:ext>
            </a:extLst>
          </p:cNvPr>
          <p:cNvSpPr txBox="1"/>
          <p:nvPr/>
        </p:nvSpPr>
        <p:spPr>
          <a:xfrm>
            <a:off x="2315580" y="1204776"/>
            <a:ext cx="275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Lightning Arrestors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55B09F-685D-48A0-9313-400DBB24105F}"/>
              </a:ext>
            </a:extLst>
          </p:cNvPr>
          <p:cNvCxnSpPr/>
          <p:nvPr/>
        </p:nvCxnSpPr>
        <p:spPr>
          <a:xfrm flipH="1">
            <a:off x="2315580" y="1741853"/>
            <a:ext cx="278296" cy="417443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72C3C9-EA3A-4829-B726-9042814D8CB5}"/>
              </a:ext>
            </a:extLst>
          </p:cNvPr>
          <p:cNvCxnSpPr>
            <a:cxnSpLocks/>
          </p:cNvCxnSpPr>
          <p:nvPr/>
        </p:nvCxnSpPr>
        <p:spPr>
          <a:xfrm>
            <a:off x="3845750" y="1663009"/>
            <a:ext cx="394805" cy="496287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412B29-BC18-41FA-8CC9-2407E46227EB}"/>
              </a:ext>
            </a:extLst>
          </p:cNvPr>
          <p:cNvCxnSpPr>
            <a:cxnSpLocks/>
          </p:cNvCxnSpPr>
          <p:nvPr/>
        </p:nvCxnSpPr>
        <p:spPr>
          <a:xfrm>
            <a:off x="4970875" y="1435608"/>
            <a:ext cx="315035" cy="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The Fire Triangle for Water </a:t>
            </a:r>
            <a:r>
              <a:rPr lang="en-US" dirty="0"/>
              <a:t>/ SWD Tanks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19</a:t>
            </a:fld>
            <a:endParaRPr lang="es-SV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22A4F69-EC03-4E0A-ACEE-D2E1F1B6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70" y="1268760"/>
            <a:ext cx="4478322" cy="39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AB78544-4471-4F5B-A46B-ABAFB68811E4}"/>
              </a:ext>
            </a:extLst>
          </p:cNvPr>
          <p:cNvSpPr txBox="1"/>
          <p:nvPr/>
        </p:nvSpPr>
        <p:spPr>
          <a:xfrm>
            <a:off x="6906090" y="3113965"/>
            <a:ext cx="1745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Lightning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559DFD-7A35-4308-939C-1B5934190587}"/>
              </a:ext>
            </a:extLst>
          </p:cNvPr>
          <p:cNvSpPr txBox="1"/>
          <p:nvPr/>
        </p:nvSpPr>
        <p:spPr>
          <a:xfrm>
            <a:off x="3170675" y="5139190"/>
            <a:ext cx="42234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Hydrocarbon Vapors</a:t>
            </a:r>
          </a:p>
          <a:p>
            <a:pPr algn="ctr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Entrained in Water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EF676D-BE3C-45B2-825F-A2B3BD157E03}"/>
              </a:ext>
            </a:extLst>
          </p:cNvPr>
          <p:cNvSpPr txBox="1"/>
          <p:nvPr/>
        </p:nvSpPr>
        <p:spPr>
          <a:xfrm>
            <a:off x="1595500" y="2303875"/>
            <a:ext cx="3068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78CD4"/>
                </a:solidFill>
              </a:rPr>
              <a:t>Atmospheric </a:t>
            </a:r>
          </a:p>
          <a:p>
            <a:pPr algn="ctr"/>
            <a:r>
              <a:rPr lang="en-US" sz="3200" b="1" dirty="0">
                <a:solidFill>
                  <a:srgbClr val="578CD4"/>
                </a:solidFill>
              </a:rPr>
              <a:t>Tanks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5DF862E-6CA5-4B85-ADF9-EFE941F3E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24674" b="9167"/>
          <a:stretch/>
        </p:blipFill>
        <p:spPr bwMode="auto">
          <a:xfrm>
            <a:off x="6996100" y="1718810"/>
            <a:ext cx="1719633" cy="12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Our</a:t>
            </a:r>
            <a:r>
              <a:rPr lang="en-US" dirty="0"/>
              <a:t> Presenters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2</a:t>
            </a:fld>
            <a:endParaRPr lang="es-SV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9AF59F7-0BCE-4B71-9F9D-4E8A8FACA48D}"/>
              </a:ext>
            </a:extLst>
          </p:cNvPr>
          <p:cNvSpPr/>
          <p:nvPr/>
        </p:nvSpPr>
        <p:spPr>
          <a:xfrm>
            <a:off x="1843519" y="2799076"/>
            <a:ext cx="7987895" cy="755847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75000"/>
              </a:lnSpc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Casey Short, Rockies Regional Business Development Manager</a:t>
            </a:r>
            <a:endParaRPr lang="en-US" sz="5849" b="1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207528">
              <a:lnSpc>
                <a:spcPct val="125000"/>
              </a:lnSpc>
              <a:spcAft>
                <a:spcPts val="600"/>
              </a:spcAft>
              <a:defRPr/>
            </a:pPr>
            <a:r>
              <a:rPr lang="en-US" sz="17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EcoVapor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9204D330-02B2-4F5B-9AFB-3241E07C3B46}"/>
              </a:ext>
            </a:extLst>
          </p:cNvPr>
          <p:cNvSpPr/>
          <p:nvPr/>
        </p:nvSpPr>
        <p:spPr>
          <a:xfrm>
            <a:off x="1843520" y="1455726"/>
            <a:ext cx="7447466" cy="848180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125000"/>
              </a:lnSpc>
              <a:spcAft>
                <a:spcPts val="600"/>
              </a:spcAft>
              <a:defRPr/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Peter Mueller, Chief Executive Officer</a:t>
            </a:r>
            <a:b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7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EcoVapor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9" y="2596577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9" y="4059070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Profile photo of Casey Short">
            <a:extLst>
              <a:ext uri="{FF2B5EF4-FFF2-40B4-BE49-F238E27FC236}">
                <a16:creationId xmlns:a16="http://schemas.microsoft.com/office/drawing/2014/main" id="{E230791B-6648-492F-A2E7-42EEA14D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7" y="2755519"/>
            <a:ext cx="1154439" cy="11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E22C99-6ACE-4D17-916B-C7789131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7" y="1385862"/>
            <a:ext cx="1257399" cy="109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5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Lightning Arrestors Prevent Fires </a:t>
            </a:r>
            <a:r>
              <a:rPr lang="en-US" dirty="0"/>
              <a:t>/ Explosions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20</a:t>
            </a:fld>
            <a:endParaRPr lang="es-SV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E07CD-F08E-4B0A-ACF7-C193A50E85EC}"/>
              </a:ext>
            </a:extLst>
          </p:cNvPr>
          <p:cNvSpPr txBox="1"/>
          <p:nvPr/>
        </p:nvSpPr>
        <p:spPr>
          <a:xfrm>
            <a:off x="5683219" y="5663493"/>
            <a:ext cx="112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5522E6-04B1-4B52-AFEF-3F2D96C89882}"/>
              </a:ext>
            </a:extLst>
          </p:cNvPr>
          <p:cNvSpPr txBox="1"/>
          <p:nvPr/>
        </p:nvSpPr>
        <p:spPr>
          <a:xfrm>
            <a:off x="345498" y="1301520"/>
            <a:ext cx="40082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7838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temperature of a lightning bolt is around 50,000 degrees F, or 5 times hotter than the sun. </a:t>
            </a:r>
          </a:p>
          <a:p>
            <a:pPr marL="477838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ignition temperature of natural gas components range from 800 to 1300 degrees F, so even a nearby strike of lightning is capable of sparking a fire or explosion. </a:t>
            </a:r>
          </a:p>
          <a:p>
            <a:pPr marL="477838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Are there additional measures that can be taken to prevent SWD tank explosions?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1DED58-17EF-4915-AD98-984E22986CC0}"/>
              </a:ext>
            </a:extLst>
          </p:cNvPr>
          <p:cNvSpPr txBox="1"/>
          <p:nvPr/>
        </p:nvSpPr>
        <p:spPr>
          <a:xfrm>
            <a:off x="8100204" y="5663492"/>
            <a:ext cx="112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2pPr marL="477838" lvl="1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ground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AF20BEE-F8B8-4C57-9924-9B32EFB7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36" y="1986532"/>
            <a:ext cx="4478322" cy="39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97EF04F-3BED-417F-BD46-E05B3F2BA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24674" b="9167"/>
          <a:stretch/>
        </p:blipFill>
        <p:spPr bwMode="auto">
          <a:xfrm>
            <a:off x="7256687" y="2438890"/>
            <a:ext cx="1719633" cy="12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F91394-E6BF-43F6-9722-4AA49283A319}"/>
              </a:ext>
            </a:extLst>
          </p:cNvPr>
          <p:cNvSpPr/>
          <p:nvPr/>
        </p:nvSpPr>
        <p:spPr>
          <a:xfrm rot="19789852">
            <a:off x="6982029" y="1792605"/>
            <a:ext cx="164498" cy="4107759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046A11-6A79-4E2F-BFE5-F3E9DD8B3D61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7563605" y="3827970"/>
            <a:ext cx="1098517" cy="183552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382AEDA-FF73-4AC8-9D2B-9BFE25EC8C24}"/>
              </a:ext>
            </a:extLst>
          </p:cNvPr>
          <p:cNvSpPr/>
          <p:nvPr/>
        </p:nvSpPr>
        <p:spPr>
          <a:xfrm>
            <a:off x="4699044" y="3305274"/>
            <a:ext cx="2387066" cy="1944303"/>
          </a:xfrm>
          <a:custGeom>
            <a:avLst/>
            <a:gdLst>
              <a:gd name="connsiteX0" fmla="*/ 1183908 w 2387066"/>
              <a:gd name="connsiteY0" fmla="*/ 0 h 1944303"/>
              <a:gd name="connsiteX1" fmla="*/ 2387066 w 2387066"/>
              <a:gd name="connsiteY1" fmla="*/ 1944303 h 1944303"/>
              <a:gd name="connsiteX2" fmla="*/ 0 w 2387066"/>
              <a:gd name="connsiteY2" fmla="*/ 1934678 h 1944303"/>
              <a:gd name="connsiteX3" fmla="*/ 1183908 w 2387066"/>
              <a:gd name="connsiteY3" fmla="*/ 0 h 194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066" h="1944303">
                <a:moveTo>
                  <a:pt x="1183908" y="0"/>
                </a:moveTo>
                <a:lnTo>
                  <a:pt x="2387066" y="1944303"/>
                </a:lnTo>
                <a:lnTo>
                  <a:pt x="0" y="1934678"/>
                </a:lnTo>
                <a:lnTo>
                  <a:pt x="118390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Simple Alternative </a:t>
            </a:r>
            <a:r>
              <a:rPr lang="en-US" dirty="0"/>
              <a:t>Explosion Prevention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21</a:t>
            </a:fld>
            <a:endParaRPr lang="es-SV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E07CD-F08E-4B0A-ACF7-C193A50E85EC}"/>
              </a:ext>
            </a:extLst>
          </p:cNvPr>
          <p:cNvSpPr txBox="1"/>
          <p:nvPr/>
        </p:nvSpPr>
        <p:spPr>
          <a:xfrm>
            <a:off x="5683219" y="5663493"/>
            <a:ext cx="112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5522E6-04B1-4B52-AFEF-3F2D96C89882}"/>
              </a:ext>
            </a:extLst>
          </p:cNvPr>
          <p:cNvSpPr txBox="1"/>
          <p:nvPr/>
        </p:nvSpPr>
        <p:spPr>
          <a:xfrm>
            <a:off x="425370" y="2708920"/>
            <a:ext cx="534545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lvl="1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Remove oxygen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from the headspace in the tank(s), either as a standalone process or in conjunction with lightning arrestors. </a:t>
            </a:r>
          </a:p>
          <a:p>
            <a:pPr marL="134938" lvl="1">
              <a:spcBef>
                <a:spcPts val="300"/>
              </a:spcBef>
              <a:spcAft>
                <a:spcPts val="300"/>
              </a:spcAft>
            </a:pPr>
            <a:endParaRPr lang="en-US" sz="2000" b="1" i="1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A75F93C-8F07-4D71-AD19-4DEC734E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39" y="1773607"/>
            <a:ext cx="4478322" cy="390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940492A-2FAC-4F40-BA1E-56A10D96E9C6}"/>
              </a:ext>
            </a:extLst>
          </p:cNvPr>
          <p:cNvSpPr/>
          <p:nvPr/>
        </p:nvSpPr>
        <p:spPr>
          <a:xfrm>
            <a:off x="4915167" y="3087196"/>
            <a:ext cx="2387066" cy="1944303"/>
          </a:xfrm>
          <a:custGeom>
            <a:avLst/>
            <a:gdLst>
              <a:gd name="connsiteX0" fmla="*/ 1183908 w 2387066"/>
              <a:gd name="connsiteY0" fmla="*/ 0 h 1944303"/>
              <a:gd name="connsiteX1" fmla="*/ 2387066 w 2387066"/>
              <a:gd name="connsiteY1" fmla="*/ 1944303 h 1944303"/>
              <a:gd name="connsiteX2" fmla="*/ 0 w 2387066"/>
              <a:gd name="connsiteY2" fmla="*/ 1934678 h 1944303"/>
              <a:gd name="connsiteX3" fmla="*/ 1183908 w 2387066"/>
              <a:gd name="connsiteY3" fmla="*/ 0 h 194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066" h="1944303">
                <a:moveTo>
                  <a:pt x="1183908" y="0"/>
                </a:moveTo>
                <a:lnTo>
                  <a:pt x="2387066" y="1944303"/>
                </a:lnTo>
                <a:lnTo>
                  <a:pt x="0" y="1934678"/>
                </a:lnTo>
                <a:lnTo>
                  <a:pt x="1183908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7801D9-58A3-49BF-A513-9F94E3430EB7}"/>
              </a:ext>
            </a:extLst>
          </p:cNvPr>
          <p:cNvSpPr/>
          <p:nvPr/>
        </p:nvSpPr>
        <p:spPr>
          <a:xfrm rot="7415212">
            <a:off x="5819278" y="2529069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B98119-989A-4EB4-A2F4-2C97D9960099}"/>
              </a:ext>
            </a:extLst>
          </p:cNvPr>
          <p:cNvSpPr/>
          <p:nvPr/>
        </p:nvSpPr>
        <p:spPr>
          <a:xfrm rot="7415212">
            <a:off x="5702171" y="2728248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11B8D0-8B83-4602-929B-E2381E6C9F41}"/>
              </a:ext>
            </a:extLst>
          </p:cNvPr>
          <p:cNvSpPr/>
          <p:nvPr/>
        </p:nvSpPr>
        <p:spPr>
          <a:xfrm rot="7415212">
            <a:off x="4778145" y="4346640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B203A6-1491-41FB-A5D7-70CBF31415A2}"/>
              </a:ext>
            </a:extLst>
          </p:cNvPr>
          <p:cNvSpPr/>
          <p:nvPr/>
        </p:nvSpPr>
        <p:spPr>
          <a:xfrm rot="7415212">
            <a:off x="4650124" y="4540387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7A187D-ADCB-4176-AB6A-C1A33BF16E45}"/>
              </a:ext>
            </a:extLst>
          </p:cNvPr>
          <p:cNvSpPr/>
          <p:nvPr/>
        </p:nvSpPr>
        <p:spPr>
          <a:xfrm rot="7415212">
            <a:off x="5491915" y="3083994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4B8B39-A904-4E22-87E6-A44856EE719E}"/>
              </a:ext>
            </a:extLst>
          </p:cNvPr>
          <p:cNvSpPr/>
          <p:nvPr/>
        </p:nvSpPr>
        <p:spPr>
          <a:xfrm rot="7415212">
            <a:off x="5374808" y="3283173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46340F-2312-41C4-8D4C-74A45E0C8357}"/>
              </a:ext>
            </a:extLst>
          </p:cNvPr>
          <p:cNvSpPr/>
          <p:nvPr/>
        </p:nvSpPr>
        <p:spPr>
          <a:xfrm rot="7415212">
            <a:off x="5609022" y="2908052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E13CF0-DA91-4C9D-8E04-79DD7C7EE4D0}"/>
              </a:ext>
            </a:extLst>
          </p:cNvPr>
          <p:cNvSpPr/>
          <p:nvPr/>
        </p:nvSpPr>
        <p:spPr>
          <a:xfrm rot="7415212">
            <a:off x="5145997" y="3673946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BB4A8A-5CA6-433D-89AC-3D928FBF7BE7}"/>
              </a:ext>
            </a:extLst>
          </p:cNvPr>
          <p:cNvSpPr/>
          <p:nvPr/>
        </p:nvSpPr>
        <p:spPr>
          <a:xfrm rot="7415212">
            <a:off x="5028890" y="3873125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318389-779D-4F2A-9408-EB4BD7F68004}"/>
              </a:ext>
            </a:extLst>
          </p:cNvPr>
          <p:cNvSpPr/>
          <p:nvPr/>
        </p:nvSpPr>
        <p:spPr>
          <a:xfrm rot="7415212">
            <a:off x="5263105" y="3507026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E9CDDF-CF4A-4BC9-A63D-0365BEA1853D}"/>
              </a:ext>
            </a:extLst>
          </p:cNvPr>
          <p:cNvSpPr/>
          <p:nvPr/>
        </p:nvSpPr>
        <p:spPr>
          <a:xfrm rot="7415212">
            <a:off x="4906167" y="4142416"/>
            <a:ext cx="95822" cy="485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Oxygen </a:t>
            </a:r>
            <a:r>
              <a:rPr lang="en-US" dirty="0"/>
              <a:t>Removal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22</a:t>
            </a:fld>
            <a:endParaRPr lang="es-SV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E07CD-F08E-4B0A-ACF7-C193A50E85EC}"/>
              </a:ext>
            </a:extLst>
          </p:cNvPr>
          <p:cNvSpPr txBox="1"/>
          <p:nvPr/>
        </p:nvSpPr>
        <p:spPr>
          <a:xfrm>
            <a:off x="5683219" y="5663493"/>
            <a:ext cx="112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ground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5A088175-3368-41FA-A063-90D03931FBD7}"/>
              </a:ext>
            </a:extLst>
          </p:cNvPr>
          <p:cNvSpPr txBox="1">
            <a:spLocks/>
          </p:cNvSpPr>
          <p:nvPr/>
        </p:nvSpPr>
        <p:spPr>
          <a:xfrm>
            <a:off x="1626982" y="2762830"/>
            <a:ext cx="8090704" cy="1264949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>
                  <a:lumMod val="75000"/>
                </a:schemeClr>
              </a:solidFill>
              <a:latin typeface="Karla" pitchFamily="2" charset="0"/>
              <a:ea typeface="Karla" pitchFamily="2" charset="0"/>
              <a:cs typeface="Poppins" panose="02000000000000000000" pitchFamily="2" charset="0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34FB1543-0ED2-4DD8-A383-2DAE66B8BF6B}"/>
              </a:ext>
            </a:extLst>
          </p:cNvPr>
          <p:cNvCxnSpPr>
            <a:cxnSpLocks/>
          </p:cNvCxnSpPr>
          <p:nvPr/>
        </p:nvCxnSpPr>
        <p:spPr>
          <a:xfrm>
            <a:off x="3625089" y="1819388"/>
            <a:ext cx="3296176" cy="1504845"/>
          </a:xfrm>
          <a:prstGeom prst="bentConnector3">
            <a:avLst>
              <a:gd name="adj1" fmla="val 100116"/>
            </a:avLst>
          </a:prstGeom>
          <a:ln w="254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F0716C-7706-4826-9CC7-A241364C3238}"/>
              </a:ext>
            </a:extLst>
          </p:cNvPr>
          <p:cNvCxnSpPr/>
          <p:nvPr/>
        </p:nvCxnSpPr>
        <p:spPr>
          <a:xfrm flipH="1">
            <a:off x="6646420" y="2538918"/>
            <a:ext cx="517636" cy="1701447"/>
          </a:xfrm>
          <a:prstGeom prst="straightConnector1">
            <a:avLst/>
          </a:prstGeom>
          <a:ln w="254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1A2B16-B18A-4640-99FC-ABDB55E05FF3}"/>
              </a:ext>
            </a:extLst>
          </p:cNvPr>
          <p:cNvCxnSpPr>
            <a:cxnSpLocks/>
          </p:cNvCxnSpPr>
          <p:nvPr/>
        </p:nvCxnSpPr>
        <p:spPr>
          <a:xfrm flipV="1">
            <a:off x="2845398" y="4228246"/>
            <a:ext cx="1601584" cy="12119"/>
          </a:xfrm>
          <a:prstGeom prst="straightConnector1">
            <a:avLst/>
          </a:prstGeom>
          <a:ln w="19050">
            <a:solidFill>
              <a:srgbClr val="CA4E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0484EA-493B-4C4C-A464-BDF102B9C2C2}"/>
              </a:ext>
            </a:extLst>
          </p:cNvPr>
          <p:cNvCxnSpPr>
            <a:cxnSpLocks/>
          </p:cNvCxnSpPr>
          <p:nvPr/>
        </p:nvCxnSpPr>
        <p:spPr>
          <a:xfrm flipV="1">
            <a:off x="2613366" y="4240365"/>
            <a:ext cx="242665" cy="1040423"/>
          </a:xfrm>
          <a:prstGeom prst="straightConnector1">
            <a:avLst/>
          </a:prstGeom>
          <a:ln w="19050">
            <a:solidFill>
              <a:srgbClr val="CA4E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8997C48-E1BD-4555-A9C7-5095794849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20" y="5246170"/>
            <a:ext cx="401054" cy="416094"/>
          </a:xfrm>
          <a:prstGeom prst="rect">
            <a:avLst/>
          </a:prstGeom>
        </p:spPr>
      </p:pic>
      <p:sp>
        <p:nvSpPr>
          <p:cNvPr id="35" name="Flowchart: Magnetic Disk 9">
            <a:extLst>
              <a:ext uri="{FF2B5EF4-FFF2-40B4-BE49-F238E27FC236}">
                <a16:creationId xmlns:a16="http://schemas.microsoft.com/office/drawing/2014/main" id="{F9943020-76E4-484C-8606-EA5D183FB46B}"/>
              </a:ext>
            </a:extLst>
          </p:cNvPr>
          <p:cNvSpPr/>
          <p:nvPr/>
        </p:nvSpPr>
        <p:spPr>
          <a:xfrm>
            <a:off x="7153297" y="2243419"/>
            <a:ext cx="438150" cy="6858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agnetic Disk 9">
            <a:extLst>
              <a:ext uri="{FF2B5EF4-FFF2-40B4-BE49-F238E27FC236}">
                <a16:creationId xmlns:a16="http://schemas.microsoft.com/office/drawing/2014/main" id="{AD60A9C6-F7B7-4192-B4C9-FB3514EDAC31}"/>
              </a:ext>
            </a:extLst>
          </p:cNvPr>
          <p:cNvSpPr/>
          <p:nvPr/>
        </p:nvSpPr>
        <p:spPr>
          <a:xfrm>
            <a:off x="6978002" y="2838317"/>
            <a:ext cx="438150" cy="6858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Magnetic Disk 9">
            <a:extLst>
              <a:ext uri="{FF2B5EF4-FFF2-40B4-BE49-F238E27FC236}">
                <a16:creationId xmlns:a16="http://schemas.microsoft.com/office/drawing/2014/main" id="{063306B2-689A-46A3-A443-1020ED223494}"/>
              </a:ext>
            </a:extLst>
          </p:cNvPr>
          <p:cNvSpPr/>
          <p:nvPr/>
        </p:nvSpPr>
        <p:spPr>
          <a:xfrm>
            <a:off x="6802109" y="3415961"/>
            <a:ext cx="438150" cy="6858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Magnetic Disk 9">
            <a:extLst>
              <a:ext uri="{FF2B5EF4-FFF2-40B4-BE49-F238E27FC236}">
                <a16:creationId xmlns:a16="http://schemas.microsoft.com/office/drawing/2014/main" id="{CA223595-1A50-40A2-B412-D3D4E1F463A6}"/>
              </a:ext>
            </a:extLst>
          </p:cNvPr>
          <p:cNvSpPr/>
          <p:nvPr/>
        </p:nvSpPr>
        <p:spPr>
          <a:xfrm>
            <a:off x="6638258" y="3998070"/>
            <a:ext cx="438150" cy="685800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89C181B-9AE1-41B7-92DF-072CB4CAA155}"/>
              </a:ext>
            </a:extLst>
          </p:cNvPr>
          <p:cNvCxnSpPr>
            <a:cxnSpLocks/>
          </p:cNvCxnSpPr>
          <p:nvPr/>
        </p:nvCxnSpPr>
        <p:spPr>
          <a:xfrm flipV="1">
            <a:off x="6832419" y="2288673"/>
            <a:ext cx="530429" cy="1801368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B719DD-CF38-4534-9876-D28758F7D0EF}"/>
              </a:ext>
            </a:extLst>
          </p:cNvPr>
          <p:cNvCxnSpPr/>
          <p:nvPr/>
        </p:nvCxnSpPr>
        <p:spPr>
          <a:xfrm>
            <a:off x="7366022" y="2293006"/>
            <a:ext cx="483" cy="11660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23ACFC6-7824-438C-900B-F9A99F637E90}"/>
              </a:ext>
            </a:extLst>
          </p:cNvPr>
          <p:cNvCxnSpPr/>
          <p:nvPr/>
        </p:nvCxnSpPr>
        <p:spPr>
          <a:xfrm>
            <a:off x="7192785" y="2878419"/>
            <a:ext cx="483" cy="11660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F4D73F-BF02-47F7-94C8-D22F1AFF0B04}"/>
              </a:ext>
            </a:extLst>
          </p:cNvPr>
          <p:cNvCxnSpPr/>
          <p:nvPr/>
        </p:nvCxnSpPr>
        <p:spPr>
          <a:xfrm>
            <a:off x="7018480" y="3466597"/>
            <a:ext cx="483" cy="11660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AACA0EF-9F6F-4460-AF11-C4DBE889B4C0}"/>
              </a:ext>
            </a:extLst>
          </p:cNvPr>
          <p:cNvCxnSpPr/>
          <p:nvPr/>
        </p:nvCxnSpPr>
        <p:spPr>
          <a:xfrm>
            <a:off x="6836697" y="4062713"/>
            <a:ext cx="483" cy="116601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EB9735-29B8-489B-80D2-42FE76DFA8FF}"/>
              </a:ext>
            </a:extLst>
          </p:cNvPr>
          <p:cNvCxnSpPr/>
          <p:nvPr/>
        </p:nvCxnSpPr>
        <p:spPr>
          <a:xfrm>
            <a:off x="8202754" y="3425502"/>
            <a:ext cx="1820753" cy="0"/>
          </a:xfrm>
          <a:prstGeom prst="line">
            <a:avLst/>
          </a:prstGeom>
          <a:ln w="25400">
            <a:solidFill>
              <a:srgbClr val="FFC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83">
            <a:extLst>
              <a:ext uri="{FF2B5EF4-FFF2-40B4-BE49-F238E27FC236}">
                <a16:creationId xmlns:a16="http://schemas.microsoft.com/office/drawing/2014/main" id="{80E90F44-6B40-4190-AE0E-AFC5F2B0D5C0}"/>
              </a:ext>
            </a:extLst>
          </p:cNvPr>
          <p:cNvSpPr/>
          <p:nvPr/>
        </p:nvSpPr>
        <p:spPr>
          <a:xfrm>
            <a:off x="7363353" y="2288965"/>
            <a:ext cx="1157056" cy="1143000"/>
          </a:xfrm>
          <a:custGeom>
            <a:avLst/>
            <a:gdLst>
              <a:gd name="connsiteX0" fmla="*/ 0 w 1028700"/>
              <a:gd name="connsiteY0" fmla="*/ 0 h 1143000"/>
              <a:gd name="connsiteX1" fmla="*/ 1028700 w 1028700"/>
              <a:gd name="connsiteY1" fmla="*/ 0 h 1143000"/>
              <a:gd name="connsiteX2" fmla="*/ 762000 w 1028700"/>
              <a:gd name="connsiteY2" fmla="*/ 1143000 h 1143000"/>
              <a:gd name="connsiteX3" fmla="*/ 762000 w 1028700"/>
              <a:gd name="connsiteY3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1143000">
                <a:moveTo>
                  <a:pt x="0" y="0"/>
                </a:moveTo>
                <a:lnTo>
                  <a:pt x="1028700" y="0"/>
                </a:lnTo>
                <a:lnTo>
                  <a:pt x="762000" y="1143000"/>
                </a:lnTo>
                <a:lnTo>
                  <a:pt x="762000" y="1143000"/>
                </a:ln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Подзаголовок 2">
            <a:extLst>
              <a:ext uri="{FF2B5EF4-FFF2-40B4-BE49-F238E27FC236}">
                <a16:creationId xmlns:a16="http://schemas.microsoft.com/office/drawing/2014/main" id="{2A2B8C27-4900-4972-AC56-A7917AAD5F4D}"/>
              </a:ext>
            </a:extLst>
          </p:cNvPr>
          <p:cNvSpPr txBox="1">
            <a:spLocks/>
          </p:cNvSpPr>
          <p:nvPr/>
        </p:nvSpPr>
        <p:spPr>
          <a:xfrm>
            <a:off x="7494212" y="1816442"/>
            <a:ext cx="1519022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Water Tanks</a:t>
            </a:r>
          </a:p>
        </p:txBody>
      </p:sp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2D4DED4A-094B-4A60-A342-F2FDE7AE755B}"/>
              </a:ext>
            </a:extLst>
          </p:cNvPr>
          <p:cNvSpPr txBox="1">
            <a:spLocks/>
          </p:cNvSpPr>
          <p:nvPr/>
        </p:nvSpPr>
        <p:spPr>
          <a:xfrm>
            <a:off x="2726561" y="5260583"/>
            <a:ext cx="1833257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Custody Meter</a:t>
            </a:r>
          </a:p>
        </p:txBody>
      </p:sp>
      <p:sp>
        <p:nvSpPr>
          <p:cNvPr id="48" name="Подзаголовок 2">
            <a:extLst>
              <a:ext uri="{FF2B5EF4-FFF2-40B4-BE49-F238E27FC236}">
                <a16:creationId xmlns:a16="http://schemas.microsoft.com/office/drawing/2014/main" id="{8FB97B8E-14CA-4BD2-AB6C-127FDBDDA83F}"/>
              </a:ext>
            </a:extLst>
          </p:cNvPr>
          <p:cNvSpPr txBox="1">
            <a:spLocks/>
          </p:cNvSpPr>
          <p:nvPr/>
        </p:nvSpPr>
        <p:spPr>
          <a:xfrm>
            <a:off x="2856031" y="3618982"/>
            <a:ext cx="1833257" cy="1004062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kern="0" spc="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Makeup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kern="0" spc="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Natural Gas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FDD00B-A65B-4052-9852-3914260F1143}"/>
              </a:ext>
            </a:extLst>
          </p:cNvPr>
          <p:cNvSpPr txBox="1"/>
          <p:nvPr/>
        </p:nvSpPr>
        <p:spPr>
          <a:xfrm>
            <a:off x="8123242" y="4337990"/>
            <a:ext cx="1019046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Gas w/ O</a:t>
            </a:r>
            <a:r>
              <a:rPr lang="en-US" sz="1400" baseline="-25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50" name="Freeform 92">
            <a:extLst>
              <a:ext uri="{FF2B5EF4-FFF2-40B4-BE49-F238E27FC236}">
                <a16:creationId xmlns:a16="http://schemas.microsoft.com/office/drawing/2014/main" id="{381AB4D4-925D-41BA-9536-F5F1309F78DF}"/>
              </a:ext>
            </a:extLst>
          </p:cNvPr>
          <p:cNvSpPr/>
          <p:nvPr/>
        </p:nvSpPr>
        <p:spPr>
          <a:xfrm>
            <a:off x="2360909" y="5748864"/>
            <a:ext cx="6159500" cy="381000"/>
          </a:xfrm>
          <a:custGeom>
            <a:avLst/>
            <a:gdLst>
              <a:gd name="connsiteX0" fmla="*/ 101600 w 6159500"/>
              <a:gd name="connsiteY0" fmla="*/ 0 h 381000"/>
              <a:gd name="connsiteX1" fmla="*/ 0 w 6159500"/>
              <a:gd name="connsiteY1" fmla="*/ 381000 h 381000"/>
              <a:gd name="connsiteX2" fmla="*/ 6159500 w 6159500"/>
              <a:gd name="connsiteY2" fmla="*/ 381000 h 381000"/>
              <a:gd name="connsiteX3" fmla="*/ 6159500 w 61595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9500" h="381000">
                <a:moveTo>
                  <a:pt x="101600" y="0"/>
                </a:moveTo>
                <a:lnTo>
                  <a:pt x="0" y="381000"/>
                </a:lnTo>
                <a:lnTo>
                  <a:pt x="6159500" y="381000"/>
                </a:lnTo>
                <a:lnTo>
                  <a:pt x="6159500" y="381000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Подзаголовок 2">
            <a:extLst>
              <a:ext uri="{FF2B5EF4-FFF2-40B4-BE49-F238E27FC236}">
                <a16:creationId xmlns:a16="http://schemas.microsoft.com/office/drawing/2014/main" id="{07411828-694D-4005-BC44-E0FE1362F77F}"/>
              </a:ext>
            </a:extLst>
          </p:cNvPr>
          <p:cNvSpPr txBox="1">
            <a:spLocks/>
          </p:cNvSpPr>
          <p:nvPr/>
        </p:nvSpPr>
        <p:spPr>
          <a:xfrm>
            <a:off x="3446103" y="5754594"/>
            <a:ext cx="3989111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Gas Pipeline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4A6A9BD-7643-4529-87DD-6F1E38877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42"/>
          <a:stretch/>
        </p:blipFill>
        <p:spPr>
          <a:xfrm>
            <a:off x="9789335" y="3015822"/>
            <a:ext cx="903048" cy="660538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CE4A36FE-54A5-417C-9BD6-CC372D652A2D}"/>
              </a:ext>
            </a:extLst>
          </p:cNvPr>
          <p:cNvSpPr/>
          <p:nvPr/>
        </p:nvSpPr>
        <p:spPr>
          <a:xfrm>
            <a:off x="4902696" y="4337990"/>
            <a:ext cx="852912" cy="8529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EF4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D71A065-6047-4A45-A36B-1492C75FEA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4" t="7764" r="20443" b="1940"/>
          <a:stretch/>
        </p:blipFill>
        <p:spPr>
          <a:xfrm>
            <a:off x="4969092" y="4167936"/>
            <a:ext cx="659335" cy="843886"/>
          </a:xfrm>
          <a:prstGeom prst="rect">
            <a:avLst/>
          </a:prstGeom>
        </p:spPr>
      </p:pic>
      <p:sp>
        <p:nvSpPr>
          <p:cNvPr id="55" name="Cube 54">
            <a:extLst>
              <a:ext uri="{FF2B5EF4-FFF2-40B4-BE49-F238E27FC236}">
                <a16:creationId xmlns:a16="http://schemas.microsoft.com/office/drawing/2014/main" id="{2E94EE96-D4C3-4B54-8EB1-876A206C32EA}"/>
              </a:ext>
            </a:extLst>
          </p:cNvPr>
          <p:cNvSpPr/>
          <p:nvPr/>
        </p:nvSpPr>
        <p:spPr>
          <a:xfrm>
            <a:off x="7459008" y="4834781"/>
            <a:ext cx="519297" cy="239686"/>
          </a:xfrm>
          <a:prstGeom prst="cube">
            <a:avLst/>
          </a:prstGeom>
          <a:solidFill>
            <a:srgbClr val="EF453C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B91C83-01A9-47FF-9388-7D6D533ADF6C}"/>
              </a:ext>
            </a:extLst>
          </p:cNvPr>
          <p:cNvSpPr txBox="1"/>
          <p:nvPr/>
        </p:nvSpPr>
        <p:spPr>
          <a:xfrm>
            <a:off x="7298975" y="5128362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cs typeface="Calibri" charset="0"/>
              </a:rPr>
              <a:t>Blower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A8AFA78-BB04-40F4-8D01-F4401039C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0" y="1332908"/>
            <a:ext cx="2597709" cy="90919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A38FEC-4F27-4A63-BC8E-D0A123698C79}"/>
              </a:ext>
            </a:extLst>
          </p:cNvPr>
          <p:cNvCxnSpPr>
            <a:cxnSpLocks/>
          </p:cNvCxnSpPr>
          <p:nvPr/>
        </p:nvCxnSpPr>
        <p:spPr>
          <a:xfrm>
            <a:off x="4969092" y="1816442"/>
            <a:ext cx="124214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05F415B1-CAF2-4182-A4CE-2C7FB62766B6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4902696" y="3998070"/>
            <a:ext cx="1954637" cy="930628"/>
          </a:xfrm>
          <a:prstGeom prst="bentConnector4">
            <a:avLst>
              <a:gd name="adj1" fmla="val -24250"/>
              <a:gd name="adj2" fmla="val 98932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841400-C97A-474E-9787-75D6A8F019F9}"/>
              </a:ext>
            </a:extLst>
          </p:cNvPr>
          <p:cNvCxnSpPr>
            <a:cxnSpLocks/>
          </p:cNvCxnSpPr>
          <p:nvPr/>
        </p:nvCxnSpPr>
        <p:spPr>
          <a:xfrm flipH="1">
            <a:off x="7867164" y="3431965"/>
            <a:ext cx="343727" cy="1428659"/>
          </a:xfrm>
          <a:prstGeom prst="line">
            <a:avLst/>
          </a:prstGeom>
          <a:ln w="254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8C602F0-86E3-4CBB-AFE5-931409560775}"/>
              </a:ext>
            </a:extLst>
          </p:cNvPr>
          <p:cNvCxnSpPr>
            <a:cxnSpLocks/>
            <a:stCxn id="55" idx="2"/>
          </p:cNvCxnSpPr>
          <p:nvPr/>
        </p:nvCxnSpPr>
        <p:spPr>
          <a:xfrm flipH="1" flipV="1">
            <a:off x="5719427" y="4959238"/>
            <a:ext cx="1739581" cy="25347"/>
          </a:xfrm>
          <a:prstGeom prst="line">
            <a:avLst/>
          </a:prstGeom>
          <a:ln w="254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45B4963-4BCB-4C7E-96C7-BA9E1ED9B471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547766" y="6129864"/>
            <a:ext cx="1813143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2A6C831-BE74-45C9-B39F-9EB6FE442F0B}"/>
              </a:ext>
            </a:extLst>
          </p:cNvPr>
          <p:cNvSpPr txBox="1"/>
          <p:nvPr/>
        </p:nvSpPr>
        <p:spPr>
          <a:xfrm>
            <a:off x="4757603" y="3577232"/>
            <a:ext cx="111310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Gas w/o O</a:t>
            </a:r>
            <a:r>
              <a:rPr lang="en-US" sz="1400" baseline="-25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64" name="Подзаголовок 2">
            <a:extLst>
              <a:ext uri="{FF2B5EF4-FFF2-40B4-BE49-F238E27FC236}">
                <a16:creationId xmlns:a16="http://schemas.microsoft.com/office/drawing/2014/main" id="{361B568A-6D2E-4C8E-8D90-B96ED6973AE6}"/>
              </a:ext>
            </a:extLst>
          </p:cNvPr>
          <p:cNvSpPr txBox="1">
            <a:spLocks/>
          </p:cNvSpPr>
          <p:nvPr/>
        </p:nvSpPr>
        <p:spPr>
          <a:xfrm>
            <a:off x="7172851" y="1854528"/>
            <a:ext cx="1519022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Water Tanks</a:t>
            </a:r>
          </a:p>
        </p:txBody>
      </p:sp>
      <p:sp>
        <p:nvSpPr>
          <p:cNvPr id="65" name="Подзаголовок 2">
            <a:extLst>
              <a:ext uri="{FF2B5EF4-FFF2-40B4-BE49-F238E27FC236}">
                <a16:creationId xmlns:a16="http://schemas.microsoft.com/office/drawing/2014/main" id="{62BE25B6-9000-4E7D-9DED-4BC89413DC00}"/>
              </a:ext>
            </a:extLst>
          </p:cNvPr>
          <p:cNvSpPr txBox="1">
            <a:spLocks/>
          </p:cNvSpPr>
          <p:nvPr/>
        </p:nvSpPr>
        <p:spPr>
          <a:xfrm>
            <a:off x="2726561" y="5256241"/>
            <a:ext cx="1833257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Custody Meter</a:t>
            </a:r>
          </a:p>
        </p:txBody>
      </p:sp>
      <p:sp>
        <p:nvSpPr>
          <p:cNvPr id="66" name="Подзаголовок 2">
            <a:extLst>
              <a:ext uri="{FF2B5EF4-FFF2-40B4-BE49-F238E27FC236}">
                <a16:creationId xmlns:a16="http://schemas.microsoft.com/office/drawing/2014/main" id="{ECB2231D-A889-4F82-9576-738F509A4290}"/>
              </a:ext>
            </a:extLst>
          </p:cNvPr>
          <p:cNvSpPr txBox="1">
            <a:spLocks/>
          </p:cNvSpPr>
          <p:nvPr/>
        </p:nvSpPr>
        <p:spPr>
          <a:xfrm>
            <a:off x="2838282" y="3746608"/>
            <a:ext cx="1833257" cy="1004062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Makeup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Natural Gas</a:t>
            </a:r>
          </a:p>
        </p:txBody>
      </p:sp>
      <p:sp>
        <p:nvSpPr>
          <p:cNvPr id="67" name="Подзаголовок 2">
            <a:extLst>
              <a:ext uri="{FF2B5EF4-FFF2-40B4-BE49-F238E27FC236}">
                <a16:creationId xmlns:a16="http://schemas.microsoft.com/office/drawing/2014/main" id="{5EBA5ECB-75E5-45B4-8B6B-4FA6DC1378F6}"/>
              </a:ext>
            </a:extLst>
          </p:cNvPr>
          <p:cNvSpPr txBox="1">
            <a:spLocks/>
          </p:cNvSpPr>
          <p:nvPr/>
        </p:nvSpPr>
        <p:spPr>
          <a:xfrm>
            <a:off x="3822676" y="6141643"/>
            <a:ext cx="3989111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Gas Pipeline</a:t>
            </a:r>
          </a:p>
        </p:txBody>
      </p:sp>
      <p:sp>
        <p:nvSpPr>
          <p:cNvPr id="68" name="Подзаголовок 2">
            <a:extLst>
              <a:ext uri="{FF2B5EF4-FFF2-40B4-BE49-F238E27FC236}">
                <a16:creationId xmlns:a16="http://schemas.microsoft.com/office/drawing/2014/main" id="{0351B151-BE28-4F43-9CB4-9874D6B1D108}"/>
              </a:ext>
            </a:extLst>
          </p:cNvPr>
          <p:cNvSpPr txBox="1">
            <a:spLocks/>
          </p:cNvSpPr>
          <p:nvPr/>
        </p:nvSpPr>
        <p:spPr>
          <a:xfrm>
            <a:off x="9607123" y="3565638"/>
            <a:ext cx="1833257" cy="587570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300"/>
              </a:spcBef>
              <a:buNone/>
            </a:pP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Combustor </a:t>
            </a:r>
            <a:r>
              <a:rPr lang="en-US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400" b="1" kern="0" spc="100" dirty="0">
                <a:solidFill>
                  <a:schemeClr val="bg2"/>
                </a:solidFill>
                <a:latin typeface="Calibri" charset="0"/>
                <a:cs typeface="Calibri" charset="0"/>
              </a:rPr>
              <a:t>ut</a:t>
            </a:r>
            <a:endParaRPr lang="en-US" sz="1400" kern="0" spc="1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Summary </a:t>
            </a:r>
            <a:r>
              <a:rPr lang="en-US" dirty="0"/>
              <a:t>| Tank Vapor Capture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9AF59F7-0BCE-4B71-9F9D-4E8A8FACA48D}"/>
              </a:ext>
            </a:extLst>
          </p:cNvPr>
          <p:cNvSpPr/>
          <p:nvPr/>
        </p:nvSpPr>
        <p:spPr>
          <a:xfrm>
            <a:off x="2057670" y="1149903"/>
            <a:ext cx="9060690" cy="1514323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125000"/>
              </a:lnSpc>
              <a:spcAft>
                <a:spcPts val="600"/>
              </a:spcAft>
              <a:defRPr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Actively control tank pressure</a:t>
            </a:r>
          </a:p>
          <a:p>
            <a:pPr defTabSz="1207528">
              <a:lnSpc>
                <a:spcPct val="125000"/>
              </a:lnSpc>
              <a:spcAft>
                <a:spcPts val="600"/>
              </a:spcAft>
              <a:defRPr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Reduces / prevents gas venting</a:t>
            </a:r>
          </a:p>
          <a:p>
            <a:pPr defTabSz="1207528">
              <a:lnSpc>
                <a:spcPct val="125000"/>
              </a:lnSpc>
              <a:spcAft>
                <a:spcPts val="600"/>
              </a:spcAft>
              <a:defRPr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Alternative protection method for water tanks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CA8AFC7B-F2AD-488D-8AD7-5C951EE88CA2}"/>
              </a:ext>
            </a:extLst>
          </p:cNvPr>
          <p:cNvSpPr/>
          <p:nvPr/>
        </p:nvSpPr>
        <p:spPr>
          <a:xfrm>
            <a:off x="1955540" y="2993815"/>
            <a:ext cx="9033885" cy="1514323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12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Reduces emissions</a:t>
            </a:r>
          </a:p>
          <a:p>
            <a:pPr defTabSz="1207528">
              <a:lnSpc>
                <a:spcPct val="12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Reduces waste</a:t>
            </a:r>
          </a:p>
          <a:p>
            <a:pPr defTabSz="1207528">
              <a:lnSpc>
                <a:spcPct val="12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Generates incremental revenue from sale of high Btu gas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57268" y="2978950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57268" y="4554125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800"/>
            <a:fld id="{597BFFA6-61B1-4984-983B-9D1AEC0ED12D}" type="slidenum">
              <a:rPr lang="es-SV" smtClean="0"/>
              <a:pPr defTabSz="905800"/>
              <a:t>23</a:t>
            </a:fld>
            <a:endParaRPr lang="es-SV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14326D5E-90B9-4228-BFC4-821F016007E2}"/>
              </a:ext>
            </a:extLst>
          </p:cNvPr>
          <p:cNvSpPr/>
          <p:nvPr/>
        </p:nvSpPr>
        <p:spPr>
          <a:xfrm>
            <a:off x="2057670" y="5147669"/>
            <a:ext cx="9033885" cy="387092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7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Increases site safety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BDE1F3-71D2-4D82-A5AB-01C6F2CF3E4C}"/>
              </a:ext>
            </a:extLst>
          </p:cNvPr>
          <p:cNvSpPr/>
          <p:nvPr/>
        </p:nvSpPr>
        <p:spPr bwMode="auto">
          <a:xfrm>
            <a:off x="1038577" y="1490144"/>
            <a:ext cx="810090" cy="8137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049C4C-2559-4ED1-827F-FF805201BD95}"/>
              </a:ext>
            </a:extLst>
          </p:cNvPr>
          <p:cNvSpPr/>
          <p:nvPr/>
        </p:nvSpPr>
        <p:spPr bwMode="auto">
          <a:xfrm>
            <a:off x="1037978" y="3394992"/>
            <a:ext cx="810090" cy="8137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0D2893-6208-418B-AF4B-7D267EDDA715}"/>
              </a:ext>
            </a:extLst>
          </p:cNvPr>
          <p:cNvSpPr/>
          <p:nvPr/>
        </p:nvSpPr>
        <p:spPr bwMode="auto">
          <a:xfrm>
            <a:off x="1042958" y="4869160"/>
            <a:ext cx="810090" cy="8137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311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7653C4B9-2F03-4841-92DF-B4DC795E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664"/>
            <a:fld id="{597BFFA6-61B1-4984-983B-9D1AEC0ED12D}" type="slidenum">
              <a:rPr lang="es-SV" smtClean="0"/>
              <a:pPr defTabSz="905664"/>
              <a:t>24</a:t>
            </a:fld>
            <a:endParaRPr lang="es-SV"/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F7E136B3-1C11-43B0-8C02-9947297D08B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5" b="15944"/>
          <a:stretch/>
        </p:blipFill>
        <p:spPr>
          <a:xfrm rot="10800000">
            <a:off x="0" y="1588"/>
            <a:ext cx="12192000" cy="343376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421BC86-D75D-49BD-BF9F-6A5337F0D102}"/>
              </a:ext>
            </a:extLst>
          </p:cNvPr>
          <p:cNvSpPr/>
          <p:nvPr/>
        </p:nvSpPr>
        <p:spPr bwMode="auto">
          <a:xfrm>
            <a:off x="-10932" y="-7692"/>
            <a:ext cx="12201376" cy="3464424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45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CD48A03-AE23-4852-A7DB-FA55BFC20718}"/>
              </a:ext>
            </a:extLst>
          </p:cNvPr>
          <p:cNvSpPr/>
          <p:nvPr/>
        </p:nvSpPr>
        <p:spPr>
          <a:xfrm>
            <a:off x="645825" y="2392879"/>
            <a:ext cx="6176238" cy="798808"/>
          </a:xfrm>
          <a:prstGeom prst="rect">
            <a:avLst/>
          </a:prstGeom>
        </p:spPr>
        <p:txBody>
          <a:bodyPr wrap="square" lIns="120840" tIns="60420" rIns="120840" bIns="60420">
            <a:spAutoFit/>
          </a:bodyPr>
          <a:lstStyle/>
          <a:p>
            <a:r>
              <a:rPr lang="en-US" sz="4398" b="1" spc="15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Contact Us</a:t>
            </a:r>
          </a:p>
        </p:txBody>
      </p:sp>
      <p:sp>
        <p:nvSpPr>
          <p:cNvPr id="8" name="Freeform 141">
            <a:extLst>
              <a:ext uri="{FF2B5EF4-FFF2-40B4-BE49-F238E27FC236}">
                <a16:creationId xmlns:a16="http://schemas.microsoft.com/office/drawing/2014/main" id="{3FF321BF-E6F8-4ACC-8EE6-891FBFA29514}"/>
              </a:ext>
            </a:extLst>
          </p:cNvPr>
          <p:cNvSpPr>
            <a:spLocks noChangeAspect="1"/>
          </p:cNvSpPr>
          <p:nvPr/>
        </p:nvSpPr>
        <p:spPr bwMode="auto">
          <a:xfrm>
            <a:off x="3711133" y="2484053"/>
            <a:ext cx="525892" cy="623007"/>
          </a:xfrm>
          <a:custGeom>
            <a:avLst/>
            <a:gdLst>
              <a:gd name="T0" fmla="*/ 2729 w 2872"/>
              <a:gd name="T1" fmla="*/ 282 h 3395"/>
              <a:gd name="T2" fmla="*/ 2744 w 2872"/>
              <a:gd name="T3" fmla="*/ 299 h 3395"/>
              <a:gd name="T4" fmla="*/ 2758 w 2872"/>
              <a:gd name="T5" fmla="*/ 326 h 3395"/>
              <a:gd name="T6" fmla="*/ 2769 w 2872"/>
              <a:gd name="T7" fmla="*/ 388 h 3395"/>
              <a:gd name="T8" fmla="*/ 2773 w 2872"/>
              <a:gd name="T9" fmla="*/ 577 h 3395"/>
              <a:gd name="T10" fmla="*/ 2718 w 2872"/>
              <a:gd name="T11" fmla="*/ 880 h 3395"/>
              <a:gd name="T12" fmla="*/ 2554 w 2872"/>
              <a:gd name="T13" fmla="*/ 1278 h 3395"/>
              <a:gd name="T14" fmla="*/ 2230 w 2872"/>
              <a:gd name="T15" fmla="*/ 1756 h 3395"/>
              <a:gd name="T16" fmla="*/ 1730 w 2872"/>
              <a:gd name="T17" fmla="*/ 2262 h 3395"/>
              <a:gd name="T18" fmla="*/ 1259 w 2872"/>
              <a:gd name="T19" fmla="*/ 2593 h 3395"/>
              <a:gd name="T20" fmla="*/ 867 w 2872"/>
              <a:gd name="T21" fmla="*/ 2760 h 3395"/>
              <a:gd name="T22" fmla="*/ 569 w 2872"/>
              <a:gd name="T23" fmla="*/ 2815 h 3395"/>
              <a:gd name="T24" fmla="*/ 384 w 2872"/>
              <a:gd name="T25" fmla="*/ 2811 h 3395"/>
              <a:gd name="T26" fmla="*/ 315 w 2872"/>
              <a:gd name="T27" fmla="*/ 2798 h 3395"/>
              <a:gd name="T28" fmla="*/ 292 w 2872"/>
              <a:gd name="T29" fmla="*/ 2784 h 3395"/>
              <a:gd name="T30" fmla="*/ 228 w 2872"/>
              <a:gd name="T31" fmla="*/ 2702 h 3395"/>
              <a:gd name="T32" fmla="*/ 167 w 2872"/>
              <a:gd name="T33" fmla="*/ 2886 h 3395"/>
              <a:gd name="T34" fmla="*/ 269 w 2872"/>
              <a:gd name="T35" fmla="*/ 3088 h 3395"/>
              <a:gd name="T36" fmla="*/ 538 w 2872"/>
              <a:gd name="T37" fmla="*/ 3211 h 3395"/>
              <a:gd name="T38" fmla="*/ 904 w 2872"/>
              <a:gd name="T39" fmla="*/ 3208 h 3395"/>
              <a:gd name="T40" fmla="*/ 1296 w 2872"/>
              <a:gd name="T41" fmla="*/ 3053 h 3395"/>
              <a:gd name="T42" fmla="*/ 1583 w 2872"/>
              <a:gd name="T43" fmla="*/ 2793 h 3395"/>
              <a:gd name="T44" fmla="*/ 1807 w 2872"/>
              <a:gd name="T45" fmla="*/ 2499 h 3395"/>
              <a:gd name="T46" fmla="*/ 2019 w 2872"/>
              <a:gd name="T47" fmla="*/ 2259 h 3395"/>
              <a:gd name="T48" fmla="*/ 2287 w 2872"/>
              <a:gd name="T49" fmla="*/ 2107 h 3395"/>
              <a:gd name="T50" fmla="*/ 2584 w 2872"/>
              <a:gd name="T51" fmla="*/ 2107 h 3395"/>
              <a:gd name="T52" fmla="*/ 2794 w 2872"/>
              <a:gd name="T53" fmla="*/ 2280 h 3395"/>
              <a:gd name="T54" fmla="*/ 2872 w 2872"/>
              <a:gd name="T55" fmla="*/ 2578 h 3395"/>
              <a:gd name="T56" fmla="*/ 2827 w 2872"/>
              <a:gd name="T57" fmla="*/ 2853 h 3395"/>
              <a:gd name="T58" fmla="*/ 2725 w 2872"/>
              <a:gd name="T59" fmla="*/ 2873 h 3395"/>
              <a:gd name="T60" fmla="*/ 2682 w 2872"/>
              <a:gd name="T61" fmla="*/ 2780 h 3395"/>
              <a:gd name="T62" fmla="*/ 2696 w 2872"/>
              <a:gd name="T63" fmla="*/ 2491 h 3395"/>
              <a:gd name="T64" fmla="*/ 2591 w 2872"/>
              <a:gd name="T65" fmla="*/ 2298 h 3395"/>
              <a:gd name="T66" fmla="*/ 2371 w 2872"/>
              <a:gd name="T67" fmla="*/ 2259 h 3395"/>
              <a:gd name="T68" fmla="*/ 2121 w 2872"/>
              <a:gd name="T69" fmla="*/ 2393 h 3395"/>
              <a:gd name="T70" fmla="*/ 1910 w 2872"/>
              <a:gd name="T71" fmla="*/ 2642 h 3395"/>
              <a:gd name="T72" fmla="*/ 1661 w 2872"/>
              <a:gd name="T73" fmla="*/ 2959 h 3395"/>
              <a:gd name="T74" fmla="*/ 1313 w 2872"/>
              <a:gd name="T75" fmla="*/ 3237 h 3395"/>
              <a:gd name="T76" fmla="*/ 861 w 2872"/>
              <a:gd name="T77" fmla="*/ 3385 h 3395"/>
              <a:gd name="T78" fmla="*/ 447 w 2872"/>
              <a:gd name="T79" fmla="*/ 3363 h 3395"/>
              <a:gd name="T80" fmla="*/ 143 w 2872"/>
              <a:gd name="T81" fmla="*/ 3200 h 3395"/>
              <a:gd name="T82" fmla="*/ 2 w 2872"/>
              <a:gd name="T83" fmla="*/ 2932 h 3395"/>
              <a:gd name="T84" fmla="*/ 55 w 2872"/>
              <a:gd name="T85" fmla="*/ 2671 h 3395"/>
              <a:gd name="T86" fmla="*/ 9 w 2872"/>
              <a:gd name="T87" fmla="*/ 2393 h 3395"/>
              <a:gd name="T88" fmla="*/ 33 w 2872"/>
              <a:gd name="T89" fmla="*/ 2222 h 3395"/>
              <a:gd name="T90" fmla="*/ 708 w 2872"/>
              <a:gd name="T91" fmla="*/ 1718 h 3395"/>
              <a:gd name="T92" fmla="*/ 876 w 2872"/>
              <a:gd name="T93" fmla="*/ 1771 h 3395"/>
              <a:gd name="T94" fmla="*/ 1323 w 2872"/>
              <a:gd name="T95" fmla="*/ 1934 h 3395"/>
              <a:gd name="T96" fmla="*/ 1702 w 2872"/>
              <a:gd name="T97" fmla="*/ 1598 h 3395"/>
              <a:gd name="T98" fmla="*/ 1976 w 2872"/>
              <a:gd name="T99" fmla="*/ 1224 h 3395"/>
              <a:gd name="T100" fmla="*/ 1706 w 2872"/>
              <a:gd name="T101" fmla="*/ 833 h 3395"/>
              <a:gd name="T102" fmla="*/ 1709 w 2872"/>
              <a:gd name="T103" fmla="*/ 660 h 3395"/>
              <a:gd name="T104" fmla="*/ 2237 w 2872"/>
              <a:gd name="T105" fmla="*/ 9 h 3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72" h="3395">
                <a:moveTo>
                  <a:pt x="2296" y="0"/>
                </a:moveTo>
                <a:lnTo>
                  <a:pt x="2328" y="3"/>
                </a:lnTo>
                <a:lnTo>
                  <a:pt x="2359" y="10"/>
                </a:lnTo>
                <a:lnTo>
                  <a:pt x="2388" y="23"/>
                </a:lnTo>
                <a:lnTo>
                  <a:pt x="2415" y="40"/>
                </a:lnTo>
                <a:lnTo>
                  <a:pt x="2729" y="282"/>
                </a:lnTo>
                <a:lnTo>
                  <a:pt x="2730" y="284"/>
                </a:lnTo>
                <a:lnTo>
                  <a:pt x="2733" y="286"/>
                </a:lnTo>
                <a:lnTo>
                  <a:pt x="2737" y="291"/>
                </a:lnTo>
                <a:lnTo>
                  <a:pt x="2739" y="293"/>
                </a:lnTo>
                <a:lnTo>
                  <a:pt x="2742" y="296"/>
                </a:lnTo>
                <a:lnTo>
                  <a:pt x="2744" y="299"/>
                </a:lnTo>
                <a:lnTo>
                  <a:pt x="2745" y="301"/>
                </a:lnTo>
                <a:lnTo>
                  <a:pt x="2748" y="305"/>
                </a:lnTo>
                <a:lnTo>
                  <a:pt x="2751" y="310"/>
                </a:lnTo>
                <a:lnTo>
                  <a:pt x="2752" y="313"/>
                </a:lnTo>
                <a:lnTo>
                  <a:pt x="2756" y="320"/>
                </a:lnTo>
                <a:lnTo>
                  <a:pt x="2758" y="326"/>
                </a:lnTo>
                <a:lnTo>
                  <a:pt x="2758" y="327"/>
                </a:lnTo>
                <a:lnTo>
                  <a:pt x="2759" y="331"/>
                </a:lnTo>
                <a:lnTo>
                  <a:pt x="2761" y="340"/>
                </a:lnTo>
                <a:lnTo>
                  <a:pt x="2763" y="352"/>
                </a:lnTo>
                <a:lnTo>
                  <a:pt x="2766" y="368"/>
                </a:lnTo>
                <a:lnTo>
                  <a:pt x="2769" y="388"/>
                </a:lnTo>
                <a:lnTo>
                  <a:pt x="2771" y="411"/>
                </a:lnTo>
                <a:lnTo>
                  <a:pt x="2773" y="438"/>
                </a:lnTo>
                <a:lnTo>
                  <a:pt x="2775" y="468"/>
                </a:lnTo>
                <a:lnTo>
                  <a:pt x="2775" y="502"/>
                </a:lnTo>
                <a:lnTo>
                  <a:pt x="2774" y="538"/>
                </a:lnTo>
                <a:lnTo>
                  <a:pt x="2773" y="577"/>
                </a:lnTo>
                <a:lnTo>
                  <a:pt x="2769" y="621"/>
                </a:lnTo>
                <a:lnTo>
                  <a:pt x="2764" y="667"/>
                </a:lnTo>
                <a:lnTo>
                  <a:pt x="2756" y="716"/>
                </a:lnTo>
                <a:lnTo>
                  <a:pt x="2746" y="768"/>
                </a:lnTo>
                <a:lnTo>
                  <a:pt x="2734" y="822"/>
                </a:lnTo>
                <a:lnTo>
                  <a:pt x="2718" y="880"/>
                </a:lnTo>
                <a:lnTo>
                  <a:pt x="2699" y="939"/>
                </a:lnTo>
                <a:lnTo>
                  <a:pt x="2678" y="1003"/>
                </a:lnTo>
                <a:lnTo>
                  <a:pt x="2653" y="1067"/>
                </a:lnTo>
                <a:lnTo>
                  <a:pt x="2624" y="1136"/>
                </a:lnTo>
                <a:lnTo>
                  <a:pt x="2592" y="1205"/>
                </a:lnTo>
                <a:lnTo>
                  <a:pt x="2554" y="1278"/>
                </a:lnTo>
                <a:lnTo>
                  <a:pt x="2513" y="1352"/>
                </a:lnTo>
                <a:lnTo>
                  <a:pt x="2466" y="1429"/>
                </a:lnTo>
                <a:lnTo>
                  <a:pt x="2415" y="1508"/>
                </a:lnTo>
                <a:lnTo>
                  <a:pt x="2358" y="1589"/>
                </a:lnTo>
                <a:lnTo>
                  <a:pt x="2297" y="1671"/>
                </a:lnTo>
                <a:lnTo>
                  <a:pt x="2230" y="1756"/>
                </a:lnTo>
                <a:lnTo>
                  <a:pt x="2156" y="1842"/>
                </a:lnTo>
                <a:lnTo>
                  <a:pt x="2077" y="1931"/>
                </a:lnTo>
                <a:lnTo>
                  <a:pt x="1991" y="2020"/>
                </a:lnTo>
                <a:lnTo>
                  <a:pt x="1903" y="2107"/>
                </a:lnTo>
                <a:lnTo>
                  <a:pt x="1816" y="2188"/>
                </a:lnTo>
                <a:lnTo>
                  <a:pt x="1730" y="2262"/>
                </a:lnTo>
                <a:lnTo>
                  <a:pt x="1647" y="2331"/>
                </a:lnTo>
                <a:lnTo>
                  <a:pt x="1566" y="2394"/>
                </a:lnTo>
                <a:lnTo>
                  <a:pt x="1487" y="2451"/>
                </a:lnTo>
                <a:lnTo>
                  <a:pt x="1409" y="2503"/>
                </a:lnTo>
                <a:lnTo>
                  <a:pt x="1333" y="2550"/>
                </a:lnTo>
                <a:lnTo>
                  <a:pt x="1259" y="2593"/>
                </a:lnTo>
                <a:lnTo>
                  <a:pt x="1188" y="2630"/>
                </a:lnTo>
                <a:lnTo>
                  <a:pt x="1119" y="2665"/>
                </a:lnTo>
                <a:lnTo>
                  <a:pt x="1052" y="2694"/>
                </a:lnTo>
                <a:lnTo>
                  <a:pt x="988" y="2720"/>
                </a:lnTo>
                <a:lnTo>
                  <a:pt x="926" y="2741"/>
                </a:lnTo>
                <a:lnTo>
                  <a:pt x="867" y="2760"/>
                </a:lnTo>
                <a:lnTo>
                  <a:pt x="810" y="2776"/>
                </a:lnTo>
                <a:lnTo>
                  <a:pt x="756" y="2788"/>
                </a:lnTo>
                <a:lnTo>
                  <a:pt x="704" y="2799"/>
                </a:lnTo>
                <a:lnTo>
                  <a:pt x="657" y="2806"/>
                </a:lnTo>
                <a:lnTo>
                  <a:pt x="611" y="2812"/>
                </a:lnTo>
                <a:lnTo>
                  <a:pt x="569" y="2815"/>
                </a:lnTo>
                <a:lnTo>
                  <a:pt x="529" y="2817"/>
                </a:lnTo>
                <a:lnTo>
                  <a:pt x="493" y="2818"/>
                </a:lnTo>
                <a:lnTo>
                  <a:pt x="493" y="2818"/>
                </a:lnTo>
                <a:lnTo>
                  <a:pt x="451" y="2817"/>
                </a:lnTo>
                <a:lnTo>
                  <a:pt x="415" y="2815"/>
                </a:lnTo>
                <a:lnTo>
                  <a:pt x="384" y="2811"/>
                </a:lnTo>
                <a:lnTo>
                  <a:pt x="360" y="2808"/>
                </a:lnTo>
                <a:lnTo>
                  <a:pt x="341" y="2805"/>
                </a:lnTo>
                <a:lnTo>
                  <a:pt x="329" y="2802"/>
                </a:lnTo>
                <a:lnTo>
                  <a:pt x="323" y="2801"/>
                </a:lnTo>
                <a:lnTo>
                  <a:pt x="322" y="2800"/>
                </a:lnTo>
                <a:lnTo>
                  <a:pt x="315" y="2798"/>
                </a:lnTo>
                <a:lnTo>
                  <a:pt x="309" y="2795"/>
                </a:lnTo>
                <a:lnTo>
                  <a:pt x="306" y="2793"/>
                </a:lnTo>
                <a:lnTo>
                  <a:pt x="301" y="2790"/>
                </a:lnTo>
                <a:lnTo>
                  <a:pt x="297" y="2788"/>
                </a:lnTo>
                <a:lnTo>
                  <a:pt x="295" y="2786"/>
                </a:lnTo>
                <a:lnTo>
                  <a:pt x="292" y="2784"/>
                </a:lnTo>
                <a:lnTo>
                  <a:pt x="288" y="2781"/>
                </a:lnTo>
                <a:lnTo>
                  <a:pt x="286" y="2779"/>
                </a:lnTo>
                <a:lnTo>
                  <a:pt x="283" y="2775"/>
                </a:lnTo>
                <a:lnTo>
                  <a:pt x="280" y="2772"/>
                </a:lnTo>
                <a:lnTo>
                  <a:pt x="278" y="2771"/>
                </a:lnTo>
                <a:lnTo>
                  <a:pt x="228" y="2702"/>
                </a:lnTo>
                <a:lnTo>
                  <a:pt x="212" y="2729"/>
                </a:lnTo>
                <a:lnTo>
                  <a:pt x="197" y="2758"/>
                </a:lnTo>
                <a:lnTo>
                  <a:pt x="185" y="2788"/>
                </a:lnTo>
                <a:lnTo>
                  <a:pt x="175" y="2820"/>
                </a:lnTo>
                <a:lnTo>
                  <a:pt x="169" y="2853"/>
                </a:lnTo>
                <a:lnTo>
                  <a:pt x="167" y="2886"/>
                </a:lnTo>
                <a:lnTo>
                  <a:pt x="169" y="2920"/>
                </a:lnTo>
                <a:lnTo>
                  <a:pt x="177" y="2955"/>
                </a:lnTo>
                <a:lnTo>
                  <a:pt x="191" y="2989"/>
                </a:lnTo>
                <a:lnTo>
                  <a:pt x="212" y="3023"/>
                </a:lnTo>
                <a:lnTo>
                  <a:pt x="238" y="3057"/>
                </a:lnTo>
                <a:lnTo>
                  <a:pt x="269" y="3088"/>
                </a:lnTo>
                <a:lnTo>
                  <a:pt x="305" y="3117"/>
                </a:lnTo>
                <a:lnTo>
                  <a:pt x="344" y="3142"/>
                </a:lnTo>
                <a:lnTo>
                  <a:pt x="388" y="3163"/>
                </a:lnTo>
                <a:lnTo>
                  <a:pt x="435" y="3183"/>
                </a:lnTo>
                <a:lnTo>
                  <a:pt x="486" y="3199"/>
                </a:lnTo>
                <a:lnTo>
                  <a:pt x="538" y="3211"/>
                </a:lnTo>
                <a:lnTo>
                  <a:pt x="594" y="3220"/>
                </a:lnTo>
                <a:lnTo>
                  <a:pt x="654" y="3225"/>
                </a:lnTo>
                <a:lnTo>
                  <a:pt x="714" y="3227"/>
                </a:lnTo>
                <a:lnTo>
                  <a:pt x="776" y="3225"/>
                </a:lnTo>
                <a:lnTo>
                  <a:pt x="839" y="3219"/>
                </a:lnTo>
                <a:lnTo>
                  <a:pt x="904" y="3208"/>
                </a:lnTo>
                <a:lnTo>
                  <a:pt x="969" y="3194"/>
                </a:lnTo>
                <a:lnTo>
                  <a:pt x="1034" y="3175"/>
                </a:lnTo>
                <a:lnTo>
                  <a:pt x="1101" y="3151"/>
                </a:lnTo>
                <a:lnTo>
                  <a:pt x="1166" y="3124"/>
                </a:lnTo>
                <a:lnTo>
                  <a:pt x="1231" y="3091"/>
                </a:lnTo>
                <a:lnTo>
                  <a:pt x="1296" y="3053"/>
                </a:lnTo>
                <a:lnTo>
                  <a:pt x="1351" y="3017"/>
                </a:lnTo>
                <a:lnTo>
                  <a:pt x="1403" y="2977"/>
                </a:lnTo>
                <a:lnTo>
                  <a:pt x="1450" y="2935"/>
                </a:lnTo>
                <a:lnTo>
                  <a:pt x="1497" y="2889"/>
                </a:lnTo>
                <a:lnTo>
                  <a:pt x="1541" y="2842"/>
                </a:lnTo>
                <a:lnTo>
                  <a:pt x="1583" y="2793"/>
                </a:lnTo>
                <a:lnTo>
                  <a:pt x="1624" y="2744"/>
                </a:lnTo>
                <a:lnTo>
                  <a:pt x="1663" y="2693"/>
                </a:lnTo>
                <a:lnTo>
                  <a:pt x="1701" y="2641"/>
                </a:lnTo>
                <a:lnTo>
                  <a:pt x="1740" y="2590"/>
                </a:lnTo>
                <a:lnTo>
                  <a:pt x="1773" y="2544"/>
                </a:lnTo>
                <a:lnTo>
                  <a:pt x="1807" y="2499"/>
                </a:lnTo>
                <a:lnTo>
                  <a:pt x="1840" y="2456"/>
                </a:lnTo>
                <a:lnTo>
                  <a:pt x="1875" y="2413"/>
                </a:lnTo>
                <a:lnTo>
                  <a:pt x="1909" y="2371"/>
                </a:lnTo>
                <a:lnTo>
                  <a:pt x="1944" y="2332"/>
                </a:lnTo>
                <a:lnTo>
                  <a:pt x="1982" y="2294"/>
                </a:lnTo>
                <a:lnTo>
                  <a:pt x="2019" y="2259"/>
                </a:lnTo>
                <a:lnTo>
                  <a:pt x="2058" y="2226"/>
                </a:lnTo>
                <a:lnTo>
                  <a:pt x="2100" y="2196"/>
                </a:lnTo>
                <a:lnTo>
                  <a:pt x="2143" y="2169"/>
                </a:lnTo>
                <a:lnTo>
                  <a:pt x="2188" y="2145"/>
                </a:lnTo>
                <a:lnTo>
                  <a:pt x="2236" y="2124"/>
                </a:lnTo>
                <a:lnTo>
                  <a:pt x="2287" y="2107"/>
                </a:lnTo>
                <a:lnTo>
                  <a:pt x="2339" y="2095"/>
                </a:lnTo>
                <a:lnTo>
                  <a:pt x="2392" y="2088"/>
                </a:lnTo>
                <a:lnTo>
                  <a:pt x="2443" y="2085"/>
                </a:lnTo>
                <a:lnTo>
                  <a:pt x="2492" y="2088"/>
                </a:lnTo>
                <a:lnTo>
                  <a:pt x="2540" y="2095"/>
                </a:lnTo>
                <a:lnTo>
                  <a:pt x="2584" y="2107"/>
                </a:lnTo>
                <a:lnTo>
                  <a:pt x="2627" y="2125"/>
                </a:lnTo>
                <a:lnTo>
                  <a:pt x="2666" y="2148"/>
                </a:lnTo>
                <a:lnTo>
                  <a:pt x="2704" y="2174"/>
                </a:lnTo>
                <a:lnTo>
                  <a:pt x="2738" y="2206"/>
                </a:lnTo>
                <a:lnTo>
                  <a:pt x="2767" y="2241"/>
                </a:lnTo>
                <a:lnTo>
                  <a:pt x="2794" y="2280"/>
                </a:lnTo>
                <a:lnTo>
                  <a:pt x="2816" y="2323"/>
                </a:lnTo>
                <a:lnTo>
                  <a:pt x="2834" y="2368"/>
                </a:lnTo>
                <a:lnTo>
                  <a:pt x="2850" y="2417"/>
                </a:lnTo>
                <a:lnTo>
                  <a:pt x="2860" y="2468"/>
                </a:lnTo>
                <a:lnTo>
                  <a:pt x="2868" y="2522"/>
                </a:lnTo>
                <a:lnTo>
                  <a:pt x="2872" y="2578"/>
                </a:lnTo>
                <a:lnTo>
                  <a:pt x="2871" y="2635"/>
                </a:lnTo>
                <a:lnTo>
                  <a:pt x="2865" y="2696"/>
                </a:lnTo>
                <a:lnTo>
                  <a:pt x="2857" y="2756"/>
                </a:lnTo>
                <a:lnTo>
                  <a:pt x="2845" y="2818"/>
                </a:lnTo>
                <a:lnTo>
                  <a:pt x="2837" y="2837"/>
                </a:lnTo>
                <a:lnTo>
                  <a:pt x="2827" y="2853"/>
                </a:lnTo>
                <a:lnTo>
                  <a:pt x="2815" y="2865"/>
                </a:lnTo>
                <a:lnTo>
                  <a:pt x="2799" y="2874"/>
                </a:lnTo>
                <a:lnTo>
                  <a:pt x="2781" y="2881"/>
                </a:lnTo>
                <a:lnTo>
                  <a:pt x="2763" y="2883"/>
                </a:lnTo>
                <a:lnTo>
                  <a:pt x="2744" y="2881"/>
                </a:lnTo>
                <a:lnTo>
                  <a:pt x="2725" y="2873"/>
                </a:lnTo>
                <a:lnTo>
                  <a:pt x="2710" y="2864"/>
                </a:lnTo>
                <a:lnTo>
                  <a:pt x="2697" y="2851"/>
                </a:lnTo>
                <a:lnTo>
                  <a:pt x="2688" y="2835"/>
                </a:lnTo>
                <a:lnTo>
                  <a:pt x="2682" y="2817"/>
                </a:lnTo>
                <a:lnTo>
                  <a:pt x="2680" y="2799"/>
                </a:lnTo>
                <a:lnTo>
                  <a:pt x="2682" y="2780"/>
                </a:lnTo>
                <a:lnTo>
                  <a:pt x="2693" y="2727"/>
                </a:lnTo>
                <a:lnTo>
                  <a:pt x="2701" y="2676"/>
                </a:lnTo>
                <a:lnTo>
                  <a:pt x="2705" y="2626"/>
                </a:lnTo>
                <a:lnTo>
                  <a:pt x="2705" y="2579"/>
                </a:lnTo>
                <a:lnTo>
                  <a:pt x="2703" y="2534"/>
                </a:lnTo>
                <a:lnTo>
                  <a:pt x="2696" y="2491"/>
                </a:lnTo>
                <a:lnTo>
                  <a:pt x="2687" y="2450"/>
                </a:lnTo>
                <a:lnTo>
                  <a:pt x="2674" y="2413"/>
                </a:lnTo>
                <a:lnTo>
                  <a:pt x="2658" y="2379"/>
                </a:lnTo>
                <a:lnTo>
                  <a:pt x="2639" y="2349"/>
                </a:lnTo>
                <a:lnTo>
                  <a:pt x="2616" y="2322"/>
                </a:lnTo>
                <a:lnTo>
                  <a:pt x="2591" y="2298"/>
                </a:lnTo>
                <a:lnTo>
                  <a:pt x="2560" y="2279"/>
                </a:lnTo>
                <a:lnTo>
                  <a:pt x="2528" y="2265"/>
                </a:lnTo>
                <a:lnTo>
                  <a:pt x="2493" y="2256"/>
                </a:lnTo>
                <a:lnTo>
                  <a:pt x="2455" y="2252"/>
                </a:lnTo>
                <a:lnTo>
                  <a:pt x="2414" y="2253"/>
                </a:lnTo>
                <a:lnTo>
                  <a:pt x="2371" y="2259"/>
                </a:lnTo>
                <a:lnTo>
                  <a:pt x="2324" y="2271"/>
                </a:lnTo>
                <a:lnTo>
                  <a:pt x="2279" y="2287"/>
                </a:lnTo>
                <a:lnTo>
                  <a:pt x="2237" y="2308"/>
                </a:lnTo>
                <a:lnTo>
                  <a:pt x="2196" y="2333"/>
                </a:lnTo>
                <a:lnTo>
                  <a:pt x="2158" y="2361"/>
                </a:lnTo>
                <a:lnTo>
                  <a:pt x="2121" y="2393"/>
                </a:lnTo>
                <a:lnTo>
                  <a:pt x="2084" y="2429"/>
                </a:lnTo>
                <a:lnTo>
                  <a:pt x="2048" y="2467"/>
                </a:lnTo>
                <a:lnTo>
                  <a:pt x="2014" y="2508"/>
                </a:lnTo>
                <a:lnTo>
                  <a:pt x="1978" y="2550"/>
                </a:lnTo>
                <a:lnTo>
                  <a:pt x="1944" y="2595"/>
                </a:lnTo>
                <a:lnTo>
                  <a:pt x="1910" y="2642"/>
                </a:lnTo>
                <a:lnTo>
                  <a:pt x="1875" y="2689"/>
                </a:lnTo>
                <a:lnTo>
                  <a:pt x="1835" y="2742"/>
                </a:lnTo>
                <a:lnTo>
                  <a:pt x="1795" y="2797"/>
                </a:lnTo>
                <a:lnTo>
                  <a:pt x="1752" y="2851"/>
                </a:lnTo>
                <a:lnTo>
                  <a:pt x="1708" y="2905"/>
                </a:lnTo>
                <a:lnTo>
                  <a:pt x="1661" y="2959"/>
                </a:lnTo>
                <a:lnTo>
                  <a:pt x="1612" y="3011"/>
                </a:lnTo>
                <a:lnTo>
                  <a:pt x="1560" y="3061"/>
                </a:lnTo>
                <a:lnTo>
                  <a:pt x="1505" y="3109"/>
                </a:lnTo>
                <a:lnTo>
                  <a:pt x="1446" y="3154"/>
                </a:lnTo>
                <a:lnTo>
                  <a:pt x="1384" y="3196"/>
                </a:lnTo>
                <a:lnTo>
                  <a:pt x="1313" y="3237"/>
                </a:lnTo>
                <a:lnTo>
                  <a:pt x="1241" y="3274"/>
                </a:lnTo>
                <a:lnTo>
                  <a:pt x="1167" y="3305"/>
                </a:lnTo>
                <a:lnTo>
                  <a:pt x="1091" y="3333"/>
                </a:lnTo>
                <a:lnTo>
                  <a:pt x="1015" y="3355"/>
                </a:lnTo>
                <a:lnTo>
                  <a:pt x="938" y="3372"/>
                </a:lnTo>
                <a:lnTo>
                  <a:pt x="861" y="3385"/>
                </a:lnTo>
                <a:lnTo>
                  <a:pt x="783" y="3392"/>
                </a:lnTo>
                <a:lnTo>
                  <a:pt x="707" y="3395"/>
                </a:lnTo>
                <a:lnTo>
                  <a:pt x="641" y="3393"/>
                </a:lnTo>
                <a:lnTo>
                  <a:pt x="574" y="3387"/>
                </a:lnTo>
                <a:lnTo>
                  <a:pt x="509" y="3377"/>
                </a:lnTo>
                <a:lnTo>
                  <a:pt x="447" y="3363"/>
                </a:lnTo>
                <a:lnTo>
                  <a:pt x="387" y="3344"/>
                </a:lnTo>
                <a:lnTo>
                  <a:pt x="331" y="3322"/>
                </a:lnTo>
                <a:lnTo>
                  <a:pt x="278" y="3298"/>
                </a:lnTo>
                <a:lnTo>
                  <a:pt x="229" y="3268"/>
                </a:lnTo>
                <a:lnTo>
                  <a:pt x="184" y="3235"/>
                </a:lnTo>
                <a:lnTo>
                  <a:pt x="143" y="3200"/>
                </a:lnTo>
                <a:lnTo>
                  <a:pt x="106" y="3160"/>
                </a:lnTo>
                <a:lnTo>
                  <a:pt x="74" y="3119"/>
                </a:lnTo>
                <a:lnTo>
                  <a:pt x="46" y="3071"/>
                </a:lnTo>
                <a:lnTo>
                  <a:pt x="24" y="3024"/>
                </a:lnTo>
                <a:lnTo>
                  <a:pt x="10" y="2977"/>
                </a:lnTo>
                <a:lnTo>
                  <a:pt x="2" y="2932"/>
                </a:lnTo>
                <a:lnTo>
                  <a:pt x="0" y="2885"/>
                </a:lnTo>
                <a:lnTo>
                  <a:pt x="2" y="2840"/>
                </a:lnTo>
                <a:lnTo>
                  <a:pt x="9" y="2795"/>
                </a:lnTo>
                <a:lnTo>
                  <a:pt x="22" y="2753"/>
                </a:lnTo>
                <a:lnTo>
                  <a:pt x="36" y="2711"/>
                </a:lnTo>
                <a:lnTo>
                  <a:pt x="55" y="2671"/>
                </a:lnTo>
                <a:lnTo>
                  <a:pt x="76" y="2632"/>
                </a:lnTo>
                <a:lnTo>
                  <a:pt x="99" y="2596"/>
                </a:lnTo>
                <a:lnTo>
                  <a:pt x="122" y="2562"/>
                </a:lnTo>
                <a:lnTo>
                  <a:pt x="38" y="2448"/>
                </a:lnTo>
                <a:lnTo>
                  <a:pt x="22" y="2422"/>
                </a:lnTo>
                <a:lnTo>
                  <a:pt x="9" y="2393"/>
                </a:lnTo>
                <a:lnTo>
                  <a:pt x="2" y="2364"/>
                </a:lnTo>
                <a:lnTo>
                  <a:pt x="0" y="2335"/>
                </a:lnTo>
                <a:lnTo>
                  <a:pt x="1" y="2305"/>
                </a:lnTo>
                <a:lnTo>
                  <a:pt x="7" y="2276"/>
                </a:lnTo>
                <a:lnTo>
                  <a:pt x="19" y="2248"/>
                </a:lnTo>
                <a:lnTo>
                  <a:pt x="33" y="2222"/>
                </a:lnTo>
                <a:lnTo>
                  <a:pt x="52" y="2198"/>
                </a:lnTo>
                <a:lnTo>
                  <a:pt x="75" y="2177"/>
                </a:lnTo>
                <a:lnTo>
                  <a:pt x="620" y="1756"/>
                </a:lnTo>
                <a:lnTo>
                  <a:pt x="647" y="1738"/>
                </a:lnTo>
                <a:lnTo>
                  <a:pt x="676" y="1726"/>
                </a:lnTo>
                <a:lnTo>
                  <a:pt x="708" y="1718"/>
                </a:lnTo>
                <a:lnTo>
                  <a:pt x="740" y="1716"/>
                </a:lnTo>
                <a:lnTo>
                  <a:pt x="770" y="1718"/>
                </a:lnTo>
                <a:lnTo>
                  <a:pt x="799" y="1725"/>
                </a:lnTo>
                <a:lnTo>
                  <a:pt x="827" y="1736"/>
                </a:lnTo>
                <a:lnTo>
                  <a:pt x="852" y="1752"/>
                </a:lnTo>
                <a:lnTo>
                  <a:pt x="876" y="1771"/>
                </a:lnTo>
                <a:lnTo>
                  <a:pt x="895" y="1794"/>
                </a:lnTo>
                <a:lnTo>
                  <a:pt x="1097" y="2063"/>
                </a:lnTo>
                <a:lnTo>
                  <a:pt x="1151" y="2037"/>
                </a:lnTo>
                <a:lnTo>
                  <a:pt x="1207" y="2007"/>
                </a:lnTo>
                <a:lnTo>
                  <a:pt x="1264" y="1972"/>
                </a:lnTo>
                <a:lnTo>
                  <a:pt x="1323" y="1934"/>
                </a:lnTo>
                <a:lnTo>
                  <a:pt x="1383" y="1890"/>
                </a:lnTo>
                <a:lnTo>
                  <a:pt x="1445" y="1842"/>
                </a:lnTo>
                <a:lnTo>
                  <a:pt x="1508" y="1789"/>
                </a:lnTo>
                <a:lnTo>
                  <a:pt x="1573" y="1730"/>
                </a:lnTo>
                <a:lnTo>
                  <a:pt x="1638" y="1666"/>
                </a:lnTo>
                <a:lnTo>
                  <a:pt x="1702" y="1598"/>
                </a:lnTo>
                <a:lnTo>
                  <a:pt x="1761" y="1532"/>
                </a:lnTo>
                <a:lnTo>
                  <a:pt x="1813" y="1467"/>
                </a:lnTo>
                <a:lnTo>
                  <a:pt x="1861" y="1404"/>
                </a:lnTo>
                <a:lnTo>
                  <a:pt x="1905" y="1342"/>
                </a:lnTo>
                <a:lnTo>
                  <a:pt x="1942" y="1282"/>
                </a:lnTo>
                <a:lnTo>
                  <a:pt x="1976" y="1224"/>
                </a:lnTo>
                <a:lnTo>
                  <a:pt x="2005" y="1167"/>
                </a:lnTo>
                <a:lnTo>
                  <a:pt x="2030" y="1112"/>
                </a:lnTo>
                <a:lnTo>
                  <a:pt x="1763" y="905"/>
                </a:lnTo>
                <a:lnTo>
                  <a:pt x="1739" y="884"/>
                </a:lnTo>
                <a:lnTo>
                  <a:pt x="1720" y="860"/>
                </a:lnTo>
                <a:lnTo>
                  <a:pt x="1706" y="833"/>
                </a:lnTo>
                <a:lnTo>
                  <a:pt x="1695" y="806"/>
                </a:lnTo>
                <a:lnTo>
                  <a:pt x="1689" y="777"/>
                </a:lnTo>
                <a:lnTo>
                  <a:pt x="1687" y="747"/>
                </a:lnTo>
                <a:lnTo>
                  <a:pt x="1689" y="717"/>
                </a:lnTo>
                <a:lnTo>
                  <a:pt x="1696" y="688"/>
                </a:lnTo>
                <a:lnTo>
                  <a:pt x="1709" y="660"/>
                </a:lnTo>
                <a:lnTo>
                  <a:pt x="1725" y="634"/>
                </a:lnTo>
                <a:lnTo>
                  <a:pt x="2140" y="79"/>
                </a:lnTo>
                <a:lnTo>
                  <a:pt x="2160" y="56"/>
                </a:lnTo>
                <a:lnTo>
                  <a:pt x="2183" y="36"/>
                </a:lnTo>
                <a:lnTo>
                  <a:pt x="2209" y="20"/>
                </a:lnTo>
                <a:lnTo>
                  <a:pt x="2237" y="9"/>
                </a:lnTo>
                <a:lnTo>
                  <a:pt x="2266" y="3"/>
                </a:lnTo>
                <a:lnTo>
                  <a:pt x="229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13" tIns="22856" rIns="45713" bIns="22856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s-SV" sz="900">
              <a:solidFill>
                <a:schemeClr val="tx2"/>
              </a:solidFill>
            </a:endParaRPr>
          </a:p>
        </p:txBody>
      </p:sp>
      <p:sp>
        <p:nvSpPr>
          <p:cNvPr id="9" name="Freeform 146">
            <a:extLst>
              <a:ext uri="{FF2B5EF4-FFF2-40B4-BE49-F238E27FC236}">
                <a16:creationId xmlns:a16="http://schemas.microsoft.com/office/drawing/2014/main" id="{8C7717A2-712B-4B3C-BF96-6F908F80CC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42372" y="2596547"/>
            <a:ext cx="621175" cy="428775"/>
          </a:xfrm>
          <a:custGeom>
            <a:avLst/>
            <a:gdLst>
              <a:gd name="T0" fmla="*/ 3062 w 3395"/>
              <a:gd name="T1" fmla="*/ 245 h 2337"/>
              <a:gd name="T2" fmla="*/ 3027 w 3395"/>
              <a:gd name="T3" fmla="*/ 260 h 2337"/>
              <a:gd name="T4" fmla="*/ 371 w 3395"/>
              <a:gd name="T5" fmla="*/ 267 h 2337"/>
              <a:gd name="T6" fmla="*/ 336 w 3395"/>
              <a:gd name="T7" fmla="*/ 252 h 2337"/>
              <a:gd name="T8" fmla="*/ 300 w 3395"/>
              <a:gd name="T9" fmla="*/ 253 h 2337"/>
              <a:gd name="T10" fmla="*/ 268 w 3395"/>
              <a:gd name="T11" fmla="*/ 271 h 2337"/>
              <a:gd name="T12" fmla="*/ 245 w 3395"/>
              <a:gd name="T13" fmla="*/ 302 h 2337"/>
              <a:gd name="T14" fmla="*/ 239 w 3395"/>
              <a:gd name="T15" fmla="*/ 338 h 2337"/>
              <a:gd name="T16" fmla="*/ 248 w 3395"/>
              <a:gd name="T17" fmla="*/ 374 h 2337"/>
              <a:gd name="T18" fmla="*/ 273 w 3395"/>
              <a:gd name="T19" fmla="*/ 403 h 2337"/>
              <a:gd name="T20" fmla="*/ 273 w 3395"/>
              <a:gd name="T21" fmla="*/ 1939 h 2337"/>
              <a:gd name="T22" fmla="*/ 248 w 3395"/>
              <a:gd name="T23" fmla="*/ 1967 h 2337"/>
              <a:gd name="T24" fmla="*/ 238 w 3395"/>
              <a:gd name="T25" fmla="*/ 2003 h 2337"/>
              <a:gd name="T26" fmla="*/ 245 w 3395"/>
              <a:gd name="T27" fmla="*/ 2040 h 2337"/>
              <a:gd name="T28" fmla="*/ 269 w 3395"/>
              <a:gd name="T29" fmla="*/ 2071 h 2337"/>
              <a:gd name="T30" fmla="*/ 303 w 3395"/>
              <a:gd name="T31" fmla="*/ 2089 h 2337"/>
              <a:gd name="T32" fmla="*/ 339 w 3395"/>
              <a:gd name="T33" fmla="*/ 2089 h 2337"/>
              <a:gd name="T34" fmla="*/ 371 w 3395"/>
              <a:gd name="T35" fmla="*/ 2074 h 2337"/>
              <a:gd name="T36" fmla="*/ 1648 w 3395"/>
              <a:gd name="T37" fmla="*/ 1405 h 2337"/>
              <a:gd name="T38" fmla="*/ 1680 w 3395"/>
              <a:gd name="T39" fmla="*/ 1419 h 2337"/>
              <a:gd name="T40" fmla="*/ 1714 w 3395"/>
              <a:gd name="T41" fmla="*/ 1419 h 2337"/>
              <a:gd name="T42" fmla="*/ 1746 w 3395"/>
              <a:gd name="T43" fmla="*/ 1405 h 2337"/>
              <a:gd name="T44" fmla="*/ 3027 w 3395"/>
              <a:gd name="T45" fmla="*/ 2077 h 2337"/>
              <a:gd name="T46" fmla="*/ 3059 w 3395"/>
              <a:gd name="T47" fmla="*/ 2092 h 2337"/>
              <a:gd name="T48" fmla="*/ 3095 w 3395"/>
              <a:gd name="T49" fmla="*/ 2092 h 2337"/>
              <a:gd name="T50" fmla="*/ 3130 w 3395"/>
              <a:gd name="T51" fmla="*/ 2074 h 2337"/>
              <a:gd name="T52" fmla="*/ 3153 w 3395"/>
              <a:gd name="T53" fmla="*/ 2042 h 2337"/>
              <a:gd name="T54" fmla="*/ 3160 w 3395"/>
              <a:gd name="T55" fmla="*/ 2006 h 2337"/>
              <a:gd name="T56" fmla="*/ 3151 w 3395"/>
              <a:gd name="T57" fmla="*/ 1970 h 2337"/>
              <a:gd name="T58" fmla="*/ 3126 w 3395"/>
              <a:gd name="T59" fmla="*/ 1942 h 2337"/>
              <a:gd name="T60" fmla="*/ 3126 w 3395"/>
              <a:gd name="T61" fmla="*/ 395 h 2337"/>
              <a:gd name="T62" fmla="*/ 3151 w 3395"/>
              <a:gd name="T63" fmla="*/ 367 h 2337"/>
              <a:gd name="T64" fmla="*/ 3160 w 3395"/>
              <a:gd name="T65" fmla="*/ 331 h 2337"/>
              <a:gd name="T66" fmla="*/ 3154 w 3395"/>
              <a:gd name="T67" fmla="*/ 295 h 2337"/>
              <a:gd name="T68" fmla="*/ 3131 w 3395"/>
              <a:gd name="T69" fmla="*/ 264 h 2337"/>
              <a:gd name="T70" fmla="*/ 3098 w 3395"/>
              <a:gd name="T71" fmla="*/ 247 h 2337"/>
              <a:gd name="T72" fmla="*/ 290 w 3395"/>
              <a:gd name="T73" fmla="*/ 0 h 2337"/>
              <a:gd name="T74" fmla="*/ 3148 w 3395"/>
              <a:gd name="T75" fmla="*/ 4 h 2337"/>
              <a:gd name="T76" fmla="*/ 3227 w 3395"/>
              <a:gd name="T77" fmla="*/ 27 h 2337"/>
              <a:gd name="T78" fmla="*/ 3295 w 3395"/>
              <a:gd name="T79" fmla="*/ 72 h 2337"/>
              <a:gd name="T80" fmla="*/ 3348 w 3395"/>
              <a:gd name="T81" fmla="*/ 133 h 2337"/>
              <a:gd name="T82" fmla="*/ 3382 w 3395"/>
              <a:gd name="T83" fmla="*/ 208 h 2337"/>
              <a:gd name="T84" fmla="*/ 3395 w 3395"/>
              <a:gd name="T85" fmla="*/ 292 h 2337"/>
              <a:gd name="T86" fmla="*/ 3391 w 3395"/>
              <a:gd name="T87" fmla="*/ 2089 h 2337"/>
              <a:gd name="T88" fmla="*/ 3368 w 3395"/>
              <a:gd name="T89" fmla="*/ 2168 h 2337"/>
              <a:gd name="T90" fmla="*/ 3323 w 3395"/>
              <a:gd name="T91" fmla="*/ 2237 h 2337"/>
              <a:gd name="T92" fmla="*/ 3262 w 3395"/>
              <a:gd name="T93" fmla="*/ 2290 h 2337"/>
              <a:gd name="T94" fmla="*/ 3188 w 3395"/>
              <a:gd name="T95" fmla="*/ 2325 h 2337"/>
              <a:gd name="T96" fmla="*/ 3104 w 3395"/>
              <a:gd name="T97" fmla="*/ 2337 h 2337"/>
              <a:gd name="T98" fmla="*/ 247 w 3395"/>
              <a:gd name="T99" fmla="*/ 2334 h 2337"/>
              <a:gd name="T100" fmla="*/ 168 w 3395"/>
              <a:gd name="T101" fmla="*/ 2309 h 2337"/>
              <a:gd name="T102" fmla="*/ 100 w 3395"/>
              <a:gd name="T103" fmla="*/ 2266 h 2337"/>
              <a:gd name="T104" fmla="*/ 47 w 3395"/>
              <a:gd name="T105" fmla="*/ 2205 h 2337"/>
              <a:gd name="T106" fmla="*/ 12 w 3395"/>
              <a:gd name="T107" fmla="*/ 2130 h 2337"/>
              <a:gd name="T108" fmla="*/ 0 w 3395"/>
              <a:gd name="T109" fmla="*/ 2046 h 2337"/>
              <a:gd name="T110" fmla="*/ 3 w 3395"/>
              <a:gd name="T111" fmla="*/ 248 h 2337"/>
              <a:gd name="T112" fmla="*/ 27 w 3395"/>
              <a:gd name="T113" fmla="*/ 168 h 2337"/>
              <a:gd name="T114" fmla="*/ 71 w 3395"/>
              <a:gd name="T115" fmla="*/ 101 h 2337"/>
              <a:gd name="T116" fmla="*/ 132 w 3395"/>
              <a:gd name="T117" fmla="*/ 47 h 2337"/>
              <a:gd name="T118" fmla="*/ 207 w 3395"/>
              <a:gd name="T119" fmla="*/ 13 h 2337"/>
              <a:gd name="T120" fmla="*/ 290 w 3395"/>
              <a:gd name="T121" fmla="*/ 0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95" h="2337">
                <a:moveTo>
                  <a:pt x="3080" y="244"/>
                </a:moveTo>
                <a:lnTo>
                  <a:pt x="3062" y="245"/>
                </a:lnTo>
                <a:lnTo>
                  <a:pt x="3043" y="250"/>
                </a:lnTo>
                <a:lnTo>
                  <a:pt x="3027" y="260"/>
                </a:lnTo>
                <a:lnTo>
                  <a:pt x="1698" y="1234"/>
                </a:lnTo>
                <a:lnTo>
                  <a:pt x="371" y="267"/>
                </a:lnTo>
                <a:lnTo>
                  <a:pt x="354" y="257"/>
                </a:lnTo>
                <a:lnTo>
                  <a:pt x="336" y="252"/>
                </a:lnTo>
                <a:lnTo>
                  <a:pt x="318" y="251"/>
                </a:lnTo>
                <a:lnTo>
                  <a:pt x="300" y="253"/>
                </a:lnTo>
                <a:lnTo>
                  <a:pt x="282" y="261"/>
                </a:lnTo>
                <a:lnTo>
                  <a:pt x="268" y="271"/>
                </a:lnTo>
                <a:lnTo>
                  <a:pt x="254" y="285"/>
                </a:lnTo>
                <a:lnTo>
                  <a:pt x="245" y="302"/>
                </a:lnTo>
                <a:lnTo>
                  <a:pt x="240" y="321"/>
                </a:lnTo>
                <a:lnTo>
                  <a:pt x="239" y="338"/>
                </a:lnTo>
                <a:lnTo>
                  <a:pt x="241" y="357"/>
                </a:lnTo>
                <a:lnTo>
                  <a:pt x="248" y="374"/>
                </a:lnTo>
                <a:lnTo>
                  <a:pt x="258" y="389"/>
                </a:lnTo>
                <a:lnTo>
                  <a:pt x="273" y="403"/>
                </a:lnTo>
                <a:lnTo>
                  <a:pt x="1322" y="1166"/>
                </a:lnTo>
                <a:lnTo>
                  <a:pt x="273" y="1939"/>
                </a:lnTo>
                <a:lnTo>
                  <a:pt x="258" y="1952"/>
                </a:lnTo>
                <a:lnTo>
                  <a:pt x="248" y="1967"/>
                </a:lnTo>
                <a:lnTo>
                  <a:pt x="241" y="1985"/>
                </a:lnTo>
                <a:lnTo>
                  <a:pt x="238" y="2003"/>
                </a:lnTo>
                <a:lnTo>
                  <a:pt x="240" y="2021"/>
                </a:lnTo>
                <a:lnTo>
                  <a:pt x="245" y="2040"/>
                </a:lnTo>
                <a:lnTo>
                  <a:pt x="254" y="2056"/>
                </a:lnTo>
                <a:lnTo>
                  <a:pt x="269" y="2071"/>
                </a:lnTo>
                <a:lnTo>
                  <a:pt x="284" y="2081"/>
                </a:lnTo>
                <a:lnTo>
                  <a:pt x="303" y="2089"/>
                </a:lnTo>
                <a:lnTo>
                  <a:pt x="322" y="2091"/>
                </a:lnTo>
                <a:lnTo>
                  <a:pt x="339" y="2089"/>
                </a:lnTo>
                <a:lnTo>
                  <a:pt x="355" y="2083"/>
                </a:lnTo>
                <a:lnTo>
                  <a:pt x="371" y="2074"/>
                </a:lnTo>
                <a:lnTo>
                  <a:pt x="1463" y="1270"/>
                </a:lnTo>
                <a:lnTo>
                  <a:pt x="1648" y="1405"/>
                </a:lnTo>
                <a:lnTo>
                  <a:pt x="1664" y="1414"/>
                </a:lnTo>
                <a:lnTo>
                  <a:pt x="1680" y="1419"/>
                </a:lnTo>
                <a:lnTo>
                  <a:pt x="1698" y="1421"/>
                </a:lnTo>
                <a:lnTo>
                  <a:pt x="1714" y="1419"/>
                </a:lnTo>
                <a:lnTo>
                  <a:pt x="1731" y="1414"/>
                </a:lnTo>
                <a:lnTo>
                  <a:pt x="1746" y="1405"/>
                </a:lnTo>
                <a:lnTo>
                  <a:pt x="1930" y="1271"/>
                </a:lnTo>
                <a:lnTo>
                  <a:pt x="3027" y="2077"/>
                </a:lnTo>
                <a:lnTo>
                  <a:pt x="3042" y="2086"/>
                </a:lnTo>
                <a:lnTo>
                  <a:pt x="3059" y="2092"/>
                </a:lnTo>
                <a:lnTo>
                  <a:pt x="3076" y="2094"/>
                </a:lnTo>
                <a:lnTo>
                  <a:pt x="3095" y="2092"/>
                </a:lnTo>
                <a:lnTo>
                  <a:pt x="3113" y="2084"/>
                </a:lnTo>
                <a:lnTo>
                  <a:pt x="3130" y="2074"/>
                </a:lnTo>
                <a:lnTo>
                  <a:pt x="3143" y="2060"/>
                </a:lnTo>
                <a:lnTo>
                  <a:pt x="3153" y="2042"/>
                </a:lnTo>
                <a:lnTo>
                  <a:pt x="3159" y="2024"/>
                </a:lnTo>
                <a:lnTo>
                  <a:pt x="3160" y="2006"/>
                </a:lnTo>
                <a:lnTo>
                  <a:pt x="3157" y="1988"/>
                </a:lnTo>
                <a:lnTo>
                  <a:pt x="3151" y="1970"/>
                </a:lnTo>
                <a:lnTo>
                  <a:pt x="3139" y="1955"/>
                </a:lnTo>
                <a:lnTo>
                  <a:pt x="3126" y="1942"/>
                </a:lnTo>
                <a:lnTo>
                  <a:pt x="2072" y="1166"/>
                </a:lnTo>
                <a:lnTo>
                  <a:pt x="3126" y="395"/>
                </a:lnTo>
                <a:lnTo>
                  <a:pt x="3139" y="383"/>
                </a:lnTo>
                <a:lnTo>
                  <a:pt x="3151" y="367"/>
                </a:lnTo>
                <a:lnTo>
                  <a:pt x="3157" y="350"/>
                </a:lnTo>
                <a:lnTo>
                  <a:pt x="3160" y="331"/>
                </a:lnTo>
                <a:lnTo>
                  <a:pt x="3159" y="313"/>
                </a:lnTo>
                <a:lnTo>
                  <a:pt x="3154" y="295"/>
                </a:lnTo>
                <a:lnTo>
                  <a:pt x="3143" y="278"/>
                </a:lnTo>
                <a:lnTo>
                  <a:pt x="3131" y="264"/>
                </a:lnTo>
                <a:lnTo>
                  <a:pt x="3116" y="253"/>
                </a:lnTo>
                <a:lnTo>
                  <a:pt x="3098" y="247"/>
                </a:lnTo>
                <a:lnTo>
                  <a:pt x="3080" y="244"/>
                </a:lnTo>
                <a:close/>
                <a:moveTo>
                  <a:pt x="290" y="0"/>
                </a:moveTo>
                <a:lnTo>
                  <a:pt x="3104" y="0"/>
                </a:lnTo>
                <a:lnTo>
                  <a:pt x="3148" y="4"/>
                </a:lnTo>
                <a:lnTo>
                  <a:pt x="3188" y="13"/>
                </a:lnTo>
                <a:lnTo>
                  <a:pt x="3227" y="27"/>
                </a:lnTo>
                <a:lnTo>
                  <a:pt x="3262" y="47"/>
                </a:lnTo>
                <a:lnTo>
                  <a:pt x="3295" y="72"/>
                </a:lnTo>
                <a:lnTo>
                  <a:pt x="3323" y="101"/>
                </a:lnTo>
                <a:lnTo>
                  <a:pt x="3348" y="133"/>
                </a:lnTo>
                <a:lnTo>
                  <a:pt x="3368" y="168"/>
                </a:lnTo>
                <a:lnTo>
                  <a:pt x="3382" y="208"/>
                </a:lnTo>
                <a:lnTo>
                  <a:pt x="3391" y="248"/>
                </a:lnTo>
                <a:lnTo>
                  <a:pt x="3395" y="292"/>
                </a:lnTo>
                <a:lnTo>
                  <a:pt x="3395" y="2046"/>
                </a:lnTo>
                <a:lnTo>
                  <a:pt x="3391" y="2089"/>
                </a:lnTo>
                <a:lnTo>
                  <a:pt x="3382" y="2130"/>
                </a:lnTo>
                <a:lnTo>
                  <a:pt x="3368" y="2168"/>
                </a:lnTo>
                <a:lnTo>
                  <a:pt x="3348" y="2205"/>
                </a:lnTo>
                <a:lnTo>
                  <a:pt x="3323" y="2237"/>
                </a:lnTo>
                <a:lnTo>
                  <a:pt x="3295" y="2266"/>
                </a:lnTo>
                <a:lnTo>
                  <a:pt x="3262" y="2290"/>
                </a:lnTo>
                <a:lnTo>
                  <a:pt x="3227" y="2309"/>
                </a:lnTo>
                <a:lnTo>
                  <a:pt x="3188" y="2325"/>
                </a:lnTo>
                <a:lnTo>
                  <a:pt x="3148" y="2334"/>
                </a:lnTo>
                <a:lnTo>
                  <a:pt x="3104" y="2337"/>
                </a:lnTo>
                <a:lnTo>
                  <a:pt x="290" y="2337"/>
                </a:lnTo>
                <a:lnTo>
                  <a:pt x="247" y="2334"/>
                </a:lnTo>
                <a:lnTo>
                  <a:pt x="207" y="2325"/>
                </a:lnTo>
                <a:lnTo>
                  <a:pt x="168" y="2309"/>
                </a:lnTo>
                <a:lnTo>
                  <a:pt x="132" y="2290"/>
                </a:lnTo>
                <a:lnTo>
                  <a:pt x="100" y="2266"/>
                </a:lnTo>
                <a:lnTo>
                  <a:pt x="71" y="2237"/>
                </a:lnTo>
                <a:lnTo>
                  <a:pt x="47" y="2205"/>
                </a:lnTo>
                <a:lnTo>
                  <a:pt x="27" y="2168"/>
                </a:lnTo>
                <a:lnTo>
                  <a:pt x="12" y="2130"/>
                </a:lnTo>
                <a:lnTo>
                  <a:pt x="3" y="2089"/>
                </a:lnTo>
                <a:lnTo>
                  <a:pt x="0" y="2046"/>
                </a:lnTo>
                <a:lnTo>
                  <a:pt x="0" y="292"/>
                </a:lnTo>
                <a:lnTo>
                  <a:pt x="3" y="248"/>
                </a:lnTo>
                <a:lnTo>
                  <a:pt x="12" y="208"/>
                </a:lnTo>
                <a:lnTo>
                  <a:pt x="27" y="168"/>
                </a:lnTo>
                <a:lnTo>
                  <a:pt x="47" y="133"/>
                </a:lnTo>
                <a:lnTo>
                  <a:pt x="71" y="101"/>
                </a:lnTo>
                <a:lnTo>
                  <a:pt x="100" y="72"/>
                </a:lnTo>
                <a:lnTo>
                  <a:pt x="132" y="47"/>
                </a:lnTo>
                <a:lnTo>
                  <a:pt x="168" y="27"/>
                </a:lnTo>
                <a:lnTo>
                  <a:pt x="207" y="13"/>
                </a:lnTo>
                <a:lnTo>
                  <a:pt x="247" y="4"/>
                </a:lnTo>
                <a:lnTo>
                  <a:pt x="29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45713" tIns="22856" rIns="45713" bIns="22856" numCol="1" anchor="t" anchorCtr="0" compatLnSpc="1">
            <a:prstTxWarp prst="textNoShape">
              <a:avLst/>
            </a:prstTxWarp>
          </a:bodyPr>
          <a:lstStyle/>
          <a:p>
            <a:endParaRPr lang="es-SV" sz="900">
              <a:solidFill>
                <a:schemeClr val="tx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3524" y="4058997"/>
            <a:ext cx="2378199" cy="688533"/>
            <a:chOff x="10181150" y="7515212"/>
            <a:chExt cx="7771994" cy="22501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150" y="7515212"/>
              <a:ext cx="2250136" cy="22501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3530" y="7623840"/>
              <a:ext cx="7619614" cy="200649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914ED46-583B-4F1D-944D-24B51AFE51F3}"/>
              </a:ext>
            </a:extLst>
          </p:cNvPr>
          <p:cNvSpPr txBox="1"/>
          <p:nvPr/>
        </p:nvSpPr>
        <p:spPr>
          <a:xfrm>
            <a:off x="4160785" y="3989328"/>
            <a:ext cx="63361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Casey Short</a:t>
            </a:r>
          </a:p>
          <a:p>
            <a:r>
              <a:rPr lang="en-US" i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Rockies Regional Business Development Manager</a:t>
            </a:r>
          </a:p>
          <a:p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CaseyShort@EcoVaporRS.com</a:t>
            </a:r>
            <a:b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(303) 915-6848</a:t>
            </a:r>
          </a:p>
          <a:p>
            <a:endParaRPr lang="en-US" sz="900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0BC3127E-2D12-4339-ABB6-AE92DF7A81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1" b="14591"/>
          <a:stretch/>
        </p:blipFill>
        <p:spPr>
          <a:xfrm>
            <a:off x="0" y="0"/>
            <a:ext cx="12226925" cy="4719638"/>
          </a:xfrm>
          <a:prstGeom prst="rect">
            <a:avLst/>
          </a:prstGeom>
        </p:spPr>
      </p:pic>
      <p:sp>
        <p:nvSpPr>
          <p:cNvPr id="4" name="18 Rectángulo"/>
          <p:cNvSpPr/>
          <p:nvPr/>
        </p:nvSpPr>
        <p:spPr bwMode="auto">
          <a:xfrm>
            <a:off x="-18176" y="-14259"/>
            <a:ext cx="12192292" cy="4733994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s-SV" sz="1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1"/>
          <p:cNvSpPr/>
          <p:nvPr/>
        </p:nvSpPr>
        <p:spPr>
          <a:xfrm>
            <a:off x="1393522" y="1860448"/>
            <a:ext cx="7919963" cy="1276060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r>
              <a:rPr lang="en-US" sz="7499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EXPERTISE</a:t>
            </a:r>
          </a:p>
        </p:txBody>
      </p:sp>
      <p:sp>
        <p:nvSpPr>
          <p:cNvPr id="6" name="Textbox 1"/>
          <p:cNvSpPr/>
          <p:nvPr/>
        </p:nvSpPr>
        <p:spPr>
          <a:xfrm>
            <a:off x="1438522" y="2956502"/>
            <a:ext cx="6437372" cy="491358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Gas and Vapor Stream Management</a:t>
            </a:r>
          </a:p>
        </p:txBody>
      </p:sp>
      <p:sp>
        <p:nvSpPr>
          <p:cNvPr id="9" name="Textbox 1"/>
          <p:cNvSpPr/>
          <p:nvPr/>
        </p:nvSpPr>
        <p:spPr>
          <a:xfrm>
            <a:off x="1154485" y="5004175"/>
            <a:ext cx="8453308" cy="1353132"/>
          </a:xfrm>
          <a:prstGeom prst="rect">
            <a:avLst/>
          </a:prstGeom>
        </p:spPr>
        <p:txBody>
          <a:bodyPr wrap="square" lIns="120846" tIns="60423" rIns="120846" bIns="60423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11 years experience gas capture and treatment</a:t>
            </a:r>
          </a:p>
          <a:p>
            <a:pPr>
              <a:lnSpc>
                <a:spcPct val="125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100+ installations of ZerO</a:t>
            </a:r>
            <a:r>
              <a:rPr lang="en-US" sz="1600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technology for full capture of produced vapors at O&amp;G sites</a:t>
            </a:r>
          </a:p>
          <a:p>
            <a:pPr>
              <a:lnSpc>
                <a:spcPct val="125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Multiple patents and awards</a:t>
            </a:r>
          </a:p>
          <a:p>
            <a:pPr>
              <a:lnSpc>
                <a:spcPct val="125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Our solutions increase profitability, improve ESG performance and increase site safety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20AFE2-98FE-455F-9103-296AF714DE7D}"/>
              </a:ext>
            </a:extLst>
          </p:cNvPr>
          <p:cNvGrpSpPr/>
          <p:nvPr/>
        </p:nvGrpSpPr>
        <p:grpSpPr>
          <a:xfrm>
            <a:off x="10461485" y="6039290"/>
            <a:ext cx="1497400" cy="402460"/>
            <a:chOff x="19128578" y="12092269"/>
            <a:chExt cx="5004738" cy="13451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0D10EB-4C73-4B22-8008-DFB7B13C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8578" y="12092269"/>
              <a:ext cx="1345136" cy="13451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17FCB8-7EEF-486B-A65B-6DB73BDD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8578" y="12092269"/>
              <a:ext cx="5004738" cy="1317914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965430" y="5139190"/>
            <a:ext cx="0" cy="1125125"/>
          </a:xfrm>
          <a:prstGeom prst="line">
            <a:avLst/>
          </a:prstGeom>
          <a:ln w="3175"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 bwMode="auto">
          <a:xfrm>
            <a:off x="920425" y="5184195"/>
            <a:ext cx="90010" cy="900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920425" y="5499230"/>
            <a:ext cx="90010" cy="900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920425" y="5814265"/>
            <a:ext cx="90010" cy="900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920425" y="6129300"/>
            <a:ext cx="90010" cy="900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270575" y="267845"/>
            <a:ext cx="9405682" cy="473313"/>
          </a:xfrm>
        </p:spPr>
        <p:txBody>
          <a:bodyPr/>
          <a:lstStyle/>
          <a:p>
            <a:r>
              <a:rPr lang="en-US" b="1" dirty="0"/>
              <a:t>Everyone</a:t>
            </a:r>
            <a:r>
              <a:rPr lang="en-US" dirty="0"/>
              <a:t>, Everywhere Safe Every Day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49AF59F7-0BCE-4B71-9F9D-4E8A8FACA48D}"/>
              </a:ext>
            </a:extLst>
          </p:cNvPr>
          <p:cNvSpPr/>
          <p:nvPr/>
        </p:nvSpPr>
        <p:spPr>
          <a:xfrm>
            <a:off x="1888519" y="2213865"/>
            <a:ext cx="9060690" cy="641007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75000"/>
              </a:lnSpc>
              <a:spcAft>
                <a:spcPts val="600"/>
              </a:spcAft>
              <a:defRPr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Tank batteries are often maintained at pressures that can cause a rush of vapor when opening hatches to sample or gauge tanks. 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CA8AFC7B-F2AD-488D-8AD7-5C951EE88CA2}"/>
              </a:ext>
            </a:extLst>
          </p:cNvPr>
          <p:cNvSpPr/>
          <p:nvPr/>
        </p:nvSpPr>
        <p:spPr>
          <a:xfrm>
            <a:off x="1874607" y="3595664"/>
            <a:ext cx="9033885" cy="641007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7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Pulling gas directly off tanks helps to eliminate risk of flash gas incidents potentially preventing injury and saving millions.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00345" y="3252956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00345" y="4625449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800"/>
            <a:fld id="{597BFFA6-61B1-4984-983B-9D1AEC0ED12D}" type="slidenum">
              <a:rPr lang="es-SV" smtClean="0"/>
              <a:pPr defTabSz="905800"/>
              <a:t>4</a:t>
            </a:fld>
            <a:endParaRPr lang="es-S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CC1666-7F80-4FBE-8B4E-759FF9A65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98630"/>
            <a:ext cx="1464481" cy="1471200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4326D5E-90B9-4228-BFC4-821F016007E2}"/>
              </a:ext>
            </a:extLst>
          </p:cNvPr>
          <p:cNvSpPr/>
          <p:nvPr/>
        </p:nvSpPr>
        <p:spPr>
          <a:xfrm>
            <a:off x="1888519" y="4850803"/>
            <a:ext cx="9033885" cy="641007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lnSpc>
                <a:spcPct val="7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cs typeface="Calibri" charset="0"/>
              </a:rPr>
              <a:t>Tank flash gas is heavier than air so minimizing leaks and venting improves site safety at ground level.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BDE1F3-71D2-4D82-A5AB-01C6F2CF3E4C}"/>
              </a:ext>
            </a:extLst>
          </p:cNvPr>
          <p:cNvSpPr/>
          <p:nvPr/>
        </p:nvSpPr>
        <p:spPr bwMode="auto">
          <a:xfrm>
            <a:off x="1038577" y="2140819"/>
            <a:ext cx="810090" cy="813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049C4C-2559-4ED1-827F-FF805201BD95}"/>
              </a:ext>
            </a:extLst>
          </p:cNvPr>
          <p:cNvSpPr/>
          <p:nvPr/>
        </p:nvSpPr>
        <p:spPr bwMode="auto">
          <a:xfrm>
            <a:off x="1038577" y="3528480"/>
            <a:ext cx="810090" cy="813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0D2893-6208-418B-AF4B-7D267EDDA715}"/>
              </a:ext>
            </a:extLst>
          </p:cNvPr>
          <p:cNvSpPr/>
          <p:nvPr/>
        </p:nvSpPr>
        <p:spPr bwMode="auto">
          <a:xfrm>
            <a:off x="1038577" y="4739899"/>
            <a:ext cx="810090" cy="8137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09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66243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800"/>
            <a:fld id="{597BFFA6-61B1-4984-983B-9D1AEC0ED12D}" type="slidenum">
              <a:rPr lang="es-SV" smtClean="0"/>
              <a:pPr defTabSz="905800"/>
              <a:t>5</a:t>
            </a:fld>
            <a:endParaRPr lang="es-SV"/>
          </a:p>
        </p:txBody>
      </p:sp>
      <p:pic>
        <p:nvPicPr>
          <p:cNvPr id="21" name="Edited Tank loading video (1)">
            <a:hlinkClick r:id="" action="ppaction://media"/>
            <a:extLst>
              <a:ext uri="{FF2B5EF4-FFF2-40B4-BE49-F238E27FC236}">
                <a16:creationId xmlns:a16="http://schemas.microsoft.com/office/drawing/2014/main" id="{F4CA97E3-8961-4507-959C-466A983AF5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35" end="341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060" y="242265"/>
            <a:ext cx="8029400" cy="60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C1666-7F80-4FBE-8B4E-759FF9A65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98630"/>
            <a:ext cx="1464481" cy="14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270575" y="267845"/>
            <a:ext cx="9405682" cy="473313"/>
          </a:xfrm>
        </p:spPr>
        <p:txBody>
          <a:bodyPr/>
          <a:lstStyle/>
          <a:p>
            <a:r>
              <a:rPr lang="en-US" b="1" dirty="0"/>
              <a:t>What</a:t>
            </a:r>
            <a:r>
              <a:rPr lang="en-US" dirty="0"/>
              <a:t> did you see?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5800"/>
            <a:fld id="{597BFFA6-61B1-4984-983B-9D1AEC0ED12D}" type="slidenum">
              <a:rPr lang="es-SV" smtClean="0"/>
              <a:pPr defTabSz="905800"/>
              <a:t>6</a:t>
            </a:fld>
            <a:endParaRPr lang="es-SV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45492AE-B971-41D6-96A3-98B23E863F24}"/>
              </a:ext>
            </a:extLst>
          </p:cNvPr>
          <p:cNvSpPr/>
          <p:nvPr/>
        </p:nvSpPr>
        <p:spPr>
          <a:xfrm>
            <a:off x="1505491" y="1988840"/>
            <a:ext cx="9631070" cy="3506279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Over-pressured tanks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venting from hatches and PSVs</a:t>
            </a: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Vented gas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was heavier than air and stayed close to the ground</a:t>
            </a: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Wind pushed the gas plume </a:t>
            </a:r>
            <a:r>
              <a:rPr lang="en-US" sz="2800" b="1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towards the combustors</a:t>
            </a: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endParaRPr lang="en-US" sz="2800" i="1" u="sng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 defTabSz="1207528">
              <a:lnSpc>
                <a:spcPct val="75000"/>
              </a:lnSpc>
              <a:spcAft>
                <a:spcPts val="600"/>
              </a:spcAft>
              <a:buAutoNum type="arabicPeriod"/>
              <a:defRPr/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Only one combustor was hot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; other two combustors showed to be cool</a:t>
            </a:r>
            <a:endParaRPr lang="en-US" sz="2800" i="1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C1666-7F80-4FBE-8B4E-759FF9A65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98630"/>
            <a:ext cx="1464481" cy="14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Safety issues </a:t>
            </a:r>
            <a:r>
              <a:rPr lang="en-US" dirty="0"/>
              <a:t>and vapor recovery benefits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7</a:t>
            </a:fld>
            <a:endParaRPr lang="es-SV"/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45492AE-B971-41D6-96A3-98B23E863F24}"/>
              </a:ext>
            </a:extLst>
          </p:cNvPr>
          <p:cNvSpPr/>
          <p:nvPr/>
        </p:nvSpPr>
        <p:spPr>
          <a:xfrm>
            <a:off x="805905" y="1369151"/>
            <a:ext cx="9293041" cy="4061687"/>
          </a:xfrm>
          <a:prstGeom prst="rect">
            <a:avLst/>
          </a:prstGeom>
        </p:spPr>
        <p:txBody>
          <a:bodyPr wrap="square" lIns="120967" tIns="60483" rIns="120967" bIns="60483">
            <a:spAutoFit/>
          </a:bodyPr>
          <a:lstStyle/>
          <a:p>
            <a:pPr defTabSz="1207528">
              <a:spcBef>
                <a:spcPts val="600"/>
              </a:spcBef>
              <a:defRPr/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Well Site Storage Tank Safety Issues</a:t>
            </a:r>
          </a:p>
          <a:p>
            <a:pPr marL="342900" indent="-3429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Pressured tanks</a:t>
            </a:r>
          </a:p>
          <a:p>
            <a:pPr marL="342900" indent="-3429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Gas venting</a:t>
            </a:r>
          </a:p>
          <a:p>
            <a:pPr marL="342900" indent="-3429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Lighting strikes</a:t>
            </a:r>
          </a:p>
          <a:p>
            <a:pPr defTabSz="1207528">
              <a:spcBef>
                <a:spcPts val="600"/>
              </a:spcBef>
              <a:defRPr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207528">
              <a:spcBef>
                <a:spcPts val="600"/>
              </a:spcBef>
              <a:defRPr/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Other Functions &amp; Benefits of Vapor Recovery </a:t>
            </a:r>
          </a:p>
          <a:p>
            <a:pPr marL="457200" indent="-4572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Reduce emissions – CDPHE compliance</a:t>
            </a:r>
          </a:p>
          <a:p>
            <a:pPr marL="457200" indent="-4572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Reduce waste – COGCC compliance</a:t>
            </a:r>
          </a:p>
          <a:p>
            <a:pPr marL="457200" indent="-457200" defTabSz="120752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Make $ - Corporate goal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85410" y="1853825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785410" y="4014065"/>
            <a:ext cx="1073067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8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Flaring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8</a:t>
            </a:fld>
            <a:endParaRPr lang="es-S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7430B-1DF3-4F22-9FCD-6F0959EC36B1}"/>
              </a:ext>
            </a:extLst>
          </p:cNvPr>
          <p:cNvSpPr txBox="1"/>
          <p:nvPr/>
        </p:nvSpPr>
        <p:spPr>
          <a:xfrm>
            <a:off x="371973" y="3523346"/>
            <a:ext cx="4017378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Common Issues: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Matching flare capacity to variable production</a:t>
            </a:r>
          </a:p>
          <a:p>
            <a:pPr marL="465138" lvl="1" indent="-28733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Keeping hatches/reliefs closed –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 active tank pressure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7B69B-222F-4C94-934B-703FE24EC3D5}"/>
              </a:ext>
            </a:extLst>
          </p:cNvPr>
          <p:cNvSpPr txBox="1"/>
          <p:nvPr/>
        </p:nvSpPr>
        <p:spPr>
          <a:xfrm>
            <a:off x="344483" y="1036636"/>
            <a:ext cx="4008248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Assumptions: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300 Mcfd flash gas = 120 bpd oil energy equivalent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Relatively low OPEX, high opportunity cost</a:t>
            </a:r>
            <a:r>
              <a:rPr lang="en-US" sz="20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marL="465138" lvl="1" indent="-330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 VOC, NOx, GHG emissions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724F7-53BE-499B-AC75-CFD890E1B065}"/>
              </a:ext>
            </a:extLst>
          </p:cNvPr>
          <p:cNvGrpSpPr/>
          <p:nvPr/>
        </p:nvGrpSpPr>
        <p:grpSpPr>
          <a:xfrm>
            <a:off x="4580038" y="1573723"/>
            <a:ext cx="7484110" cy="4164760"/>
            <a:chOff x="3583437" y="1698105"/>
            <a:chExt cx="7934160" cy="421345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F7A29AA-AAA0-4D3B-91BC-0B4DA7969D75}"/>
                </a:ext>
              </a:extLst>
            </p:cNvPr>
            <p:cNvCxnSpPr/>
            <p:nvPr/>
          </p:nvCxnSpPr>
          <p:spPr>
            <a:xfrm flipH="1">
              <a:off x="6955373" y="2573917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2069E8-7208-4FC4-A6DB-7456554A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70274" y="2098873"/>
              <a:ext cx="414374" cy="4438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E735D7-D24A-4367-A4C2-2327D455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942492" y="2654309"/>
              <a:ext cx="414374" cy="4438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39D032-3180-4282-9DC0-6C95FEF2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755900" y="3226671"/>
              <a:ext cx="414374" cy="4438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115EF1-9713-4B96-A6F4-3833D343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583437" y="3813853"/>
              <a:ext cx="414374" cy="4438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AF53D-A422-46B8-8DA2-59F86C71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377" y="2094499"/>
              <a:ext cx="862957" cy="498897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A746545-0288-4119-933E-195323B6D947}"/>
                </a:ext>
              </a:extLst>
            </p:cNvPr>
            <p:cNvCxnSpPr/>
            <p:nvPr/>
          </p:nvCxnSpPr>
          <p:spPr>
            <a:xfrm>
              <a:off x="4590706" y="2343947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743E9B-045C-4C35-8C2E-1B94711BD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115" y="2669196"/>
              <a:ext cx="862957" cy="498897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DEE29D-FC46-4709-8704-7ECD474F0E22}"/>
                </a:ext>
              </a:extLst>
            </p:cNvPr>
            <p:cNvCxnSpPr/>
            <p:nvPr/>
          </p:nvCxnSpPr>
          <p:spPr>
            <a:xfrm>
              <a:off x="4386444" y="2918644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3A218A-1849-4FFA-8CC9-6779BC634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78" y="3243893"/>
              <a:ext cx="862957" cy="498897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109CAA-37A1-48F7-AD8E-9200378343EC}"/>
                </a:ext>
              </a:extLst>
            </p:cNvPr>
            <p:cNvCxnSpPr/>
            <p:nvPr/>
          </p:nvCxnSpPr>
          <p:spPr>
            <a:xfrm>
              <a:off x="4216707" y="3493341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AFCB23-200A-4900-9AE5-B8104B2D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602" y="3818589"/>
              <a:ext cx="862957" cy="498897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83594E-1CD9-4CE5-AD02-755AE0DE1C55}"/>
                </a:ext>
              </a:extLst>
            </p:cNvPr>
            <p:cNvCxnSpPr/>
            <p:nvPr/>
          </p:nvCxnSpPr>
          <p:spPr>
            <a:xfrm>
              <a:off x="4072760" y="4047307"/>
              <a:ext cx="652946" cy="1"/>
            </a:xfrm>
            <a:prstGeom prst="straightConnector1">
              <a:avLst/>
            </a:prstGeom>
            <a:ln w="12700">
              <a:solidFill>
                <a:srgbClr val="CA4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D7F18C1-64A4-41F8-8D83-373856956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6622" y="2131266"/>
              <a:ext cx="794486" cy="264462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6328DFB-02EA-4F28-9A58-0C72ED85A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859" y="4894670"/>
              <a:ext cx="401054" cy="416094"/>
            </a:xfrm>
            <a:prstGeom prst="rect">
              <a:avLst/>
            </a:prstGeom>
          </p:spPr>
        </p:pic>
        <p:sp>
          <p:nvSpPr>
            <p:cNvPr id="23" name="Flowchart: Magnetic Disk 9">
              <a:extLst>
                <a:ext uri="{FF2B5EF4-FFF2-40B4-BE49-F238E27FC236}">
                  <a16:creationId xmlns:a16="http://schemas.microsoft.com/office/drawing/2014/main" id="{D0AC0402-524D-4772-AB36-4AA20D849BD8}"/>
                </a:ext>
              </a:extLst>
            </p:cNvPr>
            <p:cNvSpPr/>
            <p:nvPr/>
          </p:nvSpPr>
          <p:spPr>
            <a:xfrm>
              <a:off x="7462250" y="2278418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Magnetic Disk 9">
              <a:extLst>
                <a:ext uri="{FF2B5EF4-FFF2-40B4-BE49-F238E27FC236}">
                  <a16:creationId xmlns:a16="http://schemas.microsoft.com/office/drawing/2014/main" id="{6CDF112A-55C2-4195-817D-89BBA1B8C9B9}"/>
                </a:ext>
              </a:extLst>
            </p:cNvPr>
            <p:cNvSpPr/>
            <p:nvPr/>
          </p:nvSpPr>
          <p:spPr>
            <a:xfrm>
              <a:off x="7286955" y="2873316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Magnetic Disk 9">
              <a:extLst>
                <a:ext uri="{FF2B5EF4-FFF2-40B4-BE49-F238E27FC236}">
                  <a16:creationId xmlns:a16="http://schemas.microsoft.com/office/drawing/2014/main" id="{BB67E5C8-1200-4287-9255-945C4FA04FB4}"/>
                </a:ext>
              </a:extLst>
            </p:cNvPr>
            <p:cNvSpPr/>
            <p:nvPr/>
          </p:nvSpPr>
          <p:spPr>
            <a:xfrm>
              <a:off x="7111062" y="3450960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Magnetic Disk 9">
              <a:extLst>
                <a:ext uri="{FF2B5EF4-FFF2-40B4-BE49-F238E27FC236}">
                  <a16:creationId xmlns:a16="http://schemas.microsoft.com/office/drawing/2014/main" id="{709E36C4-0201-41BF-87F9-EF69508D9A8C}"/>
                </a:ext>
              </a:extLst>
            </p:cNvPr>
            <p:cNvSpPr/>
            <p:nvPr/>
          </p:nvSpPr>
          <p:spPr>
            <a:xfrm>
              <a:off x="6947211" y="4033069"/>
              <a:ext cx="438150" cy="685800"/>
            </a:xfrm>
            <a:prstGeom prst="flowChartMagneticDisk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B2794E3-795B-48B8-A3D6-3FEB03C681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1372" y="2323672"/>
              <a:ext cx="530429" cy="1801368"/>
            </a:xfrm>
            <a:prstGeom prst="straightConnector1">
              <a:avLst/>
            </a:prstGeom>
            <a:ln w="254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A81D89A-3944-46B9-A54B-EE516C4CFA50}"/>
                </a:ext>
              </a:extLst>
            </p:cNvPr>
            <p:cNvCxnSpPr/>
            <p:nvPr/>
          </p:nvCxnSpPr>
          <p:spPr>
            <a:xfrm>
              <a:off x="6024594" y="2552309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EC2D100-D611-4036-9C1C-CE8AFD9E9E1E}"/>
                </a:ext>
              </a:extLst>
            </p:cNvPr>
            <p:cNvCxnSpPr/>
            <p:nvPr/>
          </p:nvCxnSpPr>
          <p:spPr>
            <a:xfrm>
              <a:off x="5870454" y="3100232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BE32A87-956C-4BEC-ACC3-F30C25AF343E}"/>
                </a:ext>
              </a:extLst>
            </p:cNvPr>
            <p:cNvCxnSpPr/>
            <p:nvPr/>
          </p:nvCxnSpPr>
          <p:spPr>
            <a:xfrm>
              <a:off x="5514843" y="4242619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5F1026-8A87-4FF7-9C03-F7CB2C46FE35}"/>
                </a:ext>
              </a:extLst>
            </p:cNvPr>
            <p:cNvCxnSpPr/>
            <p:nvPr/>
          </p:nvCxnSpPr>
          <p:spPr>
            <a:xfrm>
              <a:off x="7674975" y="2328005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A8DDAD-2ABA-4205-A7A6-8326AC245E60}"/>
                </a:ext>
              </a:extLst>
            </p:cNvPr>
            <p:cNvCxnSpPr/>
            <p:nvPr/>
          </p:nvCxnSpPr>
          <p:spPr>
            <a:xfrm>
              <a:off x="7501738" y="2913418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BE3C85-8765-4EDB-B6C7-3D071EBD8EE2}"/>
                </a:ext>
              </a:extLst>
            </p:cNvPr>
            <p:cNvCxnSpPr/>
            <p:nvPr/>
          </p:nvCxnSpPr>
          <p:spPr>
            <a:xfrm>
              <a:off x="7327433" y="3501596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C5AE85-FF1A-47D8-80BF-C17058441629}"/>
                </a:ext>
              </a:extLst>
            </p:cNvPr>
            <p:cNvCxnSpPr/>
            <p:nvPr/>
          </p:nvCxnSpPr>
          <p:spPr>
            <a:xfrm>
              <a:off x="7145650" y="4097712"/>
              <a:ext cx="483" cy="11660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276638D-868B-4685-B78F-976E5E6FE5BB}"/>
                </a:ext>
              </a:extLst>
            </p:cNvPr>
            <p:cNvCxnSpPr/>
            <p:nvPr/>
          </p:nvCxnSpPr>
          <p:spPr>
            <a:xfrm flipH="1">
              <a:off x="6177874" y="2542723"/>
              <a:ext cx="517636" cy="170144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51FE4F-A903-48B6-A9A1-F214E6F74D51}"/>
                </a:ext>
              </a:extLst>
            </p:cNvPr>
            <p:cNvCxnSpPr/>
            <p:nvPr/>
          </p:nvCxnSpPr>
          <p:spPr>
            <a:xfrm>
              <a:off x="8432195" y="3460501"/>
              <a:ext cx="1820753" cy="0"/>
            </a:xfrm>
            <a:prstGeom prst="line">
              <a:avLst/>
            </a:prstGeom>
            <a:ln w="254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18D603-A5AC-4358-9EA8-28CA4A8F1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9746" y="2278418"/>
              <a:ext cx="903048" cy="1608791"/>
            </a:xfrm>
            <a:prstGeom prst="rect">
              <a:avLst/>
            </a:prstGeom>
          </p:spPr>
        </p:pic>
        <p:sp>
          <p:nvSpPr>
            <p:cNvPr id="38" name="Freeform 83">
              <a:extLst>
                <a:ext uri="{FF2B5EF4-FFF2-40B4-BE49-F238E27FC236}">
                  <a16:creationId xmlns:a16="http://schemas.microsoft.com/office/drawing/2014/main" id="{783AC5AC-21C9-4B19-A0EF-DBEDE770E0F1}"/>
                </a:ext>
              </a:extLst>
            </p:cNvPr>
            <p:cNvSpPr/>
            <p:nvPr/>
          </p:nvSpPr>
          <p:spPr>
            <a:xfrm>
              <a:off x="7672306" y="2323964"/>
              <a:ext cx="1028700" cy="1143000"/>
            </a:xfrm>
            <a:custGeom>
              <a:avLst/>
              <a:gdLst>
                <a:gd name="connsiteX0" fmla="*/ 0 w 1028700"/>
                <a:gd name="connsiteY0" fmla="*/ 0 h 1143000"/>
                <a:gd name="connsiteX1" fmla="*/ 1028700 w 1028700"/>
                <a:gd name="connsiteY1" fmla="*/ 0 h 1143000"/>
                <a:gd name="connsiteX2" fmla="*/ 762000 w 1028700"/>
                <a:gd name="connsiteY2" fmla="*/ 1143000 h 1143000"/>
                <a:gd name="connsiteX3" fmla="*/ 762000 w 1028700"/>
                <a:gd name="connsiteY3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700" h="1143000">
                  <a:moveTo>
                    <a:pt x="0" y="0"/>
                  </a:moveTo>
                  <a:lnTo>
                    <a:pt x="1028700" y="0"/>
                  </a:lnTo>
                  <a:lnTo>
                    <a:pt x="762000" y="1143000"/>
                  </a:lnTo>
                  <a:lnTo>
                    <a:pt x="762000" y="1143000"/>
                  </a:lnTo>
                </a:path>
              </a:pathLst>
            </a:cu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Подзаголовок 2">
              <a:extLst>
                <a:ext uri="{FF2B5EF4-FFF2-40B4-BE49-F238E27FC236}">
                  <a16:creationId xmlns:a16="http://schemas.microsoft.com/office/drawing/2014/main" id="{6EF38C5C-00FD-44B7-B378-E681FC9FB704}"/>
                </a:ext>
              </a:extLst>
            </p:cNvPr>
            <p:cNvSpPr txBox="1">
              <a:spLocks/>
            </p:cNvSpPr>
            <p:nvPr/>
          </p:nvSpPr>
          <p:spPr>
            <a:xfrm>
              <a:off x="5183602" y="1698105"/>
              <a:ext cx="1287759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Separators</a:t>
              </a:r>
            </a:p>
          </p:txBody>
        </p:sp>
        <p:sp>
          <p:nvSpPr>
            <p:cNvPr id="40" name="Подзаголовок 2">
              <a:extLst>
                <a:ext uri="{FF2B5EF4-FFF2-40B4-BE49-F238E27FC236}">
                  <a16:creationId xmlns:a16="http://schemas.microsoft.com/office/drawing/2014/main" id="{98AAC866-6B76-4C07-B44D-6C9669AC45F6}"/>
                </a:ext>
              </a:extLst>
            </p:cNvPr>
            <p:cNvSpPr txBox="1">
              <a:spLocks/>
            </p:cNvSpPr>
            <p:nvPr/>
          </p:nvSpPr>
          <p:spPr>
            <a:xfrm>
              <a:off x="7141372" y="1812405"/>
              <a:ext cx="1519022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Oil Tanks</a:t>
              </a:r>
            </a:p>
          </p:txBody>
        </p:sp>
        <p:sp>
          <p:nvSpPr>
            <p:cNvPr id="41" name="Подзаголовок 2">
              <a:extLst>
                <a:ext uri="{FF2B5EF4-FFF2-40B4-BE49-F238E27FC236}">
                  <a16:creationId xmlns:a16="http://schemas.microsoft.com/office/drawing/2014/main" id="{ADE6AC07-AC6F-4500-BBFD-57D639609E9D}"/>
                </a:ext>
              </a:extLst>
            </p:cNvPr>
            <p:cNvSpPr txBox="1">
              <a:spLocks/>
            </p:cNvSpPr>
            <p:nvPr/>
          </p:nvSpPr>
          <p:spPr>
            <a:xfrm>
              <a:off x="9684340" y="3863644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Flare or Combustor</a:t>
              </a:r>
            </a:p>
          </p:txBody>
        </p:sp>
        <p:sp>
          <p:nvSpPr>
            <p:cNvPr id="42" name="Подзаголовок 2">
              <a:extLst>
                <a:ext uri="{FF2B5EF4-FFF2-40B4-BE49-F238E27FC236}">
                  <a16:creationId xmlns:a16="http://schemas.microsoft.com/office/drawing/2014/main" id="{E0461A4B-600A-4F2D-8BA6-AFBF2097A841}"/>
                </a:ext>
              </a:extLst>
            </p:cNvPr>
            <p:cNvSpPr txBox="1">
              <a:spLocks/>
            </p:cNvSpPr>
            <p:nvPr/>
          </p:nvSpPr>
          <p:spPr>
            <a:xfrm>
              <a:off x="4205100" y="4909083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Custody Meter</a:t>
              </a:r>
            </a:p>
          </p:txBody>
        </p:sp>
        <p:sp>
          <p:nvSpPr>
            <p:cNvPr id="43" name="Подзаголовок 2">
              <a:extLst>
                <a:ext uri="{FF2B5EF4-FFF2-40B4-BE49-F238E27FC236}">
                  <a16:creationId xmlns:a16="http://schemas.microsoft.com/office/drawing/2014/main" id="{43729617-1751-4B9A-8BD2-391FABC37A71}"/>
                </a:ext>
              </a:extLst>
            </p:cNvPr>
            <p:cNvSpPr txBox="1">
              <a:spLocks/>
            </p:cNvSpPr>
            <p:nvPr/>
          </p:nvSpPr>
          <p:spPr>
            <a:xfrm>
              <a:off x="3987426" y="4366811"/>
              <a:ext cx="1833257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 dirty="0">
                  <a:latin typeface="Calibri" charset="0"/>
                  <a:ea typeface="Calibri" charset="0"/>
                  <a:cs typeface="Calibri" charset="0"/>
                </a:rPr>
                <a:t>Natural Gas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281684-14AF-4E95-9F3C-45629CA3DA3C}"/>
                </a:ext>
              </a:extLst>
            </p:cNvPr>
            <p:cNvSpPr txBox="1"/>
            <p:nvPr/>
          </p:nvSpPr>
          <p:spPr>
            <a:xfrm>
              <a:off x="8658752" y="3111545"/>
              <a:ext cx="1367638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Flash Gas w/ O</a:t>
              </a:r>
              <a:r>
                <a:rPr lang="en-US" sz="1400" baseline="-25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4AFE6996-3B28-44FA-A107-B6969F96DB55}"/>
                </a:ext>
              </a:extLst>
            </p:cNvPr>
            <p:cNvSpPr/>
            <p:nvPr/>
          </p:nvSpPr>
          <p:spPr>
            <a:xfrm>
              <a:off x="3839448" y="5397364"/>
              <a:ext cx="6159500" cy="381000"/>
            </a:xfrm>
            <a:custGeom>
              <a:avLst/>
              <a:gdLst>
                <a:gd name="connsiteX0" fmla="*/ 101600 w 6159500"/>
                <a:gd name="connsiteY0" fmla="*/ 0 h 381000"/>
                <a:gd name="connsiteX1" fmla="*/ 0 w 6159500"/>
                <a:gd name="connsiteY1" fmla="*/ 381000 h 381000"/>
                <a:gd name="connsiteX2" fmla="*/ 6159500 w 6159500"/>
                <a:gd name="connsiteY2" fmla="*/ 381000 h 381000"/>
                <a:gd name="connsiteX3" fmla="*/ 6159500 w 6159500"/>
                <a:gd name="connsiteY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9500" h="381000">
                  <a:moveTo>
                    <a:pt x="101600" y="0"/>
                  </a:moveTo>
                  <a:lnTo>
                    <a:pt x="0" y="381000"/>
                  </a:lnTo>
                  <a:lnTo>
                    <a:pt x="6159500" y="381000"/>
                  </a:lnTo>
                  <a:lnTo>
                    <a:pt x="6159500" y="38100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Подзаголовок 2">
              <a:extLst>
                <a:ext uri="{FF2B5EF4-FFF2-40B4-BE49-F238E27FC236}">
                  <a16:creationId xmlns:a16="http://schemas.microsoft.com/office/drawing/2014/main" id="{30464FF2-9B68-4699-8653-CC34DB7B550A}"/>
                </a:ext>
              </a:extLst>
            </p:cNvPr>
            <p:cNvSpPr txBox="1">
              <a:spLocks/>
            </p:cNvSpPr>
            <p:nvPr/>
          </p:nvSpPr>
          <p:spPr>
            <a:xfrm>
              <a:off x="6141334" y="5323986"/>
              <a:ext cx="3989111" cy="587570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en-US" sz="1400" b="1" kern="0" spc="100">
                  <a:latin typeface="Calibri" charset="0"/>
                  <a:ea typeface="Calibri" charset="0"/>
                  <a:cs typeface="Calibri" charset="0"/>
                </a:rPr>
                <a:t>Gas Pipeline to Processing Plant</a:t>
              </a:r>
              <a:endParaRPr lang="en-US" sz="1400" b="1" kern="0" spc="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2181D9B-DD55-4799-8FC4-3D43DCD989EF}"/>
                </a:ext>
              </a:extLst>
            </p:cNvPr>
            <p:cNvCxnSpPr/>
            <p:nvPr/>
          </p:nvCxnSpPr>
          <p:spPr>
            <a:xfrm>
              <a:off x="5685535" y="3675643"/>
              <a:ext cx="652946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1B48D30-3236-4C9A-A4BE-4795C755BDBD}"/>
                </a:ext>
              </a:extLst>
            </p:cNvPr>
            <p:cNvCxnSpPr>
              <a:cxnSpLocks/>
            </p:cNvCxnSpPr>
            <p:nvPr/>
          </p:nvCxnSpPr>
          <p:spPr>
            <a:xfrm>
              <a:off x="6471361" y="3254791"/>
              <a:ext cx="800324" cy="13827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5570FF2-42CB-43F3-86A4-1A7FDC740384}"/>
              </a:ext>
            </a:extLst>
          </p:cNvPr>
          <p:cNvSpPr txBox="1"/>
          <p:nvPr/>
        </p:nvSpPr>
        <p:spPr>
          <a:xfrm>
            <a:off x="523959" y="6095334"/>
            <a:ext cx="686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1. 300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mscfd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at $1.50/mcf plus 2x Btu premium ($3/mcf) = $328,000 annually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CA4D29-EB75-45AA-92C3-D7BD2F94C8EB}"/>
              </a:ext>
            </a:extLst>
          </p:cNvPr>
          <p:cNvCxnSpPr>
            <a:cxnSpLocks/>
          </p:cNvCxnSpPr>
          <p:nvPr/>
        </p:nvCxnSpPr>
        <p:spPr>
          <a:xfrm flipH="1">
            <a:off x="5129474" y="4599130"/>
            <a:ext cx="104936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02388AE-A1CD-4175-BDBB-71254A0687A1}"/>
              </a:ext>
            </a:extLst>
          </p:cNvPr>
          <p:cNvCxnSpPr>
            <a:cxnSpLocks/>
          </p:cNvCxnSpPr>
          <p:nvPr/>
        </p:nvCxnSpPr>
        <p:spPr>
          <a:xfrm flipH="1">
            <a:off x="5063027" y="4630916"/>
            <a:ext cx="87868" cy="19323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C89C3-7227-F94A-B58B-D4C0806D8F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Vapor Recovery Towers </a:t>
            </a:r>
            <a:r>
              <a:rPr lang="en-US" dirty="0"/>
              <a:t>(VRTs)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605F0-FAB1-A049-9EBE-ABCB446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FFA6-61B1-4984-983B-9D1AEC0ED12D}" type="slidenum">
              <a:rPr lang="es-SV" smtClean="0"/>
              <a:pPr/>
              <a:t>9</a:t>
            </a:fld>
            <a:endParaRPr lang="es-S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7B69B-222F-4C94-934B-703FE24EC3D5}"/>
              </a:ext>
            </a:extLst>
          </p:cNvPr>
          <p:cNvSpPr txBox="1"/>
          <p:nvPr/>
        </p:nvSpPr>
        <p:spPr>
          <a:xfrm>
            <a:off x="357268" y="1004431"/>
            <a:ext cx="5345457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Primary function is to degas produced oil from separation before atmospheric storage, where oxygen is present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Immediately downstream of separation with flashing occurring at or near heated separator temperatures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Lower RVP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Lost oil sales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Efficiency typically 60% to 80%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Inadequate pressure control &amp; remaining pressure drop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Sizing &amp; standardization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Variable oil production volume</a:t>
            </a:r>
          </a:p>
          <a:p>
            <a:pPr marL="889993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Installation and maintenance issues</a:t>
            </a:r>
          </a:p>
        </p:txBody>
      </p:sp>
      <p:pic>
        <p:nvPicPr>
          <p:cNvPr id="50" name="Picture 49" descr="A row of wooden benches sitting on top of a sandy beach&#10;&#10;Description automatically generated">
            <a:extLst>
              <a:ext uri="{FF2B5EF4-FFF2-40B4-BE49-F238E27FC236}">
                <a16:creationId xmlns:a16="http://schemas.microsoft.com/office/drawing/2014/main" id="{07FE47D7-8A38-41B4-B800-56C6BA19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-2" b="23324"/>
          <a:stretch/>
        </p:blipFill>
        <p:spPr>
          <a:xfrm>
            <a:off x="5870975" y="908720"/>
            <a:ext cx="6321025" cy="5722176"/>
          </a:xfrm>
          <a:custGeom>
            <a:avLst/>
            <a:gdLst>
              <a:gd name="connsiteX0" fmla="*/ 365648 w 6883948"/>
              <a:gd name="connsiteY0" fmla="*/ 0 h 6858000"/>
              <a:gd name="connsiteX1" fmla="*/ 6883948 w 6883948"/>
              <a:gd name="connsiteY1" fmla="*/ 0 h 6858000"/>
              <a:gd name="connsiteX2" fmla="*/ 6883948 w 6883948"/>
              <a:gd name="connsiteY2" fmla="*/ 6858000 h 6858000"/>
              <a:gd name="connsiteX3" fmla="*/ 365648 w 6883948"/>
              <a:gd name="connsiteY3" fmla="*/ 6858000 h 6858000"/>
              <a:gd name="connsiteX4" fmla="*/ 360213 w 6883948"/>
              <a:gd name="connsiteY4" fmla="*/ 6835050 h 6858000"/>
              <a:gd name="connsiteX5" fmla="*/ 0 w 6883948"/>
              <a:gd name="connsiteY5" fmla="*/ 3429001 h 6858000"/>
              <a:gd name="connsiteX6" fmla="*/ 360213 w 6883948"/>
              <a:gd name="connsiteY6" fmla="*/ 229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59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T Services">
  <a:themeElements>
    <a:clrScheme name="Custom 90">
      <a:dk1>
        <a:srgbClr val="000000"/>
      </a:dk1>
      <a:lt1>
        <a:srgbClr val="FFFFFF"/>
      </a:lt1>
      <a:dk2>
        <a:srgbClr val="1F1F1F"/>
      </a:dk2>
      <a:lt2>
        <a:srgbClr val="6E6E6E"/>
      </a:lt2>
      <a:accent1>
        <a:srgbClr val="009849"/>
      </a:accent1>
      <a:accent2>
        <a:srgbClr val="0374BC"/>
      </a:accent2>
      <a:accent3>
        <a:srgbClr val="EA4D3A"/>
      </a:accent3>
      <a:accent4>
        <a:srgbClr val="12848A"/>
      </a:accent4>
      <a:accent5>
        <a:srgbClr val="014F66"/>
      </a:accent5>
      <a:accent6>
        <a:srgbClr val="192828"/>
      </a:accent6>
      <a:hlink>
        <a:srgbClr val="0563C1"/>
      </a:hlink>
      <a:folHlink>
        <a:srgbClr val="954F72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 bwMode="auto">
        <a:solidFill>
          <a:srgbClr val="05889A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64566C4F3DD447806E212CEB23C48C" ma:contentTypeVersion="2" ma:contentTypeDescription="Create a new document." ma:contentTypeScope="" ma:versionID="695c554a01d70dbb3c30ab01c952a7ff">
  <xsd:schema xmlns:xsd="http://www.w3.org/2001/XMLSchema" xmlns:xs="http://www.w3.org/2001/XMLSchema" xmlns:p="http://schemas.microsoft.com/office/2006/metadata/properties" xmlns:ns2="dff185c5-e4f2-49c1-ae2d-abc2fea455a1" targetNamespace="http://schemas.microsoft.com/office/2006/metadata/properties" ma:root="true" ma:fieldsID="37287427d43ad7eb86bfac20b738752a" ns2:_="">
    <xsd:import namespace="dff185c5-e4f2-49c1-ae2d-abc2fea45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185c5-e4f2-49c1-ae2d-abc2fea455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6EA46C-94B8-4691-A0BE-5005497334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1FF397-1C74-4355-B15E-9E87F5C5ED64}">
  <ds:schemaRefs>
    <ds:schemaRef ds:uri="http://purl.org/dc/terms/"/>
    <ds:schemaRef ds:uri="dff185c5-e4f2-49c1-ae2d-abc2fea455a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BD90C6-973E-4BD0-91F5-E7108188F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f185c5-e4f2-49c1-ae2d-abc2fea45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173116</TotalTime>
  <Words>1373</Words>
  <Application>Microsoft Office PowerPoint</Application>
  <PresentationFormat>Widescreen</PresentationFormat>
  <Paragraphs>284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Black</vt:lpstr>
      <vt:lpstr>Arial Nova</vt:lpstr>
      <vt:lpstr>Calibri</vt:lpstr>
      <vt:lpstr>Calibri Light</vt:lpstr>
      <vt:lpstr>Karla</vt:lpstr>
      <vt:lpstr>Oswald</vt:lpstr>
      <vt:lpstr>Oswald bold</vt:lpstr>
      <vt:lpstr>PT Sans</vt:lpstr>
      <vt:lpstr>Segoe UI</vt:lpstr>
      <vt:lpstr>IT Services</vt:lpstr>
      <vt:lpstr>Enhancing Well Site Safety Via Tank Vapor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Banco Central de Reserva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Slidepot</dc:creator>
  <cp:lastModifiedBy>Peter Mueller</cp:lastModifiedBy>
  <cp:revision>9475</cp:revision>
  <cp:lastPrinted>2020-10-13T22:58:33Z</cp:lastPrinted>
  <dcterms:created xsi:type="dcterms:W3CDTF">2014-07-01T16:42:18Z</dcterms:created>
  <dcterms:modified xsi:type="dcterms:W3CDTF">2021-01-05T02:43:16Z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0x0101006664566C4F3DD447806E212CEB23C48C</vt:lpwstr>
  </property>
</Properties>
</file>