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1" r:id="rId4"/>
    <p:sldId id="267" r:id="rId5"/>
    <p:sldId id="258" r:id="rId6"/>
    <p:sldId id="260" r:id="rId7"/>
    <p:sldId id="269" r:id="rId8"/>
    <p:sldId id="268" r:id="rId9"/>
    <p:sldId id="276" r:id="rId10"/>
    <p:sldId id="277" r:id="rId11"/>
    <p:sldId id="278" r:id="rId12"/>
    <p:sldId id="279" r:id="rId13"/>
    <p:sldId id="280" r:id="rId14"/>
    <p:sldId id="261" r:id="rId15"/>
    <p:sldId id="263" r:id="rId16"/>
    <p:sldId id="273" r:id="rId17"/>
    <p:sldId id="262" r:id="rId18"/>
    <p:sldId id="274" r:id="rId19"/>
    <p:sldId id="288" r:id="rId20"/>
    <p:sldId id="264" r:id="rId21"/>
    <p:sldId id="265" r:id="rId22"/>
    <p:sldId id="259" r:id="rId23"/>
    <p:sldId id="281" r:id="rId24"/>
    <p:sldId id="266" r:id="rId25"/>
    <p:sldId id="282" r:id="rId26"/>
    <p:sldId id="283" r:id="rId27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outlineViewPr>
    <p:cViewPr>
      <p:scale>
        <a:sx n="33" d="100"/>
        <a:sy n="33" d="100"/>
      </p:scale>
      <p:origin x="0" y="-6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54"/>
    </p:cViewPr>
  </p:sorterViewPr>
  <p:notesViewPr>
    <p:cSldViewPr snapToGrid="0">
      <p:cViewPr varScale="1">
        <p:scale>
          <a:sx n="56" d="100"/>
          <a:sy n="56" d="100"/>
        </p:scale>
        <p:origin x="19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Introducing Handbells and Handchimes in the Music Classroom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02/08/2015</a:t>
            </a:r>
          </a:p>
          <a:p>
            <a:r>
              <a:rPr lang="en-US" dirty="0"/>
              <a:t>SCMEA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Marcia J. Brantley</a:t>
            </a:r>
          </a:p>
          <a:p>
            <a:r>
              <a:rPr lang="en-US" dirty="0"/>
              <a:t>843-729-6275</a:t>
            </a:r>
          </a:p>
          <a:p>
            <a:r>
              <a:rPr lang="en-US" dirty="0"/>
              <a:t>bellwoman@yahoo.com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FAA77-0BB2-4794-83AE-43E7DA7CC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26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35A28-084B-443F-908B-472DC75272B3}" type="datetimeFigureOut">
              <a:rPr lang="en-US" smtClean="0"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D8F92-5819-4E2E-952B-8B017AB31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D8F92-5819-4E2E-952B-8B017AB31C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lmettobronze.com/" TargetMode="External"/><Relationship Id="rId4" Type="http://schemas.openxmlformats.org/officeDocument/2006/relationships/hyperlink" Target="mailto:bellwoman@yahoo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15" y="875517"/>
            <a:ext cx="6902229" cy="5147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3541486"/>
            <a:ext cx="9135674" cy="1235895"/>
          </a:xfrm>
          <a:gradFill flip="none" rotWithShape="1">
            <a:gsLst>
              <a:gs pos="74000">
                <a:schemeClr val="accent4">
                  <a:lumMod val="60000"/>
                  <a:lumOff val="40000"/>
                </a:schemeClr>
              </a:gs>
              <a:gs pos="26549">
                <a:schemeClr val="accent4">
                  <a:lumMod val="60000"/>
                  <a:lumOff val="40000"/>
                </a:schemeClr>
              </a:gs>
              <a:gs pos="83000">
                <a:schemeClr val="accent4">
                  <a:lumMod val="75000"/>
                  <a:alpha val="73000"/>
                </a:schemeClr>
              </a:gs>
              <a:gs pos="91143">
                <a:schemeClr val="accent3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81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Handbells/Chimes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64247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1800" dirty="0"/>
              <a:t>Marcia Brantley</a:t>
            </a:r>
          </a:p>
          <a:p>
            <a:r>
              <a:rPr lang="en-US" sz="1800" dirty="0"/>
              <a:t>Education Chair Area 4 HMA</a:t>
            </a:r>
          </a:p>
          <a:p>
            <a:r>
              <a:rPr lang="en-US" sz="1800" dirty="0"/>
              <a:t>Director of Palmetto Bronze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Damping – Stopping the Sound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2800" y="1494971"/>
            <a:ext cx="5141008" cy="484777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After the follow-through, at the top of the “D” touch the rim and body of the bell to your pectoral muscle, the soft tissue between your shoulder and your collar bone.</a:t>
            </a:r>
          </a:p>
          <a:p>
            <a:r>
              <a:rPr lang="en-US" sz="3200" dirty="0"/>
              <a:t>You must roll chime to it’s side in order to damp.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497" y="1643125"/>
            <a:ext cx="2913647" cy="1907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3716" y="2234069"/>
            <a:ext cx="333828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D</a:t>
            </a:r>
          </a:p>
        </p:txBody>
      </p:sp>
      <p:sp>
        <p:nvSpPr>
          <p:cNvPr id="9" name="Striped Right Arrow 8"/>
          <p:cNvSpPr/>
          <p:nvPr/>
        </p:nvSpPr>
        <p:spPr>
          <a:xfrm rot="10629540">
            <a:off x="8490630" y="2095253"/>
            <a:ext cx="1697731" cy="6972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Practice Damping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8A5E3BE-2468-4960-9151-9974A0AD9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7" t="7482" r="8209" b="16988"/>
          <a:stretch/>
        </p:blipFill>
        <p:spPr>
          <a:xfrm>
            <a:off x="808588" y="1397388"/>
            <a:ext cx="10574824" cy="50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Find the note names on your </a:t>
            </a:r>
            <a:b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bells or chimes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1828714"/>
            <a:ext cx="3086100" cy="4640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85" y="3189915"/>
            <a:ext cx="1954530" cy="3693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 Name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78040" y="3509010"/>
            <a:ext cx="1325880" cy="774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8" y="1987677"/>
            <a:ext cx="3657600" cy="460857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376014" y="3509010"/>
            <a:ext cx="3367564" cy="1565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5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Now find your note names in the </a:t>
            </a:r>
            <a:br>
              <a:rPr lang="en-US" sz="4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sz="4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chord chart below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7900" y="2279494"/>
            <a:ext cx="6704640" cy="403187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R="978535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= All C’s E’s and G’s</a:t>
            </a:r>
          </a:p>
          <a:p>
            <a:pPr marR="978535"/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= All G’s B’s D’s and F’s</a:t>
            </a:r>
          </a:p>
          <a:p>
            <a:pPr marR="978535"/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 = All F’s A’s and C’s</a:t>
            </a:r>
          </a:p>
          <a:p>
            <a:pPr marR="978535"/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 = All D’s F#’s A’s and C’s</a:t>
            </a:r>
          </a:p>
          <a:p>
            <a:pPr marR="978535"/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5 = All G’s B’s and D’s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07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Chord Songs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450" y="2044005"/>
            <a:ext cx="414051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978535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= All C’s E’s and G’s</a:t>
            </a:r>
          </a:p>
          <a:p>
            <a:pPr marR="978535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= All G’s B’s D’s &amp; F’s</a:t>
            </a:r>
          </a:p>
          <a:p>
            <a:pPr marR="978535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5680" y="1388744"/>
            <a:ext cx="10088880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5360" algn="ctr">
              <a:lnSpc>
                <a:spcPts val="2185"/>
              </a:lnSpc>
            </a:pP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Row, Row, Row Your Boat</a:t>
            </a:r>
          </a:p>
          <a:p>
            <a:pPr marR="975360" algn="ctr">
              <a:lnSpc>
                <a:spcPts val="2185"/>
              </a:lnSpc>
            </a:pP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q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1 | 1 1 1 1 | 1 1 1 1 | 2 2 1 -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Mary Had a Little Lamb</a:t>
            </a:r>
          </a:p>
          <a:p>
            <a:pPr marR="975360" algn="ctr">
              <a:lnSpc>
                <a:spcPts val="2185"/>
              </a:lnSpc>
            </a:pP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q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1 |2 2 1 1 | 1 1 1 1 |2 2 1 1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Skip to My Lou</a:t>
            </a:r>
          </a:p>
          <a:p>
            <a:pPr marR="975360" algn="ctr">
              <a:lnSpc>
                <a:spcPts val="2185"/>
              </a:lnSpc>
            </a:pP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q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1 | 2 2 2 2 | 1 1 1 1 | 2 2 1 1 </a:t>
            </a:r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57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3475" y="2870038"/>
            <a:ext cx="11195562" cy="6982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5360" algn="ctr">
              <a:lnSpc>
                <a:spcPts val="2185"/>
              </a:lnSpc>
            </a:pPr>
            <a:r>
              <a:rPr 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He’s Got the Whole World in His Hands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>
              <a:lnSpc>
                <a:spcPts val="2185"/>
              </a:lnSpc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                             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Intro			       Song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>
              <a:lnSpc>
                <a:spcPct val="150000"/>
              </a:lnSpc>
            </a:pPr>
            <a:r>
              <a:rPr lang="en-US" sz="44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q</a:t>
            </a:r>
            <a:r>
              <a:rPr 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2 | 1 1 1 1 | 1 1 1 1 | 1 1 1 1 |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>
              <a:lnSpc>
                <a:spcPct val="150000"/>
              </a:lnSpc>
            </a:pPr>
            <a:r>
              <a:rPr 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2 2 2 | 2 2 2 2 | 1 1 1 1 | 1 1 1 1 |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>
              <a:lnSpc>
                <a:spcPct val="150000"/>
              </a:lnSpc>
            </a:pPr>
            <a:r>
              <a:rPr lang="en-US" sz="44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2 2 2 |1 1 1 1  | 1 - - - </a:t>
            </a:r>
            <a:r>
              <a:rPr lang="en-US" sz="44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 algn="ctr">
              <a:lnSpc>
                <a:spcPts val="2185"/>
              </a:lnSpc>
            </a:pPr>
            <a:r>
              <a:rPr lang="en-US" sz="2800" b="1" dirty="0" err="1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Kum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 Ba Yah</a:t>
            </a:r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5360">
              <a:lnSpc>
                <a:spcPts val="2185"/>
              </a:lnSpc>
            </a:pPr>
            <a:r>
              <a:rPr lang="en-US" sz="105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		</a:t>
            </a:r>
            <a:r>
              <a:rPr lang="en-US" sz="1200" b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Intro</a:t>
            </a:r>
            <a:r>
              <a:rPr lang="en-US" sz="105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			         </a:t>
            </a:r>
            <a:r>
              <a:rPr lang="en-US" sz="1200" b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Song</a:t>
            </a:r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>
              <a:lnSpc>
                <a:spcPct val="150000"/>
              </a:lnSpc>
            </a:pPr>
            <a:r>
              <a:rPr lang="en-US" sz="28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q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3 | 1 1 1 1 | 1 1 1 3 | 1 1 1 1 |</a:t>
            </a:r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1 | 2 2 2 1 | 1 1 1 3 | 1 1 1 3 |</a:t>
            </a:r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2| 1 1 1 _</a:t>
            </a:r>
            <a:r>
              <a:rPr lang="en-US" sz="28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739" y="503006"/>
            <a:ext cx="594038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978535" lvl="0"/>
            <a:r>
              <a:rPr lang="en-US" sz="2800" b="1" dirty="0">
                <a:solidFill>
                  <a:srgbClr val="6AAC90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= All C’s E’s and G’s</a:t>
            </a:r>
          </a:p>
          <a:p>
            <a:pPr marR="978535" lvl="0"/>
            <a:endParaRPr lang="en-US" sz="2000" dirty="0">
              <a:solidFill>
                <a:srgbClr val="6AAC90">
                  <a:lumMod val="20000"/>
                  <a:lumOff val="80000"/>
                </a:srgb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lvl="0"/>
            <a:r>
              <a:rPr lang="en-US" sz="2800" b="1" dirty="0">
                <a:solidFill>
                  <a:srgbClr val="6AAC90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= All G’s B’s D’s and F’s</a:t>
            </a:r>
          </a:p>
          <a:p>
            <a:pPr marR="978535"/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92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21" y="-4788111"/>
            <a:ext cx="10874607" cy="10007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36106-CD5A-4686-82AE-13B05CCFED67}"/>
              </a:ext>
            </a:extLst>
          </p:cNvPr>
          <p:cNvSpPr txBox="1"/>
          <p:nvPr/>
        </p:nvSpPr>
        <p:spPr>
          <a:xfrm>
            <a:off x="468776" y="4303372"/>
            <a:ext cx="37767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78535" lvl="0"/>
            <a:r>
              <a:rPr lang="en-US" sz="2000" b="1">
                <a:solidFill>
                  <a:srgbClr val="6AAC90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= All C’s E’s and G’s</a:t>
            </a:r>
          </a:p>
          <a:p>
            <a:pPr marR="978535" lvl="0"/>
            <a:endParaRPr lang="en-US" sz="2000">
              <a:solidFill>
                <a:srgbClr val="6AAC90">
                  <a:lumMod val="20000"/>
                  <a:lumOff val="80000"/>
                </a:srgb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lvl="0"/>
            <a:r>
              <a:rPr lang="en-US" sz="2000" b="1">
                <a:solidFill>
                  <a:srgbClr val="6AAC90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= All G’s B’s D’s and F’s</a:t>
            </a:r>
          </a:p>
          <a:p>
            <a:pPr marR="978535" lvl="0"/>
            <a:endParaRPr lang="en-US" sz="2000">
              <a:solidFill>
                <a:srgbClr val="6AAC90">
                  <a:lumMod val="20000"/>
                  <a:lumOff val="80000"/>
                </a:srgb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lvl="0"/>
            <a:r>
              <a:rPr lang="en-US" sz="2000" b="1">
                <a:solidFill>
                  <a:srgbClr val="6AAC90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 = All F’s A’s and C’s</a:t>
            </a:r>
            <a:endParaRPr lang="en-US" sz="2000" b="1" dirty="0">
              <a:solidFill>
                <a:srgbClr val="6AAC90">
                  <a:lumMod val="20000"/>
                  <a:lumOff val="8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513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291209"/>
            <a:ext cx="9404723" cy="140053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More Chord Songs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518" y="1686758"/>
            <a:ext cx="1235276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8535" algn="ctr"/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Jingle Bells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/>
            <a:r>
              <a:rPr lang="en-US" sz="44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q</a:t>
            </a:r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1 | 1 1 1 1 | 3 3 1 1 | 4 4 2 2 |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/>
            <a:endParaRPr lang="en-US" sz="4000" b="1" dirty="0"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/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1 1 1 | 1 1 1 1 | 3 3 1 1 | 2 2 1 - </a:t>
            </a:r>
            <a:r>
              <a:rPr lang="en-US" sz="40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/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</a:p>
          <a:p>
            <a:pPr marR="978535" algn="ctr"/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This Old Man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/>
            <a:r>
              <a:rPr lang="en-US" sz="40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h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– 1 - | 1 – 1 - | 3 – 3 - | 2 – 2 - | 1 – 1 - | 1 – 1 – | 2 – 2 - | 1 2 1 - </a:t>
            </a:r>
            <a:r>
              <a:rPr lang="en-US" sz="36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/>
            <a:r>
              <a:rPr lang="en-US" sz="3600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/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/>
            <a:r>
              <a:rPr lang="en-US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6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/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6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5242" y="0"/>
            <a:ext cx="415263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= All C’s E’s and G’s</a:t>
            </a:r>
          </a:p>
          <a:p>
            <a:pPr marR="978535"/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= All G’s B’s D’s and F’s</a:t>
            </a:r>
          </a:p>
          <a:p>
            <a:pPr marR="978535"/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 = All F’s A’s and C’s</a:t>
            </a:r>
          </a:p>
          <a:p>
            <a:pPr marR="978535"/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 = All D’s F#’s A’s and C’s</a:t>
            </a:r>
          </a:p>
          <a:p>
            <a:pPr marR="978535"/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42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4524599"/>
            <a:ext cx="11637906" cy="55507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6DB36F-2EE1-4B85-95C3-396AEB34E567}"/>
              </a:ext>
            </a:extLst>
          </p:cNvPr>
          <p:cNvSpPr/>
          <p:nvPr/>
        </p:nvSpPr>
        <p:spPr>
          <a:xfrm>
            <a:off x="2875280" y="2065275"/>
            <a:ext cx="91541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8535" lvl="0" algn="ctr"/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This Old Man</a:t>
            </a:r>
            <a:endParaRPr lang="en-US" sz="3200" dirty="0">
              <a:solidFill>
                <a:prstClr val="white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lvl="0" algn="ctr"/>
            <a:r>
              <a:rPr lang="en-US" sz="4000" b="1" dirty="0">
                <a:solidFill>
                  <a:prstClr val="white"/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h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– 1 - | 1 – 1 - | 3 – 3 - | 2 – 2 - | 1 – 1 - | 1 – 1 – | 2 – 2 - | 1 2 1 - </a:t>
            </a:r>
            <a:r>
              <a:rPr lang="en-US" sz="3600" b="1" dirty="0">
                <a:solidFill>
                  <a:prstClr val="white"/>
                </a:solidFill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3200" dirty="0">
              <a:solidFill>
                <a:prstClr val="white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D49ED-234C-4FFE-8416-254FD36FF1AE}"/>
              </a:ext>
            </a:extLst>
          </p:cNvPr>
          <p:cNvSpPr txBox="1"/>
          <p:nvPr/>
        </p:nvSpPr>
        <p:spPr>
          <a:xfrm>
            <a:off x="481020" y="206855"/>
            <a:ext cx="6376980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= All C’s E’s and G’s</a:t>
            </a:r>
          </a:p>
          <a:p>
            <a:pPr marR="978535"/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= All G’s B’s D’s and F’s</a:t>
            </a:r>
          </a:p>
          <a:p>
            <a:pPr marR="978535"/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 = All F’s A’s and C’s</a:t>
            </a:r>
          </a:p>
          <a:p>
            <a:pPr marR="978535"/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 = All D’s F#’s A’s and C’s</a:t>
            </a:r>
          </a:p>
          <a:p>
            <a:pPr marR="978535"/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5 = All G’s B’s and D’s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12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AA02A-F712-40A5-90D9-B5748D65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-1266601"/>
            <a:ext cx="11637906" cy="5550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FCF1DF-61D7-42D5-9C38-788E03669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47" y="3995916"/>
            <a:ext cx="3871296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Parts of a Handbell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8" y="1321928"/>
            <a:ext cx="2609416" cy="2609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832" y="1694736"/>
            <a:ext cx="3657600" cy="4608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704" y="1694736"/>
            <a:ext cx="41542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Bell Body – Casting</a:t>
            </a:r>
          </a:p>
          <a:p>
            <a:endParaRPr lang="en-US" sz="2400" dirty="0"/>
          </a:p>
          <a:p>
            <a:r>
              <a:rPr lang="en-US" sz="2400" dirty="0"/>
              <a:t>Hand Guard</a:t>
            </a:r>
          </a:p>
          <a:p>
            <a:endParaRPr lang="en-US" sz="2400" dirty="0"/>
          </a:p>
          <a:p>
            <a:r>
              <a:rPr lang="en-US" sz="2400" dirty="0"/>
              <a:t>Handle</a:t>
            </a:r>
          </a:p>
          <a:p>
            <a:endParaRPr lang="en-US" sz="2400" dirty="0"/>
          </a:p>
          <a:p>
            <a:r>
              <a:rPr lang="en-US" sz="2400" dirty="0"/>
              <a:t>Clapper  Head</a:t>
            </a:r>
          </a:p>
          <a:p>
            <a:endParaRPr lang="en-US" sz="2400" dirty="0"/>
          </a:p>
          <a:p>
            <a:r>
              <a:rPr lang="en-US" sz="2400" dirty="0"/>
              <a:t>Clapper Mechanism</a:t>
            </a:r>
          </a:p>
          <a:p>
            <a:endParaRPr lang="en-US" sz="2400" dirty="0"/>
          </a:p>
          <a:p>
            <a:r>
              <a:rPr lang="en-US" sz="2400" dirty="0"/>
              <a:t>Note name and octave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62164" y="1957589"/>
            <a:ext cx="2865171" cy="8159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69735" y="2653048"/>
            <a:ext cx="3425780" cy="10431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09882" y="3400023"/>
            <a:ext cx="3844343" cy="11425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617785" y="2067951"/>
            <a:ext cx="1953920" cy="2091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471225"/>
            <a:ext cx="2409825" cy="189547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1925706" y="4851668"/>
            <a:ext cx="1645998" cy="5672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77108" y="4204247"/>
            <a:ext cx="2094595" cy="12303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234322" y="4965743"/>
            <a:ext cx="1619903" cy="633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7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8124" y="2419350"/>
            <a:ext cx="13487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8535" algn="ctr"/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America the Beautiful</a:t>
            </a:r>
            <a:endParaRPr lang="en-US" sz="36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>
              <a:lnSpc>
                <a:spcPct val="150000"/>
              </a:lnSpc>
            </a:pPr>
            <a:r>
              <a:rPr lang="en-US" sz="48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h</a:t>
            </a:r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– 1 - | 5 – 5 - | 2 – 2 - | 1 – 1 - | 1 – 1 - | 5 – 5 - |</a:t>
            </a:r>
            <a:endParaRPr lang="en-US" sz="36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>
              <a:lnSpc>
                <a:spcPct val="150000"/>
              </a:lnSpc>
            </a:pPr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5 – 4 - | 2 – 2 - | 1 – 1 - | 2 – 2 - | 2 – 2 - | 1 – 1 - |</a:t>
            </a:r>
            <a:endParaRPr lang="en-US" sz="36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 algn="ctr">
              <a:lnSpc>
                <a:spcPct val="150000"/>
              </a:lnSpc>
            </a:pPr>
            <a:r>
              <a:rPr lang="en-US" sz="4000" b="1" dirty="0"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 – 3 - | 1 – 1 - | 3 – 2 - | 1 - - - </a:t>
            </a:r>
            <a:r>
              <a:rPr lang="en-US" sz="4000" b="1" dirty="0">
                <a:latin typeface="MusiSync" panose="02000000000000000000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]</a:t>
            </a:r>
            <a:endParaRPr lang="en-US" sz="36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951" y="324881"/>
            <a:ext cx="3805573" cy="26161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 = All C’s E’s and G’s</a:t>
            </a:r>
          </a:p>
          <a:p>
            <a:pPr marR="978535"/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2 = All G’s B’s D’s and F’s</a:t>
            </a:r>
          </a:p>
          <a:p>
            <a:pPr marR="978535"/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3 = All F’s A’s and C’s</a:t>
            </a:r>
          </a:p>
          <a:p>
            <a:pPr marR="978535"/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 = All D’s F#’s A’s and C’s</a:t>
            </a:r>
          </a:p>
          <a:p>
            <a:pPr marR="978535"/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R="978535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5 = All G’s B’s and D’s 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61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229409" cy="83516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Your bell/chime on the Grand Staff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024023"/>
              </p:ext>
            </p:extLst>
          </p:nvPr>
        </p:nvGraphicFramePr>
        <p:xfrm>
          <a:off x="238125" y="2592388"/>
          <a:ext cx="11720513" cy="1234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Acrobat Document" r:id="rId3" imgW="5829298" imgH="7543706" progId="AcroExch.Document.DC">
                  <p:embed/>
                </p:oleObj>
              </mc:Choice>
              <mc:Fallback>
                <p:oleObj name="Acrobat Document" r:id="rId3" imgW="5829298" imgH="754370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25" y="2592388"/>
                        <a:ext cx="11720513" cy="1234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111" y="1287887"/>
            <a:ext cx="1131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 at your bell/chime and find the Letter name and the Octave number</a:t>
            </a:r>
          </a:p>
          <a:p>
            <a:r>
              <a:rPr lang="en-US" sz="2400" dirty="0"/>
              <a:t>Find your letter and number on the Grand Staff</a:t>
            </a:r>
          </a:p>
        </p:txBody>
      </p:sp>
    </p:spTree>
    <p:extLst>
      <p:ext uri="{BB962C8B-B14F-4D97-AF65-F5344CB8AC3E}">
        <p14:creationId xmlns:p14="http://schemas.microsoft.com/office/powerpoint/2010/main" val="17594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650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Chord Songs on the Grand Staff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7332"/>
          <a:stretch/>
        </p:blipFill>
        <p:spPr>
          <a:xfrm>
            <a:off x="1870840" y="1256533"/>
            <a:ext cx="8637523" cy="54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E14718-6E76-4376-BA8C-D76ACA108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08" r="-146"/>
          <a:stretch/>
        </p:blipFill>
        <p:spPr>
          <a:xfrm>
            <a:off x="1870842" y="1378096"/>
            <a:ext cx="8847396" cy="4998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E8667B-E01B-48F5-A941-C382858CE01F}"/>
              </a:ext>
            </a:extLst>
          </p:cNvPr>
          <p:cNvSpPr txBox="1"/>
          <p:nvPr/>
        </p:nvSpPr>
        <p:spPr>
          <a:xfrm>
            <a:off x="1333500" y="352425"/>
            <a:ext cx="688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America the Beautiful continued</a:t>
            </a:r>
          </a:p>
        </p:txBody>
      </p:sp>
    </p:spTree>
    <p:extLst>
      <p:ext uri="{BB962C8B-B14F-4D97-AF65-F5344CB8AC3E}">
        <p14:creationId xmlns:p14="http://schemas.microsoft.com/office/powerpoint/2010/main" val="39402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8929" y="311905"/>
            <a:ext cx="2134271" cy="13542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My Country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Tis of Thee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31804"/>
            <a:ext cx="7404879" cy="659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72755" y="1173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6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E2D567-0F48-454B-AEB4-2D0538D61EA9}"/>
              </a:ext>
            </a:extLst>
          </p:cNvPr>
          <p:cNvSpPr txBox="1"/>
          <p:nvPr/>
        </p:nvSpPr>
        <p:spPr>
          <a:xfrm>
            <a:off x="885825" y="600075"/>
            <a:ext cx="9696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Some Resources for Handchimes and Handbells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893B3-DD0D-47BF-A9DD-3D4CDEAE0533}"/>
              </a:ext>
            </a:extLst>
          </p:cNvPr>
          <p:cNvSpPr txBox="1"/>
          <p:nvPr/>
        </p:nvSpPr>
        <p:spPr>
          <a:xfrm>
            <a:off x="961390" y="1951613"/>
            <a:ext cx="99536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Handbell Musicians of America Area 4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Chime Loan Application and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Chime Resources List</a:t>
            </a:r>
          </a:p>
          <a:p>
            <a:endParaRPr lang="en-US" sz="2000" dirty="0"/>
          </a:p>
          <a:p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Chimeworks.com – a new website for teaching chimes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Instructions on “How to”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Downloadable lesson plans for using chimes in the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 alphabetized and leveled list of published songs suitable for chimes</a:t>
            </a:r>
          </a:p>
          <a:p>
            <a:endParaRPr lang="en-US" sz="2000" dirty="0"/>
          </a:p>
          <a:p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Jeffers Handbell Supply- handbellworld.com</a:t>
            </a:r>
          </a:p>
          <a:p>
            <a:r>
              <a:rPr lang="en-US" sz="2000" dirty="0"/>
              <a:t>All your needs for bells or chimes!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59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16" y="847725"/>
            <a:ext cx="5444724" cy="5444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600975" cy="199208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Have a great time incorporating bells or chimes into your classroom!! </a:t>
            </a:r>
            <a:br>
              <a:rPr lang="en-US" b="1" dirty="0"/>
            </a:br>
            <a:r>
              <a:rPr lang="en-US" sz="3600" dirty="0"/>
              <a:t>Get in touch if you have questions.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29" y="2801310"/>
            <a:ext cx="8946541" cy="4195481"/>
          </a:xfrm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/>
              <a:t>Marcia J. Brantley, Director of Palmetto Bronze</a:t>
            </a:r>
          </a:p>
          <a:p>
            <a:r>
              <a:rPr lang="en-US" sz="2800" dirty="0"/>
              <a:t>Summerville, SC</a:t>
            </a:r>
          </a:p>
          <a:p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  <a:hlinkClick r:id="rId4"/>
              </a:rPr>
              <a:t>bellwoman@yahoo.com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rgbClr val="66FFFF"/>
                </a:solidFill>
                <a:hlinkClick r:id="rId5"/>
              </a:rPr>
              <a:t>www.palmettobronze.com</a:t>
            </a:r>
            <a:endParaRPr lang="en-US" sz="2800" dirty="0">
              <a:solidFill>
                <a:srgbClr val="66FFFF"/>
              </a:solidFill>
            </a:endParaRPr>
          </a:p>
          <a:p>
            <a:r>
              <a:rPr lang="en-US" sz="2800" dirty="0">
                <a:solidFill>
                  <a:srgbClr val="66FFFF"/>
                </a:solidFill>
              </a:rPr>
              <a:t>education.area4@handbellmusicians.org</a:t>
            </a:r>
          </a:p>
          <a:p>
            <a:r>
              <a:rPr lang="en-US" sz="2800" dirty="0"/>
              <a:t>843-729-6275</a:t>
            </a:r>
          </a:p>
        </p:txBody>
      </p:sp>
    </p:spTree>
    <p:extLst>
      <p:ext uri="{BB962C8B-B14F-4D97-AF65-F5344CB8AC3E}">
        <p14:creationId xmlns:p14="http://schemas.microsoft.com/office/powerpoint/2010/main" val="42769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98" y="685279"/>
            <a:ext cx="9404723" cy="140053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Parts of a Handchime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62" y="685279"/>
            <a:ext cx="3801478" cy="5716509"/>
          </a:xfrm>
        </p:spPr>
      </p:pic>
      <p:sp>
        <p:nvSpPr>
          <p:cNvPr id="5" name="TextBox 4"/>
          <p:cNvSpPr txBox="1"/>
          <p:nvPr/>
        </p:nvSpPr>
        <p:spPr>
          <a:xfrm>
            <a:off x="2515030" y="1618657"/>
            <a:ext cx="32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Clapper  head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3068" y="5615488"/>
            <a:ext cx="22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Hand grip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4800" y="4599254"/>
            <a:ext cx="488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Clapper assembly, not for thumb!!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7017" y="2444221"/>
            <a:ext cx="311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Clapper</a:t>
            </a:r>
            <a:r>
              <a:rPr lang="en-US" dirty="0"/>
              <a:t> </a:t>
            </a:r>
            <a:r>
              <a:rPr lang="en-US" sz="2800" dirty="0"/>
              <a:t>shaft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8913" y="3203168"/>
            <a:ext cx="269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Chime body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87636" y="1668582"/>
            <a:ext cx="3042459" cy="184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87636" y="2536067"/>
            <a:ext cx="3458095" cy="163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42879" y="2633281"/>
            <a:ext cx="5017499" cy="8399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911211" y="4991167"/>
            <a:ext cx="2111433" cy="64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55610" y="5877098"/>
            <a:ext cx="3990121" cy="257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8022" y="3869420"/>
            <a:ext cx="465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 name and octave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164060" y="3790694"/>
            <a:ext cx="2573220" cy="296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9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5426" y="2758877"/>
            <a:ext cx="2910626" cy="3307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3225"/>
          </a:xfrm>
        </p:spPr>
        <p:txBody>
          <a:bodyPr/>
          <a:lstStyle/>
          <a:p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Mark 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14285"/>
            <a:ext cx="9795936" cy="4550228"/>
          </a:xfrm>
        </p:spPr>
        <p:txBody>
          <a:bodyPr>
            <a:normAutofit/>
          </a:bodyPr>
          <a:lstStyle/>
          <a:p>
            <a:r>
              <a:rPr lang="en-US" sz="2800" dirty="0"/>
              <a:t>Stand with your feet shoulder width apart and one foot slightly in front of the other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900" dirty="0">
                <a:sym typeface="Wingdings" panose="05000000000000000000" pitchFamily="2" charset="2"/>
              </a:rPr>
              <a:t>     </a:t>
            </a:r>
            <a:r>
              <a:rPr lang="en-US" sz="199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19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Holding a Handbell/Handchime Properly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641" y="1602157"/>
            <a:ext cx="9058120" cy="4914553"/>
          </a:xfrm>
        </p:spPr>
        <p:txBody>
          <a:bodyPr/>
          <a:lstStyle/>
          <a:p>
            <a:r>
              <a:rPr lang="en-US" dirty="0"/>
              <a:t>Shake hands with your neighbor</a:t>
            </a:r>
          </a:p>
          <a:p>
            <a:r>
              <a:rPr lang="en-US" dirty="0"/>
              <a:t>Look at how your hand is gripping your neighbor’s hand</a:t>
            </a:r>
          </a:p>
          <a:p>
            <a:endParaRPr lang="en-US" dirty="0"/>
          </a:p>
          <a:p>
            <a:r>
              <a:rPr lang="en-US" dirty="0"/>
              <a:t>Pick up a bell or chime with your left hand and place the bell in your right hand with the bell picture facing your hand.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Lift the bell/chime up parallel to your shoulder! The bell should balance on your open hand.</a:t>
            </a:r>
          </a:p>
          <a:p>
            <a:endParaRPr lang="en-US" dirty="0"/>
          </a:p>
          <a:p>
            <a:r>
              <a:rPr lang="en-US" dirty="0"/>
              <a:t>Gently close your index finger and thumb around the handle/chime – no tight grip – just enough pressure to hold on to bell/chime!!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87" y="30011"/>
            <a:ext cx="4029422" cy="40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Ring that Bell or Chime!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352282"/>
            <a:ext cx="6328002" cy="498412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Preparation</a:t>
            </a:r>
          </a:p>
          <a:p>
            <a:pPr marL="0" indent="0">
              <a:buNone/>
            </a:pPr>
            <a:r>
              <a:rPr lang="en-US" sz="2800" dirty="0"/>
              <a:t>Imagine a letter “D” in front of you with the straight part of the letter next to your body. Raise and lower your bell/chime down the straight part of the D and see how it moves. Just above eye level and until your hand is parallel to the floor. Don’t ring. What happens to the bell/chime?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5429" y="1853248"/>
            <a:ext cx="32657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D</a:t>
            </a:r>
          </a:p>
        </p:txBody>
      </p:sp>
      <p:sp>
        <p:nvSpPr>
          <p:cNvPr id="6" name="Down Arrow 5"/>
          <p:cNvSpPr/>
          <p:nvPr/>
        </p:nvSpPr>
        <p:spPr>
          <a:xfrm>
            <a:off x="7707091" y="2191658"/>
            <a:ext cx="391886" cy="2830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8113489" y="1919513"/>
            <a:ext cx="391886" cy="29173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8985"/>
            <a:ext cx="9404723" cy="1400530"/>
          </a:xfrm>
        </p:spPr>
        <p:txBody>
          <a:bodyPr/>
          <a:lstStyle/>
          <a:p>
            <a:r>
              <a:rPr lang="en-US" sz="6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544231" cy="4195481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As you slowly lower the bell/chime to parallel, gently close your other three fingers around the  handle to ring the bell/chime.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866743" y="1693591"/>
            <a:ext cx="32657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D</a:t>
            </a:r>
          </a:p>
        </p:txBody>
      </p:sp>
      <p:sp>
        <p:nvSpPr>
          <p:cNvPr id="5" name="Down Arrow 4"/>
          <p:cNvSpPr/>
          <p:nvPr/>
        </p:nvSpPr>
        <p:spPr>
          <a:xfrm>
            <a:off x="7416800" y="2274999"/>
            <a:ext cx="551543" cy="2590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97486" y="3570331"/>
            <a:ext cx="238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Close fingers</a:t>
            </a:r>
          </a:p>
        </p:txBody>
      </p:sp>
    </p:spTree>
    <p:extLst>
      <p:ext uri="{BB962C8B-B14F-4D97-AF65-F5344CB8AC3E}">
        <p14:creationId xmlns:p14="http://schemas.microsoft.com/office/powerpoint/2010/main" val="2964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25 L 4.16667E-7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19" y="609601"/>
            <a:ext cx="9404723" cy="1400530"/>
          </a:xfrm>
        </p:spPr>
        <p:txBody>
          <a:bodyPr/>
          <a:lstStyle/>
          <a:p>
            <a:r>
              <a:rPr lang="en-US" sz="5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25543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After the bell/chime rings, open the three fingers and follow the curved part of the D back to the top of the straight part of the D. 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05487" y="1524000"/>
            <a:ext cx="333828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D</a:t>
            </a:r>
          </a:p>
        </p:txBody>
      </p:sp>
      <p:sp>
        <p:nvSpPr>
          <p:cNvPr id="8" name="Curved Up Arrow 7"/>
          <p:cNvSpPr/>
          <p:nvPr/>
        </p:nvSpPr>
        <p:spPr>
          <a:xfrm rot="15934398">
            <a:off x="7234717" y="2035490"/>
            <a:ext cx="4282108" cy="2401415"/>
          </a:xfrm>
          <a:prstGeom prst="curvedUpArrow">
            <a:avLst>
              <a:gd name="adj1" fmla="val 25000"/>
              <a:gd name="adj2" fmla="val 49801"/>
              <a:gd name="adj3" fmla="val 2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Where does the sound come from!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74" y="1554155"/>
            <a:ext cx="10688726" cy="5078874"/>
          </a:xfrm>
        </p:spPr>
        <p:txBody>
          <a:bodyPr>
            <a:normAutofit/>
          </a:bodyPr>
          <a:lstStyle/>
          <a:p>
            <a:r>
              <a:rPr lang="en-US" sz="2200" dirty="0"/>
              <a:t>What makes the bell or chime make a sound?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200" dirty="0"/>
              <a:t>What part of the bell or chime does the sound come from?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200" dirty="0"/>
              <a:t>Exercise 1:</a:t>
            </a:r>
          </a:p>
          <a:p>
            <a:pPr marL="0" indent="0">
              <a:buNone/>
            </a:pPr>
            <a:r>
              <a:rPr lang="en-US" sz="2200" dirty="0"/>
              <a:t>	Ring the bell and listen to the end of the bell where the clapper is</a:t>
            </a:r>
          </a:p>
          <a:p>
            <a:pPr marL="0" indent="0">
              <a:buNone/>
            </a:pPr>
            <a:r>
              <a:rPr lang="en-US" sz="2200" dirty="0"/>
              <a:t>	Turn the bell upright and listen to the body of the bell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200" dirty="0"/>
              <a:t>	Do the same with the chime. </a:t>
            </a:r>
          </a:p>
          <a:p>
            <a:pPr marL="0" indent="0">
              <a:buNone/>
            </a:pPr>
            <a:endParaRPr lang="en-US" sz="2200" dirty="0"/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200" dirty="0"/>
              <a:t>Where does the majority of the sound come from?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7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13636</TotalTime>
  <Words>988</Words>
  <Application>Microsoft Office PowerPoint</Application>
  <PresentationFormat>Widescreen</PresentationFormat>
  <Paragraphs>189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Angsana New</vt:lpstr>
      <vt:lpstr>Arial</vt:lpstr>
      <vt:lpstr>Arial Black</vt:lpstr>
      <vt:lpstr>Calibri</vt:lpstr>
      <vt:lpstr>Century Gothic</vt:lpstr>
      <vt:lpstr>Kristen ITC</vt:lpstr>
      <vt:lpstr>MusiSync</vt:lpstr>
      <vt:lpstr>Times New Roman</vt:lpstr>
      <vt:lpstr>Wingdings</vt:lpstr>
      <vt:lpstr>Wingdings 3</vt:lpstr>
      <vt:lpstr>Ion</vt:lpstr>
      <vt:lpstr>Acrobat Document</vt:lpstr>
      <vt:lpstr>Introduction to Handbells/Chimes</vt:lpstr>
      <vt:lpstr>Parts of a Handbell</vt:lpstr>
      <vt:lpstr>Parts of a Handchime</vt:lpstr>
      <vt:lpstr>Check Mark Stance</vt:lpstr>
      <vt:lpstr>Holding a Handbell/Handchime Properly</vt:lpstr>
      <vt:lpstr>Ring that Bell or Chime!</vt:lpstr>
      <vt:lpstr>Strike</vt:lpstr>
      <vt:lpstr>Follow-Through</vt:lpstr>
      <vt:lpstr>Where does the sound come from!</vt:lpstr>
      <vt:lpstr>Damping – Stopping the Sound</vt:lpstr>
      <vt:lpstr>Practice Damping</vt:lpstr>
      <vt:lpstr>Find the note names on your  bells or chimes</vt:lpstr>
      <vt:lpstr>Now find your note names in the  chord chart below</vt:lpstr>
      <vt:lpstr>Chord Songs</vt:lpstr>
      <vt:lpstr>PowerPoint Presentation</vt:lpstr>
      <vt:lpstr>PowerPoint Presentation</vt:lpstr>
      <vt:lpstr>More Chord Songs</vt:lpstr>
      <vt:lpstr>PowerPoint Presentation</vt:lpstr>
      <vt:lpstr>PowerPoint Presentation</vt:lpstr>
      <vt:lpstr>PowerPoint Presentation</vt:lpstr>
      <vt:lpstr>Your bell/chime on the Grand Staff</vt:lpstr>
      <vt:lpstr>Chord Songs on the Grand Staff</vt:lpstr>
      <vt:lpstr>PowerPoint Presentation</vt:lpstr>
      <vt:lpstr>PowerPoint Presentation</vt:lpstr>
      <vt:lpstr>PowerPoint Presentation</vt:lpstr>
      <vt:lpstr>Have a great time incorporating bells or chimes into your classroom!!  Get in touch if you have questions.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Handbells at OES</dc:title>
  <dc:creator>Marcia Brantley</dc:creator>
  <cp:lastModifiedBy>Marcia Brantley</cp:lastModifiedBy>
  <cp:revision>122</cp:revision>
  <cp:lastPrinted>2015-02-02T16:14:48Z</cp:lastPrinted>
  <dcterms:created xsi:type="dcterms:W3CDTF">2014-05-13T22:54:20Z</dcterms:created>
  <dcterms:modified xsi:type="dcterms:W3CDTF">2018-02-16T05:23:25Z</dcterms:modified>
</cp:coreProperties>
</file>