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94" r:id="rId2"/>
    <p:sldId id="317" r:id="rId3"/>
    <p:sldId id="280" r:id="rId4"/>
    <p:sldId id="289" r:id="rId5"/>
    <p:sldId id="281" r:id="rId6"/>
    <p:sldId id="262" r:id="rId7"/>
    <p:sldId id="264" r:id="rId8"/>
    <p:sldId id="282" r:id="rId9"/>
    <p:sldId id="272" r:id="rId10"/>
    <p:sldId id="328" r:id="rId11"/>
    <p:sldId id="325" r:id="rId12"/>
    <p:sldId id="283" r:id="rId13"/>
    <p:sldId id="275" r:id="rId14"/>
    <p:sldId id="267" r:id="rId15"/>
    <p:sldId id="260" r:id="rId16"/>
    <p:sldId id="292" r:id="rId17"/>
    <p:sldId id="258" r:id="rId18"/>
    <p:sldId id="301" r:id="rId19"/>
    <p:sldId id="300" r:id="rId20"/>
    <p:sldId id="329" r:id="rId21"/>
    <p:sldId id="309" r:id="rId22"/>
    <p:sldId id="315" r:id="rId23"/>
    <p:sldId id="324" r:id="rId24"/>
    <p:sldId id="305" r:id="rId25"/>
    <p:sldId id="331" r:id="rId26"/>
    <p:sldId id="297" r:id="rId27"/>
    <p:sldId id="288" r:id="rId28"/>
    <p:sldId id="285" r:id="rId29"/>
    <p:sldId id="293" r:id="rId30"/>
    <p:sldId id="323" r:id="rId31"/>
    <p:sldId id="330" r:id="rId32"/>
    <p:sldId id="322" r:id="rId33"/>
    <p:sldId id="307" r:id="rId34"/>
    <p:sldId id="320" r:id="rId35"/>
    <p:sldId id="326" r:id="rId36"/>
    <p:sldId id="308" r:id="rId37"/>
    <p:sldId id="284" r:id="rId38"/>
    <p:sldId id="279" r:id="rId39"/>
    <p:sldId id="303" r:id="rId40"/>
    <p:sldId id="304" r:id="rId41"/>
    <p:sldId id="327" r:id="rId42"/>
    <p:sldId id="266" r:id="rId43"/>
    <p:sldId id="298" r:id="rId44"/>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06" autoAdjust="0"/>
    <p:restoredTop sz="94342"/>
  </p:normalViewPr>
  <p:slideViewPr>
    <p:cSldViewPr snapToGrid="0" snapToObjects="1">
      <p:cViewPr varScale="1">
        <p:scale>
          <a:sx n="96" d="100"/>
          <a:sy n="96" d="100"/>
        </p:scale>
        <p:origin x="2346" y="90"/>
      </p:cViewPr>
      <p:guideLst>
        <p:guide orient="horz" pos="2160"/>
        <p:guide pos="2880"/>
      </p:guideLst>
    </p:cSldViewPr>
  </p:slideViewPr>
  <p:outlineViewPr>
    <p:cViewPr>
      <p:scale>
        <a:sx n="33" d="100"/>
        <a:sy n="33" d="100"/>
      </p:scale>
      <p:origin x="0" y="-24768"/>
    </p:cViewPr>
  </p:outlin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814A05-5B7E-C540-9203-C788CB863533}" type="datetimeFigureOut">
              <a:rPr lang="nl-BE" smtClean="0"/>
              <a:t>13/02/2022</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5202F8-A4A5-844E-B72D-6063D24387E9}" type="slidenum">
              <a:rPr lang="nl-BE" smtClean="0"/>
              <a:t>‹#›</a:t>
            </a:fld>
            <a:endParaRPr lang="nl-BE"/>
          </a:p>
        </p:txBody>
      </p:sp>
    </p:spTree>
    <p:extLst>
      <p:ext uri="{BB962C8B-B14F-4D97-AF65-F5344CB8AC3E}">
        <p14:creationId xmlns:p14="http://schemas.microsoft.com/office/powerpoint/2010/main" val="769793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05202F8-A4A5-844E-B72D-6063D24387E9}" type="slidenum">
              <a:rPr lang="nl-BE" smtClean="0"/>
              <a:t>20</a:t>
            </a:fld>
            <a:endParaRPr lang="nl-BE"/>
          </a:p>
        </p:txBody>
      </p:sp>
    </p:spTree>
    <p:extLst>
      <p:ext uri="{BB962C8B-B14F-4D97-AF65-F5344CB8AC3E}">
        <p14:creationId xmlns:p14="http://schemas.microsoft.com/office/powerpoint/2010/main" val="3603460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Klik om de titelstijl van het model te bewerken</a:t>
            </a:r>
            <a:endParaRPr lang="nl-NL"/>
          </a:p>
        </p:txBody>
      </p:sp>
      <p:sp>
        <p:nvSpPr>
          <p:cNvPr id="4" name="Tijdelijke aanduiding voor datum 3"/>
          <p:cNvSpPr>
            <a:spLocks noGrp="1"/>
          </p:cNvSpPr>
          <p:nvPr>
            <p:ph type="dt" sz="half" idx="10"/>
          </p:nvPr>
        </p:nvSpPr>
        <p:spPr/>
        <p:txBody>
          <a:bodyPr/>
          <a:lstStyle/>
          <a:p>
            <a:fld id="{D0DC096F-9DB0-AF49-9179-65DA908182A0}" type="datetimeFigureOut">
              <a:rPr lang="nl-NL" smtClean="0"/>
              <a:t>13-2-2022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C6E294D-2B12-BA45-9D24-7D2CF95D5453}" type="slidenum">
              <a:rPr lang="nl-NL" smtClean="0"/>
              <a:t>‹#›</a:t>
            </a:fld>
            <a:endParaRPr lang="nl-NL"/>
          </a:p>
        </p:txBody>
      </p:sp>
    </p:spTree>
    <p:extLst>
      <p:ext uri="{BB962C8B-B14F-4D97-AF65-F5344CB8AC3E}">
        <p14:creationId xmlns:p14="http://schemas.microsoft.com/office/powerpoint/2010/main" val="3989751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10"/>
          </p:nvPr>
        </p:nvSpPr>
        <p:spPr/>
        <p:txBody>
          <a:bodyPr/>
          <a:lstStyle/>
          <a:p>
            <a:fld id="{D0DC096F-9DB0-AF49-9179-65DA908182A0}" type="datetimeFigureOut">
              <a:rPr lang="nl-NL" smtClean="0"/>
              <a:t>13-2-2022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C6E294D-2B12-BA45-9D24-7D2CF95D5453}" type="slidenum">
              <a:rPr lang="nl-NL" smtClean="0"/>
              <a:t>‹#›</a:t>
            </a:fld>
            <a:endParaRPr lang="nl-NL"/>
          </a:p>
        </p:txBody>
      </p:sp>
    </p:spTree>
    <p:extLst>
      <p:ext uri="{BB962C8B-B14F-4D97-AF65-F5344CB8AC3E}">
        <p14:creationId xmlns:p14="http://schemas.microsoft.com/office/powerpoint/2010/main" val="2806243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BE"/>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10"/>
          </p:nvPr>
        </p:nvSpPr>
        <p:spPr/>
        <p:txBody>
          <a:bodyPr/>
          <a:lstStyle/>
          <a:p>
            <a:fld id="{D0DC096F-9DB0-AF49-9179-65DA908182A0}" type="datetimeFigureOut">
              <a:rPr lang="nl-NL" smtClean="0"/>
              <a:t>13-2-2022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C6E294D-2B12-BA45-9D24-7D2CF95D5453}" type="slidenum">
              <a:rPr lang="nl-NL" smtClean="0"/>
              <a:t>‹#›</a:t>
            </a:fld>
            <a:endParaRPr lang="nl-NL"/>
          </a:p>
        </p:txBody>
      </p:sp>
    </p:spTree>
    <p:extLst>
      <p:ext uri="{BB962C8B-B14F-4D97-AF65-F5344CB8AC3E}">
        <p14:creationId xmlns:p14="http://schemas.microsoft.com/office/powerpoint/2010/main" val="2227875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idx="1"/>
          </p:nvPr>
        </p:nvSpPr>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10"/>
          </p:nvPr>
        </p:nvSpPr>
        <p:spPr/>
        <p:txBody>
          <a:bodyPr/>
          <a:lstStyle/>
          <a:p>
            <a:fld id="{D0DC096F-9DB0-AF49-9179-65DA908182A0}" type="datetimeFigureOut">
              <a:rPr lang="nl-NL" smtClean="0"/>
              <a:t>13-2-2022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C6E294D-2B12-BA45-9D24-7D2CF95D5453}" type="slidenum">
              <a:rPr lang="nl-NL" smtClean="0"/>
              <a:t>‹#›</a:t>
            </a:fld>
            <a:endParaRPr lang="nl-NL"/>
          </a:p>
        </p:txBody>
      </p:sp>
    </p:spTree>
    <p:extLst>
      <p:ext uri="{BB962C8B-B14F-4D97-AF65-F5344CB8AC3E}">
        <p14:creationId xmlns:p14="http://schemas.microsoft.com/office/powerpoint/2010/main" val="2162513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Klik om de tekststijl van het model te bewerken</a:t>
            </a:r>
          </a:p>
        </p:txBody>
      </p:sp>
      <p:sp>
        <p:nvSpPr>
          <p:cNvPr id="4" name="Tijdelijke aanduiding voor datum 3"/>
          <p:cNvSpPr>
            <a:spLocks noGrp="1"/>
          </p:cNvSpPr>
          <p:nvPr>
            <p:ph type="dt" sz="half" idx="10"/>
          </p:nvPr>
        </p:nvSpPr>
        <p:spPr/>
        <p:txBody>
          <a:bodyPr/>
          <a:lstStyle/>
          <a:p>
            <a:fld id="{D0DC096F-9DB0-AF49-9179-65DA908182A0}" type="datetimeFigureOut">
              <a:rPr lang="nl-NL" smtClean="0"/>
              <a:t>13-2-2022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C6E294D-2B12-BA45-9D24-7D2CF95D5453}" type="slidenum">
              <a:rPr lang="nl-NL" smtClean="0"/>
              <a:t>‹#›</a:t>
            </a:fld>
            <a:endParaRPr lang="nl-NL"/>
          </a:p>
        </p:txBody>
      </p:sp>
    </p:spTree>
    <p:extLst>
      <p:ext uri="{BB962C8B-B14F-4D97-AF65-F5344CB8AC3E}">
        <p14:creationId xmlns:p14="http://schemas.microsoft.com/office/powerpoint/2010/main" val="891556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Tijdelijke aanduiding voor datum 4"/>
          <p:cNvSpPr>
            <a:spLocks noGrp="1"/>
          </p:cNvSpPr>
          <p:nvPr>
            <p:ph type="dt" sz="half" idx="10"/>
          </p:nvPr>
        </p:nvSpPr>
        <p:spPr/>
        <p:txBody>
          <a:bodyPr/>
          <a:lstStyle/>
          <a:p>
            <a:fld id="{D0DC096F-9DB0-AF49-9179-65DA908182A0}" type="datetimeFigureOut">
              <a:rPr lang="nl-NL" smtClean="0"/>
              <a:t>13-2-2022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C6E294D-2B12-BA45-9D24-7D2CF95D5453}" type="slidenum">
              <a:rPr lang="nl-NL" smtClean="0"/>
              <a:t>‹#›</a:t>
            </a:fld>
            <a:endParaRPr lang="nl-NL"/>
          </a:p>
        </p:txBody>
      </p:sp>
    </p:spTree>
    <p:extLst>
      <p:ext uri="{BB962C8B-B14F-4D97-AF65-F5344CB8AC3E}">
        <p14:creationId xmlns:p14="http://schemas.microsoft.com/office/powerpoint/2010/main" val="3652837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BE"/>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7" name="Tijdelijke aanduiding voor datum 6"/>
          <p:cNvSpPr>
            <a:spLocks noGrp="1"/>
          </p:cNvSpPr>
          <p:nvPr>
            <p:ph type="dt" sz="half" idx="10"/>
          </p:nvPr>
        </p:nvSpPr>
        <p:spPr/>
        <p:txBody>
          <a:bodyPr/>
          <a:lstStyle/>
          <a:p>
            <a:fld id="{D0DC096F-9DB0-AF49-9179-65DA908182A0}" type="datetimeFigureOut">
              <a:rPr lang="nl-NL" smtClean="0"/>
              <a:t>13-2-2022</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9C6E294D-2B12-BA45-9D24-7D2CF95D5453}" type="slidenum">
              <a:rPr lang="nl-NL" smtClean="0"/>
              <a:t>‹#›</a:t>
            </a:fld>
            <a:endParaRPr lang="nl-NL"/>
          </a:p>
        </p:txBody>
      </p:sp>
    </p:spTree>
    <p:extLst>
      <p:ext uri="{BB962C8B-B14F-4D97-AF65-F5344CB8AC3E}">
        <p14:creationId xmlns:p14="http://schemas.microsoft.com/office/powerpoint/2010/main" val="1202613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datum 2"/>
          <p:cNvSpPr>
            <a:spLocks noGrp="1"/>
          </p:cNvSpPr>
          <p:nvPr>
            <p:ph type="dt" sz="half" idx="10"/>
          </p:nvPr>
        </p:nvSpPr>
        <p:spPr/>
        <p:txBody>
          <a:bodyPr/>
          <a:lstStyle/>
          <a:p>
            <a:fld id="{D0DC096F-9DB0-AF49-9179-65DA908182A0}" type="datetimeFigureOut">
              <a:rPr lang="nl-NL" smtClean="0"/>
              <a:t>13-2-2022</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9C6E294D-2B12-BA45-9D24-7D2CF95D5453}" type="slidenum">
              <a:rPr lang="nl-NL" smtClean="0"/>
              <a:t>‹#›</a:t>
            </a:fld>
            <a:endParaRPr lang="nl-NL"/>
          </a:p>
        </p:txBody>
      </p:sp>
    </p:spTree>
    <p:extLst>
      <p:ext uri="{BB962C8B-B14F-4D97-AF65-F5344CB8AC3E}">
        <p14:creationId xmlns:p14="http://schemas.microsoft.com/office/powerpoint/2010/main" val="774770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0DC096F-9DB0-AF49-9179-65DA908182A0}" type="datetimeFigureOut">
              <a:rPr lang="nl-NL" smtClean="0"/>
              <a:t>13-2-2022</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C6E294D-2B12-BA45-9D24-7D2CF95D5453}" type="slidenum">
              <a:rPr lang="nl-NL" smtClean="0"/>
              <a:t>‹#›</a:t>
            </a:fld>
            <a:endParaRPr lang="nl-NL"/>
          </a:p>
        </p:txBody>
      </p:sp>
    </p:spTree>
    <p:extLst>
      <p:ext uri="{BB962C8B-B14F-4D97-AF65-F5344CB8AC3E}">
        <p14:creationId xmlns:p14="http://schemas.microsoft.com/office/powerpoint/2010/main" val="366581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Tijdelijke aanduiding voor datum 4"/>
          <p:cNvSpPr>
            <a:spLocks noGrp="1"/>
          </p:cNvSpPr>
          <p:nvPr>
            <p:ph type="dt" sz="half" idx="10"/>
          </p:nvPr>
        </p:nvSpPr>
        <p:spPr/>
        <p:txBody>
          <a:bodyPr/>
          <a:lstStyle/>
          <a:p>
            <a:fld id="{D0DC096F-9DB0-AF49-9179-65DA908182A0}" type="datetimeFigureOut">
              <a:rPr lang="nl-NL" smtClean="0"/>
              <a:t>13-2-2022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C6E294D-2B12-BA45-9D24-7D2CF95D5453}" type="slidenum">
              <a:rPr lang="nl-NL" smtClean="0"/>
              <a:t>‹#›</a:t>
            </a:fld>
            <a:endParaRPr lang="nl-NL"/>
          </a:p>
        </p:txBody>
      </p:sp>
    </p:spTree>
    <p:extLst>
      <p:ext uri="{BB962C8B-B14F-4D97-AF65-F5344CB8AC3E}">
        <p14:creationId xmlns:p14="http://schemas.microsoft.com/office/powerpoint/2010/main" val="1998294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Tijdelijke aanduiding voor datum 4"/>
          <p:cNvSpPr>
            <a:spLocks noGrp="1"/>
          </p:cNvSpPr>
          <p:nvPr>
            <p:ph type="dt" sz="half" idx="10"/>
          </p:nvPr>
        </p:nvSpPr>
        <p:spPr/>
        <p:txBody>
          <a:bodyPr/>
          <a:lstStyle/>
          <a:p>
            <a:fld id="{D0DC096F-9DB0-AF49-9179-65DA908182A0}" type="datetimeFigureOut">
              <a:rPr lang="nl-NL" smtClean="0"/>
              <a:t>13-2-2022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C6E294D-2B12-BA45-9D24-7D2CF95D5453}" type="slidenum">
              <a:rPr lang="nl-NL" smtClean="0"/>
              <a:t>‹#›</a:t>
            </a:fld>
            <a:endParaRPr lang="nl-NL"/>
          </a:p>
        </p:txBody>
      </p:sp>
    </p:spTree>
    <p:extLst>
      <p:ext uri="{BB962C8B-B14F-4D97-AF65-F5344CB8AC3E}">
        <p14:creationId xmlns:p14="http://schemas.microsoft.com/office/powerpoint/2010/main" val="2199306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DC096F-9DB0-AF49-9179-65DA908182A0}" type="datetimeFigureOut">
              <a:rPr lang="nl-NL" smtClean="0"/>
              <a:t>13-2-2022</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E294D-2B12-BA45-9D24-7D2CF95D5453}" type="slidenum">
              <a:rPr lang="nl-NL" smtClean="0"/>
              <a:t>‹#›</a:t>
            </a:fld>
            <a:endParaRPr lang="nl-NL"/>
          </a:p>
        </p:txBody>
      </p:sp>
    </p:spTree>
    <p:extLst>
      <p:ext uri="{BB962C8B-B14F-4D97-AF65-F5344CB8AC3E}">
        <p14:creationId xmlns:p14="http://schemas.microsoft.com/office/powerpoint/2010/main" val="2143923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https://imgshare.io/images/2020/07/28/Verhaegen1985.jp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google.com/url?sa=i&amp;url=https%3A%2F%2Furnop-alger2.com%2Fimages%2FPavy%2Ftechniques%2Fnormphil.htm&amp;psig=AOvVaw2is5qE4uJMx4Coa7vXF2p1&amp;ust=1643931645955000&amp;source=images&amp;cd=vfe&amp;ved=0CAsQjRxqFwoTCICGhOKY4vUCFQAAAAAdAAAAABAx"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24.xml.rels><?xml version="1.0" encoding="UTF-8" standalone="yes"?>
<Relationships xmlns="http://schemas.openxmlformats.org/package/2006/relationships"><Relationship Id="rId3" Type="http://schemas.openxmlformats.org/officeDocument/2006/relationships/hyperlink" Target="http://aquatic-human-ancestor.org/books.html" TargetMode="External"/><Relationship Id="rId2" Type="http://schemas.openxmlformats.org/officeDocument/2006/relationships/hyperlink" Target="https://theaquaticape.org/2012/01/11/bajau-kids-with-great-underwater-vision/" TargetMode="Externa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hyperlink" Target="https://www.google.com/imgres?imgurl=https%3A%2F%2Ftheaquaticape.files.wordpress.com%2F2012%2F01%2Fpc170388.jpg&amp;imgrefurl=https%3A%2F%2Ftheaquaticape.org%2F2012%2F01%2F11%2Fbajau-kids-with-great-underwater-vision%2F&amp;tbnid=nSmBq-ZEJR7e2M&amp;vet=12ahUKEwjovLKes63sAhUZ_6QKHfdxAVUQMygLegUIARC5AQ..i&amp;docid=T2uac5jEsnP-rM&amp;w=3264&amp;h=2448&amp;q=moken%20children&amp;client=firefox-b-d&amp;ved=2ahUKEwjovLKes63sAhUZ_6QKHfdxAVUQMygLegUIARC5AQ"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04497" y="951398"/>
            <a:ext cx="8134678" cy="4770537"/>
          </a:xfrm>
          <a:prstGeom prst="rect">
            <a:avLst/>
          </a:prstGeom>
        </p:spPr>
        <p:txBody>
          <a:bodyPr wrap="square">
            <a:spAutoFit/>
          </a:bodyPr>
          <a:lstStyle/>
          <a:p>
            <a:pPr algn="ctr"/>
            <a:r>
              <a:rPr lang="nl-NL" sz="4400" b="1" i="1" dirty="0">
                <a:solidFill>
                  <a:srgbClr val="7030A0"/>
                </a:solidFill>
              </a:rPr>
              <a:t>The </a:t>
            </a:r>
            <a:r>
              <a:rPr lang="nl-NL" sz="4800" b="1" i="1" dirty="0">
                <a:solidFill>
                  <a:srgbClr val="7030A0"/>
                </a:solidFill>
              </a:rPr>
              <a:t> </a:t>
            </a:r>
            <a:r>
              <a:rPr lang="nl-NL" sz="4800" b="1" i="1" dirty="0" err="1">
                <a:solidFill>
                  <a:srgbClr val="7030A0"/>
                </a:solidFill>
              </a:rPr>
              <a:t>Littoral</a:t>
            </a:r>
            <a:r>
              <a:rPr lang="nl-NL" sz="4800" b="1" i="1" dirty="0">
                <a:solidFill>
                  <a:srgbClr val="7030A0"/>
                </a:solidFill>
              </a:rPr>
              <a:t>  </a:t>
            </a:r>
            <a:r>
              <a:rPr lang="nl-NL" sz="4800" b="1" i="1" dirty="0" err="1">
                <a:solidFill>
                  <a:srgbClr val="7030A0"/>
                </a:solidFill>
              </a:rPr>
              <a:t>Theory</a:t>
            </a:r>
            <a:r>
              <a:rPr lang="nl-NL" sz="4800" b="1" i="1" dirty="0">
                <a:solidFill>
                  <a:srgbClr val="7030A0"/>
                </a:solidFill>
              </a:rPr>
              <a:t> :</a:t>
            </a:r>
            <a:endParaRPr lang="nl-NL" sz="2800" b="1" dirty="0">
              <a:solidFill>
                <a:srgbClr val="7030A0"/>
              </a:solidFill>
            </a:endParaRPr>
          </a:p>
          <a:p>
            <a:pPr algn="ctr"/>
            <a:r>
              <a:rPr lang="nl-NL" sz="4800" b="1" dirty="0" err="1">
                <a:solidFill>
                  <a:srgbClr val="7030A0"/>
                </a:solidFill>
              </a:rPr>
              <a:t>early</a:t>
            </a:r>
            <a:r>
              <a:rPr lang="nl-NL" sz="4800" b="1" dirty="0">
                <a:solidFill>
                  <a:srgbClr val="7030A0"/>
                </a:solidFill>
              </a:rPr>
              <a:t>-Pleistocene </a:t>
            </a:r>
            <a:r>
              <a:rPr lang="nl-NL" sz="4800" b="1" i="1" dirty="0">
                <a:solidFill>
                  <a:srgbClr val="7030A0"/>
                </a:solidFill>
              </a:rPr>
              <a:t>Homo</a:t>
            </a:r>
            <a:r>
              <a:rPr lang="nl-NL" sz="4800" b="1" dirty="0">
                <a:solidFill>
                  <a:srgbClr val="7030A0"/>
                </a:solidFill>
              </a:rPr>
              <a:t> </a:t>
            </a:r>
          </a:p>
          <a:p>
            <a:pPr algn="ctr"/>
            <a:r>
              <a:rPr lang="nl-NL" sz="4800" b="1" dirty="0" err="1">
                <a:solidFill>
                  <a:srgbClr val="7030A0"/>
                </a:solidFill>
              </a:rPr>
              <a:t>Diving</a:t>
            </a:r>
            <a:r>
              <a:rPr lang="nl-NL" sz="4800" b="1" dirty="0">
                <a:solidFill>
                  <a:srgbClr val="7030A0"/>
                </a:solidFill>
              </a:rPr>
              <a:t> </a:t>
            </a:r>
            <a:r>
              <a:rPr lang="nl-NL" sz="4800" b="1" dirty="0" err="1">
                <a:solidFill>
                  <a:srgbClr val="7030A0"/>
                </a:solidFill>
              </a:rPr>
              <a:t>for</a:t>
            </a:r>
            <a:r>
              <a:rPr lang="nl-NL" sz="4800" b="1" dirty="0">
                <a:solidFill>
                  <a:srgbClr val="7030A0"/>
                </a:solidFill>
              </a:rPr>
              <a:t> </a:t>
            </a:r>
            <a:r>
              <a:rPr lang="nl-NL" sz="4800" b="1" dirty="0" err="1">
                <a:solidFill>
                  <a:srgbClr val="7030A0"/>
                </a:solidFill>
              </a:rPr>
              <a:t>Shellfish</a:t>
            </a:r>
            <a:r>
              <a:rPr lang="nl-NL" sz="4800" b="1" dirty="0">
                <a:solidFill>
                  <a:srgbClr val="7030A0"/>
                </a:solidFill>
              </a:rPr>
              <a:t> ?</a:t>
            </a:r>
            <a:br>
              <a:rPr lang="nl-NL" sz="4000" b="1" dirty="0">
                <a:solidFill>
                  <a:schemeClr val="tx2">
                    <a:lumMod val="60000"/>
                    <a:lumOff val="40000"/>
                  </a:schemeClr>
                </a:solidFill>
              </a:rPr>
            </a:br>
            <a:br>
              <a:rPr lang="nl-NL" sz="4000" dirty="0">
                <a:solidFill>
                  <a:srgbClr val="0000FF"/>
                </a:solidFill>
              </a:rPr>
            </a:br>
            <a:r>
              <a:rPr lang="nl-NL" sz="3200" i="1" dirty="0">
                <a:solidFill>
                  <a:srgbClr val="0070C0"/>
                </a:solidFill>
              </a:rPr>
              <a:t>Marc  </a:t>
            </a:r>
            <a:r>
              <a:rPr lang="nl-NL" sz="3200" b="1" i="1" dirty="0">
                <a:solidFill>
                  <a:srgbClr val="0070C0"/>
                </a:solidFill>
              </a:rPr>
              <a:t>Verhaegen</a:t>
            </a:r>
            <a:r>
              <a:rPr lang="nl-NL" sz="3200" i="1" dirty="0">
                <a:solidFill>
                  <a:srgbClr val="0070C0"/>
                </a:solidFill>
              </a:rPr>
              <a:t> </a:t>
            </a:r>
            <a:endParaRPr lang="nl-NL" sz="3000" i="1" dirty="0">
              <a:solidFill>
                <a:srgbClr val="0070C0"/>
              </a:solidFill>
            </a:endParaRPr>
          </a:p>
          <a:p>
            <a:pPr algn="ctr"/>
            <a:r>
              <a:rPr lang="nl-NL" sz="3000" i="1" dirty="0" err="1">
                <a:solidFill>
                  <a:srgbClr val="0070C0"/>
                </a:solidFill>
              </a:rPr>
              <a:t>AAT@groups.io</a:t>
            </a:r>
            <a:endParaRPr lang="nl-NL" sz="3000" i="1" dirty="0">
              <a:solidFill>
                <a:srgbClr val="0070C0"/>
              </a:solidFill>
            </a:endParaRPr>
          </a:p>
          <a:p>
            <a:pPr algn="ctr"/>
            <a:r>
              <a:rPr lang="nl-NL" sz="2800" dirty="0">
                <a:solidFill>
                  <a:srgbClr val="0070C0"/>
                </a:solidFill>
              </a:rPr>
              <a:t>WHAT talk</a:t>
            </a:r>
          </a:p>
          <a:p>
            <a:pPr algn="ctr"/>
            <a:r>
              <a:rPr lang="nl-NL" sz="3000" dirty="0">
                <a:solidFill>
                  <a:srgbClr val="0070C0"/>
                </a:solidFill>
              </a:rPr>
              <a:t>13 </a:t>
            </a:r>
            <a:r>
              <a:rPr lang="nl-NL" sz="3000" dirty="0" err="1">
                <a:solidFill>
                  <a:srgbClr val="0070C0"/>
                </a:solidFill>
              </a:rPr>
              <a:t>February</a:t>
            </a:r>
            <a:r>
              <a:rPr lang="nl-NL" sz="3000" dirty="0">
                <a:solidFill>
                  <a:srgbClr val="0070C0"/>
                </a:solidFill>
              </a:rPr>
              <a:t> 2022</a:t>
            </a:r>
          </a:p>
        </p:txBody>
      </p:sp>
    </p:spTree>
    <p:extLst>
      <p:ext uri="{BB962C8B-B14F-4D97-AF65-F5344CB8AC3E}">
        <p14:creationId xmlns:p14="http://schemas.microsoft.com/office/powerpoint/2010/main" val="385989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8723" y="1104573"/>
            <a:ext cx="7941502" cy="4648853"/>
          </a:xfrm>
        </p:spPr>
        <p:txBody>
          <a:bodyPr>
            <a:normAutofit fontScale="90000"/>
          </a:bodyPr>
          <a:lstStyle/>
          <a:p>
            <a:pPr algn="l"/>
            <a:r>
              <a:rPr lang="nl-NL" sz="3600" dirty="0" err="1">
                <a:solidFill>
                  <a:srgbClr val="0000FF"/>
                </a:solidFill>
              </a:rPr>
              <a:t>After</a:t>
            </a:r>
            <a:r>
              <a:rPr lang="nl-NL" sz="3600" dirty="0">
                <a:solidFill>
                  <a:srgbClr val="0000FF"/>
                </a:solidFill>
              </a:rPr>
              <a:t> </a:t>
            </a:r>
            <a:r>
              <a:rPr lang="en-AU" sz="3200" dirty="0">
                <a:solidFill>
                  <a:srgbClr val="0000FF"/>
                </a:solidFill>
                <a:ea typeface="Times New Roman"/>
              </a:rPr>
              <a:t>~</a:t>
            </a:r>
            <a:r>
              <a:rPr lang="nl-NL" sz="3600" dirty="0">
                <a:solidFill>
                  <a:srgbClr val="0000FF"/>
                </a:solidFill>
              </a:rPr>
              <a:t>2 Ma (</a:t>
            </a:r>
            <a:r>
              <a:rPr lang="nl-NL" sz="3600" i="1" dirty="0">
                <a:solidFill>
                  <a:srgbClr val="0000FF"/>
                </a:solidFill>
              </a:rPr>
              <a:t>Pleistocene </a:t>
            </a:r>
            <a:r>
              <a:rPr lang="nl-NL" sz="3600" dirty="0">
                <a:solidFill>
                  <a:srgbClr val="0000FF"/>
                </a:solidFill>
              </a:rPr>
              <a:t>Ice </a:t>
            </a:r>
            <a:r>
              <a:rPr lang="nl-NL" sz="3600" dirty="0" err="1">
                <a:solidFill>
                  <a:srgbClr val="0000FF"/>
                </a:solidFill>
              </a:rPr>
              <a:t>Ages</a:t>
            </a:r>
            <a:r>
              <a:rPr lang="nl-NL" sz="3600" dirty="0">
                <a:solidFill>
                  <a:srgbClr val="0000FF"/>
                </a:solidFill>
              </a:rPr>
              <a:t>) we </a:t>
            </a:r>
            <a:r>
              <a:rPr lang="nl-NL" sz="3600" dirty="0" err="1">
                <a:solidFill>
                  <a:srgbClr val="0000FF"/>
                </a:solidFill>
              </a:rPr>
              <a:t>find</a:t>
            </a:r>
            <a:br>
              <a:rPr lang="nl-NL" sz="3600" dirty="0">
                <a:solidFill>
                  <a:srgbClr val="0000FF"/>
                </a:solidFill>
              </a:rPr>
            </a:br>
            <a:r>
              <a:rPr lang="nl-NL" sz="3600" b="1" i="1" dirty="0">
                <a:solidFill>
                  <a:srgbClr val="0000FF"/>
                </a:solidFill>
              </a:rPr>
              <a:t>Homo </a:t>
            </a:r>
            <a:r>
              <a:rPr lang="nl-NL" sz="3600" dirty="0">
                <a:solidFill>
                  <a:srgbClr val="0000FF"/>
                </a:solidFill>
              </a:rPr>
              <a:t>in</a:t>
            </a:r>
            <a:r>
              <a:rPr lang="nl-NL" sz="3600" b="1" dirty="0">
                <a:solidFill>
                  <a:srgbClr val="0000FF"/>
                </a:solidFill>
              </a:rPr>
              <a:t> China, Java, </a:t>
            </a:r>
            <a:r>
              <a:rPr lang="nl-NL" sz="3600" b="1" dirty="0" err="1">
                <a:solidFill>
                  <a:srgbClr val="0000FF"/>
                </a:solidFill>
              </a:rPr>
              <a:t>Africa</a:t>
            </a:r>
            <a:r>
              <a:rPr lang="nl-NL" sz="3600" b="1" dirty="0">
                <a:solidFill>
                  <a:srgbClr val="0000FF"/>
                </a:solidFill>
              </a:rPr>
              <a:t>, Georgia</a:t>
            </a:r>
            <a:r>
              <a:rPr lang="nl-NL" sz="3600" dirty="0">
                <a:solidFill>
                  <a:srgbClr val="0000FF"/>
                </a:solidFill>
              </a:rPr>
              <a:t>…</a:t>
            </a:r>
            <a:br>
              <a:rPr lang="nl-NL" sz="3600" dirty="0">
                <a:solidFill>
                  <a:srgbClr val="0000FF"/>
                </a:solidFill>
              </a:rPr>
            </a:br>
            <a:br>
              <a:rPr lang="nl-NL" sz="3600" dirty="0"/>
            </a:br>
            <a:r>
              <a:rPr lang="nl-NL" sz="3600" dirty="0">
                <a:solidFill>
                  <a:srgbClr val="7030A0"/>
                </a:solidFill>
              </a:rPr>
              <a:t>- </a:t>
            </a:r>
            <a:r>
              <a:rPr lang="nl-NL" sz="3600" b="1" dirty="0">
                <a:solidFill>
                  <a:srgbClr val="7030A0"/>
                </a:solidFill>
              </a:rPr>
              <a:t>Running over Plains </a:t>
            </a:r>
            <a:r>
              <a:rPr lang="nl-NL" sz="3600" dirty="0" err="1">
                <a:solidFill>
                  <a:srgbClr val="7030A0"/>
                </a:solidFill>
              </a:rPr>
              <a:t>to</a:t>
            </a:r>
            <a:r>
              <a:rPr lang="nl-NL" sz="3600" dirty="0">
                <a:solidFill>
                  <a:srgbClr val="7030A0"/>
                </a:solidFill>
              </a:rPr>
              <a:t> Java, Flores </a:t>
            </a:r>
            <a:r>
              <a:rPr lang="nl-NL" sz="3100" i="1" dirty="0">
                <a:solidFill>
                  <a:srgbClr val="7030A0"/>
                </a:solidFill>
              </a:rPr>
              <a:t>etc</a:t>
            </a:r>
            <a:r>
              <a:rPr lang="nl-NL" sz="3100" dirty="0">
                <a:solidFill>
                  <a:srgbClr val="7030A0"/>
                </a:solidFill>
              </a:rPr>
              <a:t>.</a:t>
            </a:r>
            <a:r>
              <a:rPr lang="nl-NL" sz="3600" dirty="0">
                <a:solidFill>
                  <a:srgbClr val="7030A0"/>
                </a:solidFill>
              </a:rPr>
              <a:t>??  </a:t>
            </a:r>
            <a:r>
              <a:rPr lang="nl-NL" sz="3600" dirty="0"/>
              <a:t>	</a:t>
            </a:r>
            <a:r>
              <a:rPr lang="nl-NL" sz="3600" dirty="0" err="1">
                <a:solidFill>
                  <a:srgbClr val="3366FF"/>
                </a:solidFill>
              </a:rPr>
              <a:t>impossible</a:t>
            </a:r>
            <a:r>
              <a:rPr lang="nl-NL" sz="3600" dirty="0">
                <a:solidFill>
                  <a:srgbClr val="3366FF"/>
                </a:solidFill>
              </a:rPr>
              <a:t> : </a:t>
            </a:r>
            <a:r>
              <a:rPr lang="nl-NL" sz="3600" dirty="0" err="1">
                <a:solidFill>
                  <a:srgbClr val="3366FF"/>
                </a:solidFill>
              </a:rPr>
              <a:t>mountains</a:t>
            </a:r>
            <a:r>
              <a:rPr lang="nl-NL" sz="3600" dirty="0">
                <a:solidFill>
                  <a:srgbClr val="3366FF"/>
                </a:solidFill>
              </a:rPr>
              <a:t>, open </a:t>
            </a:r>
            <a:r>
              <a:rPr lang="nl-NL" sz="3600" dirty="0" err="1">
                <a:solidFill>
                  <a:srgbClr val="3366FF"/>
                </a:solidFill>
              </a:rPr>
              <a:t>sea</a:t>
            </a:r>
            <a:r>
              <a:rPr lang="nl-NL" sz="3600" dirty="0">
                <a:solidFill>
                  <a:srgbClr val="3366FF"/>
                </a:solidFill>
              </a:rPr>
              <a:t>...</a:t>
            </a:r>
            <a:br>
              <a:rPr lang="nl-NL" sz="3600" dirty="0">
                <a:solidFill>
                  <a:srgbClr val="3366FF"/>
                </a:solidFill>
              </a:rPr>
            </a:br>
            <a:br>
              <a:rPr lang="nl-NL" sz="3600" dirty="0"/>
            </a:br>
            <a:r>
              <a:rPr lang="nl-NL" sz="3600" dirty="0">
                <a:solidFill>
                  <a:srgbClr val="7030A0"/>
                </a:solidFill>
              </a:rPr>
              <a:t>- </a:t>
            </a:r>
            <a:r>
              <a:rPr lang="nl-NL" sz="3600" b="1" dirty="0" err="1">
                <a:solidFill>
                  <a:srgbClr val="7030A0"/>
                </a:solidFill>
              </a:rPr>
              <a:t>Following</a:t>
            </a:r>
            <a:r>
              <a:rPr lang="nl-NL" sz="3600" b="1" dirty="0">
                <a:solidFill>
                  <a:srgbClr val="7030A0"/>
                </a:solidFill>
              </a:rPr>
              <a:t> </a:t>
            </a:r>
            <a:r>
              <a:rPr lang="nl-NL" sz="3600" dirty="0" err="1">
                <a:solidFill>
                  <a:srgbClr val="7030A0"/>
                </a:solidFill>
              </a:rPr>
              <a:t>African-Eurasian</a:t>
            </a:r>
            <a:r>
              <a:rPr lang="nl-NL" sz="3600" dirty="0">
                <a:solidFill>
                  <a:srgbClr val="7030A0"/>
                </a:solidFill>
              </a:rPr>
              <a:t> </a:t>
            </a:r>
            <a:r>
              <a:rPr lang="nl-NL" sz="3600" b="1" dirty="0" err="1">
                <a:solidFill>
                  <a:srgbClr val="7030A0"/>
                </a:solidFill>
              </a:rPr>
              <a:t>Coasts</a:t>
            </a:r>
            <a:r>
              <a:rPr lang="nl-NL" sz="3100" dirty="0">
                <a:solidFill>
                  <a:srgbClr val="7030A0"/>
                </a:solidFill>
                <a:sym typeface="Wingdings"/>
              </a:rPr>
              <a:t>  </a:t>
            </a:r>
            <a:r>
              <a:rPr lang="nl-NL" sz="3600" dirty="0" err="1">
                <a:solidFill>
                  <a:srgbClr val="7030A0"/>
                </a:solidFill>
                <a:sym typeface="Wingdings"/>
              </a:rPr>
              <a:t>Rivers</a:t>
            </a:r>
            <a:br>
              <a:rPr lang="nl-NL" sz="3600" dirty="0">
                <a:solidFill>
                  <a:schemeClr val="accent1">
                    <a:lumMod val="75000"/>
                  </a:schemeClr>
                </a:solidFill>
              </a:rPr>
            </a:br>
            <a:r>
              <a:rPr lang="nl-NL" sz="3600" dirty="0"/>
              <a:t>	</a:t>
            </a:r>
            <a:r>
              <a:rPr lang="nl-NL" sz="3600" dirty="0">
                <a:solidFill>
                  <a:srgbClr val="3366FF"/>
                </a:solidFill>
              </a:rPr>
              <a:t>of course :  </a:t>
            </a:r>
            <a:r>
              <a:rPr lang="nl-NL" sz="3600" dirty="0" err="1">
                <a:solidFill>
                  <a:srgbClr val="3366FF"/>
                </a:solidFill>
              </a:rPr>
              <a:t>why</a:t>
            </a:r>
            <a:r>
              <a:rPr lang="nl-NL" sz="3600" dirty="0">
                <a:solidFill>
                  <a:srgbClr val="3366FF"/>
                </a:solidFill>
              </a:rPr>
              <a:t> </a:t>
            </a:r>
            <a:r>
              <a:rPr lang="nl-NL" sz="3600" dirty="0" err="1">
                <a:solidFill>
                  <a:srgbClr val="3366FF"/>
                </a:solidFill>
              </a:rPr>
              <a:t>not</a:t>
            </a:r>
            <a:r>
              <a:rPr lang="nl-NL" sz="3600" dirty="0">
                <a:solidFill>
                  <a:srgbClr val="3366FF"/>
                </a:solidFill>
              </a:rPr>
              <a:t>?   </a:t>
            </a:r>
            <a:r>
              <a:rPr lang="nl-NL" sz="3600" dirty="0" err="1">
                <a:solidFill>
                  <a:srgbClr val="3366FF"/>
                </a:solidFill>
              </a:rPr>
              <a:t>how</a:t>
            </a:r>
            <a:r>
              <a:rPr lang="nl-NL" sz="3600" dirty="0">
                <a:solidFill>
                  <a:srgbClr val="3366FF"/>
                </a:solidFill>
              </a:rPr>
              <a:t> </a:t>
            </a:r>
            <a:r>
              <a:rPr lang="nl-NL" sz="3600" dirty="0" err="1">
                <a:solidFill>
                  <a:srgbClr val="3366FF"/>
                </a:solidFill>
              </a:rPr>
              <a:t>else</a:t>
            </a:r>
            <a:r>
              <a:rPr lang="nl-NL" sz="3600" dirty="0">
                <a:solidFill>
                  <a:srgbClr val="3366FF"/>
                </a:solidFill>
              </a:rPr>
              <a:t>??</a:t>
            </a:r>
            <a:br>
              <a:rPr lang="nl-NL" sz="3600" dirty="0">
                <a:solidFill>
                  <a:srgbClr val="3366FF"/>
                </a:solidFill>
              </a:rPr>
            </a:br>
            <a:br>
              <a:rPr lang="nl-NL" sz="3600" dirty="0"/>
            </a:br>
            <a:endParaRPr lang="nl-NL" sz="2700" i="1" dirty="0">
              <a:solidFill>
                <a:srgbClr val="660066"/>
              </a:solidFill>
            </a:endParaRPr>
          </a:p>
        </p:txBody>
      </p:sp>
    </p:spTree>
    <p:extLst>
      <p:ext uri="{BB962C8B-B14F-4D97-AF65-F5344CB8AC3E}">
        <p14:creationId xmlns:p14="http://schemas.microsoft.com/office/powerpoint/2010/main" val="1890594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44189" y="0"/>
            <a:ext cx="7772400" cy="1470025"/>
          </a:xfrm>
        </p:spPr>
        <p:txBody>
          <a:bodyPr>
            <a:normAutofit/>
          </a:bodyPr>
          <a:lstStyle/>
          <a:p>
            <a:r>
              <a:rPr lang="nl-NL" sz="4800" b="1" dirty="0">
                <a:solidFill>
                  <a:srgbClr val="000090"/>
                </a:solidFill>
              </a:rPr>
              <a:t>Human </a:t>
            </a:r>
            <a:r>
              <a:rPr lang="nl-NL" sz="4800" b="1" dirty="0" err="1">
                <a:solidFill>
                  <a:srgbClr val="000090"/>
                </a:solidFill>
              </a:rPr>
              <a:t>Ancestors</a:t>
            </a:r>
            <a:r>
              <a:rPr lang="nl-NL" sz="4800" b="1" dirty="0">
                <a:solidFill>
                  <a:srgbClr val="000090"/>
                </a:solidFill>
              </a:rPr>
              <a:t> </a:t>
            </a:r>
            <a:r>
              <a:rPr lang="nl-NL" sz="3600" dirty="0" err="1">
                <a:solidFill>
                  <a:srgbClr val="0000FF"/>
                </a:solidFill>
              </a:rPr>
              <a:t>were</a:t>
            </a:r>
            <a:endParaRPr lang="nl-NL" sz="3600" dirty="0">
              <a:solidFill>
                <a:srgbClr val="000090"/>
              </a:solidFill>
            </a:endParaRPr>
          </a:p>
        </p:txBody>
      </p:sp>
      <p:sp>
        <p:nvSpPr>
          <p:cNvPr id="3" name="Subtitel 2"/>
          <p:cNvSpPr>
            <a:spLocks noGrp="1"/>
          </p:cNvSpPr>
          <p:nvPr>
            <p:ph type="subTitle" idx="1"/>
          </p:nvPr>
        </p:nvSpPr>
        <p:spPr>
          <a:xfrm>
            <a:off x="850195" y="1090084"/>
            <a:ext cx="7867920" cy="3550809"/>
          </a:xfrm>
        </p:spPr>
        <p:txBody>
          <a:bodyPr>
            <a:normAutofit fontScale="47500" lnSpcReduction="20000"/>
          </a:bodyPr>
          <a:lstStyle/>
          <a:p>
            <a:pPr marL="457200" indent="-457200" algn="l">
              <a:lnSpc>
                <a:spcPct val="120000"/>
              </a:lnSpc>
              <a:buFontTx/>
              <a:buChar char="•"/>
            </a:pPr>
            <a:r>
              <a:rPr lang="nl-NL" sz="6700" b="1" dirty="0">
                <a:solidFill>
                  <a:srgbClr val="0000FF"/>
                </a:solidFill>
              </a:rPr>
              <a:t>no</a:t>
            </a:r>
            <a:r>
              <a:rPr lang="nl-NL" sz="6700" dirty="0">
                <a:solidFill>
                  <a:srgbClr val="0000FF"/>
                </a:solidFill>
              </a:rPr>
              <a:t> Open </a:t>
            </a:r>
            <a:r>
              <a:rPr lang="nl-NL" sz="6700" dirty="0" err="1">
                <a:solidFill>
                  <a:srgbClr val="0000FF"/>
                </a:solidFill>
              </a:rPr>
              <a:t>Plain</a:t>
            </a:r>
            <a:r>
              <a:rPr lang="nl-NL" sz="6700" dirty="0">
                <a:solidFill>
                  <a:srgbClr val="0000FF"/>
                </a:solidFill>
              </a:rPr>
              <a:t> </a:t>
            </a:r>
            <a:r>
              <a:rPr lang="nl-NL" sz="6700" dirty="0" err="1">
                <a:solidFill>
                  <a:srgbClr val="0000FF"/>
                </a:solidFill>
              </a:rPr>
              <a:t>dwellers</a:t>
            </a:r>
            <a:endParaRPr lang="nl-NL" sz="6700" dirty="0">
              <a:solidFill>
                <a:srgbClr val="0000FF"/>
              </a:solidFill>
            </a:endParaRPr>
          </a:p>
          <a:p>
            <a:pPr marL="457200" indent="-457200" algn="l">
              <a:lnSpc>
                <a:spcPct val="120000"/>
              </a:lnSpc>
              <a:buFontTx/>
              <a:buChar char="•"/>
            </a:pPr>
            <a:r>
              <a:rPr lang="nl-NL" sz="6700" b="1" dirty="0">
                <a:solidFill>
                  <a:srgbClr val="0000FF"/>
                </a:solidFill>
              </a:rPr>
              <a:t>no</a:t>
            </a:r>
            <a:r>
              <a:rPr lang="nl-NL" sz="6700" dirty="0">
                <a:solidFill>
                  <a:srgbClr val="0000FF"/>
                </a:solidFill>
              </a:rPr>
              <a:t> </a:t>
            </a:r>
            <a:r>
              <a:rPr lang="nl-NL" sz="6700" dirty="0" err="1">
                <a:solidFill>
                  <a:srgbClr val="0000FF"/>
                </a:solidFill>
              </a:rPr>
              <a:t>Endurance</a:t>
            </a:r>
            <a:r>
              <a:rPr lang="nl-NL" sz="6700" dirty="0">
                <a:solidFill>
                  <a:srgbClr val="0000FF"/>
                </a:solidFill>
              </a:rPr>
              <a:t> Runners</a:t>
            </a:r>
          </a:p>
          <a:p>
            <a:pPr marL="457200" indent="-457200" algn="l">
              <a:lnSpc>
                <a:spcPct val="120000"/>
              </a:lnSpc>
              <a:buFontTx/>
              <a:buChar char="•"/>
            </a:pPr>
            <a:r>
              <a:rPr lang="nl-NL" sz="6700" b="1" dirty="0">
                <a:solidFill>
                  <a:srgbClr val="0000FF"/>
                </a:solidFill>
              </a:rPr>
              <a:t>no</a:t>
            </a:r>
            <a:r>
              <a:rPr lang="nl-NL" sz="6700" dirty="0">
                <a:solidFill>
                  <a:srgbClr val="0000FF"/>
                </a:solidFill>
              </a:rPr>
              <a:t> </a:t>
            </a:r>
            <a:r>
              <a:rPr lang="nl-NL" sz="6700" dirty="0" err="1">
                <a:solidFill>
                  <a:srgbClr val="0000FF"/>
                </a:solidFill>
              </a:rPr>
              <a:t>specialized</a:t>
            </a:r>
            <a:r>
              <a:rPr lang="nl-NL" sz="6700" dirty="0">
                <a:solidFill>
                  <a:srgbClr val="0000FF"/>
                </a:solidFill>
              </a:rPr>
              <a:t> </a:t>
            </a:r>
            <a:r>
              <a:rPr lang="nl-NL" sz="6700" dirty="0" err="1">
                <a:solidFill>
                  <a:srgbClr val="0000FF"/>
                </a:solidFill>
              </a:rPr>
              <a:t>Meat</a:t>
            </a:r>
            <a:r>
              <a:rPr lang="nl-NL" sz="6700" dirty="0">
                <a:solidFill>
                  <a:srgbClr val="0000FF"/>
                </a:solidFill>
              </a:rPr>
              <a:t> </a:t>
            </a:r>
            <a:r>
              <a:rPr lang="nl-NL" sz="6700" dirty="0" err="1">
                <a:solidFill>
                  <a:srgbClr val="0000FF"/>
                </a:solidFill>
              </a:rPr>
              <a:t>Eaters</a:t>
            </a:r>
            <a:endParaRPr lang="nl-NL" sz="6700" dirty="0">
              <a:solidFill>
                <a:srgbClr val="0000FF"/>
              </a:solidFill>
            </a:endParaRPr>
          </a:p>
          <a:p>
            <a:pPr marL="457200" indent="-457200" algn="l">
              <a:lnSpc>
                <a:spcPct val="120000"/>
              </a:lnSpc>
              <a:buFontTx/>
              <a:buChar char="•"/>
            </a:pPr>
            <a:r>
              <a:rPr lang="nl-NL" sz="6700" b="1" dirty="0">
                <a:solidFill>
                  <a:srgbClr val="0000FF"/>
                </a:solidFill>
              </a:rPr>
              <a:t>no</a:t>
            </a:r>
            <a:r>
              <a:rPr lang="nl-NL" sz="6700" dirty="0">
                <a:solidFill>
                  <a:srgbClr val="0000FF"/>
                </a:solidFill>
              </a:rPr>
              <a:t> Rodeo Cowboys</a:t>
            </a:r>
          </a:p>
          <a:p>
            <a:pPr marL="457200" indent="-457200" algn="l">
              <a:lnSpc>
                <a:spcPct val="120000"/>
              </a:lnSpc>
              <a:buFontTx/>
              <a:buChar char="•"/>
            </a:pPr>
            <a:r>
              <a:rPr lang="nl-NL" sz="6700" b="1" dirty="0">
                <a:solidFill>
                  <a:srgbClr val="0000FF"/>
                </a:solidFill>
              </a:rPr>
              <a:t>no</a:t>
            </a:r>
            <a:r>
              <a:rPr lang="nl-NL" sz="6700" dirty="0">
                <a:solidFill>
                  <a:srgbClr val="0000FF"/>
                </a:solidFill>
              </a:rPr>
              <a:t> Top </a:t>
            </a:r>
            <a:r>
              <a:rPr lang="nl-NL" sz="6700" dirty="0" err="1">
                <a:solidFill>
                  <a:srgbClr val="0000FF"/>
                </a:solidFill>
              </a:rPr>
              <a:t>Carnivores</a:t>
            </a:r>
            <a:endParaRPr lang="nl-NL" sz="4200" dirty="0">
              <a:solidFill>
                <a:srgbClr val="0000FF"/>
              </a:solidFill>
            </a:endParaRPr>
          </a:p>
          <a:p>
            <a:pPr algn="l">
              <a:lnSpc>
                <a:spcPct val="120000"/>
              </a:lnSpc>
            </a:pPr>
            <a:r>
              <a:rPr lang="nl-NL" sz="6300" dirty="0">
                <a:solidFill>
                  <a:schemeClr val="accent5">
                    <a:lumMod val="50000"/>
                  </a:schemeClr>
                </a:solidFill>
              </a:rPr>
              <a:t>=</a:t>
            </a:r>
            <a:r>
              <a:rPr lang="nl-NL" sz="6300" b="1" dirty="0">
                <a:solidFill>
                  <a:schemeClr val="accent5">
                    <a:lumMod val="50000"/>
                  </a:schemeClr>
                </a:solidFill>
              </a:rPr>
              <a:t> far-</a:t>
            </a:r>
            <a:r>
              <a:rPr lang="nl-NL" sz="6300" b="1" dirty="0" err="1">
                <a:solidFill>
                  <a:schemeClr val="accent5">
                    <a:lumMod val="50000"/>
                  </a:schemeClr>
                </a:solidFill>
              </a:rPr>
              <a:t>fetched</a:t>
            </a:r>
            <a:r>
              <a:rPr lang="nl-NL" sz="5100" b="1" dirty="0">
                <a:solidFill>
                  <a:schemeClr val="accent5">
                    <a:lumMod val="50000"/>
                  </a:schemeClr>
                </a:solidFill>
              </a:rPr>
              <a:t> &amp;</a:t>
            </a:r>
            <a:r>
              <a:rPr lang="nl-NL" sz="5100" dirty="0">
                <a:solidFill>
                  <a:schemeClr val="accent5">
                    <a:lumMod val="50000"/>
                  </a:schemeClr>
                </a:solidFill>
              </a:rPr>
              <a:t> </a:t>
            </a:r>
            <a:r>
              <a:rPr lang="nl-NL" sz="6300" b="1" dirty="0" err="1">
                <a:solidFill>
                  <a:schemeClr val="accent5">
                    <a:lumMod val="50000"/>
                  </a:schemeClr>
                </a:solidFill>
              </a:rPr>
              <a:t>unnecessary</a:t>
            </a:r>
            <a:r>
              <a:rPr lang="nl-NL" sz="6300" b="1" dirty="0">
                <a:solidFill>
                  <a:schemeClr val="accent5">
                    <a:lumMod val="50000"/>
                  </a:schemeClr>
                </a:solidFill>
              </a:rPr>
              <a:t> </a:t>
            </a:r>
            <a:r>
              <a:rPr lang="nl-NL" sz="6300" b="1" dirty="0" err="1">
                <a:solidFill>
                  <a:schemeClr val="accent5">
                    <a:lumMod val="50000"/>
                  </a:schemeClr>
                </a:solidFill>
              </a:rPr>
              <a:t>just-so</a:t>
            </a:r>
            <a:r>
              <a:rPr lang="nl-NL" sz="6300" b="1" dirty="0">
                <a:solidFill>
                  <a:schemeClr val="accent5">
                    <a:lumMod val="50000"/>
                  </a:schemeClr>
                </a:solidFill>
              </a:rPr>
              <a:t> </a:t>
            </a:r>
            <a:r>
              <a:rPr lang="nl-NL" sz="6300" b="1" dirty="0" err="1">
                <a:solidFill>
                  <a:schemeClr val="accent5">
                    <a:lumMod val="50000"/>
                  </a:schemeClr>
                </a:solidFill>
              </a:rPr>
              <a:t>speculations</a:t>
            </a:r>
            <a:r>
              <a:rPr lang="nl-NL" sz="6300" dirty="0">
                <a:solidFill>
                  <a:schemeClr val="accent5">
                    <a:lumMod val="50000"/>
                  </a:schemeClr>
                </a:solidFill>
              </a:rPr>
              <a:t>!</a:t>
            </a:r>
          </a:p>
          <a:p>
            <a:endParaRPr lang="nl-NL" dirty="0"/>
          </a:p>
          <a:p>
            <a:endParaRPr lang="nl-NL" dirty="0"/>
          </a:p>
          <a:p>
            <a:pPr marL="457200" indent="-457200">
              <a:buFontTx/>
              <a:buChar char="•"/>
            </a:pPr>
            <a:endParaRPr lang="nl-NL" dirty="0"/>
          </a:p>
        </p:txBody>
      </p:sp>
      <p:sp>
        <p:nvSpPr>
          <p:cNvPr id="4" name="Rechthoek 3">
            <a:extLst>
              <a:ext uri="{FF2B5EF4-FFF2-40B4-BE49-F238E27FC236}">
                <a16:creationId xmlns:a16="http://schemas.microsoft.com/office/drawing/2014/main" id="{186B40CD-41F5-9C4E-9BC2-67390A4E3130}"/>
              </a:ext>
            </a:extLst>
          </p:cNvPr>
          <p:cNvSpPr/>
          <p:nvPr/>
        </p:nvSpPr>
        <p:spPr>
          <a:xfrm>
            <a:off x="850195" y="5001016"/>
            <a:ext cx="7772401" cy="1200329"/>
          </a:xfrm>
          <a:prstGeom prst="rect">
            <a:avLst/>
          </a:prstGeom>
        </p:spPr>
        <p:txBody>
          <a:bodyPr wrap="square">
            <a:spAutoFit/>
          </a:bodyPr>
          <a:lstStyle/>
          <a:p>
            <a:r>
              <a:rPr lang="nl-BE" dirty="0">
                <a:solidFill>
                  <a:srgbClr val="7030A0"/>
                </a:solidFill>
                <a:latin typeface="Helvetica" pitchFamily="2" charset="0"/>
              </a:rPr>
              <a:t>“The nowadays popular ideas about Pleistocene human ancestors running in open plains (‘endurance running’, ‘dogged pursuit of swifter animals’, ‘born to run’, ‘le singe coureur’, ‘Savannahstan’) are among the worst scientific hypotheses ever proposed.” 		   2013 </a:t>
            </a:r>
            <a:r>
              <a:rPr lang="nl-BE" i="1" dirty="0">
                <a:solidFill>
                  <a:srgbClr val="7030A0"/>
                </a:solidFill>
                <a:latin typeface="Helvetica" pitchFamily="2" charset="0"/>
              </a:rPr>
              <a:t>Hum.Evol</a:t>
            </a:r>
            <a:r>
              <a:rPr lang="nl-BE" dirty="0">
                <a:solidFill>
                  <a:srgbClr val="7030A0"/>
                </a:solidFill>
                <a:latin typeface="Helvetica" pitchFamily="2" charset="0"/>
              </a:rPr>
              <a:t>.28:237-266 </a:t>
            </a:r>
            <a:endParaRPr lang="nl-BE" dirty="0">
              <a:solidFill>
                <a:srgbClr val="7030A0"/>
              </a:solidFill>
              <a:effectLst/>
              <a:latin typeface="Helvetica" pitchFamily="2" charset="0"/>
            </a:endParaRPr>
          </a:p>
        </p:txBody>
      </p:sp>
    </p:spTree>
    <p:extLst>
      <p:ext uri="{BB962C8B-B14F-4D97-AF65-F5344CB8AC3E}">
        <p14:creationId xmlns:p14="http://schemas.microsoft.com/office/powerpoint/2010/main" val="293803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66513"/>
            <a:ext cx="8229600" cy="1143000"/>
          </a:xfrm>
        </p:spPr>
        <p:txBody>
          <a:bodyPr>
            <a:normAutofit fontScale="90000"/>
          </a:bodyPr>
          <a:lstStyle/>
          <a:p>
            <a:pPr>
              <a:lnSpc>
                <a:spcPct val="90000"/>
              </a:lnSpc>
            </a:pPr>
            <a:r>
              <a:rPr lang="nl-NL" b="1" dirty="0">
                <a:solidFill>
                  <a:srgbClr val="000090"/>
                </a:solidFill>
              </a:rPr>
              <a:t>Pleistocene  </a:t>
            </a:r>
            <a:r>
              <a:rPr lang="nl-NL" b="1" i="1" dirty="0">
                <a:solidFill>
                  <a:srgbClr val="000090"/>
                </a:solidFill>
              </a:rPr>
              <a:t>Homo</a:t>
            </a:r>
            <a:br>
              <a:rPr lang="nl-NL" b="1" i="1" dirty="0">
                <a:solidFill>
                  <a:srgbClr val="660066"/>
                </a:solidFill>
              </a:rPr>
            </a:br>
            <a:r>
              <a:rPr lang="nl-NL" b="1" dirty="0" err="1">
                <a:solidFill>
                  <a:srgbClr val="660066"/>
                </a:solidFill>
              </a:rPr>
              <a:t>Endurance</a:t>
            </a:r>
            <a:r>
              <a:rPr lang="nl-NL" b="1" dirty="0">
                <a:solidFill>
                  <a:srgbClr val="660066"/>
                </a:solidFill>
              </a:rPr>
              <a:t>-Running ??</a:t>
            </a:r>
          </a:p>
        </p:txBody>
      </p:sp>
      <p:sp>
        <p:nvSpPr>
          <p:cNvPr id="3" name="Tijdelijke aanduiding voor inhoud 2"/>
          <p:cNvSpPr>
            <a:spLocks noGrp="1"/>
          </p:cNvSpPr>
          <p:nvPr>
            <p:ph idx="1"/>
          </p:nvPr>
        </p:nvSpPr>
        <p:spPr>
          <a:xfrm>
            <a:off x="979166" y="1463128"/>
            <a:ext cx="7353765" cy="5105959"/>
          </a:xfrm>
        </p:spPr>
        <p:txBody>
          <a:bodyPr>
            <a:noAutofit/>
          </a:bodyPr>
          <a:lstStyle/>
          <a:p>
            <a:pPr>
              <a:lnSpc>
                <a:spcPct val="80000"/>
              </a:lnSpc>
            </a:pPr>
            <a:r>
              <a:rPr lang="nl-NL" sz="2400" i="1" dirty="0">
                <a:solidFill>
                  <a:srgbClr val="3366FF"/>
                </a:solidFill>
              </a:rPr>
              <a:t>ER</a:t>
            </a:r>
            <a:r>
              <a:rPr lang="nl-NL" sz="2400" dirty="0">
                <a:solidFill>
                  <a:srgbClr val="3366FF"/>
                </a:solidFill>
              </a:rPr>
              <a:t> hypothesis </a:t>
            </a:r>
            <a:r>
              <a:rPr lang="nl-NL" sz="2000" dirty="0">
                <a:solidFill>
                  <a:srgbClr val="3366FF"/>
                </a:solidFill>
              </a:rPr>
              <a:t>is</a:t>
            </a:r>
            <a:r>
              <a:rPr lang="nl-NL" sz="2400" dirty="0">
                <a:solidFill>
                  <a:srgbClr val="3366FF"/>
                </a:solidFill>
              </a:rPr>
              <a:t> </a:t>
            </a:r>
            <a:r>
              <a:rPr lang="nl-NL" sz="2400" dirty="0" err="1">
                <a:solidFill>
                  <a:srgbClr val="3366FF"/>
                </a:solidFill>
              </a:rPr>
              <a:t>unnecessary</a:t>
            </a:r>
            <a:r>
              <a:rPr lang="nl-NL" sz="2400" dirty="0">
                <a:solidFill>
                  <a:srgbClr val="3366FF"/>
                </a:solidFill>
              </a:rPr>
              <a:t> </a:t>
            </a:r>
            <a:r>
              <a:rPr lang="nl-NL" sz="2000" dirty="0">
                <a:solidFill>
                  <a:srgbClr val="3366FF"/>
                </a:solidFill>
              </a:rPr>
              <a:t>&amp;</a:t>
            </a:r>
            <a:r>
              <a:rPr lang="nl-NL" sz="2400" dirty="0">
                <a:solidFill>
                  <a:srgbClr val="3366FF"/>
                </a:solidFill>
              </a:rPr>
              <a:t> </a:t>
            </a:r>
            <a:r>
              <a:rPr lang="nl-NL" sz="2400" dirty="0" err="1">
                <a:solidFill>
                  <a:srgbClr val="3366FF"/>
                </a:solidFill>
              </a:rPr>
              <a:t>anthropo-centric</a:t>
            </a:r>
            <a:r>
              <a:rPr lang="nl-NL" sz="2400" dirty="0">
                <a:solidFill>
                  <a:srgbClr val="3366FF"/>
                </a:solidFill>
              </a:rPr>
              <a:t> :</a:t>
            </a:r>
          </a:p>
          <a:p>
            <a:pPr marL="0" indent="0">
              <a:lnSpc>
                <a:spcPct val="80000"/>
              </a:lnSpc>
              <a:buNone/>
            </a:pPr>
            <a:r>
              <a:rPr lang="nl-NL" sz="2400" dirty="0">
                <a:solidFill>
                  <a:srgbClr val="3366FF"/>
                </a:solidFill>
              </a:rPr>
              <a:t>	</a:t>
            </a:r>
            <a:r>
              <a:rPr lang="nl-NL" sz="2000" dirty="0" err="1">
                <a:solidFill>
                  <a:srgbClr val="3366FF"/>
                </a:solidFill>
              </a:rPr>
              <a:t>it’s</a:t>
            </a:r>
            <a:r>
              <a:rPr lang="nl-NL" sz="2000" dirty="0">
                <a:solidFill>
                  <a:srgbClr val="3366FF"/>
                </a:solidFill>
              </a:rPr>
              <a:t> </a:t>
            </a:r>
            <a:r>
              <a:rPr lang="nl-NL" sz="2000" dirty="0" err="1">
                <a:solidFill>
                  <a:srgbClr val="3366FF"/>
                </a:solidFill>
              </a:rPr>
              <a:t>not</a:t>
            </a:r>
            <a:r>
              <a:rPr lang="nl-NL" sz="2000" dirty="0">
                <a:solidFill>
                  <a:srgbClr val="3366FF"/>
                </a:solidFill>
              </a:rPr>
              <a:t> </a:t>
            </a:r>
            <a:r>
              <a:rPr lang="nl-NL" sz="2000" dirty="0" err="1">
                <a:solidFill>
                  <a:srgbClr val="3366FF"/>
                </a:solidFill>
              </a:rPr>
              <a:t>because</a:t>
            </a:r>
            <a:r>
              <a:rPr lang="nl-NL" sz="2000" dirty="0">
                <a:solidFill>
                  <a:srgbClr val="3366FF"/>
                </a:solidFill>
              </a:rPr>
              <a:t> </a:t>
            </a:r>
            <a:r>
              <a:rPr lang="nl-NL" sz="2000" i="1" dirty="0">
                <a:solidFill>
                  <a:srgbClr val="3366FF"/>
                </a:solidFill>
              </a:rPr>
              <a:t>ER</a:t>
            </a:r>
            <a:r>
              <a:rPr lang="nl-NL" sz="2000" dirty="0">
                <a:solidFill>
                  <a:srgbClr val="3366FF"/>
                </a:solidFill>
              </a:rPr>
              <a:t> </a:t>
            </a:r>
            <a:r>
              <a:rPr lang="nl-NL" sz="2000" dirty="0" err="1">
                <a:solidFill>
                  <a:srgbClr val="3366FF"/>
                </a:solidFill>
              </a:rPr>
              <a:t>exists</a:t>
            </a:r>
            <a:r>
              <a:rPr lang="nl-NL" sz="2000" dirty="0">
                <a:solidFill>
                  <a:srgbClr val="3366FF"/>
                </a:solidFill>
              </a:rPr>
              <a:t> in a few </a:t>
            </a:r>
            <a:r>
              <a:rPr lang="nl-NL" sz="2000" dirty="0" err="1">
                <a:solidFill>
                  <a:srgbClr val="3366FF"/>
                </a:solidFill>
              </a:rPr>
              <a:t>inland</a:t>
            </a:r>
            <a:r>
              <a:rPr lang="nl-NL" sz="2000" dirty="0">
                <a:solidFill>
                  <a:srgbClr val="3366FF"/>
                </a:solidFill>
              </a:rPr>
              <a:t> </a:t>
            </a:r>
            <a:r>
              <a:rPr lang="nl-NL" sz="2000" dirty="0" err="1">
                <a:solidFill>
                  <a:srgbClr val="3366FF"/>
                </a:solidFill>
              </a:rPr>
              <a:t>populations</a:t>
            </a:r>
            <a:r>
              <a:rPr lang="nl-NL" sz="2000" dirty="0">
                <a:solidFill>
                  <a:srgbClr val="3366FF"/>
                </a:solidFill>
              </a:rPr>
              <a:t> </a:t>
            </a:r>
            <a:r>
              <a:rPr lang="nl-NL" sz="2000" dirty="0" err="1">
                <a:solidFill>
                  <a:srgbClr val="3366FF"/>
                </a:solidFill>
              </a:rPr>
              <a:t>today</a:t>
            </a:r>
            <a:r>
              <a:rPr lang="nl-NL" sz="2000" dirty="0">
                <a:solidFill>
                  <a:srgbClr val="3366FF"/>
                </a:solidFill>
              </a:rPr>
              <a:t>, </a:t>
            </a:r>
          </a:p>
          <a:p>
            <a:pPr marL="0" indent="0">
              <a:lnSpc>
                <a:spcPct val="80000"/>
              </a:lnSpc>
              <a:buNone/>
            </a:pPr>
            <a:r>
              <a:rPr lang="nl-NL" sz="2000" dirty="0">
                <a:solidFill>
                  <a:srgbClr val="3366FF"/>
                </a:solidFill>
              </a:rPr>
              <a:t>	</a:t>
            </a:r>
            <a:r>
              <a:rPr lang="nl-NL" sz="2000" dirty="0" err="1">
                <a:solidFill>
                  <a:srgbClr val="3366FF"/>
                </a:solidFill>
              </a:rPr>
              <a:t>that</a:t>
            </a:r>
            <a:r>
              <a:rPr lang="nl-NL" sz="2000" dirty="0">
                <a:solidFill>
                  <a:srgbClr val="3366FF"/>
                </a:solidFill>
              </a:rPr>
              <a:t> </a:t>
            </a:r>
            <a:r>
              <a:rPr lang="nl-NL" sz="2000" dirty="0" err="1">
                <a:solidFill>
                  <a:srgbClr val="3366FF"/>
                </a:solidFill>
              </a:rPr>
              <a:t>archaic</a:t>
            </a:r>
            <a:r>
              <a:rPr lang="nl-NL" sz="2000" dirty="0">
                <a:solidFill>
                  <a:srgbClr val="3366FF"/>
                </a:solidFill>
              </a:rPr>
              <a:t> </a:t>
            </a:r>
            <a:r>
              <a:rPr lang="nl-NL" sz="2000" i="1" dirty="0">
                <a:solidFill>
                  <a:srgbClr val="3366FF"/>
                </a:solidFill>
              </a:rPr>
              <a:t>Homo</a:t>
            </a:r>
            <a:r>
              <a:rPr lang="nl-NL" sz="2000" dirty="0">
                <a:solidFill>
                  <a:srgbClr val="3366FF"/>
                </a:solidFill>
              </a:rPr>
              <a:t> must have </a:t>
            </a:r>
            <a:r>
              <a:rPr lang="nl-NL" sz="2000" dirty="0" err="1">
                <a:solidFill>
                  <a:srgbClr val="3366FF"/>
                </a:solidFill>
              </a:rPr>
              <a:t>done</a:t>
            </a:r>
            <a:r>
              <a:rPr lang="nl-NL" sz="2000" dirty="0">
                <a:solidFill>
                  <a:srgbClr val="3366FF"/>
                </a:solidFill>
              </a:rPr>
              <a:t> </a:t>
            </a:r>
            <a:r>
              <a:rPr lang="nl-NL" sz="2000" dirty="0" err="1">
                <a:solidFill>
                  <a:srgbClr val="3366FF"/>
                </a:solidFill>
              </a:rPr>
              <a:t>this</a:t>
            </a:r>
            <a:r>
              <a:rPr lang="nl-NL" sz="2000" dirty="0">
                <a:solidFill>
                  <a:srgbClr val="3366FF"/>
                </a:solidFill>
              </a:rPr>
              <a:t>.</a:t>
            </a:r>
            <a:endParaRPr lang="nl-NL" sz="1600" dirty="0">
              <a:solidFill>
                <a:srgbClr val="3366FF"/>
              </a:solidFill>
            </a:endParaRPr>
          </a:p>
          <a:p>
            <a:pPr marL="0" indent="0">
              <a:lnSpc>
                <a:spcPct val="80000"/>
              </a:lnSpc>
              <a:buNone/>
            </a:pPr>
            <a:endParaRPr lang="nl-NL" sz="1600" dirty="0">
              <a:solidFill>
                <a:srgbClr val="3366FF"/>
              </a:solidFill>
            </a:endParaRPr>
          </a:p>
          <a:p>
            <a:pPr>
              <a:lnSpc>
                <a:spcPct val="80000"/>
              </a:lnSpc>
            </a:pPr>
            <a:r>
              <a:rPr lang="nl-NL" sz="2400" i="1" dirty="0">
                <a:solidFill>
                  <a:srgbClr val="0000FF"/>
                </a:solidFill>
              </a:rPr>
              <a:t>ER </a:t>
            </a:r>
            <a:r>
              <a:rPr lang="nl-NL" sz="2400" dirty="0">
                <a:solidFill>
                  <a:srgbClr val="0000FF"/>
                </a:solidFill>
              </a:rPr>
              <a:t>is </a:t>
            </a:r>
            <a:r>
              <a:rPr lang="nl-NL" sz="2400" dirty="0" err="1">
                <a:solidFill>
                  <a:srgbClr val="0000FF"/>
                </a:solidFill>
              </a:rPr>
              <a:t>unlikely</a:t>
            </a:r>
            <a:r>
              <a:rPr lang="nl-NL" sz="2400" dirty="0">
                <a:solidFill>
                  <a:srgbClr val="0000FF"/>
                </a:solidFill>
              </a:rPr>
              <a:t> </a:t>
            </a:r>
            <a:r>
              <a:rPr lang="nl-NL" sz="2400" dirty="0" err="1">
                <a:solidFill>
                  <a:srgbClr val="0000FF"/>
                </a:solidFill>
              </a:rPr>
              <a:t>physiologically</a:t>
            </a:r>
            <a:r>
              <a:rPr lang="nl-NL" sz="2400" dirty="0">
                <a:solidFill>
                  <a:srgbClr val="0000FF"/>
                </a:solidFill>
              </a:rPr>
              <a:t>, </a:t>
            </a:r>
            <a:r>
              <a:rPr lang="nl-NL" sz="2400" dirty="0" err="1">
                <a:solidFill>
                  <a:srgbClr val="0000FF"/>
                </a:solidFill>
              </a:rPr>
              <a:t>nutritionally</a:t>
            </a:r>
            <a:r>
              <a:rPr lang="nl-NL" sz="2400" dirty="0">
                <a:solidFill>
                  <a:srgbClr val="0000FF"/>
                </a:solidFill>
              </a:rPr>
              <a:t> </a:t>
            </a:r>
            <a:r>
              <a:rPr lang="nl-NL" sz="2400" i="1" dirty="0">
                <a:solidFill>
                  <a:srgbClr val="0000FF"/>
                </a:solidFill>
              </a:rPr>
              <a:t>etc</a:t>
            </a:r>
            <a:r>
              <a:rPr lang="nl-NL" sz="2800" i="1" dirty="0">
                <a:solidFill>
                  <a:srgbClr val="0000FF"/>
                </a:solidFill>
              </a:rPr>
              <a:t>.</a:t>
            </a:r>
            <a:endParaRPr lang="nl-NL" sz="2000" dirty="0">
              <a:solidFill>
                <a:srgbClr val="0000FF"/>
              </a:solidFill>
            </a:endParaRPr>
          </a:p>
          <a:p>
            <a:pPr marL="0" indent="0">
              <a:lnSpc>
                <a:spcPct val="80000"/>
              </a:lnSpc>
              <a:buNone/>
            </a:pPr>
            <a:r>
              <a:rPr lang="nl-NL" sz="2000" dirty="0">
                <a:solidFill>
                  <a:srgbClr val="0000FF"/>
                </a:solidFill>
              </a:rPr>
              <a:t>		- </a:t>
            </a:r>
            <a:r>
              <a:rPr lang="nl-NL" sz="2000" dirty="0" err="1">
                <a:solidFill>
                  <a:srgbClr val="0000FF"/>
                </a:solidFill>
              </a:rPr>
              <a:t>too</a:t>
            </a:r>
            <a:r>
              <a:rPr lang="nl-NL" sz="2000" dirty="0">
                <a:solidFill>
                  <a:srgbClr val="0000FF"/>
                </a:solidFill>
              </a:rPr>
              <a:t> fat &amp; heavy : </a:t>
            </a:r>
            <a:r>
              <a:rPr lang="nl-NL" sz="2000" dirty="0" err="1">
                <a:solidFill>
                  <a:srgbClr val="0000FF"/>
                </a:solidFill>
              </a:rPr>
              <a:t>pachy</a:t>
            </a:r>
            <a:r>
              <a:rPr lang="nl-NL" sz="2000" dirty="0">
                <a:solidFill>
                  <a:srgbClr val="0000FF"/>
                </a:solidFill>
              </a:rPr>
              <a:t>-</a:t>
            </a:r>
            <a:r>
              <a:rPr lang="nl-NL" sz="2000" dirty="0" err="1">
                <a:solidFill>
                  <a:srgbClr val="0000FF"/>
                </a:solidFill>
              </a:rPr>
              <a:t>osteo</a:t>
            </a:r>
            <a:r>
              <a:rPr lang="nl-NL" sz="2000" dirty="0">
                <a:solidFill>
                  <a:srgbClr val="0000FF"/>
                </a:solidFill>
              </a:rPr>
              <a:t>-sclerosis (</a:t>
            </a:r>
            <a:r>
              <a:rPr lang="nl-NL" sz="2000" b="1" dirty="0">
                <a:solidFill>
                  <a:srgbClr val="0000FF"/>
                </a:solidFill>
              </a:rPr>
              <a:t>POS</a:t>
            </a:r>
            <a:r>
              <a:rPr lang="nl-NL" sz="2000" dirty="0">
                <a:solidFill>
                  <a:srgbClr val="0000FF"/>
                </a:solidFill>
              </a:rPr>
              <a:t>),</a:t>
            </a:r>
          </a:p>
          <a:p>
            <a:pPr marL="0" indent="0">
              <a:lnSpc>
                <a:spcPct val="80000"/>
              </a:lnSpc>
              <a:buNone/>
            </a:pPr>
            <a:r>
              <a:rPr lang="nl-NL" sz="2000" i="1" dirty="0">
                <a:solidFill>
                  <a:srgbClr val="0000FF"/>
                </a:solidFill>
              </a:rPr>
              <a:t>		- </a:t>
            </a:r>
            <a:r>
              <a:rPr lang="nl-NL" sz="2000" dirty="0" err="1">
                <a:solidFill>
                  <a:srgbClr val="0000FF"/>
                </a:solidFill>
              </a:rPr>
              <a:t>sweat</a:t>
            </a:r>
            <a:r>
              <a:rPr lang="nl-NL" sz="2000" dirty="0">
                <a:solidFill>
                  <a:srgbClr val="0000FF"/>
                </a:solidFill>
              </a:rPr>
              <a:t> = water + </a:t>
            </a:r>
            <a:r>
              <a:rPr lang="nl-NL" sz="2000" dirty="0" err="1">
                <a:solidFill>
                  <a:srgbClr val="0000FF"/>
                </a:solidFill>
              </a:rPr>
              <a:t>salt</a:t>
            </a:r>
            <a:r>
              <a:rPr lang="nl-NL" sz="2000" dirty="0">
                <a:solidFill>
                  <a:srgbClr val="0000FF"/>
                </a:solidFill>
              </a:rPr>
              <a:t>  </a:t>
            </a:r>
            <a:r>
              <a:rPr lang="nl-NL" sz="1800" dirty="0">
                <a:solidFill>
                  <a:srgbClr val="0000FF"/>
                </a:solidFill>
              </a:rPr>
              <a:t>(</a:t>
            </a:r>
            <a:r>
              <a:rPr lang="nl-NL" sz="1800" dirty="0" err="1">
                <a:solidFill>
                  <a:srgbClr val="0000FF"/>
                </a:solidFill>
              </a:rPr>
              <a:t>overheated</a:t>
            </a:r>
            <a:r>
              <a:rPr lang="nl-NL" sz="1800" dirty="0">
                <a:solidFill>
                  <a:srgbClr val="0000FF"/>
                </a:solidFill>
              </a:rPr>
              <a:t> </a:t>
            </a:r>
            <a:r>
              <a:rPr lang="nl-NL" sz="1800" dirty="0" err="1">
                <a:solidFill>
                  <a:srgbClr val="0000FF"/>
                </a:solidFill>
              </a:rPr>
              <a:t>furseals</a:t>
            </a:r>
            <a:r>
              <a:rPr lang="nl-NL" sz="1800" dirty="0">
                <a:solidFill>
                  <a:srgbClr val="0000FF"/>
                </a:solidFill>
              </a:rPr>
              <a:t> on land </a:t>
            </a:r>
            <a:r>
              <a:rPr lang="nl-NL" sz="1800" dirty="0" err="1">
                <a:solidFill>
                  <a:srgbClr val="0000FF"/>
                </a:solidFill>
              </a:rPr>
              <a:t>sweat</a:t>
            </a:r>
            <a:r>
              <a:rPr lang="nl-NL" sz="1800" dirty="0">
                <a:solidFill>
                  <a:srgbClr val="0000FF"/>
                </a:solidFill>
              </a:rPr>
              <a:t>),</a:t>
            </a:r>
          </a:p>
          <a:p>
            <a:pPr marL="0" indent="0">
              <a:lnSpc>
                <a:spcPct val="80000"/>
              </a:lnSpc>
              <a:buNone/>
            </a:pPr>
            <a:r>
              <a:rPr lang="nl-NL" sz="1800" dirty="0">
                <a:solidFill>
                  <a:srgbClr val="0000FF"/>
                </a:solidFill>
              </a:rPr>
              <a:t>		- </a:t>
            </a:r>
            <a:r>
              <a:rPr lang="nl-NL" sz="2000" dirty="0" err="1">
                <a:solidFill>
                  <a:srgbClr val="0000FF"/>
                </a:solidFill>
              </a:rPr>
              <a:t>hunting</a:t>
            </a:r>
            <a:r>
              <a:rPr lang="nl-NL" sz="2000" dirty="0">
                <a:solidFill>
                  <a:srgbClr val="0000FF"/>
                </a:solidFill>
              </a:rPr>
              <a:t> </a:t>
            </a:r>
            <a:r>
              <a:rPr lang="nl-NL" sz="2000" dirty="0" err="1">
                <a:solidFill>
                  <a:srgbClr val="0000FF"/>
                </a:solidFill>
              </a:rPr>
              <a:t>mammals</a:t>
            </a:r>
            <a:r>
              <a:rPr lang="nl-NL" sz="2000" dirty="0">
                <a:solidFill>
                  <a:srgbClr val="0000FF"/>
                </a:solidFill>
              </a:rPr>
              <a:t> </a:t>
            </a:r>
            <a:r>
              <a:rPr lang="nl-NL" sz="1800" dirty="0">
                <a:solidFill>
                  <a:srgbClr val="0000FF"/>
                </a:solidFill>
              </a:rPr>
              <a:t>have</a:t>
            </a:r>
            <a:r>
              <a:rPr lang="nl-NL" sz="2000" dirty="0">
                <a:solidFill>
                  <a:srgbClr val="0000FF"/>
                </a:solidFill>
              </a:rPr>
              <a:t> excellent </a:t>
            </a:r>
            <a:r>
              <a:rPr lang="nl-NL" sz="2000" dirty="0" err="1">
                <a:solidFill>
                  <a:srgbClr val="0000FF"/>
                </a:solidFill>
              </a:rPr>
              <a:t>olfaction</a:t>
            </a:r>
            <a:r>
              <a:rPr lang="nl-NL" sz="2000" dirty="0">
                <a:solidFill>
                  <a:srgbClr val="0000FF"/>
                </a:solidFill>
              </a:rPr>
              <a:t>.</a:t>
            </a:r>
            <a:endParaRPr lang="nl-NL" sz="1600" dirty="0">
              <a:solidFill>
                <a:srgbClr val="0000FF"/>
              </a:solidFill>
            </a:endParaRPr>
          </a:p>
          <a:p>
            <a:pPr marL="0" indent="0">
              <a:lnSpc>
                <a:spcPct val="80000"/>
              </a:lnSpc>
              <a:buNone/>
            </a:pPr>
            <a:endParaRPr lang="nl-NL" sz="1600" dirty="0">
              <a:solidFill>
                <a:srgbClr val="0000FF"/>
              </a:solidFill>
            </a:endParaRPr>
          </a:p>
          <a:p>
            <a:pPr>
              <a:lnSpc>
                <a:spcPct val="80000"/>
              </a:lnSpc>
            </a:pPr>
            <a:r>
              <a:rPr lang="nl-NL" sz="2400" dirty="0" err="1">
                <a:solidFill>
                  <a:srgbClr val="3366FF"/>
                </a:solidFill>
              </a:rPr>
              <a:t>Cursorial</a:t>
            </a:r>
            <a:r>
              <a:rPr lang="nl-NL" sz="2400" dirty="0">
                <a:solidFill>
                  <a:srgbClr val="3366FF"/>
                </a:solidFill>
              </a:rPr>
              <a:t> </a:t>
            </a:r>
            <a:r>
              <a:rPr lang="nl-NL" sz="2400" dirty="0" err="1">
                <a:solidFill>
                  <a:srgbClr val="3366FF"/>
                </a:solidFill>
              </a:rPr>
              <a:t>animals</a:t>
            </a:r>
            <a:r>
              <a:rPr lang="nl-NL" sz="2400" dirty="0">
                <a:solidFill>
                  <a:srgbClr val="3366FF"/>
                </a:solidFill>
              </a:rPr>
              <a:t> run </a:t>
            </a:r>
            <a:r>
              <a:rPr lang="nl-NL" sz="2000" dirty="0">
                <a:solidFill>
                  <a:srgbClr val="3366FF"/>
                </a:solidFill>
              </a:rPr>
              <a:t>on</a:t>
            </a:r>
            <a:r>
              <a:rPr lang="nl-NL" sz="2400" dirty="0">
                <a:solidFill>
                  <a:srgbClr val="3366FF"/>
                </a:solidFill>
              </a:rPr>
              <a:t> </a:t>
            </a:r>
            <a:r>
              <a:rPr lang="nl-NL" sz="2400" dirty="0" err="1">
                <a:solidFill>
                  <a:srgbClr val="3366FF"/>
                </a:solidFill>
              </a:rPr>
              <a:t>toes</a:t>
            </a:r>
            <a:r>
              <a:rPr lang="nl-NL" sz="2400" dirty="0">
                <a:solidFill>
                  <a:srgbClr val="3366FF"/>
                </a:solidFill>
              </a:rPr>
              <a:t> </a:t>
            </a:r>
            <a:r>
              <a:rPr lang="nl-NL" sz="2000" dirty="0">
                <a:solidFill>
                  <a:srgbClr val="3366FF"/>
                </a:solidFill>
              </a:rPr>
              <a:t>or</a:t>
            </a:r>
            <a:r>
              <a:rPr lang="nl-NL" sz="2400" dirty="0">
                <a:solidFill>
                  <a:srgbClr val="3366FF"/>
                </a:solidFill>
              </a:rPr>
              <a:t> </a:t>
            </a:r>
            <a:r>
              <a:rPr lang="nl-NL" sz="2400" dirty="0" err="1">
                <a:solidFill>
                  <a:srgbClr val="3366FF"/>
                </a:solidFill>
              </a:rPr>
              <a:t>hooves</a:t>
            </a:r>
            <a:r>
              <a:rPr lang="nl-NL" sz="2400" dirty="0">
                <a:solidFill>
                  <a:srgbClr val="3366FF"/>
                </a:solidFill>
              </a:rPr>
              <a:t>,</a:t>
            </a:r>
          </a:p>
          <a:p>
            <a:pPr marL="0" indent="0">
              <a:lnSpc>
                <a:spcPct val="80000"/>
              </a:lnSpc>
              <a:buNone/>
            </a:pPr>
            <a:r>
              <a:rPr lang="nl-NL" sz="2000" dirty="0">
                <a:solidFill>
                  <a:srgbClr val="3366FF"/>
                </a:solidFill>
              </a:rPr>
              <a:t>		</a:t>
            </a:r>
            <a:r>
              <a:rPr lang="nl-NL" sz="2000" b="1" dirty="0">
                <a:solidFill>
                  <a:srgbClr val="3366FF"/>
                </a:solidFill>
              </a:rPr>
              <a:t>none</a:t>
            </a:r>
            <a:r>
              <a:rPr lang="nl-NL" sz="2000" dirty="0">
                <a:solidFill>
                  <a:srgbClr val="3366FF"/>
                </a:solidFill>
              </a:rPr>
              <a:t> are </a:t>
            </a:r>
            <a:r>
              <a:rPr lang="nl-NL" sz="2000" b="1" dirty="0" err="1">
                <a:solidFill>
                  <a:srgbClr val="3366FF"/>
                </a:solidFill>
              </a:rPr>
              <a:t>planti-grade</a:t>
            </a:r>
            <a:r>
              <a:rPr lang="nl-NL" sz="2000" dirty="0">
                <a:solidFill>
                  <a:srgbClr val="3366FF"/>
                </a:solidFill>
              </a:rPr>
              <a:t>.</a:t>
            </a:r>
            <a:endParaRPr lang="nl-NL" sz="1600" dirty="0">
              <a:solidFill>
                <a:srgbClr val="3366FF"/>
              </a:solidFill>
            </a:endParaRPr>
          </a:p>
          <a:p>
            <a:pPr marL="0" indent="0">
              <a:lnSpc>
                <a:spcPct val="80000"/>
              </a:lnSpc>
              <a:buNone/>
            </a:pPr>
            <a:r>
              <a:rPr lang="nl-NL" sz="1600" dirty="0">
                <a:solidFill>
                  <a:srgbClr val="3366FF"/>
                </a:solidFill>
              </a:rPr>
              <a:t>		 </a:t>
            </a:r>
          </a:p>
          <a:p>
            <a:pPr>
              <a:lnSpc>
                <a:spcPct val="80000"/>
              </a:lnSpc>
            </a:pPr>
            <a:r>
              <a:rPr lang="nl-NL" sz="2400" dirty="0">
                <a:solidFill>
                  <a:srgbClr val="0000FF"/>
                </a:solidFill>
              </a:rPr>
              <a:t>Running over </a:t>
            </a:r>
            <a:r>
              <a:rPr lang="nl-NL" sz="2400" dirty="0" err="1">
                <a:solidFill>
                  <a:srgbClr val="0000FF"/>
                </a:solidFill>
              </a:rPr>
              <a:t>seas</a:t>
            </a:r>
            <a:r>
              <a:rPr lang="nl-NL" sz="2400" dirty="0">
                <a:solidFill>
                  <a:srgbClr val="0000FF"/>
                </a:solidFill>
              </a:rPr>
              <a:t> </a:t>
            </a:r>
            <a:r>
              <a:rPr lang="nl-NL" sz="2400" dirty="0" err="1">
                <a:solidFill>
                  <a:srgbClr val="0000FF"/>
                </a:solidFill>
              </a:rPr>
              <a:t>to</a:t>
            </a:r>
            <a:r>
              <a:rPr lang="nl-NL" sz="2400" dirty="0">
                <a:solidFill>
                  <a:srgbClr val="0000FF"/>
                </a:solidFill>
              </a:rPr>
              <a:t> </a:t>
            </a:r>
            <a:r>
              <a:rPr lang="nl-NL" sz="2400" dirty="0" err="1">
                <a:solidFill>
                  <a:srgbClr val="0000FF"/>
                </a:solidFill>
              </a:rPr>
              <a:t>Mojokerto</a:t>
            </a:r>
            <a:r>
              <a:rPr lang="nl-NL" sz="2400" dirty="0">
                <a:solidFill>
                  <a:srgbClr val="0000FF"/>
                </a:solidFill>
              </a:rPr>
              <a:t>, Flores </a:t>
            </a:r>
            <a:r>
              <a:rPr lang="nl-NL" sz="2400" i="1" dirty="0">
                <a:solidFill>
                  <a:srgbClr val="0000FF"/>
                </a:solidFill>
              </a:rPr>
              <a:t>etc</a:t>
            </a:r>
            <a:r>
              <a:rPr lang="nl-NL" sz="2400" dirty="0">
                <a:solidFill>
                  <a:srgbClr val="0000FF"/>
                </a:solidFill>
              </a:rPr>
              <a:t>.??</a:t>
            </a:r>
            <a:endParaRPr lang="nl-NL" sz="1800" dirty="0">
              <a:solidFill>
                <a:srgbClr val="0000FF"/>
              </a:solidFill>
            </a:endParaRPr>
          </a:p>
          <a:p>
            <a:pPr>
              <a:lnSpc>
                <a:spcPct val="80000"/>
              </a:lnSpc>
            </a:pPr>
            <a:endParaRPr lang="nl-NL" sz="1800" dirty="0">
              <a:solidFill>
                <a:srgbClr val="0000FF"/>
              </a:solidFill>
            </a:endParaRPr>
          </a:p>
          <a:p>
            <a:pPr marL="0" indent="0">
              <a:lnSpc>
                <a:spcPct val="80000"/>
              </a:lnSpc>
              <a:buNone/>
            </a:pPr>
            <a:r>
              <a:rPr lang="nl-NL" sz="2000" dirty="0" err="1">
                <a:solidFill>
                  <a:srgbClr val="000090"/>
                </a:solidFill>
              </a:rPr>
              <a:t>Bramble</a:t>
            </a:r>
            <a:r>
              <a:rPr lang="nl-NL" sz="2000" dirty="0">
                <a:solidFill>
                  <a:srgbClr val="000090"/>
                </a:solidFill>
              </a:rPr>
              <a:t> &amp; </a:t>
            </a:r>
            <a:r>
              <a:rPr lang="nl-NL" sz="2000" dirty="0" err="1">
                <a:solidFill>
                  <a:srgbClr val="000090"/>
                </a:solidFill>
              </a:rPr>
              <a:t>Lieberman</a:t>
            </a:r>
            <a:r>
              <a:rPr lang="nl-NL" sz="2000" dirty="0">
                <a:solidFill>
                  <a:srgbClr val="000090"/>
                </a:solidFill>
              </a:rPr>
              <a:t> 2004 </a:t>
            </a:r>
            <a:r>
              <a:rPr lang="nl-NL" sz="2000" i="1" dirty="0">
                <a:solidFill>
                  <a:srgbClr val="000090"/>
                </a:solidFill>
              </a:rPr>
              <a:t>Nature </a:t>
            </a:r>
            <a:r>
              <a:rPr lang="nl-NL" sz="2000" dirty="0">
                <a:solidFill>
                  <a:srgbClr val="000090"/>
                </a:solidFill>
              </a:rPr>
              <a:t>432:345 </a:t>
            </a:r>
            <a:r>
              <a:rPr lang="nl-NL" sz="2000" dirty="0" err="1">
                <a:solidFill>
                  <a:srgbClr val="000090"/>
                </a:solidFill>
              </a:rPr>
              <a:t>did</a:t>
            </a:r>
            <a:r>
              <a:rPr lang="nl-NL" sz="2000" dirty="0">
                <a:solidFill>
                  <a:srgbClr val="000090"/>
                </a:solidFill>
              </a:rPr>
              <a:t> </a:t>
            </a:r>
            <a:r>
              <a:rPr lang="nl-NL" sz="2000" dirty="0" err="1">
                <a:solidFill>
                  <a:srgbClr val="000090"/>
                </a:solidFill>
              </a:rPr>
              <a:t>not</a:t>
            </a:r>
            <a:r>
              <a:rPr lang="nl-NL" sz="2000" dirty="0">
                <a:solidFill>
                  <a:srgbClr val="000090"/>
                </a:solidFill>
              </a:rPr>
              <a:t> even </a:t>
            </a:r>
            <a:r>
              <a:rPr lang="nl-NL" sz="2000" dirty="0" err="1">
                <a:solidFill>
                  <a:srgbClr val="000090"/>
                </a:solidFill>
              </a:rPr>
              <a:t>consider</a:t>
            </a:r>
            <a:r>
              <a:rPr lang="nl-NL" sz="2000" dirty="0">
                <a:solidFill>
                  <a:srgbClr val="000090"/>
                </a:solidFill>
              </a:rPr>
              <a:t> </a:t>
            </a:r>
            <a:r>
              <a:rPr lang="nl-NL" sz="2000" u="sng" dirty="0" err="1">
                <a:solidFill>
                  <a:srgbClr val="000090"/>
                </a:solidFill>
              </a:rPr>
              <a:t>wadin</a:t>
            </a:r>
            <a:r>
              <a:rPr lang="nl-NL" sz="2000" dirty="0" err="1">
                <a:solidFill>
                  <a:srgbClr val="000090"/>
                </a:solidFill>
              </a:rPr>
              <a:t>g</a:t>
            </a:r>
            <a:r>
              <a:rPr lang="nl-NL" sz="2000" dirty="0">
                <a:solidFill>
                  <a:srgbClr val="000090"/>
                </a:solidFill>
              </a:rPr>
              <a:t> or </a:t>
            </a:r>
            <a:r>
              <a:rPr lang="nl-NL" sz="2000" u="sng" dirty="0" err="1">
                <a:solidFill>
                  <a:srgbClr val="000090"/>
                </a:solidFill>
              </a:rPr>
              <a:t>divin</a:t>
            </a:r>
            <a:r>
              <a:rPr lang="nl-NL" sz="2000" dirty="0" err="1">
                <a:solidFill>
                  <a:srgbClr val="000090"/>
                </a:solidFill>
              </a:rPr>
              <a:t>g</a:t>
            </a:r>
            <a:r>
              <a:rPr lang="nl-NL" sz="2000" dirty="0">
                <a:solidFill>
                  <a:srgbClr val="000090"/>
                </a:solidFill>
              </a:rPr>
              <a:t>, </a:t>
            </a:r>
            <a:r>
              <a:rPr lang="nl-NL" sz="2000" dirty="0" err="1">
                <a:solidFill>
                  <a:srgbClr val="000090"/>
                </a:solidFill>
              </a:rPr>
              <a:t>which</a:t>
            </a:r>
            <a:r>
              <a:rPr lang="nl-NL" sz="2000" dirty="0">
                <a:solidFill>
                  <a:srgbClr val="000090"/>
                </a:solidFill>
              </a:rPr>
              <a:t> </a:t>
            </a:r>
            <a:r>
              <a:rPr lang="nl-NL" sz="2000" dirty="0" err="1">
                <a:solidFill>
                  <a:srgbClr val="000090"/>
                </a:solidFill>
              </a:rPr>
              <a:t>much</a:t>
            </a:r>
            <a:r>
              <a:rPr lang="nl-NL" sz="2000" dirty="0">
                <a:solidFill>
                  <a:srgbClr val="000090"/>
                </a:solidFill>
              </a:rPr>
              <a:t> </a:t>
            </a:r>
            <a:r>
              <a:rPr lang="nl-NL" sz="2000" dirty="0" err="1">
                <a:solidFill>
                  <a:srgbClr val="000090"/>
                </a:solidFill>
              </a:rPr>
              <a:t>better</a:t>
            </a:r>
            <a:r>
              <a:rPr lang="nl-NL" sz="2000" dirty="0">
                <a:solidFill>
                  <a:srgbClr val="000090"/>
                </a:solidFill>
              </a:rPr>
              <a:t> </a:t>
            </a:r>
            <a:r>
              <a:rPr lang="nl-NL" sz="2000" dirty="0" err="1">
                <a:solidFill>
                  <a:srgbClr val="000090"/>
                </a:solidFill>
              </a:rPr>
              <a:t>than</a:t>
            </a:r>
            <a:r>
              <a:rPr lang="nl-NL" sz="2000" dirty="0">
                <a:solidFill>
                  <a:srgbClr val="000090"/>
                </a:solidFill>
              </a:rPr>
              <a:t> </a:t>
            </a:r>
            <a:r>
              <a:rPr lang="nl-NL" sz="2000" i="1" dirty="0">
                <a:solidFill>
                  <a:srgbClr val="000090"/>
                </a:solidFill>
              </a:rPr>
              <a:t>ER</a:t>
            </a:r>
            <a:r>
              <a:rPr lang="nl-NL" sz="2000" dirty="0">
                <a:solidFill>
                  <a:srgbClr val="000090"/>
                </a:solidFill>
              </a:rPr>
              <a:t> </a:t>
            </a:r>
            <a:r>
              <a:rPr lang="nl-NL" sz="2000" dirty="0" err="1">
                <a:solidFill>
                  <a:srgbClr val="000090"/>
                </a:solidFill>
              </a:rPr>
              <a:t>explain</a:t>
            </a:r>
            <a:r>
              <a:rPr lang="nl-NL" sz="2000" dirty="0">
                <a:solidFill>
                  <a:srgbClr val="000090"/>
                </a:solidFill>
              </a:rPr>
              <a:t> </a:t>
            </a:r>
            <a:r>
              <a:rPr lang="nl-NL" sz="2000" dirty="0" err="1">
                <a:solidFill>
                  <a:srgbClr val="000090"/>
                </a:solidFill>
              </a:rPr>
              <a:t>bipedalism</a:t>
            </a:r>
            <a:r>
              <a:rPr lang="nl-NL" sz="2000" dirty="0">
                <a:solidFill>
                  <a:srgbClr val="000090"/>
                </a:solidFill>
              </a:rPr>
              <a:t> </a:t>
            </a:r>
            <a:r>
              <a:rPr lang="nl-NL" sz="2000" i="1" dirty="0">
                <a:solidFill>
                  <a:srgbClr val="000090"/>
                </a:solidFill>
              </a:rPr>
              <a:t>etc</a:t>
            </a:r>
            <a:r>
              <a:rPr lang="nl-NL" sz="2000" dirty="0">
                <a:solidFill>
                  <a:srgbClr val="000090"/>
                </a:solidFill>
              </a:rPr>
              <a:t>.!</a:t>
            </a:r>
          </a:p>
        </p:txBody>
      </p:sp>
    </p:spTree>
    <p:extLst>
      <p:ext uri="{BB962C8B-B14F-4D97-AF65-F5344CB8AC3E}">
        <p14:creationId xmlns:p14="http://schemas.microsoft.com/office/powerpoint/2010/main" val="2988812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rly human"/>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95159" y="0"/>
            <a:ext cx="7451374" cy="6858000"/>
          </a:xfrm>
          <a:prstGeom prst="rect">
            <a:avLst/>
          </a:prstGeom>
          <a:noFill/>
          <a:ln>
            <a:noFill/>
          </a:ln>
        </p:spPr>
      </p:pic>
      <p:cxnSp>
        <p:nvCxnSpPr>
          <p:cNvPr id="5" name="Rechte verbindingslijn 4"/>
          <p:cNvCxnSpPr/>
          <p:nvPr/>
        </p:nvCxnSpPr>
        <p:spPr bwMode="auto">
          <a:xfrm>
            <a:off x="467544" y="557064"/>
            <a:ext cx="8280920" cy="5752256"/>
          </a:xfrm>
          <a:prstGeom prst="line">
            <a:avLst/>
          </a:prstGeom>
          <a:solidFill>
            <a:schemeClr val="accent1"/>
          </a:solidFill>
          <a:ln w="152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 name="Rechte verbindingslijn 3"/>
          <p:cNvCxnSpPr/>
          <p:nvPr/>
        </p:nvCxnSpPr>
        <p:spPr bwMode="auto">
          <a:xfrm flipV="1">
            <a:off x="467544" y="404664"/>
            <a:ext cx="8280920" cy="5904656"/>
          </a:xfrm>
          <a:prstGeom prst="line">
            <a:avLst/>
          </a:prstGeom>
          <a:solidFill>
            <a:schemeClr val="accent1"/>
          </a:solidFill>
          <a:ln w="152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696226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58333" y="913400"/>
            <a:ext cx="6970889" cy="4664533"/>
          </a:xfrm>
        </p:spPr>
        <p:txBody>
          <a:bodyPr>
            <a:normAutofit fontScale="90000"/>
          </a:bodyPr>
          <a:lstStyle/>
          <a:p>
            <a:r>
              <a:rPr lang="nl-NL" dirty="0" err="1">
                <a:solidFill>
                  <a:srgbClr val="000090"/>
                </a:solidFill>
              </a:rPr>
              <a:t>Early</a:t>
            </a:r>
            <a:r>
              <a:rPr lang="nl-NL" dirty="0">
                <a:solidFill>
                  <a:srgbClr val="000090"/>
                </a:solidFill>
              </a:rPr>
              <a:t>-Pleistocene </a:t>
            </a:r>
            <a:r>
              <a:rPr lang="nl-NL" i="1" dirty="0">
                <a:solidFill>
                  <a:srgbClr val="000090"/>
                </a:solidFill>
              </a:rPr>
              <a:t>Homo</a:t>
            </a:r>
            <a:r>
              <a:rPr lang="nl-NL" dirty="0">
                <a:solidFill>
                  <a:srgbClr val="000090"/>
                </a:solidFill>
              </a:rPr>
              <a:t> </a:t>
            </a:r>
            <a:r>
              <a:rPr lang="nl-NL" dirty="0" err="1">
                <a:solidFill>
                  <a:srgbClr val="000090"/>
                </a:solidFill>
              </a:rPr>
              <a:t>dispersed</a:t>
            </a:r>
            <a:r>
              <a:rPr lang="nl-NL" dirty="0">
                <a:solidFill>
                  <a:srgbClr val="000090"/>
                </a:solidFill>
              </a:rPr>
              <a:t>  </a:t>
            </a:r>
            <a:r>
              <a:rPr lang="nl-NL" dirty="0" err="1">
                <a:solidFill>
                  <a:srgbClr val="000090"/>
                </a:solidFill>
              </a:rPr>
              <a:t>inter-continentally</a:t>
            </a:r>
            <a:r>
              <a:rPr lang="nl-NL" dirty="0">
                <a:solidFill>
                  <a:srgbClr val="000090"/>
                </a:solidFill>
              </a:rPr>
              <a:t>,</a:t>
            </a:r>
            <a:br>
              <a:rPr lang="nl-NL" dirty="0">
                <a:solidFill>
                  <a:srgbClr val="000090"/>
                </a:solidFill>
              </a:rPr>
            </a:br>
            <a:r>
              <a:rPr lang="nl-NL" u="sng" dirty="0" err="1">
                <a:solidFill>
                  <a:srgbClr val="000090"/>
                </a:solidFill>
              </a:rPr>
              <a:t>not</a:t>
            </a:r>
            <a:r>
              <a:rPr lang="nl-NL" dirty="0">
                <a:solidFill>
                  <a:srgbClr val="000090"/>
                </a:solidFill>
              </a:rPr>
              <a:t> running over open </a:t>
            </a:r>
            <a:r>
              <a:rPr lang="nl-NL" dirty="0" err="1">
                <a:solidFill>
                  <a:srgbClr val="000090"/>
                </a:solidFill>
              </a:rPr>
              <a:t>plains</a:t>
            </a:r>
            <a:r>
              <a:rPr lang="nl-NL" dirty="0">
                <a:solidFill>
                  <a:srgbClr val="000090"/>
                </a:solidFill>
              </a:rPr>
              <a:t>,</a:t>
            </a:r>
            <a:br>
              <a:rPr lang="nl-NL" dirty="0">
                <a:solidFill>
                  <a:srgbClr val="660066"/>
                </a:solidFill>
              </a:rPr>
            </a:br>
            <a:br>
              <a:rPr lang="nl-NL" dirty="0"/>
            </a:br>
            <a:r>
              <a:rPr lang="nl-NL" dirty="0">
                <a:solidFill>
                  <a:srgbClr val="3366FF"/>
                </a:solidFill>
              </a:rPr>
              <a:t>but </a:t>
            </a:r>
            <a:r>
              <a:rPr lang="nl-NL" dirty="0" err="1">
                <a:solidFill>
                  <a:srgbClr val="3366FF"/>
                </a:solidFill>
              </a:rPr>
              <a:t>along</a:t>
            </a:r>
            <a:r>
              <a:rPr lang="nl-NL" dirty="0">
                <a:solidFill>
                  <a:srgbClr val="3366FF"/>
                </a:solidFill>
              </a:rPr>
              <a:t> </a:t>
            </a:r>
            <a:r>
              <a:rPr lang="nl-NL" dirty="0" err="1">
                <a:solidFill>
                  <a:srgbClr val="3366FF"/>
                </a:solidFill>
              </a:rPr>
              <a:t>Eurasian</a:t>
            </a:r>
            <a:r>
              <a:rPr lang="nl-NL" dirty="0">
                <a:solidFill>
                  <a:srgbClr val="3366FF"/>
                </a:solidFill>
              </a:rPr>
              <a:t> &amp; </a:t>
            </a:r>
            <a:r>
              <a:rPr lang="nl-NL" dirty="0" err="1">
                <a:solidFill>
                  <a:srgbClr val="3366FF"/>
                </a:solidFill>
              </a:rPr>
              <a:t>African</a:t>
            </a:r>
            <a:r>
              <a:rPr lang="nl-NL" dirty="0">
                <a:solidFill>
                  <a:srgbClr val="3366FF"/>
                </a:solidFill>
              </a:rPr>
              <a:t> </a:t>
            </a:r>
            <a:r>
              <a:rPr lang="nl-NL" dirty="0" err="1">
                <a:solidFill>
                  <a:srgbClr val="3366FF"/>
                </a:solidFill>
              </a:rPr>
              <a:t>coasts</a:t>
            </a:r>
            <a:r>
              <a:rPr lang="nl-NL" dirty="0">
                <a:solidFill>
                  <a:srgbClr val="3366FF"/>
                </a:solidFill>
              </a:rPr>
              <a:t>, </a:t>
            </a:r>
            <a:r>
              <a:rPr lang="nl-NL" dirty="0" err="1">
                <a:solidFill>
                  <a:srgbClr val="3366FF"/>
                </a:solidFill>
              </a:rPr>
              <a:t>islands</a:t>
            </a:r>
            <a:r>
              <a:rPr lang="nl-NL" dirty="0">
                <a:solidFill>
                  <a:srgbClr val="3366FF"/>
                </a:solidFill>
              </a:rPr>
              <a:t>, </a:t>
            </a:r>
            <a:r>
              <a:rPr lang="nl-NL" dirty="0" err="1">
                <a:solidFill>
                  <a:srgbClr val="3366FF"/>
                </a:solidFill>
              </a:rPr>
              <a:t>rivers</a:t>
            </a:r>
            <a:r>
              <a:rPr lang="nl-NL" dirty="0">
                <a:solidFill>
                  <a:srgbClr val="3366FF"/>
                </a:solidFill>
              </a:rPr>
              <a:t>, </a:t>
            </a:r>
            <a:r>
              <a:rPr lang="nl-NL" dirty="0" err="1">
                <a:solidFill>
                  <a:srgbClr val="3366FF"/>
                </a:solidFill>
              </a:rPr>
              <a:t>lakes</a:t>
            </a:r>
            <a:r>
              <a:rPr lang="nl-NL" dirty="0">
                <a:solidFill>
                  <a:srgbClr val="3366FF"/>
                </a:solidFill>
              </a:rPr>
              <a:t>…</a:t>
            </a:r>
            <a:br>
              <a:rPr lang="nl-NL" dirty="0">
                <a:solidFill>
                  <a:srgbClr val="3366FF"/>
                </a:solidFill>
              </a:rPr>
            </a:br>
            <a:r>
              <a:rPr lang="nl-NL" dirty="0">
                <a:solidFill>
                  <a:srgbClr val="3366FF"/>
                </a:solidFill>
              </a:rPr>
              <a:t> </a:t>
            </a:r>
            <a:br>
              <a:rPr lang="nl-NL" dirty="0">
                <a:solidFill>
                  <a:srgbClr val="3366FF"/>
                </a:solidFill>
              </a:rPr>
            </a:br>
            <a:r>
              <a:rPr lang="nl-NL" dirty="0">
                <a:solidFill>
                  <a:srgbClr val="3366FF"/>
                </a:solidFill>
              </a:rPr>
              <a:t>= </a:t>
            </a:r>
            <a:r>
              <a:rPr lang="nl-NL" sz="4900" b="1" dirty="0" err="1">
                <a:solidFill>
                  <a:srgbClr val="0000FF"/>
                </a:solidFill>
              </a:rPr>
              <a:t>Coastal</a:t>
            </a:r>
            <a:r>
              <a:rPr lang="nl-NL" sz="4900" b="1" dirty="0">
                <a:solidFill>
                  <a:srgbClr val="0000FF"/>
                </a:solidFill>
              </a:rPr>
              <a:t> Diaspora</a:t>
            </a:r>
            <a:br>
              <a:rPr lang="nl-NL" sz="4900" b="1" dirty="0">
                <a:solidFill>
                  <a:srgbClr val="0000FF"/>
                </a:solidFill>
              </a:rPr>
            </a:br>
            <a:r>
              <a:rPr lang="nl-NL" sz="4900" dirty="0">
                <a:solidFill>
                  <a:srgbClr val="3366FF"/>
                </a:solidFill>
              </a:rPr>
              <a:t>=</a:t>
            </a:r>
            <a:r>
              <a:rPr lang="nl-NL" sz="4900" b="1" dirty="0">
                <a:solidFill>
                  <a:srgbClr val="0000FF"/>
                </a:solidFill>
              </a:rPr>
              <a:t>  </a:t>
            </a:r>
            <a:r>
              <a:rPr lang="nl-NL" sz="4900" b="1" dirty="0" err="1">
                <a:solidFill>
                  <a:srgbClr val="0000FF"/>
                </a:solidFill>
              </a:rPr>
              <a:t>Littoral</a:t>
            </a:r>
            <a:r>
              <a:rPr lang="nl-NL" sz="4900" b="1" dirty="0">
                <a:solidFill>
                  <a:srgbClr val="0000FF"/>
                </a:solidFill>
              </a:rPr>
              <a:t>  </a:t>
            </a:r>
            <a:r>
              <a:rPr lang="nl-NL" sz="4900" b="1" dirty="0" err="1">
                <a:solidFill>
                  <a:srgbClr val="0000FF"/>
                </a:solidFill>
              </a:rPr>
              <a:t>Theory</a:t>
            </a:r>
            <a:endParaRPr lang="nl-NL" dirty="0">
              <a:solidFill>
                <a:srgbClr val="3366FF"/>
              </a:solidFill>
            </a:endParaRPr>
          </a:p>
        </p:txBody>
      </p:sp>
    </p:spTree>
    <p:extLst>
      <p:ext uri="{BB962C8B-B14F-4D97-AF65-F5344CB8AC3E}">
        <p14:creationId xmlns:p14="http://schemas.microsoft.com/office/powerpoint/2010/main" val="3040702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82869" y="384397"/>
            <a:ext cx="7441324" cy="5699407"/>
          </a:xfrm>
        </p:spPr>
        <p:txBody>
          <a:bodyPr>
            <a:normAutofit/>
          </a:bodyPr>
          <a:lstStyle/>
          <a:p>
            <a:r>
              <a:rPr lang="nl-NL" sz="4000" dirty="0" err="1">
                <a:solidFill>
                  <a:srgbClr val="0000FF"/>
                </a:solidFill>
              </a:rPr>
              <a:t>When</a:t>
            </a:r>
            <a:r>
              <a:rPr lang="nl-NL" sz="4000" dirty="0">
                <a:solidFill>
                  <a:srgbClr val="0000FF"/>
                </a:solidFill>
              </a:rPr>
              <a:t> </a:t>
            </a:r>
            <a:r>
              <a:rPr lang="nl-NL" sz="4000" i="1" dirty="0">
                <a:solidFill>
                  <a:srgbClr val="0000FF"/>
                </a:solidFill>
              </a:rPr>
              <a:t>Homo</a:t>
            </a:r>
            <a:r>
              <a:rPr lang="nl-NL" sz="4000" dirty="0">
                <a:solidFill>
                  <a:srgbClr val="0000FF"/>
                </a:solidFill>
              </a:rPr>
              <a:t>  </a:t>
            </a:r>
            <a:r>
              <a:rPr lang="nl-NL" sz="4000" dirty="0" err="1">
                <a:solidFill>
                  <a:srgbClr val="0000FF"/>
                </a:solidFill>
              </a:rPr>
              <a:t>followed</a:t>
            </a:r>
            <a:br>
              <a:rPr lang="nl-NL" sz="4000" dirty="0">
                <a:solidFill>
                  <a:srgbClr val="0000FF"/>
                </a:solidFill>
              </a:rPr>
            </a:br>
            <a:r>
              <a:rPr lang="nl-NL" sz="4000" dirty="0" err="1">
                <a:solidFill>
                  <a:srgbClr val="0000FF"/>
                </a:solidFill>
              </a:rPr>
              <a:t>African</a:t>
            </a:r>
            <a:r>
              <a:rPr lang="nl-NL" sz="4000" dirty="0">
                <a:solidFill>
                  <a:srgbClr val="0000FF"/>
                </a:solidFill>
              </a:rPr>
              <a:t> </a:t>
            </a:r>
            <a:r>
              <a:rPr lang="nl-NL" sz="3600" dirty="0">
                <a:solidFill>
                  <a:srgbClr val="0000FF"/>
                </a:solidFill>
              </a:rPr>
              <a:t>&amp;</a:t>
            </a:r>
            <a:r>
              <a:rPr lang="nl-NL" sz="4000" dirty="0">
                <a:solidFill>
                  <a:srgbClr val="0000FF"/>
                </a:solidFill>
              </a:rPr>
              <a:t> </a:t>
            </a:r>
            <a:r>
              <a:rPr lang="nl-NL" sz="4000" dirty="0" err="1">
                <a:solidFill>
                  <a:srgbClr val="0000FF"/>
                </a:solidFill>
              </a:rPr>
              <a:t>Eurasian</a:t>
            </a:r>
            <a:r>
              <a:rPr lang="nl-NL" sz="4000" dirty="0">
                <a:solidFill>
                  <a:srgbClr val="0000FF"/>
                </a:solidFill>
              </a:rPr>
              <a:t> </a:t>
            </a:r>
            <a:r>
              <a:rPr lang="nl-NL" sz="4000" dirty="0" err="1">
                <a:solidFill>
                  <a:srgbClr val="0000FF"/>
                </a:solidFill>
              </a:rPr>
              <a:t>coasts</a:t>
            </a:r>
            <a:r>
              <a:rPr lang="nl-NL" sz="4000" dirty="0">
                <a:solidFill>
                  <a:srgbClr val="0000FF"/>
                </a:solidFill>
              </a:rPr>
              <a:t>,</a:t>
            </a:r>
            <a:br>
              <a:rPr lang="nl-NL" sz="4000" dirty="0">
                <a:solidFill>
                  <a:srgbClr val="0000FF"/>
                </a:solidFill>
              </a:rPr>
            </a:br>
            <a:r>
              <a:rPr lang="nl-NL" sz="4000" dirty="0" err="1">
                <a:solidFill>
                  <a:srgbClr val="0000FF"/>
                </a:solidFill>
              </a:rPr>
              <a:t>the</a:t>
            </a:r>
            <a:r>
              <a:rPr lang="nl-NL" sz="4000" dirty="0">
                <a:solidFill>
                  <a:srgbClr val="0000FF"/>
                </a:solidFill>
              </a:rPr>
              <a:t> </a:t>
            </a:r>
            <a:r>
              <a:rPr lang="nl-NL" sz="4000" dirty="0" err="1">
                <a:solidFill>
                  <a:srgbClr val="0000FF"/>
                </a:solidFill>
              </a:rPr>
              <a:t>diet</a:t>
            </a:r>
            <a:r>
              <a:rPr lang="nl-NL" sz="4000" dirty="0">
                <a:solidFill>
                  <a:srgbClr val="0000FF"/>
                </a:solidFill>
              </a:rPr>
              <a:t> </a:t>
            </a:r>
            <a:r>
              <a:rPr lang="nl-NL" sz="4000" dirty="0" err="1">
                <a:solidFill>
                  <a:srgbClr val="0000FF"/>
                </a:solidFill>
              </a:rPr>
              <a:t>included</a:t>
            </a:r>
            <a:r>
              <a:rPr lang="nl-NL" sz="4000" dirty="0">
                <a:solidFill>
                  <a:srgbClr val="0000FF"/>
                </a:solidFill>
              </a:rPr>
              <a:t> waterside</a:t>
            </a:r>
            <a:r>
              <a:rPr lang="nl-NL" sz="3600" dirty="0">
                <a:solidFill>
                  <a:srgbClr val="0000FF"/>
                </a:solidFill>
              </a:rPr>
              <a:t> &amp; </a:t>
            </a:r>
            <a:r>
              <a:rPr lang="nl-NL" sz="4000" dirty="0" err="1">
                <a:solidFill>
                  <a:srgbClr val="0000FF"/>
                </a:solidFill>
              </a:rPr>
              <a:t>shallow</a:t>
            </a:r>
            <a:r>
              <a:rPr lang="nl-NL" sz="4000" dirty="0">
                <a:solidFill>
                  <a:srgbClr val="0000FF"/>
                </a:solidFill>
              </a:rPr>
              <a:t>–</a:t>
            </a:r>
            <a:r>
              <a:rPr lang="nl-NL" sz="4000" dirty="0" err="1">
                <a:solidFill>
                  <a:srgbClr val="0000FF"/>
                </a:solidFill>
              </a:rPr>
              <a:t>aquatic</a:t>
            </a:r>
            <a:r>
              <a:rPr lang="nl-NL" sz="4000" dirty="0">
                <a:solidFill>
                  <a:srgbClr val="0000FF"/>
                </a:solidFill>
              </a:rPr>
              <a:t>  </a:t>
            </a:r>
            <a:r>
              <a:rPr lang="nl-NL" sz="4000" b="1" dirty="0" err="1">
                <a:solidFill>
                  <a:srgbClr val="0000FF"/>
                </a:solidFill>
              </a:rPr>
              <a:t>littoral</a:t>
            </a:r>
            <a:r>
              <a:rPr lang="nl-NL" sz="4000" b="1" dirty="0">
                <a:solidFill>
                  <a:srgbClr val="0000FF"/>
                </a:solidFill>
              </a:rPr>
              <a:t>  </a:t>
            </a:r>
            <a:r>
              <a:rPr lang="nl-NL" sz="4000" b="1" dirty="0" err="1">
                <a:solidFill>
                  <a:srgbClr val="0000FF"/>
                </a:solidFill>
              </a:rPr>
              <a:t>foods</a:t>
            </a:r>
            <a:r>
              <a:rPr lang="nl-NL" sz="4000" dirty="0">
                <a:solidFill>
                  <a:srgbClr val="0000FF"/>
                </a:solidFill>
              </a:rPr>
              <a:t>,</a:t>
            </a:r>
            <a:br>
              <a:rPr lang="nl-NL" sz="4000" dirty="0"/>
            </a:br>
            <a:r>
              <a:rPr lang="nl-NL" sz="4000" i="1" dirty="0" err="1">
                <a:solidFill>
                  <a:srgbClr val="000090"/>
                </a:solidFill>
              </a:rPr>
              <a:t>collected</a:t>
            </a:r>
            <a:r>
              <a:rPr lang="nl-NL" sz="4000" i="1" dirty="0">
                <a:solidFill>
                  <a:srgbClr val="000090"/>
                </a:solidFill>
              </a:rPr>
              <a:t> </a:t>
            </a:r>
            <a:r>
              <a:rPr lang="nl-NL" sz="4000" i="1" dirty="0" err="1">
                <a:solidFill>
                  <a:srgbClr val="000090"/>
                </a:solidFill>
              </a:rPr>
              <a:t>by</a:t>
            </a:r>
            <a:br>
              <a:rPr lang="nl-NL" sz="4000" i="1" dirty="0">
                <a:solidFill>
                  <a:srgbClr val="000090"/>
                </a:solidFill>
              </a:rPr>
            </a:br>
            <a:r>
              <a:rPr lang="nl-NL" sz="4000" i="1" dirty="0" err="1">
                <a:solidFill>
                  <a:srgbClr val="000090"/>
                </a:solidFill>
              </a:rPr>
              <a:t>bipedal</a:t>
            </a:r>
            <a:r>
              <a:rPr lang="nl-NL" sz="4000" i="1" dirty="0">
                <a:solidFill>
                  <a:srgbClr val="000090"/>
                </a:solidFill>
              </a:rPr>
              <a:t> </a:t>
            </a:r>
            <a:r>
              <a:rPr lang="nl-NL" sz="4000" i="1" dirty="0" err="1">
                <a:solidFill>
                  <a:srgbClr val="000090"/>
                </a:solidFill>
              </a:rPr>
              <a:t>walking-</a:t>
            </a:r>
            <a:r>
              <a:rPr lang="nl-NL" sz="4000" b="1" i="1" dirty="0" err="1">
                <a:solidFill>
                  <a:srgbClr val="000090"/>
                </a:solidFill>
              </a:rPr>
              <a:t>wading</a:t>
            </a:r>
            <a:br>
              <a:rPr lang="nl-NL" sz="4000" i="1" dirty="0">
                <a:solidFill>
                  <a:srgbClr val="000090"/>
                </a:solidFill>
              </a:rPr>
            </a:br>
            <a:r>
              <a:rPr lang="nl-NL" sz="3600" i="1" dirty="0">
                <a:solidFill>
                  <a:srgbClr val="000090"/>
                </a:solidFill>
              </a:rPr>
              <a:t>&amp;</a:t>
            </a:r>
            <a:r>
              <a:rPr lang="nl-NL" sz="4000" i="1" dirty="0">
                <a:solidFill>
                  <a:srgbClr val="000090"/>
                </a:solidFill>
              </a:rPr>
              <a:t> </a:t>
            </a:r>
            <a:r>
              <a:rPr lang="nl-NL" sz="4000" i="1" dirty="0" err="1">
                <a:solidFill>
                  <a:srgbClr val="000090"/>
                </a:solidFill>
              </a:rPr>
              <a:t>shallow-</a:t>
            </a:r>
            <a:r>
              <a:rPr lang="nl-NL" sz="4000" b="1" i="1" dirty="0" err="1">
                <a:solidFill>
                  <a:srgbClr val="000090"/>
                </a:solidFill>
              </a:rPr>
              <a:t>diving</a:t>
            </a:r>
            <a:r>
              <a:rPr lang="nl-NL" sz="4000" i="1" dirty="0">
                <a:solidFill>
                  <a:srgbClr val="000090"/>
                </a:solidFill>
              </a:rPr>
              <a:t>.</a:t>
            </a:r>
          </a:p>
        </p:txBody>
      </p:sp>
    </p:spTree>
    <p:extLst>
      <p:ext uri="{BB962C8B-B14F-4D97-AF65-F5344CB8AC3E}">
        <p14:creationId xmlns:p14="http://schemas.microsoft.com/office/powerpoint/2010/main" val="3905691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76414" y="470636"/>
            <a:ext cx="6477801" cy="5872412"/>
          </a:xfrm>
        </p:spPr>
        <p:txBody>
          <a:bodyPr>
            <a:noAutofit/>
          </a:bodyPr>
          <a:lstStyle/>
          <a:p>
            <a:pPr algn="l"/>
            <a:r>
              <a:rPr lang="nl-NL" sz="3200" b="1" dirty="0">
                <a:solidFill>
                  <a:srgbClr val="0000FF"/>
                </a:solidFill>
              </a:rPr>
              <a:t>Sea-</a:t>
            </a:r>
            <a:r>
              <a:rPr lang="nl-NL" sz="3200" b="1" dirty="0" err="1">
                <a:solidFill>
                  <a:srgbClr val="0000FF"/>
                </a:solidFill>
              </a:rPr>
              <a:t>foods</a:t>
            </a:r>
            <a:r>
              <a:rPr lang="nl-NL" sz="3200" dirty="0">
                <a:solidFill>
                  <a:srgbClr val="0000FF"/>
                </a:solidFill>
              </a:rPr>
              <a:t>, esp. </a:t>
            </a:r>
            <a:r>
              <a:rPr lang="nl-NL" sz="3200" b="1" dirty="0" err="1">
                <a:solidFill>
                  <a:srgbClr val="0000FF"/>
                </a:solidFill>
              </a:rPr>
              <a:t>shellfish</a:t>
            </a:r>
            <a:r>
              <a:rPr lang="nl-NL" sz="3200" dirty="0">
                <a:solidFill>
                  <a:srgbClr val="0000FF"/>
                </a:solidFill>
              </a:rPr>
              <a:t>, are </a:t>
            </a:r>
            <a:r>
              <a:rPr lang="nl-NL" sz="3200" b="1" dirty="0" err="1">
                <a:solidFill>
                  <a:srgbClr val="0000FF"/>
                </a:solidFill>
              </a:rPr>
              <a:t>richest</a:t>
            </a:r>
            <a:r>
              <a:rPr lang="nl-NL" sz="3200" b="1" dirty="0">
                <a:solidFill>
                  <a:srgbClr val="0000FF"/>
                </a:solidFill>
              </a:rPr>
              <a:t> </a:t>
            </a:r>
            <a:r>
              <a:rPr lang="nl-NL" sz="3200" dirty="0">
                <a:solidFill>
                  <a:srgbClr val="0000FF"/>
                </a:solidFill>
              </a:rPr>
              <a:t>in</a:t>
            </a:r>
            <a:r>
              <a:rPr lang="nl-NL" sz="3200" b="1" dirty="0">
                <a:solidFill>
                  <a:srgbClr val="0000FF"/>
                </a:solidFill>
              </a:rPr>
              <a:t> </a:t>
            </a:r>
            <a:r>
              <a:rPr lang="nl-NL" sz="3200" b="1" dirty="0" err="1">
                <a:solidFill>
                  <a:srgbClr val="0000FF"/>
                </a:solidFill>
              </a:rPr>
              <a:t>brain-specific</a:t>
            </a:r>
            <a:r>
              <a:rPr lang="nl-NL" sz="3200" b="1" dirty="0">
                <a:solidFill>
                  <a:srgbClr val="0000FF"/>
                </a:solidFill>
              </a:rPr>
              <a:t> </a:t>
            </a:r>
            <a:r>
              <a:rPr lang="nl-NL" sz="3200" b="1" dirty="0" err="1">
                <a:solidFill>
                  <a:srgbClr val="0000FF"/>
                </a:solidFill>
              </a:rPr>
              <a:t>nutrients</a:t>
            </a:r>
            <a:br>
              <a:rPr lang="nl-NL" sz="2800" b="1" dirty="0">
                <a:solidFill>
                  <a:srgbClr val="0000FF"/>
                </a:solidFill>
              </a:rPr>
            </a:br>
            <a:r>
              <a:rPr lang="nl-NL" sz="2800" b="1" dirty="0">
                <a:solidFill>
                  <a:srgbClr val="0000FF"/>
                </a:solidFill>
              </a:rPr>
              <a:t>	</a:t>
            </a:r>
            <a:r>
              <a:rPr lang="nl-NL" sz="2800" dirty="0">
                <a:solidFill>
                  <a:srgbClr val="000090"/>
                </a:solidFill>
              </a:rPr>
              <a:t>- poly-</a:t>
            </a:r>
            <a:r>
              <a:rPr lang="nl-NL" sz="2800" dirty="0" err="1">
                <a:solidFill>
                  <a:srgbClr val="000090"/>
                </a:solidFill>
              </a:rPr>
              <a:t>unsaturated</a:t>
            </a:r>
            <a:r>
              <a:rPr lang="nl-NL" sz="2800" dirty="0">
                <a:solidFill>
                  <a:srgbClr val="000090"/>
                </a:solidFill>
              </a:rPr>
              <a:t> </a:t>
            </a:r>
            <a:r>
              <a:rPr lang="nl-NL" sz="2800" dirty="0" err="1">
                <a:solidFill>
                  <a:srgbClr val="000090"/>
                </a:solidFill>
              </a:rPr>
              <a:t>fatty</a:t>
            </a:r>
            <a:r>
              <a:rPr lang="nl-NL" sz="2800" dirty="0">
                <a:solidFill>
                  <a:srgbClr val="000090"/>
                </a:solidFill>
              </a:rPr>
              <a:t> </a:t>
            </a:r>
            <a:r>
              <a:rPr lang="nl-NL" sz="2800" dirty="0" err="1">
                <a:solidFill>
                  <a:srgbClr val="000090"/>
                </a:solidFill>
              </a:rPr>
              <a:t>acids</a:t>
            </a:r>
            <a:br>
              <a:rPr lang="nl-NL" sz="2800" dirty="0">
                <a:solidFill>
                  <a:srgbClr val="000090"/>
                </a:solidFill>
              </a:rPr>
            </a:br>
            <a:r>
              <a:rPr lang="nl-NL" sz="2800" dirty="0">
                <a:solidFill>
                  <a:srgbClr val="000090"/>
                </a:solidFill>
              </a:rPr>
              <a:t>		</a:t>
            </a:r>
            <a:r>
              <a:rPr lang="nl-NL" sz="2800" i="1" dirty="0">
                <a:solidFill>
                  <a:srgbClr val="000090"/>
                </a:solidFill>
              </a:rPr>
              <a:t>e.g. </a:t>
            </a:r>
            <a:r>
              <a:rPr lang="nl-NL" sz="2800" b="1" dirty="0">
                <a:solidFill>
                  <a:srgbClr val="000090"/>
                </a:solidFill>
              </a:rPr>
              <a:t>DHA</a:t>
            </a:r>
            <a:r>
              <a:rPr lang="nl-NL" sz="2800" dirty="0">
                <a:solidFill>
                  <a:srgbClr val="000090"/>
                </a:solidFill>
              </a:rPr>
              <a:t> (</a:t>
            </a:r>
            <a:r>
              <a:rPr lang="nl-NL" sz="2800" dirty="0" err="1">
                <a:solidFill>
                  <a:srgbClr val="000090"/>
                </a:solidFill>
              </a:rPr>
              <a:t>docosa-hexaenoic</a:t>
            </a:r>
            <a:r>
              <a:rPr lang="nl-NL" sz="2800" dirty="0">
                <a:solidFill>
                  <a:srgbClr val="000090"/>
                </a:solidFill>
              </a:rPr>
              <a:t> acid)</a:t>
            </a:r>
            <a:br>
              <a:rPr lang="nl-NL" sz="2800" dirty="0">
                <a:solidFill>
                  <a:srgbClr val="000090"/>
                </a:solidFill>
              </a:rPr>
            </a:br>
            <a:r>
              <a:rPr lang="nl-NL" sz="2800" dirty="0">
                <a:solidFill>
                  <a:srgbClr val="000090"/>
                </a:solidFill>
              </a:rPr>
              <a:t>	- </a:t>
            </a:r>
            <a:r>
              <a:rPr lang="nl-NL" sz="2800" dirty="0" err="1">
                <a:solidFill>
                  <a:srgbClr val="000090"/>
                </a:solidFill>
              </a:rPr>
              <a:t>oligo-elements</a:t>
            </a:r>
            <a:br>
              <a:rPr lang="nl-NL" sz="2800" dirty="0">
                <a:solidFill>
                  <a:srgbClr val="000090"/>
                </a:solidFill>
              </a:rPr>
            </a:br>
            <a:r>
              <a:rPr lang="nl-NL" sz="2800" dirty="0">
                <a:solidFill>
                  <a:srgbClr val="000090"/>
                </a:solidFill>
              </a:rPr>
              <a:t>	- iodine</a:t>
            </a:r>
            <a:br>
              <a:rPr lang="nl-NL" sz="2800" dirty="0">
                <a:solidFill>
                  <a:srgbClr val="000090"/>
                </a:solidFill>
              </a:rPr>
            </a:br>
            <a:r>
              <a:rPr lang="nl-NL" sz="2800" dirty="0">
                <a:solidFill>
                  <a:srgbClr val="000090"/>
                </a:solidFill>
              </a:rPr>
              <a:t>	- </a:t>
            </a:r>
            <a:r>
              <a:rPr lang="nl-NL" sz="2800" dirty="0" err="1">
                <a:solidFill>
                  <a:srgbClr val="000090"/>
                </a:solidFill>
              </a:rPr>
              <a:t>taurine</a:t>
            </a:r>
            <a:r>
              <a:rPr lang="nl-NL" sz="2800" dirty="0">
                <a:solidFill>
                  <a:srgbClr val="000090"/>
                </a:solidFill>
              </a:rPr>
              <a:t>  </a:t>
            </a:r>
            <a:r>
              <a:rPr lang="nl-NL" sz="2800" i="1" dirty="0">
                <a:solidFill>
                  <a:srgbClr val="000090"/>
                </a:solidFill>
              </a:rPr>
              <a:t>etc</a:t>
            </a:r>
            <a:r>
              <a:rPr lang="nl-NL" sz="2800" dirty="0">
                <a:solidFill>
                  <a:srgbClr val="000090"/>
                </a:solidFill>
              </a:rPr>
              <a:t>.</a:t>
            </a:r>
            <a:r>
              <a:rPr lang="nl-NL" sz="2800" dirty="0"/>
              <a:t> </a:t>
            </a:r>
            <a:br>
              <a:rPr lang="nl-NL" sz="2800" dirty="0"/>
            </a:br>
            <a:br>
              <a:rPr lang="nl-NL" sz="1600" dirty="0"/>
            </a:br>
            <a:r>
              <a:rPr lang="nl-NL" sz="3200" b="1" dirty="0" err="1">
                <a:solidFill>
                  <a:srgbClr val="660066"/>
                </a:solidFill>
              </a:rPr>
              <a:t>Savanna</a:t>
            </a:r>
            <a:r>
              <a:rPr lang="nl-NL" sz="3200" b="1" dirty="0">
                <a:solidFill>
                  <a:srgbClr val="660066"/>
                </a:solidFill>
              </a:rPr>
              <a:t> </a:t>
            </a:r>
            <a:r>
              <a:rPr lang="nl-NL" sz="3200" b="1" dirty="0" err="1">
                <a:solidFill>
                  <a:srgbClr val="660066"/>
                </a:solidFill>
              </a:rPr>
              <a:t>foods</a:t>
            </a:r>
            <a:r>
              <a:rPr lang="nl-NL" sz="3200" b="1" dirty="0">
                <a:solidFill>
                  <a:srgbClr val="660066"/>
                </a:solidFill>
              </a:rPr>
              <a:t> </a:t>
            </a:r>
            <a:r>
              <a:rPr lang="nl-NL" sz="3200" dirty="0">
                <a:solidFill>
                  <a:srgbClr val="660066"/>
                </a:solidFill>
              </a:rPr>
              <a:t>are</a:t>
            </a:r>
            <a:r>
              <a:rPr lang="nl-NL" sz="3200" b="1" dirty="0">
                <a:solidFill>
                  <a:srgbClr val="660066"/>
                </a:solidFill>
              </a:rPr>
              <a:t> </a:t>
            </a:r>
            <a:r>
              <a:rPr lang="nl-NL" sz="3200" b="1" u="sng" dirty="0" err="1">
                <a:solidFill>
                  <a:srgbClr val="660066"/>
                </a:solidFill>
              </a:rPr>
              <a:t>poor</a:t>
            </a:r>
            <a:r>
              <a:rPr lang="nl-NL" sz="3200" b="1" dirty="0">
                <a:solidFill>
                  <a:srgbClr val="660066"/>
                </a:solidFill>
              </a:rPr>
              <a:t> </a:t>
            </a:r>
            <a:br>
              <a:rPr lang="nl-NL" sz="3200" b="1" dirty="0">
                <a:solidFill>
                  <a:srgbClr val="660066"/>
                </a:solidFill>
              </a:rPr>
            </a:br>
            <a:r>
              <a:rPr lang="nl-NL" sz="3200" b="1" dirty="0">
                <a:solidFill>
                  <a:srgbClr val="660066"/>
                </a:solidFill>
              </a:rPr>
              <a:t>	 </a:t>
            </a:r>
            <a:r>
              <a:rPr lang="nl-NL" sz="3200" dirty="0">
                <a:solidFill>
                  <a:srgbClr val="660066"/>
                </a:solidFill>
              </a:rPr>
              <a:t>in</a:t>
            </a:r>
            <a:r>
              <a:rPr lang="nl-NL" sz="3200" b="1" dirty="0">
                <a:solidFill>
                  <a:srgbClr val="660066"/>
                </a:solidFill>
              </a:rPr>
              <a:t> </a:t>
            </a:r>
            <a:r>
              <a:rPr lang="nl-NL" sz="3200" b="1" dirty="0" err="1">
                <a:solidFill>
                  <a:srgbClr val="660066"/>
                </a:solidFill>
              </a:rPr>
              <a:t>brain-specific</a:t>
            </a:r>
            <a:r>
              <a:rPr lang="nl-NL" sz="3200" b="1" dirty="0">
                <a:solidFill>
                  <a:srgbClr val="660066"/>
                </a:solidFill>
              </a:rPr>
              <a:t> </a:t>
            </a:r>
            <a:r>
              <a:rPr lang="nl-NL" sz="3200" b="1" dirty="0" err="1">
                <a:solidFill>
                  <a:srgbClr val="660066"/>
                </a:solidFill>
              </a:rPr>
              <a:t>nutrients</a:t>
            </a:r>
            <a:r>
              <a:rPr lang="nl-NL" sz="3200" dirty="0">
                <a:solidFill>
                  <a:srgbClr val="660066"/>
                </a:solidFill>
              </a:rPr>
              <a:t>.</a:t>
            </a:r>
            <a:r>
              <a:rPr lang="nl-NL" sz="1600" dirty="0">
                <a:solidFill>
                  <a:srgbClr val="660066"/>
                </a:solidFill>
              </a:rPr>
              <a:t> </a:t>
            </a:r>
            <a:br>
              <a:rPr lang="nl-NL" sz="1600" dirty="0">
                <a:solidFill>
                  <a:srgbClr val="660066"/>
                </a:solidFill>
              </a:rPr>
            </a:br>
            <a:br>
              <a:rPr lang="nl-NL" sz="1600" dirty="0">
                <a:solidFill>
                  <a:srgbClr val="660066"/>
                </a:solidFill>
              </a:rPr>
            </a:br>
            <a:r>
              <a:rPr lang="nl-NL" sz="3200" b="1" dirty="0">
                <a:solidFill>
                  <a:srgbClr val="000090"/>
                </a:solidFill>
              </a:rPr>
              <a:t>Shell-</a:t>
            </a:r>
            <a:r>
              <a:rPr lang="nl-NL" sz="3200" b="1" dirty="0" err="1">
                <a:solidFill>
                  <a:srgbClr val="000090"/>
                </a:solidFill>
              </a:rPr>
              <a:t>fish</a:t>
            </a:r>
            <a:r>
              <a:rPr lang="nl-NL" sz="3200" b="1" dirty="0">
                <a:solidFill>
                  <a:srgbClr val="000090"/>
                </a:solidFill>
              </a:rPr>
              <a:t> </a:t>
            </a:r>
            <a:r>
              <a:rPr lang="nl-NL" sz="3200" dirty="0">
                <a:solidFill>
                  <a:srgbClr val="000090"/>
                </a:solidFill>
              </a:rPr>
              <a:t>= </a:t>
            </a:r>
            <a:r>
              <a:rPr lang="nl-NL" sz="3200" b="1" dirty="0" err="1">
                <a:solidFill>
                  <a:srgbClr val="000090"/>
                </a:solidFill>
              </a:rPr>
              <a:t>stone</a:t>
            </a:r>
            <a:r>
              <a:rPr lang="nl-NL" sz="3200" b="1" dirty="0">
                <a:solidFill>
                  <a:srgbClr val="000090"/>
                </a:solidFill>
              </a:rPr>
              <a:t> </a:t>
            </a:r>
            <a:r>
              <a:rPr lang="nl-NL" sz="3200" b="1" dirty="0" err="1">
                <a:solidFill>
                  <a:srgbClr val="000090"/>
                </a:solidFill>
              </a:rPr>
              <a:t>use</a:t>
            </a:r>
            <a:r>
              <a:rPr lang="nl-NL" sz="3200" b="1" dirty="0">
                <a:solidFill>
                  <a:srgbClr val="000090"/>
                </a:solidFill>
              </a:rPr>
              <a:t> </a:t>
            </a:r>
            <a:br>
              <a:rPr lang="nl-NL" sz="3200" b="1" dirty="0">
                <a:solidFill>
                  <a:srgbClr val="000090"/>
                </a:solidFill>
              </a:rPr>
            </a:br>
            <a:r>
              <a:rPr lang="nl-NL" sz="3200" dirty="0">
                <a:solidFill>
                  <a:srgbClr val="000090"/>
                </a:solidFill>
              </a:rPr>
              <a:t>- </a:t>
            </a:r>
            <a:r>
              <a:rPr lang="nl-NL" sz="3200" dirty="0" err="1">
                <a:solidFill>
                  <a:srgbClr val="000090"/>
                </a:solidFill>
              </a:rPr>
              <a:t>to</a:t>
            </a:r>
            <a:r>
              <a:rPr lang="nl-NL" sz="3200" dirty="0">
                <a:solidFill>
                  <a:srgbClr val="000090"/>
                </a:solidFill>
              </a:rPr>
              <a:t> </a:t>
            </a:r>
            <a:r>
              <a:rPr lang="nl-NL" sz="3200" dirty="0" err="1">
                <a:solidFill>
                  <a:srgbClr val="000090"/>
                </a:solidFill>
              </a:rPr>
              <a:t>fracture</a:t>
            </a:r>
            <a:r>
              <a:rPr lang="nl-NL" sz="3200" dirty="0">
                <a:solidFill>
                  <a:srgbClr val="000090"/>
                </a:solidFill>
              </a:rPr>
              <a:t> </a:t>
            </a:r>
            <a:r>
              <a:rPr lang="nl-NL" sz="3200" dirty="0" err="1">
                <a:solidFill>
                  <a:srgbClr val="000090"/>
                </a:solidFill>
              </a:rPr>
              <a:t>the</a:t>
            </a:r>
            <a:r>
              <a:rPr lang="nl-NL" sz="3200" dirty="0">
                <a:solidFill>
                  <a:srgbClr val="000090"/>
                </a:solidFill>
              </a:rPr>
              <a:t> shell </a:t>
            </a:r>
            <a:r>
              <a:rPr lang="nl-NL" sz="2400" dirty="0">
                <a:solidFill>
                  <a:srgbClr val="000090"/>
                </a:solidFill>
              </a:rPr>
              <a:t> </a:t>
            </a:r>
            <a:r>
              <a:rPr lang="nl-NL" sz="3200" dirty="0">
                <a:solidFill>
                  <a:srgbClr val="000090"/>
                </a:solidFill>
              </a:rPr>
              <a:t>(at </a:t>
            </a:r>
            <a:r>
              <a:rPr lang="nl-NL" sz="3200" dirty="0" err="1">
                <a:solidFill>
                  <a:srgbClr val="000090"/>
                </a:solidFill>
              </a:rPr>
              <a:t>surface</a:t>
            </a:r>
            <a:r>
              <a:rPr lang="nl-NL" sz="3200" dirty="0">
                <a:solidFill>
                  <a:srgbClr val="000090"/>
                </a:solidFill>
              </a:rPr>
              <a:t>),</a:t>
            </a:r>
            <a:br>
              <a:rPr lang="nl-NL" sz="3200" dirty="0">
                <a:solidFill>
                  <a:srgbClr val="000090"/>
                </a:solidFill>
              </a:rPr>
            </a:br>
            <a:r>
              <a:rPr lang="nl-NL" sz="3200" dirty="0">
                <a:solidFill>
                  <a:srgbClr val="000090"/>
                </a:solidFill>
              </a:rPr>
              <a:t>- </a:t>
            </a:r>
            <a:r>
              <a:rPr lang="nl-NL" sz="3200" dirty="0" err="1">
                <a:solidFill>
                  <a:srgbClr val="000090"/>
                </a:solidFill>
              </a:rPr>
              <a:t>to</a:t>
            </a:r>
            <a:r>
              <a:rPr lang="nl-NL" sz="3200" dirty="0">
                <a:solidFill>
                  <a:srgbClr val="000090"/>
                </a:solidFill>
              </a:rPr>
              <a:t> </a:t>
            </a:r>
            <a:r>
              <a:rPr lang="nl-NL" sz="3200" dirty="0" err="1">
                <a:solidFill>
                  <a:srgbClr val="000090"/>
                </a:solidFill>
              </a:rPr>
              <a:t>prevent</a:t>
            </a:r>
            <a:r>
              <a:rPr lang="nl-NL" sz="3200" dirty="0">
                <a:solidFill>
                  <a:srgbClr val="000090"/>
                </a:solidFill>
              </a:rPr>
              <a:t> </a:t>
            </a:r>
            <a:r>
              <a:rPr lang="nl-NL" sz="3200" dirty="0" err="1">
                <a:solidFill>
                  <a:srgbClr val="000090"/>
                </a:solidFill>
              </a:rPr>
              <a:t>closure</a:t>
            </a:r>
            <a:r>
              <a:rPr lang="nl-NL" sz="3200" dirty="0">
                <a:solidFill>
                  <a:srgbClr val="000090"/>
                </a:solidFill>
              </a:rPr>
              <a:t> (</a:t>
            </a:r>
            <a:r>
              <a:rPr lang="nl-NL" sz="3200" dirty="0" err="1">
                <a:solidFill>
                  <a:srgbClr val="000090"/>
                </a:solidFill>
              </a:rPr>
              <a:t>underwater</a:t>
            </a:r>
            <a:r>
              <a:rPr lang="nl-NL" sz="3200" dirty="0">
                <a:solidFill>
                  <a:srgbClr val="000090"/>
                </a:solidFill>
              </a:rPr>
              <a:t>).</a:t>
            </a:r>
          </a:p>
        </p:txBody>
      </p:sp>
    </p:spTree>
    <p:extLst>
      <p:ext uri="{BB962C8B-B14F-4D97-AF65-F5344CB8AC3E}">
        <p14:creationId xmlns:p14="http://schemas.microsoft.com/office/powerpoint/2010/main" val="3225565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23123" y="400276"/>
            <a:ext cx="6433874" cy="5896615"/>
          </a:xfrm>
        </p:spPr>
        <p:txBody>
          <a:bodyPr>
            <a:normAutofit fontScale="85000" lnSpcReduction="20000"/>
          </a:bodyPr>
          <a:lstStyle/>
          <a:p>
            <a:pPr marL="0" indent="0">
              <a:buNone/>
            </a:pPr>
            <a:r>
              <a:rPr lang="nl-NL" sz="4000" b="1" dirty="0" err="1">
                <a:solidFill>
                  <a:srgbClr val="0000FF"/>
                </a:solidFill>
              </a:rPr>
              <a:t>Littoral</a:t>
            </a:r>
            <a:r>
              <a:rPr lang="nl-NL" sz="4000" b="1" dirty="0">
                <a:solidFill>
                  <a:srgbClr val="0000FF"/>
                </a:solidFill>
              </a:rPr>
              <a:t> Diaspora of </a:t>
            </a:r>
            <a:r>
              <a:rPr lang="nl-NL" sz="4000" b="1" i="1" dirty="0">
                <a:solidFill>
                  <a:srgbClr val="0000FF"/>
                </a:solidFill>
              </a:rPr>
              <a:t>Homo</a:t>
            </a:r>
            <a:r>
              <a:rPr lang="nl-NL" sz="4000" b="1" dirty="0">
                <a:solidFill>
                  <a:srgbClr val="0000FF"/>
                </a:solidFill>
              </a:rPr>
              <a:t> - </a:t>
            </a:r>
            <a:r>
              <a:rPr lang="nl-NL" sz="4000" b="1" dirty="0" err="1">
                <a:solidFill>
                  <a:srgbClr val="0000FF"/>
                </a:solidFill>
              </a:rPr>
              <a:t>when</a:t>
            </a:r>
            <a:r>
              <a:rPr lang="nl-NL" sz="4000" b="1" dirty="0">
                <a:solidFill>
                  <a:srgbClr val="0000FF"/>
                </a:solidFill>
              </a:rPr>
              <a:t>?</a:t>
            </a:r>
            <a:endParaRPr lang="nl-NL" sz="4000" b="1" i="1" dirty="0">
              <a:solidFill>
                <a:srgbClr val="0000FF"/>
              </a:solidFill>
            </a:endParaRPr>
          </a:p>
          <a:p>
            <a:pPr marL="0" indent="0">
              <a:buNone/>
            </a:pPr>
            <a:endParaRPr lang="nl-NL" b="1" i="1" dirty="0"/>
          </a:p>
          <a:p>
            <a:r>
              <a:rPr lang="nl-NL" u="sng" dirty="0" err="1">
                <a:solidFill>
                  <a:srgbClr val="3366FF"/>
                </a:solidFill>
              </a:rPr>
              <a:t>after</a:t>
            </a:r>
            <a:r>
              <a:rPr lang="nl-NL" dirty="0">
                <a:solidFill>
                  <a:srgbClr val="3366FF"/>
                </a:solidFill>
              </a:rPr>
              <a:t> </a:t>
            </a:r>
            <a:r>
              <a:rPr lang="en-AU" dirty="0">
                <a:solidFill>
                  <a:srgbClr val="3366FF"/>
                </a:solidFill>
                <a:ea typeface="Times New Roman"/>
              </a:rPr>
              <a:t>~</a:t>
            </a:r>
            <a:r>
              <a:rPr lang="nl-NL" dirty="0">
                <a:solidFill>
                  <a:srgbClr val="3366FF"/>
                </a:solidFill>
              </a:rPr>
              <a:t>2.5 Ma?? </a:t>
            </a:r>
            <a:r>
              <a:rPr lang="nl-NL" sz="2400" i="1" dirty="0" err="1">
                <a:solidFill>
                  <a:srgbClr val="3366FF"/>
                </a:solidFill>
              </a:rPr>
              <a:t>H.erectus</a:t>
            </a:r>
            <a:r>
              <a:rPr lang="nl-NL" sz="2400" i="1" dirty="0">
                <a:solidFill>
                  <a:srgbClr val="3366FF"/>
                </a:solidFill>
              </a:rPr>
              <a:t> </a:t>
            </a:r>
            <a:r>
              <a:rPr lang="nl-NL" sz="2400" dirty="0">
                <a:solidFill>
                  <a:srgbClr val="3366FF"/>
                </a:solidFill>
              </a:rPr>
              <a:t>: </a:t>
            </a:r>
            <a:r>
              <a:rPr lang="nl-NL" sz="2400" dirty="0" err="1">
                <a:solidFill>
                  <a:srgbClr val="3366FF"/>
                </a:solidFill>
              </a:rPr>
              <a:t>larger</a:t>
            </a:r>
            <a:r>
              <a:rPr lang="nl-NL" sz="2400" dirty="0">
                <a:solidFill>
                  <a:srgbClr val="3366FF"/>
                </a:solidFill>
              </a:rPr>
              <a:t> </a:t>
            </a:r>
            <a:r>
              <a:rPr lang="nl-NL" sz="2400" dirty="0" err="1">
                <a:solidFill>
                  <a:srgbClr val="3366FF"/>
                </a:solidFill>
              </a:rPr>
              <a:t>brain</a:t>
            </a:r>
            <a:r>
              <a:rPr lang="nl-NL" sz="2400" dirty="0">
                <a:solidFill>
                  <a:srgbClr val="3366FF"/>
                </a:solidFill>
              </a:rPr>
              <a:t> &amp; POS</a:t>
            </a:r>
          </a:p>
          <a:p>
            <a:r>
              <a:rPr lang="nl-NL" dirty="0" err="1">
                <a:solidFill>
                  <a:srgbClr val="3366FF"/>
                </a:solidFill>
              </a:rPr>
              <a:t>during</a:t>
            </a:r>
            <a:r>
              <a:rPr lang="nl-NL" dirty="0">
                <a:solidFill>
                  <a:srgbClr val="3366FF"/>
                </a:solidFill>
              </a:rPr>
              <a:t> the Ice </a:t>
            </a:r>
            <a:r>
              <a:rPr lang="nl-NL" dirty="0" err="1">
                <a:solidFill>
                  <a:srgbClr val="3366FF"/>
                </a:solidFill>
              </a:rPr>
              <a:t>Ages</a:t>
            </a:r>
            <a:r>
              <a:rPr lang="nl-NL" dirty="0">
                <a:solidFill>
                  <a:srgbClr val="3366FF"/>
                </a:solidFill>
              </a:rPr>
              <a:t>?   </a:t>
            </a:r>
            <a:r>
              <a:rPr lang="nl-NL" sz="2600" dirty="0">
                <a:solidFill>
                  <a:srgbClr val="3366FF"/>
                </a:solidFill>
              </a:rPr>
              <a:t>    </a:t>
            </a:r>
            <a:r>
              <a:rPr lang="nl-NL" sz="2400" dirty="0">
                <a:solidFill>
                  <a:srgbClr val="3366FF"/>
                </a:solidFill>
              </a:rPr>
              <a:t>(Pleistocene </a:t>
            </a:r>
            <a:r>
              <a:rPr lang="nl-NL" sz="2400" dirty="0" err="1">
                <a:solidFill>
                  <a:srgbClr val="3366FF"/>
                </a:solidFill>
              </a:rPr>
              <a:t>epoch</a:t>
            </a:r>
            <a:r>
              <a:rPr lang="nl-NL" sz="2400" dirty="0">
                <a:solidFill>
                  <a:srgbClr val="3366FF"/>
                </a:solidFill>
              </a:rPr>
              <a:t>)</a:t>
            </a:r>
          </a:p>
          <a:p>
            <a:r>
              <a:rPr lang="nl-NL" u="sng" dirty="0" err="1">
                <a:solidFill>
                  <a:srgbClr val="3366FF"/>
                </a:solidFill>
              </a:rPr>
              <a:t>not</a:t>
            </a:r>
            <a:r>
              <a:rPr lang="nl-NL" dirty="0">
                <a:solidFill>
                  <a:srgbClr val="3366FF"/>
                </a:solidFill>
              </a:rPr>
              <a:t> 10 or 5 Ma?</a:t>
            </a:r>
            <a:r>
              <a:rPr lang="nl-BE" sz="2800" dirty="0">
                <a:solidFill>
                  <a:srgbClr val="3366FF"/>
                </a:solidFill>
              </a:rPr>
              <a:t> </a:t>
            </a:r>
            <a:r>
              <a:rPr lang="nl-BE" sz="1300" dirty="0">
                <a:solidFill>
                  <a:srgbClr val="3366FF"/>
                </a:solidFill>
              </a:rPr>
              <a:t> </a:t>
            </a:r>
            <a:r>
              <a:rPr lang="nl-BE" sz="2400" dirty="0">
                <a:solidFill>
                  <a:srgbClr val="3366FF"/>
                </a:solidFill>
              </a:rPr>
              <a:t>(as</a:t>
            </a:r>
            <a:r>
              <a:rPr lang="nl-NL" sz="2400" dirty="0">
                <a:solidFill>
                  <a:srgbClr val="3366FF"/>
                </a:solidFill>
              </a:rPr>
              <a:t> Hardy &amp; Morgan </a:t>
            </a:r>
            <a:r>
              <a:rPr lang="nl-NL" sz="2400" dirty="0" err="1">
                <a:solidFill>
                  <a:srgbClr val="3366FF"/>
                </a:solidFill>
              </a:rPr>
              <a:t>thought</a:t>
            </a:r>
            <a:r>
              <a:rPr lang="nl-NL" sz="2400" dirty="0">
                <a:solidFill>
                  <a:srgbClr val="3366FF"/>
                </a:solidFill>
              </a:rPr>
              <a:t>)</a:t>
            </a:r>
            <a:endParaRPr lang="nl-NL" dirty="0">
              <a:solidFill>
                <a:srgbClr val="3366FF"/>
              </a:solidFill>
            </a:endParaRPr>
          </a:p>
          <a:p>
            <a:r>
              <a:rPr lang="nl-NL" sz="3100" dirty="0" err="1">
                <a:solidFill>
                  <a:srgbClr val="3366FF"/>
                </a:solidFill>
              </a:rPr>
              <a:t>probably</a:t>
            </a:r>
            <a:r>
              <a:rPr lang="nl-NL" dirty="0">
                <a:solidFill>
                  <a:srgbClr val="3366FF"/>
                </a:solidFill>
              </a:rPr>
              <a:t> </a:t>
            </a:r>
            <a:r>
              <a:rPr lang="nl-NL" dirty="0" err="1">
                <a:solidFill>
                  <a:srgbClr val="3366FF"/>
                </a:solidFill>
              </a:rPr>
              <a:t>after</a:t>
            </a:r>
            <a:r>
              <a:rPr lang="nl-NL" dirty="0">
                <a:solidFill>
                  <a:srgbClr val="3366FF"/>
                </a:solidFill>
              </a:rPr>
              <a:t> </a:t>
            </a:r>
            <a:r>
              <a:rPr lang="nl-NL" i="1" dirty="0">
                <a:solidFill>
                  <a:srgbClr val="3366FF"/>
                </a:solidFill>
              </a:rPr>
              <a:t>Homo</a:t>
            </a:r>
            <a:r>
              <a:rPr lang="nl-NL" sz="2800" i="1" dirty="0">
                <a:solidFill>
                  <a:srgbClr val="3366FF"/>
                </a:solidFill>
              </a:rPr>
              <a:t> </a:t>
            </a:r>
            <a:r>
              <a:rPr lang="nl-NL" sz="2800" dirty="0">
                <a:solidFill>
                  <a:srgbClr val="3366FF"/>
                </a:solidFill>
              </a:rPr>
              <a:t>&amp; </a:t>
            </a:r>
            <a:r>
              <a:rPr lang="nl-NL" i="1" dirty="0">
                <a:solidFill>
                  <a:srgbClr val="3366FF"/>
                </a:solidFill>
              </a:rPr>
              <a:t>Pan</a:t>
            </a:r>
            <a:r>
              <a:rPr lang="nl-NL" dirty="0">
                <a:solidFill>
                  <a:srgbClr val="3366FF"/>
                </a:solidFill>
              </a:rPr>
              <a:t> split </a:t>
            </a:r>
            <a:r>
              <a:rPr lang="en-AU" dirty="0">
                <a:solidFill>
                  <a:srgbClr val="3366FF"/>
                </a:solidFill>
                <a:ea typeface="Times New Roman"/>
              </a:rPr>
              <a:t>~</a:t>
            </a:r>
            <a:r>
              <a:rPr lang="nl-NL" dirty="0">
                <a:solidFill>
                  <a:srgbClr val="3366FF"/>
                </a:solidFill>
              </a:rPr>
              <a:t>5 Ma</a:t>
            </a:r>
          </a:p>
          <a:p>
            <a:endParaRPr lang="nl-NL" sz="2800" dirty="0">
              <a:solidFill>
                <a:srgbClr val="000090"/>
              </a:solidFill>
            </a:endParaRPr>
          </a:p>
          <a:p>
            <a:pPr marL="0" indent="0">
              <a:buNone/>
            </a:pPr>
            <a:r>
              <a:rPr lang="nl-NL" sz="2400" i="1" dirty="0">
                <a:solidFill>
                  <a:srgbClr val="660066"/>
                </a:solidFill>
              </a:rPr>
              <a:t>Ice Age </a:t>
            </a:r>
            <a:r>
              <a:rPr lang="nl-NL" sz="2400" i="1" dirty="0" err="1">
                <a:solidFill>
                  <a:srgbClr val="660066"/>
                </a:solidFill>
              </a:rPr>
              <a:t>coasts</a:t>
            </a:r>
            <a:r>
              <a:rPr lang="nl-NL" sz="2400" i="1" dirty="0">
                <a:solidFill>
                  <a:srgbClr val="660066"/>
                </a:solidFill>
              </a:rPr>
              <a:t> are </a:t>
            </a:r>
            <a:r>
              <a:rPr lang="en-AU" sz="2400" dirty="0">
                <a:solidFill>
                  <a:srgbClr val="660066"/>
                </a:solidFill>
                <a:ea typeface="Times New Roman"/>
              </a:rPr>
              <a:t>~</a:t>
            </a:r>
            <a:r>
              <a:rPr lang="nl-NL" sz="2400" i="1" dirty="0">
                <a:solidFill>
                  <a:srgbClr val="660066"/>
                </a:solidFill>
              </a:rPr>
              <a:t>100 m </a:t>
            </a:r>
            <a:r>
              <a:rPr lang="nl-NL" sz="2400" i="1" dirty="0" err="1">
                <a:solidFill>
                  <a:srgbClr val="660066"/>
                </a:solidFill>
              </a:rPr>
              <a:t>under</a:t>
            </a:r>
            <a:r>
              <a:rPr lang="nl-NL" sz="2400" i="1" dirty="0">
                <a:solidFill>
                  <a:srgbClr val="660066"/>
                </a:solidFill>
              </a:rPr>
              <a:t> </a:t>
            </a:r>
            <a:r>
              <a:rPr lang="nl-NL" sz="2400" i="1" dirty="0" err="1">
                <a:solidFill>
                  <a:srgbClr val="660066"/>
                </a:solidFill>
              </a:rPr>
              <a:t>sea</a:t>
            </a:r>
            <a:r>
              <a:rPr lang="nl-NL" sz="2400" i="1" dirty="0">
                <a:solidFill>
                  <a:srgbClr val="660066"/>
                </a:solidFill>
              </a:rPr>
              <a:t>-level </a:t>
            </a:r>
            <a:r>
              <a:rPr lang="nl-NL" sz="2400" i="1" dirty="0" err="1">
                <a:solidFill>
                  <a:srgbClr val="660066"/>
                </a:solidFill>
              </a:rPr>
              <a:t>today</a:t>
            </a:r>
            <a:r>
              <a:rPr lang="nl-NL" sz="2400" i="1" dirty="0">
                <a:solidFill>
                  <a:srgbClr val="660066"/>
                </a:solidFill>
              </a:rPr>
              <a:t> :</a:t>
            </a:r>
          </a:p>
          <a:p>
            <a:pPr marL="0" indent="0">
              <a:buNone/>
            </a:pPr>
            <a:r>
              <a:rPr lang="nl-NL" sz="2400" i="1" dirty="0" err="1">
                <a:solidFill>
                  <a:srgbClr val="660066"/>
                </a:solidFill>
              </a:rPr>
              <a:t>were</a:t>
            </a:r>
            <a:r>
              <a:rPr lang="nl-NL" sz="2400" i="1" dirty="0">
                <a:solidFill>
                  <a:srgbClr val="660066"/>
                </a:solidFill>
              </a:rPr>
              <a:t> </a:t>
            </a:r>
            <a:r>
              <a:rPr lang="nl-NL" sz="2400" i="1" dirty="0" err="1">
                <a:solidFill>
                  <a:srgbClr val="660066"/>
                </a:solidFill>
              </a:rPr>
              <a:t>the</a:t>
            </a:r>
            <a:r>
              <a:rPr lang="nl-NL" sz="2400" i="1" dirty="0">
                <a:solidFill>
                  <a:srgbClr val="660066"/>
                </a:solidFill>
              </a:rPr>
              <a:t> </a:t>
            </a:r>
            <a:r>
              <a:rPr lang="nl-NL" sz="2400" i="1" dirty="0" err="1">
                <a:solidFill>
                  <a:srgbClr val="660066"/>
                </a:solidFill>
              </a:rPr>
              <a:t>continental</a:t>
            </a:r>
            <a:r>
              <a:rPr lang="nl-NL" sz="2400" i="1" dirty="0">
                <a:solidFill>
                  <a:srgbClr val="660066"/>
                </a:solidFill>
              </a:rPr>
              <a:t> </a:t>
            </a:r>
            <a:r>
              <a:rPr lang="nl-NL" sz="2400" i="1" dirty="0" err="1">
                <a:solidFill>
                  <a:srgbClr val="660066"/>
                </a:solidFill>
              </a:rPr>
              <a:t>shelves</a:t>
            </a:r>
            <a:r>
              <a:rPr lang="nl-NL" sz="2400" i="1" dirty="0">
                <a:solidFill>
                  <a:srgbClr val="660066"/>
                </a:solidFill>
              </a:rPr>
              <a:t> </a:t>
            </a:r>
            <a:r>
              <a:rPr lang="nl-NL" sz="2400" i="1" dirty="0" err="1">
                <a:solidFill>
                  <a:srgbClr val="660066"/>
                </a:solidFill>
              </a:rPr>
              <a:t>shellfish-rich</a:t>
            </a:r>
            <a:r>
              <a:rPr lang="nl-NL" sz="2400" i="1" dirty="0">
                <a:solidFill>
                  <a:srgbClr val="660066"/>
                </a:solidFill>
              </a:rPr>
              <a:t> &amp; tree-</a:t>
            </a:r>
            <a:r>
              <a:rPr lang="nl-NL" sz="2400" i="1" dirty="0" err="1">
                <a:solidFill>
                  <a:srgbClr val="660066"/>
                </a:solidFill>
              </a:rPr>
              <a:t>poor</a:t>
            </a:r>
            <a:r>
              <a:rPr lang="nl-NL" sz="2400" i="1" dirty="0">
                <a:solidFill>
                  <a:srgbClr val="660066"/>
                </a:solidFill>
              </a:rPr>
              <a:t>?</a:t>
            </a:r>
            <a:endParaRPr lang="nl-NL" sz="1900" i="1" dirty="0">
              <a:solidFill>
                <a:srgbClr val="660066"/>
              </a:solidFill>
            </a:endParaRPr>
          </a:p>
          <a:p>
            <a:pPr marL="0" indent="0">
              <a:buNone/>
            </a:pPr>
            <a:endParaRPr lang="nl-NL" sz="1900" i="1" dirty="0">
              <a:solidFill>
                <a:srgbClr val="660066"/>
              </a:solidFill>
            </a:endParaRPr>
          </a:p>
          <a:p>
            <a:pPr marL="0" indent="0" algn="r">
              <a:buNone/>
            </a:pPr>
            <a:r>
              <a:rPr lang="nl-NL" sz="1900" dirty="0">
                <a:solidFill>
                  <a:srgbClr val="3366FF"/>
                </a:solidFill>
              </a:rPr>
              <a:t>Verhaegen &amp; </a:t>
            </a:r>
            <a:r>
              <a:rPr lang="nl-NL" sz="1900" dirty="0" err="1">
                <a:solidFill>
                  <a:srgbClr val="3366FF"/>
                </a:solidFill>
              </a:rPr>
              <a:t>Munro</a:t>
            </a:r>
            <a:r>
              <a:rPr lang="nl-NL" sz="1900" dirty="0">
                <a:solidFill>
                  <a:srgbClr val="3366FF"/>
                </a:solidFill>
              </a:rPr>
              <a:t> 2002 </a:t>
            </a:r>
            <a:r>
              <a:rPr lang="nl-NL" sz="1900" i="1" dirty="0" err="1">
                <a:solidFill>
                  <a:srgbClr val="000090"/>
                </a:solidFill>
              </a:rPr>
              <a:t>Nutr</a:t>
            </a:r>
            <a:r>
              <a:rPr lang="nl-NL" sz="1900" i="1" dirty="0">
                <a:solidFill>
                  <a:srgbClr val="000090"/>
                </a:solidFill>
              </a:rPr>
              <a:t>. Health</a:t>
            </a:r>
            <a:r>
              <a:rPr lang="nl-NL" sz="1900" dirty="0">
                <a:solidFill>
                  <a:srgbClr val="000090"/>
                </a:solidFill>
              </a:rPr>
              <a:t> 16:25-27</a:t>
            </a:r>
          </a:p>
          <a:p>
            <a:pPr marL="0" indent="0" algn="r">
              <a:buNone/>
            </a:pPr>
            <a:r>
              <a:rPr lang="nl-NL" sz="1900" b="1" dirty="0">
                <a:solidFill>
                  <a:srgbClr val="0000FF"/>
                </a:solidFill>
              </a:rPr>
              <a:t>The </a:t>
            </a:r>
            <a:r>
              <a:rPr lang="nl-NL" sz="1900" b="1" dirty="0" err="1">
                <a:solidFill>
                  <a:srgbClr val="0000FF"/>
                </a:solidFill>
              </a:rPr>
              <a:t>Continental</a:t>
            </a:r>
            <a:r>
              <a:rPr lang="nl-NL" sz="1900" b="1" dirty="0">
                <a:solidFill>
                  <a:srgbClr val="0000FF"/>
                </a:solidFill>
              </a:rPr>
              <a:t> </a:t>
            </a:r>
            <a:r>
              <a:rPr lang="nl-NL" sz="1900" b="1" dirty="0" err="1">
                <a:solidFill>
                  <a:srgbClr val="0000FF"/>
                </a:solidFill>
              </a:rPr>
              <a:t>Shelf</a:t>
            </a:r>
            <a:r>
              <a:rPr lang="nl-NL" sz="1900" b="1" dirty="0">
                <a:solidFill>
                  <a:srgbClr val="0000FF"/>
                </a:solidFill>
              </a:rPr>
              <a:t> Hypothesis</a:t>
            </a:r>
            <a:endParaRPr lang="nl-NL" sz="1900" b="1" i="1" dirty="0">
              <a:solidFill>
                <a:srgbClr val="0000FF"/>
              </a:solidFill>
            </a:endParaRPr>
          </a:p>
          <a:p>
            <a:pPr marL="0" indent="0">
              <a:buNone/>
            </a:pPr>
            <a:endParaRPr lang="nl-NL" sz="2400" i="1" dirty="0">
              <a:solidFill>
                <a:srgbClr val="660066"/>
              </a:solidFill>
            </a:endParaRPr>
          </a:p>
          <a:p>
            <a:pPr marL="0" indent="0">
              <a:buNone/>
            </a:pPr>
            <a:r>
              <a:rPr lang="nl-NL" sz="2200" dirty="0" err="1">
                <a:solidFill>
                  <a:srgbClr val="7030A0"/>
                </a:solidFill>
              </a:rPr>
              <a:t>What</a:t>
            </a:r>
            <a:r>
              <a:rPr lang="nl-NL" sz="2200" dirty="0">
                <a:solidFill>
                  <a:srgbClr val="7030A0"/>
                </a:solidFill>
              </a:rPr>
              <a:t> </a:t>
            </a:r>
            <a:r>
              <a:rPr lang="nl-NL" sz="2200" dirty="0" err="1">
                <a:solidFill>
                  <a:srgbClr val="7030A0"/>
                </a:solidFill>
              </a:rPr>
              <a:t>happened</a:t>
            </a:r>
            <a:r>
              <a:rPr lang="nl-NL" sz="2200" dirty="0">
                <a:solidFill>
                  <a:srgbClr val="7030A0"/>
                </a:solidFill>
              </a:rPr>
              <a:t> </a:t>
            </a:r>
            <a:r>
              <a:rPr lang="nl-NL" sz="2200" dirty="0" err="1">
                <a:solidFill>
                  <a:srgbClr val="7030A0"/>
                </a:solidFill>
              </a:rPr>
              <a:t>to</a:t>
            </a:r>
            <a:r>
              <a:rPr lang="nl-NL" sz="2200" dirty="0">
                <a:solidFill>
                  <a:srgbClr val="7030A0"/>
                </a:solidFill>
              </a:rPr>
              <a:t>  </a:t>
            </a:r>
            <a:r>
              <a:rPr lang="nl-NL" sz="2200" i="1" dirty="0">
                <a:solidFill>
                  <a:srgbClr val="7030A0"/>
                </a:solidFill>
              </a:rPr>
              <a:t>Homo  </a:t>
            </a:r>
            <a:r>
              <a:rPr lang="nl-NL" sz="2200" dirty="0" err="1">
                <a:solidFill>
                  <a:srgbClr val="7030A0"/>
                </a:solidFill>
              </a:rPr>
              <a:t>during</a:t>
            </a:r>
            <a:r>
              <a:rPr lang="nl-NL" sz="1300" dirty="0">
                <a:solidFill>
                  <a:srgbClr val="7030A0"/>
                </a:solidFill>
              </a:rPr>
              <a:t> </a:t>
            </a:r>
            <a:r>
              <a:rPr lang="nl-NL" sz="2200" dirty="0">
                <a:solidFill>
                  <a:srgbClr val="7030A0"/>
                </a:solidFill>
              </a:rPr>
              <a:t> </a:t>
            </a:r>
            <a:r>
              <a:rPr lang="nl-NL" sz="2200" dirty="0" err="1">
                <a:solidFill>
                  <a:srgbClr val="7030A0"/>
                </a:solidFill>
              </a:rPr>
              <a:t>the</a:t>
            </a:r>
            <a:r>
              <a:rPr lang="nl-NL" sz="2200" dirty="0">
                <a:solidFill>
                  <a:srgbClr val="7030A0"/>
                </a:solidFill>
              </a:rPr>
              <a:t> </a:t>
            </a:r>
            <a:r>
              <a:rPr lang="nl-NL" sz="2200" b="1" dirty="0">
                <a:solidFill>
                  <a:srgbClr val="7030A0"/>
                </a:solidFill>
              </a:rPr>
              <a:t>Pliocene</a:t>
            </a:r>
            <a:r>
              <a:rPr lang="nl-NL" sz="2200" dirty="0">
                <a:solidFill>
                  <a:srgbClr val="7030A0"/>
                </a:solidFill>
              </a:rPr>
              <a:t> 5 - 2  Ma ?</a:t>
            </a:r>
          </a:p>
          <a:p>
            <a:pPr marL="0" indent="0">
              <a:buNone/>
            </a:pPr>
            <a:r>
              <a:rPr lang="nl-NL" sz="2200" dirty="0" err="1">
                <a:solidFill>
                  <a:srgbClr val="7030A0"/>
                </a:solidFill>
              </a:rPr>
              <a:t>Did</a:t>
            </a:r>
            <a:r>
              <a:rPr lang="nl-NL" sz="2200" dirty="0">
                <a:solidFill>
                  <a:srgbClr val="7030A0"/>
                </a:solidFill>
              </a:rPr>
              <a:t> </a:t>
            </a:r>
            <a:r>
              <a:rPr lang="nl-NL" sz="2200" dirty="0" err="1">
                <a:solidFill>
                  <a:srgbClr val="7030A0"/>
                </a:solidFill>
              </a:rPr>
              <a:t>regular</a:t>
            </a:r>
            <a:r>
              <a:rPr lang="nl-NL" sz="2200" dirty="0">
                <a:solidFill>
                  <a:srgbClr val="7030A0"/>
                </a:solidFill>
              </a:rPr>
              <a:t> </a:t>
            </a:r>
            <a:r>
              <a:rPr lang="nl-NL" sz="2200" dirty="0" err="1">
                <a:solidFill>
                  <a:srgbClr val="7030A0"/>
                </a:solidFill>
              </a:rPr>
              <a:t>diving</a:t>
            </a:r>
            <a:r>
              <a:rPr lang="nl-NL" sz="2200" dirty="0">
                <a:solidFill>
                  <a:srgbClr val="7030A0"/>
                </a:solidFill>
              </a:rPr>
              <a:t> (</a:t>
            </a:r>
            <a:r>
              <a:rPr lang="nl-NL" sz="2200" i="1" dirty="0" err="1">
                <a:solidFill>
                  <a:srgbClr val="7030A0"/>
                </a:solidFill>
              </a:rPr>
              <a:t>H.erectus</a:t>
            </a:r>
            <a:r>
              <a:rPr lang="nl-NL" sz="2200" dirty="0">
                <a:solidFill>
                  <a:srgbClr val="7030A0"/>
                </a:solidFill>
              </a:rPr>
              <a:t>) begin </a:t>
            </a:r>
            <a:r>
              <a:rPr lang="nl-NL" sz="2200" dirty="0" err="1">
                <a:solidFill>
                  <a:srgbClr val="7030A0"/>
                </a:solidFill>
              </a:rPr>
              <a:t>with</a:t>
            </a:r>
            <a:r>
              <a:rPr lang="nl-NL" sz="2200" dirty="0">
                <a:solidFill>
                  <a:srgbClr val="7030A0"/>
                </a:solidFill>
              </a:rPr>
              <a:t> </a:t>
            </a:r>
            <a:r>
              <a:rPr lang="nl-NL" sz="2200" dirty="0" err="1">
                <a:solidFill>
                  <a:srgbClr val="7030A0"/>
                </a:solidFill>
              </a:rPr>
              <a:t>the</a:t>
            </a:r>
            <a:r>
              <a:rPr lang="nl-NL" sz="2200" dirty="0">
                <a:solidFill>
                  <a:srgbClr val="7030A0"/>
                </a:solidFill>
              </a:rPr>
              <a:t> </a:t>
            </a:r>
            <a:r>
              <a:rPr lang="nl-NL" sz="2200" b="1" dirty="0">
                <a:solidFill>
                  <a:srgbClr val="7030A0"/>
                </a:solidFill>
              </a:rPr>
              <a:t>Pleistocene</a:t>
            </a:r>
            <a:r>
              <a:rPr lang="nl-NL" sz="2200" dirty="0">
                <a:solidFill>
                  <a:srgbClr val="7030A0"/>
                </a:solidFill>
              </a:rPr>
              <a:t> ?</a:t>
            </a:r>
          </a:p>
          <a:p>
            <a:pPr marL="0" indent="0">
              <a:buNone/>
            </a:pPr>
            <a:r>
              <a:rPr lang="nl-NL" sz="2200" dirty="0">
                <a:solidFill>
                  <a:srgbClr val="7030A0"/>
                </a:solidFill>
              </a:rPr>
              <a:t>Was </a:t>
            </a:r>
            <a:r>
              <a:rPr lang="nl-NL" sz="2200" dirty="0" err="1">
                <a:solidFill>
                  <a:srgbClr val="7030A0"/>
                </a:solidFill>
              </a:rPr>
              <a:t>shellfish</a:t>
            </a:r>
            <a:r>
              <a:rPr lang="nl-NL" sz="2200" dirty="0">
                <a:solidFill>
                  <a:srgbClr val="7030A0"/>
                </a:solidFill>
              </a:rPr>
              <a:t>  more abundant </a:t>
            </a:r>
            <a:r>
              <a:rPr lang="nl-NL" sz="2200" dirty="0" err="1">
                <a:solidFill>
                  <a:srgbClr val="7030A0"/>
                </a:solidFill>
              </a:rPr>
              <a:t>during</a:t>
            </a:r>
            <a:r>
              <a:rPr lang="nl-NL" sz="2200" dirty="0">
                <a:solidFill>
                  <a:srgbClr val="7030A0"/>
                </a:solidFill>
              </a:rPr>
              <a:t>  ice </a:t>
            </a:r>
            <a:r>
              <a:rPr lang="nl-NL" sz="2200" dirty="0" err="1">
                <a:solidFill>
                  <a:srgbClr val="7030A0"/>
                </a:solidFill>
              </a:rPr>
              <a:t>ages</a:t>
            </a:r>
            <a:r>
              <a:rPr lang="nl-NL" sz="2200" dirty="0">
                <a:solidFill>
                  <a:srgbClr val="7030A0"/>
                </a:solidFill>
              </a:rPr>
              <a:t>?</a:t>
            </a:r>
          </a:p>
          <a:p>
            <a:pPr marL="0" indent="0">
              <a:buNone/>
            </a:pPr>
            <a:endParaRPr lang="nl-NL" sz="2200" dirty="0">
              <a:solidFill>
                <a:srgbClr val="7030A0"/>
              </a:solidFill>
            </a:endParaRPr>
          </a:p>
          <a:p>
            <a:pPr marL="0" indent="0">
              <a:buNone/>
            </a:pPr>
            <a:endParaRPr lang="nl-NL" sz="2200" i="1" dirty="0">
              <a:solidFill>
                <a:srgbClr val="7030A0"/>
              </a:solidFill>
            </a:endParaRPr>
          </a:p>
          <a:p>
            <a:pPr marL="0" indent="0">
              <a:buNone/>
            </a:pPr>
            <a:endParaRPr lang="nl-NL" sz="2200" i="1" dirty="0">
              <a:solidFill>
                <a:srgbClr val="7030A0"/>
              </a:solidFill>
            </a:endParaRPr>
          </a:p>
          <a:p>
            <a:pPr marL="0" indent="0">
              <a:buNone/>
            </a:pPr>
            <a:endParaRPr lang="nl-NL" sz="2400" dirty="0">
              <a:solidFill>
                <a:srgbClr val="660066"/>
              </a:solidFill>
            </a:endParaRPr>
          </a:p>
        </p:txBody>
      </p:sp>
    </p:spTree>
    <p:extLst>
      <p:ext uri="{BB962C8B-B14F-4D97-AF65-F5344CB8AC3E}">
        <p14:creationId xmlns:p14="http://schemas.microsoft.com/office/powerpoint/2010/main" val="3954198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C78D7E-1A29-1341-A2AB-24F3B2734788}"/>
              </a:ext>
            </a:extLst>
          </p:cNvPr>
          <p:cNvSpPr>
            <a:spLocks noGrp="1"/>
          </p:cNvSpPr>
          <p:nvPr>
            <p:ph type="ctrTitle"/>
          </p:nvPr>
        </p:nvSpPr>
        <p:spPr>
          <a:xfrm>
            <a:off x="685800" y="136634"/>
            <a:ext cx="7772400" cy="6390290"/>
          </a:xfrm>
        </p:spPr>
        <p:txBody>
          <a:bodyPr>
            <a:normAutofit fontScale="90000"/>
          </a:bodyPr>
          <a:lstStyle/>
          <a:p>
            <a:r>
              <a:rPr lang="en-US" sz="4000" b="1" dirty="0">
                <a:solidFill>
                  <a:srgbClr val="7030A0"/>
                </a:solidFill>
              </a:rPr>
              <a:t>Pachy-osteo-sclerosis</a:t>
            </a:r>
            <a:br>
              <a:rPr lang="en-US" sz="4000" b="1" dirty="0">
                <a:solidFill>
                  <a:srgbClr val="7030A0"/>
                </a:solidFill>
              </a:rPr>
            </a:br>
            <a:r>
              <a:rPr lang="en-US" sz="3600" b="1" dirty="0">
                <a:solidFill>
                  <a:srgbClr val="7030A0"/>
                </a:solidFill>
              </a:rPr>
              <a:t>POS = PO + OS = </a:t>
            </a:r>
            <a:r>
              <a:rPr lang="en-US" sz="3600" b="1" u="sng" dirty="0">
                <a:solidFill>
                  <a:srgbClr val="7030A0"/>
                </a:solidFill>
              </a:rPr>
              <a:t>heav</a:t>
            </a:r>
            <a:r>
              <a:rPr lang="en-US" sz="3600" b="1" dirty="0">
                <a:solidFill>
                  <a:srgbClr val="7030A0"/>
                </a:solidFill>
              </a:rPr>
              <a:t>y</a:t>
            </a:r>
            <a:br>
              <a:rPr lang="en-US" sz="3600" b="1" dirty="0">
                <a:solidFill>
                  <a:srgbClr val="7030A0"/>
                </a:solidFill>
              </a:rPr>
            </a:br>
            <a:r>
              <a:rPr lang="en-US" sz="2700" dirty="0">
                <a:solidFill>
                  <a:srgbClr val="7030A0"/>
                </a:solidFill>
              </a:rPr>
              <a:t>= early adaptation of slow divers</a:t>
            </a:r>
            <a:br>
              <a:rPr lang="en-US" sz="2000" b="1" dirty="0"/>
            </a:br>
            <a:br>
              <a:rPr lang="en-US" sz="2000" b="1" dirty="0"/>
            </a:br>
            <a:r>
              <a:rPr lang="en-US" sz="3600" b="1" dirty="0">
                <a:solidFill>
                  <a:schemeClr val="tx2"/>
                </a:solidFill>
              </a:rPr>
              <a:t>Evolution of Sirenian </a:t>
            </a:r>
            <a:r>
              <a:rPr lang="en-US" sz="3600" b="1" dirty="0" err="1">
                <a:solidFill>
                  <a:schemeClr val="tx2"/>
                </a:solidFill>
              </a:rPr>
              <a:t>Pachyosteosclerosis</a:t>
            </a:r>
            <a:r>
              <a:rPr lang="nl-BE" sz="3600" dirty="0">
                <a:solidFill>
                  <a:schemeClr val="tx2"/>
                </a:solidFill>
              </a:rPr>
              <a:t> </a:t>
            </a:r>
            <a:br>
              <a:rPr lang="nl-BE" sz="2200" dirty="0">
                <a:solidFill>
                  <a:srgbClr val="0070C0"/>
                </a:solidFill>
              </a:rPr>
            </a:br>
            <a:r>
              <a:rPr lang="en-US" sz="2200" dirty="0">
                <a:solidFill>
                  <a:srgbClr val="0070C0"/>
                </a:solidFill>
              </a:rPr>
              <a:t>Vivian de </a:t>
            </a:r>
            <a:r>
              <a:rPr lang="en-US" sz="2200" dirty="0" err="1">
                <a:solidFill>
                  <a:srgbClr val="0070C0"/>
                </a:solidFill>
              </a:rPr>
              <a:t>Buffrénil</a:t>
            </a:r>
            <a:r>
              <a:rPr lang="en-US" sz="2200" dirty="0">
                <a:solidFill>
                  <a:srgbClr val="0070C0"/>
                </a:solidFill>
              </a:rPr>
              <a:t> </a:t>
            </a:r>
            <a:r>
              <a:rPr lang="en-US" sz="2200" i="1" dirty="0">
                <a:solidFill>
                  <a:srgbClr val="0070C0"/>
                </a:solidFill>
              </a:rPr>
              <a:t>cs</a:t>
            </a:r>
            <a:r>
              <a:rPr lang="en-US" sz="2200" dirty="0">
                <a:solidFill>
                  <a:srgbClr val="0070C0"/>
                </a:solidFill>
              </a:rPr>
              <a:t> 2010   </a:t>
            </a:r>
            <a:r>
              <a:rPr lang="en-US" sz="2200" i="1" dirty="0">
                <a:solidFill>
                  <a:srgbClr val="0070C0"/>
                </a:solidFill>
              </a:rPr>
              <a:t>J.Mammal.Evol.</a:t>
            </a:r>
            <a:r>
              <a:rPr lang="en-US" sz="2200" dirty="0">
                <a:solidFill>
                  <a:srgbClr val="0070C0"/>
                </a:solidFill>
              </a:rPr>
              <a:t>17:101–120</a:t>
            </a:r>
            <a:br>
              <a:rPr lang="nl-BE" sz="2000" dirty="0">
                <a:solidFill>
                  <a:schemeClr val="accent5">
                    <a:lumMod val="75000"/>
                  </a:schemeClr>
                </a:solidFill>
              </a:rPr>
            </a:br>
            <a:r>
              <a:rPr lang="en-US" sz="2000" dirty="0">
                <a:solidFill>
                  <a:schemeClr val="accent5">
                    <a:lumMod val="75000"/>
                  </a:schemeClr>
                </a:solidFill>
              </a:rPr>
              <a:t> </a:t>
            </a:r>
            <a:br>
              <a:rPr lang="en-US" sz="2000" b="1" dirty="0"/>
            </a:br>
            <a:r>
              <a:rPr lang="en-US" sz="1100" b="1" dirty="0">
                <a:solidFill>
                  <a:srgbClr val="7030A0"/>
                </a:solidFill>
              </a:rPr>
              <a:t>Pachy-</a:t>
            </a:r>
            <a:r>
              <a:rPr lang="en-US" sz="1100" b="1" dirty="0" err="1">
                <a:solidFill>
                  <a:srgbClr val="7030A0"/>
                </a:solidFill>
              </a:rPr>
              <a:t>ostosis</a:t>
            </a:r>
            <a:r>
              <a:rPr lang="en-US" sz="1100" dirty="0">
                <a:solidFill>
                  <a:srgbClr val="7030A0"/>
                </a:solidFill>
              </a:rPr>
              <a:t> (PO, outer </a:t>
            </a:r>
            <a:r>
              <a:rPr lang="en-US" sz="1100" dirty="0" err="1">
                <a:solidFill>
                  <a:srgbClr val="7030A0"/>
                </a:solidFill>
              </a:rPr>
              <a:t>hyperplasy</a:t>
            </a:r>
            <a:r>
              <a:rPr lang="en-US" sz="1100" dirty="0">
                <a:solidFill>
                  <a:srgbClr val="7030A0"/>
                </a:solidFill>
              </a:rPr>
              <a:t> of bone cortex)  &amp;  </a:t>
            </a:r>
            <a:r>
              <a:rPr lang="en-US" sz="1100" b="1" dirty="0">
                <a:solidFill>
                  <a:srgbClr val="7030A0"/>
                </a:solidFill>
              </a:rPr>
              <a:t>Osteo-sclerosis</a:t>
            </a:r>
            <a:r>
              <a:rPr lang="en-US" sz="1100" dirty="0">
                <a:solidFill>
                  <a:srgbClr val="7030A0"/>
                </a:solidFill>
              </a:rPr>
              <a:t> (OS, inner bone compaction) are typical of </a:t>
            </a:r>
            <a:br>
              <a:rPr lang="en-US" sz="1100" dirty="0">
                <a:solidFill>
                  <a:srgbClr val="7030A0"/>
                </a:solidFill>
              </a:rPr>
            </a:br>
            <a:r>
              <a:rPr lang="en-US" sz="1100" dirty="0" err="1">
                <a:solidFill>
                  <a:srgbClr val="7030A0"/>
                </a:solidFill>
              </a:rPr>
              <a:t>tetrapods</a:t>
            </a:r>
            <a:r>
              <a:rPr lang="en-US" sz="1100" dirty="0">
                <a:solidFill>
                  <a:srgbClr val="7030A0"/>
                </a:solidFill>
              </a:rPr>
              <a:t> secondarily adapted to life in water ...</a:t>
            </a:r>
            <a:r>
              <a:rPr lang="nl-BE" sz="1100" dirty="0">
                <a:solidFill>
                  <a:srgbClr val="7030A0"/>
                </a:solidFill>
              </a:rPr>
              <a:t> </a:t>
            </a:r>
            <a:r>
              <a:rPr lang="en-US" sz="1100" dirty="0">
                <a:solidFill>
                  <a:srgbClr val="7030A0"/>
                </a:solidFill>
              </a:rPr>
              <a:t>spectacularly exemplified by the ribs of extant &amp; extinct Sirenia ...</a:t>
            </a:r>
            <a:br>
              <a:rPr lang="en-US" sz="1100" dirty="0">
                <a:solidFill>
                  <a:srgbClr val="7030A0"/>
                </a:solidFill>
              </a:rPr>
            </a:br>
            <a:br>
              <a:rPr lang="nl-BE" sz="1100" dirty="0">
                <a:solidFill>
                  <a:srgbClr val="7030A0"/>
                </a:solidFill>
              </a:rPr>
            </a:br>
            <a:r>
              <a:rPr lang="en-US" sz="1100" dirty="0">
                <a:solidFill>
                  <a:srgbClr val="7030A0"/>
                </a:solidFill>
              </a:rPr>
              <a:t>1) </a:t>
            </a:r>
            <a:r>
              <a:rPr lang="en-US" sz="1100" b="1" dirty="0">
                <a:solidFill>
                  <a:srgbClr val="7030A0"/>
                </a:solidFill>
              </a:rPr>
              <a:t>PO</a:t>
            </a:r>
            <a:r>
              <a:rPr lang="en-US" sz="1100" dirty="0">
                <a:solidFill>
                  <a:srgbClr val="7030A0"/>
                </a:solidFill>
              </a:rPr>
              <a:t> evolved 1st (mid-Eocene), is a basal feature of Sirenia,</a:t>
            </a:r>
            <a:r>
              <a:rPr lang="en-US" sz="900" dirty="0">
                <a:solidFill>
                  <a:srgbClr val="7030A0"/>
                </a:solidFill>
              </a:rPr>
              <a:t>  </a:t>
            </a:r>
            <a:r>
              <a:rPr lang="en-US" sz="1100" dirty="0">
                <a:solidFill>
                  <a:srgbClr val="7030A0"/>
                </a:solidFill>
              </a:rPr>
              <a:t>but subsequently regressed in some taxa. </a:t>
            </a:r>
            <a:br>
              <a:rPr lang="nl-BE" sz="1100" dirty="0">
                <a:solidFill>
                  <a:srgbClr val="7030A0"/>
                </a:solidFill>
              </a:rPr>
            </a:br>
            <a:r>
              <a:rPr lang="en-US" sz="1100" dirty="0">
                <a:solidFill>
                  <a:srgbClr val="7030A0"/>
                </a:solidFill>
              </a:rPr>
              <a:t>2) </a:t>
            </a:r>
            <a:r>
              <a:rPr lang="en-US" sz="1100" b="1" dirty="0">
                <a:solidFill>
                  <a:srgbClr val="7030A0"/>
                </a:solidFill>
              </a:rPr>
              <a:t>OS</a:t>
            </a:r>
            <a:r>
              <a:rPr lang="en-US" sz="1100" dirty="0">
                <a:solidFill>
                  <a:srgbClr val="7030A0"/>
                </a:solidFill>
              </a:rPr>
              <a:t> was only incipient in </a:t>
            </a:r>
            <a:r>
              <a:rPr lang="en-US" sz="1100" i="1" dirty="0" err="1">
                <a:solidFill>
                  <a:srgbClr val="7030A0"/>
                </a:solidFill>
              </a:rPr>
              <a:t>Pezosiren</a:t>
            </a:r>
            <a:r>
              <a:rPr lang="en-US" sz="1100" i="1" dirty="0">
                <a:solidFill>
                  <a:srgbClr val="7030A0"/>
                </a:solidFill>
              </a:rPr>
              <a:t> </a:t>
            </a:r>
            <a:r>
              <a:rPr lang="en-US" sz="1100" i="1" dirty="0" err="1">
                <a:solidFill>
                  <a:srgbClr val="7030A0"/>
                </a:solidFill>
              </a:rPr>
              <a:t>portelli</a:t>
            </a:r>
            <a:r>
              <a:rPr lang="en-US" sz="1100" dirty="0">
                <a:solidFill>
                  <a:srgbClr val="7030A0"/>
                </a:solidFill>
              </a:rPr>
              <a:t> </a:t>
            </a:r>
            <a:r>
              <a:rPr lang="nl-BE" sz="1100" dirty="0">
                <a:solidFill>
                  <a:srgbClr val="7030A0"/>
                </a:solidFill>
              </a:rPr>
              <a:t>~50 Ma, </a:t>
            </a:r>
            <a:r>
              <a:rPr lang="en-US" sz="1100" dirty="0">
                <a:solidFill>
                  <a:srgbClr val="7030A0"/>
                </a:solidFill>
              </a:rPr>
              <a:t>its full development occurred later (end-Eocene). </a:t>
            </a:r>
            <a:br>
              <a:rPr lang="nl-BE" sz="1100" dirty="0">
                <a:solidFill>
                  <a:srgbClr val="7030A0"/>
                </a:solidFill>
              </a:rPr>
            </a:br>
            <a:r>
              <a:rPr lang="en-US" sz="1100" dirty="0">
                <a:solidFill>
                  <a:srgbClr val="7030A0"/>
                </a:solidFill>
              </a:rPr>
              <a:t> </a:t>
            </a:r>
            <a:br>
              <a:rPr lang="nl-BE" sz="1100" dirty="0">
                <a:solidFill>
                  <a:srgbClr val="7030A0"/>
                </a:solidFill>
              </a:rPr>
            </a:br>
            <a:r>
              <a:rPr lang="en-US" sz="1100" dirty="0">
                <a:solidFill>
                  <a:srgbClr val="7030A0"/>
                </a:solidFill>
              </a:rPr>
              <a:t>These 2 structural specializations of bone are variably pronounced in extinct &amp; extant Sirenia, </a:t>
            </a:r>
            <a:br>
              <a:rPr lang="nl-BE" sz="1100" dirty="0">
                <a:solidFill>
                  <a:srgbClr val="7030A0"/>
                </a:solidFill>
              </a:rPr>
            </a:br>
            <a:r>
              <a:rPr lang="en-US" sz="1100" dirty="0">
                <a:solidFill>
                  <a:srgbClr val="7030A0"/>
                </a:solidFill>
              </a:rPr>
              <a:t>PO &amp; OS are rel. independent from each other, although frequently associated.  </a:t>
            </a:r>
            <a:br>
              <a:rPr lang="nl-BE" sz="1100" dirty="0"/>
            </a:br>
            <a:r>
              <a:rPr lang="en-US" sz="1100" dirty="0"/>
              <a:t>...</a:t>
            </a:r>
            <a:br>
              <a:rPr lang="nl-BE" sz="1100" dirty="0"/>
            </a:br>
            <a:r>
              <a:rPr lang="en-US" sz="1100" dirty="0"/>
              <a:t> </a:t>
            </a:r>
            <a:br>
              <a:rPr lang="nl-BE" sz="1100" dirty="0"/>
            </a:br>
            <a:r>
              <a:rPr lang="en-US" sz="1100" dirty="0">
                <a:solidFill>
                  <a:schemeClr val="accent5">
                    <a:lumMod val="75000"/>
                  </a:schemeClr>
                </a:solidFill>
              </a:rPr>
              <a:t>Incipient acquisition of aquatic habits by the earliest forms induced the </a:t>
            </a:r>
            <a:r>
              <a:rPr lang="en-US" sz="1100" b="1" dirty="0">
                <a:solidFill>
                  <a:schemeClr val="accent5">
                    <a:lumMod val="75000"/>
                  </a:schemeClr>
                </a:solidFill>
              </a:rPr>
              <a:t>need for </a:t>
            </a:r>
            <a:r>
              <a:rPr lang="en-US" sz="1100" b="1" u="sng" dirty="0">
                <a:solidFill>
                  <a:schemeClr val="accent5">
                    <a:lumMod val="75000"/>
                  </a:schemeClr>
                </a:solidFill>
              </a:rPr>
              <a:t>ballast</a:t>
            </a:r>
            <a:r>
              <a:rPr lang="en-US" sz="1100" dirty="0">
                <a:solidFill>
                  <a:schemeClr val="accent5">
                    <a:lumMod val="75000"/>
                  </a:schemeClr>
                </a:solidFill>
              </a:rPr>
              <a:t>, allowing a passive control of buoyancy &amp; trim ... </a:t>
            </a:r>
            <a:br>
              <a:rPr lang="en-US" sz="1100" dirty="0">
                <a:solidFill>
                  <a:schemeClr val="accent5">
                    <a:lumMod val="75000"/>
                  </a:schemeClr>
                </a:solidFill>
              </a:rPr>
            </a:br>
            <a:r>
              <a:rPr lang="en-US" sz="1100" b="1" dirty="0">
                <a:solidFill>
                  <a:schemeClr val="accent5">
                    <a:lumMod val="75000"/>
                  </a:schemeClr>
                </a:solidFill>
              </a:rPr>
              <a:t>This evolutionary process was </a:t>
            </a:r>
            <a:r>
              <a:rPr lang="en-US" sz="1100" b="1" u="sng" dirty="0">
                <a:solidFill>
                  <a:schemeClr val="accent5">
                    <a:lumMod val="75000"/>
                  </a:schemeClr>
                </a:solidFill>
              </a:rPr>
              <a:t>rapid</a:t>
            </a:r>
            <a:r>
              <a:rPr lang="en-US" sz="1100" b="1" dirty="0">
                <a:solidFill>
                  <a:schemeClr val="accent5">
                    <a:lumMod val="75000"/>
                  </a:schemeClr>
                </a:solidFill>
              </a:rPr>
              <a:t>, already completed in animals that basically remained terrestrial anatomically.  </a:t>
            </a:r>
            <a:r>
              <a:rPr lang="en-US" sz="1100" dirty="0">
                <a:solidFill>
                  <a:schemeClr val="accent5">
                    <a:lumMod val="75000"/>
                  </a:schemeClr>
                </a:solidFill>
              </a:rPr>
              <a:t>                             </a:t>
            </a:r>
            <a:r>
              <a:rPr lang="en-US" sz="1100" b="1" dirty="0">
                <a:solidFill>
                  <a:schemeClr val="accent3">
                    <a:lumMod val="50000"/>
                  </a:schemeClr>
                </a:solidFill>
              </a:rPr>
              <a:t>(!! --mv)</a:t>
            </a:r>
            <a:br>
              <a:rPr lang="en-US" sz="1100" b="1" dirty="0">
                <a:solidFill>
                  <a:schemeClr val="accent3">
                    <a:lumMod val="50000"/>
                  </a:schemeClr>
                </a:solidFill>
              </a:rPr>
            </a:br>
            <a:r>
              <a:rPr lang="en-US" sz="1100" dirty="0">
                <a:solidFill>
                  <a:schemeClr val="accent5">
                    <a:lumMod val="75000"/>
                  </a:schemeClr>
                </a:solidFill>
              </a:rPr>
              <a:t>OS also occurred </a:t>
            </a:r>
            <a:r>
              <a:rPr lang="en-US" sz="1100" u="sng" dirty="0">
                <a:solidFill>
                  <a:schemeClr val="accent5">
                    <a:lumMod val="75000"/>
                  </a:schemeClr>
                </a:solidFill>
              </a:rPr>
              <a:t>earl</a:t>
            </a:r>
            <a:r>
              <a:rPr lang="en-US" sz="1100" dirty="0">
                <a:solidFill>
                  <a:schemeClr val="accent5">
                    <a:lumMod val="75000"/>
                  </a:schemeClr>
                </a:solidFill>
              </a:rPr>
              <a:t>y in sirenian evolution, but as a progressive, somewhat slower process, not closely synchronous with PO.</a:t>
            </a:r>
            <a:br>
              <a:rPr lang="nl-BE" sz="1100" dirty="0">
                <a:solidFill>
                  <a:schemeClr val="accent5">
                    <a:lumMod val="75000"/>
                  </a:schemeClr>
                </a:solidFill>
              </a:rPr>
            </a:br>
            <a:r>
              <a:rPr lang="en-US" sz="1100" i="1" dirty="0" err="1">
                <a:solidFill>
                  <a:schemeClr val="accent5">
                    <a:lumMod val="75000"/>
                  </a:schemeClr>
                </a:solidFill>
              </a:rPr>
              <a:t>Pezosiren</a:t>
            </a:r>
            <a:r>
              <a:rPr lang="en-US" sz="1100" dirty="0">
                <a:solidFill>
                  <a:schemeClr val="accent5">
                    <a:lumMod val="75000"/>
                  </a:schemeClr>
                </a:solidFill>
              </a:rPr>
              <a:t> typifies an initial adaptive stage, combining advanced PO + incomplete OS + nearly non-existent gross morphological specializations</a:t>
            </a:r>
            <a:br>
              <a:rPr lang="en-US" sz="1100" dirty="0">
                <a:solidFill>
                  <a:schemeClr val="accent5">
                    <a:lumMod val="75000"/>
                  </a:schemeClr>
                </a:solidFill>
              </a:rPr>
            </a:br>
            <a:r>
              <a:rPr lang="en-US" sz="1100" dirty="0">
                <a:solidFill>
                  <a:schemeClr val="accent5">
                    <a:lumMod val="75000"/>
                  </a:schemeClr>
                </a:solidFill>
              </a:rPr>
              <a:t>for life in water, at least for the bones involved in locomotion (the </a:t>
            </a:r>
            <a:r>
              <a:rPr lang="en-US" sz="1100" b="1" dirty="0">
                <a:solidFill>
                  <a:schemeClr val="accent5">
                    <a:lumMod val="75000"/>
                  </a:schemeClr>
                </a:solidFill>
              </a:rPr>
              <a:t>nasal region </a:t>
            </a:r>
            <a:r>
              <a:rPr lang="en-US" sz="1100" dirty="0">
                <a:solidFill>
                  <a:schemeClr val="accent5">
                    <a:lumMod val="75000"/>
                  </a:schemeClr>
                </a:solidFill>
              </a:rPr>
              <a:t>suggests some aquatic adaptation) …</a:t>
            </a:r>
            <a:br>
              <a:rPr lang="en-US" sz="1100" dirty="0">
                <a:solidFill>
                  <a:schemeClr val="accent5">
                    <a:lumMod val="75000"/>
                  </a:schemeClr>
                </a:solidFill>
              </a:rPr>
            </a:br>
            <a:br>
              <a:rPr lang="en-US" sz="1100" dirty="0">
                <a:solidFill>
                  <a:schemeClr val="accent5">
                    <a:lumMod val="75000"/>
                  </a:schemeClr>
                </a:solidFill>
              </a:rPr>
            </a:br>
            <a:r>
              <a:rPr lang="en-US" sz="1100" dirty="0">
                <a:solidFill>
                  <a:schemeClr val="accent5">
                    <a:lumMod val="75000"/>
                  </a:schemeClr>
                </a:solidFill>
              </a:rPr>
              <a:t>PO &amp; OS are by no means unique to the Sirenia.</a:t>
            </a:r>
            <a:br>
              <a:rPr lang="en-US" sz="1100" dirty="0">
                <a:solidFill>
                  <a:schemeClr val="accent5">
                    <a:lumMod val="75000"/>
                  </a:schemeClr>
                </a:solidFill>
              </a:rPr>
            </a:br>
            <a:r>
              <a:rPr lang="en-US" sz="1100" dirty="0">
                <a:solidFill>
                  <a:schemeClr val="accent5">
                    <a:lumMod val="75000"/>
                  </a:schemeClr>
                </a:solidFill>
              </a:rPr>
              <a:t>They are also encountered in the long bones of </a:t>
            </a:r>
            <a:r>
              <a:rPr lang="en-US" sz="1100" b="1" dirty="0">
                <a:solidFill>
                  <a:schemeClr val="accent5">
                    <a:lumMod val="75000"/>
                  </a:schemeClr>
                </a:solidFill>
              </a:rPr>
              <a:t>most, if not all</a:t>
            </a:r>
            <a:r>
              <a:rPr lang="en-US" sz="1100" dirty="0">
                <a:solidFill>
                  <a:schemeClr val="accent5">
                    <a:lumMod val="75000"/>
                  </a:schemeClr>
                </a:solidFill>
              </a:rPr>
              <a:t>, other aquatic </a:t>
            </a:r>
            <a:r>
              <a:rPr lang="en-US" sz="1100" dirty="0" err="1">
                <a:solidFill>
                  <a:schemeClr val="accent5">
                    <a:lumMod val="75000"/>
                  </a:schemeClr>
                </a:solidFill>
              </a:rPr>
              <a:t>tetrapods</a:t>
            </a:r>
            <a:r>
              <a:rPr lang="en-US" sz="1100" dirty="0">
                <a:solidFill>
                  <a:schemeClr val="accent5">
                    <a:lumMod val="75000"/>
                  </a:schemeClr>
                </a:solidFill>
              </a:rPr>
              <a:t> at </a:t>
            </a:r>
            <a:r>
              <a:rPr lang="en-US" sz="1100" b="1" dirty="0">
                <a:solidFill>
                  <a:schemeClr val="accent5">
                    <a:lumMod val="75000"/>
                  </a:schemeClr>
                </a:solidFill>
              </a:rPr>
              <a:t>incipient</a:t>
            </a:r>
            <a:r>
              <a:rPr lang="en-US" sz="1100" dirty="0">
                <a:solidFill>
                  <a:schemeClr val="accent5">
                    <a:lumMod val="75000"/>
                  </a:schemeClr>
                </a:solidFill>
              </a:rPr>
              <a:t> stages of their adaptation to life in </a:t>
            </a:r>
            <a:r>
              <a:rPr lang="en-US" sz="1100" b="1" dirty="0">
                <a:solidFill>
                  <a:schemeClr val="accent5">
                    <a:lumMod val="75000"/>
                  </a:schemeClr>
                </a:solidFill>
              </a:rPr>
              <a:t>seas</a:t>
            </a:r>
            <a:r>
              <a:rPr lang="en-US" sz="1100" dirty="0">
                <a:solidFill>
                  <a:schemeClr val="accent5">
                    <a:lumMod val="75000"/>
                  </a:schemeClr>
                </a:solidFill>
              </a:rPr>
              <a:t> ... </a:t>
            </a:r>
            <a:br>
              <a:rPr lang="nl-BE" sz="1100" dirty="0">
                <a:solidFill>
                  <a:schemeClr val="accent5">
                    <a:lumMod val="75000"/>
                  </a:schemeClr>
                </a:solidFill>
              </a:rPr>
            </a:br>
            <a:r>
              <a:rPr lang="en-US" sz="1100" dirty="0">
                <a:solidFill>
                  <a:schemeClr val="accent5">
                    <a:lumMod val="75000"/>
                  </a:schemeClr>
                </a:solidFill>
              </a:rPr>
              <a:t>The OS or POS stages thus seem to be </a:t>
            </a:r>
            <a:r>
              <a:rPr lang="en-US" sz="1100" b="1" u="sng" dirty="0">
                <a:solidFill>
                  <a:schemeClr val="accent5">
                    <a:lumMod val="75000"/>
                  </a:schemeClr>
                </a:solidFill>
              </a:rPr>
              <a:t>mandator</a:t>
            </a:r>
            <a:r>
              <a:rPr lang="en-US" sz="1100" b="1" dirty="0">
                <a:solidFill>
                  <a:schemeClr val="accent5">
                    <a:lumMod val="75000"/>
                  </a:schemeClr>
                </a:solidFill>
              </a:rPr>
              <a:t>y passages </a:t>
            </a:r>
            <a:r>
              <a:rPr lang="en-US" sz="1100" dirty="0">
                <a:solidFill>
                  <a:schemeClr val="accent5">
                    <a:lumMod val="75000"/>
                  </a:schemeClr>
                </a:solidFill>
              </a:rPr>
              <a:t>in the history of </a:t>
            </a:r>
            <a:r>
              <a:rPr lang="en-US" sz="1100" b="1" u="sng" dirty="0">
                <a:solidFill>
                  <a:schemeClr val="accent5">
                    <a:lumMod val="75000"/>
                  </a:schemeClr>
                </a:solidFill>
              </a:rPr>
              <a:t>marine</a:t>
            </a:r>
            <a:r>
              <a:rPr lang="en-US" sz="1100" dirty="0">
                <a:solidFill>
                  <a:schemeClr val="accent5">
                    <a:lumMod val="75000"/>
                  </a:schemeClr>
                </a:solidFill>
              </a:rPr>
              <a:t> </a:t>
            </a:r>
            <a:r>
              <a:rPr lang="en-US" sz="1100" dirty="0" err="1">
                <a:solidFill>
                  <a:schemeClr val="accent5">
                    <a:lumMod val="75000"/>
                  </a:schemeClr>
                </a:solidFill>
              </a:rPr>
              <a:t>tetrapods</a:t>
            </a:r>
            <a:r>
              <a:rPr lang="en-US" sz="1100" dirty="0">
                <a:solidFill>
                  <a:schemeClr val="accent5">
                    <a:lumMod val="75000"/>
                  </a:schemeClr>
                </a:solidFill>
              </a:rPr>
              <a:t>. </a:t>
            </a:r>
            <a:br>
              <a:rPr lang="nl-BE" sz="1100" dirty="0">
                <a:solidFill>
                  <a:schemeClr val="accent5">
                    <a:lumMod val="75000"/>
                  </a:schemeClr>
                </a:solidFill>
              </a:rPr>
            </a:br>
            <a:r>
              <a:rPr lang="en-US" sz="1100" dirty="0">
                <a:solidFill>
                  <a:schemeClr val="accent5">
                    <a:lumMod val="75000"/>
                  </a:schemeClr>
                </a:solidFill>
              </a:rPr>
              <a:t>In </a:t>
            </a:r>
            <a:r>
              <a:rPr lang="en-US" sz="1100" u="sng" dirty="0">
                <a:solidFill>
                  <a:schemeClr val="accent5">
                    <a:lumMod val="75000"/>
                  </a:schemeClr>
                </a:solidFill>
              </a:rPr>
              <a:t>semi</a:t>
            </a:r>
            <a:r>
              <a:rPr lang="en-US" sz="1100" dirty="0">
                <a:solidFill>
                  <a:schemeClr val="accent5">
                    <a:lumMod val="75000"/>
                  </a:schemeClr>
                </a:solidFill>
              </a:rPr>
              <a:t>-aquatic forms or </a:t>
            </a:r>
            <a:r>
              <a:rPr lang="en-US" sz="1100" u="sng" dirty="0">
                <a:solidFill>
                  <a:schemeClr val="accent5">
                    <a:lumMod val="75000"/>
                  </a:schemeClr>
                </a:solidFill>
              </a:rPr>
              <a:t>fresh</a:t>
            </a:r>
            <a:r>
              <a:rPr lang="en-US" sz="1100" dirty="0">
                <a:solidFill>
                  <a:schemeClr val="accent5">
                    <a:lumMod val="75000"/>
                  </a:schemeClr>
                </a:solidFill>
              </a:rPr>
              <a:t>-water dwellers, there is just a limited increase in bone density …                           </a:t>
            </a:r>
            <a:r>
              <a:rPr lang="en-US" sz="1100" b="1" dirty="0">
                <a:solidFill>
                  <a:schemeClr val="accent3">
                    <a:lumMod val="50000"/>
                  </a:schemeClr>
                </a:solidFill>
              </a:rPr>
              <a:t>(IOW, </a:t>
            </a:r>
            <a:r>
              <a:rPr lang="en-US" sz="1100" b="1" i="1" dirty="0" err="1">
                <a:solidFill>
                  <a:schemeClr val="accent3">
                    <a:lumMod val="50000"/>
                  </a:schemeClr>
                </a:solidFill>
              </a:rPr>
              <a:t>H.erectus</a:t>
            </a:r>
            <a:r>
              <a:rPr lang="en-US" sz="1100" b="1" dirty="0">
                <a:solidFill>
                  <a:schemeClr val="accent3">
                    <a:lumMod val="50000"/>
                  </a:schemeClr>
                </a:solidFill>
              </a:rPr>
              <a:t> was littoral –mv)</a:t>
            </a:r>
            <a:br>
              <a:rPr lang="en-US" sz="1100" dirty="0">
                <a:solidFill>
                  <a:schemeClr val="accent5">
                    <a:lumMod val="75000"/>
                  </a:schemeClr>
                </a:solidFill>
              </a:rPr>
            </a:br>
            <a:br>
              <a:rPr lang="en-US" sz="1100" dirty="0">
                <a:solidFill>
                  <a:schemeClr val="accent5">
                    <a:lumMod val="75000"/>
                  </a:schemeClr>
                </a:solidFill>
              </a:rPr>
            </a:br>
            <a:r>
              <a:rPr lang="en-US" sz="1100" dirty="0">
                <a:solidFill>
                  <a:schemeClr val="accent5">
                    <a:lumMod val="75000"/>
                  </a:schemeClr>
                </a:solidFill>
              </a:rPr>
              <a:t>All authors consider that OS and/or PO have a </a:t>
            </a:r>
            <a:r>
              <a:rPr lang="en-US" sz="1100" b="1" dirty="0">
                <a:solidFill>
                  <a:schemeClr val="accent5">
                    <a:lumMod val="75000"/>
                  </a:schemeClr>
                </a:solidFill>
              </a:rPr>
              <a:t>hydrostatic role</a:t>
            </a:r>
            <a:r>
              <a:rPr lang="en-US" sz="1100" dirty="0">
                <a:solidFill>
                  <a:schemeClr val="accent5">
                    <a:lumMod val="75000"/>
                  </a:schemeClr>
                </a:solidFill>
              </a:rPr>
              <a:t>, and contribute, as ballast, to regulating buoyancy &amp; trim in </a:t>
            </a:r>
            <a:r>
              <a:rPr lang="en-US" sz="1100" dirty="0" err="1">
                <a:solidFill>
                  <a:schemeClr val="accent5">
                    <a:lumMod val="75000"/>
                  </a:schemeClr>
                </a:solidFill>
              </a:rPr>
              <a:t>tetrapods</a:t>
            </a:r>
            <a:br>
              <a:rPr lang="en-US" sz="1100" dirty="0">
                <a:solidFill>
                  <a:schemeClr val="accent5">
                    <a:lumMod val="75000"/>
                  </a:schemeClr>
                </a:solidFill>
              </a:rPr>
            </a:br>
            <a:r>
              <a:rPr lang="en-US" sz="1100" b="1" dirty="0">
                <a:solidFill>
                  <a:schemeClr val="accent5">
                    <a:lumMod val="75000"/>
                  </a:schemeClr>
                </a:solidFill>
              </a:rPr>
              <a:t>incipiently</a:t>
            </a:r>
            <a:r>
              <a:rPr lang="en-US" sz="1100" dirty="0">
                <a:solidFill>
                  <a:schemeClr val="accent5">
                    <a:lumMod val="75000"/>
                  </a:schemeClr>
                </a:solidFill>
              </a:rPr>
              <a:t> adapting to life in water, or specialized in </a:t>
            </a:r>
            <a:r>
              <a:rPr lang="en-US" sz="1100" b="1" dirty="0">
                <a:solidFill>
                  <a:schemeClr val="accent5">
                    <a:lumMod val="75000"/>
                  </a:schemeClr>
                </a:solidFill>
              </a:rPr>
              <a:t>feeding </a:t>
            </a:r>
            <a:r>
              <a:rPr lang="en-US" sz="1100" dirty="0">
                <a:solidFill>
                  <a:schemeClr val="accent5">
                    <a:lumMod val="75000"/>
                  </a:schemeClr>
                </a:solidFill>
              </a:rPr>
              <a:t>on</a:t>
            </a:r>
            <a:r>
              <a:rPr lang="en-US" sz="1100" b="1" dirty="0">
                <a:solidFill>
                  <a:schemeClr val="accent5">
                    <a:lumMod val="75000"/>
                  </a:schemeClr>
                </a:solidFill>
              </a:rPr>
              <a:t> fixed </a:t>
            </a:r>
            <a:r>
              <a:rPr lang="en-US" sz="1100" dirty="0">
                <a:solidFill>
                  <a:schemeClr val="accent5">
                    <a:lumMod val="75000"/>
                  </a:schemeClr>
                </a:solidFill>
              </a:rPr>
              <a:t>or</a:t>
            </a:r>
            <a:r>
              <a:rPr lang="en-US" sz="1100" b="1" dirty="0">
                <a:solidFill>
                  <a:schemeClr val="accent5">
                    <a:lumMod val="75000"/>
                  </a:schemeClr>
                </a:solidFill>
              </a:rPr>
              <a:t> slow-moving prey </a:t>
            </a:r>
            <a:r>
              <a:rPr lang="en-US" sz="1100" dirty="0">
                <a:solidFill>
                  <a:schemeClr val="accent5">
                    <a:lumMod val="75000"/>
                  </a:schemeClr>
                </a:solidFill>
              </a:rPr>
              <a:t>in</a:t>
            </a:r>
            <a:r>
              <a:rPr lang="en-US" sz="1100" b="1" dirty="0">
                <a:solidFill>
                  <a:schemeClr val="accent5">
                    <a:lumMod val="75000"/>
                  </a:schemeClr>
                </a:solidFill>
              </a:rPr>
              <a:t> shallow waters</a:t>
            </a:r>
            <a:r>
              <a:rPr lang="en-US" sz="1100" dirty="0">
                <a:solidFill>
                  <a:schemeClr val="accent5">
                    <a:lumMod val="75000"/>
                  </a:schemeClr>
                </a:solidFill>
              </a:rPr>
              <a:t>.</a:t>
            </a:r>
            <a:endParaRPr lang="nl-BE" sz="1100" dirty="0">
              <a:solidFill>
                <a:schemeClr val="accent5">
                  <a:lumMod val="75000"/>
                </a:schemeClr>
              </a:solidFill>
            </a:endParaRPr>
          </a:p>
        </p:txBody>
      </p:sp>
    </p:spTree>
    <p:extLst>
      <p:ext uri="{BB962C8B-B14F-4D97-AF65-F5344CB8AC3E}">
        <p14:creationId xmlns:p14="http://schemas.microsoft.com/office/powerpoint/2010/main" val="1750087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77D19-EDA9-4F43-951F-EB5CB62CACD5}"/>
              </a:ext>
            </a:extLst>
          </p:cNvPr>
          <p:cNvSpPr>
            <a:spLocks noGrp="1"/>
          </p:cNvSpPr>
          <p:nvPr>
            <p:ph type="title"/>
          </p:nvPr>
        </p:nvSpPr>
        <p:spPr>
          <a:xfrm>
            <a:off x="0" y="262759"/>
            <a:ext cx="3528850" cy="6763407"/>
          </a:xfrm>
        </p:spPr>
        <p:txBody>
          <a:bodyPr>
            <a:normAutofit fontScale="90000"/>
          </a:bodyPr>
          <a:lstStyle/>
          <a:p>
            <a:r>
              <a:rPr lang="nl-BE" sz="4800" b="1" dirty="0">
                <a:solidFill>
                  <a:srgbClr val="7030A0"/>
                </a:solidFill>
              </a:rPr>
              <a:t>Petralona</a:t>
            </a:r>
            <a:br>
              <a:rPr lang="nl-BE" dirty="0"/>
            </a:br>
            <a:r>
              <a:rPr lang="en-US" sz="2200" dirty="0">
                <a:solidFill>
                  <a:srgbClr val="0070C0"/>
                </a:solidFill>
              </a:rPr>
              <a:t>Mtn </a:t>
            </a:r>
            <a:r>
              <a:rPr lang="en-US" sz="2200" dirty="0" err="1">
                <a:solidFill>
                  <a:srgbClr val="0070C0"/>
                </a:solidFill>
              </a:rPr>
              <a:t>Katsika</a:t>
            </a:r>
            <a:r>
              <a:rPr lang="en-US" sz="2200" dirty="0">
                <a:solidFill>
                  <a:srgbClr val="0070C0"/>
                </a:solidFill>
              </a:rPr>
              <a:t> cave discov.1959 </a:t>
            </a:r>
            <a:br>
              <a:rPr lang="en-US" sz="2200" dirty="0">
                <a:solidFill>
                  <a:srgbClr val="0070C0"/>
                </a:solidFill>
              </a:rPr>
            </a:br>
            <a:r>
              <a:rPr lang="en-US" sz="2200" dirty="0">
                <a:solidFill>
                  <a:srgbClr val="0070C0"/>
                </a:solidFill>
              </a:rPr>
              <a:t>17°C     10.000 m</a:t>
            </a:r>
            <a:r>
              <a:rPr lang="en-US" sz="2200" baseline="30000" dirty="0">
                <a:solidFill>
                  <a:srgbClr val="0070C0"/>
                </a:solidFill>
              </a:rPr>
              <a:t>2       </a:t>
            </a:r>
            <a:r>
              <a:rPr lang="en-US" sz="2200" dirty="0">
                <a:solidFill>
                  <a:srgbClr val="0070C0"/>
                </a:solidFill>
              </a:rPr>
              <a:t>300 m ASL 300 ka?   sea-level   </a:t>
            </a:r>
            <a:r>
              <a:rPr lang="en-US" sz="2200" dirty="0">
                <a:solidFill>
                  <a:srgbClr val="0070C0"/>
                </a:solidFill>
                <a:ea typeface="Times New Roman" panose="02020603050405020304" pitchFamily="18" charset="0"/>
              </a:rPr>
              <a:t>­</a:t>
            </a:r>
            <a:r>
              <a:rPr lang="nl-BE" sz="2200" dirty="0">
                <a:solidFill>
                  <a:srgbClr val="0070C0"/>
                </a:solidFill>
              </a:rPr>
              <a:t>~</a:t>
            </a:r>
            <a:r>
              <a:rPr lang="en-US" sz="2400" i="1" dirty="0">
                <a:solidFill>
                  <a:srgbClr val="0070C0"/>
                </a:solidFill>
              </a:rPr>
              <a:t>–</a:t>
            </a:r>
            <a:r>
              <a:rPr lang="en-US" sz="2200" dirty="0">
                <a:solidFill>
                  <a:srgbClr val="0070C0"/>
                </a:solidFill>
              </a:rPr>
              <a:t>1m/</a:t>
            </a:r>
            <a:r>
              <a:rPr lang="en-US" sz="2200" dirty="0" err="1">
                <a:solidFill>
                  <a:srgbClr val="0070C0"/>
                </a:solidFill>
              </a:rPr>
              <a:t>ky</a:t>
            </a:r>
            <a:r>
              <a:rPr lang="en-US" sz="2200" dirty="0">
                <a:solidFill>
                  <a:srgbClr val="0070C0"/>
                </a:solidFill>
              </a:rPr>
              <a:t>?</a:t>
            </a:r>
            <a:br>
              <a:rPr lang="en-US" sz="2200" dirty="0">
                <a:solidFill>
                  <a:srgbClr val="0070C0"/>
                </a:solidFill>
              </a:rPr>
            </a:br>
            <a:r>
              <a:rPr lang="en-US" sz="2200" dirty="0">
                <a:solidFill>
                  <a:srgbClr val="0070C0"/>
                </a:solidFill>
              </a:rPr>
              <a:t> 1 km E of </a:t>
            </a:r>
            <a:r>
              <a:rPr lang="en-US" sz="2200" dirty="0" err="1">
                <a:solidFill>
                  <a:srgbClr val="0070C0"/>
                </a:solidFill>
              </a:rPr>
              <a:t>Chalkidiki</a:t>
            </a:r>
            <a:r>
              <a:rPr lang="en-US" sz="2200" dirty="0">
                <a:solidFill>
                  <a:srgbClr val="0070C0"/>
                </a:solidFill>
              </a:rPr>
              <a:t> </a:t>
            </a:r>
            <a:br>
              <a:rPr lang="nl-BE" sz="2200" dirty="0">
                <a:solidFill>
                  <a:srgbClr val="0070C0"/>
                </a:solidFill>
              </a:rPr>
            </a:br>
            <a:r>
              <a:rPr lang="en-US" sz="2200" dirty="0">
                <a:solidFill>
                  <a:srgbClr val="0070C0"/>
                </a:solidFill>
              </a:rPr>
              <a:t>50 km from Thessaloniki </a:t>
            </a:r>
            <a:r>
              <a:rPr lang="en-US" sz="2200" b="1" i="1" dirty="0">
                <a:solidFill>
                  <a:srgbClr val="0070C0"/>
                </a:solidFill>
              </a:rPr>
              <a:t>Aristotelian Museum</a:t>
            </a:r>
            <a:br>
              <a:rPr lang="en-US" sz="2200" i="1" dirty="0">
                <a:solidFill>
                  <a:srgbClr val="0070C0"/>
                </a:solidFill>
              </a:rPr>
            </a:br>
            <a:br>
              <a:rPr lang="en-US" sz="2200" i="1" dirty="0">
                <a:solidFill>
                  <a:srgbClr val="0070C0"/>
                </a:solidFill>
              </a:rPr>
            </a:br>
            <a:r>
              <a:rPr lang="en-US" sz="2900" i="1" dirty="0">
                <a:solidFill>
                  <a:srgbClr val="7030A0"/>
                </a:solidFill>
              </a:rPr>
              <a:t>Very large </a:t>
            </a:r>
            <a:r>
              <a:rPr lang="en-US" sz="2900" b="1" i="1" dirty="0">
                <a:solidFill>
                  <a:srgbClr val="7030A0"/>
                </a:solidFill>
              </a:rPr>
              <a:t>para-nasal air sinuses</a:t>
            </a:r>
            <a:r>
              <a:rPr lang="en-US" sz="2900" i="1" dirty="0">
                <a:solidFill>
                  <a:srgbClr val="7030A0"/>
                </a:solidFill>
              </a:rPr>
              <a:t> &amp;</a:t>
            </a:r>
            <a:br>
              <a:rPr lang="en-US" sz="2900" i="1" dirty="0">
                <a:solidFill>
                  <a:srgbClr val="7030A0"/>
                </a:solidFill>
              </a:rPr>
            </a:br>
            <a:r>
              <a:rPr lang="en-US" sz="2900" i="1" dirty="0">
                <a:solidFill>
                  <a:srgbClr val="7030A0"/>
                </a:solidFill>
              </a:rPr>
              <a:t>very </a:t>
            </a:r>
            <a:r>
              <a:rPr lang="en-US" sz="2900" b="1" i="1" dirty="0">
                <a:solidFill>
                  <a:srgbClr val="7030A0"/>
                </a:solidFill>
              </a:rPr>
              <a:t>dense occiput</a:t>
            </a:r>
            <a:br>
              <a:rPr lang="en-US" sz="2900" b="1" i="1" dirty="0">
                <a:solidFill>
                  <a:srgbClr val="7030A0"/>
                </a:solidFill>
              </a:rPr>
            </a:br>
            <a:r>
              <a:rPr lang="en-US" sz="2900" i="1" dirty="0">
                <a:solidFill>
                  <a:srgbClr val="7030A0"/>
                </a:solidFill>
              </a:rPr>
              <a:t>&amp; </a:t>
            </a:r>
            <a:r>
              <a:rPr lang="en-US" sz="2900" b="1" i="1" dirty="0">
                <a:solidFill>
                  <a:srgbClr val="7030A0"/>
                </a:solidFill>
              </a:rPr>
              <a:t>skull-base </a:t>
            </a:r>
            <a:r>
              <a:rPr lang="en-US" sz="2900" i="1" dirty="0">
                <a:solidFill>
                  <a:srgbClr val="7030A0"/>
                </a:solidFill>
              </a:rPr>
              <a:t>(POS) suggest frequent</a:t>
            </a:r>
            <a:br>
              <a:rPr lang="en-US" sz="2900" i="1" dirty="0">
                <a:solidFill>
                  <a:srgbClr val="7030A0"/>
                </a:solidFill>
              </a:rPr>
            </a:br>
            <a:r>
              <a:rPr lang="en-US" sz="2900" b="1" i="1" dirty="0">
                <a:solidFill>
                  <a:srgbClr val="7030A0"/>
                </a:solidFill>
              </a:rPr>
              <a:t>back-floating</a:t>
            </a:r>
            <a:r>
              <a:rPr lang="en-US" sz="2900" i="1" dirty="0">
                <a:solidFill>
                  <a:srgbClr val="7030A0"/>
                </a:solidFill>
              </a:rPr>
              <a:t> </a:t>
            </a:r>
            <a:br>
              <a:rPr lang="en-US" sz="2900" i="1" dirty="0">
                <a:solidFill>
                  <a:srgbClr val="7030A0"/>
                </a:solidFill>
              </a:rPr>
            </a:br>
            <a:r>
              <a:rPr lang="en-US" sz="2700" i="1" dirty="0">
                <a:solidFill>
                  <a:srgbClr val="7030A0"/>
                </a:solidFill>
              </a:rPr>
              <a:t>(</a:t>
            </a:r>
            <a:r>
              <a:rPr lang="en-US" sz="2700" dirty="0">
                <a:solidFill>
                  <a:srgbClr val="7030A0"/>
                </a:solidFill>
              </a:rPr>
              <a:t>cf.</a:t>
            </a:r>
            <a:r>
              <a:rPr lang="en-US" sz="2700" i="1" dirty="0">
                <a:solidFill>
                  <a:srgbClr val="7030A0"/>
                </a:solidFill>
              </a:rPr>
              <a:t> sea-otter?)</a:t>
            </a:r>
            <a:br>
              <a:rPr lang="en-US" sz="2200" dirty="0"/>
            </a:br>
            <a:br>
              <a:rPr lang="en-US" sz="2200" dirty="0"/>
            </a:br>
            <a:endParaRPr lang="nl-BE" sz="2200" dirty="0"/>
          </a:p>
        </p:txBody>
      </p:sp>
      <p:pic>
        <p:nvPicPr>
          <p:cNvPr id="2050" name="Picture 2" descr="Afbeelding">
            <a:extLst>
              <a:ext uri="{FF2B5EF4-FFF2-40B4-BE49-F238E27FC236}">
                <a16:creationId xmlns:a16="http://schemas.microsoft.com/office/drawing/2014/main" id="{9E689079-C727-B247-8A1F-EF6FD8A5C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787645" y="584640"/>
            <a:ext cx="7023989" cy="5688720"/>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80C6A9BE-8070-8046-B539-F005DA91EE09}"/>
              </a:ext>
            </a:extLst>
          </p:cNvPr>
          <p:cNvSpPr/>
          <p:nvPr/>
        </p:nvSpPr>
        <p:spPr>
          <a:xfrm>
            <a:off x="7365303" y="11550"/>
            <a:ext cx="1648207" cy="6740307"/>
          </a:xfrm>
          <a:prstGeom prst="rect">
            <a:avLst/>
          </a:prstGeom>
          <a:noFill/>
        </p:spPr>
        <p:txBody>
          <a:bodyPr wrap="none" lIns="91440" tIns="45720" rIns="91440" bIns="45720">
            <a:spAutoFit/>
          </a:bodyPr>
          <a:lstStyle/>
          <a:p>
            <a:pPr algn="ctr"/>
            <a:r>
              <a:rPr lang="nl-NL" sz="5400" b="1" cap="none" spc="0" dirty="0">
                <a:ln w="6600">
                  <a:solidFill>
                    <a:schemeClr val="accent2"/>
                  </a:solidFill>
                  <a:prstDash val="solid"/>
                </a:ln>
                <a:solidFill>
                  <a:srgbClr val="FFFFFF"/>
                </a:solidFill>
                <a:effectLst>
                  <a:outerShdw dist="38100" dir="2700000" algn="tl" rotWithShape="0">
                    <a:schemeClr val="accent2"/>
                  </a:outerShdw>
                </a:effectLst>
              </a:rPr>
              <a:t>air </a:t>
            </a:r>
          </a:p>
          <a:p>
            <a:pPr algn="ctr"/>
            <a:endParaRPr lang="nl-NL" sz="5400" b="1" dirty="0">
              <a:ln w="6600">
                <a:solidFill>
                  <a:schemeClr val="accent2"/>
                </a:solidFill>
                <a:prstDash val="solid"/>
              </a:ln>
              <a:solidFill>
                <a:srgbClr val="FFFFFF"/>
              </a:solidFill>
              <a:effectLst>
                <a:outerShdw dist="38100" dir="2700000" algn="tl" rotWithShape="0">
                  <a:schemeClr val="accent2"/>
                </a:outerShdw>
              </a:effectLst>
            </a:endParaRPr>
          </a:p>
          <a:p>
            <a:pPr algn="ctr"/>
            <a:endParaRPr lang="nl-NL" sz="5400" b="1" cap="none" spc="0" dirty="0">
              <a:ln w="6600">
                <a:solidFill>
                  <a:schemeClr val="accent2"/>
                </a:solidFill>
                <a:prstDash val="solid"/>
              </a:ln>
              <a:solidFill>
                <a:srgbClr val="FFFFFF"/>
              </a:solidFill>
              <a:effectLst>
                <a:outerShdw dist="38100" dir="2700000" algn="tl" rotWithShape="0">
                  <a:schemeClr val="accent2"/>
                </a:outerShdw>
              </a:effectLst>
            </a:endParaRPr>
          </a:p>
          <a:p>
            <a:pPr algn="ctr"/>
            <a:endParaRPr lang="nl-NL" sz="5400" b="1" dirty="0">
              <a:ln w="6600">
                <a:solidFill>
                  <a:schemeClr val="accent2"/>
                </a:solidFill>
                <a:prstDash val="solid"/>
              </a:ln>
              <a:solidFill>
                <a:srgbClr val="FFFFFF"/>
              </a:solidFill>
              <a:effectLst>
                <a:outerShdw dist="38100" dir="2700000" algn="tl" rotWithShape="0">
                  <a:schemeClr val="accent2"/>
                </a:outerShdw>
              </a:effectLst>
            </a:endParaRPr>
          </a:p>
          <a:p>
            <a:pPr algn="ctr"/>
            <a:endParaRPr lang="nl-NL" sz="5400" b="1" cap="none" spc="0" dirty="0">
              <a:ln w="6600">
                <a:solidFill>
                  <a:schemeClr val="accent2"/>
                </a:solidFill>
                <a:prstDash val="solid"/>
              </a:ln>
              <a:solidFill>
                <a:srgbClr val="FFFFFF"/>
              </a:solidFill>
              <a:effectLst>
                <a:outerShdw dist="38100" dir="2700000" algn="tl" rotWithShape="0">
                  <a:schemeClr val="accent2"/>
                </a:outerShdw>
              </a:effectLst>
            </a:endParaRPr>
          </a:p>
          <a:p>
            <a:pPr algn="ctr"/>
            <a:endParaRPr lang="nl-NL" sz="5400" b="1" cap="none" spc="0" dirty="0">
              <a:ln w="6600">
                <a:solidFill>
                  <a:schemeClr val="accent2"/>
                </a:solidFill>
                <a:prstDash val="solid"/>
              </a:ln>
              <a:solidFill>
                <a:srgbClr val="FFFFFF"/>
              </a:solidFill>
              <a:effectLst>
                <a:outerShdw dist="38100" dir="2700000" algn="tl" rotWithShape="0">
                  <a:schemeClr val="accent2"/>
                </a:outerShdw>
              </a:effectLst>
            </a:endParaRPr>
          </a:p>
          <a:p>
            <a:pPr algn="ctr"/>
            <a:endParaRPr lang="nl-NL" sz="5400" b="1" cap="none" spc="0" dirty="0">
              <a:ln w="6600">
                <a:solidFill>
                  <a:schemeClr val="accent2"/>
                </a:solidFill>
                <a:prstDash val="solid"/>
              </a:ln>
              <a:solidFill>
                <a:srgbClr val="FFFFFF"/>
              </a:solidFill>
              <a:effectLst>
                <a:outerShdw dist="38100" dir="2700000" algn="tl" rotWithShape="0">
                  <a:schemeClr val="accent2"/>
                </a:outerShdw>
              </a:effectLst>
            </a:endParaRPr>
          </a:p>
          <a:p>
            <a:pPr algn="ctr"/>
            <a:r>
              <a:rPr lang="nl-NL" sz="5400" b="1" cap="none" spc="0" dirty="0" err="1">
                <a:ln w="6600">
                  <a:solidFill>
                    <a:schemeClr val="accent2"/>
                  </a:solidFill>
                  <a:prstDash val="solid"/>
                </a:ln>
                <a:solidFill>
                  <a:srgbClr val="FFFFFF"/>
                </a:solidFill>
                <a:effectLst>
                  <a:outerShdw dist="38100" dir="2700000" algn="tl" rotWithShape="0">
                    <a:schemeClr val="accent2"/>
                  </a:outerShdw>
                </a:effectLst>
              </a:rPr>
              <a:t>bone</a:t>
            </a:r>
            <a:endParaRPr lang="nl-NL"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811424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A32E82C7-2BE3-0245-8C49-C7571C0D902E}"/>
              </a:ext>
            </a:extLst>
          </p:cNvPr>
          <p:cNvSpPr txBox="1"/>
          <p:nvPr/>
        </p:nvSpPr>
        <p:spPr>
          <a:xfrm>
            <a:off x="704850" y="657225"/>
            <a:ext cx="7867650" cy="4555093"/>
          </a:xfrm>
          <a:prstGeom prst="rect">
            <a:avLst/>
          </a:prstGeom>
          <a:noFill/>
        </p:spPr>
        <p:txBody>
          <a:bodyPr wrap="square" rtlCol="0">
            <a:spAutoFit/>
          </a:bodyPr>
          <a:lstStyle/>
          <a:p>
            <a:endParaRPr lang="nl-BE" dirty="0"/>
          </a:p>
          <a:p>
            <a:r>
              <a:rPr lang="nl-BE" sz="2800" dirty="0">
                <a:solidFill>
                  <a:srgbClr val="0070C0"/>
                </a:solidFill>
              </a:rPr>
              <a:t>This is </a:t>
            </a:r>
            <a:r>
              <a:rPr lang="nl-BE" sz="2800" b="1" dirty="0">
                <a:solidFill>
                  <a:srgbClr val="0070C0"/>
                </a:solidFill>
              </a:rPr>
              <a:t>not</a:t>
            </a:r>
            <a:r>
              <a:rPr lang="nl-BE" sz="2800" dirty="0">
                <a:solidFill>
                  <a:srgbClr val="0070C0"/>
                </a:solidFill>
              </a:rPr>
              <a:t> about australopithecines </a:t>
            </a:r>
            <a:endParaRPr lang="nl-BE" sz="2000" dirty="0">
              <a:solidFill>
                <a:srgbClr val="0070C0"/>
              </a:solidFill>
            </a:endParaRPr>
          </a:p>
          <a:p>
            <a:r>
              <a:rPr lang="nl-BE" sz="2000" dirty="0">
                <a:solidFill>
                  <a:srgbClr val="0070C0"/>
                </a:solidFill>
              </a:rPr>
              <a:t> (Lucy was no direct ancestor or ours),</a:t>
            </a:r>
          </a:p>
          <a:p>
            <a:r>
              <a:rPr lang="nl-BE" sz="2800" dirty="0">
                <a:solidFill>
                  <a:schemeClr val="accent1">
                    <a:lumMod val="75000"/>
                  </a:schemeClr>
                </a:solidFill>
              </a:rPr>
              <a:t>only</a:t>
            </a:r>
            <a:r>
              <a:rPr lang="nl-BE" sz="2000" dirty="0">
                <a:solidFill>
                  <a:schemeClr val="accent1">
                    <a:lumMod val="75000"/>
                  </a:schemeClr>
                </a:solidFill>
              </a:rPr>
              <a:t> </a:t>
            </a:r>
            <a:r>
              <a:rPr lang="nl-BE" sz="2800" dirty="0">
                <a:solidFill>
                  <a:schemeClr val="accent1">
                    <a:lumMod val="75000"/>
                  </a:schemeClr>
                </a:solidFill>
              </a:rPr>
              <a:t>about </a:t>
            </a:r>
            <a:r>
              <a:rPr lang="nl-BE" sz="2800" b="1" dirty="0">
                <a:solidFill>
                  <a:schemeClr val="accent1">
                    <a:lumMod val="75000"/>
                  </a:schemeClr>
                </a:solidFill>
              </a:rPr>
              <a:t>archaic </a:t>
            </a:r>
            <a:r>
              <a:rPr lang="nl-BE" sz="2800" b="1" i="1" u="sng" dirty="0">
                <a:solidFill>
                  <a:schemeClr val="accent1">
                    <a:lumMod val="75000"/>
                  </a:schemeClr>
                </a:solidFill>
              </a:rPr>
              <a:t>Homo</a:t>
            </a:r>
            <a:r>
              <a:rPr lang="nl-BE" sz="2800" b="1" dirty="0">
                <a:solidFill>
                  <a:schemeClr val="accent1">
                    <a:lumMod val="75000"/>
                  </a:schemeClr>
                </a:solidFill>
              </a:rPr>
              <a:t> </a:t>
            </a:r>
            <a:r>
              <a:rPr lang="nl-BE" sz="2800" dirty="0">
                <a:solidFill>
                  <a:schemeClr val="accent1">
                    <a:lumMod val="75000"/>
                  </a:schemeClr>
                </a:solidFill>
              </a:rPr>
              <a:t>&amp; </a:t>
            </a:r>
            <a:r>
              <a:rPr lang="nl-BE" sz="2800" b="1" u="sng" dirty="0">
                <a:solidFill>
                  <a:schemeClr val="accent1">
                    <a:lumMod val="75000"/>
                  </a:schemeClr>
                </a:solidFill>
              </a:rPr>
              <a:t>divin</a:t>
            </a:r>
            <a:r>
              <a:rPr lang="nl-BE" sz="2800" b="1" dirty="0">
                <a:solidFill>
                  <a:schemeClr val="accent1">
                    <a:lumMod val="75000"/>
                  </a:schemeClr>
                </a:solidFill>
              </a:rPr>
              <a:t>g</a:t>
            </a:r>
            <a:r>
              <a:rPr lang="nl-BE" sz="2800" dirty="0">
                <a:solidFill>
                  <a:schemeClr val="accent1">
                    <a:lumMod val="75000"/>
                  </a:schemeClr>
                </a:solidFill>
              </a:rPr>
              <a:t> :</a:t>
            </a:r>
          </a:p>
          <a:p>
            <a:endParaRPr lang="nl-BE" sz="2800" dirty="0">
              <a:solidFill>
                <a:schemeClr val="accent1">
                  <a:lumMod val="75000"/>
                </a:schemeClr>
              </a:solidFill>
            </a:endParaRPr>
          </a:p>
          <a:p>
            <a:pPr marL="285750" indent="-285750">
              <a:buFontTx/>
              <a:buChar char="-"/>
            </a:pPr>
            <a:r>
              <a:rPr lang="nl-BE" sz="2800" dirty="0">
                <a:solidFill>
                  <a:schemeClr val="accent1">
                    <a:lumMod val="75000"/>
                  </a:schemeClr>
                </a:solidFill>
              </a:rPr>
              <a:t>Savanna-running/-hunting ideas are unscientific.</a:t>
            </a:r>
          </a:p>
          <a:p>
            <a:pPr marL="285750" indent="-285750">
              <a:buFontTx/>
              <a:buChar char="-"/>
            </a:pPr>
            <a:r>
              <a:rPr lang="nl-BE" sz="2800" dirty="0">
                <a:solidFill>
                  <a:schemeClr val="accent1">
                    <a:lumMod val="75000"/>
                  </a:schemeClr>
                </a:solidFill>
              </a:rPr>
              <a:t>What did they eat?  shell-fish?  sea-weed? … ? </a:t>
            </a:r>
          </a:p>
          <a:p>
            <a:pPr marL="285750" indent="-285750">
              <a:buFontTx/>
              <a:buChar char="-"/>
            </a:pPr>
            <a:r>
              <a:rPr lang="nl-BE" sz="2800" dirty="0">
                <a:solidFill>
                  <a:schemeClr val="accent1">
                    <a:lumMod val="75000"/>
                  </a:schemeClr>
                </a:solidFill>
              </a:rPr>
              <a:t>How exactly did archaic </a:t>
            </a:r>
            <a:r>
              <a:rPr lang="nl-BE" sz="2800" i="1" dirty="0">
                <a:solidFill>
                  <a:schemeClr val="accent1">
                    <a:lumMod val="75000"/>
                  </a:schemeClr>
                </a:solidFill>
              </a:rPr>
              <a:t>Homo</a:t>
            </a:r>
            <a:r>
              <a:rPr lang="nl-BE" sz="2800" dirty="0">
                <a:solidFill>
                  <a:schemeClr val="accent1">
                    <a:lumMod val="75000"/>
                  </a:schemeClr>
                </a:solidFill>
              </a:rPr>
              <a:t> dive? </a:t>
            </a:r>
          </a:p>
          <a:p>
            <a:pPr marL="285750" indent="-285750">
              <a:buFontTx/>
              <a:buChar char="-"/>
            </a:pPr>
            <a:r>
              <a:rPr lang="nl-BE" sz="2800" dirty="0">
                <a:solidFill>
                  <a:schemeClr val="accent1">
                    <a:lumMod val="75000"/>
                  </a:schemeClr>
                </a:solidFill>
              </a:rPr>
              <a:t>When?  early-Pleistocene?  already Pliocene?</a:t>
            </a:r>
          </a:p>
          <a:p>
            <a:pPr marL="285750" indent="-285750">
              <a:buFontTx/>
              <a:buChar char="-"/>
            </a:pPr>
            <a:r>
              <a:rPr lang="nl-BE" sz="2800" dirty="0">
                <a:solidFill>
                  <a:schemeClr val="accent1">
                    <a:lumMod val="75000"/>
                  </a:schemeClr>
                </a:solidFill>
              </a:rPr>
              <a:t>Where?  coastal dispersal?  Indian Ocean? </a:t>
            </a:r>
          </a:p>
          <a:p>
            <a:pPr marL="285750" indent="-285750">
              <a:buFontTx/>
              <a:buChar char="-"/>
            </a:pPr>
            <a:r>
              <a:rPr lang="nl-BE" sz="2800" dirty="0">
                <a:solidFill>
                  <a:schemeClr val="accent1">
                    <a:lumMod val="75000"/>
                  </a:schemeClr>
                </a:solidFill>
              </a:rPr>
              <a:t>Late-Pleistocene transition diving </a:t>
            </a:r>
            <a:r>
              <a:rPr lang="nl-NL" sz="2800" dirty="0">
                <a:solidFill>
                  <a:schemeClr val="accent1">
                    <a:lumMod val="75000"/>
                  </a:schemeClr>
                </a:solidFill>
                <a:sym typeface="Wingdings"/>
              </a:rPr>
              <a:t></a:t>
            </a:r>
            <a:r>
              <a:rPr lang="nl-BE" sz="2800" dirty="0">
                <a:solidFill>
                  <a:schemeClr val="accent1">
                    <a:lumMod val="75000"/>
                  </a:schemeClr>
                </a:solidFill>
              </a:rPr>
              <a:t> wading?</a:t>
            </a:r>
          </a:p>
        </p:txBody>
      </p:sp>
    </p:spTree>
    <p:extLst>
      <p:ext uri="{BB962C8B-B14F-4D97-AF65-F5344CB8AC3E}">
        <p14:creationId xmlns:p14="http://schemas.microsoft.com/office/powerpoint/2010/main" val="1768565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A8FD05-ED51-5E46-8DCB-21AC7B7209B1}"/>
              </a:ext>
            </a:extLst>
          </p:cNvPr>
          <p:cNvSpPr>
            <a:spLocks noGrp="1"/>
          </p:cNvSpPr>
          <p:nvPr>
            <p:ph type="title"/>
          </p:nvPr>
        </p:nvSpPr>
        <p:spPr>
          <a:xfrm>
            <a:off x="359761" y="3679768"/>
            <a:ext cx="9032400" cy="2743199"/>
          </a:xfrm>
        </p:spPr>
        <p:txBody>
          <a:bodyPr>
            <a:normAutofit/>
          </a:bodyPr>
          <a:lstStyle/>
          <a:p>
            <a:pPr algn="l"/>
            <a:r>
              <a:rPr lang="nl-BE" sz="1400" b="1" dirty="0">
                <a:solidFill>
                  <a:srgbClr val="7030A0"/>
                </a:solidFill>
              </a:rPr>
              <a:t>		</a:t>
            </a:r>
            <a:r>
              <a:rPr lang="nl-BE" sz="1400" b="1" dirty="0">
                <a:solidFill>
                  <a:schemeClr val="tx1">
                    <a:lumMod val="75000"/>
                    <a:lumOff val="25000"/>
                  </a:schemeClr>
                </a:solidFill>
              </a:rPr>
              <a:t>     </a:t>
            </a:r>
            <a:r>
              <a:rPr lang="nl-BE" sz="1600" u="sng" dirty="0">
                <a:solidFill>
                  <a:schemeClr val="tx1">
                    <a:lumMod val="75000"/>
                    <a:lumOff val="25000"/>
                  </a:schemeClr>
                </a:solidFill>
              </a:rPr>
              <a:t>based</a:t>
            </a:r>
            <a:r>
              <a:rPr lang="nl-BE" sz="1600" dirty="0">
                <a:solidFill>
                  <a:schemeClr val="tx1">
                    <a:lumMod val="75000"/>
                    <a:lumOff val="25000"/>
                  </a:schemeClr>
                </a:solidFill>
              </a:rPr>
              <a:t> on what we know of </a:t>
            </a:r>
            <a:r>
              <a:rPr lang="nl-BE" sz="1600" i="1" u="sng" dirty="0">
                <a:solidFill>
                  <a:schemeClr val="tx1">
                    <a:lumMod val="75000"/>
                    <a:lumOff val="25000"/>
                  </a:schemeClr>
                </a:solidFill>
              </a:rPr>
              <a:t>Homo</a:t>
            </a:r>
            <a:r>
              <a:rPr lang="nl-BE" sz="1600" i="1" dirty="0">
                <a:solidFill>
                  <a:schemeClr val="tx1">
                    <a:lumMod val="75000"/>
                    <a:lumOff val="25000"/>
                  </a:schemeClr>
                </a:solidFill>
              </a:rPr>
              <a:t> </a:t>
            </a:r>
            <a:r>
              <a:rPr lang="nl-BE" sz="1600" i="1" u="sng" dirty="0">
                <a:solidFill>
                  <a:schemeClr val="tx1">
                    <a:lumMod val="75000"/>
                    <a:lumOff val="25000"/>
                  </a:schemeClr>
                </a:solidFill>
              </a:rPr>
              <a:t>erectus</a:t>
            </a:r>
            <a:r>
              <a:rPr lang="nl-BE" sz="1600" i="1" dirty="0">
                <a:solidFill>
                  <a:schemeClr val="tx1">
                    <a:lumMod val="75000"/>
                    <a:lumOff val="25000"/>
                  </a:schemeClr>
                </a:solidFill>
              </a:rPr>
              <a:t> </a:t>
            </a:r>
            <a:r>
              <a:rPr lang="nl-BE" sz="1600" dirty="0">
                <a:solidFill>
                  <a:schemeClr val="tx1">
                    <a:lumMod val="75000"/>
                    <a:lumOff val="25000"/>
                  </a:schemeClr>
                </a:solidFill>
              </a:rPr>
              <a:t>: </a:t>
            </a:r>
            <a:br>
              <a:rPr lang="nl-BE" sz="1400" b="1" dirty="0">
                <a:solidFill>
                  <a:srgbClr val="7030A0"/>
                </a:solidFill>
              </a:rPr>
            </a:br>
            <a:r>
              <a:rPr lang="nl-BE" sz="1400" i="1" dirty="0"/>
              <a:t>	</a:t>
            </a:r>
            <a:br>
              <a:rPr lang="nl-BE" sz="1400" i="1" dirty="0"/>
            </a:br>
            <a:r>
              <a:rPr lang="nl-BE" sz="1400" dirty="0">
                <a:solidFill>
                  <a:schemeClr val="tx2"/>
                </a:solidFill>
              </a:rPr>
              <a:t>- </a:t>
            </a:r>
            <a:r>
              <a:rPr lang="nl-BE" sz="1400" b="1" dirty="0">
                <a:solidFill>
                  <a:schemeClr val="tx2"/>
                </a:solidFill>
              </a:rPr>
              <a:t>brain size </a:t>
            </a:r>
            <a:r>
              <a:rPr lang="en-AU" sz="1400" dirty="0">
                <a:solidFill>
                  <a:schemeClr val="tx2"/>
                </a:solidFill>
                <a:ea typeface="Times New Roman"/>
              </a:rPr>
              <a:t>~</a:t>
            </a:r>
            <a:r>
              <a:rPr lang="nl-BE" sz="1400" dirty="0">
                <a:solidFill>
                  <a:schemeClr val="tx2"/>
                </a:solidFill>
              </a:rPr>
              <a:t>800 </a:t>
            </a:r>
            <a:r>
              <a:rPr lang="en-US" sz="1400" dirty="0">
                <a:solidFill>
                  <a:schemeClr val="tx2"/>
                </a:solidFill>
              </a:rPr>
              <a:t>–</a:t>
            </a:r>
            <a:r>
              <a:rPr lang="nl-BE" sz="1400" dirty="0">
                <a:solidFill>
                  <a:schemeClr val="tx2"/>
                </a:solidFill>
              </a:rPr>
              <a:t> 900 cc 					- </a:t>
            </a:r>
            <a:r>
              <a:rPr lang="nl-BE" sz="1400" u="sng" dirty="0">
                <a:solidFill>
                  <a:schemeClr val="tx2"/>
                </a:solidFill>
              </a:rPr>
              <a:t>no</a:t>
            </a:r>
            <a:r>
              <a:rPr lang="nl-BE" sz="1400" dirty="0">
                <a:solidFill>
                  <a:schemeClr val="tx2"/>
                </a:solidFill>
              </a:rPr>
              <a:t> </a:t>
            </a:r>
            <a:r>
              <a:rPr lang="nl-BE" sz="1400" b="1" dirty="0">
                <a:solidFill>
                  <a:schemeClr val="tx2"/>
                </a:solidFill>
              </a:rPr>
              <a:t>basi-cranial flexion</a:t>
            </a:r>
            <a:r>
              <a:rPr lang="nl-BE" sz="1400" dirty="0">
                <a:solidFill>
                  <a:schemeClr val="tx2"/>
                </a:solidFill>
              </a:rPr>
              <a:t> as in </a:t>
            </a:r>
            <a:r>
              <a:rPr lang="nl-BE" sz="1400" i="1" dirty="0">
                <a:solidFill>
                  <a:schemeClr val="tx2"/>
                </a:solidFill>
              </a:rPr>
              <a:t>H.sapiens</a:t>
            </a:r>
            <a:br>
              <a:rPr lang="nl-BE" sz="1400" dirty="0">
                <a:solidFill>
                  <a:schemeClr val="tx2"/>
                </a:solidFill>
              </a:rPr>
            </a:br>
            <a:r>
              <a:rPr lang="nl-BE" sz="1400" dirty="0">
                <a:solidFill>
                  <a:schemeClr val="tx2"/>
                </a:solidFill>
              </a:rPr>
              <a:t>- </a:t>
            </a:r>
            <a:r>
              <a:rPr lang="nl-BE" sz="1400" b="1" dirty="0">
                <a:solidFill>
                  <a:schemeClr val="tx2"/>
                </a:solidFill>
              </a:rPr>
              <a:t>foramen magnum </a:t>
            </a:r>
            <a:r>
              <a:rPr lang="nl-BE" sz="1400" dirty="0">
                <a:solidFill>
                  <a:schemeClr val="tx2"/>
                </a:solidFill>
              </a:rPr>
              <a:t>more dorsally 				- mid-facial </a:t>
            </a:r>
            <a:r>
              <a:rPr lang="nl-BE" sz="1400" b="1" dirty="0">
                <a:solidFill>
                  <a:schemeClr val="tx2"/>
                </a:solidFill>
              </a:rPr>
              <a:t>pro-gnathism </a:t>
            </a:r>
            <a:r>
              <a:rPr lang="nl-BE" sz="1400" dirty="0">
                <a:solidFill>
                  <a:schemeClr val="tx2"/>
                </a:solidFill>
              </a:rPr>
              <a:t>+ big nose </a:t>
            </a:r>
            <a:br>
              <a:rPr lang="nl-BE" sz="1400" dirty="0">
                <a:solidFill>
                  <a:schemeClr val="tx2"/>
                </a:solidFill>
              </a:rPr>
            </a:br>
            <a:r>
              <a:rPr lang="nl-BE" sz="1400" dirty="0">
                <a:solidFill>
                  <a:schemeClr val="tx2"/>
                </a:solidFill>
              </a:rPr>
              <a:t>- receding forehead, heavy </a:t>
            </a:r>
            <a:r>
              <a:rPr lang="nl-BE" sz="1400" b="1" dirty="0">
                <a:solidFill>
                  <a:schemeClr val="tx2"/>
                </a:solidFill>
              </a:rPr>
              <a:t>supra-orbital torus </a:t>
            </a:r>
            <a:r>
              <a:rPr lang="nl-BE" sz="1400" dirty="0">
                <a:solidFill>
                  <a:schemeClr val="tx2"/>
                </a:solidFill>
              </a:rPr>
              <a:t>(SOT)	-</a:t>
            </a:r>
            <a:r>
              <a:rPr lang="nl-BE" sz="1400" b="1" dirty="0">
                <a:solidFill>
                  <a:schemeClr val="tx2"/>
                </a:solidFill>
              </a:rPr>
              <a:t> platy-cephaly</a:t>
            </a:r>
            <a:r>
              <a:rPr lang="nl-BE" sz="1400" dirty="0">
                <a:solidFill>
                  <a:schemeClr val="tx2"/>
                </a:solidFill>
              </a:rPr>
              <a:t> : long low skull </a:t>
            </a:r>
            <a:br>
              <a:rPr lang="nl-BE" sz="1400" dirty="0">
                <a:solidFill>
                  <a:schemeClr val="tx2"/>
                </a:solidFill>
              </a:rPr>
            </a:br>
            <a:r>
              <a:rPr lang="nl-BE" sz="1400" dirty="0">
                <a:solidFill>
                  <a:schemeClr val="tx2"/>
                </a:solidFill>
              </a:rPr>
              <a:t>- large, esp. wide </a:t>
            </a:r>
            <a:r>
              <a:rPr lang="nl-BE" sz="1400" b="1" dirty="0">
                <a:solidFill>
                  <a:schemeClr val="tx2"/>
                </a:solidFill>
              </a:rPr>
              <a:t>thorax</a:t>
            </a:r>
            <a:r>
              <a:rPr lang="nl-BE" sz="1400" dirty="0">
                <a:solidFill>
                  <a:schemeClr val="tx2"/>
                </a:solidFill>
              </a:rPr>
              <a:t> 						- </a:t>
            </a:r>
            <a:r>
              <a:rPr lang="nl-BE" sz="1400" b="1" dirty="0">
                <a:solidFill>
                  <a:schemeClr val="tx2"/>
                </a:solidFill>
              </a:rPr>
              <a:t>platy-pelloidy</a:t>
            </a:r>
            <a:r>
              <a:rPr lang="nl-BE" sz="1400" dirty="0">
                <a:solidFill>
                  <a:schemeClr val="tx2"/>
                </a:solidFill>
              </a:rPr>
              <a:t> : broad pelvis + flaring iliac blades</a:t>
            </a:r>
            <a:br>
              <a:rPr lang="nl-BE" sz="1400" dirty="0">
                <a:solidFill>
                  <a:schemeClr val="tx2"/>
                </a:solidFill>
              </a:rPr>
            </a:br>
            <a:r>
              <a:rPr lang="nl-BE" sz="1400" dirty="0">
                <a:solidFill>
                  <a:schemeClr val="tx2"/>
                </a:solidFill>
              </a:rPr>
              <a:t>- rel. long &amp; horizontal </a:t>
            </a:r>
            <a:r>
              <a:rPr lang="nl-BE" sz="1400" b="1" dirty="0">
                <a:solidFill>
                  <a:schemeClr val="tx2"/>
                </a:solidFill>
              </a:rPr>
              <a:t>femoral neck </a:t>
            </a:r>
            <a:r>
              <a:rPr lang="nl-BE" sz="1400" dirty="0">
                <a:solidFill>
                  <a:schemeClr val="tx2"/>
                </a:solidFill>
              </a:rPr>
              <a:t>				- </a:t>
            </a:r>
            <a:r>
              <a:rPr lang="nl-BE" sz="1400" b="1" dirty="0">
                <a:solidFill>
                  <a:schemeClr val="tx2"/>
                </a:solidFill>
              </a:rPr>
              <a:t>platy-meria</a:t>
            </a:r>
            <a:r>
              <a:rPr lang="nl-BE" sz="1400" dirty="0">
                <a:solidFill>
                  <a:schemeClr val="tx2"/>
                </a:solidFill>
              </a:rPr>
              <a:t> : dorso-ventrally flattened femora </a:t>
            </a:r>
            <a:br>
              <a:rPr lang="nl-BE" sz="1400" dirty="0">
                <a:solidFill>
                  <a:schemeClr val="tx2"/>
                </a:solidFill>
              </a:rPr>
            </a:br>
            <a:r>
              <a:rPr lang="nl-BE" sz="1400" dirty="0">
                <a:solidFill>
                  <a:schemeClr val="tx2"/>
                </a:solidFill>
              </a:rPr>
              <a:t>- </a:t>
            </a:r>
            <a:r>
              <a:rPr lang="nl-BE" sz="1400" b="1" dirty="0">
                <a:solidFill>
                  <a:schemeClr val="tx2"/>
                </a:solidFill>
              </a:rPr>
              <a:t>tibia</a:t>
            </a:r>
            <a:r>
              <a:rPr lang="nl-BE" sz="1400" dirty="0">
                <a:solidFill>
                  <a:schemeClr val="tx2"/>
                </a:solidFill>
              </a:rPr>
              <a:t> a bit shorter 						- </a:t>
            </a:r>
            <a:r>
              <a:rPr lang="nl-BE" sz="1400" b="1" dirty="0">
                <a:solidFill>
                  <a:schemeClr val="tx2"/>
                </a:solidFill>
              </a:rPr>
              <a:t>planti-grady </a:t>
            </a:r>
            <a:r>
              <a:rPr lang="nl-BE" sz="1400" dirty="0">
                <a:solidFill>
                  <a:schemeClr val="tx2"/>
                </a:solidFill>
              </a:rPr>
              <a:t>: flat feet + rel. long 1st toe</a:t>
            </a:r>
            <a:br>
              <a:rPr lang="nl-BE" sz="1400" dirty="0">
                <a:solidFill>
                  <a:schemeClr val="tx2"/>
                </a:solidFill>
              </a:rPr>
            </a:br>
            <a:r>
              <a:rPr lang="nl-BE" sz="1400" dirty="0">
                <a:solidFill>
                  <a:schemeClr val="tx2"/>
                </a:solidFill>
              </a:rPr>
              <a:t>- thick sub-cutaneous </a:t>
            </a:r>
            <a:r>
              <a:rPr lang="nl-BE" sz="1400" b="1" dirty="0">
                <a:solidFill>
                  <a:schemeClr val="tx2"/>
                </a:solidFill>
              </a:rPr>
              <a:t>fat</a:t>
            </a:r>
            <a:r>
              <a:rPr lang="nl-BE" sz="1400" dirty="0">
                <a:solidFill>
                  <a:schemeClr val="tx2"/>
                </a:solidFill>
              </a:rPr>
              <a:t> layer (SC)				- male </a:t>
            </a:r>
            <a:r>
              <a:rPr lang="nl-BE" sz="1400" b="1" dirty="0">
                <a:solidFill>
                  <a:schemeClr val="tx2"/>
                </a:solidFill>
              </a:rPr>
              <a:t>hair</a:t>
            </a:r>
            <a:r>
              <a:rPr lang="nl-BE" sz="1400" dirty="0">
                <a:solidFill>
                  <a:schemeClr val="tx2"/>
                </a:solidFill>
              </a:rPr>
              <a:t> distribution + sebaceous </a:t>
            </a:r>
            <a:r>
              <a:rPr lang="nl-BE" sz="1400" b="1" dirty="0">
                <a:solidFill>
                  <a:schemeClr val="tx2"/>
                </a:solidFill>
              </a:rPr>
              <a:t>skin glands </a:t>
            </a:r>
            <a:endParaRPr lang="nl-BE" dirty="0">
              <a:solidFill>
                <a:schemeClr val="tx2"/>
              </a:solidFill>
            </a:endParaRPr>
          </a:p>
        </p:txBody>
      </p:sp>
      <p:sp>
        <p:nvSpPr>
          <p:cNvPr id="3" name="Rectangle 2">
            <a:extLst>
              <a:ext uri="{FF2B5EF4-FFF2-40B4-BE49-F238E27FC236}">
                <a16:creationId xmlns:a16="http://schemas.microsoft.com/office/drawing/2014/main" id="{17B08FB3-1EBA-6942-95C3-086448B56D7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4097" name="Picture 1" descr="Verhaegen1985">
            <a:extLst>
              <a:ext uri="{FF2B5EF4-FFF2-40B4-BE49-F238E27FC236}">
                <a16:creationId xmlns:a16="http://schemas.microsoft.com/office/drawing/2014/main" id="{010E0B2C-10AA-6141-8686-476740E1CB7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410114"/>
            <a:ext cx="7026573" cy="4499997"/>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24726931-853C-B949-8C48-419977191343}"/>
              </a:ext>
            </a:extLst>
          </p:cNvPr>
          <p:cNvSpPr txBox="1"/>
          <p:nvPr/>
        </p:nvSpPr>
        <p:spPr>
          <a:xfrm>
            <a:off x="6342676" y="1191331"/>
            <a:ext cx="2618730" cy="1107996"/>
          </a:xfrm>
          <a:prstGeom prst="rect">
            <a:avLst/>
          </a:prstGeom>
          <a:noFill/>
        </p:spPr>
        <p:txBody>
          <a:bodyPr wrap="none" rtlCol="0">
            <a:spAutoFit/>
          </a:bodyPr>
          <a:lstStyle/>
          <a:p>
            <a:r>
              <a:rPr lang="nl-BE" sz="1400" b="1" dirty="0">
                <a:solidFill>
                  <a:srgbClr val="7030A0"/>
                </a:solidFill>
              </a:rPr>
              <a:t>The Aquatic Ape Theory :</a:t>
            </a:r>
          </a:p>
          <a:p>
            <a:r>
              <a:rPr lang="nl-BE" sz="1400" b="1" dirty="0">
                <a:solidFill>
                  <a:srgbClr val="7030A0"/>
                </a:solidFill>
              </a:rPr>
              <a:t>evidence and a possible scenario</a:t>
            </a:r>
          </a:p>
          <a:p>
            <a:r>
              <a:rPr lang="nl-BE" sz="1400" b="1" dirty="0">
                <a:solidFill>
                  <a:srgbClr val="7030A0"/>
                </a:solidFill>
              </a:rPr>
              <a:t>	</a:t>
            </a:r>
            <a:r>
              <a:rPr lang="nl-BE" sz="1400" dirty="0">
                <a:solidFill>
                  <a:srgbClr val="7030A0"/>
                </a:solidFill>
              </a:rPr>
              <a:t>Marc Verhaegen 1985</a:t>
            </a:r>
          </a:p>
          <a:p>
            <a:r>
              <a:rPr lang="nl-BE" sz="1400" dirty="0">
                <a:solidFill>
                  <a:srgbClr val="7030A0"/>
                </a:solidFill>
              </a:rPr>
              <a:t>	</a:t>
            </a:r>
            <a:r>
              <a:rPr lang="nl-BE" sz="1400" i="1" dirty="0">
                <a:solidFill>
                  <a:srgbClr val="7030A0"/>
                </a:solidFill>
              </a:rPr>
              <a:t>Med.Hypoth</a:t>
            </a:r>
            <a:r>
              <a:rPr lang="nl-BE" sz="1400" dirty="0">
                <a:solidFill>
                  <a:srgbClr val="7030A0"/>
                </a:solidFill>
              </a:rPr>
              <a:t>.16:17-32 </a:t>
            </a:r>
          </a:p>
          <a:p>
            <a:r>
              <a:rPr lang="en-GB" sz="1000" dirty="0">
                <a:solidFill>
                  <a:schemeClr val="accent4">
                    <a:lumMod val="75000"/>
                  </a:schemeClr>
                </a:solidFill>
              </a:rPr>
              <a:t>	copied by Timo von Burg 1994</a:t>
            </a:r>
            <a:endParaRPr lang="nl-BE" sz="1000" dirty="0">
              <a:solidFill>
                <a:schemeClr val="accent4">
                  <a:lumMod val="75000"/>
                </a:schemeClr>
              </a:solidFill>
            </a:endParaRPr>
          </a:p>
        </p:txBody>
      </p:sp>
    </p:spTree>
    <p:extLst>
      <p:ext uri="{BB962C8B-B14F-4D97-AF65-F5344CB8AC3E}">
        <p14:creationId xmlns:p14="http://schemas.microsoft.com/office/powerpoint/2010/main" val="82247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083763EF-1CD6-0D4E-8F53-33AE67142C3C}"/>
              </a:ext>
            </a:extLst>
          </p:cNvPr>
          <p:cNvSpPr/>
          <p:nvPr/>
        </p:nvSpPr>
        <p:spPr>
          <a:xfrm>
            <a:off x="717574" y="632095"/>
            <a:ext cx="7708851" cy="5201424"/>
          </a:xfrm>
          <a:prstGeom prst="rect">
            <a:avLst/>
          </a:prstGeom>
        </p:spPr>
        <p:txBody>
          <a:bodyPr wrap="square">
            <a:spAutoFit/>
          </a:bodyPr>
          <a:lstStyle/>
          <a:p>
            <a:endParaRPr lang="nl-BE" dirty="0"/>
          </a:p>
          <a:p>
            <a:pPr algn="ctr"/>
            <a:r>
              <a:rPr lang="nl-BE" sz="4400" b="1" dirty="0">
                <a:solidFill>
                  <a:srgbClr val="7030A0"/>
                </a:solidFill>
              </a:rPr>
              <a:t>Sleep floating </a:t>
            </a:r>
            <a:r>
              <a:rPr lang="nl-BE" sz="4400" dirty="0">
                <a:solidFill>
                  <a:srgbClr val="7030A0"/>
                </a:solidFill>
              </a:rPr>
              <a:t>??</a:t>
            </a:r>
          </a:p>
          <a:p>
            <a:endParaRPr lang="nl-BE" dirty="0"/>
          </a:p>
          <a:p>
            <a:endParaRPr lang="nl-BE" dirty="0"/>
          </a:p>
          <a:p>
            <a:r>
              <a:rPr lang="nl-BE" dirty="0">
                <a:solidFill>
                  <a:schemeClr val="accent3">
                    <a:lumMod val="50000"/>
                  </a:schemeClr>
                </a:solidFill>
              </a:rPr>
              <a:t>“The </a:t>
            </a:r>
            <a:r>
              <a:rPr lang="nl-BE" i="1" dirty="0">
                <a:solidFill>
                  <a:schemeClr val="accent3">
                    <a:lumMod val="50000"/>
                  </a:schemeClr>
                </a:solidFill>
              </a:rPr>
              <a:t>Littoral Theory </a:t>
            </a:r>
            <a:r>
              <a:rPr lang="nl-BE" dirty="0">
                <a:solidFill>
                  <a:schemeClr val="accent3">
                    <a:lumMod val="50000"/>
                  </a:schemeClr>
                </a:solidFill>
              </a:rPr>
              <a:t>is wrong, because humans can’t sleep floating” :</a:t>
            </a:r>
          </a:p>
          <a:p>
            <a:r>
              <a:rPr lang="nl-BE" i="1" dirty="0">
                <a:solidFill>
                  <a:schemeClr val="accent3">
                    <a:lumMod val="50000"/>
                  </a:schemeClr>
                </a:solidFill>
              </a:rPr>
              <a:t>e.g. </a:t>
            </a:r>
            <a:r>
              <a:rPr lang="nl-BE" dirty="0">
                <a:solidFill>
                  <a:schemeClr val="accent3">
                    <a:lumMod val="50000"/>
                  </a:schemeClr>
                </a:solidFill>
              </a:rPr>
              <a:t>dangerous predators on the beach?   Sleeping amid kelp??</a:t>
            </a:r>
          </a:p>
          <a:p>
            <a:r>
              <a:rPr lang="nl-BE" dirty="0">
                <a:solidFill>
                  <a:schemeClr val="accent1">
                    <a:lumMod val="75000"/>
                  </a:schemeClr>
                </a:solidFill>
              </a:rPr>
              <a:t> </a:t>
            </a:r>
          </a:p>
          <a:p>
            <a:r>
              <a:rPr lang="nl-BE" dirty="0">
                <a:solidFill>
                  <a:schemeClr val="accent4">
                    <a:lumMod val="50000"/>
                  </a:schemeClr>
                </a:solidFill>
              </a:rPr>
              <a:t>Perhaps most of us can’t,  but  </a:t>
            </a:r>
            <a:r>
              <a:rPr lang="nl-BE" i="1" dirty="0">
                <a:solidFill>
                  <a:schemeClr val="accent4">
                    <a:lumMod val="50000"/>
                  </a:schemeClr>
                </a:solidFill>
              </a:rPr>
              <a:t>H.erectus </a:t>
            </a:r>
            <a:r>
              <a:rPr lang="nl-BE" dirty="0">
                <a:solidFill>
                  <a:schemeClr val="accent4">
                    <a:lumMod val="50000"/>
                  </a:schemeClr>
                </a:solidFill>
              </a:rPr>
              <a:t>&amp; even </a:t>
            </a:r>
            <a:r>
              <a:rPr lang="nl-BE" i="1" dirty="0">
                <a:solidFill>
                  <a:schemeClr val="accent4">
                    <a:lumMod val="50000"/>
                  </a:schemeClr>
                </a:solidFill>
              </a:rPr>
              <a:t>H.neanderth</a:t>
            </a:r>
            <a:r>
              <a:rPr lang="nl-BE" dirty="0">
                <a:solidFill>
                  <a:schemeClr val="accent4">
                    <a:lumMod val="50000"/>
                  </a:schemeClr>
                </a:solidFill>
              </a:rPr>
              <a:t>. had</a:t>
            </a:r>
            <a:br>
              <a:rPr lang="nl-BE" dirty="0">
                <a:solidFill>
                  <a:schemeClr val="accent4">
                    <a:lumMod val="50000"/>
                  </a:schemeClr>
                </a:solidFill>
              </a:rPr>
            </a:br>
            <a:r>
              <a:rPr lang="nl-BE" dirty="0">
                <a:solidFill>
                  <a:schemeClr val="accent4">
                    <a:lumMod val="50000"/>
                  </a:schemeClr>
                </a:solidFill>
              </a:rPr>
              <a:t>- </a:t>
            </a:r>
            <a:r>
              <a:rPr lang="nl-BE" b="1" dirty="0">
                <a:solidFill>
                  <a:schemeClr val="accent4">
                    <a:lumMod val="50000"/>
                  </a:schemeClr>
                </a:solidFill>
              </a:rPr>
              <a:t>shorter tibiae </a:t>
            </a:r>
            <a:r>
              <a:rPr lang="nl-BE" dirty="0">
                <a:solidFill>
                  <a:schemeClr val="accent4">
                    <a:lumMod val="50000"/>
                  </a:schemeClr>
                </a:solidFill>
              </a:rPr>
              <a:t>–</a:t>
            </a:r>
            <a:r>
              <a:rPr lang="nl-BE" b="1" dirty="0">
                <a:solidFill>
                  <a:schemeClr val="accent4">
                    <a:lumMod val="50000"/>
                  </a:schemeClr>
                </a:solidFill>
              </a:rPr>
              <a:t>  </a:t>
            </a:r>
            <a:r>
              <a:rPr lang="nl-BE" dirty="0">
                <a:solidFill>
                  <a:schemeClr val="accent4">
                    <a:lumMod val="50000"/>
                  </a:schemeClr>
                </a:solidFill>
              </a:rPr>
              <a:t>legs are rel.heavier than the rest of or body</a:t>
            </a:r>
            <a:br>
              <a:rPr lang="nl-BE" dirty="0">
                <a:solidFill>
                  <a:schemeClr val="accent4">
                    <a:lumMod val="50000"/>
                  </a:schemeClr>
                </a:solidFill>
              </a:rPr>
            </a:br>
            <a:r>
              <a:rPr lang="nl-BE" dirty="0">
                <a:solidFill>
                  <a:schemeClr val="accent4">
                    <a:lumMod val="50000"/>
                  </a:schemeClr>
                </a:solidFill>
              </a:rPr>
              <a:t>- </a:t>
            </a:r>
            <a:r>
              <a:rPr lang="nl-BE" b="1" dirty="0">
                <a:solidFill>
                  <a:schemeClr val="accent4">
                    <a:lumMod val="50000"/>
                  </a:schemeClr>
                </a:solidFill>
              </a:rPr>
              <a:t>more</a:t>
            </a:r>
            <a:r>
              <a:rPr lang="nl-BE" dirty="0">
                <a:solidFill>
                  <a:schemeClr val="accent4">
                    <a:lumMod val="50000"/>
                  </a:schemeClr>
                </a:solidFill>
              </a:rPr>
              <a:t> </a:t>
            </a:r>
            <a:r>
              <a:rPr lang="nl-BE" b="1" dirty="0">
                <a:solidFill>
                  <a:schemeClr val="accent4">
                    <a:lumMod val="50000"/>
                  </a:schemeClr>
                </a:solidFill>
              </a:rPr>
              <a:t>SC fat   </a:t>
            </a:r>
            <a:r>
              <a:rPr lang="nl-BE" dirty="0">
                <a:solidFill>
                  <a:schemeClr val="accent4">
                    <a:lumMod val="50000"/>
                  </a:schemeClr>
                </a:solidFill>
              </a:rPr>
              <a:t>–  we’re still much fatter than apes &amp; most terrestrial mammals</a:t>
            </a:r>
            <a:br>
              <a:rPr lang="nl-BE" dirty="0">
                <a:solidFill>
                  <a:schemeClr val="accent4">
                    <a:lumMod val="50000"/>
                  </a:schemeClr>
                </a:solidFill>
              </a:rPr>
            </a:br>
            <a:r>
              <a:rPr lang="nl-BE" dirty="0">
                <a:solidFill>
                  <a:schemeClr val="accent4">
                    <a:lumMod val="50000"/>
                  </a:schemeClr>
                </a:solidFill>
              </a:rPr>
              <a:t>- </a:t>
            </a:r>
            <a:r>
              <a:rPr lang="nl-BE" b="1" dirty="0">
                <a:solidFill>
                  <a:schemeClr val="accent4">
                    <a:lumMod val="50000"/>
                  </a:schemeClr>
                </a:solidFill>
              </a:rPr>
              <a:t>no</a:t>
            </a:r>
            <a:r>
              <a:rPr lang="nl-BE" dirty="0">
                <a:solidFill>
                  <a:schemeClr val="accent4">
                    <a:lumMod val="50000"/>
                  </a:schemeClr>
                </a:solidFill>
              </a:rPr>
              <a:t> </a:t>
            </a:r>
            <a:r>
              <a:rPr lang="nl-BE" b="1" dirty="0">
                <a:solidFill>
                  <a:schemeClr val="accent4">
                    <a:lumMod val="50000"/>
                  </a:schemeClr>
                </a:solidFill>
              </a:rPr>
              <a:t>basi-cranial flexion  </a:t>
            </a:r>
            <a:r>
              <a:rPr lang="nl-BE" dirty="0">
                <a:solidFill>
                  <a:schemeClr val="accent4">
                    <a:lumMod val="50000"/>
                  </a:schemeClr>
                </a:solidFill>
              </a:rPr>
              <a:t>–  BCF turns the nose more ventrally</a:t>
            </a:r>
            <a:br>
              <a:rPr lang="nl-BE" dirty="0">
                <a:solidFill>
                  <a:schemeClr val="accent4">
                    <a:lumMod val="50000"/>
                  </a:schemeClr>
                </a:solidFill>
              </a:rPr>
            </a:br>
            <a:r>
              <a:rPr lang="nl-BE" dirty="0">
                <a:solidFill>
                  <a:schemeClr val="accent4">
                    <a:lumMod val="50000"/>
                  </a:schemeClr>
                </a:solidFill>
              </a:rPr>
              <a:t>- </a:t>
            </a:r>
            <a:r>
              <a:rPr lang="nl-BE" b="1" dirty="0">
                <a:solidFill>
                  <a:schemeClr val="accent4">
                    <a:lumMod val="50000"/>
                  </a:schemeClr>
                </a:solidFill>
              </a:rPr>
              <a:t>platy-cephaly</a:t>
            </a:r>
            <a:r>
              <a:rPr lang="nl-BE" dirty="0">
                <a:solidFill>
                  <a:schemeClr val="accent4">
                    <a:lumMod val="50000"/>
                  </a:schemeClr>
                </a:solidFill>
              </a:rPr>
              <a:t>  –  long &amp; low skulls, bring the face &amp; nose forward</a:t>
            </a:r>
          </a:p>
          <a:p>
            <a:r>
              <a:rPr lang="nl-BE" dirty="0">
                <a:solidFill>
                  <a:schemeClr val="accent4">
                    <a:lumMod val="50000"/>
                  </a:schemeClr>
                </a:solidFill>
              </a:rPr>
              <a:t>- </a:t>
            </a:r>
            <a:r>
              <a:rPr lang="nl-BE" b="1" dirty="0">
                <a:solidFill>
                  <a:schemeClr val="accent4">
                    <a:lumMod val="50000"/>
                  </a:schemeClr>
                </a:solidFill>
              </a:rPr>
              <a:t>projecting mid-face </a:t>
            </a:r>
            <a:r>
              <a:rPr lang="nl-BE" dirty="0">
                <a:solidFill>
                  <a:schemeClr val="accent4">
                    <a:lumMod val="50000"/>
                  </a:schemeClr>
                </a:solidFill>
              </a:rPr>
              <a:t>– still no chin</a:t>
            </a:r>
            <a:br>
              <a:rPr lang="nl-BE" dirty="0">
                <a:solidFill>
                  <a:schemeClr val="accent4">
                    <a:lumMod val="50000"/>
                  </a:schemeClr>
                </a:solidFill>
              </a:rPr>
            </a:br>
            <a:r>
              <a:rPr lang="nl-BE" dirty="0">
                <a:solidFill>
                  <a:schemeClr val="accent4">
                    <a:lumMod val="50000"/>
                  </a:schemeClr>
                </a:solidFill>
              </a:rPr>
              <a:t>- </a:t>
            </a:r>
            <a:r>
              <a:rPr lang="nl-BE" b="1" dirty="0">
                <a:solidFill>
                  <a:schemeClr val="accent4">
                    <a:lumMod val="50000"/>
                  </a:schemeClr>
                </a:solidFill>
              </a:rPr>
              <a:t>large nose </a:t>
            </a:r>
            <a:r>
              <a:rPr lang="nl-BE" dirty="0">
                <a:solidFill>
                  <a:schemeClr val="accent4">
                    <a:lumMod val="50000"/>
                  </a:schemeClr>
                </a:solidFill>
              </a:rPr>
              <a:t>–  google  </a:t>
            </a:r>
            <a:r>
              <a:rPr lang="nl-BE" i="1" dirty="0">
                <a:solidFill>
                  <a:schemeClr val="accent4">
                    <a:lumMod val="50000"/>
                  </a:schemeClr>
                </a:solidFill>
              </a:rPr>
              <a:t>Oi, big nose!</a:t>
            </a:r>
            <a:br>
              <a:rPr lang="nl-BE" dirty="0">
                <a:solidFill>
                  <a:schemeClr val="accent4">
                    <a:lumMod val="50000"/>
                  </a:schemeClr>
                </a:solidFill>
              </a:rPr>
            </a:br>
            <a:endParaRPr lang="nl-BE" dirty="0">
              <a:solidFill>
                <a:schemeClr val="accent4">
                  <a:lumMod val="50000"/>
                </a:schemeClr>
              </a:solidFill>
            </a:endParaRPr>
          </a:p>
          <a:p>
            <a:r>
              <a:rPr lang="nl-BE" dirty="0">
                <a:solidFill>
                  <a:schemeClr val="bg2">
                    <a:lumMod val="10000"/>
                  </a:schemeClr>
                </a:solidFill>
              </a:rPr>
              <a:t>Early-Pleistocene </a:t>
            </a:r>
            <a:r>
              <a:rPr lang="nl-BE" i="1" dirty="0">
                <a:solidFill>
                  <a:schemeClr val="bg2">
                    <a:lumMod val="10000"/>
                  </a:schemeClr>
                </a:solidFill>
              </a:rPr>
              <a:t>Homo</a:t>
            </a:r>
            <a:r>
              <a:rPr lang="nl-BE" dirty="0">
                <a:solidFill>
                  <a:schemeClr val="bg2">
                    <a:lumMod val="10000"/>
                  </a:schemeClr>
                </a:solidFill>
              </a:rPr>
              <a:t> dispersed intercontinentally in </a:t>
            </a:r>
            <a:r>
              <a:rPr lang="nl-BE" b="1" dirty="0">
                <a:solidFill>
                  <a:schemeClr val="bg2">
                    <a:lumMod val="10000"/>
                  </a:schemeClr>
                </a:solidFill>
              </a:rPr>
              <a:t>salty</a:t>
            </a:r>
            <a:r>
              <a:rPr lang="nl-BE" dirty="0">
                <a:solidFill>
                  <a:schemeClr val="bg2">
                    <a:lumMod val="10000"/>
                  </a:schemeClr>
                </a:solidFill>
              </a:rPr>
              <a:t> waters.</a:t>
            </a:r>
          </a:p>
          <a:p>
            <a:r>
              <a:rPr lang="nl-BE" dirty="0">
                <a:solidFill>
                  <a:schemeClr val="bg2">
                    <a:lumMod val="10000"/>
                  </a:schemeClr>
                </a:solidFill>
              </a:rPr>
              <a:t>Para-nasal sinuses  </a:t>
            </a:r>
            <a:r>
              <a:rPr lang="nl-BE" i="1" dirty="0">
                <a:solidFill>
                  <a:schemeClr val="bg2">
                    <a:lumMod val="10000"/>
                  </a:schemeClr>
                </a:solidFill>
              </a:rPr>
              <a:t>Hn</a:t>
            </a:r>
            <a:r>
              <a:rPr lang="nl-BE" dirty="0">
                <a:solidFill>
                  <a:schemeClr val="bg2">
                    <a:lumMod val="10000"/>
                  </a:schemeClr>
                </a:solidFill>
              </a:rPr>
              <a:t> &gt; </a:t>
            </a:r>
            <a:r>
              <a:rPr lang="nl-BE" i="1" dirty="0">
                <a:solidFill>
                  <a:schemeClr val="bg2">
                    <a:lumMod val="10000"/>
                  </a:schemeClr>
                </a:solidFill>
              </a:rPr>
              <a:t>Hs</a:t>
            </a:r>
            <a:r>
              <a:rPr lang="nl-BE" dirty="0">
                <a:solidFill>
                  <a:schemeClr val="bg2">
                    <a:lumMod val="10000"/>
                  </a:schemeClr>
                </a:solidFill>
              </a:rPr>
              <a:t> &gt; </a:t>
            </a:r>
            <a:r>
              <a:rPr lang="nl-BE" i="1" dirty="0">
                <a:solidFill>
                  <a:schemeClr val="bg2">
                    <a:lumMod val="10000"/>
                  </a:schemeClr>
                </a:solidFill>
              </a:rPr>
              <a:t>He  </a:t>
            </a:r>
            <a:r>
              <a:rPr lang="nl-BE" dirty="0">
                <a:solidFill>
                  <a:schemeClr val="bg2">
                    <a:lumMod val="10000"/>
                  </a:schemeClr>
                </a:solidFill>
              </a:rPr>
              <a:t>=</a:t>
            </a:r>
            <a:r>
              <a:rPr lang="nl-BE" i="1" dirty="0">
                <a:solidFill>
                  <a:schemeClr val="bg2">
                    <a:lumMod val="10000"/>
                  </a:schemeClr>
                </a:solidFill>
              </a:rPr>
              <a:t>  </a:t>
            </a:r>
            <a:r>
              <a:rPr lang="nl-BE" u="sng" dirty="0">
                <a:solidFill>
                  <a:schemeClr val="bg2">
                    <a:lumMod val="10000"/>
                  </a:schemeClr>
                </a:solidFill>
              </a:rPr>
              <a:t>fresh</a:t>
            </a:r>
            <a:r>
              <a:rPr lang="nl-BE" dirty="0">
                <a:solidFill>
                  <a:schemeClr val="bg2">
                    <a:lumMod val="10000"/>
                  </a:schemeClr>
                </a:solidFill>
              </a:rPr>
              <a:t> </a:t>
            </a:r>
            <a:r>
              <a:rPr lang="nl-BE" i="1" dirty="0">
                <a:solidFill>
                  <a:schemeClr val="bg2">
                    <a:lumMod val="10000"/>
                  </a:schemeClr>
                </a:solidFill>
              </a:rPr>
              <a:t>vs</a:t>
            </a:r>
            <a:r>
              <a:rPr lang="nl-BE" dirty="0">
                <a:solidFill>
                  <a:schemeClr val="bg2">
                    <a:lumMod val="10000"/>
                  </a:schemeClr>
                </a:solidFill>
              </a:rPr>
              <a:t> </a:t>
            </a:r>
            <a:r>
              <a:rPr lang="nl-BE" u="sng" dirty="0">
                <a:solidFill>
                  <a:schemeClr val="bg2">
                    <a:lumMod val="10000"/>
                  </a:schemeClr>
                </a:solidFill>
              </a:rPr>
              <a:t>salt</a:t>
            </a:r>
            <a:r>
              <a:rPr lang="nl-BE" dirty="0">
                <a:solidFill>
                  <a:schemeClr val="bg2">
                    <a:lumMod val="10000"/>
                  </a:schemeClr>
                </a:solidFill>
              </a:rPr>
              <a:t>y water?      POS  </a:t>
            </a:r>
            <a:r>
              <a:rPr lang="nl-BE" i="1" dirty="0">
                <a:solidFill>
                  <a:schemeClr val="bg2">
                    <a:lumMod val="10000"/>
                  </a:schemeClr>
                </a:solidFill>
              </a:rPr>
              <a:t>He</a:t>
            </a:r>
            <a:r>
              <a:rPr lang="nl-BE" dirty="0">
                <a:solidFill>
                  <a:schemeClr val="bg2">
                    <a:lumMod val="10000"/>
                  </a:schemeClr>
                </a:solidFill>
              </a:rPr>
              <a:t> &gt; </a:t>
            </a:r>
            <a:r>
              <a:rPr lang="nl-BE" i="1" dirty="0">
                <a:solidFill>
                  <a:schemeClr val="bg2">
                    <a:lumMod val="10000"/>
                  </a:schemeClr>
                </a:solidFill>
              </a:rPr>
              <a:t>Hn</a:t>
            </a:r>
            <a:r>
              <a:rPr lang="nl-BE" dirty="0">
                <a:solidFill>
                  <a:schemeClr val="bg2">
                    <a:lumMod val="10000"/>
                  </a:schemeClr>
                </a:solidFill>
              </a:rPr>
              <a:t> &gt; </a:t>
            </a:r>
            <a:r>
              <a:rPr lang="nl-BE" i="1" dirty="0">
                <a:solidFill>
                  <a:schemeClr val="bg2">
                    <a:lumMod val="10000"/>
                  </a:schemeClr>
                </a:solidFill>
              </a:rPr>
              <a:t>Hs</a:t>
            </a:r>
            <a:r>
              <a:rPr lang="nl-BE" dirty="0">
                <a:solidFill>
                  <a:schemeClr val="bg2">
                    <a:lumMod val="10000"/>
                  </a:schemeClr>
                </a:solidFill>
              </a:rPr>
              <a:t>.</a:t>
            </a:r>
          </a:p>
        </p:txBody>
      </p:sp>
    </p:spTree>
    <p:extLst>
      <p:ext uri="{BB962C8B-B14F-4D97-AF65-F5344CB8AC3E}">
        <p14:creationId xmlns:p14="http://schemas.microsoft.com/office/powerpoint/2010/main" val="4131861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9EB588-C72D-1241-829C-3ACCF2A81182}"/>
              </a:ext>
            </a:extLst>
          </p:cNvPr>
          <p:cNvSpPr>
            <a:spLocks noGrp="1"/>
          </p:cNvSpPr>
          <p:nvPr>
            <p:ph type="title"/>
          </p:nvPr>
        </p:nvSpPr>
        <p:spPr>
          <a:xfrm>
            <a:off x="5754076" y="-283778"/>
            <a:ext cx="3389923" cy="6857999"/>
          </a:xfrm>
        </p:spPr>
        <p:txBody>
          <a:bodyPr>
            <a:normAutofit/>
          </a:bodyPr>
          <a:lstStyle/>
          <a:p>
            <a:r>
              <a:rPr lang="nl-BE" sz="3600" b="1" dirty="0">
                <a:solidFill>
                  <a:srgbClr val="7030A0"/>
                </a:solidFill>
              </a:rPr>
              <a:t>Philtrum &amp; Columella</a:t>
            </a:r>
            <a:br>
              <a:rPr lang="nl-BE" sz="2400" b="1" dirty="0">
                <a:solidFill>
                  <a:srgbClr val="7030A0"/>
                </a:solidFill>
              </a:rPr>
            </a:br>
            <a:br>
              <a:rPr lang="nl-BE" sz="2400" dirty="0"/>
            </a:br>
            <a:r>
              <a:rPr lang="nl-BE" sz="3600" i="1" dirty="0">
                <a:solidFill>
                  <a:srgbClr val="0070C0"/>
                </a:solidFill>
              </a:rPr>
              <a:t>Homo erectus </a:t>
            </a:r>
            <a:r>
              <a:rPr lang="nl-BE" sz="3600" dirty="0">
                <a:solidFill>
                  <a:srgbClr val="0070C0"/>
                </a:solidFill>
              </a:rPr>
              <a:t>was </a:t>
            </a:r>
            <a:r>
              <a:rPr lang="nl-BE" sz="3600" b="1" dirty="0">
                <a:solidFill>
                  <a:srgbClr val="0070C0"/>
                </a:solidFill>
              </a:rPr>
              <a:t>prognathic</a:t>
            </a:r>
            <a:r>
              <a:rPr lang="nl-BE" sz="3600" dirty="0">
                <a:solidFill>
                  <a:srgbClr val="0070C0"/>
                </a:solidFill>
              </a:rPr>
              <a:t> </a:t>
            </a:r>
            <a:br>
              <a:rPr lang="nl-BE" sz="2400" dirty="0"/>
            </a:br>
            <a:br>
              <a:rPr lang="nl-BE" sz="2400" dirty="0"/>
            </a:br>
            <a:r>
              <a:rPr lang="nl-BE" sz="2400" dirty="0">
                <a:solidFill>
                  <a:schemeClr val="accent2">
                    <a:lumMod val="75000"/>
                  </a:schemeClr>
                </a:solidFill>
              </a:rPr>
              <a:t>Pro-gnathism  				+ nose was bigger 		+ water  pressure :</a:t>
            </a:r>
            <a:br>
              <a:rPr lang="nl-BE" sz="2400" dirty="0">
                <a:solidFill>
                  <a:schemeClr val="accent2">
                    <a:lumMod val="75000"/>
                  </a:schemeClr>
                </a:solidFill>
              </a:rPr>
            </a:br>
            <a:br>
              <a:rPr lang="nl-BE" sz="2400" dirty="0">
                <a:solidFill>
                  <a:schemeClr val="accent2">
                    <a:lumMod val="75000"/>
                  </a:schemeClr>
                </a:solidFill>
              </a:rPr>
            </a:br>
            <a:r>
              <a:rPr lang="nl-BE" sz="2400" dirty="0">
                <a:solidFill>
                  <a:schemeClr val="accent2">
                    <a:lumMod val="50000"/>
                  </a:schemeClr>
                </a:solidFill>
              </a:rPr>
              <a:t>did  the upper lip ‘automatically’ close the nostrils when diving?</a:t>
            </a:r>
            <a:endParaRPr lang="nl-BE" sz="2400" dirty="0">
              <a:solidFill>
                <a:schemeClr val="accent2">
                  <a:lumMod val="75000"/>
                </a:schemeClr>
              </a:solidFill>
            </a:endParaRPr>
          </a:p>
        </p:txBody>
      </p:sp>
      <p:sp>
        <p:nvSpPr>
          <p:cNvPr id="3" name="Rectangle 1">
            <a:extLst>
              <a:ext uri="{FF2B5EF4-FFF2-40B4-BE49-F238E27FC236}">
                <a16:creationId xmlns:a16="http://schemas.microsoft.com/office/drawing/2014/main" id="{C4014C6F-66C8-E442-BAA7-5C1B7B0E5548}"/>
              </a:ext>
            </a:extLst>
          </p:cNvPr>
          <p:cNvSpPr>
            <a:spLocks noChangeArrowheads="1"/>
          </p:cNvSpPr>
          <p:nvPr/>
        </p:nvSpPr>
        <p:spPr bwMode="auto">
          <a:xfrm>
            <a:off x="-127000" y="-562302"/>
            <a:ext cx="9144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sz="1800" b="0" i="0" u="none" strike="noStrike" cap="none" normalizeH="0" baseline="0" dirty="0">
                <a:ln>
                  <a:noFill/>
                </a:ln>
                <a:solidFill>
                  <a:schemeClr val="tx1"/>
                </a:solidFill>
                <a:effectLst/>
                <a:latin typeface="Arial" panose="020B0604020202020204" pitchFamily="34" charset="0"/>
              </a:rPr>
              <a:t>  </a:t>
            </a:r>
            <a:r>
              <a:rPr kumimoji="0" lang="nl-BE" altLang="nl-BE" sz="28000" b="0" i="0" u="none" strike="noStrike" cap="none" normalizeH="0" baseline="0" dirty="0">
                <a:ln>
                  <a:noFill/>
                </a:ln>
                <a:solidFill>
                  <a:schemeClr val="tx1"/>
                </a:solidFill>
                <a:effectLst/>
                <a:latin typeface="Arial" panose="020B0604020202020204" pitchFamily="34" charset="0"/>
                <a:hlinkClick r:id="rId2"/>
              </a:rPr>
              <a:t>     </a:t>
            </a:r>
            <a:endParaRPr kumimoji="0" lang="nl-BE" altLang="nl-BE" sz="1800" b="0" i="0" u="none" strike="noStrike" cap="none" normalizeH="0" baseline="0" dirty="0">
              <a:ln>
                <a:noFill/>
              </a:ln>
              <a:solidFill>
                <a:schemeClr val="tx1"/>
              </a:solidFill>
              <a:effectLst/>
              <a:latin typeface="Arial" panose="020B0604020202020204" pitchFamily="34" charset="0"/>
            </a:endParaRPr>
          </a:p>
        </p:txBody>
      </p:sp>
      <p:pic>
        <p:nvPicPr>
          <p:cNvPr id="5122" name="Picture 2" descr="normal philtrum">
            <a:hlinkClick r:id="rId2"/>
            <a:extLst>
              <a:ext uri="{FF2B5EF4-FFF2-40B4-BE49-F238E27FC236}">
                <a16:creationId xmlns:a16="http://schemas.microsoft.com/office/drawing/2014/main" id="{616851F9-B7A7-C54F-B779-3CCD63E84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5754077" cy="561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909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5">
            <a:extLst>
              <a:ext uri="{FF2B5EF4-FFF2-40B4-BE49-F238E27FC236}">
                <a16:creationId xmlns:a16="http://schemas.microsoft.com/office/drawing/2014/main" id="{DE05B32B-2590-E541-99F3-92101393CD86}"/>
              </a:ext>
            </a:extLst>
          </p:cNvPr>
          <p:cNvGraphicFramePr>
            <a:graphicFrameLocks noChangeAspect="1"/>
          </p:cNvGraphicFramePr>
          <p:nvPr/>
        </p:nvGraphicFramePr>
        <p:xfrm>
          <a:off x="5166078" y="2993721"/>
          <a:ext cx="4323671" cy="3174609"/>
        </p:xfrm>
        <a:graphic>
          <a:graphicData uri="http://schemas.openxmlformats.org/presentationml/2006/ole">
            <mc:AlternateContent xmlns:mc="http://schemas.openxmlformats.org/markup-compatibility/2006">
              <mc:Choice xmlns:v="urn:schemas-microsoft-com:vml" Requires="v">
                <p:oleObj spid="_x0000_s1056" name="Document" r:id="rId3" imgW="1765300" imgH="1295400" progId="Word.Document.12">
                  <p:embed/>
                </p:oleObj>
              </mc:Choice>
              <mc:Fallback>
                <p:oleObj name="Document" r:id="rId3" imgW="1765300" imgH="1295400" progId="Word.Document.12">
                  <p:embed/>
                  <p:pic>
                    <p:nvPicPr>
                      <p:cNvPr id="2" name="Object 5">
                        <a:extLst>
                          <a:ext uri="{FF2B5EF4-FFF2-40B4-BE49-F238E27FC236}">
                            <a16:creationId xmlns:a16="http://schemas.microsoft.com/office/drawing/2014/main" id="{DE05B32B-2590-E541-99F3-92101393C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6078" y="2993721"/>
                        <a:ext cx="4323671" cy="3174609"/>
                      </a:xfrm>
                      <a:prstGeom prst="rect">
                        <a:avLst/>
                      </a:prstGeom>
                      <a:noFill/>
                      <a:ln>
                        <a:noFill/>
                      </a:ln>
                    </p:spPr>
                  </p:pic>
                </p:oleObj>
              </mc:Fallback>
            </mc:AlternateContent>
          </a:graphicData>
        </a:graphic>
      </p:graphicFrame>
      <p:pic>
        <p:nvPicPr>
          <p:cNvPr id="3" name="Afbeelding 4">
            <a:extLst>
              <a:ext uri="{FF2B5EF4-FFF2-40B4-BE49-F238E27FC236}">
                <a16:creationId xmlns:a16="http://schemas.microsoft.com/office/drawing/2014/main" id="{41C7D82D-8857-9A49-A5E2-2EB5E117617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66078" y="20638"/>
            <a:ext cx="3977922" cy="297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3">
            <a:extLst>
              <a:ext uri="{FF2B5EF4-FFF2-40B4-BE49-F238E27FC236}">
                <a16:creationId xmlns:a16="http://schemas.microsoft.com/office/drawing/2014/main" id="{A6E0FBAA-5E00-8E4D-A1E8-E54FC3E85567}"/>
              </a:ext>
            </a:extLst>
          </p:cNvPr>
          <p:cNvPicPr>
            <a:picLocks noChangeAspect="1"/>
          </p:cNvPicPr>
          <p:nvPr/>
        </p:nvPicPr>
        <p:blipFill>
          <a:blip r:embed="rId6">
            <a:extLst>
              <a:ext uri="{28A0092B-C50C-407E-A947-70E740481C1C}">
                <a14:useLocalDpi xmlns:a14="http://schemas.microsoft.com/office/drawing/2010/main" val="0"/>
              </a:ext>
            </a:extLst>
          </a:blip>
          <a:srcRect l="10602" t="7591" r="2847" b="5406"/>
          <a:stretch>
            <a:fillRect/>
          </a:stretch>
        </p:blipFill>
        <p:spPr bwMode="auto">
          <a:xfrm>
            <a:off x="46133" y="-12275"/>
            <a:ext cx="4844516" cy="322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a:extLst>
              <a:ext uri="{FF2B5EF4-FFF2-40B4-BE49-F238E27FC236}">
                <a16:creationId xmlns:a16="http://schemas.microsoft.com/office/drawing/2014/main" id="{766842B6-7A52-504E-AE5A-3CEF6F472CB1}"/>
              </a:ext>
            </a:extLst>
          </p:cNvPr>
          <p:cNvSpPr/>
          <p:nvPr/>
        </p:nvSpPr>
        <p:spPr>
          <a:xfrm>
            <a:off x="5171666" y="2993721"/>
            <a:ext cx="3847074" cy="738664"/>
          </a:xfrm>
          <a:prstGeom prst="rect">
            <a:avLst/>
          </a:prstGeom>
        </p:spPr>
        <p:txBody>
          <a:bodyPr wrap="square">
            <a:spAutoFit/>
          </a:bodyPr>
          <a:lstStyle/>
          <a:p>
            <a:r>
              <a:rPr lang="nl-BE" sz="1400" b="1" dirty="0">
                <a:solidFill>
                  <a:srgbClr val="7030A0"/>
                </a:solidFill>
              </a:rPr>
              <a:t>Female head hairs  grow longer, and are  less rich in sebum, hence float better,  </a:t>
            </a:r>
            <a:r>
              <a:rPr lang="nl-BE" sz="1400" b="1" i="1" dirty="0">
                <a:solidFill>
                  <a:srgbClr val="7030A0"/>
                </a:solidFill>
              </a:rPr>
              <a:t>cf. </a:t>
            </a:r>
            <a:r>
              <a:rPr lang="nl-BE" sz="1400" b="1" dirty="0">
                <a:solidFill>
                  <a:srgbClr val="7030A0"/>
                </a:solidFill>
              </a:rPr>
              <a:t>Elaine Morgan’s idea on floating babies  grasping  mother’s hairs?</a:t>
            </a:r>
          </a:p>
        </p:txBody>
      </p:sp>
      <p:sp>
        <p:nvSpPr>
          <p:cNvPr id="7" name="Rechthoek 6">
            <a:extLst>
              <a:ext uri="{FF2B5EF4-FFF2-40B4-BE49-F238E27FC236}">
                <a16:creationId xmlns:a16="http://schemas.microsoft.com/office/drawing/2014/main" id="{02656D08-10FB-C14D-AEE0-548D5A0EB003}"/>
              </a:ext>
            </a:extLst>
          </p:cNvPr>
          <p:cNvSpPr/>
          <p:nvPr/>
        </p:nvSpPr>
        <p:spPr>
          <a:xfrm>
            <a:off x="166528" y="5391866"/>
            <a:ext cx="4153038" cy="954107"/>
          </a:xfrm>
          <a:prstGeom prst="rect">
            <a:avLst/>
          </a:prstGeom>
        </p:spPr>
        <p:txBody>
          <a:bodyPr wrap="square">
            <a:spAutoFit/>
          </a:bodyPr>
          <a:lstStyle/>
          <a:p>
            <a:pPr algn="ctr"/>
            <a:r>
              <a:rPr lang="nl-BE" sz="2800" b="1" dirty="0">
                <a:solidFill>
                  <a:srgbClr val="0070C0"/>
                </a:solidFill>
              </a:rPr>
              <a:t>Back-floating  is also seen</a:t>
            </a:r>
          </a:p>
          <a:p>
            <a:pPr algn="ctr"/>
            <a:r>
              <a:rPr lang="nl-BE" sz="2800" b="1" dirty="0">
                <a:solidFill>
                  <a:srgbClr val="0070C0"/>
                </a:solidFill>
              </a:rPr>
              <a:t>in polar bear, sea-otter ...</a:t>
            </a:r>
            <a:endParaRPr lang="nl-BE" sz="2800" dirty="0">
              <a:solidFill>
                <a:srgbClr val="0070C0"/>
              </a:solidFill>
            </a:endParaRPr>
          </a:p>
        </p:txBody>
      </p:sp>
      <p:sp>
        <p:nvSpPr>
          <p:cNvPr id="8" name="Tekstvak 7">
            <a:extLst>
              <a:ext uri="{FF2B5EF4-FFF2-40B4-BE49-F238E27FC236}">
                <a16:creationId xmlns:a16="http://schemas.microsoft.com/office/drawing/2014/main" id="{5203101A-0441-2C41-9C5B-C20D090124E8}"/>
              </a:ext>
            </a:extLst>
          </p:cNvPr>
          <p:cNvSpPr txBox="1"/>
          <p:nvPr/>
        </p:nvSpPr>
        <p:spPr>
          <a:xfrm>
            <a:off x="776894" y="3213512"/>
            <a:ext cx="4113755" cy="2031325"/>
          </a:xfrm>
          <a:prstGeom prst="rect">
            <a:avLst/>
          </a:prstGeom>
          <a:noFill/>
        </p:spPr>
        <p:txBody>
          <a:bodyPr wrap="none" rtlCol="0">
            <a:spAutoFit/>
          </a:bodyPr>
          <a:lstStyle/>
          <a:p>
            <a:r>
              <a:rPr lang="nl-BE" dirty="0"/>
              <a:t>	</a:t>
            </a:r>
            <a:r>
              <a:rPr lang="nl-BE" dirty="0">
                <a:solidFill>
                  <a:srgbClr val="002060"/>
                </a:solidFill>
              </a:rPr>
              <a:t>Dermatology:</a:t>
            </a:r>
          </a:p>
          <a:p>
            <a:r>
              <a:rPr lang="nl-BE" b="1" dirty="0">
                <a:solidFill>
                  <a:srgbClr val="002060"/>
                </a:solidFill>
              </a:rPr>
              <a:t>Head Hair distribution </a:t>
            </a:r>
            <a:r>
              <a:rPr lang="nl-BE" dirty="0">
                <a:solidFill>
                  <a:srgbClr val="002060"/>
                </a:solidFill>
              </a:rPr>
              <a:t>in men (DHT) </a:t>
            </a:r>
          </a:p>
          <a:p>
            <a:r>
              <a:rPr lang="nl-BE" dirty="0">
                <a:solidFill>
                  <a:schemeClr val="accent5">
                    <a:lumMod val="50000"/>
                  </a:schemeClr>
                </a:solidFill>
              </a:rPr>
              <a:t>- scalp hairs grow shorter than in women,</a:t>
            </a:r>
          </a:p>
          <a:p>
            <a:r>
              <a:rPr lang="nl-BE" dirty="0">
                <a:solidFill>
                  <a:schemeClr val="accent5">
                    <a:lumMod val="50000"/>
                  </a:schemeClr>
                </a:solidFill>
              </a:rPr>
              <a:t>- beard &amp; moustache,</a:t>
            </a:r>
          </a:p>
          <a:p>
            <a:r>
              <a:rPr lang="nl-BE" dirty="0">
                <a:solidFill>
                  <a:schemeClr val="accent5">
                    <a:lumMod val="50000"/>
                  </a:schemeClr>
                </a:solidFill>
              </a:rPr>
              <a:t>- localization of sebaceous glands (acnea),</a:t>
            </a:r>
          </a:p>
          <a:p>
            <a:r>
              <a:rPr lang="nl-BE" dirty="0">
                <a:solidFill>
                  <a:schemeClr val="accent5">
                    <a:lumMod val="50000"/>
                  </a:schemeClr>
                </a:solidFill>
              </a:rPr>
              <a:t>- baldness &amp; longer brows in older men</a:t>
            </a:r>
          </a:p>
          <a:p>
            <a:r>
              <a:rPr lang="nl-BE" dirty="0">
                <a:solidFill>
                  <a:schemeClr val="accent5">
                    <a:lumMod val="50000"/>
                  </a:schemeClr>
                </a:solidFill>
              </a:rPr>
              <a:t>= perfect streamlining.</a:t>
            </a:r>
          </a:p>
        </p:txBody>
      </p:sp>
    </p:spTree>
    <p:extLst>
      <p:ext uri="{BB962C8B-B14F-4D97-AF65-F5344CB8AC3E}">
        <p14:creationId xmlns:p14="http://schemas.microsoft.com/office/powerpoint/2010/main" val="3820488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6A8876F-26B3-9544-A6D5-863712378A3D}"/>
              </a:ext>
            </a:extLst>
          </p:cNvPr>
          <p:cNvSpPr/>
          <p:nvPr/>
        </p:nvSpPr>
        <p:spPr>
          <a:xfrm>
            <a:off x="0" y="5422188"/>
            <a:ext cx="9143999" cy="1015663"/>
          </a:xfrm>
          <a:prstGeom prst="rect">
            <a:avLst/>
          </a:prstGeom>
        </p:spPr>
        <p:txBody>
          <a:bodyPr wrap="square">
            <a:spAutoFit/>
          </a:bodyPr>
          <a:lstStyle/>
          <a:p>
            <a:r>
              <a:rPr lang="nl-BE" sz="3200" b="1" dirty="0"/>
              <a:t>  </a:t>
            </a:r>
            <a:r>
              <a:rPr lang="nl-BE" sz="3200" b="1" dirty="0">
                <a:solidFill>
                  <a:srgbClr val="7030A0"/>
                </a:solidFill>
              </a:rPr>
              <a:t>Bajau &amp; Moken kids with Great Underwater </a:t>
            </a:r>
            <a:r>
              <a:rPr lang="nl-BE" sz="3200" b="1" u="sng" dirty="0">
                <a:solidFill>
                  <a:srgbClr val="7030A0"/>
                </a:solidFill>
              </a:rPr>
              <a:t>Vision</a:t>
            </a:r>
          </a:p>
          <a:p>
            <a:r>
              <a:rPr lang="nl-BE" sz="1400" dirty="0">
                <a:hlinkClick r:id="rId2"/>
              </a:rPr>
              <a:t>https://theaquaticape.org/2012/01/11/bajau-kids-with-great-underwater-vision/</a:t>
            </a:r>
            <a:endParaRPr lang="nl-BE" sz="1400" dirty="0"/>
          </a:p>
          <a:p>
            <a:r>
              <a:rPr lang="nl-BE" sz="1400" dirty="0">
                <a:hlinkClick r:id="rId3"/>
              </a:rPr>
              <a:t>http://aquatic-human-ancestor.org/books.html</a:t>
            </a:r>
            <a:endParaRPr lang="nl-BE" sz="1400" dirty="0"/>
          </a:p>
        </p:txBody>
      </p:sp>
      <p:pic>
        <p:nvPicPr>
          <p:cNvPr id="2054" name="Picture 6" descr="Bajau and Moken kids with Great Underwater Vision | The Aquatic Ape">
            <a:hlinkClick r:id="rId4"/>
            <a:extLst>
              <a:ext uri="{FF2B5EF4-FFF2-40B4-BE49-F238E27FC236}">
                <a16:creationId xmlns:a16="http://schemas.microsoft.com/office/drawing/2014/main" id="{D53AFE6B-5C28-5A4B-B39E-FF57FF9BB4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46" t="13955" r="8255" b="19760"/>
          <a:stretch/>
        </p:blipFill>
        <p:spPr bwMode="auto">
          <a:xfrm>
            <a:off x="0" y="-1"/>
            <a:ext cx="9143999" cy="5422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133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a:xfrm>
            <a:off x="1274749" y="1033869"/>
            <a:ext cx="6594502" cy="5439502"/>
          </a:xfrm>
        </p:spPr>
        <p:txBody>
          <a:bodyPr>
            <a:normAutofit fontScale="62500" lnSpcReduction="20000"/>
          </a:bodyPr>
          <a:lstStyle/>
          <a:p>
            <a:pPr algn="l"/>
            <a:r>
              <a:rPr lang="nl-NL" sz="4500" b="1" dirty="0" err="1">
                <a:solidFill>
                  <a:srgbClr val="0000FF"/>
                </a:solidFill>
              </a:rPr>
              <a:t>Littoral</a:t>
            </a:r>
            <a:r>
              <a:rPr lang="nl-NL" sz="4500" b="1" dirty="0">
                <a:solidFill>
                  <a:srgbClr val="0000FF"/>
                </a:solidFill>
              </a:rPr>
              <a:t> </a:t>
            </a:r>
            <a:r>
              <a:rPr lang="nl-NL" sz="4500" b="1" dirty="0" err="1">
                <a:solidFill>
                  <a:srgbClr val="0000FF"/>
                </a:solidFill>
              </a:rPr>
              <a:t>Dispersal</a:t>
            </a:r>
            <a:r>
              <a:rPr lang="nl-NL" sz="4500" b="1" dirty="0">
                <a:solidFill>
                  <a:srgbClr val="0000FF"/>
                </a:solidFill>
              </a:rPr>
              <a:t> </a:t>
            </a:r>
            <a:r>
              <a:rPr lang="nl-NL" sz="3600" dirty="0">
                <a:solidFill>
                  <a:srgbClr val="0000FF"/>
                </a:solidFill>
              </a:rPr>
              <a:t>of </a:t>
            </a:r>
            <a:r>
              <a:rPr lang="nl-NL" sz="3600" dirty="0" err="1">
                <a:solidFill>
                  <a:srgbClr val="0000FF"/>
                </a:solidFill>
              </a:rPr>
              <a:t>archaic</a:t>
            </a:r>
            <a:r>
              <a:rPr lang="nl-NL" sz="3600" dirty="0">
                <a:solidFill>
                  <a:srgbClr val="0000FF"/>
                </a:solidFill>
              </a:rPr>
              <a:t> </a:t>
            </a:r>
            <a:r>
              <a:rPr lang="nl-NL" sz="3600" i="1" dirty="0">
                <a:solidFill>
                  <a:srgbClr val="0000FF"/>
                </a:solidFill>
              </a:rPr>
              <a:t>Homo</a:t>
            </a:r>
            <a:r>
              <a:rPr lang="nl-NL" sz="3600" dirty="0">
                <a:solidFill>
                  <a:srgbClr val="0000FF"/>
                </a:solidFill>
              </a:rPr>
              <a:t> is </a:t>
            </a:r>
            <a:r>
              <a:rPr lang="nl-NL" sz="3600" dirty="0" err="1">
                <a:solidFill>
                  <a:srgbClr val="0000FF"/>
                </a:solidFill>
              </a:rPr>
              <a:t>confirmed</a:t>
            </a:r>
            <a:r>
              <a:rPr lang="nl-NL" sz="3600" dirty="0">
                <a:solidFill>
                  <a:srgbClr val="0000FF"/>
                </a:solidFill>
              </a:rPr>
              <a:t> </a:t>
            </a:r>
            <a:r>
              <a:rPr lang="nl-NL" sz="3600" dirty="0" err="1">
                <a:solidFill>
                  <a:srgbClr val="0000FF"/>
                </a:solidFill>
              </a:rPr>
              <a:t>by</a:t>
            </a:r>
            <a:r>
              <a:rPr lang="nl-NL" sz="3600" dirty="0">
                <a:solidFill>
                  <a:srgbClr val="0000FF"/>
                </a:solidFill>
              </a:rPr>
              <a:t> </a:t>
            </a:r>
          </a:p>
          <a:p>
            <a:pPr marL="457200" indent="-457200" algn="l">
              <a:buFontTx/>
              <a:buChar char="•"/>
            </a:pPr>
            <a:r>
              <a:rPr lang="nl-NL" sz="4500" b="1" dirty="0" err="1">
                <a:solidFill>
                  <a:srgbClr val="000090"/>
                </a:solidFill>
              </a:rPr>
              <a:t>anatomy</a:t>
            </a:r>
            <a:r>
              <a:rPr lang="nl-NL" sz="4500" dirty="0">
                <a:solidFill>
                  <a:srgbClr val="000090"/>
                </a:solidFill>
              </a:rPr>
              <a:t>,</a:t>
            </a:r>
            <a:r>
              <a:rPr lang="nl-NL" sz="4500" b="1" dirty="0">
                <a:solidFill>
                  <a:srgbClr val="000090"/>
                </a:solidFill>
              </a:rPr>
              <a:t> </a:t>
            </a:r>
            <a:r>
              <a:rPr lang="nl-NL" sz="2400" b="1" dirty="0">
                <a:solidFill>
                  <a:srgbClr val="000090"/>
                </a:solidFill>
              </a:rPr>
              <a:t> </a:t>
            </a:r>
            <a:r>
              <a:rPr lang="nl-NL" sz="3800" i="1" dirty="0">
                <a:solidFill>
                  <a:srgbClr val="000090"/>
                </a:solidFill>
              </a:rPr>
              <a:t>e.g.  </a:t>
            </a:r>
          </a:p>
          <a:p>
            <a:pPr lvl="1" algn="l"/>
            <a:r>
              <a:rPr lang="nl-NL" dirty="0">
                <a:solidFill>
                  <a:srgbClr val="3366FF"/>
                </a:solidFill>
              </a:rPr>
              <a:t>-  </a:t>
            </a:r>
            <a:r>
              <a:rPr lang="nl-NL" b="1" dirty="0">
                <a:solidFill>
                  <a:srgbClr val="7030A0"/>
                </a:solidFill>
              </a:rPr>
              <a:t>Brain</a:t>
            </a:r>
            <a:r>
              <a:rPr lang="nl-NL" dirty="0">
                <a:solidFill>
                  <a:srgbClr val="3366FF"/>
                </a:solidFill>
              </a:rPr>
              <a:t> </a:t>
            </a:r>
            <a:r>
              <a:rPr lang="nl-NL" dirty="0" err="1">
                <a:solidFill>
                  <a:srgbClr val="3366FF"/>
                </a:solidFill>
              </a:rPr>
              <a:t>larger</a:t>
            </a:r>
            <a:r>
              <a:rPr lang="nl-NL" dirty="0">
                <a:solidFill>
                  <a:srgbClr val="3366FF"/>
                </a:solidFill>
              </a:rPr>
              <a:t> : </a:t>
            </a:r>
            <a:r>
              <a:rPr lang="nl-NL" dirty="0" err="1">
                <a:solidFill>
                  <a:srgbClr val="3366FF"/>
                </a:solidFill>
              </a:rPr>
              <a:t>very</a:t>
            </a:r>
            <a:r>
              <a:rPr lang="nl-NL" dirty="0">
                <a:solidFill>
                  <a:srgbClr val="3366FF"/>
                </a:solidFill>
              </a:rPr>
              <a:t> frequent in </a:t>
            </a:r>
            <a:r>
              <a:rPr lang="nl-NL" dirty="0" err="1">
                <a:solidFill>
                  <a:srgbClr val="3366FF"/>
                </a:solidFill>
              </a:rPr>
              <a:t>aquatic</a:t>
            </a:r>
            <a:r>
              <a:rPr lang="nl-NL" dirty="0">
                <a:solidFill>
                  <a:srgbClr val="3366FF"/>
                </a:solidFill>
              </a:rPr>
              <a:t> </a:t>
            </a:r>
            <a:r>
              <a:rPr lang="nl-NL" dirty="0" err="1">
                <a:solidFill>
                  <a:srgbClr val="3366FF"/>
                </a:solidFill>
              </a:rPr>
              <a:t>mammals</a:t>
            </a:r>
            <a:r>
              <a:rPr lang="nl-NL" dirty="0">
                <a:solidFill>
                  <a:srgbClr val="3366FF"/>
                </a:solidFill>
              </a:rPr>
              <a:t>: DHA…? </a:t>
            </a:r>
          </a:p>
          <a:p>
            <a:pPr lvl="1" algn="l"/>
            <a:r>
              <a:rPr lang="nl-NL" dirty="0">
                <a:solidFill>
                  <a:srgbClr val="3366FF"/>
                </a:solidFill>
              </a:rPr>
              <a:t>-  </a:t>
            </a:r>
            <a:r>
              <a:rPr lang="nl-NL" b="1" dirty="0" err="1">
                <a:solidFill>
                  <a:srgbClr val="7030A0"/>
                </a:solidFill>
              </a:rPr>
              <a:t>Lungs</a:t>
            </a:r>
            <a:r>
              <a:rPr lang="nl-NL" dirty="0">
                <a:solidFill>
                  <a:srgbClr val="3366FF"/>
                </a:solidFill>
              </a:rPr>
              <a:t> </a:t>
            </a:r>
            <a:r>
              <a:rPr lang="nl-NL" dirty="0" err="1">
                <a:solidFill>
                  <a:srgbClr val="3366FF"/>
                </a:solidFill>
              </a:rPr>
              <a:t>very</a:t>
            </a:r>
            <a:r>
              <a:rPr lang="nl-NL" dirty="0">
                <a:solidFill>
                  <a:srgbClr val="3366FF"/>
                </a:solidFill>
              </a:rPr>
              <a:t> large : </a:t>
            </a:r>
            <a:r>
              <a:rPr lang="nl-NL" dirty="0" err="1">
                <a:solidFill>
                  <a:srgbClr val="3366FF"/>
                </a:solidFill>
              </a:rPr>
              <a:t>typical</a:t>
            </a:r>
            <a:r>
              <a:rPr lang="nl-NL" dirty="0">
                <a:solidFill>
                  <a:srgbClr val="3366FF"/>
                </a:solidFill>
              </a:rPr>
              <a:t> of </a:t>
            </a:r>
            <a:r>
              <a:rPr lang="nl-NL" dirty="0" err="1">
                <a:solidFill>
                  <a:srgbClr val="3366FF"/>
                </a:solidFill>
              </a:rPr>
              <a:t>littoral</a:t>
            </a:r>
            <a:r>
              <a:rPr lang="nl-NL" dirty="0">
                <a:solidFill>
                  <a:srgbClr val="3366FF"/>
                </a:solidFill>
              </a:rPr>
              <a:t> </a:t>
            </a:r>
            <a:r>
              <a:rPr lang="nl-NL" dirty="0" err="1">
                <a:solidFill>
                  <a:srgbClr val="3366FF"/>
                </a:solidFill>
              </a:rPr>
              <a:t>animals</a:t>
            </a:r>
            <a:r>
              <a:rPr lang="nl-NL" dirty="0">
                <a:solidFill>
                  <a:srgbClr val="3366FF"/>
                </a:solidFill>
              </a:rPr>
              <a:t>.      		</a:t>
            </a:r>
          </a:p>
          <a:p>
            <a:pPr lvl="1" algn="l"/>
            <a:r>
              <a:rPr lang="nl-NL" dirty="0">
                <a:solidFill>
                  <a:srgbClr val="3366FF"/>
                </a:solidFill>
              </a:rPr>
              <a:t>-  </a:t>
            </a:r>
            <a:r>
              <a:rPr lang="nl-NL" b="1" dirty="0">
                <a:solidFill>
                  <a:srgbClr val="7030A0"/>
                </a:solidFill>
              </a:rPr>
              <a:t>POS</a:t>
            </a:r>
            <a:r>
              <a:rPr lang="nl-NL" dirty="0">
                <a:solidFill>
                  <a:srgbClr val="3366FF"/>
                </a:solidFill>
              </a:rPr>
              <a:t> : </a:t>
            </a:r>
            <a:r>
              <a:rPr lang="nl-NL" dirty="0" err="1">
                <a:solidFill>
                  <a:srgbClr val="3366FF"/>
                </a:solidFill>
              </a:rPr>
              <a:t>thick</a:t>
            </a:r>
            <a:r>
              <a:rPr lang="nl-NL" dirty="0">
                <a:solidFill>
                  <a:srgbClr val="3366FF"/>
                </a:solidFill>
              </a:rPr>
              <a:t>, </a:t>
            </a:r>
            <a:r>
              <a:rPr lang="nl-NL" dirty="0" err="1">
                <a:solidFill>
                  <a:srgbClr val="3366FF"/>
                </a:solidFill>
              </a:rPr>
              <a:t>dense</a:t>
            </a:r>
            <a:r>
              <a:rPr lang="nl-NL" dirty="0">
                <a:solidFill>
                  <a:srgbClr val="3366FF"/>
                </a:solidFill>
              </a:rPr>
              <a:t> &amp; ?</a:t>
            </a:r>
            <a:r>
              <a:rPr lang="nl-NL" dirty="0" err="1">
                <a:solidFill>
                  <a:srgbClr val="3366FF"/>
                </a:solidFill>
              </a:rPr>
              <a:t>brittle</a:t>
            </a:r>
            <a:r>
              <a:rPr lang="nl-NL" dirty="0">
                <a:solidFill>
                  <a:srgbClr val="3366FF"/>
                </a:solidFill>
              </a:rPr>
              <a:t> </a:t>
            </a:r>
            <a:r>
              <a:rPr lang="nl-NL" dirty="0" err="1">
                <a:solidFill>
                  <a:srgbClr val="3366FF"/>
                </a:solidFill>
              </a:rPr>
              <a:t>bones</a:t>
            </a:r>
            <a:r>
              <a:rPr lang="nl-NL" dirty="0">
                <a:solidFill>
                  <a:srgbClr val="3366FF"/>
                </a:solidFill>
              </a:rPr>
              <a:t> in </a:t>
            </a:r>
            <a:r>
              <a:rPr lang="nl-NL" i="1" dirty="0" err="1">
                <a:solidFill>
                  <a:srgbClr val="3366FF"/>
                </a:solidFill>
              </a:rPr>
              <a:t>H.erectus</a:t>
            </a:r>
            <a:r>
              <a:rPr lang="nl-NL" i="1" dirty="0">
                <a:solidFill>
                  <a:srgbClr val="3366FF"/>
                </a:solidFill>
              </a:rPr>
              <a:t> </a:t>
            </a:r>
            <a:r>
              <a:rPr lang="nl-NL" dirty="0">
                <a:solidFill>
                  <a:srgbClr val="3366FF"/>
                </a:solidFill>
              </a:rPr>
              <a:t>: 				</a:t>
            </a:r>
            <a:r>
              <a:rPr lang="nl-NL" dirty="0" err="1">
                <a:solidFill>
                  <a:srgbClr val="3366FF"/>
                </a:solidFill>
              </a:rPr>
              <a:t>pachy</a:t>
            </a:r>
            <a:r>
              <a:rPr lang="nl-NL" dirty="0">
                <a:solidFill>
                  <a:srgbClr val="3366FF"/>
                </a:solidFill>
              </a:rPr>
              <a:t>-</a:t>
            </a:r>
            <a:r>
              <a:rPr lang="nl-NL" dirty="0" err="1">
                <a:solidFill>
                  <a:srgbClr val="3366FF"/>
                </a:solidFill>
              </a:rPr>
              <a:t>osteo</a:t>
            </a:r>
            <a:r>
              <a:rPr lang="nl-NL" dirty="0">
                <a:solidFill>
                  <a:srgbClr val="3366FF"/>
                </a:solidFill>
              </a:rPr>
              <a:t>-sclerosis is </a:t>
            </a:r>
            <a:r>
              <a:rPr lang="nl-NL" u="sng" dirty="0" err="1">
                <a:solidFill>
                  <a:srgbClr val="3366FF"/>
                </a:solidFill>
              </a:rPr>
              <a:t>onl</a:t>
            </a:r>
            <a:r>
              <a:rPr lang="nl-NL" dirty="0" err="1">
                <a:solidFill>
                  <a:srgbClr val="3366FF"/>
                </a:solidFill>
              </a:rPr>
              <a:t>y</a:t>
            </a:r>
            <a:r>
              <a:rPr lang="nl-NL" dirty="0">
                <a:solidFill>
                  <a:srgbClr val="3366FF"/>
                </a:solidFill>
              </a:rPr>
              <a:t> </a:t>
            </a:r>
            <a:r>
              <a:rPr lang="nl-NL" dirty="0" err="1">
                <a:solidFill>
                  <a:srgbClr val="3366FF"/>
                </a:solidFill>
              </a:rPr>
              <a:t>seen</a:t>
            </a:r>
            <a:r>
              <a:rPr lang="nl-NL" dirty="0">
                <a:solidFill>
                  <a:srgbClr val="3366FF"/>
                </a:solidFill>
              </a:rPr>
              <a:t> in </a:t>
            </a:r>
            <a:r>
              <a:rPr lang="nl-NL" dirty="0" err="1">
                <a:solidFill>
                  <a:srgbClr val="3366FF"/>
                </a:solidFill>
              </a:rPr>
              <a:t>slow+shallow</a:t>
            </a:r>
            <a:r>
              <a:rPr lang="nl-NL" dirty="0">
                <a:solidFill>
                  <a:srgbClr val="3366FF"/>
                </a:solidFill>
              </a:rPr>
              <a:t> divers.</a:t>
            </a:r>
          </a:p>
          <a:p>
            <a:pPr marL="457200" indent="-457200" algn="l">
              <a:buFontTx/>
              <a:buChar char="•"/>
            </a:pPr>
            <a:r>
              <a:rPr lang="nl-NL" sz="4500" b="1" dirty="0" err="1">
                <a:solidFill>
                  <a:srgbClr val="000090"/>
                </a:solidFill>
              </a:rPr>
              <a:t>paleo</a:t>
            </a:r>
            <a:r>
              <a:rPr lang="nl-NL" sz="4500" b="1" dirty="0">
                <a:solidFill>
                  <a:srgbClr val="000090"/>
                </a:solidFill>
              </a:rPr>
              <a:t>-environment</a:t>
            </a:r>
            <a:r>
              <a:rPr lang="nl-NL" sz="4500" dirty="0">
                <a:solidFill>
                  <a:srgbClr val="000090"/>
                </a:solidFill>
              </a:rPr>
              <a:t>,</a:t>
            </a:r>
            <a:r>
              <a:rPr lang="nl-NL" sz="4500" b="1" dirty="0">
                <a:solidFill>
                  <a:srgbClr val="000090"/>
                </a:solidFill>
              </a:rPr>
              <a:t> </a:t>
            </a:r>
            <a:r>
              <a:rPr lang="nl-NL" sz="3800" i="1" dirty="0">
                <a:solidFill>
                  <a:srgbClr val="000090"/>
                </a:solidFill>
              </a:rPr>
              <a:t>e.g.</a:t>
            </a:r>
            <a:endParaRPr lang="nl-NL" sz="3800" b="1" dirty="0">
              <a:solidFill>
                <a:srgbClr val="000090"/>
              </a:solidFill>
            </a:endParaRPr>
          </a:p>
          <a:p>
            <a:pPr lvl="1" algn="l"/>
            <a:r>
              <a:rPr lang="nl-NL" dirty="0">
                <a:solidFill>
                  <a:srgbClr val="3366FF"/>
                </a:solidFill>
              </a:rPr>
              <a:t>-  AFAWK </a:t>
            </a:r>
            <a:r>
              <a:rPr lang="nl-NL" dirty="0" err="1">
                <a:solidFill>
                  <a:srgbClr val="3366FF"/>
                </a:solidFill>
              </a:rPr>
              <a:t>all</a:t>
            </a:r>
            <a:r>
              <a:rPr lang="nl-NL" dirty="0">
                <a:solidFill>
                  <a:srgbClr val="3366FF"/>
                </a:solidFill>
              </a:rPr>
              <a:t> </a:t>
            </a:r>
            <a:r>
              <a:rPr lang="nl-NL" i="1" dirty="0" err="1">
                <a:solidFill>
                  <a:srgbClr val="3366FF"/>
                </a:solidFill>
              </a:rPr>
              <a:t>archaic</a:t>
            </a:r>
            <a:r>
              <a:rPr lang="nl-NL" dirty="0">
                <a:solidFill>
                  <a:srgbClr val="3366FF"/>
                </a:solidFill>
              </a:rPr>
              <a:t> sites had large </a:t>
            </a:r>
            <a:r>
              <a:rPr lang="nl-NL" dirty="0" err="1">
                <a:solidFill>
                  <a:srgbClr val="3366FF"/>
                </a:solidFill>
              </a:rPr>
              <a:t>bodies</a:t>
            </a:r>
            <a:r>
              <a:rPr lang="nl-NL" dirty="0">
                <a:solidFill>
                  <a:srgbClr val="3366FF"/>
                </a:solidFill>
              </a:rPr>
              <a:t> of water + </a:t>
            </a:r>
            <a:r>
              <a:rPr lang="nl-NL" dirty="0" err="1">
                <a:solidFill>
                  <a:srgbClr val="3366FF"/>
                </a:solidFill>
              </a:rPr>
              <a:t>shellfish</a:t>
            </a:r>
            <a:r>
              <a:rPr lang="nl-NL" dirty="0">
                <a:solidFill>
                  <a:srgbClr val="3366FF"/>
                </a:solidFill>
              </a:rPr>
              <a:t> 		(</a:t>
            </a:r>
            <a:r>
              <a:rPr lang="nl-NL" i="1" dirty="0">
                <a:solidFill>
                  <a:srgbClr val="3366FF"/>
                </a:solidFill>
              </a:rPr>
              <a:t>e.g.  </a:t>
            </a:r>
            <a:r>
              <a:rPr lang="nl-NL" dirty="0" err="1">
                <a:solidFill>
                  <a:srgbClr val="3366FF"/>
                </a:solidFill>
              </a:rPr>
              <a:t>Munro</a:t>
            </a:r>
            <a:r>
              <a:rPr lang="nl-NL" dirty="0">
                <a:solidFill>
                  <a:srgbClr val="3366FF"/>
                </a:solidFill>
              </a:rPr>
              <a:t> 2010).</a:t>
            </a:r>
          </a:p>
          <a:p>
            <a:pPr lvl="1" algn="l"/>
            <a:r>
              <a:rPr lang="nl-NL" dirty="0">
                <a:solidFill>
                  <a:srgbClr val="3366FF"/>
                </a:solidFill>
              </a:rPr>
              <a:t>-  </a:t>
            </a:r>
            <a:r>
              <a:rPr lang="nl-NL" dirty="0" err="1">
                <a:solidFill>
                  <a:srgbClr val="3366FF"/>
                </a:solidFill>
              </a:rPr>
              <a:t>All</a:t>
            </a:r>
            <a:r>
              <a:rPr lang="nl-NL" dirty="0">
                <a:solidFill>
                  <a:srgbClr val="3366FF"/>
                </a:solidFill>
              </a:rPr>
              <a:t> “</a:t>
            </a:r>
            <a:r>
              <a:rPr lang="nl-NL" dirty="0" err="1">
                <a:solidFill>
                  <a:srgbClr val="3366FF"/>
                </a:solidFill>
              </a:rPr>
              <a:t>butchery</a:t>
            </a:r>
            <a:r>
              <a:rPr lang="nl-NL" dirty="0">
                <a:solidFill>
                  <a:srgbClr val="3366FF"/>
                </a:solidFill>
              </a:rPr>
              <a:t>” sites are  waterside : </a:t>
            </a:r>
            <a:r>
              <a:rPr lang="nl-NL" dirty="0" err="1">
                <a:solidFill>
                  <a:srgbClr val="3366FF"/>
                </a:solidFill>
              </a:rPr>
              <a:t>bones</a:t>
            </a:r>
            <a:r>
              <a:rPr lang="nl-NL" dirty="0">
                <a:solidFill>
                  <a:srgbClr val="3366FF"/>
                </a:solidFill>
              </a:rPr>
              <a:t> &amp; </a:t>
            </a:r>
            <a:r>
              <a:rPr lang="nl-NL" dirty="0" err="1">
                <a:solidFill>
                  <a:srgbClr val="3366FF"/>
                </a:solidFill>
              </a:rPr>
              <a:t>stones</a:t>
            </a:r>
            <a:r>
              <a:rPr lang="nl-NL" dirty="0">
                <a:solidFill>
                  <a:srgbClr val="3366FF"/>
                </a:solidFill>
              </a:rPr>
              <a:t> </a:t>
            </a:r>
            <a:r>
              <a:rPr lang="nl-NL" dirty="0" err="1">
                <a:solidFill>
                  <a:srgbClr val="3366FF"/>
                </a:solidFill>
              </a:rPr>
              <a:t>leave</a:t>
            </a:r>
            <a:r>
              <a:rPr lang="nl-NL" dirty="0">
                <a:solidFill>
                  <a:srgbClr val="3366FF"/>
                </a:solidFill>
              </a:rPr>
              <a:t> 	more </a:t>
            </a:r>
            <a:r>
              <a:rPr lang="nl-NL" dirty="0" err="1">
                <a:solidFill>
                  <a:srgbClr val="3366FF"/>
                </a:solidFill>
              </a:rPr>
              <a:t>archeological</a:t>
            </a:r>
            <a:r>
              <a:rPr lang="nl-NL" dirty="0">
                <a:solidFill>
                  <a:srgbClr val="3366FF"/>
                </a:solidFill>
              </a:rPr>
              <a:t> </a:t>
            </a:r>
            <a:r>
              <a:rPr lang="nl-NL" dirty="0" err="1">
                <a:solidFill>
                  <a:srgbClr val="3366FF"/>
                </a:solidFill>
              </a:rPr>
              <a:t>traces</a:t>
            </a:r>
            <a:r>
              <a:rPr lang="nl-NL" dirty="0">
                <a:solidFill>
                  <a:srgbClr val="3366FF"/>
                </a:solidFill>
              </a:rPr>
              <a:t> &gt;&gt; </a:t>
            </a:r>
            <a:r>
              <a:rPr lang="nl-NL" dirty="0" err="1">
                <a:solidFill>
                  <a:srgbClr val="3366FF"/>
                </a:solidFill>
              </a:rPr>
              <a:t>plants</a:t>
            </a:r>
            <a:r>
              <a:rPr lang="nl-NL" dirty="0">
                <a:solidFill>
                  <a:srgbClr val="3366FF"/>
                </a:solidFill>
              </a:rPr>
              <a:t>, </a:t>
            </a:r>
            <a:r>
              <a:rPr lang="nl-NL" dirty="0" err="1">
                <a:solidFill>
                  <a:srgbClr val="3366FF"/>
                </a:solidFill>
              </a:rPr>
              <a:t>wood</a:t>
            </a:r>
            <a:r>
              <a:rPr lang="nl-NL" dirty="0">
                <a:solidFill>
                  <a:srgbClr val="3366FF"/>
                </a:solidFill>
              </a:rPr>
              <a:t>, </a:t>
            </a:r>
            <a:r>
              <a:rPr lang="nl-NL" dirty="0" err="1">
                <a:solidFill>
                  <a:srgbClr val="3366FF"/>
                </a:solidFill>
              </a:rPr>
              <a:t>fish</a:t>
            </a:r>
            <a:r>
              <a:rPr lang="nl-NL" dirty="0">
                <a:solidFill>
                  <a:srgbClr val="3366FF"/>
                </a:solidFill>
              </a:rPr>
              <a:t> </a:t>
            </a:r>
            <a:r>
              <a:rPr lang="nl-NL" i="1" dirty="0">
                <a:solidFill>
                  <a:srgbClr val="3366FF"/>
                </a:solidFill>
              </a:rPr>
              <a:t>… </a:t>
            </a:r>
          </a:p>
          <a:p>
            <a:pPr lvl="1" algn="l"/>
            <a:r>
              <a:rPr lang="nl-NL" dirty="0">
                <a:solidFill>
                  <a:srgbClr val="3366FF"/>
                </a:solidFill>
              </a:rPr>
              <a:t>-  </a:t>
            </a:r>
            <a:r>
              <a:rPr lang="nl-NL" dirty="0" err="1">
                <a:solidFill>
                  <a:srgbClr val="3366FF"/>
                </a:solidFill>
              </a:rPr>
              <a:t>Mojokerto</a:t>
            </a:r>
            <a:r>
              <a:rPr lang="nl-NL" dirty="0">
                <a:solidFill>
                  <a:srgbClr val="3366FF"/>
                </a:solidFill>
              </a:rPr>
              <a:t> </a:t>
            </a:r>
            <a:r>
              <a:rPr lang="nl-NL" dirty="0" err="1">
                <a:solidFill>
                  <a:srgbClr val="3366FF"/>
                </a:solidFill>
              </a:rPr>
              <a:t>child</a:t>
            </a:r>
            <a:r>
              <a:rPr lang="nl-NL" dirty="0">
                <a:solidFill>
                  <a:srgbClr val="3366FF"/>
                </a:solidFill>
              </a:rPr>
              <a:t> (Java  ?1.8 Ma) was found </a:t>
            </a:r>
            <a:r>
              <a:rPr lang="nl-NL" dirty="0" err="1">
                <a:solidFill>
                  <a:srgbClr val="3366FF"/>
                </a:solidFill>
              </a:rPr>
              <a:t>with</a:t>
            </a:r>
            <a:r>
              <a:rPr lang="nl-NL" dirty="0">
                <a:solidFill>
                  <a:srgbClr val="3366FF"/>
                </a:solidFill>
              </a:rPr>
              <a:t> </a:t>
            </a:r>
            <a:r>
              <a:rPr lang="nl-NL" dirty="0" err="1">
                <a:solidFill>
                  <a:srgbClr val="3366FF"/>
                </a:solidFill>
              </a:rPr>
              <a:t>shellfish</a:t>
            </a:r>
            <a:r>
              <a:rPr lang="nl-NL" dirty="0">
                <a:solidFill>
                  <a:srgbClr val="3366FF"/>
                </a:solidFill>
              </a:rPr>
              <a:t> &amp; 	</a:t>
            </a:r>
            <a:r>
              <a:rPr lang="nl-NL" dirty="0" err="1">
                <a:solidFill>
                  <a:srgbClr val="3366FF"/>
                </a:solidFill>
              </a:rPr>
              <a:t>barnacles</a:t>
            </a:r>
            <a:r>
              <a:rPr lang="nl-NL" dirty="0">
                <a:solidFill>
                  <a:srgbClr val="3366FF"/>
                </a:solidFill>
              </a:rPr>
              <a:t> = </a:t>
            </a:r>
            <a:r>
              <a:rPr lang="nl-NL" dirty="0" err="1">
                <a:solidFill>
                  <a:srgbClr val="3366FF"/>
                </a:solidFill>
              </a:rPr>
              <a:t>river</a:t>
            </a:r>
            <a:r>
              <a:rPr lang="nl-NL" dirty="0">
                <a:solidFill>
                  <a:srgbClr val="3366FF"/>
                </a:solidFill>
              </a:rPr>
              <a:t>-delta.</a:t>
            </a:r>
          </a:p>
          <a:p>
            <a:pPr lvl="1" algn="l"/>
            <a:r>
              <a:rPr lang="en-US" dirty="0">
                <a:solidFill>
                  <a:srgbClr val="3366FF"/>
                </a:solidFill>
              </a:rPr>
              <a:t>-  Paleolithic w</a:t>
            </a:r>
            <a:r>
              <a:rPr lang="nl-NL" dirty="0" err="1">
                <a:solidFill>
                  <a:srgbClr val="3366FF"/>
                </a:solidFill>
              </a:rPr>
              <a:t>hale</a:t>
            </a:r>
            <a:r>
              <a:rPr lang="nl-NL" dirty="0">
                <a:solidFill>
                  <a:srgbClr val="3366FF"/>
                </a:solidFill>
              </a:rPr>
              <a:t> </a:t>
            </a:r>
            <a:r>
              <a:rPr lang="nl-NL" dirty="0" err="1">
                <a:solidFill>
                  <a:srgbClr val="3366FF"/>
                </a:solidFill>
              </a:rPr>
              <a:t>butchering</a:t>
            </a:r>
            <a:r>
              <a:rPr lang="nl-NL" dirty="0">
                <a:solidFill>
                  <a:srgbClr val="3366FF"/>
                </a:solidFill>
              </a:rPr>
              <a:t> (</a:t>
            </a:r>
            <a:r>
              <a:rPr lang="en-US" dirty="0">
                <a:solidFill>
                  <a:srgbClr val="3366FF"/>
                </a:solidFill>
              </a:rPr>
              <a:t>Angola  </a:t>
            </a:r>
            <a:r>
              <a:rPr lang="nl-NL" dirty="0">
                <a:solidFill>
                  <a:srgbClr val="3366FF"/>
                </a:solidFill>
              </a:rPr>
              <a:t>?&gt;1 Ma) at </a:t>
            </a:r>
            <a:r>
              <a:rPr lang="nl-NL" dirty="0" err="1">
                <a:solidFill>
                  <a:srgbClr val="3366FF"/>
                </a:solidFill>
              </a:rPr>
              <a:t>Dungo</a:t>
            </a:r>
            <a:r>
              <a:rPr lang="nl-NL" dirty="0">
                <a:solidFill>
                  <a:srgbClr val="3366FF"/>
                </a:solidFill>
              </a:rPr>
              <a:t> </a:t>
            </a:r>
            <a:r>
              <a:rPr lang="en-US" dirty="0">
                <a:solidFill>
                  <a:srgbClr val="3366FF"/>
                </a:solidFill>
              </a:rPr>
              <a:t>V, 	</a:t>
            </a:r>
            <a:r>
              <a:rPr lang="en-US" dirty="0" err="1">
                <a:solidFill>
                  <a:srgbClr val="3366FF"/>
                </a:solidFill>
              </a:rPr>
              <a:t>Baia</a:t>
            </a:r>
            <a:r>
              <a:rPr lang="en-US" dirty="0">
                <a:solidFill>
                  <a:srgbClr val="3366FF"/>
                </a:solidFill>
              </a:rPr>
              <a:t> </a:t>
            </a:r>
            <a:r>
              <a:rPr lang="en-US" dirty="0" err="1">
                <a:solidFill>
                  <a:srgbClr val="3366FF"/>
                </a:solidFill>
              </a:rPr>
              <a:t>Farta</a:t>
            </a:r>
            <a:r>
              <a:rPr lang="en-US" dirty="0">
                <a:solidFill>
                  <a:srgbClr val="3366FF"/>
                </a:solidFill>
              </a:rPr>
              <a:t>, Benguela.</a:t>
            </a:r>
          </a:p>
          <a:p>
            <a:pPr lvl="1" algn="l"/>
            <a:r>
              <a:rPr lang="en-US" dirty="0">
                <a:solidFill>
                  <a:srgbClr val="3366FF"/>
                </a:solidFill>
              </a:rPr>
              <a:t>-  Shell engravings Eugène Dubois collection (</a:t>
            </a:r>
            <a:r>
              <a:rPr lang="en-US" dirty="0" err="1">
                <a:solidFill>
                  <a:srgbClr val="3366FF"/>
                </a:solidFill>
              </a:rPr>
              <a:t>Joordens</a:t>
            </a:r>
            <a:r>
              <a:rPr lang="en-US" dirty="0">
                <a:solidFill>
                  <a:srgbClr val="3366FF"/>
                </a:solidFill>
              </a:rPr>
              <a:t> </a:t>
            </a:r>
            <a:r>
              <a:rPr lang="en-US" i="1" dirty="0">
                <a:solidFill>
                  <a:srgbClr val="3366FF"/>
                </a:solidFill>
              </a:rPr>
              <a:t>cs</a:t>
            </a:r>
            <a:r>
              <a:rPr lang="en-US" dirty="0">
                <a:solidFill>
                  <a:srgbClr val="3366FF"/>
                </a:solidFill>
              </a:rPr>
              <a:t> 2015) 		 											</a:t>
            </a:r>
            <a:r>
              <a:rPr lang="nl-NL" i="1" dirty="0">
                <a:solidFill>
                  <a:srgbClr val="3366FF"/>
                </a:solidFill>
              </a:rPr>
              <a:t>Etc.</a:t>
            </a:r>
          </a:p>
          <a:p>
            <a:pPr lvl="1" algn="l"/>
            <a:r>
              <a:rPr lang="nl-NL" dirty="0">
                <a:solidFill>
                  <a:srgbClr val="3366FF"/>
                </a:solidFill>
              </a:rPr>
              <a:t>									</a:t>
            </a:r>
          </a:p>
          <a:p>
            <a:pPr lvl="1" algn="l"/>
            <a:r>
              <a:rPr lang="nl-NL" sz="2100" i="1" dirty="0">
                <a:solidFill>
                  <a:srgbClr val="3366FF"/>
                </a:solidFill>
              </a:rPr>
              <a:t>								            </a:t>
            </a:r>
            <a:r>
              <a:rPr lang="nl-NL" sz="2100" i="1" dirty="0">
                <a:solidFill>
                  <a:srgbClr val="660066"/>
                </a:solidFill>
              </a:rPr>
              <a:t>Refs Google</a:t>
            </a:r>
            <a:r>
              <a:rPr lang="nl-NL" sz="2100" dirty="0">
                <a:solidFill>
                  <a:srgbClr val="660066"/>
                </a:solidFill>
              </a:rPr>
              <a:t>, </a:t>
            </a:r>
            <a:r>
              <a:rPr lang="nl-NL" sz="2100" dirty="0" err="1">
                <a:solidFill>
                  <a:srgbClr val="660066"/>
                </a:solidFill>
              </a:rPr>
              <a:t>see</a:t>
            </a:r>
            <a:r>
              <a:rPr lang="nl-NL" sz="2100" dirty="0">
                <a:solidFill>
                  <a:srgbClr val="660066"/>
                </a:solidFill>
              </a:rPr>
              <a:t> last pages</a:t>
            </a:r>
            <a:endParaRPr lang="nl-NL" sz="2100" dirty="0">
              <a:solidFill>
                <a:srgbClr val="3366FF"/>
              </a:solidFill>
            </a:endParaRPr>
          </a:p>
        </p:txBody>
      </p:sp>
    </p:spTree>
    <p:extLst>
      <p:ext uri="{BB962C8B-B14F-4D97-AF65-F5344CB8AC3E}">
        <p14:creationId xmlns:p14="http://schemas.microsoft.com/office/powerpoint/2010/main" val="3509333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err="1">
                <a:solidFill>
                  <a:srgbClr val="000090"/>
                </a:solidFill>
              </a:rPr>
              <a:t>Did</a:t>
            </a:r>
            <a:r>
              <a:rPr lang="nl-NL" b="1" dirty="0">
                <a:solidFill>
                  <a:srgbClr val="000090"/>
                </a:solidFill>
              </a:rPr>
              <a:t> </a:t>
            </a:r>
            <a:r>
              <a:rPr lang="nl-NL" b="1" dirty="0" err="1">
                <a:solidFill>
                  <a:srgbClr val="000090"/>
                </a:solidFill>
              </a:rPr>
              <a:t>Neandertals</a:t>
            </a:r>
            <a:r>
              <a:rPr lang="nl-NL" b="1" dirty="0">
                <a:solidFill>
                  <a:srgbClr val="000090"/>
                </a:solidFill>
              </a:rPr>
              <a:t> </a:t>
            </a:r>
            <a:r>
              <a:rPr lang="nl-NL" b="1" dirty="0" err="1">
                <a:solidFill>
                  <a:srgbClr val="000090"/>
                </a:solidFill>
              </a:rPr>
              <a:t>hunt</a:t>
            </a:r>
            <a:r>
              <a:rPr lang="nl-NL" b="1" dirty="0">
                <a:solidFill>
                  <a:srgbClr val="000090"/>
                </a:solidFill>
              </a:rPr>
              <a:t> </a:t>
            </a:r>
            <a:r>
              <a:rPr lang="nl-NL" dirty="0">
                <a:solidFill>
                  <a:srgbClr val="000090"/>
                </a:solidFill>
              </a:rPr>
              <a:t>???</a:t>
            </a:r>
          </a:p>
        </p:txBody>
      </p:sp>
      <p:sp>
        <p:nvSpPr>
          <p:cNvPr id="3" name="Tijdelijke aanduiding voor inhoud 2"/>
          <p:cNvSpPr>
            <a:spLocks noGrp="1"/>
          </p:cNvSpPr>
          <p:nvPr>
            <p:ph idx="1"/>
          </p:nvPr>
        </p:nvSpPr>
        <p:spPr>
          <a:xfrm>
            <a:off x="967484" y="1418867"/>
            <a:ext cx="7272626" cy="4525963"/>
          </a:xfrm>
        </p:spPr>
        <p:txBody>
          <a:bodyPr>
            <a:normAutofit/>
          </a:bodyPr>
          <a:lstStyle/>
          <a:p>
            <a:r>
              <a:rPr lang="nl-BE" dirty="0">
                <a:solidFill>
                  <a:srgbClr val="3366FF"/>
                </a:solidFill>
              </a:rPr>
              <a:t>P</a:t>
            </a:r>
            <a:r>
              <a:rPr lang="nl-NL" dirty="0">
                <a:solidFill>
                  <a:srgbClr val="3366FF"/>
                </a:solidFill>
              </a:rPr>
              <a:t>oor </a:t>
            </a:r>
            <a:r>
              <a:rPr lang="nl-NL" dirty="0" err="1">
                <a:solidFill>
                  <a:srgbClr val="3366FF"/>
                </a:solidFill>
              </a:rPr>
              <a:t>olfaction</a:t>
            </a:r>
            <a:r>
              <a:rPr lang="nl-NL" dirty="0">
                <a:solidFill>
                  <a:srgbClr val="3366FF"/>
                </a:solidFill>
              </a:rPr>
              <a:t> : even </a:t>
            </a:r>
            <a:r>
              <a:rPr lang="nl-NL" dirty="0" err="1">
                <a:solidFill>
                  <a:srgbClr val="3366FF"/>
                </a:solidFill>
              </a:rPr>
              <a:t>scavenging</a:t>
            </a:r>
            <a:r>
              <a:rPr lang="nl-NL" dirty="0">
                <a:solidFill>
                  <a:srgbClr val="3366FF"/>
                </a:solidFill>
              </a:rPr>
              <a:t> ?? </a:t>
            </a:r>
          </a:p>
          <a:p>
            <a:r>
              <a:rPr lang="nl-NL" dirty="0" err="1">
                <a:solidFill>
                  <a:srgbClr val="3366FF"/>
                </a:solidFill>
              </a:rPr>
              <a:t>Cattails</a:t>
            </a:r>
            <a:r>
              <a:rPr lang="nl-NL" dirty="0">
                <a:solidFill>
                  <a:srgbClr val="3366FF"/>
                </a:solidFill>
              </a:rPr>
              <a:t>, </a:t>
            </a:r>
            <a:r>
              <a:rPr lang="nl-NL" dirty="0" err="1">
                <a:solidFill>
                  <a:srgbClr val="3366FF"/>
                </a:solidFill>
              </a:rPr>
              <a:t>waterlily</a:t>
            </a:r>
            <a:r>
              <a:rPr lang="nl-NL" dirty="0">
                <a:solidFill>
                  <a:srgbClr val="3366FF"/>
                </a:solidFill>
              </a:rPr>
              <a:t>, </a:t>
            </a:r>
            <a:r>
              <a:rPr lang="nl-NL" dirty="0" err="1">
                <a:solidFill>
                  <a:srgbClr val="3366FF"/>
                </a:solidFill>
              </a:rPr>
              <a:t>shellfish</a:t>
            </a:r>
            <a:r>
              <a:rPr lang="nl-NL" dirty="0">
                <a:solidFill>
                  <a:srgbClr val="3366FF"/>
                </a:solidFill>
              </a:rPr>
              <a:t>, </a:t>
            </a:r>
            <a:r>
              <a:rPr lang="nl-NL" dirty="0" err="1">
                <a:solidFill>
                  <a:srgbClr val="3366FF"/>
                </a:solidFill>
              </a:rPr>
              <a:t>salmon</a:t>
            </a:r>
            <a:r>
              <a:rPr lang="nl-NL" dirty="0">
                <a:solidFill>
                  <a:srgbClr val="3366FF"/>
                </a:solidFill>
              </a:rPr>
              <a:t>...</a:t>
            </a:r>
          </a:p>
          <a:p>
            <a:r>
              <a:rPr lang="nl-NL" dirty="0" err="1">
                <a:solidFill>
                  <a:srgbClr val="3366FF"/>
                </a:solidFill>
              </a:rPr>
              <a:t>Skeleton</a:t>
            </a:r>
            <a:r>
              <a:rPr lang="nl-NL" dirty="0">
                <a:solidFill>
                  <a:srgbClr val="3366FF"/>
                </a:solidFill>
              </a:rPr>
              <a:t> </a:t>
            </a:r>
            <a:r>
              <a:rPr lang="nl-NL" dirty="0" err="1">
                <a:solidFill>
                  <a:srgbClr val="3366FF"/>
                </a:solidFill>
              </a:rPr>
              <a:t>brittle</a:t>
            </a:r>
            <a:r>
              <a:rPr lang="nl-NL" dirty="0">
                <a:solidFill>
                  <a:srgbClr val="3366FF"/>
                </a:solidFill>
              </a:rPr>
              <a:t>? : </a:t>
            </a:r>
            <a:r>
              <a:rPr lang="nl-NL" u="sng" dirty="0">
                <a:solidFill>
                  <a:srgbClr val="3366FF"/>
                </a:solidFill>
              </a:rPr>
              <a:t>no</a:t>
            </a:r>
            <a:r>
              <a:rPr lang="nl-NL" dirty="0">
                <a:solidFill>
                  <a:srgbClr val="3366FF"/>
                </a:solidFill>
              </a:rPr>
              <a:t> rodeo cowboy !!</a:t>
            </a:r>
          </a:p>
          <a:p>
            <a:r>
              <a:rPr lang="nl-NL" dirty="0">
                <a:solidFill>
                  <a:srgbClr val="3366FF"/>
                </a:solidFill>
              </a:rPr>
              <a:t>Heavy &amp; </a:t>
            </a:r>
            <a:r>
              <a:rPr lang="nl-NL" dirty="0" err="1">
                <a:solidFill>
                  <a:srgbClr val="3366FF"/>
                </a:solidFill>
              </a:rPr>
              <a:t>broad</a:t>
            </a:r>
            <a:r>
              <a:rPr lang="nl-NL" dirty="0">
                <a:solidFill>
                  <a:srgbClr val="3366FF"/>
                </a:solidFill>
              </a:rPr>
              <a:t> </a:t>
            </a:r>
            <a:r>
              <a:rPr lang="nl-NL" dirty="0" err="1">
                <a:solidFill>
                  <a:srgbClr val="3366FF"/>
                </a:solidFill>
              </a:rPr>
              <a:t>build</a:t>
            </a:r>
            <a:r>
              <a:rPr lang="nl-NL" dirty="0">
                <a:solidFill>
                  <a:srgbClr val="3366FF"/>
                </a:solidFill>
              </a:rPr>
              <a:t> : slow</a:t>
            </a:r>
          </a:p>
          <a:p>
            <a:r>
              <a:rPr lang="nl-NL" dirty="0">
                <a:solidFill>
                  <a:srgbClr val="3366FF"/>
                </a:solidFill>
              </a:rPr>
              <a:t>Big </a:t>
            </a:r>
            <a:r>
              <a:rPr lang="nl-NL" dirty="0" err="1">
                <a:solidFill>
                  <a:srgbClr val="3366FF"/>
                </a:solidFill>
              </a:rPr>
              <a:t>projecting</a:t>
            </a:r>
            <a:r>
              <a:rPr lang="nl-NL" dirty="0">
                <a:solidFill>
                  <a:srgbClr val="3366FF"/>
                </a:solidFill>
              </a:rPr>
              <a:t> </a:t>
            </a:r>
            <a:r>
              <a:rPr lang="nl-NL" dirty="0" err="1">
                <a:solidFill>
                  <a:srgbClr val="3366FF"/>
                </a:solidFill>
              </a:rPr>
              <a:t>nose</a:t>
            </a:r>
            <a:r>
              <a:rPr lang="nl-NL" dirty="0">
                <a:solidFill>
                  <a:srgbClr val="3366FF"/>
                </a:solidFill>
              </a:rPr>
              <a:t> (</a:t>
            </a:r>
            <a:r>
              <a:rPr lang="nl-NL" dirty="0" err="1">
                <a:solidFill>
                  <a:srgbClr val="3366FF"/>
                </a:solidFill>
              </a:rPr>
              <a:t>also</a:t>
            </a:r>
            <a:r>
              <a:rPr lang="nl-NL" dirty="0">
                <a:solidFill>
                  <a:srgbClr val="3366FF"/>
                </a:solidFill>
              </a:rPr>
              <a:t> </a:t>
            </a:r>
            <a:r>
              <a:rPr lang="nl-NL" dirty="0" err="1">
                <a:solidFill>
                  <a:srgbClr val="3366FF"/>
                </a:solidFill>
              </a:rPr>
              <a:t>vulnerable</a:t>
            </a:r>
            <a:r>
              <a:rPr lang="nl-NL" dirty="0">
                <a:solidFill>
                  <a:srgbClr val="3366FF"/>
                </a:solidFill>
              </a:rPr>
              <a:t>)</a:t>
            </a:r>
          </a:p>
          <a:p>
            <a:r>
              <a:rPr lang="nl-NL" dirty="0">
                <a:solidFill>
                  <a:srgbClr val="3366FF"/>
                </a:solidFill>
              </a:rPr>
              <a:t>C &amp; N </a:t>
            </a:r>
            <a:r>
              <a:rPr lang="nl-NL" dirty="0" err="1">
                <a:solidFill>
                  <a:srgbClr val="3366FF"/>
                </a:solidFill>
              </a:rPr>
              <a:t>isotopes</a:t>
            </a:r>
            <a:r>
              <a:rPr lang="nl-NL" dirty="0">
                <a:solidFill>
                  <a:srgbClr val="3366FF"/>
                </a:solidFill>
              </a:rPr>
              <a:t> : </a:t>
            </a:r>
            <a:r>
              <a:rPr lang="nl-NL" dirty="0" err="1">
                <a:solidFill>
                  <a:srgbClr val="3366FF"/>
                </a:solidFill>
              </a:rPr>
              <a:t>fresh</a:t>
            </a:r>
            <a:r>
              <a:rPr lang="nl-NL" dirty="0">
                <a:solidFill>
                  <a:srgbClr val="3366FF"/>
                </a:solidFill>
              </a:rPr>
              <a:t> &gt; </a:t>
            </a:r>
            <a:r>
              <a:rPr lang="nl-NL" dirty="0" err="1">
                <a:solidFill>
                  <a:srgbClr val="3366FF"/>
                </a:solidFill>
              </a:rPr>
              <a:t>salt</a:t>
            </a:r>
            <a:r>
              <a:rPr lang="nl-NL" dirty="0">
                <a:solidFill>
                  <a:srgbClr val="3366FF"/>
                </a:solidFill>
              </a:rPr>
              <a:t> water </a:t>
            </a:r>
            <a:r>
              <a:rPr lang="nl-NL" dirty="0" err="1">
                <a:solidFill>
                  <a:srgbClr val="3366FF"/>
                </a:solidFill>
              </a:rPr>
              <a:t>foods</a:t>
            </a:r>
            <a:endParaRPr lang="nl-NL" dirty="0">
              <a:solidFill>
                <a:srgbClr val="3366FF"/>
              </a:solidFill>
            </a:endParaRPr>
          </a:p>
          <a:p>
            <a:r>
              <a:rPr lang="nl-NL" dirty="0" err="1">
                <a:solidFill>
                  <a:srgbClr val="3366FF"/>
                </a:solidFill>
              </a:rPr>
              <a:t>Only</a:t>
            </a:r>
            <a:r>
              <a:rPr lang="nl-NL" dirty="0">
                <a:solidFill>
                  <a:srgbClr val="3366FF"/>
                </a:solidFill>
              </a:rPr>
              <a:t> 1 case of </a:t>
            </a:r>
            <a:r>
              <a:rPr lang="nl-NL" dirty="0" err="1">
                <a:solidFill>
                  <a:srgbClr val="3366FF"/>
                </a:solidFill>
              </a:rPr>
              <a:t>hunting</a:t>
            </a:r>
            <a:r>
              <a:rPr lang="nl-NL" dirty="0">
                <a:solidFill>
                  <a:srgbClr val="3366FF"/>
                </a:solidFill>
              </a:rPr>
              <a:t> is </a:t>
            </a:r>
            <a:r>
              <a:rPr lang="nl-NL" dirty="0" err="1">
                <a:solidFill>
                  <a:srgbClr val="3366FF"/>
                </a:solidFill>
              </a:rPr>
              <a:t>likely</a:t>
            </a:r>
            <a:r>
              <a:rPr lang="nl-NL" dirty="0">
                <a:solidFill>
                  <a:srgbClr val="3366FF"/>
                </a:solidFill>
              </a:rPr>
              <a:t> : </a:t>
            </a:r>
            <a:r>
              <a:rPr lang="nl-NL" b="1" dirty="0" err="1">
                <a:solidFill>
                  <a:srgbClr val="3366FF"/>
                </a:solidFill>
              </a:rPr>
              <a:t>lake</a:t>
            </a:r>
            <a:r>
              <a:rPr lang="nl-NL" dirty="0">
                <a:solidFill>
                  <a:srgbClr val="3366FF"/>
                </a:solidFill>
              </a:rPr>
              <a:t>-side</a:t>
            </a:r>
          </a:p>
        </p:txBody>
      </p:sp>
      <p:sp>
        <p:nvSpPr>
          <p:cNvPr id="5" name="Tekstvak 4"/>
          <p:cNvSpPr txBox="1"/>
          <p:nvPr/>
        </p:nvSpPr>
        <p:spPr>
          <a:xfrm>
            <a:off x="3047396" y="5439133"/>
            <a:ext cx="6096604" cy="338554"/>
          </a:xfrm>
          <a:prstGeom prst="rect">
            <a:avLst/>
          </a:prstGeom>
          <a:noFill/>
        </p:spPr>
        <p:txBody>
          <a:bodyPr wrap="square" rtlCol="0">
            <a:spAutoFit/>
          </a:bodyPr>
          <a:lstStyle/>
          <a:p>
            <a:r>
              <a:rPr lang="en-US" sz="1600" dirty="0" err="1">
                <a:solidFill>
                  <a:srgbClr val="660066"/>
                </a:solidFill>
                <a:latin typeface="Arial"/>
                <a:ea typeface="ＭＳ 明朝"/>
                <a:cs typeface="Times New Roman"/>
              </a:rPr>
              <a:t>Gaudzinski-Windheuser</a:t>
            </a:r>
            <a:r>
              <a:rPr lang="en-US" sz="1600" dirty="0">
                <a:solidFill>
                  <a:srgbClr val="660066"/>
                </a:solidFill>
                <a:latin typeface="Arial"/>
                <a:ea typeface="ＭＳ 明朝"/>
                <a:cs typeface="Times New Roman"/>
              </a:rPr>
              <a:t> 2018 </a:t>
            </a:r>
            <a:r>
              <a:rPr lang="en-US" sz="1600" i="1" dirty="0">
                <a:solidFill>
                  <a:srgbClr val="000090"/>
                </a:solidFill>
                <a:latin typeface="Arial"/>
                <a:ea typeface="ＭＳ 明朝"/>
                <a:cs typeface="Times New Roman"/>
              </a:rPr>
              <a:t>Nature </a:t>
            </a:r>
            <a:r>
              <a:rPr lang="en-US" sz="1600" i="1" dirty="0" err="1">
                <a:solidFill>
                  <a:srgbClr val="000090"/>
                </a:solidFill>
                <a:latin typeface="Arial"/>
                <a:ea typeface="ＭＳ 明朝"/>
                <a:cs typeface="Times New Roman"/>
              </a:rPr>
              <a:t>Ecol</a:t>
            </a:r>
            <a:r>
              <a:rPr lang="en-US" sz="1600" i="1" dirty="0">
                <a:solidFill>
                  <a:srgbClr val="000090"/>
                </a:solidFill>
                <a:latin typeface="Arial"/>
                <a:ea typeface="ＭＳ 明朝"/>
                <a:cs typeface="Times New Roman"/>
              </a:rPr>
              <a:t> </a:t>
            </a:r>
            <a:r>
              <a:rPr lang="en-US" sz="1600" i="1" dirty="0" err="1">
                <a:solidFill>
                  <a:srgbClr val="000090"/>
                </a:solidFill>
                <a:latin typeface="Arial"/>
                <a:ea typeface="ＭＳ 明朝"/>
                <a:cs typeface="Times New Roman"/>
              </a:rPr>
              <a:t>Evol</a:t>
            </a:r>
            <a:r>
              <a:rPr lang="en-US" sz="1600" dirty="0">
                <a:solidFill>
                  <a:srgbClr val="000090"/>
                </a:solidFill>
                <a:latin typeface="Arial"/>
                <a:ea typeface="ＭＳ 明朝"/>
                <a:cs typeface="Times New Roman"/>
              </a:rPr>
              <a:t> 2:1087</a:t>
            </a:r>
            <a:endParaRPr lang="nl-NL" sz="1600" dirty="0"/>
          </a:p>
        </p:txBody>
      </p:sp>
    </p:spTree>
    <p:extLst>
      <p:ext uri="{BB962C8B-B14F-4D97-AF65-F5344CB8AC3E}">
        <p14:creationId xmlns:p14="http://schemas.microsoft.com/office/powerpoint/2010/main" val="3576766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2300" y="85147"/>
            <a:ext cx="7772400" cy="1470025"/>
          </a:xfrm>
        </p:spPr>
        <p:txBody>
          <a:bodyPr/>
          <a:lstStyle/>
          <a:p>
            <a:r>
              <a:rPr lang="nl-NL" b="1" dirty="0" err="1">
                <a:solidFill>
                  <a:srgbClr val="000090"/>
                </a:solidFill>
              </a:rPr>
              <a:t>Neandertal</a:t>
            </a:r>
            <a:r>
              <a:rPr lang="nl-NL" b="1" dirty="0">
                <a:solidFill>
                  <a:srgbClr val="000090"/>
                </a:solidFill>
              </a:rPr>
              <a:t>  Lifestyle</a:t>
            </a:r>
          </a:p>
        </p:txBody>
      </p:sp>
      <p:sp>
        <p:nvSpPr>
          <p:cNvPr id="3" name="Subtitel 2"/>
          <p:cNvSpPr>
            <a:spLocks noGrp="1"/>
          </p:cNvSpPr>
          <p:nvPr>
            <p:ph type="subTitle" idx="1"/>
          </p:nvPr>
        </p:nvSpPr>
        <p:spPr>
          <a:xfrm>
            <a:off x="918308" y="1519106"/>
            <a:ext cx="7312606" cy="4881694"/>
          </a:xfrm>
        </p:spPr>
        <p:txBody>
          <a:bodyPr>
            <a:normAutofit fontScale="70000" lnSpcReduction="20000"/>
          </a:bodyPr>
          <a:lstStyle/>
          <a:p>
            <a:pPr marL="457200" indent="-457200" algn="l">
              <a:lnSpc>
                <a:spcPct val="110000"/>
              </a:lnSpc>
              <a:buFontTx/>
              <a:buChar char="•"/>
            </a:pPr>
            <a:r>
              <a:rPr lang="nl-NL" dirty="0" err="1">
                <a:solidFill>
                  <a:srgbClr val="0000FF"/>
                </a:solidFill>
              </a:rPr>
              <a:t>pachy</a:t>
            </a:r>
            <a:r>
              <a:rPr lang="nl-NL" dirty="0">
                <a:solidFill>
                  <a:srgbClr val="0000FF"/>
                </a:solidFill>
              </a:rPr>
              <a:t>-</a:t>
            </a:r>
            <a:r>
              <a:rPr lang="nl-NL" dirty="0" err="1">
                <a:solidFill>
                  <a:srgbClr val="0000FF"/>
                </a:solidFill>
              </a:rPr>
              <a:t>osteo</a:t>
            </a:r>
            <a:r>
              <a:rPr lang="nl-NL" dirty="0">
                <a:solidFill>
                  <a:srgbClr val="0000FF"/>
                </a:solidFill>
              </a:rPr>
              <a:t>-sclerosis &lt; </a:t>
            </a:r>
            <a:r>
              <a:rPr lang="nl-NL" i="1" dirty="0" err="1">
                <a:solidFill>
                  <a:srgbClr val="0000FF"/>
                </a:solidFill>
              </a:rPr>
              <a:t>H.erectus</a:t>
            </a:r>
            <a:r>
              <a:rPr lang="nl-NL" dirty="0">
                <a:solidFill>
                  <a:srgbClr val="0000FF"/>
                </a:solidFill>
              </a:rPr>
              <a:t> </a:t>
            </a:r>
            <a:r>
              <a:rPr lang="nl-NL" b="1" dirty="0">
                <a:solidFill>
                  <a:srgbClr val="0000FF"/>
                </a:solidFill>
              </a:rPr>
              <a:t>POS</a:t>
            </a:r>
            <a:r>
              <a:rPr lang="nl-NL" dirty="0">
                <a:solidFill>
                  <a:srgbClr val="0000FF"/>
                </a:solidFill>
              </a:rPr>
              <a:t>,   large </a:t>
            </a:r>
            <a:r>
              <a:rPr lang="nl-NL" b="1" dirty="0" err="1">
                <a:solidFill>
                  <a:srgbClr val="0000FF"/>
                </a:solidFill>
              </a:rPr>
              <a:t>lungs</a:t>
            </a:r>
            <a:r>
              <a:rPr lang="nl-NL" dirty="0">
                <a:solidFill>
                  <a:srgbClr val="0000FF"/>
                </a:solidFill>
              </a:rPr>
              <a:t>,		big </a:t>
            </a:r>
            <a:r>
              <a:rPr lang="nl-NL" dirty="0" err="1">
                <a:solidFill>
                  <a:srgbClr val="0000FF"/>
                </a:solidFill>
              </a:rPr>
              <a:t>projecting</a:t>
            </a:r>
            <a:r>
              <a:rPr lang="nl-NL" dirty="0">
                <a:solidFill>
                  <a:srgbClr val="0000FF"/>
                </a:solidFill>
              </a:rPr>
              <a:t> </a:t>
            </a:r>
            <a:r>
              <a:rPr lang="nl-NL" b="1" dirty="0" err="1">
                <a:solidFill>
                  <a:srgbClr val="0000FF"/>
                </a:solidFill>
              </a:rPr>
              <a:t>nose</a:t>
            </a:r>
            <a:r>
              <a:rPr lang="nl-NL" b="1" dirty="0">
                <a:solidFill>
                  <a:srgbClr val="0000FF"/>
                </a:solidFill>
              </a:rPr>
              <a:t> </a:t>
            </a:r>
            <a:r>
              <a:rPr lang="nl-NL" dirty="0">
                <a:solidFill>
                  <a:srgbClr val="0000FF"/>
                </a:solidFill>
              </a:rPr>
              <a:t>: </a:t>
            </a:r>
            <a:r>
              <a:rPr lang="nl-NL" dirty="0" err="1">
                <a:solidFill>
                  <a:srgbClr val="0000FF"/>
                </a:solidFill>
              </a:rPr>
              <a:t>part-time</a:t>
            </a:r>
            <a:r>
              <a:rPr lang="nl-NL" dirty="0">
                <a:solidFill>
                  <a:srgbClr val="0000FF"/>
                </a:solidFill>
              </a:rPr>
              <a:t> </a:t>
            </a:r>
            <a:r>
              <a:rPr lang="nl-NL" b="1" dirty="0" err="1">
                <a:solidFill>
                  <a:srgbClr val="0000FF"/>
                </a:solidFill>
              </a:rPr>
              <a:t>diving</a:t>
            </a:r>
            <a:r>
              <a:rPr lang="nl-NL" dirty="0">
                <a:solidFill>
                  <a:srgbClr val="0000FF"/>
                </a:solidFill>
              </a:rPr>
              <a:t>,</a:t>
            </a:r>
          </a:p>
          <a:p>
            <a:pPr marL="457200" indent="-457200" algn="l">
              <a:lnSpc>
                <a:spcPct val="110000"/>
              </a:lnSpc>
              <a:buFontTx/>
              <a:buChar char="•"/>
            </a:pPr>
            <a:r>
              <a:rPr lang="nl-NL" dirty="0" err="1">
                <a:solidFill>
                  <a:srgbClr val="3366FF"/>
                </a:solidFill>
              </a:rPr>
              <a:t>ear</a:t>
            </a:r>
            <a:r>
              <a:rPr lang="nl-NL" dirty="0">
                <a:solidFill>
                  <a:srgbClr val="3366FF"/>
                </a:solidFill>
              </a:rPr>
              <a:t> </a:t>
            </a:r>
            <a:r>
              <a:rPr lang="nl-NL" dirty="0" err="1">
                <a:solidFill>
                  <a:srgbClr val="3366FF"/>
                </a:solidFill>
              </a:rPr>
              <a:t>exostoses</a:t>
            </a:r>
            <a:r>
              <a:rPr lang="nl-NL" dirty="0">
                <a:solidFill>
                  <a:srgbClr val="3366FF"/>
                </a:solidFill>
              </a:rPr>
              <a:t>, </a:t>
            </a:r>
            <a:r>
              <a:rPr lang="nl-NL" b="1" dirty="0">
                <a:solidFill>
                  <a:srgbClr val="3366FF"/>
                </a:solidFill>
              </a:rPr>
              <a:t>small gut </a:t>
            </a:r>
            <a:r>
              <a:rPr lang="nl-NL" dirty="0">
                <a:solidFill>
                  <a:srgbClr val="3366FF"/>
                </a:solidFill>
              </a:rPr>
              <a:t>&amp; </a:t>
            </a:r>
            <a:r>
              <a:rPr lang="nl-NL" b="1" dirty="0">
                <a:solidFill>
                  <a:srgbClr val="3366FF"/>
                </a:solidFill>
              </a:rPr>
              <a:t>large </a:t>
            </a:r>
            <a:r>
              <a:rPr lang="nl-NL" b="1" dirty="0" err="1">
                <a:solidFill>
                  <a:srgbClr val="3366FF"/>
                </a:solidFill>
              </a:rPr>
              <a:t>brain</a:t>
            </a:r>
            <a:r>
              <a:rPr lang="nl-NL" b="1" i="1" dirty="0">
                <a:solidFill>
                  <a:srgbClr val="3366FF"/>
                </a:solidFill>
              </a:rPr>
              <a:t> </a:t>
            </a:r>
            <a:r>
              <a:rPr lang="nl-NL" dirty="0">
                <a:solidFill>
                  <a:srgbClr val="3366FF"/>
                </a:solidFill>
              </a:rPr>
              <a:t>(DHA) :			</a:t>
            </a:r>
            <a:r>
              <a:rPr lang="nl-NL" dirty="0" err="1">
                <a:solidFill>
                  <a:srgbClr val="3366FF"/>
                </a:solidFill>
              </a:rPr>
              <a:t>not</a:t>
            </a:r>
            <a:r>
              <a:rPr lang="nl-NL" dirty="0">
                <a:solidFill>
                  <a:srgbClr val="3366FF"/>
                </a:solidFill>
              </a:rPr>
              <a:t> “</a:t>
            </a:r>
            <a:r>
              <a:rPr lang="nl-NL" dirty="0" err="1">
                <a:solidFill>
                  <a:srgbClr val="3366FF"/>
                </a:solidFill>
              </a:rPr>
              <a:t>meat</a:t>
            </a:r>
            <a:r>
              <a:rPr lang="nl-NL" dirty="0">
                <a:solidFill>
                  <a:srgbClr val="3366FF"/>
                </a:solidFill>
              </a:rPr>
              <a:t>”, but </a:t>
            </a:r>
            <a:r>
              <a:rPr lang="nl-NL" dirty="0" err="1">
                <a:solidFill>
                  <a:srgbClr val="3366FF"/>
                </a:solidFill>
              </a:rPr>
              <a:t>diet</a:t>
            </a:r>
            <a:r>
              <a:rPr lang="nl-NL" dirty="0">
                <a:solidFill>
                  <a:srgbClr val="3366FF"/>
                </a:solidFill>
              </a:rPr>
              <a:t> </a:t>
            </a:r>
            <a:r>
              <a:rPr lang="nl-NL" dirty="0" err="1">
                <a:solidFill>
                  <a:srgbClr val="3366FF"/>
                </a:solidFill>
              </a:rPr>
              <a:t>with</a:t>
            </a:r>
            <a:r>
              <a:rPr lang="nl-NL" dirty="0">
                <a:solidFill>
                  <a:srgbClr val="3366FF"/>
                </a:solidFill>
              </a:rPr>
              <a:t> </a:t>
            </a:r>
            <a:r>
              <a:rPr lang="nl-NL" b="1" dirty="0" err="1">
                <a:solidFill>
                  <a:srgbClr val="3366FF"/>
                </a:solidFill>
              </a:rPr>
              <a:t>shallow-aquatic</a:t>
            </a:r>
            <a:r>
              <a:rPr lang="nl-NL" b="1" dirty="0">
                <a:solidFill>
                  <a:srgbClr val="3366FF"/>
                </a:solidFill>
              </a:rPr>
              <a:t> </a:t>
            </a:r>
            <a:r>
              <a:rPr lang="nl-NL" dirty="0" err="1">
                <a:solidFill>
                  <a:srgbClr val="3366FF"/>
                </a:solidFill>
              </a:rPr>
              <a:t>foods</a:t>
            </a:r>
            <a:r>
              <a:rPr lang="nl-NL" dirty="0">
                <a:solidFill>
                  <a:srgbClr val="3366FF"/>
                </a:solidFill>
              </a:rPr>
              <a:t>,</a:t>
            </a:r>
          </a:p>
          <a:p>
            <a:pPr marL="457200" indent="-457200" algn="l">
              <a:lnSpc>
                <a:spcPct val="110000"/>
              </a:lnSpc>
              <a:buFontTx/>
              <a:buChar char="•"/>
            </a:pPr>
            <a:r>
              <a:rPr lang="nl-NL" dirty="0">
                <a:solidFill>
                  <a:srgbClr val="0000FF"/>
                </a:solidFill>
              </a:rPr>
              <a:t>C &amp; N </a:t>
            </a:r>
            <a:r>
              <a:rPr lang="nl-NL" dirty="0" err="1">
                <a:solidFill>
                  <a:srgbClr val="0000FF"/>
                </a:solidFill>
              </a:rPr>
              <a:t>isotopes</a:t>
            </a:r>
            <a:r>
              <a:rPr lang="nl-NL" dirty="0">
                <a:solidFill>
                  <a:srgbClr val="0000FF"/>
                </a:solidFill>
              </a:rPr>
              <a:t> : </a:t>
            </a:r>
            <a:r>
              <a:rPr lang="nl-NL" b="1" dirty="0">
                <a:solidFill>
                  <a:srgbClr val="0000FF"/>
                </a:solidFill>
              </a:rPr>
              <a:t>no</a:t>
            </a:r>
            <a:r>
              <a:rPr lang="nl-NL" dirty="0">
                <a:solidFill>
                  <a:srgbClr val="0000FF"/>
                </a:solidFill>
              </a:rPr>
              <a:t> “super-</a:t>
            </a:r>
            <a:r>
              <a:rPr lang="nl-NL" dirty="0" err="1">
                <a:solidFill>
                  <a:srgbClr val="0000FF"/>
                </a:solidFill>
              </a:rPr>
              <a:t>carnivores</a:t>
            </a:r>
            <a:r>
              <a:rPr lang="nl-NL" dirty="0">
                <a:solidFill>
                  <a:srgbClr val="0000FF"/>
                </a:solidFill>
              </a:rPr>
              <a:t>”, </a:t>
            </a:r>
            <a:r>
              <a:rPr lang="nl-NL" b="1" dirty="0">
                <a:solidFill>
                  <a:srgbClr val="0000FF"/>
                </a:solidFill>
              </a:rPr>
              <a:t>no</a:t>
            </a:r>
            <a:r>
              <a:rPr lang="nl-NL" dirty="0">
                <a:solidFill>
                  <a:srgbClr val="0000FF"/>
                </a:solidFill>
              </a:rPr>
              <a:t> “top predators”	but </a:t>
            </a:r>
            <a:r>
              <a:rPr lang="nl-NL" dirty="0" err="1">
                <a:solidFill>
                  <a:srgbClr val="0000FF"/>
                </a:solidFill>
              </a:rPr>
              <a:t>diet</a:t>
            </a:r>
            <a:r>
              <a:rPr lang="nl-NL" dirty="0">
                <a:solidFill>
                  <a:srgbClr val="0000FF"/>
                </a:solidFill>
              </a:rPr>
              <a:t> </a:t>
            </a:r>
            <a:r>
              <a:rPr lang="nl-NL" dirty="0" err="1">
                <a:solidFill>
                  <a:srgbClr val="0000FF"/>
                </a:solidFill>
              </a:rPr>
              <a:t>between</a:t>
            </a:r>
            <a:r>
              <a:rPr lang="nl-NL" dirty="0">
                <a:solidFill>
                  <a:srgbClr val="0000FF"/>
                </a:solidFill>
              </a:rPr>
              <a:t> </a:t>
            </a:r>
            <a:r>
              <a:rPr lang="nl-NL" dirty="0" err="1">
                <a:solidFill>
                  <a:srgbClr val="0000FF"/>
                </a:solidFill>
              </a:rPr>
              <a:t>fresh</a:t>
            </a:r>
            <a:r>
              <a:rPr lang="nl-NL" dirty="0">
                <a:solidFill>
                  <a:srgbClr val="0000FF"/>
                </a:solidFill>
              </a:rPr>
              <a:t> &amp; </a:t>
            </a:r>
            <a:r>
              <a:rPr lang="nl-NL" dirty="0" err="1">
                <a:solidFill>
                  <a:srgbClr val="0000FF"/>
                </a:solidFill>
              </a:rPr>
              <a:t>salt</a:t>
            </a:r>
            <a:r>
              <a:rPr lang="nl-NL" dirty="0">
                <a:solidFill>
                  <a:srgbClr val="0000FF"/>
                </a:solidFill>
              </a:rPr>
              <a:t> water,</a:t>
            </a:r>
          </a:p>
          <a:p>
            <a:pPr marL="457200" indent="-457200" algn="l">
              <a:lnSpc>
                <a:spcPct val="110000"/>
              </a:lnSpc>
              <a:buFontTx/>
              <a:buChar char="•"/>
            </a:pPr>
            <a:r>
              <a:rPr lang="nl-NL" i="1" dirty="0" err="1">
                <a:solidFill>
                  <a:srgbClr val="3366FF"/>
                </a:solidFill>
              </a:rPr>
              <a:t>coprostanol</a:t>
            </a:r>
            <a:r>
              <a:rPr lang="nl-NL" dirty="0">
                <a:solidFill>
                  <a:srgbClr val="3366FF"/>
                </a:solidFill>
              </a:rPr>
              <a:t> &amp; </a:t>
            </a:r>
            <a:r>
              <a:rPr lang="en-US" i="1" dirty="0">
                <a:solidFill>
                  <a:srgbClr val="3366FF"/>
                </a:solidFill>
              </a:rPr>
              <a:t>5β-</a:t>
            </a:r>
            <a:r>
              <a:rPr lang="en-US" i="1" dirty="0" err="1">
                <a:solidFill>
                  <a:srgbClr val="3366FF"/>
                </a:solidFill>
              </a:rPr>
              <a:t>stigmastanol</a:t>
            </a:r>
            <a:r>
              <a:rPr lang="en-US" i="1" dirty="0">
                <a:solidFill>
                  <a:srgbClr val="3366FF"/>
                </a:solidFill>
              </a:rPr>
              <a:t> </a:t>
            </a:r>
            <a:r>
              <a:rPr lang="nl-NL" dirty="0">
                <a:solidFill>
                  <a:srgbClr val="3366FF"/>
                </a:solidFill>
              </a:rPr>
              <a:t>in </a:t>
            </a:r>
            <a:r>
              <a:rPr lang="nl-NL" dirty="0" err="1">
                <a:solidFill>
                  <a:srgbClr val="3366FF"/>
                </a:solidFill>
              </a:rPr>
              <a:t>coprolites</a:t>
            </a:r>
            <a:r>
              <a:rPr lang="nl-NL" dirty="0">
                <a:solidFill>
                  <a:srgbClr val="3366FF"/>
                </a:solidFill>
              </a:rPr>
              <a:t> (El Salt),  	</a:t>
            </a:r>
            <a:r>
              <a:rPr lang="nl-NL" i="1" dirty="0">
                <a:solidFill>
                  <a:srgbClr val="3366FF"/>
                </a:solidFill>
              </a:rPr>
              <a:t>e.g</a:t>
            </a:r>
            <a:r>
              <a:rPr lang="nl-NL" dirty="0">
                <a:solidFill>
                  <a:srgbClr val="3366FF"/>
                </a:solidFill>
              </a:rPr>
              <a:t>. </a:t>
            </a:r>
            <a:r>
              <a:rPr lang="nl-NL" dirty="0" err="1">
                <a:solidFill>
                  <a:srgbClr val="3366FF"/>
                </a:solidFill>
              </a:rPr>
              <a:t>shellfish</a:t>
            </a:r>
            <a:r>
              <a:rPr lang="nl-NL" dirty="0">
                <a:solidFill>
                  <a:srgbClr val="3366FF"/>
                </a:solidFill>
              </a:rPr>
              <a:t> &amp;</a:t>
            </a:r>
            <a:r>
              <a:rPr lang="en-US" dirty="0">
                <a:solidFill>
                  <a:srgbClr val="3366FF"/>
                </a:solidFill>
              </a:rPr>
              <a:t> plants (Atlantic &lt; Mediterranean?)</a:t>
            </a:r>
            <a:r>
              <a:rPr lang="nl-NL" dirty="0">
                <a:solidFill>
                  <a:srgbClr val="3366FF"/>
                </a:solidFill>
              </a:rPr>
              <a:t>.   </a:t>
            </a:r>
          </a:p>
          <a:p>
            <a:pPr marL="457200" indent="-457200" algn="l">
              <a:lnSpc>
                <a:spcPct val="110000"/>
              </a:lnSpc>
              <a:buFontTx/>
              <a:buChar char="•"/>
            </a:pPr>
            <a:r>
              <a:rPr lang="nl-NL" i="1" dirty="0">
                <a:solidFill>
                  <a:srgbClr val="0000FF"/>
                </a:solidFill>
              </a:rPr>
              <a:t>etc.</a:t>
            </a:r>
          </a:p>
          <a:p>
            <a:pPr marL="457200" indent="-457200" algn="l">
              <a:lnSpc>
                <a:spcPct val="110000"/>
              </a:lnSpc>
              <a:buFontTx/>
              <a:buChar char="•"/>
            </a:pPr>
            <a:endParaRPr lang="nl-NL" i="1" dirty="0">
              <a:solidFill>
                <a:srgbClr val="0000FF"/>
              </a:solidFill>
            </a:endParaRPr>
          </a:p>
          <a:p>
            <a:pPr algn="l">
              <a:lnSpc>
                <a:spcPct val="110000"/>
              </a:lnSpc>
            </a:pPr>
            <a:r>
              <a:rPr lang="nl-NL" sz="2900" dirty="0" err="1">
                <a:solidFill>
                  <a:schemeClr val="accent5">
                    <a:lumMod val="75000"/>
                  </a:schemeClr>
                </a:solidFill>
              </a:rPr>
              <a:t>All</a:t>
            </a:r>
            <a:r>
              <a:rPr lang="nl-NL" sz="2900" dirty="0">
                <a:solidFill>
                  <a:schemeClr val="accent5">
                    <a:lumMod val="75000"/>
                  </a:schemeClr>
                </a:solidFill>
              </a:rPr>
              <a:t> </a:t>
            </a:r>
            <a:r>
              <a:rPr lang="nl-NL" sz="2900" dirty="0" err="1">
                <a:solidFill>
                  <a:schemeClr val="accent5">
                    <a:lumMod val="75000"/>
                  </a:schemeClr>
                </a:solidFill>
              </a:rPr>
              <a:t>evidence</a:t>
            </a:r>
            <a:r>
              <a:rPr lang="nl-NL" sz="2900" dirty="0">
                <a:solidFill>
                  <a:schemeClr val="accent5">
                    <a:lumMod val="75000"/>
                  </a:schemeClr>
                </a:solidFill>
              </a:rPr>
              <a:t> </a:t>
            </a:r>
            <a:r>
              <a:rPr lang="nl-NL" sz="2900" dirty="0" err="1">
                <a:solidFill>
                  <a:schemeClr val="accent5">
                    <a:lumMod val="75000"/>
                  </a:schemeClr>
                </a:solidFill>
              </a:rPr>
              <a:t>suggests</a:t>
            </a:r>
            <a:r>
              <a:rPr lang="nl-NL" sz="2900" dirty="0">
                <a:solidFill>
                  <a:schemeClr val="accent5">
                    <a:lumMod val="75000"/>
                  </a:schemeClr>
                </a:solidFill>
              </a:rPr>
              <a:t> : European </a:t>
            </a:r>
            <a:r>
              <a:rPr lang="nl-NL" sz="2900" dirty="0" err="1">
                <a:solidFill>
                  <a:schemeClr val="accent5">
                    <a:lumMod val="75000"/>
                  </a:schemeClr>
                </a:solidFill>
              </a:rPr>
              <a:t>Neandertals</a:t>
            </a:r>
            <a:r>
              <a:rPr lang="nl-NL" sz="2900" dirty="0">
                <a:solidFill>
                  <a:schemeClr val="accent5">
                    <a:lumMod val="75000"/>
                  </a:schemeClr>
                </a:solidFill>
              </a:rPr>
              <a:t> </a:t>
            </a:r>
            <a:r>
              <a:rPr lang="nl-NL" sz="2900" dirty="0" err="1">
                <a:solidFill>
                  <a:schemeClr val="accent5">
                    <a:lumMod val="75000"/>
                  </a:schemeClr>
                </a:solidFill>
              </a:rPr>
              <a:t>were</a:t>
            </a:r>
            <a:r>
              <a:rPr lang="nl-NL" sz="2900" dirty="0">
                <a:solidFill>
                  <a:schemeClr val="accent5">
                    <a:lumMod val="75000"/>
                  </a:schemeClr>
                </a:solidFill>
              </a:rPr>
              <a:t> </a:t>
            </a:r>
            <a:r>
              <a:rPr lang="nl-NL" sz="2900" dirty="0" err="1">
                <a:solidFill>
                  <a:schemeClr val="accent5">
                    <a:lumMod val="75000"/>
                  </a:schemeClr>
                </a:solidFill>
              </a:rPr>
              <a:t>diving</a:t>
            </a:r>
            <a:r>
              <a:rPr lang="nl-NL" sz="2900" dirty="0">
                <a:solidFill>
                  <a:schemeClr val="accent5">
                    <a:lumMod val="75000"/>
                  </a:schemeClr>
                </a:solidFill>
              </a:rPr>
              <a:t> + </a:t>
            </a:r>
            <a:r>
              <a:rPr lang="nl-NL" sz="2900" dirty="0" err="1">
                <a:solidFill>
                  <a:schemeClr val="accent5">
                    <a:lumMod val="75000"/>
                  </a:schemeClr>
                </a:solidFill>
              </a:rPr>
              <a:t>wading</a:t>
            </a:r>
            <a:r>
              <a:rPr lang="nl-NL" sz="2900" dirty="0">
                <a:solidFill>
                  <a:schemeClr val="accent5">
                    <a:lumMod val="75000"/>
                  </a:schemeClr>
                </a:solidFill>
              </a:rPr>
              <a:t> </a:t>
            </a:r>
            <a:r>
              <a:rPr lang="nl-NL" sz="2900" b="1" dirty="0">
                <a:solidFill>
                  <a:schemeClr val="accent5">
                    <a:lumMod val="75000"/>
                  </a:schemeClr>
                </a:solidFill>
              </a:rPr>
              <a:t>wetland</a:t>
            </a:r>
            <a:r>
              <a:rPr lang="nl-NL" sz="2900" dirty="0">
                <a:solidFill>
                  <a:schemeClr val="accent5">
                    <a:lumMod val="75000"/>
                  </a:schemeClr>
                </a:solidFill>
              </a:rPr>
              <a:t> </a:t>
            </a:r>
            <a:r>
              <a:rPr lang="nl-NL" sz="2900" dirty="0" err="1">
                <a:solidFill>
                  <a:schemeClr val="accent5">
                    <a:lumMod val="75000"/>
                  </a:schemeClr>
                </a:solidFill>
              </a:rPr>
              <a:t>omnivores</a:t>
            </a:r>
            <a:r>
              <a:rPr lang="nl-NL" sz="2900" dirty="0">
                <a:solidFill>
                  <a:schemeClr val="accent5">
                    <a:lumMod val="75000"/>
                  </a:schemeClr>
                </a:solidFill>
              </a:rPr>
              <a:t>, </a:t>
            </a:r>
            <a:r>
              <a:rPr lang="nl-NL" sz="2900" dirty="0" err="1">
                <a:solidFill>
                  <a:schemeClr val="accent5">
                    <a:lumMod val="75000"/>
                  </a:schemeClr>
                </a:solidFill>
              </a:rPr>
              <a:t>who</a:t>
            </a:r>
            <a:r>
              <a:rPr lang="nl-NL" sz="2900" dirty="0">
                <a:solidFill>
                  <a:schemeClr val="accent5">
                    <a:lumMod val="75000"/>
                  </a:schemeClr>
                </a:solidFill>
              </a:rPr>
              <a:t> </a:t>
            </a:r>
            <a:r>
              <a:rPr lang="nl-NL" sz="2900" dirty="0" err="1">
                <a:solidFill>
                  <a:schemeClr val="accent5">
                    <a:lumMod val="75000"/>
                  </a:schemeClr>
                </a:solidFill>
              </a:rPr>
              <a:t>seasonally</a:t>
            </a:r>
            <a:r>
              <a:rPr lang="nl-NL" sz="2900" dirty="0">
                <a:solidFill>
                  <a:schemeClr val="accent5">
                    <a:lumMod val="75000"/>
                  </a:schemeClr>
                </a:solidFill>
              </a:rPr>
              <a:t> </a:t>
            </a:r>
            <a:r>
              <a:rPr lang="nl-NL" sz="2900" dirty="0" err="1">
                <a:solidFill>
                  <a:schemeClr val="accent5">
                    <a:lumMod val="75000"/>
                  </a:schemeClr>
                </a:solidFill>
              </a:rPr>
              <a:t>followed</a:t>
            </a:r>
            <a:r>
              <a:rPr lang="nl-NL" sz="2900" dirty="0">
                <a:solidFill>
                  <a:schemeClr val="accent5">
                    <a:lumMod val="75000"/>
                  </a:schemeClr>
                </a:solidFill>
              </a:rPr>
              <a:t> the </a:t>
            </a:r>
            <a:r>
              <a:rPr lang="nl-NL" sz="2900" b="1" dirty="0" err="1">
                <a:solidFill>
                  <a:schemeClr val="accent5">
                    <a:lumMod val="75000"/>
                  </a:schemeClr>
                </a:solidFill>
              </a:rPr>
              <a:t>river</a:t>
            </a:r>
            <a:r>
              <a:rPr lang="nl-NL" sz="2900" dirty="0">
                <a:solidFill>
                  <a:schemeClr val="accent5">
                    <a:lumMod val="75000"/>
                  </a:schemeClr>
                </a:solidFill>
              </a:rPr>
              <a:t> </a:t>
            </a:r>
            <a:r>
              <a:rPr lang="nl-NL" sz="2900" dirty="0" err="1">
                <a:solidFill>
                  <a:schemeClr val="accent5">
                    <a:lumMod val="75000"/>
                  </a:schemeClr>
                </a:solidFill>
              </a:rPr>
              <a:t>to</a:t>
            </a:r>
            <a:r>
              <a:rPr lang="nl-NL" sz="2900" dirty="0">
                <a:solidFill>
                  <a:schemeClr val="accent5">
                    <a:lumMod val="75000"/>
                  </a:schemeClr>
                </a:solidFill>
              </a:rPr>
              <a:t> </a:t>
            </a:r>
            <a:r>
              <a:rPr lang="nl-NL" sz="2900" dirty="0" err="1">
                <a:solidFill>
                  <a:schemeClr val="accent5">
                    <a:lumMod val="75000"/>
                  </a:schemeClr>
                </a:solidFill>
              </a:rPr>
              <a:t>the</a:t>
            </a:r>
            <a:r>
              <a:rPr lang="nl-NL" sz="2900" dirty="0">
                <a:solidFill>
                  <a:schemeClr val="accent5">
                    <a:lumMod val="75000"/>
                  </a:schemeClr>
                </a:solidFill>
              </a:rPr>
              <a:t> </a:t>
            </a:r>
            <a:r>
              <a:rPr lang="nl-NL" sz="2900" b="1" dirty="0" err="1">
                <a:solidFill>
                  <a:schemeClr val="accent5">
                    <a:lumMod val="75000"/>
                  </a:schemeClr>
                </a:solidFill>
              </a:rPr>
              <a:t>coast</a:t>
            </a:r>
            <a:r>
              <a:rPr lang="nl-NL" sz="2900" b="1" dirty="0">
                <a:solidFill>
                  <a:schemeClr val="accent5">
                    <a:lumMod val="75000"/>
                  </a:schemeClr>
                </a:solidFill>
              </a:rPr>
              <a:t> </a:t>
            </a:r>
            <a:r>
              <a:rPr lang="nl-NL" sz="2900" dirty="0">
                <a:solidFill>
                  <a:schemeClr val="accent5">
                    <a:lumMod val="75000"/>
                  </a:schemeClr>
                </a:solidFill>
              </a:rPr>
              <a:t> (</a:t>
            </a:r>
            <a:r>
              <a:rPr lang="nl-NL" sz="2900" dirty="0" err="1">
                <a:solidFill>
                  <a:schemeClr val="accent5">
                    <a:lumMod val="75000"/>
                  </a:schemeClr>
                </a:solidFill>
              </a:rPr>
              <a:t>Atlantic</a:t>
            </a:r>
            <a:r>
              <a:rPr lang="nl-NL" sz="2900" dirty="0">
                <a:solidFill>
                  <a:schemeClr val="accent5">
                    <a:lumMod val="75000"/>
                  </a:schemeClr>
                </a:solidFill>
              </a:rPr>
              <a:t>, </a:t>
            </a:r>
            <a:r>
              <a:rPr lang="nl-NL" sz="2900" i="1" dirty="0">
                <a:solidFill>
                  <a:schemeClr val="accent5">
                    <a:lumMod val="75000"/>
                  </a:schemeClr>
                </a:solidFill>
              </a:rPr>
              <a:t>e.g. </a:t>
            </a:r>
            <a:r>
              <a:rPr lang="nl-NL" sz="2900" dirty="0">
                <a:solidFill>
                  <a:schemeClr val="accent5">
                    <a:lumMod val="75000"/>
                  </a:schemeClr>
                </a:solidFill>
              </a:rPr>
              <a:t>La </a:t>
            </a:r>
            <a:r>
              <a:rPr lang="nl-NL" sz="2900" dirty="0" err="1">
                <a:solidFill>
                  <a:schemeClr val="accent5">
                    <a:lumMod val="75000"/>
                  </a:schemeClr>
                </a:solidFill>
              </a:rPr>
              <a:t>Cotte</a:t>
            </a:r>
            <a:r>
              <a:rPr lang="nl-NL" sz="2900" dirty="0">
                <a:solidFill>
                  <a:schemeClr val="accent5">
                    <a:lumMod val="75000"/>
                  </a:schemeClr>
                </a:solidFill>
              </a:rPr>
              <a:t>, Jersey, or N-</a:t>
            </a:r>
            <a:r>
              <a:rPr lang="nl-NL" sz="2900" dirty="0" err="1">
                <a:solidFill>
                  <a:schemeClr val="accent5">
                    <a:lumMod val="75000"/>
                  </a:schemeClr>
                </a:solidFill>
              </a:rPr>
              <a:t>Mediterranean</a:t>
            </a:r>
            <a:r>
              <a:rPr lang="nl-NL" sz="2900" dirty="0">
                <a:solidFill>
                  <a:schemeClr val="accent5">
                    <a:lumMod val="75000"/>
                  </a:schemeClr>
                </a:solidFill>
              </a:rPr>
              <a:t> </a:t>
            </a:r>
            <a:r>
              <a:rPr lang="nl-NL" sz="2900" dirty="0" err="1">
                <a:solidFill>
                  <a:schemeClr val="accent5">
                    <a:lumMod val="75000"/>
                  </a:schemeClr>
                </a:solidFill>
              </a:rPr>
              <a:t>coasts</a:t>
            </a:r>
            <a:r>
              <a:rPr lang="nl-NL" sz="2900" dirty="0">
                <a:solidFill>
                  <a:schemeClr val="accent5">
                    <a:lumMod val="75000"/>
                  </a:schemeClr>
                </a:solidFill>
              </a:rPr>
              <a:t>).</a:t>
            </a:r>
          </a:p>
          <a:p>
            <a:pPr algn="l">
              <a:lnSpc>
                <a:spcPct val="110000"/>
              </a:lnSpc>
            </a:pPr>
            <a:r>
              <a:rPr lang="nl-NL" sz="2300" dirty="0">
                <a:solidFill>
                  <a:schemeClr val="accent5">
                    <a:lumMod val="75000"/>
                  </a:schemeClr>
                </a:solidFill>
              </a:rPr>
              <a:t>(</a:t>
            </a:r>
            <a:r>
              <a:rPr lang="nl-NL" sz="2300" dirty="0" err="1">
                <a:solidFill>
                  <a:schemeClr val="accent5">
                    <a:lumMod val="75000"/>
                  </a:schemeClr>
                </a:solidFill>
              </a:rPr>
              <a:t>With</a:t>
            </a:r>
            <a:r>
              <a:rPr lang="nl-NL" sz="2300" dirty="0">
                <a:solidFill>
                  <a:schemeClr val="accent5">
                    <a:lumMod val="75000"/>
                  </a:schemeClr>
                </a:solidFill>
              </a:rPr>
              <a:t> soft </a:t>
            </a:r>
            <a:r>
              <a:rPr lang="nl-NL" sz="2300" dirty="0" err="1">
                <a:solidFill>
                  <a:schemeClr val="accent5">
                    <a:lumMod val="75000"/>
                  </a:schemeClr>
                </a:solidFill>
              </a:rPr>
              <a:t>foot-soles</a:t>
            </a:r>
            <a:r>
              <a:rPr lang="nl-NL" sz="2300" dirty="0">
                <a:solidFill>
                  <a:schemeClr val="accent5">
                    <a:lumMod val="75000"/>
                  </a:schemeClr>
                </a:solidFill>
              </a:rPr>
              <a:t>, </a:t>
            </a:r>
            <a:r>
              <a:rPr lang="nl-NL" sz="2300" dirty="0" err="1">
                <a:solidFill>
                  <a:schemeClr val="accent5">
                    <a:lumMod val="75000"/>
                  </a:schemeClr>
                </a:solidFill>
              </a:rPr>
              <a:t>they</a:t>
            </a:r>
            <a:r>
              <a:rPr lang="nl-NL" sz="2300" dirty="0">
                <a:solidFill>
                  <a:schemeClr val="accent5">
                    <a:lumMod val="75000"/>
                  </a:schemeClr>
                </a:solidFill>
              </a:rPr>
              <a:t> </a:t>
            </a:r>
            <a:r>
              <a:rPr lang="nl-NL" sz="2300" dirty="0" err="1">
                <a:solidFill>
                  <a:schemeClr val="accent5">
                    <a:lumMod val="75000"/>
                  </a:schemeClr>
                </a:solidFill>
              </a:rPr>
              <a:t>might</a:t>
            </a:r>
            <a:r>
              <a:rPr lang="nl-NL" sz="2300" dirty="0">
                <a:solidFill>
                  <a:schemeClr val="accent5">
                    <a:lumMod val="75000"/>
                  </a:schemeClr>
                </a:solidFill>
              </a:rPr>
              <a:t> have </a:t>
            </a:r>
            <a:r>
              <a:rPr lang="nl-NL" sz="2300" dirty="0" err="1">
                <a:solidFill>
                  <a:schemeClr val="accent5">
                    <a:lumMod val="75000"/>
                  </a:schemeClr>
                </a:solidFill>
              </a:rPr>
              <a:t>preferred</a:t>
            </a:r>
            <a:r>
              <a:rPr lang="nl-NL" sz="2300" dirty="0">
                <a:solidFill>
                  <a:schemeClr val="accent5">
                    <a:lumMod val="75000"/>
                  </a:schemeClr>
                </a:solidFill>
              </a:rPr>
              <a:t> </a:t>
            </a:r>
            <a:r>
              <a:rPr lang="nl-NL" sz="2300" u="sng" dirty="0" err="1">
                <a:solidFill>
                  <a:schemeClr val="accent5">
                    <a:lumMod val="75000"/>
                  </a:schemeClr>
                </a:solidFill>
              </a:rPr>
              <a:t>sand</a:t>
            </a:r>
            <a:r>
              <a:rPr lang="nl-NL" sz="2300" dirty="0" err="1">
                <a:solidFill>
                  <a:schemeClr val="accent5">
                    <a:lumMod val="75000"/>
                  </a:schemeClr>
                </a:solidFill>
              </a:rPr>
              <a:t>y</a:t>
            </a:r>
            <a:r>
              <a:rPr lang="nl-NL" sz="2300" dirty="0">
                <a:solidFill>
                  <a:schemeClr val="accent5">
                    <a:lumMod val="75000"/>
                  </a:schemeClr>
                </a:solidFill>
              </a:rPr>
              <a:t> </a:t>
            </a:r>
            <a:r>
              <a:rPr lang="nl-NL" sz="2300" dirty="0" err="1">
                <a:solidFill>
                  <a:schemeClr val="accent5">
                    <a:lumMod val="75000"/>
                  </a:schemeClr>
                </a:solidFill>
              </a:rPr>
              <a:t>rather</a:t>
            </a:r>
            <a:r>
              <a:rPr lang="nl-NL" sz="2300" dirty="0">
                <a:solidFill>
                  <a:schemeClr val="accent5">
                    <a:lumMod val="75000"/>
                  </a:schemeClr>
                </a:solidFill>
              </a:rPr>
              <a:t> </a:t>
            </a:r>
            <a:r>
              <a:rPr lang="nl-NL" sz="2300" dirty="0" err="1">
                <a:solidFill>
                  <a:schemeClr val="accent5">
                    <a:lumMod val="75000"/>
                  </a:schemeClr>
                </a:solidFill>
              </a:rPr>
              <a:t>than</a:t>
            </a:r>
            <a:r>
              <a:rPr lang="nl-NL" sz="2300" dirty="0">
                <a:solidFill>
                  <a:schemeClr val="accent5">
                    <a:lumMod val="75000"/>
                  </a:schemeClr>
                </a:solidFill>
              </a:rPr>
              <a:t> </a:t>
            </a:r>
            <a:r>
              <a:rPr lang="nl-NL" sz="2300" u="sng" dirty="0" err="1">
                <a:solidFill>
                  <a:schemeClr val="accent5">
                    <a:lumMod val="75000"/>
                  </a:schemeClr>
                </a:solidFill>
              </a:rPr>
              <a:t>rock</a:t>
            </a:r>
            <a:r>
              <a:rPr lang="nl-NL" sz="2300" dirty="0" err="1">
                <a:solidFill>
                  <a:schemeClr val="accent5">
                    <a:lumMod val="75000"/>
                  </a:schemeClr>
                </a:solidFill>
              </a:rPr>
              <a:t>y</a:t>
            </a:r>
            <a:r>
              <a:rPr lang="nl-NL" sz="2300" dirty="0">
                <a:solidFill>
                  <a:schemeClr val="accent5">
                    <a:lumMod val="75000"/>
                  </a:schemeClr>
                </a:solidFill>
              </a:rPr>
              <a:t> </a:t>
            </a:r>
            <a:r>
              <a:rPr lang="nl-NL" sz="2300" dirty="0" err="1">
                <a:solidFill>
                  <a:schemeClr val="accent5">
                    <a:lumMod val="75000"/>
                  </a:schemeClr>
                </a:solidFill>
              </a:rPr>
              <a:t>substrates</a:t>
            </a:r>
            <a:r>
              <a:rPr lang="nl-NL" sz="2300" dirty="0">
                <a:solidFill>
                  <a:schemeClr val="accent5">
                    <a:lumMod val="75000"/>
                  </a:schemeClr>
                </a:solidFill>
              </a:rPr>
              <a:t>?)</a:t>
            </a:r>
          </a:p>
          <a:p>
            <a:pPr algn="l">
              <a:lnSpc>
                <a:spcPct val="110000"/>
              </a:lnSpc>
            </a:pPr>
            <a:endParaRPr lang="nl-NL" dirty="0">
              <a:solidFill>
                <a:schemeClr val="accent5">
                  <a:lumMod val="75000"/>
                </a:schemeClr>
              </a:solidFill>
            </a:endParaRPr>
          </a:p>
          <a:p>
            <a:pPr marL="457200" indent="-457200" algn="l">
              <a:lnSpc>
                <a:spcPct val="110000"/>
              </a:lnSpc>
              <a:buFontTx/>
              <a:buChar char="•"/>
            </a:pPr>
            <a:endParaRPr lang="nl-NL" dirty="0"/>
          </a:p>
        </p:txBody>
      </p:sp>
    </p:spTree>
    <p:extLst>
      <p:ext uri="{BB962C8B-B14F-4D97-AF65-F5344CB8AC3E}">
        <p14:creationId xmlns:p14="http://schemas.microsoft.com/office/powerpoint/2010/main" val="1371956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11" name="Parallellogram 10"/>
          <p:cNvSpPr/>
          <p:nvPr/>
        </p:nvSpPr>
        <p:spPr>
          <a:xfrm>
            <a:off x="2932764" y="3442578"/>
            <a:ext cx="960878" cy="1311856"/>
          </a:xfrm>
          <a:prstGeom prst="parallelogram">
            <a:avLst>
              <a:gd name="adj" fmla="val 27767"/>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Parallellogram 11"/>
          <p:cNvSpPr/>
          <p:nvPr/>
        </p:nvSpPr>
        <p:spPr>
          <a:xfrm>
            <a:off x="2573481" y="2607001"/>
            <a:ext cx="1637668" cy="405018"/>
          </a:xfrm>
          <a:prstGeom prst="parallelogram">
            <a:avLst>
              <a:gd name="adj" fmla="val 18811"/>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Parallellogram 9"/>
          <p:cNvSpPr/>
          <p:nvPr/>
        </p:nvSpPr>
        <p:spPr>
          <a:xfrm>
            <a:off x="5080116" y="977625"/>
            <a:ext cx="1392274" cy="3016434"/>
          </a:xfrm>
          <a:prstGeom prst="parallelogram">
            <a:avLst>
              <a:gd name="adj" fmla="val 47205"/>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Parallellogram 8"/>
          <p:cNvSpPr/>
          <p:nvPr/>
        </p:nvSpPr>
        <p:spPr>
          <a:xfrm>
            <a:off x="1721223" y="1595952"/>
            <a:ext cx="944167" cy="1416067"/>
          </a:xfrm>
          <a:prstGeom prst="parallelogram">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Tekstvak 5"/>
          <p:cNvSpPr txBox="1"/>
          <p:nvPr/>
        </p:nvSpPr>
        <p:spPr>
          <a:xfrm>
            <a:off x="726925" y="384368"/>
            <a:ext cx="6655007" cy="6186310"/>
          </a:xfrm>
          <a:prstGeom prst="rect">
            <a:avLst/>
          </a:prstGeom>
          <a:noFill/>
        </p:spPr>
        <p:txBody>
          <a:bodyPr wrap="square" rtlCol="0">
            <a:spAutoFit/>
          </a:bodyPr>
          <a:lstStyle/>
          <a:p>
            <a:r>
              <a:rPr lang="en-GB" b="1" dirty="0" err="1">
                <a:solidFill>
                  <a:srgbClr val="FF0000"/>
                </a:solidFill>
              </a:rPr>
              <a:t>δ</a:t>
            </a:r>
            <a:r>
              <a:rPr lang="nl-NL" baseline="30000" dirty="0">
                <a:solidFill>
                  <a:srgbClr val="FF0000"/>
                </a:solidFill>
              </a:rPr>
              <a:t>15</a:t>
            </a:r>
            <a:r>
              <a:rPr lang="nl-NL" dirty="0">
                <a:solidFill>
                  <a:srgbClr val="FF0000"/>
                </a:solidFill>
              </a:rPr>
              <a:t>N</a:t>
            </a:r>
          </a:p>
          <a:p>
            <a:endParaRPr lang="nl-NL" dirty="0">
              <a:solidFill>
                <a:srgbClr val="FF0000"/>
              </a:solidFill>
            </a:endParaRPr>
          </a:p>
          <a:p>
            <a:r>
              <a:rPr lang="nl-NL" dirty="0">
                <a:solidFill>
                  <a:srgbClr val="FF0000"/>
                </a:solidFill>
              </a:rPr>
              <a:t>18       </a:t>
            </a:r>
          </a:p>
          <a:p>
            <a:endParaRPr lang="nl-NL" dirty="0">
              <a:solidFill>
                <a:srgbClr val="FF0000"/>
              </a:solidFill>
            </a:endParaRPr>
          </a:p>
          <a:p>
            <a:r>
              <a:rPr lang="nl-NL" dirty="0">
                <a:solidFill>
                  <a:srgbClr val="FF0000"/>
                </a:solidFill>
              </a:rPr>
              <a:t>16</a:t>
            </a:r>
          </a:p>
          <a:p>
            <a:endParaRPr lang="nl-NL" dirty="0">
              <a:solidFill>
                <a:srgbClr val="FF0000"/>
              </a:solidFill>
            </a:endParaRPr>
          </a:p>
          <a:p>
            <a:r>
              <a:rPr lang="nl-NL" dirty="0">
                <a:solidFill>
                  <a:srgbClr val="FF0000"/>
                </a:solidFill>
              </a:rPr>
              <a:t>14</a:t>
            </a:r>
          </a:p>
          <a:p>
            <a:endParaRPr lang="nl-NL" dirty="0">
              <a:solidFill>
                <a:srgbClr val="FF0000"/>
              </a:solidFill>
            </a:endParaRPr>
          </a:p>
          <a:p>
            <a:r>
              <a:rPr lang="nl-NL" dirty="0">
                <a:solidFill>
                  <a:srgbClr val="FF0000"/>
                </a:solidFill>
              </a:rPr>
              <a:t>12                </a:t>
            </a:r>
          </a:p>
          <a:p>
            <a:endParaRPr lang="nl-NL" dirty="0">
              <a:solidFill>
                <a:srgbClr val="FF0000"/>
              </a:solidFill>
            </a:endParaRPr>
          </a:p>
          <a:p>
            <a:r>
              <a:rPr lang="nl-NL" dirty="0">
                <a:solidFill>
                  <a:srgbClr val="FF0000"/>
                </a:solidFill>
              </a:rPr>
              <a:t>10                                                                                      </a:t>
            </a:r>
          </a:p>
          <a:p>
            <a:endParaRPr lang="nl-NL" dirty="0">
              <a:solidFill>
                <a:srgbClr val="FF0000"/>
              </a:solidFill>
            </a:endParaRPr>
          </a:p>
          <a:p>
            <a:r>
              <a:rPr lang="nl-NL" dirty="0">
                <a:solidFill>
                  <a:srgbClr val="FF0000"/>
                </a:solidFill>
              </a:rPr>
              <a:t>  8</a:t>
            </a:r>
          </a:p>
          <a:p>
            <a:endParaRPr lang="nl-NL" dirty="0">
              <a:solidFill>
                <a:srgbClr val="FF0000"/>
              </a:solidFill>
            </a:endParaRPr>
          </a:p>
          <a:p>
            <a:r>
              <a:rPr lang="nl-NL" dirty="0">
                <a:solidFill>
                  <a:srgbClr val="FF0000"/>
                </a:solidFill>
              </a:rPr>
              <a:t>  6</a:t>
            </a:r>
          </a:p>
          <a:p>
            <a:endParaRPr lang="nl-NL" dirty="0">
              <a:solidFill>
                <a:srgbClr val="FF0000"/>
              </a:solidFill>
            </a:endParaRPr>
          </a:p>
          <a:p>
            <a:r>
              <a:rPr lang="nl-NL" dirty="0">
                <a:solidFill>
                  <a:srgbClr val="FF0000"/>
                </a:solidFill>
              </a:rPr>
              <a:t>  4</a:t>
            </a:r>
          </a:p>
          <a:p>
            <a:endParaRPr lang="nl-NL" dirty="0">
              <a:solidFill>
                <a:srgbClr val="FF0000"/>
              </a:solidFill>
            </a:endParaRPr>
          </a:p>
          <a:p>
            <a:r>
              <a:rPr lang="nl-NL" dirty="0">
                <a:solidFill>
                  <a:srgbClr val="FF0000"/>
                </a:solidFill>
              </a:rPr>
              <a:t>  2</a:t>
            </a:r>
          </a:p>
          <a:p>
            <a:endParaRPr lang="nl-NL" dirty="0">
              <a:solidFill>
                <a:srgbClr val="FF0000"/>
              </a:solidFill>
            </a:endParaRPr>
          </a:p>
          <a:p>
            <a:r>
              <a:rPr lang="nl-NL" dirty="0">
                <a:solidFill>
                  <a:srgbClr val="FF0000"/>
                </a:solidFill>
              </a:rPr>
              <a:t>  0</a:t>
            </a:r>
          </a:p>
          <a:p>
            <a:endParaRPr lang="nl-NL" dirty="0"/>
          </a:p>
        </p:txBody>
      </p:sp>
      <p:sp>
        <p:nvSpPr>
          <p:cNvPr id="8" name="Tekstvak 7"/>
          <p:cNvSpPr txBox="1"/>
          <p:nvPr/>
        </p:nvSpPr>
        <p:spPr>
          <a:xfrm>
            <a:off x="1662735" y="977625"/>
            <a:ext cx="4801314" cy="4801314"/>
          </a:xfrm>
          <a:prstGeom prst="rect">
            <a:avLst/>
          </a:prstGeom>
          <a:noFill/>
        </p:spPr>
        <p:txBody>
          <a:bodyPr wrap="none" rtlCol="0">
            <a:spAutoFit/>
          </a:bodyPr>
          <a:lstStyle/>
          <a:p>
            <a:r>
              <a:rPr lang="nl-NL" sz="900" dirty="0">
                <a:solidFill>
                  <a:srgbClr val="0000FF"/>
                </a:solidFill>
              </a:rPr>
              <a:t>   </a:t>
            </a:r>
            <a:r>
              <a:rPr lang="nl-NL" sz="900" b="1" dirty="0">
                <a:solidFill>
                  <a:srgbClr val="0000FF"/>
                </a:solidFill>
              </a:rPr>
              <a:t>                                                                                                                                                            marine</a:t>
            </a:r>
          </a:p>
          <a:p>
            <a:r>
              <a:rPr lang="nl-NL" sz="900" b="1" dirty="0">
                <a:solidFill>
                  <a:srgbClr val="0000FF"/>
                </a:solidFill>
              </a:rPr>
              <a:t>                           							              </a:t>
            </a:r>
            <a:r>
              <a:rPr lang="nl-NL" sz="900" b="1" dirty="0" err="1">
                <a:solidFill>
                  <a:srgbClr val="0000FF"/>
                </a:solidFill>
              </a:rPr>
              <a:t>mammals</a:t>
            </a:r>
            <a:endParaRPr lang="nl-NL" sz="900" b="1" dirty="0">
              <a:solidFill>
                <a:srgbClr val="0000FF"/>
              </a:solidFill>
            </a:endParaRPr>
          </a:p>
          <a:p>
            <a:endParaRPr lang="nl-NL" sz="900" b="1" dirty="0">
              <a:solidFill>
                <a:srgbClr val="0000FF"/>
              </a:solidFill>
            </a:endParaRPr>
          </a:p>
          <a:p>
            <a:endParaRPr lang="nl-NL" sz="900" b="1" dirty="0">
              <a:solidFill>
                <a:srgbClr val="0000FF"/>
              </a:solidFill>
            </a:endParaRPr>
          </a:p>
          <a:p>
            <a:endParaRPr lang="nl-NL" sz="900" b="1" dirty="0">
              <a:solidFill>
                <a:srgbClr val="0000FF"/>
              </a:solidFill>
            </a:endParaRPr>
          </a:p>
          <a:p>
            <a:r>
              <a:rPr lang="nl-NL" sz="900" b="1" dirty="0">
                <a:solidFill>
                  <a:srgbClr val="0000FF"/>
                </a:solidFill>
              </a:rPr>
              <a:t>            </a:t>
            </a:r>
            <a:r>
              <a:rPr lang="nl-NL" sz="900" b="1" dirty="0" err="1">
                <a:solidFill>
                  <a:srgbClr val="0000FF"/>
                </a:solidFill>
              </a:rPr>
              <a:t>fish</a:t>
            </a:r>
            <a:r>
              <a:rPr lang="nl-NL" sz="900" b="1" dirty="0">
                <a:solidFill>
                  <a:srgbClr val="0000FF"/>
                </a:solidFill>
              </a:rPr>
              <a:t>                          						            </a:t>
            </a:r>
            <a:r>
              <a:rPr lang="nl-NL" sz="900" b="1" dirty="0" err="1">
                <a:solidFill>
                  <a:srgbClr val="0000FF"/>
                </a:solidFill>
              </a:rPr>
              <a:t>piscivore</a:t>
            </a:r>
            <a:endParaRPr lang="nl-NL" sz="900" b="1" dirty="0">
              <a:solidFill>
                <a:srgbClr val="0000FF"/>
              </a:solidFill>
            </a:endParaRPr>
          </a:p>
          <a:p>
            <a:r>
              <a:rPr lang="nl-NL" sz="900" b="1" dirty="0">
                <a:solidFill>
                  <a:srgbClr val="0000FF"/>
                </a:solidFill>
              </a:rPr>
              <a:t>          </a:t>
            </a:r>
            <a:r>
              <a:rPr lang="nl-NL" sz="900" b="1" dirty="0" err="1">
                <a:solidFill>
                  <a:srgbClr val="0000FF"/>
                </a:solidFill>
              </a:rPr>
              <a:t>consumers</a:t>
            </a:r>
            <a:r>
              <a:rPr lang="nl-NL" sz="900" b="1" dirty="0">
                <a:solidFill>
                  <a:srgbClr val="0000FF"/>
                </a:solidFill>
              </a:rPr>
              <a:t>							            </a:t>
            </a:r>
            <a:r>
              <a:rPr lang="nl-NL" sz="900" b="1" dirty="0" err="1">
                <a:solidFill>
                  <a:srgbClr val="0000FF"/>
                </a:solidFill>
              </a:rPr>
              <a:t>fish</a:t>
            </a:r>
            <a:endParaRPr lang="nl-NL" sz="900" b="1" dirty="0">
              <a:solidFill>
                <a:srgbClr val="0000FF"/>
              </a:solidFill>
            </a:endParaRPr>
          </a:p>
          <a:p>
            <a:endParaRPr lang="nl-NL" sz="900" b="1" dirty="0">
              <a:solidFill>
                <a:srgbClr val="0000FF"/>
              </a:solidFill>
            </a:endParaRPr>
          </a:p>
          <a:p>
            <a:r>
              <a:rPr lang="nl-NL" sz="900" b="1" dirty="0">
                <a:solidFill>
                  <a:srgbClr val="0000FF"/>
                </a:solidFill>
              </a:rPr>
              <a:t>      </a:t>
            </a:r>
            <a:r>
              <a:rPr lang="nl-NL" sz="900" i="1" dirty="0" err="1">
                <a:solidFill>
                  <a:srgbClr val="000090"/>
                </a:solidFill>
              </a:rPr>
              <a:t>fresh</a:t>
            </a:r>
            <a:r>
              <a:rPr lang="nl-NL" sz="900" i="1" dirty="0">
                <a:solidFill>
                  <a:srgbClr val="000090"/>
                </a:solidFill>
              </a:rPr>
              <a:t>-water</a:t>
            </a:r>
            <a:r>
              <a:rPr lang="nl-NL" sz="900" i="1" dirty="0">
                <a:solidFill>
                  <a:srgbClr val="0000FF"/>
                </a:solidFill>
              </a:rPr>
              <a:t>							        </a:t>
            </a:r>
            <a:r>
              <a:rPr lang="nl-NL" sz="900" i="1" dirty="0">
                <a:solidFill>
                  <a:srgbClr val="000090"/>
                </a:solidFill>
              </a:rPr>
              <a:t>marine</a:t>
            </a:r>
          </a:p>
          <a:p>
            <a:endParaRPr lang="nl-NL" sz="900" b="1" dirty="0">
              <a:solidFill>
                <a:srgbClr val="0000FF"/>
              </a:solidFill>
            </a:endParaRPr>
          </a:p>
          <a:p>
            <a:r>
              <a:rPr lang="nl-NL" sz="900" b="1" dirty="0">
                <a:solidFill>
                  <a:srgbClr val="0000FF"/>
                </a:solidFill>
              </a:rPr>
              <a:t>						 </a:t>
            </a:r>
          </a:p>
          <a:p>
            <a:endParaRPr lang="nl-NL" sz="900" b="1" dirty="0">
              <a:solidFill>
                <a:srgbClr val="0000FF"/>
              </a:solidFill>
            </a:endParaRPr>
          </a:p>
          <a:p>
            <a:r>
              <a:rPr lang="nl-NL" sz="900" b="1" dirty="0">
                <a:solidFill>
                  <a:srgbClr val="0000FF"/>
                </a:solidFill>
              </a:rPr>
              <a:t>   </a:t>
            </a:r>
            <a:r>
              <a:rPr lang="nl-NL" sz="900" b="1" dirty="0" err="1">
                <a:solidFill>
                  <a:srgbClr val="0000FF"/>
                </a:solidFill>
              </a:rPr>
              <a:t>piscivore</a:t>
            </a:r>
            <a:r>
              <a:rPr lang="nl-NL" sz="900" b="1" dirty="0">
                <a:solidFill>
                  <a:srgbClr val="0000FF"/>
                </a:solidFill>
              </a:rPr>
              <a:t>		           </a:t>
            </a:r>
            <a:r>
              <a:rPr lang="nl-NL" sz="900" b="1" i="1" dirty="0">
                <a:solidFill>
                  <a:srgbClr val="000090"/>
                </a:solidFill>
              </a:rPr>
              <a:t>Homo sapiens</a:t>
            </a:r>
            <a:r>
              <a:rPr lang="nl-NL" sz="900" b="1" dirty="0">
                <a:solidFill>
                  <a:srgbClr val="0000FF"/>
                </a:solidFill>
              </a:rPr>
              <a:t>			    </a:t>
            </a:r>
            <a:r>
              <a:rPr lang="nl-NL" sz="900" b="1" dirty="0" err="1">
                <a:solidFill>
                  <a:srgbClr val="0000FF"/>
                </a:solidFill>
              </a:rPr>
              <a:t>fish</a:t>
            </a:r>
            <a:endParaRPr lang="nl-NL" sz="900" b="1" dirty="0">
              <a:solidFill>
                <a:srgbClr val="0000FF"/>
              </a:solidFill>
            </a:endParaRPr>
          </a:p>
          <a:p>
            <a:r>
              <a:rPr lang="nl-NL" sz="900" b="1" dirty="0">
                <a:solidFill>
                  <a:srgbClr val="0000FF"/>
                </a:solidFill>
              </a:rPr>
              <a:t>   </a:t>
            </a:r>
            <a:r>
              <a:rPr lang="nl-NL" sz="900" b="1" dirty="0" err="1">
                <a:solidFill>
                  <a:srgbClr val="0000FF"/>
                </a:solidFill>
              </a:rPr>
              <a:t>fish</a:t>
            </a:r>
            <a:r>
              <a:rPr lang="nl-NL" sz="900" b="1" dirty="0">
                <a:solidFill>
                  <a:srgbClr val="0000FF"/>
                </a:solidFill>
              </a:rPr>
              <a:t>    		</a:t>
            </a:r>
            <a:r>
              <a:rPr lang="nl-NL" sz="900" b="1" i="1" dirty="0">
                <a:solidFill>
                  <a:srgbClr val="000090"/>
                </a:solidFill>
              </a:rPr>
              <a:t>H. </a:t>
            </a:r>
            <a:r>
              <a:rPr lang="nl-NL" sz="900" b="1" i="1" dirty="0" err="1">
                <a:solidFill>
                  <a:srgbClr val="000090"/>
                </a:solidFill>
              </a:rPr>
              <a:t>neanderthalensis</a:t>
            </a:r>
            <a:r>
              <a:rPr lang="nl-NL" sz="900" b="1" dirty="0">
                <a:solidFill>
                  <a:srgbClr val="0000FF"/>
                </a:solidFill>
              </a:rPr>
              <a:t> </a:t>
            </a:r>
          </a:p>
          <a:p>
            <a:r>
              <a:rPr lang="nl-NL" sz="900" b="1" dirty="0">
                <a:solidFill>
                  <a:srgbClr val="0000FF"/>
                </a:solidFill>
              </a:rPr>
              <a:t>				</a:t>
            </a:r>
            <a:r>
              <a:rPr lang="nl-NL" sz="900" b="1" dirty="0">
                <a:solidFill>
                  <a:schemeClr val="tx2">
                    <a:lumMod val="75000"/>
                  </a:schemeClr>
                </a:solidFill>
              </a:rPr>
              <a:t> </a:t>
            </a:r>
            <a:r>
              <a:rPr lang="nl-NL" sz="1200" b="1" dirty="0">
                <a:solidFill>
                  <a:srgbClr val="000090"/>
                </a:solidFill>
              </a:rPr>
              <a:t>= “super</a:t>
            </a:r>
            <a:r>
              <a:rPr lang="nl-NL" sz="1200" b="1" dirty="0">
                <a:solidFill>
                  <a:srgbClr val="FF0000"/>
                </a:solidFill>
              </a:rPr>
              <a:t>??</a:t>
            </a:r>
            <a:r>
              <a:rPr lang="nl-NL" sz="1200" b="1" dirty="0" err="1">
                <a:solidFill>
                  <a:srgbClr val="000090"/>
                </a:solidFill>
              </a:rPr>
              <a:t>carnivores</a:t>
            </a:r>
            <a:r>
              <a:rPr lang="nl-NL" sz="1200" b="1" dirty="0">
                <a:solidFill>
                  <a:srgbClr val="000090"/>
                </a:solidFill>
              </a:rPr>
              <a:t>”</a:t>
            </a:r>
            <a:r>
              <a:rPr lang="nl-NL" sz="1200" b="1" dirty="0">
                <a:solidFill>
                  <a:srgbClr val="FF0000"/>
                </a:solidFill>
              </a:rPr>
              <a:t> </a:t>
            </a:r>
            <a:r>
              <a:rPr lang="nl-NL" sz="900" b="1" dirty="0">
                <a:solidFill>
                  <a:srgbClr val="0000FF"/>
                </a:solidFill>
              </a:rPr>
              <a:t>	</a:t>
            </a:r>
          </a:p>
          <a:p>
            <a:r>
              <a:rPr lang="nl-NL" sz="900" b="1" dirty="0">
                <a:solidFill>
                  <a:srgbClr val="0000FF"/>
                </a:solidFill>
              </a:rPr>
              <a:t>		</a:t>
            </a:r>
          </a:p>
          <a:p>
            <a:r>
              <a:rPr lang="nl-NL" sz="900" b="1" dirty="0">
                <a:solidFill>
                  <a:srgbClr val="0000FF"/>
                </a:solidFill>
              </a:rPr>
              <a:t>								</a:t>
            </a:r>
            <a:r>
              <a:rPr lang="nl-NL" sz="900" b="1" dirty="0" err="1">
                <a:solidFill>
                  <a:srgbClr val="0000FF"/>
                </a:solidFill>
              </a:rPr>
              <a:t>fish</a:t>
            </a:r>
            <a:endParaRPr lang="nl-NL" sz="900" b="1" dirty="0">
              <a:solidFill>
                <a:srgbClr val="0000FF"/>
              </a:solidFill>
            </a:endParaRPr>
          </a:p>
          <a:p>
            <a:endParaRPr lang="nl-NL" sz="900" b="1" dirty="0">
              <a:solidFill>
                <a:srgbClr val="0000FF"/>
              </a:solidFill>
            </a:endParaRPr>
          </a:p>
          <a:p>
            <a:r>
              <a:rPr lang="nl-NL" sz="900" b="1" dirty="0"/>
              <a:t>			       </a:t>
            </a:r>
            <a:r>
              <a:rPr lang="nl-NL" sz="900" b="1" dirty="0">
                <a:solidFill>
                  <a:srgbClr val="008000"/>
                </a:solidFill>
              </a:rPr>
              <a:t>    </a:t>
            </a:r>
            <a:r>
              <a:rPr lang="nl-NL" sz="900" b="1" dirty="0" err="1">
                <a:solidFill>
                  <a:srgbClr val="008000"/>
                </a:solidFill>
              </a:rPr>
              <a:t>carni</a:t>
            </a:r>
            <a:r>
              <a:rPr lang="nl-NL" sz="900" b="1" dirty="0">
                <a:solidFill>
                  <a:srgbClr val="008000"/>
                </a:solidFill>
              </a:rPr>
              <a:t>-</a:t>
            </a:r>
          </a:p>
          <a:p>
            <a:endParaRPr lang="nl-NL" sz="900" b="1" dirty="0"/>
          </a:p>
          <a:p>
            <a:r>
              <a:rPr lang="nl-NL" sz="900" b="1" dirty="0"/>
              <a:t>							            </a:t>
            </a:r>
            <a:r>
              <a:rPr lang="nl-NL" sz="900" b="1" dirty="0" err="1">
                <a:solidFill>
                  <a:srgbClr val="0000FF"/>
                </a:solidFill>
              </a:rPr>
              <a:t>shellfish</a:t>
            </a:r>
            <a:endParaRPr lang="nl-NL" sz="900" b="1" dirty="0">
              <a:solidFill>
                <a:srgbClr val="0000FF"/>
              </a:solidFill>
            </a:endParaRPr>
          </a:p>
          <a:p>
            <a:r>
              <a:rPr lang="nl-NL" sz="900" b="1" dirty="0"/>
              <a:t>			   </a:t>
            </a:r>
            <a:r>
              <a:rPr lang="nl-NL" sz="900" b="1" dirty="0" err="1">
                <a:solidFill>
                  <a:srgbClr val="008000"/>
                </a:solidFill>
              </a:rPr>
              <a:t>omni</a:t>
            </a:r>
            <a:r>
              <a:rPr lang="nl-NL" sz="900" b="1" dirty="0">
                <a:solidFill>
                  <a:srgbClr val="008000"/>
                </a:solidFill>
              </a:rPr>
              <a:t>-</a:t>
            </a:r>
          </a:p>
          <a:p>
            <a:r>
              <a:rPr lang="nl-NL" sz="900" b="1" dirty="0">
                <a:solidFill>
                  <a:srgbClr val="008000"/>
                </a:solidFill>
              </a:rPr>
              <a:t>			</a:t>
            </a:r>
          </a:p>
          <a:p>
            <a:r>
              <a:rPr lang="nl-NL" sz="900" b="1" dirty="0">
                <a:solidFill>
                  <a:srgbClr val="008000"/>
                </a:solidFill>
              </a:rPr>
              <a:t>			</a:t>
            </a:r>
            <a:r>
              <a:rPr lang="nl-NL" sz="900" i="1" dirty="0" err="1">
                <a:solidFill>
                  <a:schemeClr val="accent3">
                    <a:lumMod val="50000"/>
                  </a:schemeClr>
                </a:solidFill>
              </a:rPr>
              <a:t>terrestrial</a:t>
            </a:r>
            <a:endParaRPr lang="nl-NL" sz="900" b="1" dirty="0">
              <a:solidFill>
                <a:schemeClr val="accent3">
                  <a:lumMod val="50000"/>
                </a:schemeClr>
              </a:solidFill>
            </a:endParaRPr>
          </a:p>
          <a:p>
            <a:r>
              <a:rPr lang="nl-NL" sz="900" b="1" dirty="0">
                <a:solidFill>
                  <a:srgbClr val="008000"/>
                </a:solidFill>
              </a:rPr>
              <a:t>		               </a:t>
            </a:r>
            <a:r>
              <a:rPr lang="nl-NL" sz="900" b="1" dirty="0" err="1">
                <a:solidFill>
                  <a:srgbClr val="008000"/>
                </a:solidFill>
              </a:rPr>
              <a:t>herbi</a:t>
            </a:r>
            <a:r>
              <a:rPr lang="nl-NL" sz="900" b="1" dirty="0">
                <a:solidFill>
                  <a:srgbClr val="008000"/>
                </a:solidFill>
              </a:rPr>
              <a:t>-</a:t>
            </a:r>
          </a:p>
          <a:p>
            <a:r>
              <a:rPr lang="nl-NL" sz="900" b="1" dirty="0">
                <a:solidFill>
                  <a:srgbClr val="008000"/>
                </a:solidFill>
              </a:rPr>
              <a:t>			</a:t>
            </a:r>
            <a:r>
              <a:rPr lang="nl-NL" sz="900" b="1" dirty="0" err="1">
                <a:solidFill>
                  <a:srgbClr val="008000"/>
                </a:solidFill>
              </a:rPr>
              <a:t>vores</a:t>
            </a:r>
            <a:endParaRPr lang="nl-NL" sz="900" b="1" dirty="0">
              <a:solidFill>
                <a:srgbClr val="008000"/>
              </a:solidFill>
            </a:endParaRPr>
          </a:p>
          <a:p>
            <a:endParaRPr lang="nl-NL" sz="900" b="1" dirty="0"/>
          </a:p>
          <a:p>
            <a:endParaRPr lang="nl-NL" sz="900" dirty="0"/>
          </a:p>
          <a:p>
            <a:endParaRPr lang="nl-NL" sz="900" dirty="0"/>
          </a:p>
          <a:p>
            <a:endParaRPr lang="nl-NL" sz="900" dirty="0"/>
          </a:p>
          <a:p>
            <a:endParaRPr lang="nl-NL" sz="900" dirty="0"/>
          </a:p>
          <a:p>
            <a:endParaRPr lang="nl-NL" sz="900" dirty="0"/>
          </a:p>
          <a:p>
            <a:endParaRPr lang="nl-NL" sz="900" dirty="0"/>
          </a:p>
          <a:p>
            <a:endParaRPr lang="nl-NL" sz="900" dirty="0"/>
          </a:p>
        </p:txBody>
      </p:sp>
      <p:sp>
        <p:nvSpPr>
          <p:cNvPr id="14" name="Tekstvak 13"/>
          <p:cNvSpPr txBox="1"/>
          <p:nvPr/>
        </p:nvSpPr>
        <p:spPr>
          <a:xfrm>
            <a:off x="2096891" y="2370027"/>
            <a:ext cx="3593502" cy="374461"/>
          </a:xfrm>
          <a:prstGeom prst="rect">
            <a:avLst/>
          </a:prstGeom>
          <a:noFill/>
        </p:spPr>
        <p:txBody>
          <a:bodyPr wrap="none" rtlCol="0">
            <a:spAutoFit/>
          </a:bodyPr>
          <a:lstStyle/>
          <a:p>
            <a:pPr>
              <a:lnSpc>
                <a:spcPct val="50000"/>
              </a:lnSpc>
            </a:pPr>
            <a:r>
              <a:rPr lang="nl-NL" i="1" dirty="0"/>
              <a:t>		      </a:t>
            </a:r>
            <a:r>
              <a:rPr lang="nl-NL" sz="1600" i="1" dirty="0"/>
              <a:t> 	      </a:t>
            </a:r>
            <a:r>
              <a:rPr lang="nl-NL" sz="1600" i="1" dirty="0" err="1">
                <a:solidFill>
                  <a:srgbClr val="000090"/>
                </a:solidFill>
              </a:rPr>
              <a:t>between</a:t>
            </a:r>
            <a:endParaRPr lang="nl-NL" sz="1600" i="1" dirty="0">
              <a:solidFill>
                <a:srgbClr val="000090"/>
              </a:solidFill>
            </a:endParaRPr>
          </a:p>
          <a:p>
            <a:pPr>
              <a:lnSpc>
                <a:spcPct val="50000"/>
              </a:lnSpc>
            </a:pPr>
            <a:r>
              <a:rPr lang="nl-NL" sz="1600" i="1" dirty="0">
                <a:solidFill>
                  <a:srgbClr val="000090"/>
                </a:solidFill>
              </a:rPr>
              <a:t>  </a:t>
            </a:r>
            <a:r>
              <a:rPr lang="nl-NL" sz="1600" i="1" dirty="0" err="1">
                <a:solidFill>
                  <a:srgbClr val="000090"/>
                </a:solidFill>
              </a:rPr>
              <a:t>fresh</a:t>
            </a:r>
            <a:r>
              <a:rPr lang="nl-NL" sz="1600" i="1" dirty="0">
                <a:solidFill>
                  <a:srgbClr val="000090"/>
                </a:solidFill>
              </a:rPr>
              <a:t>-water ---------------------------- </a:t>
            </a:r>
            <a:r>
              <a:rPr lang="nl-NL" sz="1600" i="1" dirty="0" err="1">
                <a:solidFill>
                  <a:srgbClr val="000090"/>
                </a:solidFill>
              </a:rPr>
              <a:t>coast</a:t>
            </a:r>
            <a:endParaRPr lang="nl-NL" sz="1600" i="1" dirty="0">
              <a:solidFill>
                <a:srgbClr val="000090"/>
              </a:solidFill>
            </a:endParaRPr>
          </a:p>
        </p:txBody>
      </p:sp>
      <p:cxnSp>
        <p:nvCxnSpPr>
          <p:cNvPr id="3" name="Rechte verbindingslijn 2"/>
          <p:cNvCxnSpPr/>
          <p:nvPr/>
        </p:nvCxnSpPr>
        <p:spPr>
          <a:xfrm>
            <a:off x="1161409" y="1067543"/>
            <a:ext cx="66844" cy="500510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Rechte verbindingslijn 4"/>
          <p:cNvCxnSpPr/>
          <p:nvPr/>
        </p:nvCxnSpPr>
        <p:spPr>
          <a:xfrm>
            <a:off x="1228253" y="6072651"/>
            <a:ext cx="5414333"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7" name="Tekstvak 6"/>
          <p:cNvSpPr txBox="1"/>
          <p:nvPr/>
        </p:nvSpPr>
        <p:spPr>
          <a:xfrm>
            <a:off x="1529048" y="5665213"/>
            <a:ext cx="5852884" cy="646331"/>
          </a:xfrm>
          <a:prstGeom prst="rect">
            <a:avLst/>
          </a:prstGeom>
          <a:noFill/>
        </p:spPr>
        <p:txBody>
          <a:bodyPr wrap="none" rtlCol="0">
            <a:spAutoFit/>
          </a:bodyPr>
          <a:lstStyle/>
          <a:p>
            <a:r>
              <a:rPr lang="nl-NL" dirty="0">
                <a:solidFill>
                  <a:srgbClr val="C0504D"/>
                </a:solidFill>
              </a:rPr>
              <a:t>-24       </a:t>
            </a:r>
            <a:r>
              <a:rPr lang="nl-NL" dirty="0">
                <a:solidFill>
                  <a:schemeClr val="accent2"/>
                </a:solidFill>
              </a:rPr>
              <a:t>-22       -20       -18       -16       -14       -12       -10      </a:t>
            </a:r>
            <a:r>
              <a:rPr lang="en-GB" b="1" dirty="0" err="1">
                <a:solidFill>
                  <a:schemeClr val="accent2"/>
                </a:solidFill>
              </a:rPr>
              <a:t>δ</a:t>
            </a:r>
            <a:r>
              <a:rPr lang="nl-NL" baseline="30000" dirty="0">
                <a:solidFill>
                  <a:schemeClr val="accent2"/>
                </a:solidFill>
              </a:rPr>
              <a:t>13</a:t>
            </a:r>
            <a:r>
              <a:rPr lang="nl-NL" dirty="0">
                <a:solidFill>
                  <a:schemeClr val="accent2"/>
                </a:solidFill>
              </a:rPr>
              <a:t>C</a:t>
            </a:r>
          </a:p>
          <a:p>
            <a:r>
              <a:rPr lang="nl-NL" dirty="0"/>
              <a:t> </a:t>
            </a:r>
          </a:p>
        </p:txBody>
      </p:sp>
      <p:sp>
        <p:nvSpPr>
          <p:cNvPr id="15" name="Tekstvak 14"/>
          <p:cNvSpPr txBox="1"/>
          <p:nvPr/>
        </p:nvSpPr>
        <p:spPr>
          <a:xfrm>
            <a:off x="4211149" y="4033780"/>
            <a:ext cx="4744007" cy="1723549"/>
          </a:xfrm>
          <a:prstGeom prst="rect">
            <a:avLst/>
          </a:prstGeom>
          <a:noFill/>
        </p:spPr>
        <p:txBody>
          <a:bodyPr wrap="none" rtlCol="0">
            <a:spAutoFit/>
          </a:bodyPr>
          <a:lstStyle/>
          <a:p>
            <a:r>
              <a:rPr lang="nl-NL" sz="1200" dirty="0">
                <a:solidFill>
                  <a:srgbClr val="3366FF"/>
                </a:solidFill>
              </a:rPr>
              <a:t>MP Richards 2007 </a:t>
            </a:r>
            <a:r>
              <a:rPr lang="nl-NL" sz="1200" dirty="0">
                <a:solidFill>
                  <a:srgbClr val="0000FF"/>
                </a:solidFill>
              </a:rPr>
              <a:t>pp.223-234 in </a:t>
            </a:r>
            <a:br>
              <a:rPr lang="nl-NL" sz="1200" dirty="0"/>
            </a:br>
            <a:r>
              <a:rPr lang="nl-NL" sz="1200" b="1" i="1" dirty="0" err="1">
                <a:solidFill>
                  <a:srgbClr val="000090"/>
                </a:solidFill>
              </a:rPr>
              <a:t>Diet</a:t>
            </a:r>
            <a:r>
              <a:rPr lang="nl-NL" sz="1200" b="1" i="1" dirty="0">
                <a:solidFill>
                  <a:srgbClr val="000090"/>
                </a:solidFill>
              </a:rPr>
              <a:t> shift at the </a:t>
            </a:r>
            <a:r>
              <a:rPr lang="nl-NL" sz="1200" b="1" i="1" dirty="0" err="1">
                <a:solidFill>
                  <a:srgbClr val="000090"/>
                </a:solidFill>
              </a:rPr>
              <a:t>Middle</a:t>
            </a:r>
            <a:r>
              <a:rPr lang="nl-NL" sz="1200" b="1" i="1" dirty="0">
                <a:solidFill>
                  <a:srgbClr val="000090"/>
                </a:solidFill>
              </a:rPr>
              <a:t>/</a:t>
            </a:r>
            <a:r>
              <a:rPr lang="nl-NL" sz="1200" b="1" i="1" dirty="0" err="1">
                <a:solidFill>
                  <a:srgbClr val="000090"/>
                </a:solidFill>
              </a:rPr>
              <a:t>Upper</a:t>
            </a:r>
            <a:r>
              <a:rPr lang="nl-NL" sz="1200" b="1" i="1" dirty="0">
                <a:solidFill>
                  <a:srgbClr val="000090"/>
                </a:solidFill>
              </a:rPr>
              <a:t> </a:t>
            </a:r>
            <a:r>
              <a:rPr lang="nl-NL" sz="1200" b="1" i="1" dirty="0" err="1">
                <a:solidFill>
                  <a:srgbClr val="000090"/>
                </a:solidFill>
              </a:rPr>
              <a:t>Palaeolithic</a:t>
            </a:r>
            <a:r>
              <a:rPr lang="nl-NL" sz="1200" b="1" i="1" dirty="0">
                <a:solidFill>
                  <a:srgbClr val="000090"/>
                </a:solidFill>
              </a:rPr>
              <a:t> </a:t>
            </a:r>
            <a:r>
              <a:rPr lang="nl-NL" sz="1200" b="1" i="1" dirty="0" err="1">
                <a:solidFill>
                  <a:srgbClr val="000090"/>
                </a:solidFill>
              </a:rPr>
              <a:t>transition</a:t>
            </a:r>
            <a:r>
              <a:rPr lang="nl-NL" sz="1200" b="1" i="1" dirty="0">
                <a:solidFill>
                  <a:srgbClr val="000090"/>
                </a:solidFill>
              </a:rPr>
              <a:t> in Europe? </a:t>
            </a:r>
          </a:p>
          <a:p>
            <a:r>
              <a:rPr lang="nl-NL" sz="1200" b="1" i="1" dirty="0">
                <a:solidFill>
                  <a:srgbClr val="000090"/>
                </a:solidFill>
              </a:rPr>
              <a:t>The </a:t>
            </a:r>
            <a:r>
              <a:rPr lang="nl-NL" sz="1200" b="1" i="1" dirty="0" err="1">
                <a:solidFill>
                  <a:srgbClr val="000090"/>
                </a:solidFill>
              </a:rPr>
              <a:t>stable</a:t>
            </a:r>
            <a:r>
              <a:rPr lang="nl-NL" sz="1200" b="1" i="1" dirty="0">
                <a:solidFill>
                  <a:srgbClr val="000090"/>
                </a:solidFill>
              </a:rPr>
              <a:t> </a:t>
            </a:r>
            <a:r>
              <a:rPr lang="nl-NL" sz="1200" b="1" i="1" dirty="0" err="1">
                <a:solidFill>
                  <a:srgbClr val="000090"/>
                </a:solidFill>
              </a:rPr>
              <a:t>isotope</a:t>
            </a:r>
            <a:r>
              <a:rPr lang="nl-NL" sz="1200" b="1" i="1" dirty="0">
                <a:solidFill>
                  <a:srgbClr val="000090"/>
                </a:solidFill>
              </a:rPr>
              <a:t> </a:t>
            </a:r>
            <a:r>
              <a:rPr lang="nl-NL" sz="1200" b="1" i="1" dirty="0" err="1">
                <a:solidFill>
                  <a:srgbClr val="000090"/>
                </a:solidFill>
              </a:rPr>
              <a:t>evidence</a:t>
            </a:r>
            <a:br>
              <a:rPr lang="nl-NL" sz="1200" i="1" dirty="0"/>
            </a:br>
            <a:r>
              <a:rPr lang="nl-NL" sz="1200" dirty="0">
                <a:solidFill>
                  <a:srgbClr val="3366FF"/>
                </a:solidFill>
              </a:rPr>
              <a:t>W </a:t>
            </a:r>
            <a:r>
              <a:rPr lang="nl-NL" sz="1200" dirty="0" err="1">
                <a:solidFill>
                  <a:srgbClr val="3366FF"/>
                </a:solidFill>
              </a:rPr>
              <a:t>Roebroeks</a:t>
            </a:r>
            <a:r>
              <a:rPr lang="nl-NL" sz="1200" dirty="0">
                <a:solidFill>
                  <a:srgbClr val="3366FF"/>
                </a:solidFill>
              </a:rPr>
              <a:t> ed. </a:t>
            </a:r>
            <a:r>
              <a:rPr lang="nl-NL" sz="1200" b="1" i="1" dirty="0">
                <a:solidFill>
                  <a:srgbClr val="660066"/>
                </a:solidFill>
              </a:rPr>
              <a:t>Guts </a:t>
            </a:r>
            <a:r>
              <a:rPr lang="nl-NL" sz="1200" b="1" i="1" dirty="0" err="1">
                <a:solidFill>
                  <a:srgbClr val="660066"/>
                </a:solidFill>
              </a:rPr>
              <a:t>and</a:t>
            </a:r>
            <a:r>
              <a:rPr lang="nl-NL" sz="1200" b="1" i="1" dirty="0">
                <a:solidFill>
                  <a:srgbClr val="660066"/>
                </a:solidFill>
              </a:rPr>
              <a:t> Brains </a:t>
            </a:r>
            <a:r>
              <a:rPr lang="nl-NL" sz="1200" dirty="0">
                <a:solidFill>
                  <a:srgbClr val="0000FF"/>
                </a:solidFill>
              </a:rPr>
              <a:t>Leiden UP  Fig.1 &amp; 2</a:t>
            </a:r>
          </a:p>
          <a:p>
            <a:pPr lvl="1"/>
            <a:r>
              <a:rPr lang="nl-NL" sz="1200" dirty="0">
                <a:solidFill>
                  <a:srgbClr val="0000FF"/>
                </a:solidFill>
              </a:rPr>
              <a:t>Same </a:t>
            </a:r>
            <a:r>
              <a:rPr lang="nl-NL" sz="1200" dirty="0" err="1">
                <a:solidFill>
                  <a:srgbClr val="0000FF"/>
                </a:solidFill>
              </a:rPr>
              <a:t>results</a:t>
            </a:r>
            <a:r>
              <a:rPr lang="nl-NL" sz="1200" dirty="0">
                <a:solidFill>
                  <a:srgbClr val="0000FF"/>
                </a:solidFill>
              </a:rPr>
              <a:t> in </a:t>
            </a:r>
            <a:r>
              <a:rPr lang="nl-NL" sz="1200" i="1" dirty="0">
                <a:solidFill>
                  <a:srgbClr val="0000FF"/>
                </a:solidFill>
              </a:rPr>
              <a:t>e.g.</a:t>
            </a:r>
          </a:p>
          <a:p>
            <a:r>
              <a:rPr lang="de-DE" sz="1200" dirty="0">
                <a:solidFill>
                  <a:srgbClr val="3366FF"/>
                </a:solidFill>
              </a:rPr>
              <a:t>C </a:t>
            </a:r>
            <a:r>
              <a:rPr lang="de-DE" sz="1200" dirty="0" err="1">
                <a:solidFill>
                  <a:srgbClr val="3366FF"/>
                </a:solidFill>
              </a:rPr>
              <a:t>Wißing</a:t>
            </a:r>
            <a:r>
              <a:rPr lang="de-DE" sz="1200" dirty="0">
                <a:solidFill>
                  <a:srgbClr val="3366FF"/>
                </a:solidFill>
              </a:rPr>
              <a:t> </a:t>
            </a:r>
            <a:r>
              <a:rPr lang="de-DE" sz="1200" i="1" dirty="0" err="1">
                <a:solidFill>
                  <a:srgbClr val="3366FF"/>
                </a:solidFill>
              </a:rPr>
              <a:t>cs</a:t>
            </a:r>
            <a:r>
              <a:rPr lang="de-DE" sz="1200" dirty="0">
                <a:solidFill>
                  <a:srgbClr val="3366FF"/>
                </a:solidFill>
              </a:rPr>
              <a:t> 2016</a:t>
            </a:r>
            <a:r>
              <a:rPr lang="de-DE" sz="1200" dirty="0"/>
              <a:t> </a:t>
            </a:r>
            <a:r>
              <a:rPr lang="de-DE" sz="1200" i="1" dirty="0" err="1">
                <a:solidFill>
                  <a:srgbClr val="0000FF"/>
                </a:solidFill>
              </a:rPr>
              <a:t>Quat</a:t>
            </a:r>
            <a:r>
              <a:rPr lang="de-DE" sz="1200" i="1" dirty="0">
                <a:solidFill>
                  <a:srgbClr val="0000FF"/>
                </a:solidFill>
              </a:rPr>
              <a:t> Internat </a:t>
            </a:r>
            <a:r>
              <a:rPr lang="de-DE" sz="1200" dirty="0">
                <a:solidFill>
                  <a:srgbClr val="0000FF"/>
                </a:solidFill>
              </a:rPr>
              <a:t>411:327-345</a:t>
            </a:r>
          </a:p>
          <a:p>
            <a:r>
              <a:rPr lang="en-US" sz="1200" b="1" i="1" dirty="0">
                <a:solidFill>
                  <a:srgbClr val="000090"/>
                </a:solidFill>
              </a:rPr>
              <a:t>Isotopic evidence for dietary ecology of late </a:t>
            </a:r>
            <a:r>
              <a:rPr lang="en-US" sz="1200" b="1" i="1" dirty="0" err="1">
                <a:solidFill>
                  <a:srgbClr val="000090"/>
                </a:solidFill>
              </a:rPr>
              <a:t>Neandertals</a:t>
            </a:r>
            <a:r>
              <a:rPr lang="en-US" sz="1200" b="1" i="1" dirty="0">
                <a:solidFill>
                  <a:srgbClr val="000090"/>
                </a:solidFill>
              </a:rPr>
              <a:t> in NW-Europe</a:t>
            </a:r>
          </a:p>
          <a:p>
            <a:r>
              <a:rPr lang="de-DE" sz="1200" dirty="0">
                <a:solidFill>
                  <a:srgbClr val="3366FF"/>
                </a:solidFill>
              </a:rPr>
              <a:t>C </a:t>
            </a:r>
            <a:r>
              <a:rPr lang="de-DE" sz="1200" dirty="0" err="1">
                <a:solidFill>
                  <a:srgbClr val="3366FF"/>
                </a:solidFill>
              </a:rPr>
              <a:t>Wißing</a:t>
            </a:r>
            <a:r>
              <a:rPr lang="de-DE" sz="1200" dirty="0">
                <a:solidFill>
                  <a:srgbClr val="3366FF"/>
                </a:solidFill>
              </a:rPr>
              <a:t> </a:t>
            </a:r>
            <a:r>
              <a:rPr lang="de-DE" sz="1200" i="1" dirty="0" err="1">
                <a:solidFill>
                  <a:srgbClr val="3366FF"/>
                </a:solidFill>
              </a:rPr>
              <a:t>cs</a:t>
            </a:r>
            <a:r>
              <a:rPr lang="de-DE" sz="1200" dirty="0">
                <a:solidFill>
                  <a:srgbClr val="3366FF"/>
                </a:solidFill>
              </a:rPr>
              <a:t> 2019</a:t>
            </a:r>
            <a:r>
              <a:rPr lang="de-DE" sz="1200" dirty="0"/>
              <a:t> </a:t>
            </a:r>
            <a:r>
              <a:rPr lang="de-DE" sz="1200" i="1" dirty="0" err="1">
                <a:solidFill>
                  <a:srgbClr val="0000FF"/>
                </a:solidFill>
              </a:rPr>
              <a:t>Scient</a:t>
            </a:r>
            <a:r>
              <a:rPr lang="de-DE" sz="1200" i="1" dirty="0">
                <a:solidFill>
                  <a:srgbClr val="0000FF"/>
                </a:solidFill>
              </a:rPr>
              <a:t> Reports </a:t>
            </a:r>
            <a:r>
              <a:rPr lang="de-DE" sz="1200" dirty="0">
                <a:solidFill>
                  <a:srgbClr val="0000FF"/>
                </a:solidFill>
              </a:rPr>
              <a:t>9:4433</a:t>
            </a:r>
          </a:p>
          <a:p>
            <a:endParaRPr lang="nl-NL" sz="1000" dirty="0"/>
          </a:p>
        </p:txBody>
      </p:sp>
    </p:spTree>
    <p:extLst>
      <p:ext uri="{BB962C8B-B14F-4D97-AF65-F5344CB8AC3E}">
        <p14:creationId xmlns:p14="http://schemas.microsoft.com/office/powerpoint/2010/main" val="1050281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61386" y="375256"/>
            <a:ext cx="7772400" cy="5478736"/>
          </a:xfrm>
        </p:spPr>
        <p:txBody>
          <a:bodyPr>
            <a:noAutofit/>
          </a:bodyPr>
          <a:lstStyle/>
          <a:p>
            <a:pPr algn="l"/>
            <a:r>
              <a:rPr lang="nl-NL" sz="2000" dirty="0"/>
              <a:t>MP Richards</a:t>
            </a:r>
            <a:r>
              <a:rPr lang="nl-NL" sz="2000" b="1" dirty="0"/>
              <a:t> </a:t>
            </a:r>
            <a:r>
              <a:rPr lang="nl-NL" sz="2000" dirty="0"/>
              <a:t>2007:</a:t>
            </a:r>
            <a:br>
              <a:rPr lang="nl-NL" sz="2000" dirty="0">
                <a:solidFill>
                  <a:srgbClr val="0000FF"/>
                </a:solidFill>
              </a:rPr>
            </a:br>
            <a:r>
              <a:rPr lang="nl-NL" sz="2000" dirty="0">
                <a:solidFill>
                  <a:srgbClr val="0000FF"/>
                </a:solidFill>
              </a:rPr>
              <a:t>		</a:t>
            </a:r>
            <a:r>
              <a:rPr lang="nl-NL" sz="2000" dirty="0">
                <a:solidFill>
                  <a:srgbClr val="3366FF"/>
                </a:solidFill>
              </a:rPr>
              <a:t>C &amp; N suggest that </a:t>
            </a:r>
            <a:r>
              <a:rPr lang="nl-NL" sz="2000" i="1" dirty="0">
                <a:solidFill>
                  <a:srgbClr val="3366FF"/>
                </a:solidFill>
              </a:rPr>
              <a:t>H.</a:t>
            </a:r>
            <a:r>
              <a:rPr lang="nl-NL" sz="2000" dirty="0">
                <a:solidFill>
                  <a:srgbClr val="3366FF"/>
                </a:solidFill>
              </a:rPr>
              <a:t> </a:t>
            </a:r>
            <a:r>
              <a:rPr lang="nl-NL" sz="2000" i="1" dirty="0" err="1">
                <a:solidFill>
                  <a:srgbClr val="3366FF"/>
                </a:solidFill>
              </a:rPr>
              <a:t>neanderthalensis</a:t>
            </a:r>
            <a:r>
              <a:rPr lang="nl-NL" sz="2000" i="1" dirty="0">
                <a:solidFill>
                  <a:srgbClr val="3366FF"/>
                </a:solidFill>
              </a:rPr>
              <a:t> </a:t>
            </a:r>
            <a:r>
              <a:rPr lang="nl-NL" sz="2000" dirty="0">
                <a:solidFill>
                  <a:srgbClr val="3366FF"/>
                </a:solidFill>
              </a:rPr>
              <a:t>&amp; </a:t>
            </a:r>
            <a:r>
              <a:rPr lang="nl-NL" sz="2000" i="1" dirty="0">
                <a:solidFill>
                  <a:srgbClr val="3366FF"/>
                </a:solidFill>
              </a:rPr>
              <a:t>H. sapiens </a:t>
            </a:r>
            <a:r>
              <a:rPr lang="nl-NL" sz="2000" dirty="0">
                <a:solidFill>
                  <a:srgbClr val="3366FF"/>
                </a:solidFill>
              </a:rPr>
              <a:t>were </a:t>
            </a:r>
            <a:r>
              <a:rPr lang="nl-NL" sz="2000" b="1" dirty="0">
                <a:solidFill>
                  <a:srgbClr val="660066"/>
                </a:solidFill>
              </a:rPr>
              <a:t>“super-carnivores”</a:t>
            </a:r>
            <a:r>
              <a:rPr lang="nl-NL" sz="2000" b="1" dirty="0">
                <a:solidFill>
                  <a:srgbClr val="3366FF"/>
                </a:solidFill>
              </a:rPr>
              <a:t> </a:t>
            </a:r>
            <a:r>
              <a:rPr lang="nl-NL" sz="1800" dirty="0">
                <a:solidFill>
                  <a:srgbClr val="3366FF"/>
                </a:solidFill>
              </a:rPr>
              <a:t>(but you can’t be more carnivorous than </a:t>
            </a:r>
            <a:r>
              <a:rPr lang="nl-NL" sz="1800" dirty="0" err="1">
                <a:solidFill>
                  <a:srgbClr val="3366FF"/>
                </a:solidFill>
              </a:rPr>
              <a:t>felids</a:t>
            </a:r>
            <a:r>
              <a:rPr lang="nl-NL" sz="1800" dirty="0">
                <a:solidFill>
                  <a:srgbClr val="3366FF"/>
                </a:solidFill>
              </a:rPr>
              <a:t> </a:t>
            </a:r>
            <a:r>
              <a:rPr lang="nl-NL" sz="1800" b="1" dirty="0">
                <a:solidFill>
                  <a:srgbClr val="FF0000"/>
                </a:solidFill>
              </a:rPr>
              <a:t>!!</a:t>
            </a:r>
            <a:r>
              <a:rPr lang="nl-NL" sz="1800" dirty="0">
                <a:solidFill>
                  <a:srgbClr val="3366FF"/>
                </a:solidFill>
              </a:rPr>
              <a:t>)</a:t>
            </a:r>
            <a:r>
              <a:rPr lang="nl-NL" sz="2000" dirty="0">
                <a:solidFill>
                  <a:srgbClr val="3366FF"/>
                </a:solidFill>
              </a:rPr>
              <a:t>:</a:t>
            </a:r>
            <a:br>
              <a:rPr lang="nl-NL" sz="2000" dirty="0">
                <a:solidFill>
                  <a:srgbClr val="3366FF"/>
                </a:solidFill>
              </a:rPr>
            </a:br>
            <a:r>
              <a:rPr lang="nl-NL" sz="2000" dirty="0">
                <a:solidFill>
                  <a:srgbClr val="3366FF"/>
                </a:solidFill>
              </a:rPr>
              <a:t>instead, t</a:t>
            </a:r>
            <a:r>
              <a:rPr lang="nl-BE" sz="2000" dirty="0">
                <a:solidFill>
                  <a:srgbClr val="3366FF"/>
                </a:solidFill>
              </a:rPr>
              <a:t>heir diets </a:t>
            </a:r>
            <a:r>
              <a:rPr lang="nl-NL" sz="2000" dirty="0">
                <a:solidFill>
                  <a:srgbClr val="3366FF"/>
                </a:solidFill>
              </a:rPr>
              <a:t>were </a:t>
            </a:r>
            <a:r>
              <a:rPr lang="nl-NL" sz="2000" b="1" dirty="0">
                <a:solidFill>
                  <a:srgbClr val="3366FF"/>
                </a:solidFill>
              </a:rPr>
              <a:t>intermediate</a:t>
            </a:r>
            <a:r>
              <a:rPr lang="nl-NL" sz="2000" dirty="0">
                <a:solidFill>
                  <a:srgbClr val="3366FF"/>
                </a:solidFill>
              </a:rPr>
              <a:t> between </a:t>
            </a:r>
            <a:r>
              <a:rPr lang="nl-NL" sz="2000" b="1" dirty="0">
                <a:solidFill>
                  <a:srgbClr val="3366FF"/>
                </a:solidFill>
              </a:rPr>
              <a:t>fresh-water </a:t>
            </a:r>
            <a:r>
              <a:rPr lang="nl-NL" sz="2000" dirty="0">
                <a:solidFill>
                  <a:srgbClr val="3366FF"/>
                </a:solidFill>
              </a:rPr>
              <a:t>&amp; </a:t>
            </a:r>
            <a:r>
              <a:rPr lang="nl-NL" sz="2000" b="1" dirty="0">
                <a:solidFill>
                  <a:srgbClr val="3366FF"/>
                </a:solidFill>
              </a:rPr>
              <a:t>marine</a:t>
            </a:r>
            <a:r>
              <a:rPr lang="nl-NL" sz="2000" dirty="0">
                <a:solidFill>
                  <a:srgbClr val="3366FF"/>
                </a:solidFill>
              </a:rPr>
              <a:t>, but nearer to fresh-water,  </a:t>
            </a:r>
            <a:r>
              <a:rPr lang="nl-NL" sz="2000" i="1" dirty="0">
                <a:solidFill>
                  <a:srgbClr val="3366FF"/>
                </a:solidFill>
              </a:rPr>
              <a:t>neanderthal</a:t>
            </a:r>
            <a:r>
              <a:rPr lang="nl-NL" sz="2000" dirty="0">
                <a:solidFill>
                  <a:srgbClr val="3366FF"/>
                </a:solidFill>
              </a:rPr>
              <a:t>. more so than </a:t>
            </a:r>
            <a:r>
              <a:rPr lang="nl-NL" sz="2000" i="1" dirty="0">
                <a:solidFill>
                  <a:srgbClr val="3366FF"/>
                </a:solidFill>
              </a:rPr>
              <a:t>sapiens</a:t>
            </a:r>
            <a:r>
              <a:rPr lang="nl-NL" sz="2000" dirty="0">
                <a:solidFill>
                  <a:srgbClr val="3366FF"/>
                </a:solidFill>
              </a:rPr>
              <a:t>, in agreement </a:t>
            </a:r>
            <a:r>
              <a:rPr lang="nl-NL" sz="2000" dirty="0" err="1">
                <a:solidFill>
                  <a:srgbClr val="3366FF"/>
                </a:solidFill>
              </a:rPr>
              <a:t>with</a:t>
            </a:r>
            <a:r>
              <a:rPr lang="nl-NL" sz="2000" dirty="0">
                <a:solidFill>
                  <a:srgbClr val="3366FF"/>
                </a:solidFill>
              </a:rPr>
              <a:t> </a:t>
            </a:r>
            <a:r>
              <a:rPr lang="nl-NL" sz="2000" dirty="0" err="1">
                <a:solidFill>
                  <a:srgbClr val="3366FF"/>
                </a:solidFill>
              </a:rPr>
              <a:t>fossil</a:t>
            </a:r>
            <a:r>
              <a:rPr lang="nl-NL" sz="2000" dirty="0">
                <a:solidFill>
                  <a:srgbClr val="3366FF"/>
                </a:solidFill>
              </a:rPr>
              <a:t> &amp; </a:t>
            </a:r>
            <a:r>
              <a:rPr lang="nl-NL" sz="2000" dirty="0" err="1">
                <a:solidFill>
                  <a:srgbClr val="3366FF"/>
                </a:solidFill>
              </a:rPr>
              <a:t>archeological</a:t>
            </a:r>
            <a:r>
              <a:rPr lang="nl-NL" sz="2000" dirty="0">
                <a:solidFill>
                  <a:srgbClr val="3366FF"/>
                </a:solidFill>
              </a:rPr>
              <a:t> evidence.</a:t>
            </a:r>
            <a:br>
              <a:rPr lang="nl-NL" sz="2000" dirty="0">
                <a:solidFill>
                  <a:srgbClr val="3366FF"/>
                </a:solidFill>
              </a:rPr>
            </a:br>
            <a:br>
              <a:rPr lang="nl-NL" sz="2000" dirty="0">
                <a:solidFill>
                  <a:srgbClr val="3366FF"/>
                </a:solidFill>
              </a:rPr>
            </a:br>
            <a:r>
              <a:rPr lang="ro-RO" sz="2000" dirty="0"/>
              <a:t>K Jaouen, M Richards </a:t>
            </a:r>
            <a:r>
              <a:rPr lang="ro-RO" sz="2000" i="1" dirty="0"/>
              <a:t>cs</a:t>
            </a:r>
            <a:r>
              <a:rPr lang="ro-RO" sz="2000" dirty="0"/>
              <a:t> 2019</a:t>
            </a:r>
            <a:r>
              <a:rPr lang="en-GB" sz="2000" dirty="0"/>
              <a:t>:</a:t>
            </a:r>
            <a:br>
              <a:rPr lang="en-GB" sz="2000" dirty="0">
                <a:solidFill>
                  <a:srgbClr val="3366FF"/>
                </a:solidFill>
              </a:rPr>
            </a:br>
            <a:r>
              <a:rPr lang="en-US" sz="2000" i="1" dirty="0">
                <a:solidFill>
                  <a:srgbClr val="000090"/>
                </a:solidFill>
              </a:rPr>
              <a:t>Exceptionally high δ15N values in collagen single amino acids confirm</a:t>
            </a:r>
            <a:br>
              <a:rPr lang="en-US" sz="2000" i="1" dirty="0">
                <a:solidFill>
                  <a:srgbClr val="000090"/>
                </a:solidFill>
              </a:rPr>
            </a:br>
            <a:r>
              <a:rPr lang="en-US" sz="2000" i="1" dirty="0">
                <a:solidFill>
                  <a:srgbClr val="000090"/>
                </a:solidFill>
              </a:rPr>
              <a:t>Neandertals as </a:t>
            </a:r>
            <a:r>
              <a:rPr lang="en-US" sz="2000" b="1" i="1" dirty="0">
                <a:solidFill>
                  <a:srgbClr val="000090"/>
                </a:solidFill>
              </a:rPr>
              <a:t>high-trophic level carnivores 	</a:t>
            </a:r>
            <a:r>
              <a:rPr lang="nl-NL" sz="2000" b="1" dirty="0">
                <a:solidFill>
                  <a:srgbClr val="FF0000"/>
                </a:solidFill>
              </a:rPr>
              <a:t>??   		</a:t>
            </a:r>
            <a:r>
              <a:rPr lang="nl-NL" sz="2000" dirty="0">
                <a:solidFill>
                  <a:srgbClr val="FF0000"/>
                </a:solidFill>
              </a:rPr>
              <a:t>:-DD</a:t>
            </a:r>
            <a:br>
              <a:rPr lang="en-US" sz="2000" b="1" i="1" dirty="0">
                <a:solidFill>
                  <a:srgbClr val="000090"/>
                </a:solidFill>
              </a:rPr>
            </a:br>
            <a:br>
              <a:rPr lang="ro-RO" sz="2000" dirty="0">
                <a:solidFill>
                  <a:srgbClr val="660066"/>
                </a:solidFill>
              </a:rPr>
            </a:br>
            <a:r>
              <a:rPr lang="ro-RO" sz="2000" dirty="0" err="1">
                <a:solidFill>
                  <a:srgbClr val="3366FF"/>
                </a:solidFill>
              </a:rPr>
              <a:t>the</a:t>
            </a:r>
            <a:r>
              <a:rPr lang="ro-RO" sz="2000" dirty="0">
                <a:solidFill>
                  <a:srgbClr val="3366FF"/>
                </a:solidFill>
              </a:rPr>
              <a:t> same results, but </a:t>
            </a:r>
            <a:r>
              <a:rPr lang="ro-RO" sz="2000" dirty="0" err="1">
                <a:solidFill>
                  <a:srgbClr val="3366FF"/>
                </a:solidFill>
              </a:rPr>
              <a:t>they</a:t>
            </a:r>
            <a:r>
              <a:rPr lang="ro-RO" sz="2000" dirty="0">
                <a:solidFill>
                  <a:srgbClr val="3366FF"/>
                </a:solidFill>
              </a:rPr>
              <a:t> </a:t>
            </a:r>
            <a:r>
              <a:rPr lang="ro-RO" sz="2000" dirty="0" err="1">
                <a:solidFill>
                  <a:srgbClr val="3366FF"/>
                </a:solidFill>
              </a:rPr>
              <a:t>still</a:t>
            </a:r>
            <a:r>
              <a:rPr lang="ro-RO" sz="2000" dirty="0">
                <a:solidFill>
                  <a:srgbClr val="3366FF"/>
                </a:solidFill>
              </a:rPr>
              <a:t> </a:t>
            </a:r>
            <a:r>
              <a:rPr lang="ro-RO" sz="2000" dirty="0" err="1">
                <a:solidFill>
                  <a:srgbClr val="3366FF"/>
                </a:solidFill>
              </a:rPr>
              <a:t>didn’t</a:t>
            </a:r>
            <a:r>
              <a:rPr lang="ro-RO" sz="2000" dirty="0">
                <a:solidFill>
                  <a:srgbClr val="3366FF"/>
                </a:solidFill>
              </a:rPr>
              <a:t> consider </a:t>
            </a:r>
            <a:r>
              <a:rPr lang="ro-RO" sz="2000" dirty="0" err="1">
                <a:solidFill>
                  <a:srgbClr val="3366FF"/>
                </a:solidFill>
              </a:rPr>
              <a:t>the</a:t>
            </a:r>
            <a:r>
              <a:rPr lang="ro-RO" sz="2000" dirty="0">
                <a:solidFill>
                  <a:srgbClr val="3366FF"/>
                </a:solidFill>
              </a:rPr>
              <a:t> IMO </a:t>
            </a:r>
            <a:r>
              <a:rPr lang="ro-RO" sz="2000" dirty="0" err="1">
                <a:solidFill>
                  <a:srgbClr val="3366FF"/>
                </a:solidFill>
              </a:rPr>
              <a:t>obvious</a:t>
            </a:r>
            <a:r>
              <a:rPr lang="ro-RO" sz="2000" dirty="0">
                <a:solidFill>
                  <a:srgbClr val="3366FF"/>
                </a:solidFill>
              </a:rPr>
              <a:t> </a:t>
            </a:r>
            <a:r>
              <a:rPr lang="ro-RO" sz="2000" dirty="0" err="1">
                <a:solidFill>
                  <a:srgbClr val="3366FF"/>
                </a:solidFill>
              </a:rPr>
              <a:t>solution</a:t>
            </a:r>
            <a:r>
              <a:rPr lang="ro-RO" sz="2000" dirty="0">
                <a:solidFill>
                  <a:srgbClr val="3366FF"/>
                </a:solidFill>
              </a:rPr>
              <a:t>: </a:t>
            </a:r>
            <a:br>
              <a:rPr lang="ro-RO" sz="2000" dirty="0">
                <a:solidFill>
                  <a:srgbClr val="3366FF"/>
                </a:solidFill>
              </a:rPr>
            </a:br>
            <a:r>
              <a:rPr lang="ro-RO" sz="2000" dirty="0" err="1">
                <a:solidFill>
                  <a:srgbClr val="3366FF"/>
                </a:solidFill>
              </a:rPr>
              <a:t>seasonal</a:t>
            </a:r>
            <a:r>
              <a:rPr lang="ro-RO" sz="2000" b="1" dirty="0">
                <a:solidFill>
                  <a:srgbClr val="3366FF"/>
                </a:solidFill>
              </a:rPr>
              <a:t> </a:t>
            </a:r>
            <a:r>
              <a:rPr lang="ro-RO" sz="2000" b="1" dirty="0" err="1">
                <a:solidFill>
                  <a:srgbClr val="3366FF"/>
                </a:solidFill>
              </a:rPr>
              <a:t>travel</a:t>
            </a:r>
            <a:r>
              <a:rPr lang="ro-RO" sz="2000" b="1" dirty="0">
                <a:solidFill>
                  <a:srgbClr val="3366FF"/>
                </a:solidFill>
              </a:rPr>
              <a:t> </a:t>
            </a:r>
            <a:r>
              <a:rPr lang="ro-RO" sz="2000" dirty="0" err="1">
                <a:solidFill>
                  <a:srgbClr val="3366FF"/>
                </a:solidFill>
              </a:rPr>
              <a:t>between</a:t>
            </a:r>
            <a:r>
              <a:rPr lang="ro-RO" sz="2000" b="1" dirty="0">
                <a:solidFill>
                  <a:srgbClr val="3366FF"/>
                </a:solidFill>
              </a:rPr>
              <a:t> river </a:t>
            </a:r>
            <a:r>
              <a:rPr lang="ro-RO" sz="2000" dirty="0">
                <a:solidFill>
                  <a:srgbClr val="3366FF"/>
                </a:solidFill>
              </a:rPr>
              <a:t>&amp;</a:t>
            </a:r>
            <a:r>
              <a:rPr lang="ro-RO" sz="2000" b="1" dirty="0">
                <a:solidFill>
                  <a:srgbClr val="3366FF"/>
                </a:solidFill>
              </a:rPr>
              <a:t> </a:t>
            </a:r>
            <a:r>
              <a:rPr lang="ro-RO" sz="2000" b="1" dirty="0" err="1">
                <a:solidFill>
                  <a:srgbClr val="3366FF"/>
                </a:solidFill>
              </a:rPr>
              <a:t>coast</a:t>
            </a:r>
            <a:r>
              <a:rPr lang="ro-RO" sz="2000" dirty="0">
                <a:solidFill>
                  <a:srgbClr val="3366FF"/>
                </a:solidFill>
              </a:rPr>
              <a:t>, </a:t>
            </a:r>
            <a:r>
              <a:rPr lang="ro-RO" sz="2000" i="1" dirty="0">
                <a:solidFill>
                  <a:srgbClr val="3366FF"/>
                </a:solidFill>
              </a:rPr>
              <a:t>e.g. </a:t>
            </a:r>
            <a:r>
              <a:rPr lang="ro-RO" sz="2000" b="1" dirty="0" err="1">
                <a:solidFill>
                  <a:srgbClr val="3366FF"/>
                </a:solidFill>
              </a:rPr>
              <a:t>salmon</a:t>
            </a:r>
            <a:r>
              <a:rPr lang="ro-RO" sz="2000" b="1" dirty="0">
                <a:solidFill>
                  <a:srgbClr val="3366FF"/>
                </a:solidFill>
              </a:rPr>
              <a:t> </a:t>
            </a:r>
            <a:r>
              <a:rPr lang="ro-RO" sz="2000" b="1" dirty="0" err="1">
                <a:solidFill>
                  <a:srgbClr val="3366FF"/>
                </a:solidFill>
              </a:rPr>
              <a:t>trek</a:t>
            </a:r>
            <a:r>
              <a:rPr lang="ro-RO" sz="2000" dirty="0">
                <a:solidFill>
                  <a:srgbClr val="3366FF"/>
                </a:solidFill>
              </a:rPr>
              <a:t>?</a:t>
            </a:r>
            <a:r>
              <a:rPr lang="ro-RO" sz="2000" b="1" dirty="0">
                <a:solidFill>
                  <a:srgbClr val="3366FF"/>
                </a:solidFill>
              </a:rPr>
              <a:t>  </a:t>
            </a:r>
            <a:r>
              <a:rPr lang="ro-RO" sz="2000" dirty="0">
                <a:solidFill>
                  <a:srgbClr val="3366FF"/>
                </a:solidFill>
              </a:rPr>
              <a:t>or </a:t>
            </a:r>
            <a:r>
              <a:rPr lang="ro-RO" sz="2000" b="1" dirty="0">
                <a:solidFill>
                  <a:srgbClr val="3366FF"/>
                </a:solidFill>
              </a:rPr>
              <a:t>trade</a:t>
            </a:r>
            <a:r>
              <a:rPr lang="ro-RO" sz="2000" dirty="0">
                <a:solidFill>
                  <a:srgbClr val="3366FF"/>
                </a:solidFill>
              </a:rPr>
              <a:t>?? </a:t>
            </a:r>
            <a:br>
              <a:rPr lang="nl-NL" sz="2000" dirty="0">
                <a:solidFill>
                  <a:srgbClr val="3366FF"/>
                </a:solidFill>
              </a:rPr>
            </a:br>
            <a:br>
              <a:rPr lang="nl-NL" sz="2000" dirty="0">
                <a:solidFill>
                  <a:srgbClr val="3366FF"/>
                </a:solidFill>
              </a:rPr>
            </a:br>
            <a:r>
              <a:rPr lang="nl-NL" sz="2000" dirty="0">
                <a:solidFill>
                  <a:srgbClr val="3366FF"/>
                </a:solidFill>
              </a:rPr>
              <a:t> </a:t>
            </a:r>
            <a:r>
              <a:rPr lang="nl-NL" sz="4000" b="1" dirty="0">
                <a:solidFill>
                  <a:srgbClr val="000090"/>
                </a:solidFill>
              </a:rPr>
              <a:t>Small Gut </a:t>
            </a:r>
            <a:r>
              <a:rPr lang="nl-NL" sz="4000" dirty="0">
                <a:solidFill>
                  <a:srgbClr val="000090"/>
                </a:solidFill>
              </a:rPr>
              <a:t>+</a:t>
            </a:r>
            <a:r>
              <a:rPr lang="nl-NL" sz="4000" b="1" dirty="0">
                <a:solidFill>
                  <a:srgbClr val="000090"/>
                </a:solidFill>
              </a:rPr>
              <a:t> Large Brain </a:t>
            </a:r>
            <a:r>
              <a:rPr lang="nl-NL" sz="4000" dirty="0">
                <a:solidFill>
                  <a:srgbClr val="000090"/>
                </a:solidFill>
              </a:rPr>
              <a:t>=</a:t>
            </a:r>
            <a:r>
              <a:rPr lang="nl-NL" sz="4000" b="1" dirty="0">
                <a:solidFill>
                  <a:srgbClr val="000090"/>
                </a:solidFill>
              </a:rPr>
              <a:t> Sea-Food</a:t>
            </a:r>
            <a:endParaRPr lang="nl-NL" sz="4000" b="1" dirty="0"/>
          </a:p>
        </p:txBody>
      </p:sp>
    </p:spTree>
    <p:extLst>
      <p:ext uri="{BB962C8B-B14F-4D97-AF65-F5344CB8AC3E}">
        <p14:creationId xmlns:p14="http://schemas.microsoft.com/office/powerpoint/2010/main" val="298995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5"/>
          <p:cNvGraphicFramePr>
            <a:graphicFrameLocks noChangeAspect="1"/>
          </p:cNvGraphicFramePr>
          <p:nvPr>
            <p:extLst>
              <p:ext uri="{D42A27DB-BD31-4B8C-83A1-F6EECF244321}">
                <p14:modId xmlns:p14="http://schemas.microsoft.com/office/powerpoint/2010/main" val="3511386572"/>
              </p:ext>
            </p:extLst>
          </p:nvPr>
        </p:nvGraphicFramePr>
        <p:xfrm>
          <a:off x="-427090" y="981076"/>
          <a:ext cx="10169094" cy="4840323"/>
        </p:xfrm>
        <a:graphic>
          <a:graphicData uri="http://schemas.openxmlformats.org/presentationml/2006/ole">
            <mc:AlternateContent xmlns:mc="http://schemas.openxmlformats.org/markup-compatibility/2006">
              <mc:Choice xmlns:v="urn:schemas-microsoft-com:vml" Requires="v">
                <p:oleObj spid="_x0000_s3103" name="Document" r:id="rId3" imgW="5029200" imgH="2616200" progId="Word.Document.8">
                  <p:embed/>
                </p:oleObj>
              </mc:Choice>
              <mc:Fallback>
                <p:oleObj name="Document" r:id="rId3" imgW="5029200" imgH="26162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90" y="981076"/>
                        <a:ext cx="10169094" cy="4840323"/>
                      </a:xfrm>
                      <a:prstGeom prst="rect">
                        <a:avLst/>
                      </a:prstGeom>
                      <a:noFill/>
                      <a:ln w="76200" cmpd="sng">
                        <a:noFill/>
                      </a:ln>
                    </p:spPr>
                  </p:pic>
                </p:oleObj>
              </mc:Fallback>
            </mc:AlternateContent>
          </a:graphicData>
        </a:graphic>
      </p:graphicFrame>
      <p:sp>
        <p:nvSpPr>
          <p:cNvPr id="3" name="Rechthoek 2"/>
          <p:cNvSpPr/>
          <p:nvPr/>
        </p:nvSpPr>
        <p:spPr>
          <a:xfrm>
            <a:off x="1032818" y="230040"/>
            <a:ext cx="7593735" cy="1323439"/>
          </a:xfrm>
          <a:prstGeom prst="rect">
            <a:avLst/>
          </a:prstGeom>
        </p:spPr>
        <p:txBody>
          <a:bodyPr wrap="square">
            <a:spAutoFit/>
          </a:bodyPr>
          <a:lstStyle/>
          <a:p>
            <a:r>
              <a:rPr lang="nl-NL" sz="4000" b="1" dirty="0">
                <a:solidFill>
                  <a:srgbClr val="7030A0"/>
                </a:solidFill>
              </a:rPr>
              <a:t>Traditional  </a:t>
            </a:r>
            <a:r>
              <a:rPr lang="nl-NL" sz="4000" b="1" dirty="0" err="1">
                <a:solidFill>
                  <a:srgbClr val="7030A0"/>
                </a:solidFill>
              </a:rPr>
              <a:t>Assumptions</a:t>
            </a:r>
            <a:r>
              <a:rPr lang="nl-NL" sz="4000" b="1" dirty="0">
                <a:solidFill>
                  <a:srgbClr val="7030A0"/>
                </a:solidFill>
              </a:rPr>
              <a:t> </a:t>
            </a:r>
            <a:r>
              <a:rPr lang="nl-NL" sz="4000" b="1" dirty="0" err="1">
                <a:solidFill>
                  <a:srgbClr val="7030A0"/>
                </a:solidFill>
              </a:rPr>
              <a:t>were</a:t>
            </a:r>
            <a:r>
              <a:rPr lang="nl-NL" sz="4000" b="1" dirty="0">
                <a:solidFill>
                  <a:srgbClr val="7030A0"/>
                </a:solidFill>
              </a:rPr>
              <a:t> 				    	</a:t>
            </a:r>
            <a:r>
              <a:rPr lang="nl-NL" sz="4000" b="1" i="1" dirty="0">
                <a:solidFill>
                  <a:srgbClr val="7030A0"/>
                </a:solidFill>
              </a:rPr>
              <a:t>Afro- &amp; </a:t>
            </a:r>
            <a:r>
              <a:rPr lang="nl-NL" sz="4000" b="1" i="1" dirty="0" err="1">
                <a:solidFill>
                  <a:srgbClr val="7030A0"/>
                </a:solidFill>
              </a:rPr>
              <a:t>anthropo-centric</a:t>
            </a:r>
            <a:endParaRPr lang="nl-NL" sz="4000" i="1" dirty="0">
              <a:solidFill>
                <a:srgbClr val="7030A0"/>
              </a:solidFill>
            </a:endParaRPr>
          </a:p>
        </p:txBody>
      </p:sp>
      <p:sp>
        <p:nvSpPr>
          <p:cNvPr id="4" name="Tekstvak 3"/>
          <p:cNvSpPr txBox="1"/>
          <p:nvPr/>
        </p:nvSpPr>
        <p:spPr>
          <a:xfrm>
            <a:off x="2286000" y="4475976"/>
            <a:ext cx="1848678" cy="1246495"/>
          </a:xfrm>
          <a:prstGeom prst="rect">
            <a:avLst/>
          </a:prstGeom>
          <a:solidFill>
            <a:schemeClr val="bg1"/>
          </a:solidFill>
        </p:spPr>
        <p:txBody>
          <a:bodyPr wrap="square" rtlCol="0">
            <a:spAutoFit/>
          </a:bodyPr>
          <a:lstStyle/>
          <a:p>
            <a:pPr marL="285750" indent="-285750">
              <a:buFontTx/>
              <a:buChar char="•"/>
            </a:pPr>
            <a:r>
              <a:rPr lang="nl-NL" sz="1500" b="1" dirty="0" err="1">
                <a:solidFill>
                  <a:schemeClr val="bg2">
                    <a:lumMod val="25000"/>
                  </a:schemeClr>
                </a:solidFill>
              </a:rPr>
              <a:t>bipedalism</a:t>
            </a:r>
            <a:endParaRPr lang="nl-NL" sz="1500" b="1" dirty="0">
              <a:solidFill>
                <a:schemeClr val="bg2">
                  <a:lumMod val="25000"/>
                </a:schemeClr>
              </a:solidFill>
            </a:endParaRPr>
          </a:p>
          <a:p>
            <a:pPr marL="285750" indent="-285750">
              <a:buFontTx/>
              <a:buChar char="•"/>
            </a:pPr>
            <a:r>
              <a:rPr lang="nl-NL" sz="1500" b="1" dirty="0" err="1">
                <a:solidFill>
                  <a:schemeClr val="bg2">
                    <a:lumMod val="25000"/>
                  </a:schemeClr>
                </a:solidFill>
              </a:rPr>
              <a:t>less</a:t>
            </a:r>
            <a:r>
              <a:rPr lang="nl-NL" sz="1500" b="1" dirty="0">
                <a:solidFill>
                  <a:schemeClr val="bg2">
                    <a:lumMod val="25000"/>
                  </a:schemeClr>
                </a:solidFill>
              </a:rPr>
              <a:t> </a:t>
            </a:r>
            <a:r>
              <a:rPr lang="nl-NL" sz="1500" b="1" dirty="0" err="1">
                <a:solidFill>
                  <a:schemeClr val="bg2">
                    <a:lumMod val="25000"/>
                  </a:schemeClr>
                </a:solidFill>
              </a:rPr>
              <a:t>fur</a:t>
            </a:r>
            <a:endParaRPr lang="nl-NL" sz="1400" b="1" dirty="0">
              <a:solidFill>
                <a:schemeClr val="bg2">
                  <a:lumMod val="25000"/>
                </a:schemeClr>
              </a:solidFill>
            </a:endParaRPr>
          </a:p>
          <a:p>
            <a:pPr marL="285750" indent="-285750">
              <a:buFontTx/>
              <a:buChar char="•"/>
            </a:pPr>
            <a:r>
              <a:rPr lang="nl-NL" sz="1500" b="1" dirty="0" err="1">
                <a:solidFill>
                  <a:schemeClr val="bg2">
                    <a:lumMod val="25000"/>
                  </a:schemeClr>
                </a:solidFill>
              </a:rPr>
              <a:t>sweating</a:t>
            </a:r>
            <a:r>
              <a:rPr lang="nl-NL" sz="1500" b="1" dirty="0">
                <a:solidFill>
                  <a:schemeClr val="bg2">
                    <a:lumMod val="25000"/>
                  </a:schemeClr>
                </a:solidFill>
              </a:rPr>
              <a:t> </a:t>
            </a:r>
            <a:r>
              <a:rPr lang="nl-NL" sz="1400" b="1" dirty="0">
                <a:solidFill>
                  <a:schemeClr val="bg2">
                    <a:lumMod val="25000"/>
                  </a:schemeClr>
                </a:solidFill>
                <a:latin typeface="Wingdings"/>
                <a:ea typeface="Wingdings"/>
                <a:cs typeface="Wingdings"/>
                <a:sym typeface="Wingdings"/>
              </a:rPr>
              <a:t></a:t>
            </a:r>
            <a:endParaRPr lang="nl-NL" sz="1400" b="1" dirty="0">
              <a:solidFill>
                <a:schemeClr val="bg2">
                  <a:lumMod val="25000"/>
                </a:schemeClr>
              </a:solidFill>
            </a:endParaRPr>
          </a:p>
          <a:p>
            <a:pPr marL="285750" indent="-285750">
              <a:buFontTx/>
              <a:buChar char="•"/>
            </a:pPr>
            <a:r>
              <a:rPr lang="nl-NL" sz="1500" b="1" dirty="0" err="1">
                <a:solidFill>
                  <a:schemeClr val="bg2">
                    <a:lumMod val="25000"/>
                  </a:schemeClr>
                </a:solidFill>
              </a:rPr>
              <a:t>meat-eating</a:t>
            </a:r>
            <a:endParaRPr lang="nl-NL" sz="1500" b="1" dirty="0">
              <a:solidFill>
                <a:schemeClr val="bg2">
                  <a:lumMod val="25000"/>
                </a:schemeClr>
              </a:solidFill>
            </a:endParaRPr>
          </a:p>
          <a:p>
            <a:pPr marL="285750" indent="-285750">
              <a:buFontTx/>
              <a:buChar char="•"/>
            </a:pPr>
            <a:r>
              <a:rPr lang="nl-NL" sz="1500" b="1" dirty="0">
                <a:solidFill>
                  <a:schemeClr val="bg2">
                    <a:lumMod val="25000"/>
                  </a:schemeClr>
                </a:solidFill>
              </a:rPr>
              <a:t>tool </a:t>
            </a:r>
            <a:r>
              <a:rPr lang="nl-NL" sz="1500" b="1" dirty="0" err="1">
                <a:solidFill>
                  <a:schemeClr val="bg2">
                    <a:lumMod val="25000"/>
                  </a:schemeClr>
                </a:solidFill>
              </a:rPr>
              <a:t>use</a:t>
            </a:r>
            <a:r>
              <a:rPr lang="nl-NL" sz="1500" b="1" dirty="0">
                <a:solidFill>
                  <a:schemeClr val="bg2">
                    <a:lumMod val="25000"/>
                  </a:schemeClr>
                </a:solidFill>
              </a:rPr>
              <a:t> </a:t>
            </a:r>
            <a:r>
              <a:rPr lang="nl-NL" sz="1400" b="1" dirty="0">
                <a:solidFill>
                  <a:schemeClr val="bg2">
                    <a:lumMod val="25000"/>
                  </a:schemeClr>
                </a:solidFill>
                <a:latin typeface="Wingdings"/>
                <a:ea typeface="Wingdings"/>
                <a:cs typeface="Wingdings"/>
                <a:sym typeface="Wingdings"/>
              </a:rPr>
              <a:t> …</a:t>
            </a:r>
            <a:endParaRPr lang="nl-NL" dirty="0"/>
          </a:p>
        </p:txBody>
      </p:sp>
      <p:sp>
        <p:nvSpPr>
          <p:cNvPr id="6" name="Tekstvak 5"/>
          <p:cNvSpPr txBox="1"/>
          <p:nvPr/>
        </p:nvSpPr>
        <p:spPr>
          <a:xfrm>
            <a:off x="4223887" y="5442959"/>
            <a:ext cx="3012628" cy="867930"/>
          </a:xfrm>
          <a:prstGeom prst="rect">
            <a:avLst/>
          </a:prstGeom>
          <a:solidFill>
            <a:schemeClr val="accent3">
              <a:lumMod val="20000"/>
              <a:lumOff val="80000"/>
            </a:schemeClr>
          </a:solidFill>
        </p:spPr>
        <p:txBody>
          <a:bodyPr wrap="square" rtlCol="0">
            <a:spAutoFit/>
          </a:bodyPr>
          <a:lstStyle/>
          <a:p>
            <a:pPr>
              <a:lnSpc>
                <a:spcPct val="90000"/>
              </a:lnSpc>
            </a:pPr>
            <a:r>
              <a:rPr lang="nl-NL" sz="1400" dirty="0" err="1">
                <a:solidFill>
                  <a:srgbClr val="0000FF"/>
                </a:solidFill>
              </a:rPr>
              <a:t>ill</a:t>
            </a:r>
            <a:r>
              <a:rPr lang="nl-NL" sz="1400" dirty="0">
                <a:solidFill>
                  <a:srgbClr val="0000FF"/>
                </a:solidFill>
              </a:rPr>
              <a:t>.  </a:t>
            </a:r>
            <a:r>
              <a:rPr lang="nl-NL" sz="1400" b="1" dirty="0">
                <a:solidFill>
                  <a:srgbClr val="0000FF"/>
                </a:solidFill>
              </a:rPr>
              <a:t>Bender, Verhaegen &amp; </a:t>
            </a:r>
            <a:r>
              <a:rPr lang="nl-NL" sz="1400" b="1" dirty="0" err="1">
                <a:solidFill>
                  <a:srgbClr val="0000FF"/>
                </a:solidFill>
              </a:rPr>
              <a:t>Oser</a:t>
            </a:r>
            <a:r>
              <a:rPr lang="nl-NL" sz="1400" b="1" dirty="0">
                <a:solidFill>
                  <a:srgbClr val="0000FF"/>
                </a:solidFill>
              </a:rPr>
              <a:t> 1997</a:t>
            </a:r>
          </a:p>
          <a:p>
            <a:pPr>
              <a:lnSpc>
                <a:spcPct val="90000"/>
              </a:lnSpc>
            </a:pPr>
            <a:r>
              <a:rPr lang="nl-NL" sz="1400" i="1" dirty="0" err="1">
                <a:solidFill>
                  <a:srgbClr val="3366FF"/>
                </a:solidFill>
              </a:rPr>
              <a:t>Anthropologische</a:t>
            </a:r>
            <a:r>
              <a:rPr lang="nl-NL" sz="1400" i="1" dirty="0">
                <a:solidFill>
                  <a:srgbClr val="3366FF"/>
                </a:solidFill>
              </a:rPr>
              <a:t> </a:t>
            </a:r>
            <a:r>
              <a:rPr lang="nl-NL" sz="1400" i="1" dirty="0" err="1">
                <a:solidFill>
                  <a:srgbClr val="3366FF"/>
                </a:solidFill>
              </a:rPr>
              <a:t>Anzeiger</a:t>
            </a:r>
            <a:r>
              <a:rPr lang="nl-NL" sz="1400" i="1" dirty="0">
                <a:solidFill>
                  <a:srgbClr val="3366FF"/>
                </a:solidFill>
              </a:rPr>
              <a:t> </a:t>
            </a:r>
            <a:r>
              <a:rPr lang="nl-NL" sz="1400" dirty="0">
                <a:solidFill>
                  <a:srgbClr val="3366FF"/>
                </a:solidFill>
              </a:rPr>
              <a:t> 55 : 1-14 </a:t>
            </a:r>
          </a:p>
          <a:p>
            <a:pPr>
              <a:lnSpc>
                <a:spcPct val="90000"/>
              </a:lnSpc>
            </a:pPr>
            <a:r>
              <a:rPr lang="nl-NL" sz="1400" dirty="0">
                <a:solidFill>
                  <a:srgbClr val="660066"/>
                </a:solidFill>
              </a:rPr>
              <a:t>      Der </a:t>
            </a:r>
            <a:r>
              <a:rPr lang="nl-NL" sz="1400" dirty="0" err="1">
                <a:solidFill>
                  <a:srgbClr val="660066"/>
                </a:solidFill>
              </a:rPr>
              <a:t>Erwerb</a:t>
            </a:r>
            <a:r>
              <a:rPr lang="nl-NL" sz="1400" dirty="0">
                <a:solidFill>
                  <a:srgbClr val="660066"/>
                </a:solidFill>
              </a:rPr>
              <a:t> </a:t>
            </a:r>
            <a:r>
              <a:rPr lang="nl-NL" sz="1400" dirty="0" err="1">
                <a:solidFill>
                  <a:srgbClr val="660066"/>
                </a:solidFill>
              </a:rPr>
              <a:t>menschlicher</a:t>
            </a:r>
            <a:r>
              <a:rPr lang="nl-NL" sz="1400" dirty="0">
                <a:solidFill>
                  <a:srgbClr val="660066"/>
                </a:solidFill>
              </a:rPr>
              <a:t> </a:t>
            </a:r>
            <a:r>
              <a:rPr lang="nl-NL" sz="1400" dirty="0" err="1">
                <a:solidFill>
                  <a:srgbClr val="660066"/>
                </a:solidFill>
              </a:rPr>
              <a:t>Bipedie</a:t>
            </a:r>
            <a:endParaRPr lang="nl-NL" sz="1400" dirty="0">
              <a:solidFill>
                <a:srgbClr val="660066"/>
              </a:solidFill>
            </a:endParaRPr>
          </a:p>
          <a:p>
            <a:pPr>
              <a:lnSpc>
                <a:spcPct val="90000"/>
              </a:lnSpc>
            </a:pPr>
            <a:r>
              <a:rPr lang="nl-NL" sz="1400" dirty="0" err="1">
                <a:solidFill>
                  <a:srgbClr val="660066"/>
                </a:solidFill>
              </a:rPr>
              <a:t>aus</a:t>
            </a:r>
            <a:r>
              <a:rPr lang="nl-NL" sz="1400" dirty="0">
                <a:solidFill>
                  <a:srgbClr val="660066"/>
                </a:solidFill>
              </a:rPr>
              <a:t> der </a:t>
            </a:r>
            <a:r>
              <a:rPr lang="nl-NL" sz="1400" dirty="0" err="1">
                <a:solidFill>
                  <a:srgbClr val="660066"/>
                </a:solidFill>
              </a:rPr>
              <a:t>Sicht</a:t>
            </a:r>
            <a:r>
              <a:rPr lang="nl-NL" sz="1400" dirty="0">
                <a:solidFill>
                  <a:srgbClr val="660066"/>
                </a:solidFill>
              </a:rPr>
              <a:t> der </a:t>
            </a:r>
            <a:r>
              <a:rPr lang="nl-NL" sz="1400" i="1" dirty="0" err="1">
                <a:solidFill>
                  <a:srgbClr val="660066"/>
                </a:solidFill>
              </a:rPr>
              <a:t>Aquatic</a:t>
            </a:r>
            <a:r>
              <a:rPr lang="nl-NL" sz="1400" i="1" dirty="0">
                <a:solidFill>
                  <a:srgbClr val="660066"/>
                </a:solidFill>
              </a:rPr>
              <a:t> </a:t>
            </a:r>
            <a:r>
              <a:rPr lang="nl-NL" sz="1400" i="1" dirty="0" err="1">
                <a:solidFill>
                  <a:srgbClr val="660066"/>
                </a:solidFill>
              </a:rPr>
              <a:t>Ape</a:t>
            </a:r>
            <a:r>
              <a:rPr lang="nl-NL" sz="1400" i="1" dirty="0">
                <a:solidFill>
                  <a:srgbClr val="660066"/>
                </a:solidFill>
              </a:rPr>
              <a:t> </a:t>
            </a:r>
            <a:r>
              <a:rPr lang="nl-NL" sz="1400" i="1" dirty="0" err="1">
                <a:solidFill>
                  <a:srgbClr val="660066"/>
                </a:solidFill>
              </a:rPr>
              <a:t>Theory</a:t>
            </a:r>
            <a:endParaRPr lang="nl-NL" sz="1400" i="1" dirty="0">
              <a:solidFill>
                <a:srgbClr val="660066"/>
              </a:solidFill>
            </a:endParaRPr>
          </a:p>
        </p:txBody>
      </p:sp>
    </p:spTree>
    <p:extLst>
      <p:ext uri="{BB962C8B-B14F-4D97-AF65-F5344CB8AC3E}">
        <p14:creationId xmlns:p14="http://schemas.microsoft.com/office/powerpoint/2010/main" val="3769235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B8204F-DAB1-F84B-A225-B7732A8A5D06}"/>
              </a:ext>
            </a:extLst>
          </p:cNvPr>
          <p:cNvSpPr>
            <a:spLocks noGrp="1"/>
          </p:cNvSpPr>
          <p:nvPr>
            <p:ph type="title"/>
          </p:nvPr>
        </p:nvSpPr>
        <p:spPr>
          <a:xfrm>
            <a:off x="397800" y="107822"/>
            <a:ext cx="8348400" cy="1143000"/>
          </a:xfrm>
        </p:spPr>
        <p:txBody>
          <a:bodyPr>
            <a:normAutofit fontScale="90000"/>
          </a:bodyPr>
          <a:lstStyle/>
          <a:p>
            <a:r>
              <a:rPr lang="nl-BE" b="1" dirty="0">
                <a:solidFill>
                  <a:srgbClr val="7030A0"/>
                </a:solidFill>
              </a:rPr>
              <a:t>From </a:t>
            </a:r>
            <a:r>
              <a:rPr lang="nl-BE" b="1" u="sng" dirty="0">
                <a:solidFill>
                  <a:srgbClr val="7030A0"/>
                </a:solidFill>
              </a:rPr>
              <a:t>divin</a:t>
            </a:r>
            <a:r>
              <a:rPr lang="nl-BE" b="1" dirty="0">
                <a:solidFill>
                  <a:srgbClr val="7030A0"/>
                </a:solidFill>
              </a:rPr>
              <a:t>g </a:t>
            </a:r>
            <a:r>
              <a:rPr lang="nl-BE" b="1" i="1" dirty="0">
                <a:solidFill>
                  <a:srgbClr val="7030A0"/>
                </a:solidFill>
              </a:rPr>
              <a:t>erectus</a:t>
            </a:r>
            <a:r>
              <a:rPr lang="nl-BE" b="1" dirty="0">
                <a:solidFill>
                  <a:srgbClr val="7030A0"/>
                </a:solidFill>
              </a:rPr>
              <a:t>  to </a:t>
            </a:r>
            <a:r>
              <a:rPr lang="nl-BE" b="1" u="sng" dirty="0">
                <a:solidFill>
                  <a:srgbClr val="7030A0"/>
                </a:solidFill>
              </a:rPr>
              <a:t>wadin</a:t>
            </a:r>
            <a:r>
              <a:rPr lang="nl-BE" b="1" dirty="0">
                <a:solidFill>
                  <a:srgbClr val="7030A0"/>
                </a:solidFill>
              </a:rPr>
              <a:t>g </a:t>
            </a:r>
            <a:r>
              <a:rPr lang="nl-BE" b="1" i="1" dirty="0">
                <a:solidFill>
                  <a:srgbClr val="7030A0"/>
                </a:solidFill>
              </a:rPr>
              <a:t>sapiens</a:t>
            </a:r>
            <a:br>
              <a:rPr lang="nl-BE" b="1" i="1" dirty="0">
                <a:solidFill>
                  <a:srgbClr val="7030A0"/>
                </a:solidFill>
              </a:rPr>
            </a:br>
            <a:r>
              <a:rPr lang="nl-BE" sz="2800" b="1" i="1" dirty="0">
                <a:solidFill>
                  <a:srgbClr val="C00000"/>
                </a:solidFill>
              </a:rPr>
              <a:t>                   </a:t>
            </a:r>
            <a:r>
              <a:rPr lang="nl-BE" sz="2800" b="1" i="1" dirty="0">
                <a:solidFill>
                  <a:schemeClr val="tx2">
                    <a:lumMod val="75000"/>
                  </a:schemeClr>
                </a:solidFill>
              </a:rPr>
              <a:t>=   from  </a:t>
            </a:r>
            <a:r>
              <a:rPr lang="nl-BE" sz="2800" b="1" i="1" u="sng" dirty="0">
                <a:solidFill>
                  <a:schemeClr val="tx2">
                    <a:lumMod val="75000"/>
                  </a:schemeClr>
                </a:solidFill>
              </a:rPr>
              <a:t>earl</a:t>
            </a:r>
            <a:r>
              <a:rPr lang="nl-BE" sz="2800" b="1" i="1" dirty="0">
                <a:solidFill>
                  <a:schemeClr val="tx2">
                    <a:lumMod val="75000"/>
                  </a:schemeClr>
                </a:solidFill>
              </a:rPr>
              <a:t>y-   to   </a:t>
            </a:r>
            <a:r>
              <a:rPr lang="nl-BE" sz="2800" b="1" i="1" u="sng" dirty="0">
                <a:solidFill>
                  <a:schemeClr val="tx2">
                    <a:lumMod val="75000"/>
                  </a:schemeClr>
                </a:solidFill>
              </a:rPr>
              <a:t>late</a:t>
            </a:r>
            <a:r>
              <a:rPr lang="nl-BE" sz="2800" b="1" i="1" dirty="0">
                <a:solidFill>
                  <a:schemeClr val="tx2">
                    <a:lumMod val="75000"/>
                  </a:schemeClr>
                </a:solidFill>
              </a:rPr>
              <a:t>-Pleistocene ?</a:t>
            </a:r>
            <a:endParaRPr lang="nl-BE" b="1" i="1" dirty="0">
              <a:solidFill>
                <a:schemeClr val="tx2">
                  <a:lumMod val="75000"/>
                </a:schemeClr>
              </a:solidFill>
            </a:endParaRPr>
          </a:p>
        </p:txBody>
      </p:sp>
      <p:sp>
        <p:nvSpPr>
          <p:cNvPr id="3" name="Tijdelijke aanduiding voor inhoud 2">
            <a:extLst>
              <a:ext uri="{FF2B5EF4-FFF2-40B4-BE49-F238E27FC236}">
                <a16:creationId xmlns:a16="http://schemas.microsoft.com/office/drawing/2014/main" id="{4B55E67D-2291-F946-8CE6-1ADAC8DFBE37}"/>
              </a:ext>
            </a:extLst>
          </p:cNvPr>
          <p:cNvSpPr>
            <a:spLocks noGrp="1"/>
          </p:cNvSpPr>
          <p:nvPr>
            <p:ph idx="1"/>
          </p:nvPr>
        </p:nvSpPr>
        <p:spPr>
          <a:xfrm>
            <a:off x="1102840" y="1250822"/>
            <a:ext cx="6938319" cy="5328108"/>
          </a:xfrm>
        </p:spPr>
        <p:txBody>
          <a:bodyPr>
            <a:noAutofit/>
          </a:bodyPr>
          <a:lstStyle/>
          <a:p>
            <a:pPr marL="0" indent="0">
              <a:buNone/>
            </a:pPr>
            <a:r>
              <a:rPr lang="nl-BE" sz="2200" dirty="0">
                <a:solidFill>
                  <a:srgbClr val="0070C0"/>
                </a:solidFill>
              </a:rPr>
              <a:t>LEGS - we have</a:t>
            </a:r>
          </a:p>
          <a:p>
            <a:r>
              <a:rPr lang="nl-BE" sz="2200" dirty="0">
                <a:solidFill>
                  <a:srgbClr val="0070C0"/>
                </a:solidFill>
              </a:rPr>
              <a:t>longer legs, esp. </a:t>
            </a:r>
            <a:r>
              <a:rPr lang="nl-BE" sz="2200" b="1" dirty="0">
                <a:solidFill>
                  <a:srgbClr val="0070C0"/>
                </a:solidFill>
              </a:rPr>
              <a:t>tibias</a:t>
            </a:r>
          </a:p>
          <a:p>
            <a:r>
              <a:rPr lang="nl-BE" sz="2200" dirty="0">
                <a:solidFill>
                  <a:srgbClr val="0070C0"/>
                </a:solidFill>
              </a:rPr>
              <a:t>less valgus </a:t>
            </a:r>
            <a:r>
              <a:rPr lang="nl-BE" sz="2200" b="1" dirty="0">
                <a:solidFill>
                  <a:srgbClr val="0070C0"/>
                </a:solidFill>
              </a:rPr>
              <a:t>knees</a:t>
            </a:r>
          </a:p>
          <a:p>
            <a:r>
              <a:rPr lang="nl-BE" sz="2200" dirty="0">
                <a:solidFill>
                  <a:srgbClr val="0070C0"/>
                </a:solidFill>
              </a:rPr>
              <a:t>narrower </a:t>
            </a:r>
            <a:r>
              <a:rPr lang="nl-BE" sz="2200" b="1" dirty="0">
                <a:solidFill>
                  <a:srgbClr val="0070C0"/>
                </a:solidFill>
              </a:rPr>
              <a:t>pelvis</a:t>
            </a:r>
            <a:r>
              <a:rPr lang="nl-BE" sz="2200" dirty="0">
                <a:solidFill>
                  <a:srgbClr val="0070C0"/>
                </a:solidFill>
              </a:rPr>
              <a:t> (less flaring ilia)</a:t>
            </a:r>
          </a:p>
          <a:p>
            <a:r>
              <a:rPr lang="nl-BE" sz="2200" dirty="0">
                <a:solidFill>
                  <a:srgbClr val="0070C0"/>
                </a:solidFill>
              </a:rPr>
              <a:t>shorter, less horizontal femoral neck</a:t>
            </a:r>
          </a:p>
          <a:p>
            <a:r>
              <a:rPr lang="nl-BE" sz="2200" dirty="0">
                <a:solidFill>
                  <a:srgbClr val="0070C0"/>
                </a:solidFill>
              </a:rPr>
              <a:t>smaller lungs </a:t>
            </a:r>
          </a:p>
          <a:p>
            <a:pPr marL="0" indent="0">
              <a:buNone/>
            </a:pPr>
            <a:r>
              <a:rPr lang="nl-BE" sz="2200" dirty="0">
                <a:solidFill>
                  <a:schemeClr val="accent5">
                    <a:lumMod val="75000"/>
                  </a:schemeClr>
                </a:solidFill>
              </a:rPr>
              <a:t>SKULL - we have</a:t>
            </a:r>
          </a:p>
          <a:p>
            <a:r>
              <a:rPr lang="nl-BE" sz="2200" dirty="0">
                <a:solidFill>
                  <a:schemeClr val="accent5">
                    <a:lumMod val="75000"/>
                  </a:schemeClr>
                </a:solidFill>
              </a:rPr>
              <a:t>basi-cranial flexion (directing eyes looking ventrally)</a:t>
            </a:r>
          </a:p>
          <a:p>
            <a:r>
              <a:rPr lang="nl-BE" sz="2200" dirty="0">
                <a:solidFill>
                  <a:schemeClr val="accent5">
                    <a:lumMod val="75000"/>
                  </a:schemeClr>
                </a:solidFill>
              </a:rPr>
              <a:t>foramen magnum  more inferiorly </a:t>
            </a:r>
          </a:p>
          <a:p>
            <a:r>
              <a:rPr lang="nl-BE" sz="2200" dirty="0">
                <a:solidFill>
                  <a:schemeClr val="accent5">
                    <a:lumMod val="75000"/>
                  </a:schemeClr>
                </a:solidFill>
              </a:rPr>
              <a:t>flat face  (</a:t>
            </a:r>
            <a:r>
              <a:rPr lang="nl-BE" sz="2200" i="1" dirty="0">
                <a:solidFill>
                  <a:schemeClr val="accent5">
                    <a:lumMod val="75000"/>
                  </a:schemeClr>
                </a:solidFill>
              </a:rPr>
              <a:t>vs.</a:t>
            </a:r>
            <a:r>
              <a:rPr lang="nl-BE" sz="2200" dirty="0">
                <a:solidFill>
                  <a:schemeClr val="accent5">
                    <a:lumMod val="75000"/>
                  </a:schemeClr>
                </a:solidFill>
              </a:rPr>
              <a:t> mid-facial prognathism)</a:t>
            </a:r>
          </a:p>
          <a:p>
            <a:r>
              <a:rPr lang="nl-BE" sz="2200" dirty="0">
                <a:solidFill>
                  <a:schemeClr val="accent5">
                    <a:lumMod val="75000"/>
                  </a:schemeClr>
                </a:solidFill>
              </a:rPr>
              <a:t>larger chin, smaller nose </a:t>
            </a:r>
          </a:p>
          <a:p>
            <a:r>
              <a:rPr lang="nl-BE" sz="2200" dirty="0">
                <a:solidFill>
                  <a:schemeClr val="accent5">
                    <a:lumMod val="75000"/>
                  </a:schemeClr>
                </a:solidFill>
              </a:rPr>
              <a:t>no supra-orbital torus + high skull (</a:t>
            </a:r>
            <a:r>
              <a:rPr lang="nl-BE" sz="2200" i="1" dirty="0">
                <a:solidFill>
                  <a:schemeClr val="accent5">
                    <a:lumMod val="75000"/>
                  </a:schemeClr>
                </a:solidFill>
              </a:rPr>
              <a:t>vs.</a:t>
            </a:r>
            <a:r>
              <a:rPr lang="nl-BE" sz="2200" dirty="0">
                <a:solidFill>
                  <a:schemeClr val="accent5">
                    <a:lumMod val="75000"/>
                  </a:schemeClr>
                </a:solidFill>
              </a:rPr>
              <a:t> platy-cephaly)</a:t>
            </a:r>
          </a:p>
          <a:p>
            <a:r>
              <a:rPr lang="nl-BE" sz="2200" dirty="0">
                <a:solidFill>
                  <a:schemeClr val="accent5">
                    <a:lumMod val="75000"/>
                  </a:schemeClr>
                </a:solidFill>
              </a:rPr>
              <a:t>brain more above (rather than behind) the eyes</a:t>
            </a:r>
          </a:p>
        </p:txBody>
      </p:sp>
      <p:pic>
        <p:nvPicPr>
          <p:cNvPr id="7169" name="Picture 1" descr="Femoral neck">
            <a:extLst>
              <a:ext uri="{FF2B5EF4-FFF2-40B4-BE49-F238E27FC236}">
                <a16:creationId xmlns:a16="http://schemas.microsoft.com/office/drawing/2014/main" id="{C96CA9C7-0BFC-4A4E-9EE2-65090C1CD6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79" t="2861" r="11207" b="11416"/>
          <a:stretch/>
        </p:blipFill>
        <p:spPr bwMode="auto">
          <a:xfrm>
            <a:off x="5735423" y="1250822"/>
            <a:ext cx="3408578" cy="2917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300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B0FF4-E007-ED4A-80A0-B28632D630A2}"/>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59828C39-53CD-E34D-BD57-6F9762DC4D8D}"/>
              </a:ext>
            </a:extLst>
          </p:cNvPr>
          <p:cNvSpPr>
            <a:spLocks noGrp="1"/>
          </p:cNvSpPr>
          <p:nvPr>
            <p:ph idx="1"/>
          </p:nvPr>
        </p:nvSpPr>
        <p:spPr/>
        <p:txBody>
          <a:bodyPr/>
          <a:lstStyle/>
          <a:p>
            <a:endParaRPr lang="nl-BE" dirty="0"/>
          </a:p>
        </p:txBody>
      </p:sp>
      <p:pic>
        <p:nvPicPr>
          <p:cNvPr id="5" name="Afbeelding 4">
            <a:extLst>
              <a:ext uri="{FF2B5EF4-FFF2-40B4-BE49-F238E27FC236}">
                <a16:creationId xmlns:a16="http://schemas.microsoft.com/office/drawing/2014/main" id="{1FF365D5-D6BE-BC4E-9DF5-7CF3108D3CA8}"/>
              </a:ext>
            </a:extLst>
          </p:cNvPr>
          <p:cNvPicPr>
            <a:picLocks noChangeAspect="1"/>
          </p:cNvPicPr>
          <p:nvPr/>
        </p:nvPicPr>
        <p:blipFill>
          <a:blip r:embed="rId2"/>
          <a:stretch>
            <a:fillRect/>
          </a:stretch>
        </p:blipFill>
        <p:spPr>
          <a:xfrm>
            <a:off x="-1" y="15498"/>
            <a:ext cx="9313501" cy="5109490"/>
          </a:xfrm>
          <a:prstGeom prst="rect">
            <a:avLst/>
          </a:prstGeom>
        </p:spPr>
      </p:pic>
    </p:spTree>
    <p:extLst>
      <p:ext uri="{BB962C8B-B14F-4D97-AF65-F5344CB8AC3E}">
        <p14:creationId xmlns:p14="http://schemas.microsoft.com/office/powerpoint/2010/main" val="985804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8CA48C-02B7-C344-A03E-DC3776E37D44}"/>
              </a:ext>
            </a:extLst>
          </p:cNvPr>
          <p:cNvSpPr>
            <a:spLocks noGrp="1"/>
          </p:cNvSpPr>
          <p:nvPr>
            <p:ph type="title"/>
          </p:nvPr>
        </p:nvSpPr>
        <p:spPr>
          <a:xfrm>
            <a:off x="465435" y="183100"/>
            <a:ext cx="8229600" cy="1143000"/>
          </a:xfrm>
        </p:spPr>
        <p:txBody>
          <a:bodyPr/>
          <a:lstStyle/>
          <a:p>
            <a:r>
              <a:rPr lang="nl-BE" b="1" dirty="0">
                <a:solidFill>
                  <a:srgbClr val="7030A0"/>
                </a:solidFill>
              </a:rPr>
              <a:t>Conclusions</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05364C7C-5140-7842-AA9A-FAF56B959A1D}"/>
                  </a:ext>
                </a:extLst>
              </p:cNvPr>
              <p:cNvSpPr>
                <a:spLocks noGrp="1"/>
              </p:cNvSpPr>
              <p:nvPr>
                <p:ph idx="1"/>
              </p:nvPr>
            </p:nvSpPr>
            <p:spPr>
              <a:xfrm>
                <a:off x="365034" y="1166018"/>
                <a:ext cx="7953703" cy="4525963"/>
              </a:xfrm>
            </p:spPr>
            <p:txBody>
              <a:bodyPr>
                <a:normAutofit/>
              </a:bodyPr>
              <a:lstStyle/>
              <a:p>
                <a:r>
                  <a:rPr lang="nl-BE" dirty="0">
                    <a:solidFill>
                      <a:srgbClr val="0070C0"/>
                    </a:solidFill>
                  </a:rPr>
                  <a:t>The </a:t>
                </a:r>
                <a:r>
                  <a:rPr lang="nl-BE" i="1" dirty="0">
                    <a:solidFill>
                      <a:srgbClr val="0070C0"/>
                    </a:solidFill>
                  </a:rPr>
                  <a:t>endurance-running</a:t>
                </a:r>
                <a:r>
                  <a:rPr lang="nl-BE" dirty="0">
                    <a:solidFill>
                      <a:srgbClr val="0070C0"/>
                    </a:solidFill>
                  </a:rPr>
                  <a:t> ideas are bogus.</a:t>
                </a:r>
              </a:p>
              <a:p>
                <a:r>
                  <a:rPr lang="nl-BE" i="1" dirty="0">
                    <a:solidFill>
                      <a:srgbClr val="0070C0"/>
                    </a:solidFill>
                  </a:rPr>
                  <a:t>H.erectus </a:t>
                </a:r>
                <a:r>
                  <a:rPr lang="nl-BE" dirty="0">
                    <a:solidFill>
                      <a:srgbClr val="0070C0"/>
                    </a:solidFill>
                  </a:rPr>
                  <a:t>regularly dived in sea-water (POS),</a:t>
                </a:r>
              </a:p>
              <a:p>
                <a:r>
                  <a:rPr lang="nl-BE" dirty="0">
                    <a:solidFill>
                      <a:srgbClr val="0070C0"/>
                    </a:solidFill>
                  </a:rPr>
                  <a:t>likely mostly for shellfish (DHA,</a:t>
                </a:r>
                <a:r>
                  <a:rPr lang="nl-BE" sz="1200" dirty="0">
                    <a:solidFill>
                      <a:srgbClr val="0070C0"/>
                    </a:solidFill>
                  </a:rPr>
                  <a:t> </a:t>
                </a:r>
                <a:r>
                  <a:rPr lang="nl-BE" dirty="0">
                    <a:solidFill>
                      <a:srgbClr val="0070C0"/>
                    </a:solidFill>
                  </a:rPr>
                  <a:t> stone tools),</a:t>
                </a:r>
              </a:p>
              <a:p>
                <a:r>
                  <a:rPr lang="nl-BE" dirty="0">
                    <a:solidFill>
                      <a:srgbClr val="0070C0"/>
                    </a:solidFill>
                  </a:rPr>
                  <a:t>in a diving-cycle of </a:t>
                </a:r>
                <a:r>
                  <a:rPr lang="en-AU" dirty="0">
                    <a:solidFill>
                      <a:srgbClr val="0070C0"/>
                    </a:solidFill>
                    <a:ea typeface="Times New Roman"/>
                  </a:rPr>
                  <a:t>~</a:t>
                </a:r>
                <a:r>
                  <a:rPr lang="nl-BE" dirty="0">
                    <a:solidFill>
                      <a:srgbClr val="0070C0"/>
                    </a:solidFill>
                  </a:rPr>
                  <a:t>90 seconds (Cheyne-S)?</a:t>
                </a:r>
              </a:p>
              <a:p>
                <a:r>
                  <a:rPr lang="nl-BE" dirty="0">
                    <a:solidFill>
                      <a:srgbClr val="0070C0"/>
                    </a:solidFill>
                  </a:rPr>
                  <a:t>opening shells sea-otter-wise back-floating?</a:t>
                </a:r>
              </a:p>
              <a:p>
                <a:r>
                  <a:rPr lang="nl-BE" i="1" dirty="0">
                    <a:solidFill>
                      <a:srgbClr val="0070C0"/>
                    </a:solidFill>
                  </a:rPr>
                  <a:t>H.neand.</a:t>
                </a:r>
                <a:r>
                  <a:rPr lang="nl-BE" dirty="0">
                    <a:solidFill>
                      <a:srgbClr val="0070C0"/>
                    </a:solidFill>
                  </a:rPr>
                  <a:t> seasonally followed rivers  inland?</a:t>
                </a:r>
              </a:p>
              <a:p>
                <a:r>
                  <a:rPr lang="nl-BE" i="1" dirty="0">
                    <a:solidFill>
                      <a:srgbClr val="0070C0"/>
                    </a:solidFill>
                  </a:rPr>
                  <a:t>H.sapiens </a:t>
                </a:r>
                <a:r>
                  <a:rPr lang="nl-BE" dirty="0">
                    <a:solidFill>
                      <a:srgbClr val="0070C0"/>
                    </a:solidFill>
                  </a:rPr>
                  <a:t>wade </a:t>
                </a:r>
                <a14:m>
                  <m:oMath xmlns:m="http://schemas.openxmlformats.org/officeDocument/2006/math">
                    <m:r>
                      <a:rPr lang="nl-BE" b="1" i="1" dirty="0">
                        <a:solidFill>
                          <a:srgbClr val="0070C0"/>
                        </a:solidFill>
                        <a:latin typeface="Cambria Math" panose="02040503050406030204" pitchFamily="18" charset="0"/>
                        <a:ea typeface="Cambria Math" panose="02040503050406030204" pitchFamily="18" charset="0"/>
                      </a:rPr>
                      <m:t>→</m:t>
                    </m:r>
                  </m:oMath>
                </a14:m>
                <a:r>
                  <a:rPr lang="nl-BE" dirty="0">
                    <a:solidFill>
                      <a:srgbClr val="0070C0"/>
                    </a:solidFill>
                  </a:rPr>
                  <a:t> walk?</a:t>
                </a:r>
              </a:p>
            </p:txBody>
          </p:sp>
        </mc:Choice>
        <mc:Fallback xmlns="">
          <p:sp>
            <p:nvSpPr>
              <p:cNvPr id="3" name="Tijdelijke aanduiding voor inhoud 2">
                <a:extLst>
                  <a:ext uri="{FF2B5EF4-FFF2-40B4-BE49-F238E27FC236}">
                    <a16:creationId xmlns:a16="http://schemas.microsoft.com/office/drawing/2014/main" id="{05364C7C-5140-7842-AA9A-FAF56B959A1D}"/>
                  </a:ext>
                </a:extLst>
              </p:cNvPr>
              <p:cNvSpPr>
                <a:spLocks noGrp="1" noRot="1" noChangeAspect="1" noMove="1" noResize="1" noEditPoints="1" noAdjustHandles="1" noChangeArrowheads="1" noChangeShapeType="1" noTextEdit="1"/>
              </p:cNvSpPr>
              <p:nvPr>
                <p:ph idx="1"/>
              </p:nvPr>
            </p:nvSpPr>
            <p:spPr>
              <a:xfrm>
                <a:off x="365034" y="1166018"/>
                <a:ext cx="7953703" cy="4525963"/>
              </a:xfrm>
              <a:blipFill>
                <a:blip r:embed="rId2"/>
                <a:stretch>
                  <a:fillRect l="-1754" t="-1681" r="-638"/>
                </a:stretch>
              </a:blipFill>
            </p:spPr>
            <p:txBody>
              <a:bodyPr/>
              <a:lstStyle/>
              <a:p>
                <a:r>
                  <a:rPr lang="nl-BE">
                    <a:noFill/>
                  </a:rPr>
                  <a:t> </a:t>
                </a:r>
              </a:p>
            </p:txBody>
          </p:sp>
        </mc:Fallback>
      </mc:AlternateContent>
      <p:pic>
        <p:nvPicPr>
          <p:cNvPr id="6150" name="Picture 6" descr="grizzly bear floating on its back">
            <a:extLst>
              <a:ext uri="{FF2B5EF4-FFF2-40B4-BE49-F238E27FC236}">
                <a16:creationId xmlns:a16="http://schemas.microsoft.com/office/drawing/2014/main" id="{8231BA34-7357-5147-8A64-627C6B1B53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95" t="26808" r="14333" b="14806"/>
          <a:stretch/>
        </p:blipFill>
        <p:spPr bwMode="auto">
          <a:xfrm>
            <a:off x="5601456" y="4755714"/>
            <a:ext cx="3645489" cy="210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541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04497" y="1283182"/>
            <a:ext cx="7987861" cy="5324535"/>
          </a:xfrm>
          <a:prstGeom prst="rect">
            <a:avLst/>
          </a:prstGeom>
        </p:spPr>
        <p:txBody>
          <a:bodyPr wrap="square">
            <a:spAutoFit/>
          </a:bodyPr>
          <a:lstStyle/>
          <a:p>
            <a:pPr algn="ctr"/>
            <a:r>
              <a:rPr lang="nl-NL" sz="4800" b="1" i="1" dirty="0">
                <a:solidFill>
                  <a:srgbClr val="660066"/>
                </a:solidFill>
              </a:rPr>
              <a:t>Waterside Hypotheses </a:t>
            </a:r>
            <a:endParaRPr lang="nl-NL" sz="2000" b="1" i="1" dirty="0">
              <a:solidFill>
                <a:srgbClr val="660066"/>
              </a:solidFill>
            </a:endParaRPr>
          </a:p>
          <a:p>
            <a:pPr algn="ctr"/>
            <a:endParaRPr lang="nl-NL" sz="2000" b="1" dirty="0">
              <a:solidFill>
                <a:srgbClr val="0000FF"/>
              </a:solidFill>
            </a:endParaRPr>
          </a:p>
          <a:p>
            <a:pPr algn="ctr"/>
            <a:r>
              <a:rPr lang="nl-NL" sz="2000" dirty="0">
                <a:solidFill>
                  <a:srgbClr val="0000FF"/>
                </a:solidFill>
              </a:rPr>
              <a:t>As </a:t>
            </a:r>
            <a:r>
              <a:rPr lang="nl-NL" sz="2000" dirty="0" err="1">
                <a:solidFill>
                  <a:srgbClr val="0000FF"/>
                </a:solidFill>
              </a:rPr>
              <a:t>compared</a:t>
            </a:r>
            <a:r>
              <a:rPr lang="nl-NL" sz="2000" dirty="0">
                <a:solidFill>
                  <a:srgbClr val="0000FF"/>
                </a:solidFill>
              </a:rPr>
              <a:t> </a:t>
            </a:r>
            <a:r>
              <a:rPr lang="nl-NL" sz="2000" dirty="0" err="1">
                <a:solidFill>
                  <a:srgbClr val="0000FF"/>
                </a:solidFill>
              </a:rPr>
              <a:t>to</a:t>
            </a:r>
            <a:r>
              <a:rPr lang="nl-NL" sz="2000" dirty="0">
                <a:solidFill>
                  <a:srgbClr val="0000FF"/>
                </a:solidFill>
              </a:rPr>
              <a:t> </a:t>
            </a:r>
            <a:r>
              <a:rPr lang="nl-NL" sz="2000" dirty="0" err="1">
                <a:solidFill>
                  <a:srgbClr val="0000FF"/>
                </a:solidFill>
              </a:rPr>
              <a:t>other</a:t>
            </a:r>
            <a:r>
              <a:rPr lang="nl-NL" sz="2000" dirty="0">
                <a:solidFill>
                  <a:srgbClr val="0000FF"/>
                </a:solidFill>
              </a:rPr>
              <a:t> </a:t>
            </a:r>
            <a:r>
              <a:rPr lang="nl-NL" sz="2000" b="1" dirty="0" err="1">
                <a:solidFill>
                  <a:srgbClr val="0000FF"/>
                </a:solidFill>
              </a:rPr>
              <a:t>hominids</a:t>
            </a:r>
            <a:r>
              <a:rPr lang="nl-NL" sz="2000" dirty="0">
                <a:solidFill>
                  <a:srgbClr val="0000FF"/>
                </a:solidFill>
              </a:rPr>
              <a:t> (bonobo &amp; common </a:t>
            </a:r>
            <a:r>
              <a:rPr lang="nl-NL" sz="2000" dirty="0" err="1">
                <a:solidFill>
                  <a:srgbClr val="0000FF"/>
                </a:solidFill>
              </a:rPr>
              <a:t>chimp</a:t>
            </a:r>
            <a:r>
              <a:rPr lang="nl-NL" sz="2000" dirty="0">
                <a:solidFill>
                  <a:srgbClr val="0000FF"/>
                </a:solidFill>
              </a:rPr>
              <a:t>, low- &amp; high-land gorilla),  </a:t>
            </a:r>
            <a:r>
              <a:rPr lang="nl-NL" sz="2000" dirty="0" err="1">
                <a:solidFill>
                  <a:srgbClr val="0000FF"/>
                </a:solidFill>
              </a:rPr>
              <a:t>humans</a:t>
            </a:r>
            <a:r>
              <a:rPr lang="nl-NL" sz="2000" dirty="0">
                <a:solidFill>
                  <a:srgbClr val="0000FF"/>
                </a:solidFill>
              </a:rPr>
              <a:t> show more </a:t>
            </a:r>
            <a:r>
              <a:rPr lang="nl-NL" sz="2000" dirty="0" err="1">
                <a:solidFill>
                  <a:srgbClr val="0000FF"/>
                </a:solidFill>
              </a:rPr>
              <a:t>characteristics</a:t>
            </a:r>
            <a:r>
              <a:rPr lang="nl-NL" sz="2000" dirty="0">
                <a:solidFill>
                  <a:srgbClr val="0000FF"/>
                </a:solidFill>
              </a:rPr>
              <a:t> </a:t>
            </a:r>
            <a:r>
              <a:rPr lang="nl-NL" sz="2000" dirty="0" err="1">
                <a:solidFill>
                  <a:srgbClr val="0000FF"/>
                </a:solidFill>
              </a:rPr>
              <a:t>typical</a:t>
            </a:r>
            <a:r>
              <a:rPr lang="nl-NL" sz="2000" dirty="0">
                <a:solidFill>
                  <a:srgbClr val="0000FF"/>
                </a:solidFill>
              </a:rPr>
              <a:t> of (semi)</a:t>
            </a:r>
            <a:r>
              <a:rPr lang="nl-NL" sz="2000" dirty="0" err="1">
                <a:solidFill>
                  <a:srgbClr val="0000FF"/>
                </a:solidFill>
              </a:rPr>
              <a:t>aquatic</a:t>
            </a:r>
            <a:r>
              <a:rPr lang="nl-NL" sz="2000" dirty="0">
                <a:solidFill>
                  <a:srgbClr val="0000FF"/>
                </a:solidFill>
              </a:rPr>
              <a:t> </a:t>
            </a:r>
            <a:r>
              <a:rPr lang="nl-NL" sz="2000" dirty="0" err="1">
                <a:solidFill>
                  <a:srgbClr val="0000FF"/>
                </a:solidFill>
              </a:rPr>
              <a:t>mammals</a:t>
            </a:r>
            <a:r>
              <a:rPr lang="nl-NL" sz="2000" dirty="0">
                <a:solidFill>
                  <a:srgbClr val="0000FF"/>
                </a:solidFill>
              </a:rPr>
              <a:t>: </a:t>
            </a:r>
            <a:r>
              <a:rPr lang="nl-NL" sz="2000" dirty="0" err="1">
                <a:solidFill>
                  <a:srgbClr val="0000FF"/>
                </a:solidFill>
              </a:rPr>
              <a:t>fur</a:t>
            </a:r>
            <a:r>
              <a:rPr lang="nl-NL" sz="2000" dirty="0">
                <a:solidFill>
                  <a:srgbClr val="0000FF"/>
                </a:solidFill>
              </a:rPr>
              <a:t> </a:t>
            </a:r>
            <a:r>
              <a:rPr lang="nl-NL" sz="2000" dirty="0" err="1">
                <a:solidFill>
                  <a:srgbClr val="0000FF"/>
                </a:solidFill>
              </a:rPr>
              <a:t>loss</a:t>
            </a:r>
            <a:r>
              <a:rPr lang="nl-NL" sz="2000" dirty="0">
                <a:solidFill>
                  <a:srgbClr val="0000FF"/>
                </a:solidFill>
              </a:rPr>
              <a:t>, more </a:t>
            </a:r>
            <a:r>
              <a:rPr lang="nl-NL" sz="2000" dirty="0" err="1">
                <a:solidFill>
                  <a:srgbClr val="0000FF"/>
                </a:solidFill>
              </a:rPr>
              <a:t>subcutaneous</a:t>
            </a:r>
            <a:r>
              <a:rPr lang="nl-NL" sz="2000" dirty="0">
                <a:solidFill>
                  <a:srgbClr val="0000FF"/>
                </a:solidFill>
              </a:rPr>
              <a:t> fat, more </a:t>
            </a:r>
            <a:r>
              <a:rPr lang="nl-NL" sz="2000" dirty="0" err="1">
                <a:solidFill>
                  <a:srgbClr val="0000FF"/>
                </a:solidFill>
              </a:rPr>
              <a:t>linear</a:t>
            </a:r>
            <a:r>
              <a:rPr lang="nl-NL" sz="2000" dirty="0">
                <a:solidFill>
                  <a:srgbClr val="0000FF"/>
                </a:solidFill>
              </a:rPr>
              <a:t> </a:t>
            </a:r>
            <a:r>
              <a:rPr lang="nl-NL" sz="2000" dirty="0" err="1">
                <a:solidFill>
                  <a:srgbClr val="0000FF"/>
                </a:solidFill>
              </a:rPr>
              <a:t>build</a:t>
            </a:r>
            <a:r>
              <a:rPr lang="nl-NL" sz="2000" dirty="0">
                <a:solidFill>
                  <a:srgbClr val="0000FF"/>
                </a:solidFill>
              </a:rPr>
              <a:t>, </a:t>
            </a:r>
            <a:r>
              <a:rPr lang="nl-NL" sz="2000" dirty="0" err="1">
                <a:solidFill>
                  <a:srgbClr val="0000FF"/>
                </a:solidFill>
              </a:rPr>
              <a:t>projecting</a:t>
            </a:r>
            <a:r>
              <a:rPr lang="nl-NL" sz="2000" dirty="0">
                <a:solidFill>
                  <a:srgbClr val="0000FF"/>
                </a:solidFill>
              </a:rPr>
              <a:t> </a:t>
            </a:r>
            <a:r>
              <a:rPr lang="nl-NL" sz="2000" dirty="0" err="1">
                <a:solidFill>
                  <a:srgbClr val="0000FF"/>
                </a:solidFill>
              </a:rPr>
              <a:t>nose</a:t>
            </a:r>
            <a:r>
              <a:rPr lang="nl-NL" sz="2000" dirty="0">
                <a:solidFill>
                  <a:srgbClr val="0000FF"/>
                </a:solidFill>
              </a:rPr>
              <a:t>, </a:t>
            </a:r>
            <a:r>
              <a:rPr lang="nl-NL" sz="2000" dirty="0" err="1">
                <a:solidFill>
                  <a:srgbClr val="0000FF"/>
                </a:solidFill>
              </a:rPr>
              <a:t>poor</a:t>
            </a:r>
            <a:r>
              <a:rPr lang="nl-NL" sz="2000" dirty="0">
                <a:solidFill>
                  <a:srgbClr val="0000FF"/>
                </a:solidFill>
              </a:rPr>
              <a:t> </a:t>
            </a:r>
            <a:r>
              <a:rPr lang="nl-NL" sz="2000" dirty="0" err="1">
                <a:solidFill>
                  <a:srgbClr val="0000FF"/>
                </a:solidFill>
              </a:rPr>
              <a:t>olfaction</a:t>
            </a:r>
            <a:r>
              <a:rPr lang="nl-NL" sz="2000" dirty="0">
                <a:solidFill>
                  <a:srgbClr val="0000FF"/>
                </a:solidFill>
              </a:rPr>
              <a:t>, </a:t>
            </a:r>
            <a:r>
              <a:rPr lang="nl-NL" sz="2000" dirty="0" err="1">
                <a:solidFill>
                  <a:srgbClr val="0000FF"/>
                </a:solidFill>
              </a:rPr>
              <a:t>voluntary</a:t>
            </a:r>
            <a:r>
              <a:rPr lang="nl-NL" sz="2000" dirty="0">
                <a:solidFill>
                  <a:srgbClr val="0000FF"/>
                </a:solidFill>
              </a:rPr>
              <a:t> </a:t>
            </a:r>
            <a:r>
              <a:rPr lang="nl-NL" sz="2000" dirty="0" err="1">
                <a:solidFill>
                  <a:srgbClr val="0000FF"/>
                </a:solidFill>
              </a:rPr>
              <a:t>breathing</a:t>
            </a:r>
            <a:r>
              <a:rPr lang="nl-NL" sz="2000" dirty="0">
                <a:solidFill>
                  <a:srgbClr val="0000FF"/>
                </a:solidFill>
              </a:rPr>
              <a:t>  </a:t>
            </a:r>
            <a:r>
              <a:rPr lang="nl-NL" sz="2000" i="1" dirty="0">
                <a:solidFill>
                  <a:srgbClr val="0000FF"/>
                </a:solidFill>
              </a:rPr>
              <a:t>etc</a:t>
            </a:r>
            <a:r>
              <a:rPr lang="nl-NL" sz="2000" dirty="0">
                <a:solidFill>
                  <a:srgbClr val="0000FF"/>
                </a:solidFill>
              </a:rPr>
              <a:t>.  </a:t>
            </a:r>
            <a:r>
              <a:rPr lang="nl-NL" sz="2000" dirty="0" err="1">
                <a:solidFill>
                  <a:srgbClr val="0000FF"/>
                </a:solidFill>
              </a:rPr>
              <a:t>This</a:t>
            </a:r>
            <a:r>
              <a:rPr lang="nl-NL" sz="2000" dirty="0">
                <a:solidFill>
                  <a:srgbClr val="0000FF"/>
                </a:solidFill>
              </a:rPr>
              <a:t> led </a:t>
            </a:r>
            <a:r>
              <a:rPr lang="nl-NL" sz="2000" dirty="0" err="1">
                <a:solidFill>
                  <a:srgbClr val="0000FF"/>
                </a:solidFill>
              </a:rPr>
              <a:t>many</a:t>
            </a:r>
            <a:r>
              <a:rPr lang="nl-NL" sz="2000" dirty="0">
                <a:solidFill>
                  <a:srgbClr val="0000FF"/>
                </a:solidFill>
              </a:rPr>
              <a:t> </a:t>
            </a:r>
            <a:r>
              <a:rPr lang="nl-NL" sz="2000" dirty="0" err="1">
                <a:solidFill>
                  <a:srgbClr val="0000FF"/>
                </a:solidFill>
              </a:rPr>
              <a:t>students</a:t>
            </a:r>
            <a:r>
              <a:rPr lang="nl-NL" sz="2000" dirty="0">
                <a:solidFill>
                  <a:srgbClr val="0000FF"/>
                </a:solidFill>
              </a:rPr>
              <a:t> </a:t>
            </a:r>
            <a:r>
              <a:rPr lang="nl-NL" sz="2000" dirty="0" err="1">
                <a:solidFill>
                  <a:srgbClr val="0000FF"/>
                </a:solidFill>
              </a:rPr>
              <a:t>to</a:t>
            </a:r>
            <a:r>
              <a:rPr lang="nl-NL" sz="2000" dirty="0">
                <a:solidFill>
                  <a:srgbClr val="0000FF"/>
                </a:solidFill>
              </a:rPr>
              <a:t> </a:t>
            </a:r>
            <a:r>
              <a:rPr lang="nl-NL" sz="2000" dirty="0" err="1">
                <a:solidFill>
                  <a:srgbClr val="0000FF"/>
                </a:solidFill>
              </a:rPr>
              <a:t>suggest</a:t>
            </a:r>
            <a:r>
              <a:rPr lang="nl-NL" sz="2000" dirty="0">
                <a:solidFill>
                  <a:srgbClr val="0000FF"/>
                </a:solidFill>
              </a:rPr>
              <a:t> waterside hypotheses: Giuseppe Sera, Max </a:t>
            </a:r>
            <a:r>
              <a:rPr lang="nl-NL" sz="2000" dirty="0" err="1">
                <a:solidFill>
                  <a:srgbClr val="0000FF"/>
                </a:solidFill>
              </a:rPr>
              <a:t>Westenhöfer</a:t>
            </a:r>
            <a:r>
              <a:rPr lang="nl-NL" sz="2000" dirty="0">
                <a:solidFill>
                  <a:srgbClr val="0000FF"/>
                </a:solidFill>
              </a:rPr>
              <a:t>, </a:t>
            </a:r>
            <a:r>
              <a:rPr lang="nl-NL" sz="2000" dirty="0" err="1">
                <a:solidFill>
                  <a:srgbClr val="0000FF"/>
                </a:solidFill>
              </a:rPr>
              <a:t>Alister</a:t>
            </a:r>
            <a:r>
              <a:rPr lang="nl-NL" sz="2000" dirty="0">
                <a:solidFill>
                  <a:srgbClr val="0000FF"/>
                </a:solidFill>
              </a:rPr>
              <a:t> Hardy,  Elaine Morgan,  Stephen </a:t>
            </a:r>
            <a:r>
              <a:rPr lang="nl-NL" sz="2000" dirty="0" err="1">
                <a:solidFill>
                  <a:srgbClr val="0000FF"/>
                </a:solidFill>
              </a:rPr>
              <a:t>Cunnane</a:t>
            </a:r>
            <a:r>
              <a:rPr lang="nl-NL" sz="2000" dirty="0">
                <a:solidFill>
                  <a:srgbClr val="0000FF"/>
                </a:solidFill>
              </a:rPr>
              <a:t>,  Michael Crawford,  Renato &amp; Nicole Bender,  Marc Verhaegen,  Stephen </a:t>
            </a:r>
            <a:r>
              <a:rPr lang="nl-NL" sz="2000" dirty="0" err="1">
                <a:solidFill>
                  <a:srgbClr val="0000FF"/>
                </a:solidFill>
              </a:rPr>
              <a:t>Munro</a:t>
            </a:r>
            <a:r>
              <a:rPr lang="nl-NL" sz="2000" dirty="0">
                <a:solidFill>
                  <a:srgbClr val="0000FF"/>
                </a:solidFill>
              </a:rPr>
              <a:t>, </a:t>
            </a:r>
            <a:r>
              <a:rPr lang="nl-NL" sz="2000" dirty="0" err="1">
                <a:solidFill>
                  <a:srgbClr val="0000FF"/>
                </a:solidFill>
              </a:rPr>
              <a:t>Algis</a:t>
            </a:r>
            <a:r>
              <a:rPr lang="nl-NL" sz="2000" dirty="0">
                <a:solidFill>
                  <a:srgbClr val="0000FF"/>
                </a:solidFill>
              </a:rPr>
              <a:t> </a:t>
            </a:r>
            <a:r>
              <a:rPr lang="nl-NL" sz="2000" dirty="0" err="1">
                <a:solidFill>
                  <a:srgbClr val="0000FF"/>
                </a:solidFill>
              </a:rPr>
              <a:t>Kuliukas</a:t>
            </a:r>
            <a:r>
              <a:rPr lang="nl-NL" sz="2000" dirty="0">
                <a:solidFill>
                  <a:srgbClr val="0000FF"/>
                </a:solidFill>
              </a:rPr>
              <a:t>, Phillip Tobias,  </a:t>
            </a:r>
            <a:r>
              <a:rPr lang="nl-NL" sz="2000" dirty="0" err="1">
                <a:solidFill>
                  <a:srgbClr val="0000FF"/>
                </a:solidFill>
              </a:rPr>
              <a:t>Brunetto</a:t>
            </a:r>
            <a:r>
              <a:rPr lang="nl-NL" sz="2000" dirty="0">
                <a:solidFill>
                  <a:srgbClr val="0000FF"/>
                </a:solidFill>
              </a:rPr>
              <a:t> </a:t>
            </a:r>
            <a:r>
              <a:rPr lang="nl-NL" sz="2000" dirty="0" err="1">
                <a:solidFill>
                  <a:srgbClr val="0000FF"/>
                </a:solidFill>
              </a:rPr>
              <a:t>Chiarelli</a:t>
            </a:r>
            <a:r>
              <a:rPr lang="nl-NL" sz="2000" dirty="0">
                <a:solidFill>
                  <a:srgbClr val="0000FF"/>
                </a:solidFill>
              </a:rPr>
              <a:t>, David </a:t>
            </a:r>
            <a:r>
              <a:rPr lang="nl-NL" sz="2000" dirty="0" err="1">
                <a:solidFill>
                  <a:srgbClr val="0000FF"/>
                </a:solidFill>
              </a:rPr>
              <a:t>Attenborough</a:t>
            </a:r>
            <a:r>
              <a:rPr lang="nl-NL" sz="2000" dirty="0">
                <a:solidFill>
                  <a:srgbClr val="0000FF"/>
                </a:solidFill>
              </a:rPr>
              <a:t>,  Mario </a:t>
            </a:r>
            <a:r>
              <a:rPr lang="nl-NL" sz="2000" dirty="0" err="1">
                <a:solidFill>
                  <a:srgbClr val="0000FF"/>
                </a:solidFill>
              </a:rPr>
              <a:t>Vaneechoutte</a:t>
            </a:r>
            <a:r>
              <a:rPr lang="nl-NL" sz="2000" dirty="0">
                <a:solidFill>
                  <a:srgbClr val="0000FF"/>
                </a:solidFill>
              </a:rPr>
              <a:t>,  Pierre-François </a:t>
            </a:r>
            <a:r>
              <a:rPr lang="nl-NL" sz="2000" dirty="0" err="1">
                <a:solidFill>
                  <a:srgbClr val="0000FF"/>
                </a:solidFill>
              </a:rPr>
              <a:t>Puech</a:t>
            </a:r>
            <a:r>
              <a:rPr lang="nl-NL" sz="2000" dirty="0">
                <a:solidFill>
                  <a:srgbClr val="0000FF"/>
                </a:solidFill>
              </a:rPr>
              <a:t>, Marcel Williams, Erika </a:t>
            </a:r>
            <a:r>
              <a:rPr lang="nl-NL" sz="2000" dirty="0" err="1">
                <a:solidFill>
                  <a:srgbClr val="0000FF"/>
                </a:solidFill>
              </a:rPr>
              <a:t>Schagatay</a:t>
            </a:r>
            <a:r>
              <a:rPr lang="nl-NL" sz="2000" dirty="0">
                <a:solidFill>
                  <a:srgbClr val="0000FF"/>
                </a:solidFill>
              </a:rPr>
              <a:t>, Josephine </a:t>
            </a:r>
            <a:r>
              <a:rPr lang="nl-NL" sz="2000" dirty="0" err="1">
                <a:solidFill>
                  <a:srgbClr val="0000FF"/>
                </a:solidFill>
              </a:rPr>
              <a:t>Joordens</a:t>
            </a:r>
            <a:r>
              <a:rPr lang="nl-NL" sz="2000" dirty="0">
                <a:solidFill>
                  <a:srgbClr val="0000FF"/>
                </a:solidFill>
              </a:rPr>
              <a:t>, Peter </a:t>
            </a:r>
            <a:r>
              <a:rPr lang="nl-NL" sz="2000" dirty="0" err="1">
                <a:solidFill>
                  <a:srgbClr val="0000FF"/>
                </a:solidFill>
              </a:rPr>
              <a:t>Rhys</a:t>
            </a:r>
            <a:r>
              <a:rPr lang="nl-NL" sz="2000" dirty="0">
                <a:solidFill>
                  <a:srgbClr val="0000FF"/>
                </a:solidFill>
              </a:rPr>
              <a:t>-Evans, Francesca Mansfield </a:t>
            </a:r>
            <a:r>
              <a:rPr lang="nl-NL" sz="2000" i="1" dirty="0">
                <a:solidFill>
                  <a:srgbClr val="0000FF"/>
                </a:solidFill>
              </a:rPr>
              <a:t>etc</a:t>
            </a:r>
            <a:r>
              <a:rPr lang="nl-NL" sz="2000" dirty="0">
                <a:solidFill>
                  <a:srgbClr val="0000FF"/>
                </a:solidFill>
              </a:rPr>
              <a:t>.</a:t>
            </a:r>
            <a:br>
              <a:rPr lang="nl-NL" sz="2000" dirty="0">
                <a:solidFill>
                  <a:srgbClr val="000090"/>
                </a:solidFill>
              </a:rPr>
            </a:br>
            <a:br>
              <a:rPr lang="nl-NL" sz="4000" dirty="0">
                <a:solidFill>
                  <a:srgbClr val="0000FF"/>
                </a:solidFill>
              </a:rPr>
            </a:br>
            <a:endParaRPr lang="nl-NL" sz="3200" dirty="0"/>
          </a:p>
        </p:txBody>
      </p:sp>
    </p:spTree>
    <p:extLst>
      <p:ext uri="{BB962C8B-B14F-4D97-AF65-F5344CB8AC3E}">
        <p14:creationId xmlns:p14="http://schemas.microsoft.com/office/powerpoint/2010/main" val="1189492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D90BE-60CC-2D45-829F-8886047ABED3}"/>
              </a:ext>
            </a:extLst>
          </p:cNvPr>
          <p:cNvSpPr>
            <a:spLocks noGrp="1"/>
          </p:cNvSpPr>
          <p:nvPr>
            <p:ph type="title"/>
          </p:nvPr>
        </p:nvSpPr>
        <p:spPr/>
        <p:txBody>
          <a:bodyPr/>
          <a:lstStyle/>
          <a:p>
            <a:endParaRPr lang="nl-BE"/>
          </a:p>
        </p:txBody>
      </p:sp>
      <p:pic>
        <p:nvPicPr>
          <p:cNvPr id="4" name="Afbeelding 3">
            <a:extLst>
              <a:ext uri="{FF2B5EF4-FFF2-40B4-BE49-F238E27FC236}">
                <a16:creationId xmlns:a16="http://schemas.microsoft.com/office/drawing/2014/main" id="{A0BADCA7-1F0F-D54C-84B3-89F79BDAA465}"/>
              </a:ext>
            </a:extLst>
          </p:cNvPr>
          <p:cNvPicPr>
            <a:picLocks noChangeAspect="1"/>
          </p:cNvPicPr>
          <p:nvPr/>
        </p:nvPicPr>
        <p:blipFill>
          <a:blip r:embed="rId2"/>
          <a:stretch>
            <a:fillRect/>
          </a:stretch>
        </p:blipFill>
        <p:spPr>
          <a:xfrm>
            <a:off x="0" y="0"/>
            <a:ext cx="9144000" cy="6858000"/>
          </a:xfrm>
          <a:prstGeom prst="rect">
            <a:avLst/>
          </a:prstGeom>
        </p:spPr>
      </p:pic>
      <p:sp>
        <p:nvSpPr>
          <p:cNvPr id="3" name="Tekstvak 2">
            <a:extLst>
              <a:ext uri="{FF2B5EF4-FFF2-40B4-BE49-F238E27FC236}">
                <a16:creationId xmlns:a16="http://schemas.microsoft.com/office/drawing/2014/main" id="{9A9EDF0D-E86F-7B44-8354-C72EA0EE99D4}"/>
              </a:ext>
            </a:extLst>
          </p:cNvPr>
          <p:cNvSpPr txBox="1"/>
          <p:nvPr/>
        </p:nvSpPr>
        <p:spPr>
          <a:xfrm>
            <a:off x="7785358" y="5934670"/>
            <a:ext cx="1380506" cy="923330"/>
          </a:xfrm>
          <a:prstGeom prst="rect">
            <a:avLst/>
          </a:prstGeom>
          <a:noFill/>
          <a:effectLst>
            <a:outerShdw blurRad="50800" dist="50800" dir="5400000" sx="200000" sy="200000" algn="ctr" rotWithShape="0">
              <a:schemeClr val="bg1"/>
            </a:outerShdw>
          </a:effectLst>
        </p:spPr>
        <p:txBody>
          <a:bodyPr wrap="none" rtlCol="0">
            <a:spAutoFit/>
          </a:bodyPr>
          <a:lstStyle/>
          <a:p>
            <a:r>
              <a:rPr lang="nl-BE" i="1" dirty="0">
                <a:solidFill>
                  <a:srgbClr val="FFFF00"/>
                </a:solidFill>
                <a:effectLst>
                  <a:outerShdw blurRad="50800" dist="50800" dir="5400000" algn="ctr" rotWithShape="0">
                    <a:schemeClr val="bg1"/>
                  </a:outerShdw>
                </a:effectLst>
              </a:rPr>
              <a:t>google</a:t>
            </a:r>
            <a:r>
              <a:rPr lang="nl-BE" i="1" dirty="0">
                <a:solidFill>
                  <a:schemeClr val="bg1"/>
                </a:solidFill>
                <a:effectLst>
                  <a:outerShdw blurRad="50800" dist="50800" dir="5400000" algn="ctr" rotWithShape="0">
                    <a:schemeClr val="bg1"/>
                  </a:outerShdw>
                </a:effectLst>
              </a:rPr>
              <a:t> </a:t>
            </a:r>
          </a:p>
          <a:p>
            <a:r>
              <a:rPr lang="nl-BE" b="1" dirty="0">
                <a:solidFill>
                  <a:schemeClr val="bg1"/>
                </a:solidFill>
                <a:effectLst>
                  <a:outerShdw blurRad="50800" dist="50800" dir="5400000" algn="ctr" rotWithShape="0">
                    <a:schemeClr val="bg1"/>
                  </a:outerShdw>
                </a:effectLst>
              </a:rPr>
              <a:t>Jan Poncelet</a:t>
            </a:r>
          </a:p>
          <a:p>
            <a:r>
              <a:rPr lang="nl-BE" b="1" dirty="0">
                <a:solidFill>
                  <a:schemeClr val="bg1"/>
                </a:solidFill>
                <a:effectLst>
                  <a:outerShdw blurRad="50800" dist="50800" dir="5400000" algn="ctr" rotWithShape="0">
                    <a:schemeClr val="bg1"/>
                  </a:outerShdw>
                </a:effectLst>
              </a:rPr>
              <a:t>Putte</a:t>
            </a:r>
          </a:p>
        </p:txBody>
      </p:sp>
      <p:sp>
        <p:nvSpPr>
          <p:cNvPr id="5" name="Rechthoek 4">
            <a:extLst>
              <a:ext uri="{FF2B5EF4-FFF2-40B4-BE49-F238E27FC236}">
                <a16:creationId xmlns:a16="http://schemas.microsoft.com/office/drawing/2014/main" id="{3649625B-EF24-AA40-B1E7-9A5EC8AC6A40}"/>
              </a:ext>
            </a:extLst>
          </p:cNvPr>
          <p:cNvSpPr/>
          <p:nvPr/>
        </p:nvSpPr>
        <p:spPr>
          <a:xfrm>
            <a:off x="63581" y="382871"/>
            <a:ext cx="2606951" cy="1754326"/>
          </a:xfrm>
          <a:prstGeom prst="rect">
            <a:avLst/>
          </a:prstGeom>
        </p:spPr>
        <p:txBody>
          <a:bodyPr wrap="square">
            <a:spAutoFit/>
          </a:bodyPr>
          <a:lstStyle/>
          <a:p>
            <a:r>
              <a:rPr lang="nl-BE" sz="5400" b="1" dirty="0">
                <a:solidFill>
                  <a:srgbClr val="FFFF00"/>
                </a:solidFill>
                <a:highlight>
                  <a:srgbClr val="008000"/>
                </a:highlight>
              </a:rPr>
              <a:t> Thanks,</a:t>
            </a:r>
            <a:br>
              <a:rPr lang="nl-BE" sz="5400" b="1" dirty="0">
                <a:solidFill>
                  <a:srgbClr val="FFFF00"/>
                </a:solidFill>
                <a:highlight>
                  <a:srgbClr val="008000"/>
                </a:highlight>
              </a:rPr>
            </a:br>
            <a:r>
              <a:rPr lang="nl-BE" sz="5400" b="1" dirty="0">
                <a:solidFill>
                  <a:srgbClr val="FFFF00"/>
                </a:solidFill>
                <a:highlight>
                  <a:srgbClr val="008000"/>
                </a:highlight>
              </a:rPr>
              <a:t>    Algis !</a:t>
            </a:r>
            <a:endParaRPr lang="nl-BE" sz="5400" dirty="0">
              <a:solidFill>
                <a:srgbClr val="FFFF00"/>
              </a:solidFill>
              <a:highlight>
                <a:srgbClr val="008000"/>
              </a:highlight>
            </a:endParaRPr>
          </a:p>
        </p:txBody>
      </p:sp>
    </p:spTree>
    <p:extLst>
      <p:ext uri="{BB962C8B-B14F-4D97-AF65-F5344CB8AC3E}">
        <p14:creationId xmlns:p14="http://schemas.microsoft.com/office/powerpoint/2010/main" val="3227705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BB8F7D-F5A6-CB4A-9A2A-C005B483C28F}"/>
              </a:ext>
            </a:extLst>
          </p:cNvPr>
          <p:cNvSpPr>
            <a:spLocks noGrp="1"/>
          </p:cNvSpPr>
          <p:nvPr>
            <p:ph type="title"/>
          </p:nvPr>
        </p:nvSpPr>
        <p:spPr/>
        <p:txBody>
          <a:bodyPr/>
          <a:lstStyle/>
          <a:p>
            <a:r>
              <a:rPr lang="nl-BE" b="1" dirty="0">
                <a:solidFill>
                  <a:srgbClr val="7030A0"/>
                </a:solidFill>
              </a:rPr>
              <a:t>Remaining  Questions</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CF4C423C-92B7-CB4A-882C-6D8E7C10E6AC}"/>
                  </a:ext>
                </a:extLst>
              </p:cNvPr>
              <p:cNvSpPr>
                <a:spLocks noGrp="1"/>
              </p:cNvSpPr>
              <p:nvPr>
                <p:ph idx="1"/>
              </p:nvPr>
            </p:nvSpPr>
            <p:spPr>
              <a:xfrm>
                <a:off x="457199" y="1606256"/>
                <a:ext cx="8305295" cy="4525963"/>
              </a:xfrm>
            </p:spPr>
            <p:txBody>
              <a:bodyPr>
                <a:normAutofit fontScale="77500" lnSpcReduction="20000"/>
              </a:bodyPr>
              <a:lstStyle/>
              <a:p>
                <a:pPr marL="0" indent="0">
                  <a:buNone/>
                </a:pPr>
                <a:r>
                  <a:rPr lang="nl-BE" dirty="0">
                    <a:solidFill>
                      <a:srgbClr val="0070C0"/>
                    </a:solidFill>
                  </a:rPr>
                  <a:t>Pleistocene </a:t>
                </a:r>
                <a:r>
                  <a:rPr lang="nl-BE" b="1" dirty="0">
                    <a:solidFill>
                      <a:srgbClr val="0070C0"/>
                    </a:solidFill>
                  </a:rPr>
                  <a:t>archaic </a:t>
                </a:r>
                <a:r>
                  <a:rPr lang="nl-BE" b="1" i="1" dirty="0">
                    <a:solidFill>
                      <a:srgbClr val="0070C0"/>
                    </a:solidFill>
                  </a:rPr>
                  <a:t>Homo</a:t>
                </a:r>
                <a:r>
                  <a:rPr lang="nl-BE" b="1" dirty="0">
                    <a:solidFill>
                      <a:srgbClr val="0070C0"/>
                    </a:solidFill>
                  </a:rPr>
                  <a:t> = </a:t>
                </a:r>
                <a:r>
                  <a:rPr lang="nl-BE" b="1" u="sng" dirty="0">
                    <a:solidFill>
                      <a:srgbClr val="0070C0"/>
                    </a:solidFill>
                  </a:rPr>
                  <a:t>divin</a:t>
                </a:r>
                <a:r>
                  <a:rPr lang="nl-BE" b="1" dirty="0">
                    <a:solidFill>
                      <a:srgbClr val="0070C0"/>
                    </a:solidFill>
                  </a:rPr>
                  <a:t>g</a:t>
                </a:r>
                <a:r>
                  <a:rPr lang="nl-BE" dirty="0">
                    <a:solidFill>
                      <a:srgbClr val="0070C0"/>
                    </a:solidFill>
                  </a:rPr>
                  <a:t>, </a:t>
                </a:r>
              </a:p>
              <a:p>
                <a:r>
                  <a:rPr lang="nl-BE" dirty="0">
                    <a:solidFill>
                      <a:schemeClr val="accent1">
                        <a:lumMod val="75000"/>
                      </a:schemeClr>
                    </a:solidFill>
                  </a:rPr>
                  <a:t>esp. during </a:t>
                </a:r>
                <a:r>
                  <a:rPr lang="nl-BE" b="1" dirty="0">
                    <a:solidFill>
                      <a:schemeClr val="accent1">
                        <a:lumMod val="75000"/>
                      </a:schemeClr>
                    </a:solidFill>
                  </a:rPr>
                  <a:t>Ice Ages</a:t>
                </a:r>
                <a:r>
                  <a:rPr lang="nl-BE" dirty="0">
                    <a:solidFill>
                      <a:schemeClr val="accent1">
                        <a:lumMod val="75000"/>
                      </a:schemeClr>
                    </a:solidFill>
                  </a:rPr>
                  <a:t>? cold water = shellfish?  sea-level?</a:t>
                </a:r>
              </a:p>
              <a:p>
                <a:r>
                  <a:rPr lang="nl-BE" dirty="0">
                    <a:solidFill>
                      <a:schemeClr val="accent1">
                        <a:lumMod val="75000"/>
                      </a:schemeClr>
                    </a:solidFill>
                  </a:rPr>
                  <a:t>sexual differences in diving?  beard…  monogamy?? …</a:t>
                </a:r>
              </a:p>
              <a:p>
                <a:r>
                  <a:rPr lang="nl-BE" dirty="0">
                    <a:solidFill>
                      <a:schemeClr val="accent1">
                        <a:lumMod val="75000"/>
                      </a:schemeClr>
                    </a:solidFill>
                  </a:rPr>
                  <a:t>Pliocene </a:t>
                </a:r>
                <a:r>
                  <a:rPr lang="nl-BE" i="1" dirty="0">
                    <a:solidFill>
                      <a:schemeClr val="accent1">
                        <a:lumMod val="75000"/>
                      </a:schemeClr>
                    </a:solidFill>
                  </a:rPr>
                  <a:t>Homo</a:t>
                </a:r>
                <a:r>
                  <a:rPr lang="nl-BE" dirty="0">
                    <a:solidFill>
                      <a:schemeClr val="accent1">
                        <a:lumMod val="75000"/>
                      </a:schemeClr>
                    </a:solidFill>
                  </a:rPr>
                  <a:t> in </a:t>
                </a:r>
                <a:r>
                  <a:rPr lang="nl-BE" b="1" dirty="0">
                    <a:solidFill>
                      <a:schemeClr val="accent1">
                        <a:lumMod val="75000"/>
                      </a:schemeClr>
                    </a:solidFill>
                  </a:rPr>
                  <a:t>Gulf</a:t>
                </a:r>
                <a:r>
                  <a:rPr lang="nl-BE" dirty="0">
                    <a:solidFill>
                      <a:schemeClr val="accent1">
                        <a:lumMod val="75000"/>
                      </a:schemeClr>
                    </a:solidFill>
                  </a:rPr>
                  <a:t> – Red Sea? diving?? </a:t>
                </a:r>
                <a:r>
                  <a:rPr lang="nl-BE" b="1" dirty="0">
                    <a:solidFill>
                      <a:schemeClr val="accent1">
                        <a:lumMod val="75000"/>
                      </a:schemeClr>
                    </a:solidFill>
                  </a:rPr>
                  <a:t>Danakil</a:t>
                </a:r>
                <a:r>
                  <a:rPr lang="nl-BE" dirty="0">
                    <a:solidFill>
                      <a:schemeClr val="accent1">
                        <a:lumMod val="75000"/>
                      </a:schemeClr>
                    </a:solidFill>
                  </a:rPr>
                  <a:t>?? </a:t>
                </a:r>
              </a:p>
              <a:p>
                <a:r>
                  <a:rPr lang="nl-BE" i="1" dirty="0">
                    <a:solidFill>
                      <a:schemeClr val="accent1">
                        <a:lumMod val="75000"/>
                      </a:schemeClr>
                    </a:solidFill>
                  </a:rPr>
                  <a:t>Homo/Pan </a:t>
                </a:r>
                <a:r>
                  <a:rPr lang="nl-BE" dirty="0">
                    <a:solidFill>
                      <a:schemeClr val="accent1">
                        <a:lumMod val="75000"/>
                      </a:schemeClr>
                    </a:solidFill>
                  </a:rPr>
                  <a:t>split </a:t>
                </a:r>
                <a:r>
                  <a:rPr lang="en-AU" dirty="0">
                    <a:solidFill>
                      <a:schemeClr val="accent1">
                        <a:lumMod val="75000"/>
                      </a:schemeClr>
                    </a:solidFill>
                    <a:ea typeface="Times New Roman"/>
                  </a:rPr>
                  <a:t>~5 Ma  </a:t>
                </a:r>
                <a:r>
                  <a:rPr lang="nl-BE" b="1" dirty="0">
                    <a:solidFill>
                      <a:schemeClr val="accent1">
                        <a:lumMod val="75000"/>
                      </a:schemeClr>
                    </a:solidFill>
                  </a:rPr>
                  <a:t>Red Sea</a:t>
                </a:r>
                <a:r>
                  <a:rPr lang="en-AU" dirty="0">
                    <a:solidFill>
                      <a:schemeClr val="accent1">
                        <a:lumMod val="75000"/>
                      </a:schemeClr>
                    </a:solidFill>
                    <a:ea typeface="Times New Roman"/>
                  </a:rPr>
                  <a:t>? </a:t>
                </a:r>
                <a14:m>
                  <m:oMath xmlns:m="http://schemas.openxmlformats.org/officeDocument/2006/math">
                    <m:r>
                      <a:rPr lang="nl-BE" b="1" i="1" dirty="0">
                        <a:solidFill>
                          <a:schemeClr val="accent1">
                            <a:lumMod val="75000"/>
                          </a:schemeClr>
                        </a:solidFill>
                        <a:latin typeface="Cambria Math" panose="02040503050406030204" pitchFamily="18" charset="0"/>
                        <a:ea typeface="Cambria Math" panose="02040503050406030204" pitchFamily="18" charset="0"/>
                      </a:rPr>
                      <m:t>→ </m:t>
                    </m:r>
                  </m:oMath>
                </a14:m>
                <a:r>
                  <a:rPr lang="en-AU" dirty="0">
                    <a:solidFill>
                      <a:schemeClr val="accent1">
                        <a:lumMod val="75000"/>
                      </a:schemeClr>
                    </a:solidFill>
                    <a:ea typeface="Times New Roman"/>
                  </a:rPr>
                  <a:t>Francesca Mansfield</a:t>
                </a:r>
                <a:endParaRPr lang="nl-BE" dirty="0">
                  <a:solidFill>
                    <a:schemeClr val="accent1">
                      <a:lumMod val="75000"/>
                    </a:schemeClr>
                  </a:solidFill>
                </a:endParaRPr>
              </a:p>
              <a:p>
                <a:r>
                  <a:rPr lang="nl-BE" dirty="0">
                    <a:solidFill>
                      <a:schemeClr val="accent1">
                        <a:lumMod val="75000"/>
                      </a:schemeClr>
                    </a:solidFill>
                  </a:rPr>
                  <a:t>Miocene hominids </a:t>
                </a:r>
                <a:r>
                  <a:rPr lang="nl-BE" i="1" dirty="0">
                    <a:solidFill>
                      <a:schemeClr val="accent1">
                        <a:lumMod val="75000"/>
                      </a:schemeClr>
                    </a:solidFill>
                  </a:rPr>
                  <a:t>Oreopithecus</a:t>
                </a:r>
                <a:r>
                  <a:rPr lang="nl-BE" dirty="0">
                    <a:solidFill>
                      <a:schemeClr val="accent1">
                        <a:lumMod val="75000"/>
                      </a:schemeClr>
                    </a:solidFill>
                  </a:rPr>
                  <a:t> </a:t>
                </a:r>
                <a:r>
                  <a:rPr lang="nl-BE" sz="2600" dirty="0">
                    <a:solidFill>
                      <a:schemeClr val="accent1">
                        <a:lumMod val="75000"/>
                      </a:schemeClr>
                    </a:solidFill>
                  </a:rPr>
                  <a:t>&amp;</a:t>
                </a:r>
                <a:r>
                  <a:rPr lang="nl-BE" dirty="0">
                    <a:solidFill>
                      <a:schemeClr val="accent1">
                        <a:lumMod val="75000"/>
                      </a:schemeClr>
                    </a:solidFill>
                  </a:rPr>
                  <a:t> Trachilos in </a:t>
                </a:r>
                <a:r>
                  <a:rPr lang="nl-BE" b="1" dirty="0">
                    <a:solidFill>
                      <a:schemeClr val="accent1">
                        <a:lumMod val="75000"/>
                      </a:schemeClr>
                    </a:solidFill>
                  </a:rPr>
                  <a:t>Mediterr.Sea</a:t>
                </a:r>
                <a:r>
                  <a:rPr lang="nl-BE" dirty="0">
                    <a:solidFill>
                      <a:schemeClr val="accent1">
                        <a:lumMod val="75000"/>
                      </a:schemeClr>
                    </a:solidFill>
                  </a:rPr>
                  <a:t> </a:t>
                </a:r>
              </a:p>
              <a:p>
                <a:r>
                  <a:rPr lang="nl-BE" dirty="0">
                    <a:solidFill>
                      <a:schemeClr val="accent1">
                        <a:lumMod val="75000"/>
                      </a:schemeClr>
                    </a:solidFill>
                  </a:rPr>
                  <a:t>hominid/pongid split </a:t>
                </a:r>
                <a:r>
                  <a:rPr lang="en-AU" dirty="0">
                    <a:solidFill>
                      <a:schemeClr val="accent1">
                        <a:lumMod val="75000"/>
                      </a:schemeClr>
                    </a:solidFill>
                    <a:ea typeface="Times New Roman"/>
                  </a:rPr>
                  <a:t>~</a:t>
                </a:r>
                <a:r>
                  <a:rPr lang="nl-BE" dirty="0">
                    <a:solidFill>
                      <a:schemeClr val="accent1">
                        <a:lumMod val="75000"/>
                      </a:schemeClr>
                    </a:solidFill>
                  </a:rPr>
                  <a:t>15 Ma </a:t>
                </a:r>
                <a:r>
                  <a:rPr lang="nl-BE" b="1" dirty="0">
                    <a:solidFill>
                      <a:schemeClr val="accent1">
                        <a:lumMod val="75000"/>
                      </a:schemeClr>
                    </a:solidFill>
                  </a:rPr>
                  <a:t>Mesopotam.Seaway </a:t>
                </a:r>
                <a:r>
                  <a:rPr lang="nl-BE" dirty="0">
                    <a:solidFill>
                      <a:schemeClr val="accent1">
                        <a:lumMod val="75000"/>
                      </a:schemeClr>
                    </a:solidFill>
                  </a:rPr>
                  <a:t>Closure?  </a:t>
                </a:r>
              </a:p>
              <a:p>
                <a:r>
                  <a:rPr lang="nl-BE" dirty="0">
                    <a:solidFill>
                      <a:schemeClr val="accent1">
                        <a:lumMod val="75000"/>
                      </a:schemeClr>
                    </a:solidFill>
                  </a:rPr>
                  <a:t>early Hominoidea in</a:t>
                </a:r>
                <a:r>
                  <a:rPr lang="nl-BE" sz="2600" dirty="0">
                    <a:solidFill>
                      <a:schemeClr val="accent1">
                        <a:lumMod val="75000"/>
                      </a:schemeClr>
                    </a:solidFill>
                  </a:rPr>
                  <a:t> </a:t>
                </a:r>
                <a:r>
                  <a:rPr lang="nl-BE" b="1" dirty="0">
                    <a:solidFill>
                      <a:schemeClr val="accent1">
                        <a:lumMod val="75000"/>
                      </a:schemeClr>
                    </a:solidFill>
                  </a:rPr>
                  <a:t>Tethys Ocean </a:t>
                </a:r>
                <a:r>
                  <a:rPr lang="nl-BE" dirty="0">
                    <a:solidFill>
                      <a:schemeClr val="accent1">
                        <a:lumMod val="75000"/>
                      </a:schemeClr>
                    </a:solidFill>
                  </a:rPr>
                  <a:t>coastal forests 				=</a:t>
                </a:r>
                <a:r>
                  <a:rPr lang="nl-BE" sz="2600" dirty="0">
                    <a:solidFill>
                      <a:schemeClr val="accent1">
                        <a:lumMod val="75000"/>
                      </a:schemeClr>
                    </a:solidFill>
                  </a:rPr>
                  <a:t> </a:t>
                </a:r>
                <a:r>
                  <a:rPr lang="nl-BE" dirty="0">
                    <a:solidFill>
                      <a:schemeClr val="accent1">
                        <a:lumMod val="75000"/>
                      </a:schemeClr>
                    </a:solidFill>
                  </a:rPr>
                  <a:t>Lati-sternalia:</a:t>
                </a:r>
                <a:r>
                  <a:rPr lang="nl-BE" sz="2600" dirty="0">
                    <a:solidFill>
                      <a:schemeClr val="accent1">
                        <a:lumMod val="75000"/>
                      </a:schemeClr>
                    </a:solidFill>
                  </a:rPr>
                  <a:t> </a:t>
                </a:r>
                <a:r>
                  <a:rPr lang="nl-BE" dirty="0">
                    <a:solidFill>
                      <a:schemeClr val="accent1">
                        <a:lumMod val="75000"/>
                      </a:schemeClr>
                    </a:solidFill>
                  </a:rPr>
                  <a:t>broad thorax (lungs) </a:t>
                </a:r>
                <a:r>
                  <a:rPr lang="nl-BE" sz="2600" dirty="0">
                    <a:solidFill>
                      <a:schemeClr val="accent1">
                        <a:lumMod val="75000"/>
                      </a:schemeClr>
                    </a:solidFill>
                  </a:rPr>
                  <a:t>&amp;</a:t>
                </a:r>
                <a:r>
                  <a:rPr lang="nl-BE" dirty="0">
                    <a:solidFill>
                      <a:schemeClr val="accent1">
                        <a:lumMod val="75000"/>
                      </a:schemeClr>
                    </a:solidFill>
                  </a:rPr>
                  <a:t> pelvis (lateral limbs) 	+ central spine = vertical </a:t>
                </a:r>
                <a14:m>
                  <m:oMath xmlns:m="http://schemas.openxmlformats.org/officeDocument/2006/math">
                    <m:r>
                      <a:rPr lang="nl-BE" b="0" i="0" dirty="0" smtClean="0">
                        <a:solidFill>
                          <a:schemeClr val="accent1">
                            <a:lumMod val="75000"/>
                          </a:schemeClr>
                        </a:solidFill>
                        <a:latin typeface="Cambria Math" panose="02040503050406030204" pitchFamily="18" charset="0"/>
                        <a:ea typeface="Cambria Math" panose="02040503050406030204" pitchFamily="18" charset="0"/>
                      </a:rPr>
                      <m:t>  </m:t>
                    </m:r>
                    <m:r>
                      <a:rPr lang="nl-BE" b="1" i="1" dirty="0">
                        <a:solidFill>
                          <a:schemeClr val="accent1">
                            <a:lumMod val="75000"/>
                          </a:schemeClr>
                        </a:solidFill>
                        <a:latin typeface="Cambria Math" panose="02040503050406030204" pitchFamily="18" charset="0"/>
                        <a:ea typeface="Cambria Math" panose="02040503050406030204" pitchFamily="18" charset="0"/>
                      </a:rPr>
                      <m:t>→ </m:t>
                    </m:r>
                    <m:r>
                      <a:rPr lang="nl-BE" b="0" i="0" dirty="0" smtClean="0">
                        <a:solidFill>
                          <a:schemeClr val="accent1">
                            <a:lumMod val="75000"/>
                          </a:schemeClr>
                        </a:solidFill>
                        <a:latin typeface="Cambria Math" panose="02040503050406030204" pitchFamily="18" charset="0"/>
                        <a:ea typeface="Cambria Math" panose="02040503050406030204" pitchFamily="18" charset="0"/>
                      </a:rPr>
                      <m:t>    </m:t>
                    </m:r>
                  </m:oMath>
                </a14:m>
                <a:r>
                  <a:rPr lang="nl-BE" u="sng" dirty="0">
                    <a:solidFill>
                      <a:schemeClr val="accent1">
                        <a:lumMod val="75000"/>
                      </a:schemeClr>
                    </a:solidFill>
                  </a:rPr>
                  <a:t>aquarboreal</a:t>
                </a:r>
                <a:r>
                  <a:rPr lang="nl-BE" dirty="0">
                    <a:solidFill>
                      <a:schemeClr val="accent1">
                        <a:lumMod val="75000"/>
                      </a:schemeClr>
                    </a:solidFill>
                  </a:rPr>
                  <a:t>					+ tail-loss, flat feet?, large size = also </a:t>
                </a:r>
                <a:r>
                  <a:rPr lang="nl-BE" u="sng" dirty="0">
                    <a:solidFill>
                      <a:schemeClr val="accent1">
                        <a:lumMod val="75000"/>
                      </a:schemeClr>
                    </a:solidFill>
                  </a:rPr>
                  <a:t>divin</a:t>
                </a:r>
                <a:r>
                  <a:rPr lang="nl-BE" dirty="0">
                    <a:solidFill>
                      <a:schemeClr val="accent1">
                        <a:lumMod val="75000"/>
                      </a:schemeClr>
                    </a:solidFill>
                  </a:rPr>
                  <a:t>g?? 					ape/OWMonkey split </a:t>
                </a:r>
                <a:r>
                  <a:rPr lang="en-AU" dirty="0">
                    <a:solidFill>
                      <a:schemeClr val="accent1">
                        <a:lumMod val="75000"/>
                      </a:schemeClr>
                    </a:solidFill>
                    <a:ea typeface="Times New Roman"/>
                  </a:rPr>
                  <a:t>~</a:t>
                </a:r>
                <a:r>
                  <a:rPr lang="nl-BE" dirty="0">
                    <a:solidFill>
                      <a:schemeClr val="accent1">
                        <a:lumMod val="75000"/>
                      </a:schemeClr>
                    </a:solidFill>
                  </a:rPr>
                  <a:t>29 Ma?    glaciations? </a:t>
                </a:r>
                <a:endParaRPr lang="nl-BE" dirty="0"/>
              </a:p>
            </p:txBody>
          </p:sp>
        </mc:Choice>
        <mc:Fallback xmlns="">
          <p:sp>
            <p:nvSpPr>
              <p:cNvPr id="3" name="Tijdelijke aanduiding voor inhoud 2">
                <a:extLst>
                  <a:ext uri="{FF2B5EF4-FFF2-40B4-BE49-F238E27FC236}">
                    <a16:creationId xmlns:a16="http://schemas.microsoft.com/office/drawing/2014/main" id="{CF4C423C-92B7-CB4A-882C-6D8E7C10E6AC}"/>
                  </a:ext>
                </a:extLst>
              </p:cNvPr>
              <p:cNvSpPr>
                <a:spLocks noGrp="1" noRot="1" noChangeAspect="1" noMove="1" noResize="1" noEditPoints="1" noAdjustHandles="1" noChangeArrowheads="1" noChangeShapeType="1" noTextEdit="1"/>
              </p:cNvSpPr>
              <p:nvPr>
                <p:ph idx="1"/>
              </p:nvPr>
            </p:nvSpPr>
            <p:spPr>
              <a:xfrm>
                <a:off x="457199" y="1606256"/>
                <a:ext cx="8305295" cy="4525963"/>
              </a:xfrm>
              <a:blipFill>
                <a:blip r:embed="rId2"/>
                <a:stretch>
                  <a:fillRect l="-1376" t="-2235" r="-1682"/>
                </a:stretch>
              </a:blipFill>
            </p:spPr>
            <p:txBody>
              <a:bodyPr/>
              <a:lstStyle/>
              <a:p>
                <a:r>
                  <a:rPr lang="nl-BE">
                    <a:noFill/>
                  </a:rPr>
                  <a:t> </a:t>
                </a:r>
              </a:p>
            </p:txBody>
          </p:sp>
        </mc:Fallback>
      </mc:AlternateContent>
    </p:spTree>
    <p:extLst>
      <p:ext uri="{BB962C8B-B14F-4D97-AF65-F5344CB8AC3E}">
        <p14:creationId xmlns:p14="http://schemas.microsoft.com/office/powerpoint/2010/main" val="3186968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el 1">
                <a:extLst>
                  <a:ext uri="{FF2B5EF4-FFF2-40B4-BE49-F238E27FC236}">
                    <a16:creationId xmlns:a16="http://schemas.microsoft.com/office/drawing/2014/main" id="{F681E996-45E5-0F48-B0B7-F39D02505AC4}"/>
                  </a:ext>
                </a:extLst>
              </p:cNvPr>
              <p:cNvSpPr>
                <a:spLocks noGrp="1"/>
              </p:cNvSpPr>
              <p:nvPr>
                <p:ph type="title"/>
              </p:nvPr>
            </p:nvSpPr>
            <p:spPr/>
            <p:txBody>
              <a:bodyPr>
                <a:normAutofit fontScale="90000"/>
              </a:bodyPr>
              <a:lstStyle/>
              <a:p>
                <a:r>
                  <a:rPr lang="nl-BE" b="1" dirty="0">
                    <a:solidFill>
                      <a:srgbClr val="7030A0"/>
                    </a:solidFill>
                  </a:rPr>
                  <a:t>Stone </a:t>
                </a:r>
                <a:r>
                  <a:rPr lang="nl-BE" b="1" u="sng" dirty="0">
                    <a:solidFill>
                      <a:srgbClr val="7030A0"/>
                    </a:solidFill>
                  </a:rPr>
                  <a:t>Tool</a:t>
                </a:r>
                <a:r>
                  <a:rPr lang="nl-BE" b="1" dirty="0">
                    <a:solidFill>
                      <a:srgbClr val="7030A0"/>
                    </a:solidFill>
                  </a:rPr>
                  <a:t> making </a:t>
                </a:r>
                <a14:m>
                  <m:oMath xmlns:m="http://schemas.openxmlformats.org/officeDocument/2006/math">
                    <m:r>
                      <a:rPr lang="nl-BE" b="1" i="1" dirty="0" smtClean="0">
                        <a:solidFill>
                          <a:srgbClr val="7030A0"/>
                        </a:solidFill>
                        <a:latin typeface="Cambria Math" panose="02040503050406030204" pitchFamily="18" charset="0"/>
                        <a:ea typeface="Cambria Math" panose="02040503050406030204" pitchFamily="18" charset="0"/>
                      </a:rPr>
                      <m:t>→</m:t>
                    </m:r>
                  </m:oMath>
                </a14:m>
                <a:r>
                  <a:rPr lang="nl-BE" b="1" dirty="0">
                    <a:solidFill>
                      <a:srgbClr val="7030A0"/>
                    </a:solidFill>
                  </a:rPr>
                  <a:t> </a:t>
                </a:r>
                <a:r>
                  <a:rPr lang="nl-BE" b="1" u="sng" dirty="0">
                    <a:solidFill>
                      <a:srgbClr val="7030A0"/>
                    </a:solidFill>
                  </a:rPr>
                  <a:t>Fire</a:t>
                </a:r>
                <a:r>
                  <a:rPr lang="nl-BE" b="1" dirty="0">
                    <a:solidFill>
                      <a:srgbClr val="7030A0"/>
                    </a:solidFill>
                  </a:rPr>
                  <a:t> making </a:t>
                </a:r>
                <a14:m>
                  <m:oMath xmlns:m="http://schemas.openxmlformats.org/officeDocument/2006/math">
                    <m:r>
                      <a:rPr lang="nl-BE" b="1" i="1" dirty="0">
                        <a:solidFill>
                          <a:srgbClr val="7030A0"/>
                        </a:solidFill>
                        <a:latin typeface="Cambria Math" panose="02040503050406030204" pitchFamily="18" charset="0"/>
                        <a:ea typeface="Cambria Math" panose="02040503050406030204" pitchFamily="18" charset="0"/>
                      </a:rPr>
                      <m:t>→</m:t>
                    </m:r>
                  </m:oMath>
                </a14:m>
                <a:r>
                  <a:rPr lang="nl-BE" b="1" dirty="0">
                    <a:solidFill>
                      <a:srgbClr val="7030A0"/>
                    </a:solidFill>
                  </a:rPr>
                  <a:t> Re-colonization of the Land ??</a:t>
                </a:r>
              </a:p>
            </p:txBody>
          </p:sp>
        </mc:Choice>
        <mc:Fallback xmlns="">
          <p:sp>
            <p:nvSpPr>
              <p:cNvPr id="2" name="Titel 1">
                <a:extLst>
                  <a:ext uri="{FF2B5EF4-FFF2-40B4-BE49-F238E27FC236}">
                    <a16:creationId xmlns:a16="http://schemas.microsoft.com/office/drawing/2014/main" id="{F681E996-45E5-0F48-B0B7-F39D02505AC4}"/>
                  </a:ext>
                </a:extLst>
              </p:cNvPr>
              <p:cNvSpPr>
                <a:spLocks noGrp="1" noRot="1" noChangeAspect="1" noMove="1" noResize="1" noEditPoints="1" noAdjustHandles="1" noChangeArrowheads="1" noChangeShapeType="1" noTextEdit="1"/>
              </p:cNvSpPr>
              <p:nvPr>
                <p:ph type="title"/>
              </p:nvPr>
            </p:nvSpPr>
            <p:spPr>
              <a:blipFill>
                <a:blip r:embed="rId2"/>
                <a:stretch>
                  <a:fillRect t="-15385" b="-28571"/>
                </a:stretch>
              </a:blipFill>
            </p:spPr>
            <p:txBody>
              <a:bodyPr/>
              <a:lstStyle/>
              <a:p>
                <a:r>
                  <a:rPr lang="nl-BE">
                    <a:noFill/>
                  </a:rPr>
                  <a:t> </a:t>
                </a:r>
              </a:p>
            </p:txBody>
          </p:sp>
        </mc:Fallback>
      </mc:AlternateContent>
      <p:sp>
        <p:nvSpPr>
          <p:cNvPr id="3" name="Tijdelijke aanduiding voor inhoud 2">
            <a:extLst>
              <a:ext uri="{FF2B5EF4-FFF2-40B4-BE49-F238E27FC236}">
                <a16:creationId xmlns:a16="http://schemas.microsoft.com/office/drawing/2014/main" id="{2A113FA3-119C-EB44-B01E-060FCFAA85E8}"/>
              </a:ext>
            </a:extLst>
          </p:cNvPr>
          <p:cNvSpPr>
            <a:spLocks noGrp="1"/>
          </p:cNvSpPr>
          <p:nvPr>
            <p:ph idx="1"/>
          </p:nvPr>
        </p:nvSpPr>
        <p:spPr>
          <a:xfrm>
            <a:off x="516699" y="1654141"/>
            <a:ext cx="8110602" cy="4525963"/>
          </a:xfrm>
        </p:spPr>
        <p:txBody>
          <a:bodyPr>
            <a:normAutofit fontScale="92500" lnSpcReduction="10000"/>
          </a:bodyPr>
          <a:lstStyle/>
          <a:p>
            <a:pPr marL="0" indent="0">
              <a:buNone/>
            </a:pPr>
            <a:r>
              <a:rPr lang="nl-BE" sz="3900" b="1" dirty="0">
                <a:solidFill>
                  <a:schemeClr val="accent5">
                    <a:lumMod val="50000"/>
                  </a:schemeClr>
                </a:solidFill>
              </a:rPr>
              <a:t>Sir Alister Hardy 1960 </a:t>
            </a:r>
            <a:r>
              <a:rPr lang="nl-BE" sz="3900" i="1" dirty="0">
                <a:solidFill>
                  <a:schemeClr val="accent5">
                    <a:lumMod val="50000"/>
                  </a:schemeClr>
                </a:solidFill>
              </a:rPr>
              <a:t>New Scient.</a:t>
            </a:r>
            <a:r>
              <a:rPr lang="nl-BE" sz="3900" dirty="0">
                <a:solidFill>
                  <a:schemeClr val="accent5">
                    <a:lumMod val="50000"/>
                  </a:schemeClr>
                </a:solidFill>
              </a:rPr>
              <a:t>7:642–5</a:t>
            </a:r>
            <a:br>
              <a:rPr lang="nl-BE" sz="3900" dirty="0"/>
            </a:br>
            <a:r>
              <a:rPr lang="nl-BE" sz="3900" dirty="0"/>
              <a:t>		</a:t>
            </a:r>
            <a:r>
              <a:rPr lang="nl-BE" sz="3900" b="1" dirty="0">
                <a:solidFill>
                  <a:schemeClr val="accent5">
                    <a:lumMod val="75000"/>
                  </a:schemeClr>
                </a:solidFill>
              </a:rPr>
              <a:t>Was Man more aquatic in the past?</a:t>
            </a:r>
          </a:p>
          <a:p>
            <a:pPr marL="0" indent="0">
              <a:buNone/>
            </a:pPr>
            <a:br>
              <a:rPr lang="nl-BE" sz="1300" b="1" dirty="0">
                <a:solidFill>
                  <a:srgbClr val="7030A0"/>
                </a:solidFill>
              </a:rPr>
            </a:br>
            <a:r>
              <a:rPr lang="nl-BE" sz="3000" dirty="0">
                <a:solidFill>
                  <a:srgbClr val="0070C0"/>
                </a:solidFill>
              </a:rPr>
              <a:t>"... Man learnt his tool-making on the shore ... Californian </a:t>
            </a:r>
            <a:r>
              <a:rPr lang="nl-BE" sz="3000" b="1" dirty="0">
                <a:solidFill>
                  <a:srgbClr val="0070C0"/>
                </a:solidFill>
              </a:rPr>
              <a:t>sea-otter</a:t>
            </a:r>
            <a:r>
              <a:rPr lang="nl-BE" sz="3000" dirty="0">
                <a:solidFill>
                  <a:srgbClr val="0070C0"/>
                </a:solidFill>
              </a:rPr>
              <a:t> … dives to the bottom, brings up a large sea-urchin in one hand … a stone in the other  … it </a:t>
            </a:r>
            <a:r>
              <a:rPr lang="nl-BE" sz="3000" b="1" dirty="0">
                <a:solidFill>
                  <a:srgbClr val="0070C0"/>
                </a:solidFill>
              </a:rPr>
              <a:t>floats</a:t>
            </a:r>
            <a:r>
              <a:rPr lang="nl-BE" sz="3000" dirty="0">
                <a:solidFill>
                  <a:srgbClr val="0070C0"/>
                </a:solidFill>
              </a:rPr>
              <a:t> on its back, breaks the sea-urchin against its chest with the </a:t>
            </a:r>
            <a:r>
              <a:rPr lang="nl-BE" sz="3000" b="1" dirty="0">
                <a:solidFill>
                  <a:srgbClr val="0070C0"/>
                </a:solidFill>
              </a:rPr>
              <a:t>stone</a:t>
            </a:r>
            <a:r>
              <a:rPr lang="nl-BE" sz="3000" dirty="0">
                <a:solidFill>
                  <a:srgbClr val="0070C0"/>
                </a:solidFill>
              </a:rPr>
              <a:t> ... </a:t>
            </a:r>
          </a:p>
          <a:p>
            <a:pPr marL="0" indent="0">
              <a:buNone/>
            </a:pPr>
            <a:r>
              <a:rPr lang="nl-BE" sz="3000" dirty="0">
                <a:solidFill>
                  <a:srgbClr val="0070C0"/>
                </a:solidFill>
              </a:rPr>
              <a:t>it was but a step to split flints into more efficient tools ... learnt how to strike together flints to make </a:t>
            </a:r>
            <a:r>
              <a:rPr lang="nl-BE" sz="3000" b="1" dirty="0">
                <a:solidFill>
                  <a:srgbClr val="0070C0"/>
                </a:solidFill>
              </a:rPr>
              <a:t>fires</a:t>
            </a:r>
            <a:r>
              <a:rPr lang="nl-BE" sz="3000" dirty="0">
                <a:solidFill>
                  <a:srgbClr val="0070C0"/>
                </a:solidFill>
              </a:rPr>
              <a:t>, perhaps with dried sea-weed, on the sea-shore ..." </a:t>
            </a:r>
          </a:p>
        </p:txBody>
      </p:sp>
    </p:spTree>
    <p:extLst>
      <p:ext uri="{BB962C8B-B14F-4D97-AF65-F5344CB8AC3E}">
        <p14:creationId xmlns:p14="http://schemas.microsoft.com/office/powerpoint/2010/main" val="3093488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5853"/>
            <a:ext cx="7772400" cy="1470025"/>
          </a:xfrm>
        </p:spPr>
        <p:txBody>
          <a:bodyPr/>
          <a:lstStyle/>
          <a:p>
            <a:r>
              <a:rPr lang="nl-NL" b="1" dirty="0" err="1">
                <a:solidFill>
                  <a:srgbClr val="660066"/>
                </a:solidFill>
              </a:rPr>
              <a:t>Butchering</a:t>
            </a:r>
            <a:r>
              <a:rPr lang="nl-NL" b="1" dirty="0">
                <a:solidFill>
                  <a:srgbClr val="660066"/>
                </a:solidFill>
              </a:rPr>
              <a:t> Sites</a:t>
            </a:r>
          </a:p>
        </p:txBody>
      </p:sp>
      <p:sp>
        <p:nvSpPr>
          <p:cNvPr id="3" name="Subtitel 2"/>
          <p:cNvSpPr>
            <a:spLocks noGrp="1"/>
          </p:cNvSpPr>
          <p:nvPr>
            <p:ph type="subTitle" idx="1"/>
          </p:nvPr>
        </p:nvSpPr>
        <p:spPr>
          <a:xfrm>
            <a:off x="898070" y="1495878"/>
            <a:ext cx="7560129" cy="4181928"/>
          </a:xfrm>
        </p:spPr>
        <p:txBody>
          <a:bodyPr>
            <a:noAutofit/>
          </a:bodyPr>
          <a:lstStyle/>
          <a:p>
            <a:pPr marL="457200" indent="-457200" algn="l">
              <a:buFont typeface="Arial"/>
              <a:buChar char="•"/>
            </a:pPr>
            <a:r>
              <a:rPr lang="nl-NL" sz="1800" dirty="0">
                <a:solidFill>
                  <a:srgbClr val="3366FF"/>
                </a:solidFill>
              </a:rPr>
              <a:t>Waterside access </a:t>
            </a:r>
            <a:r>
              <a:rPr lang="nl-NL" sz="1800" dirty="0" err="1">
                <a:solidFill>
                  <a:srgbClr val="3366FF"/>
                </a:solidFill>
              </a:rPr>
              <a:t>to</a:t>
            </a:r>
            <a:r>
              <a:rPr lang="nl-NL" sz="1800" dirty="0">
                <a:solidFill>
                  <a:srgbClr val="3366FF"/>
                </a:solidFill>
              </a:rPr>
              <a:t> </a:t>
            </a:r>
            <a:r>
              <a:rPr lang="nl-NL" sz="1800" dirty="0" err="1">
                <a:solidFill>
                  <a:srgbClr val="3366FF"/>
                </a:solidFill>
              </a:rPr>
              <a:t>carcasses</a:t>
            </a:r>
            <a:r>
              <a:rPr lang="nl-NL" sz="1800" dirty="0">
                <a:solidFill>
                  <a:srgbClr val="3366FF"/>
                </a:solidFill>
              </a:rPr>
              <a:t> = </a:t>
            </a:r>
            <a:r>
              <a:rPr lang="nl-NL" sz="1800" dirty="0" err="1">
                <a:solidFill>
                  <a:srgbClr val="3366FF"/>
                </a:solidFill>
              </a:rPr>
              <a:t>less</a:t>
            </a:r>
            <a:r>
              <a:rPr lang="nl-NL" sz="1800" dirty="0">
                <a:solidFill>
                  <a:srgbClr val="3366FF"/>
                </a:solidFill>
              </a:rPr>
              <a:t> </a:t>
            </a:r>
            <a:r>
              <a:rPr lang="nl-NL" sz="1800" dirty="0" err="1">
                <a:solidFill>
                  <a:srgbClr val="3366FF"/>
                </a:solidFill>
              </a:rPr>
              <a:t>competition</a:t>
            </a:r>
            <a:r>
              <a:rPr lang="nl-NL" sz="1800" dirty="0">
                <a:solidFill>
                  <a:srgbClr val="3366FF"/>
                </a:solidFill>
              </a:rPr>
              <a:t> </a:t>
            </a:r>
            <a:r>
              <a:rPr lang="nl-NL" sz="1800" dirty="0" err="1">
                <a:solidFill>
                  <a:srgbClr val="3366FF"/>
                </a:solidFill>
              </a:rPr>
              <a:t>with</a:t>
            </a:r>
            <a:r>
              <a:rPr lang="nl-NL" sz="1800" dirty="0">
                <a:solidFill>
                  <a:srgbClr val="3366FF"/>
                </a:solidFill>
              </a:rPr>
              <a:t> </a:t>
            </a:r>
            <a:r>
              <a:rPr lang="nl-NL" sz="1800" dirty="0" err="1">
                <a:solidFill>
                  <a:srgbClr val="3366FF"/>
                </a:solidFill>
              </a:rPr>
              <a:t>vultures</a:t>
            </a:r>
            <a:r>
              <a:rPr lang="nl-NL" sz="1800" dirty="0">
                <a:solidFill>
                  <a:srgbClr val="3366FF"/>
                </a:solidFill>
              </a:rPr>
              <a:t> &amp; </a:t>
            </a:r>
            <a:r>
              <a:rPr lang="nl-NL" sz="1800" dirty="0" err="1">
                <a:solidFill>
                  <a:srgbClr val="3366FF"/>
                </a:solidFill>
              </a:rPr>
              <a:t>hyenas</a:t>
            </a:r>
            <a:r>
              <a:rPr lang="nl-NL" sz="1800" dirty="0">
                <a:solidFill>
                  <a:srgbClr val="3366FF"/>
                </a:solidFill>
              </a:rPr>
              <a:t>?</a:t>
            </a:r>
          </a:p>
          <a:p>
            <a:pPr marL="457200" indent="-457200" algn="l">
              <a:buFont typeface="Arial"/>
              <a:buChar char="•"/>
            </a:pPr>
            <a:r>
              <a:rPr lang="nl-NL" sz="1800" dirty="0" err="1">
                <a:solidFill>
                  <a:srgbClr val="0000FF"/>
                </a:solidFill>
              </a:rPr>
              <a:t>Bones</a:t>
            </a:r>
            <a:r>
              <a:rPr lang="nl-NL" sz="1800" dirty="0">
                <a:solidFill>
                  <a:srgbClr val="0000FF"/>
                </a:solidFill>
              </a:rPr>
              <a:t> &amp; </a:t>
            </a:r>
            <a:r>
              <a:rPr lang="nl-NL" sz="1800" dirty="0" err="1">
                <a:solidFill>
                  <a:srgbClr val="0000FF"/>
                </a:solidFill>
              </a:rPr>
              <a:t>stones</a:t>
            </a:r>
            <a:r>
              <a:rPr lang="nl-NL" sz="1800" dirty="0">
                <a:solidFill>
                  <a:srgbClr val="0000FF"/>
                </a:solidFill>
              </a:rPr>
              <a:t> are over-</a:t>
            </a:r>
            <a:r>
              <a:rPr lang="nl-NL" sz="1800" dirty="0" err="1">
                <a:solidFill>
                  <a:srgbClr val="0000FF"/>
                </a:solidFill>
              </a:rPr>
              <a:t>represented</a:t>
            </a:r>
            <a:r>
              <a:rPr lang="nl-NL" sz="1800" dirty="0">
                <a:solidFill>
                  <a:srgbClr val="0000FF"/>
                </a:solidFill>
              </a:rPr>
              <a:t> </a:t>
            </a:r>
            <a:r>
              <a:rPr lang="nl-NL" sz="1800" dirty="0" err="1">
                <a:solidFill>
                  <a:srgbClr val="0000FF"/>
                </a:solidFill>
              </a:rPr>
              <a:t>archeologically</a:t>
            </a:r>
            <a:r>
              <a:rPr lang="nl-NL" sz="1800" dirty="0">
                <a:solidFill>
                  <a:srgbClr val="0000FF"/>
                </a:solidFill>
              </a:rPr>
              <a:t>.  				</a:t>
            </a:r>
            <a:r>
              <a:rPr lang="nl-NL" sz="1200" dirty="0">
                <a:solidFill>
                  <a:srgbClr val="0000FF"/>
                </a:solidFill>
                <a:latin typeface="Wingdings"/>
                <a:ea typeface="Wingdings"/>
                <a:cs typeface="Wingdings"/>
                <a:sym typeface="Wingdings"/>
              </a:rPr>
              <a:t></a:t>
            </a:r>
            <a:r>
              <a:rPr lang="nl-NL" sz="1200" dirty="0">
                <a:solidFill>
                  <a:srgbClr val="0000FF"/>
                </a:solidFill>
              </a:rPr>
              <a:t> </a:t>
            </a:r>
            <a:r>
              <a:rPr lang="nl-NL" sz="1800" dirty="0">
                <a:solidFill>
                  <a:srgbClr val="0000FF"/>
                </a:solidFill>
              </a:rPr>
              <a:t>Wood, plant &amp; </a:t>
            </a:r>
            <a:r>
              <a:rPr lang="nl-NL" sz="1800" dirty="0" err="1">
                <a:solidFill>
                  <a:srgbClr val="0000FF"/>
                </a:solidFill>
              </a:rPr>
              <a:t>fish</a:t>
            </a:r>
            <a:r>
              <a:rPr lang="nl-NL" sz="1800" dirty="0">
                <a:solidFill>
                  <a:srgbClr val="0000FF"/>
                </a:solidFill>
              </a:rPr>
              <a:t> </a:t>
            </a:r>
            <a:r>
              <a:rPr lang="nl-NL" sz="1800" dirty="0" err="1">
                <a:solidFill>
                  <a:srgbClr val="0000FF"/>
                </a:solidFill>
              </a:rPr>
              <a:t>remains</a:t>
            </a:r>
            <a:r>
              <a:rPr lang="nl-NL" sz="1800" dirty="0">
                <a:solidFill>
                  <a:srgbClr val="0000FF"/>
                </a:solidFill>
              </a:rPr>
              <a:t> </a:t>
            </a:r>
            <a:r>
              <a:rPr lang="nl-NL" sz="1800" dirty="0" err="1">
                <a:solidFill>
                  <a:srgbClr val="0000FF"/>
                </a:solidFill>
              </a:rPr>
              <a:t>rarely</a:t>
            </a:r>
            <a:r>
              <a:rPr lang="nl-NL" sz="1800" dirty="0">
                <a:solidFill>
                  <a:srgbClr val="0000FF"/>
                </a:solidFill>
              </a:rPr>
              <a:t> </a:t>
            </a:r>
            <a:r>
              <a:rPr lang="nl-NL" sz="1800" dirty="0" err="1">
                <a:solidFill>
                  <a:srgbClr val="0000FF"/>
                </a:solidFill>
              </a:rPr>
              <a:t>preserve</a:t>
            </a:r>
            <a:r>
              <a:rPr lang="nl-NL" sz="1800" dirty="0">
                <a:solidFill>
                  <a:srgbClr val="0000FF"/>
                </a:solidFill>
              </a:rPr>
              <a:t>.  </a:t>
            </a:r>
          </a:p>
          <a:p>
            <a:pPr marL="457200" indent="-457200" algn="l">
              <a:buFont typeface="Arial"/>
              <a:buChar char="•"/>
            </a:pPr>
            <a:r>
              <a:rPr lang="nl-NL" sz="1800" b="1" dirty="0">
                <a:solidFill>
                  <a:srgbClr val="3366FF"/>
                </a:solidFill>
              </a:rPr>
              <a:t>Stone tools </a:t>
            </a:r>
            <a:r>
              <a:rPr lang="nl-NL" sz="1800" dirty="0" err="1">
                <a:solidFill>
                  <a:srgbClr val="3366FF"/>
                </a:solidFill>
              </a:rPr>
              <a:t>were</a:t>
            </a:r>
            <a:r>
              <a:rPr lang="nl-NL" sz="1800" dirty="0">
                <a:solidFill>
                  <a:srgbClr val="3366FF"/>
                </a:solidFill>
              </a:rPr>
              <a:t> </a:t>
            </a:r>
            <a:r>
              <a:rPr lang="nl-NL" sz="1800" dirty="0" err="1">
                <a:solidFill>
                  <a:srgbClr val="3366FF"/>
                </a:solidFill>
              </a:rPr>
              <a:t>not</a:t>
            </a:r>
            <a:r>
              <a:rPr lang="nl-NL" sz="1800" dirty="0">
                <a:solidFill>
                  <a:srgbClr val="3366FF"/>
                </a:solidFill>
              </a:rPr>
              <a:t> </a:t>
            </a:r>
            <a:r>
              <a:rPr lang="nl-NL" sz="1800" dirty="0" err="1">
                <a:solidFill>
                  <a:srgbClr val="3366FF"/>
                </a:solidFill>
              </a:rPr>
              <a:t>for</a:t>
            </a:r>
            <a:r>
              <a:rPr lang="nl-NL" sz="1800" dirty="0">
                <a:solidFill>
                  <a:srgbClr val="3366FF"/>
                </a:solidFill>
              </a:rPr>
              <a:t> </a:t>
            </a:r>
            <a:r>
              <a:rPr lang="nl-NL" sz="1800" dirty="0" err="1">
                <a:solidFill>
                  <a:srgbClr val="3366FF"/>
                </a:solidFill>
              </a:rPr>
              <a:t>hunting</a:t>
            </a:r>
            <a:r>
              <a:rPr lang="nl-NL" sz="1800" dirty="0">
                <a:solidFill>
                  <a:srgbClr val="3366FF"/>
                </a:solidFill>
              </a:rPr>
              <a:t> </a:t>
            </a:r>
            <a:r>
              <a:rPr lang="nl-NL" sz="1800" dirty="0" err="1">
                <a:solidFill>
                  <a:srgbClr val="3366FF"/>
                </a:solidFill>
              </a:rPr>
              <a:t>originally</a:t>
            </a:r>
            <a:r>
              <a:rPr lang="nl-NL" sz="1800" dirty="0">
                <a:solidFill>
                  <a:srgbClr val="3366FF"/>
                </a:solidFill>
              </a:rPr>
              <a:t>: </a:t>
            </a:r>
            <a:r>
              <a:rPr lang="nl-NL" sz="1800" dirty="0" err="1">
                <a:solidFill>
                  <a:srgbClr val="3366FF"/>
                </a:solidFill>
              </a:rPr>
              <a:t>sea</a:t>
            </a:r>
            <a:r>
              <a:rPr lang="nl-NL" sz="1800" dirty="0">
                <a:solidFill>
                  <a:srgbClr val="3366FF"/>
                </a:solidFill>
              </a:rPr>
              <a:t>-otters, </a:t>
            </a:r>
            <a:r>
              <a:rPr lang="nl-NL" sz="1800" dirty="0" err="1">
                <a:solidFill>
                  <a:srgbClr val="3366FF"/>
                </a:solidFill>
              </a:rPr>
              <a:t>chimps</a:t>
            </a:r>
            <a:r>
              <a:rPr lang="nl-NL" sz="1800" dirty="0">
                <a:solidFill>
                  <a:srgbClr val="3366FF"/>
                </a:solidFill>
              </a:rPr>
              <a:t>,</a:t>
            </a:r>
            <a:r>
              <a:rPr lang="nl-NL" sz="1200" dirty="0">
                <a:solidFill>
                  <a:srgbClr val="3366FF"/>
                </a:solidFill>
              </a:rPr>
              <a:t> </a:t>
            </a:r>
            <a:r>
              <a:rPr lang="nl-NL" sz="1800" dirty="0" err="1">
                <a:solidFill>
                  <a:srgbClr val="3366FF"/>
                </a:solidFill>
              </a:rPr>
              <a:t>capuchins</a:t>
            </a:r>
            <a:r>
              <a:rPr lang="nl-NL" sz="1800" dirty="0">
                <a:solidFill>
                  <a:srgbClr val="3366FF"/>
                </a:solidFill>
              </a:rPr>
              <a:t> open hard-</a:t>
            </a:r>
            <a:r>
              <a:rPr lang="nl-NL" sz="1800" dirty="0" err="1">
                <a:solidFill>
                  <a:srgbClr val="3366FF"/>
                </a:solidFill>
              </a:rPr>
              <a:t>shelled</a:t>
            </a:r>
            <a:r>
              <a:rPr lang="nl-NL" sz="1800" dirty="0">
                <a:solidFill>
                  <a:srgbClr val="3366FF"/>
                </a:solidFill>
              </a:rPr>
              <a:t> </a:t>
            </a:r>
            <a:r>
              <a:rPr lang="nl-NL" sz="1800" dirty="0" err="1">
                <a:solidFill>
                  <a:srgbClr val="3366FF"/>
                </a:solidFill>
              </a:rPr>
              <a:t>foods</a:t>
            </a:r>
            <a:r>
              <a:rPr lang="nl-NL" sz="1800" dirty="0">
                <a:solidFill>
                  <a:srgbClr val="3366FF"/>
                </a:solidFill>
              </a:rPr>
              <a:t> </a:t>
            </a:r>
            <a:r>
              <a:rPr lang="nl-NL" sz="1800" dirty="0" err="1">
                <a:solidFill>
                  <a:srgbClr val="3366FF"/>
                </a:solidFill>
              </a:rPr>
              <a:t>with</a:t>
            </a:r>
            <a:r>
              <a:rPr lang="nl-NL" sz="1800" dirty="0">
                <a:solidFill>
                  <a:srgbClr val="3366FF"/>
                </a:solidFill>
              </a:rPr>
              <a:t> </a:t>
            </a:r>
            <a:r>
              <a:rPr lang="nl-NL" sz="1800" dirty="0" err="1">
                <a:solidFill>
                  <a:srgbClr val="3366FF"/>
                </a:solidFill>
              </a:rPr>
              <a:t>stones</a:t>
            </a:r>
            <a:r>
              <a:rPr lang="nl-NL" sz="1800" dirty="0">
                <a:solidFill>
                  <a:srgbClr val="3366FF"/>
                </a:solidFill>
              </a:rPr>
              <a:t> :</a:t>
            </a:r>
            <a:r>
              <a:rPr lang="nl-NL" sz="1800" i="1" dirty="0">
                <a:solidFill>
                  <a:srgbClr val="3366FF"/>
                </a:solidFill>
              </a:rPr>
              <a:t> </a:t>
            </a:r>
            <a:r>
              <a:rPr lang="nl-NL" sz="1800" dirty="0">
                <a:solidFill>
                  <a:srgbClr val="3366FF"/>
                </a:solidFill>
              </a:rPr>
              <a:t>palm-nuts, shell-, </a:t>
            </a:r>
            <a:r>
              <a:rPr lang="nl-NL" sz="1800" dirty="0" err="1">
                <a:solidFill>
                  <a:srgbClr val="3366FF"/>
                </a:solidFill>
              </a:rPr>
              <a:t>crayfish</a:t>
            </a:r>
            <a:r>
              <a:rPr lang="nl-NL" sz="1800" dirty="0">
                <a:solidFill>
                  <a:srgbClr val="3366FF"/>
                </a:solidFill>
              </a:rPr>
              <a:t>…</a:t>
            </a:r>
          </a:p>
          <a:p>
            <a:pPr marL="457200" indent="-457200" algn="l">
              <a:buFont typeface="Arial"/>
              <a:buChar char="•"/>
            </a:pPr>
            <a:r>
              <a:rPr lang="nl-NL" sz="1800" dirty="0" err="1">
                <a:solidFill>
                  <a:srgbClr val="0000FF"/>
                </a:solidFill>
              </a:rPr>
              <a:t>Chimps</a:t>
            </a:r>
            <a:r>
              <a:rPr lang="nl-NL" sz="1800" dirty="0">
                <a:solidFill>
                  <a:srgbClr val="0000FF"/>
                </a:solidFill>
              </a:rPr>
              <a:t> &amp; </a:t>
            </a:r>
            <a:r>
              <a:rPr lang="nl-NL" sz="1800" dirty="0" err="1">
                <a:solidFill>
                  <a:srgbClr val="0000FF"/>
                </a:solidFill>
              </a:rPr>
              <a:t>bonobos</a:t>
            </a:r>
            <a:r>
              <a:rPr lang="nl-NL" sz="1800" dirty="0">
                <a:solidFill>
                  <a:srgbClr val="0000FF"/>
                </a:solidFill>
              </a:rPr>
              <a:t> </a:t>
            </a:r>
            <a:r>
              <a:rPr lang="nl-NL" sz="1800" dirty="0" err="1">
                <a:solidFill>
                  <a:srgbClr val="0000FF"/>
                </a:solidFill>
              </a:rPr>
              <a:t>hunt</a:t>
            </a:r>
            <a:r>
              <a:rPr lang="nl-NL" sz="1800" dirty="0">
                <a:solidFill>
                  <a:srgbClr val="0000FF"/>
                </a:solidFill>
              </a:rPr>
              <a:t>  on </a:t>
            </a:r>
            <a:r>
              <a:rPr lang="nl-NL" sz="1800" b="1" dirty="0">
                <a:solidFill>
                  <a:srgbClr val="0000FF"/>
                </a:solidFill>
              </a:rPr>
              <a:t>4</a:t>
            </a:r>
            <a:r>
              <a:rPr lang="nl-NL" sz="1800" dirty="0">
                <a:solidFill>
                  <a:srgbClr val="0000FF"/>
                </a:solidFill>
              </a:rPr>
              <a:t> </a:t>
            </a:r>
            <a:r>
              <a:rPr lang="nl-NL" sz="1800" dirty="0" err="1">
                <a:solidFill>
                  <a:srgbClr val="0000FF"/>
                </a:solidFill>
              </a:rPr>
              <a:t>legs</a:t>
            </a:r>
            <a:r>
              <a:rPr lang="nl-NL" sz="1800" dirty="0">
                <a:solidFill>
                  <a:srgbClr val="0000FF"/>
                </a:solidFill>
              </a:rPr>
              <a:t>,  without </a:t>
            </a:r>
            <a:r>
              <a:rPr lang="nl-NL" sz="1800" dirty="0" err="1">
                <a:solidFill>
                  <a:srgbClr val="0000FF"/>
                </a:solidFill>
              </a:rPr>
              <a:t>stone</a:t>
            </a:r>
            <a:r>
              <a:rPr lang="nl-NL" sz="1800" dirty="0">
                <a:solidFill>
                  <a:srgbClr val="0000FF"/>
                </a:solidFill>
              </a:rPr>
              <a:t> tools.</a:t>
            </a:r>
          </a:p>
          <a:p>
            <a:pPr marL="457200" indent="-457200" algn="l">
              <a:buFont typeface="Arial"/>
              <a:buChar char="•"/>
            </a:pPr>
            <a:r>
              <a:rPr lang="nl-NL" sz="1800" dirty="0" err="1">
                <a:solidFill>
                  <a:srgbClr val="3366FF"/>
                </a:solidFill>
              </a:rPr>
              <a:t>Poor</a:t>
            </a:r>
            <a:r>
              <a:rPr lang="nl-NL" sz="1800" dirty="0">
                <a:solidFill>
                  <a:srgbClr val="3366FF"/>
                </a:solidFill>
              </a:rPr>
              <a:t> </a:t>
            </a:r>
            <a:r>
              <a:rPr lang="nl-NL" sz="1800" b="1" dirty="0" err="1">
                <a:solidFill>
                  <a:srgbClr val="3366FF"/>
                </a:solidFill>
              </a:rPr>
              <a:t>olfaction</a:t>
            </a:r>
            <a:r>
              <a:rPr lang="nl-NL" sz="1800" b="1" dirty="0">
                <a:solidFill>
                  <a:srgbClr val="3366FF"/>
                </a:solidFill>
              </a:rPr>
              <a:t> </a:t>
            </a:r>
            <a:r>
              <a:rPr lang="nl-NL" sz="1200" dirty="0">
                <a:solidFill>
                  <a:srgbClr val="0000FF"/>
                </a:solidFill>
                <a:latin typeface="Wingdings"/>
                <a:ea typeface="Wingdings"/>
                <a:cs typeface="Wingdings"/>
                <a:sym typeface="Wingdings"/>
              </a:rPr>
              <a:t> </a:t>
            </a:r>
            <a:r>
              <a:rPr lang="nl-NL" sz="1800" dirty="0" err="1">
                <a:solidFill>
                  <a:srgbClr val="3366FF"/>
                </a:solidFill>
              </a:rPr>
              <a:t>All</a:t>
            </a:r>
            <a:r>
              <a:rPr lang="nl-NL" sz="1800" dirty="0">
                <a:solidFill>
                  <a:srgbClr val="3366FF"/>
                </a:solidFill>
              </a:rPr>
              <a:t> </a:t>
            </a:r>
            <a:r>
              <a:rPr lang="nl-NL" sz="1800" dirty="0" err="1">
                <a:solidFill>
                  <a:srgbClr val="3366FF"/>
                </a:solidFill>
              </a:rPr>
              <a:t>hunting</a:t>
            </a:r>
            <a:r>
              <a:rPr lang="nl-NL" sz="1800" dirty="0">
                <a:solidFill>
                  <a:srgbClr val="3366FF"/>
                </a:solidFill>
              </a:rPr>
              <a:t>, </a:t>
            </a:r>
            <a:r>
              <a:rPr lang="nl-NL" sz="1800" dirty="0" err="1">
                <a:solidFill>
                  <a:srgbClr val="3366FF"/>
                </a:solidFill>
              </a:rPr>
              <a:t>scavenging</a:t>
            </a:r>
            <a:r>
              <a:rPr lang="nl-NL" sz="1800" dirty="0">
                <a:solidFill>
                  <a:srgbClr val="3366FF"/>
                </a:solidFill>
              </a:rPr>
              <a:t> </a:t>
            </a:r>
            <a:r>
              <a:rPr lang="nl-NL" sz="1800" dirty="0" err="1">
                <a:solidFill>
                  <a:srgbClr val="3366FF"/>
                </a:solidFill>
              </a:rPr>
              <a:t>animals</a:t>
            </a:r>
            <a:r>
              <a:rPr lang="nl-NL" sz="1800" dirty="0">
                <a:solidFill>
                  <a:srgbClr val="3366FF"/>
                </a:solidFill>
              </a:rPr>
              <a:t> have keen </a:t>
            </a:r>
            <a:r>
              <a:rPr lang="nl-NL" sz="1800" dirty="0" err="1">
                <a:solidFill>
                  <a:srgbClr val="3366FF"/>
                </a:solidFill>
              </a:rPr>
              <a:t>olfaction</a:t>
            </a:r>
            <a:r>
              <a:rPr lang="nl-NL" sz="1800" dirty="0">
                <a:solidFill>
                  <a:srgbClr val="3366FF"/>
                </a:solidFill>
              </a:rPr>
              <a:t>.</a:t>
            </a:r>
          </a:p>
          <a:p>
            <a:pPr marL="457200" indent="-457200" algn="l">
              <a:buFont typeface="Arial"/>
              <a:buChar char="•"/>
            </a:pPr>
            <a:r>
              <a:rPr lang="nl-NL" sz="1800" u="sng" dirty="0" err="1">
                <a:solidFill>
                  <a:srgbClr val="0000FF"/>
                </a:solidFill>
              </a:rPr>
              <a:t>All</a:t>
            </a:r>
            <a:r>
              <a:rPr lang="nl-NL" sz="1800" dirty="0">
                <a:solidFill>
                  <a:srgbClr val="0000FF"/>
                </a:solidFill>
              </a:rPr>
              <a:t> sites of </a:t>
            </a:r>
            <a:r>
              <a:rPr lang="nl-NL" sz="1800" dirty="0" err="1">
                <a:solidFill>
                  <a:srgbClr val="0000FF"/>
                </a:solidFill>
              </a:rPr>
              <a:t>archaic</a:t>
            </a:r>
            <a:r>
              <a:rPr lang="nl-NL" sz="1800" dirty="0">
                <a:solidFill>
                  <a:srgbClr val="0000FF"/>
                </a:solidFill>
              </a:rPr>
              <a:t> </a:t>
            </a:r>
            <a:r>
              <a:rPr lang="nl-NL" sz="1800" i="1" dirty="0">
                <a:solidFill>
                  <a:srgbClr val="0000FF"/>
                </a:solidFill>
              </a:rPr>
              <a:t>Homo</a:t>
            </a:r>
            <a:r>
              <a:rPr lang="nl-NL" sz="1800" dirty="0">
                <a:solidFill>
                  <a:srgbClr val="0000FF"/>
                </a:solidFill>
              </a:rPr>
              <a:t> are </a:t>
            </a:r>
            <a:r>
              <a:rPr lang="nl-NL" sz="1800" b="1" dirty="0">
                <a:solidFill>
                  <a:srgbClr val="0000FF"/>
                </a:solidFill>
              </a:rPr>
              <a:t>waterside</a:t>
            </a:r>
            <a:r>
              <a:rPr lang="nl-NL" sz="1800" dirty="0">
                <a:solidFill>
                  <a:srgbClr val="0000FF"/>
                </a:solidFill>
              </a:rPr>
              <a:t> : </a:t>
            </a:r>
            <a:r>
              <a:rPr lang="nl-NL" sz="1800" dirty="0" err="1">
                <a:solidFill>
                  <a:srgbClr val="0000FF"/>
                </a:solidFill>
              </a:rPr>
              <a:t>coasts</a:t>
            </a:r>
            <a:r>
              <a:rPr lang="nl-NL" sz="1800" dirty="0">
                <a:solidFill>
                  <a:srgbClr val="0000FF"/>
                </a:solidFill>
              </a:rPr>
              <a:t>, </a:t>
            </a:r>
            <a:r>
              <a:rPr lang="nl-NL" sz="1800" dirty="0" err="1">
                <a:solidFill>
                  <a:srgbClr val="0000FF"/>
                </a:solidFill>
              </a:rPr>
              <a:t>deltas</a:t>
            </a:r>
            <a:r>
              <a:rPr lang="nl-NL" sz="1800" dirty="0">
                <a:solidFill>
                  <a:srgbClr val="0000FF"/>
                </a:solidFill>
              </a:rPr>
              <a:t>, </a:t>
            </a:r>
            <a:r>
              <a:rPr lang="nl-NL" sz="1800" dirty="0" err="1">
                <a:solidFill>
                  <a:srgbClr val="0000FF"/>
                </a:solidFill>
              </a:rPr>
              <a:t>river</a:t>
            </a:r>
            <a:r>
              <a:rPr lang="nl-NL" sz="1800" dirty="0">
                <a:solidFill>
                  <a:srgbClr val="0000FF"/>
                </a:solidFill>
              </a:rPr>
              <a:t> </a:t>
            </a:r>
            <a:r>
              <a:rPr lang="nl-NL" sz="1800" dirty="0" err="1">
                <a:solidFill>
                  <a:srgbClr val="0000FF"/>
                </a:solidFill>
              </a:rPr>
              <a:t>valleys</a:t>
            </a:r>
            <a:r>
              <a:rPr lang="nl-NL" sz="1800" dirty="0">
                <a:solidFill>
                  <a:srgbClr val="0000FF"/>
                </a:solidFill>
              </a:rPr>
              <a:t>  </a:t>
            </a:r>
            <a:r>
              <a:rPr lang="nl-NL" sz="1800" i="1" dirty="0">
                <a:solidFill>
                  <a:srgbClr val="0000FF"/>
                </a:solidFill>
              </a:rPr>
              <a:t>etc</a:t>
            </a:r>
            <a:r>
              <a:rPr lang="nl-NL" sz="1800" dirty="0">
                <a:solidFill>
                  <a:srgbClr val="0000FF"/>
                </a:solidFill>
              </a:rPr>
              <a:t>.</a:t>
            </a:r>
            <a:endParaRPr lang="nl-NL" sz="1800" i="1" dirty="0">
              <a:solidFill>
                <a:srgbClr val="0000FF"/>
              </a:solidFill>
            </a:endParaRPr>
          </a:p>
          <a:p>
            <a:pPr marL="457200" indent="-457200" algn="l">
              <a:buFont typeface="Arial"/>
              <a:buChar char="•"/>
            </a:pPr>
            <a:r>
              <a:rPr lang="nl-NL" sz="1800" dirty="0" err="1">
                <a:solidFill>
                  <a:srgbClr val="3366FF"/>
                </a:solidFill>
              </a:rPr>
              <a:t>Fossilization</a:t>
            </a:r>
            <a:r>
              <a:rPr lang="nl-NL" sz="1800" dirty="0">
                <a:solidFill>
                  <a:srgbClr val="3366FF"/>
                </a:solidFill>
              </a:rPr>
              <a:t> of </a:t>
            </a:r>
            <a:r>
              <a:rPr lang="nl-NL" sz="1800" dirty="0" err="1">
                <a:solidFill>
                  <a:srgbClr val="3366FF"/>
                </a:solidFill>
              </a:rPr>
              <a:t>coastal</a:t>
            </a:r>
            <a:r>
              <a:rPr lang="nl-NL" sz="1800" dirty="0">
                <a:solidFill>
                  <a:srgbClr val="3366FF"/>
                </a:solidFill>
              </a:rPr>
              <a:t> sites is </a:t>
            </a:r>
            <a:r>
              <a:rPr lang="nl-NL" sz="1800" dirty="0" err="1">
                <a:solidFill>
                  <a:srgbClr val="3366FF"/>
                </a:solidFill>
              </a:rPr>
              <a:t>poor</a:t>
            </a:r>
            <a:r>
              <a:rPr lang="nl-NL" sz="1800" dirty="0">
                <a:solidFill>
                  <a:srgbClr val="3366FF"/>
                </a:solidFill>
              </a:rPr>
              <a:t>, </a:t>
            </a:r>
            <a:r>
              <a:rPr lang="nl-NL" sz="1800" dirty="0" err="1">
                <a:solidFill>
                  <a:srgbClr val="3366FF"/>
                </a:solidFill>
              </a:rPr>
              <a:t>hindered</a:t>
            </a:r>
            <a:r>
              <a:rPr lang="nl-NL" sz="1800" dirty="0">
                <a:solidFill>
                  <a:srgbClr val="3366FF"/>
                </a:solidFill>
              </a:rPr>
              <a:t> </a:t>
            </a:r>
            <a:r>
              <a:rPr lang="nl-NL" sz="1800" dirty="0" err="1">
                <a:solidFill>
                  <a:srgbClr val="3366FF"/>
                </a:solidFill>
              </a:rPr>
              <a:t>by</a:t>
            </a:r>
            <a:r>
              <a:rPr lang="nl-NL" sz="1800" dirty="0">
                <a:solidFill>
                  <a:srgbClr val="3366FF"/>
                </a:solidFill>
              </a:rPr>
              <a:t> waves, </a:t>
            </a:r>
            <a:r>
              <a:rPr lang="nl-NL" sz="1800" dirty="0" err="1">
                <a:solidFill>
                  <a:srgbClr val="3366FF"/>
                </a:solidFill>
              </a:rPr>
              <a:t>tides</a:t>
            </a:r>
            <a:r>
              <a:rPr lang="nl-NL" sz="1800" dirty="0">
                <a:solidFill>
                  <a:srgbClr val="3366FF"/>
                </a:solidFill>
              </a:rPr>
              <a:t>, </a:t>
            </a:r>
            <a:r>
              <a:rPr lang="nl-NL" sz="1800" dirty="0" err="1">
                <a:solidFill>
                  <a:srgbClr val="3366FF"/>
                </a:solidFill>
              </a:rPr>
              <a:t>tsunamis</a:t>
            </a:r>
            <a:r>
              <a:rPr lang="nl-NL" sz="1800" dirty="0">
                <a:solidFill>
                  <a:srgbClr val="3366FF"/>
                </a:solidFill>
              </a:rPr>
              <a:t>, </a:t>
            </a:r>
            <a:r>
              <a:rPr lang="nl-NL" sz="1800" dirty="0" err="1">
                <a:solidFill>
                  <a:srgbClr val="3366FF"/>
                </a:solidFill>
              </a:rPr>
              <a:t>tectonics</a:t>
            </a:r>
            <a:r>
              <a:rPr lang="nl-NL" sz="1800" dirty="0">
                <a:solidFill>
                  <a:srgbClr val="3366FF"/>
                </a:solidFill>
              </a:rPr>
              <a:t>, ice </a:t>
            </a:r>
            <a:r>
              <a:rPr lang="nl-NL" sz="1800" dirty="0" err="1">
                <a:solidFill>
                  <a:srgbClr val="3366FF"/>
                </a:solidFill>
              </a:rPr>
              <a:t>ages</a:t>
            </a:r>
            <a:r>
              <a:rPr lang="nl-NL" sz="1800" dirty="0">
                <a:solidFill>
                  <a:srgbClr val="3366FF"/>
                </a:solidFill>
              </a:rPr>
              <a:t> : </a:t>
            </a:r>
            <a:r>
              <a:rPr lang="nl-NL" sz="1800" dirty="0" err="1">
                <a:solidFill>
                  <a:srgbClr val="3366FF"/>
                </a:solidFill>
              </a:rPr>
              <a:t>sea</a:t>
            </a:r>
            <a:r>
              <a:rPr lang="nl-NL" sz="1800" dirty="0">
                <a:solidFill>
                  <a:srgbClr val="3366FF"/>
                </a:solidFill>
              </a:rPr>
              <a:t>-levels </a:t>
            </a:r>
            <a:r>
              <a:rPr lang="nl-NL" sz="1800" dirty="0" err="1">
                <a:solidFill>
                  <a:srgbClr val="3366FF"/>
                </a:solidFill>
              </a:rPr>
              <a:t>were</a:t>
            </a:r>
            <a:r>
              <a:rPr lang="nl-NL" sz="1800" dirty="0">
                <a:solidFill>
                  <a:srgbClr val="3366FF"/>
                </a:solidFill>
              </a:rPr>
              <a:t>  </a:t>
            </a:r>
            <a:r>
              <a:rPr lang="en-AU" sz="1800" dirty="0">
                <a:solidFill>
                  <a:srgbClr val="0000FF"/>
                </a:solidFill>
                <a:ea typeface="Times New Roman"/>
              </a:rPr>
              <a:t>~</a:t>
            </a:r>
            <a:r>
              <a:rPr lang="nl-NL" sz="1800" dirty="0">
                <a:solidFill>
                  <a:srgbClr val="3366FF"/>
                </a:solidFill>
              </a:rPr>
              <a:t>100 m </a:t>
            </a:r>
            <a:r>
              <a:rPr lang="nl-NL" sz="1800" dirty="0" err="1">
                <a:solidFill>
                  <a:srgbClr val="3366FF"/>
                </a:solidFill>
              </a:rPr>
              <a:t>lower</a:t>
            </a:r>
            <a:r>
              <a:rPr lang="nl-NL" sz="1800" dirty="0">
                <a:solidFill>
                  <a:srgbClr val="3366FF"/>
                </a:solidFill>
              </a:rPr>
              <a:t> </a:t>
            </a:r>
            <a:r>
              <a:rPr lang="nl-NL" sz="1800" dirty="0" err="1">
                <a:solidFill>
                  <a:srgbClr val="3366FF"/>
                </a:solidFill>
              </a:rPr>
              <a:t>than</a:t>
            </a:r>
            <a:r>
              <a:rPr lang="nl-NL" sz="1800" dirty="0">
                <a:solidFill>
                  <a:srgbClr val="3366FF"/>
                </a:solidFill>
              </a:rPr>
              <a:t> </a:t>
            </a:r>
            <a:r>
              <a:rPr lang="nl-NL" sz="1800" dirty="0" err="1">
                <a:solidFill>
                  <a:srgbClr val="3366FF"/>
                </a:solidFill>
              </a:rPr>
              <a:t>today</a:t>
            </a:r>
            <a:r>
              <a:rPr lang="nl-NL" sz="1800" dirty="0">
                <a:solidFill>
                  <a:srgbClr val="3366FF"/>
                </a:solidFill>
              </a:rPr>
              <a:t>.</a:t>
            </a:r>
          </a:p>
          <a:p>
            <a:pPr marL="457200" indent="-457200" algn="l">
              <a:buFont typeface="Arial"/>
              <a:buChar char="•"/>
            </a:pPr>
            <a:r>
              <a:rPr lang="nl-NL" sz="1800" dirty="0" err="1">
                <a:solidFill>
                  <a:srgbClr val="0000FF"/>
                </a:solidFill>
              </a:rPr>
              <a:t>Paleolithic</a:t>
            </a:r>
            <a:r>
              <a:rPr lang="nl-NL" sz="1800" dirty="0">
                <a:solidFill>
                  <a:srgbClr val="0000FF"/>
                </a:solidFill>
              </a:rPr>
              <a:t> </a:t>
            </a:r>
            <a:r>
              <a:rPr lang="nl-NL" sz="1800" b="1" dirty="0" err="1">
                <a:solidFill>
                  <a:srgbClr val="0000FF"/>
                </a:solidFill>
              </a:rPr>
              <a:t>whale</a:t>
            </a:r>
            <a:r>
              <a:rPr lang="nl-NL" sz="1800" dirty="0">
                <a:solidFill>
                  <a:srgbClr val="0000FF"/>
                </a:solidFill>
              </a:rPr>
              <a:t> </a:t>
            </a:r>
            <a:r>
              <a:rPr lang="nl-NL" sz="1800" dirty="0" err="1">
                <a:solidFill>
                  <a:srgbClr val="0000FF"/>
                </a:solidFill>
              </a:rPr>
              <a:t>butchering</a:t>
            </a:r>
            <a:r>
              <a:rPr lang="nl-NL" sz="1800" dirty="0">
                <a:solidFill>
                  <a:srgbClr val="0000FF"/>
                </a:solidFill>
              </a:rPr>
              <a:t> + </a:t>
            </a:r>
            <a:r>
              <a:rPr lang="nl-NL" sz="1800" dirty="0" err="1">
                <a:solidFill>
                  <a:srgbClr val="0000FF"/>
                </a:solidFill>
              </a:rPr>
              <a:t>mollusc</a:t>
            </a:r>
            <a:r>
              <a:rPr lang="nl-NL" sz="1800" dirty="0">
                <a:solidFill>
                  <a:srgbClr val="0000FF"/>
                </a:solidFill>
              </a:rPr>
              <a:t> </a:t>
            </a:r>
            <a:r>
              <a:rPr lang="nl-NL" sz="1800" dirty="0" err="1">
                <a:solidFill>
                  <a:srgbClr val="0000FF"/>
                </a:solidFill>
              </a:rPr>
              <a:t>shells</a:t>
            </a:r>
            <a:r>
              <a:rPr lang="nl-NL" sz="1800" dirty="0">
                <a:solidFill>
                  <a:srgbClr val="0000FF"/>
                </a:solidFill>
              </a:rPr>
              <a:t> &amp; </a:t>
            </a:r>
            <a:r>
              <a:rPr lang="nl-NL" sz="1800" dirty="0" err="1">
                <a:solidFill>
                  <a:srgbClr val="0000FF"/>
                </a:solidFill>
              </a:rPr>
              <a:t>Acheulian</a:t>
            </a:r>
            <a:r>
              <a:rPr lang="nl-NL" sz="1800" dirty="0">
                <a:solidFill>
                  <a:srgbClr val="0000FF"/>
                </a:solidFill>
              </a:rPr>
              <a:t> tools &gt; 1 Ma.</a:t>
            </a:r>
          </a:p>
          <a:p>
            <a:pPr marL="457200" indent="-457200" algn="l">
              <a:buFont typeface="Arial"/>
              <a:buChar char="•"/>
            </a:pPr>
            <a:endParaRPr lang="nl-NL" sz="1800" dirty="0">
              <a:solidFill>
                <a:srgbClr val="000090"/>
              </a:solidFill>
            </a:endParaRPr>
          </a:p>
          <a:p>
            <a:pPr algn="l"/>
            <a:r>
              <a:rPr lang="nl-NL" sz="1800" b="1" dirty="0" err="1">
                <a:solidFill>
                  <a:srgbClr val="000090"/>
                </a:solidFill>
              </a:rPr>
              <a:t>Hunting</a:t>
            </a:r>
            <a:r>
              <a:rPr lang="nl-NL" sz="1800" b="1" dirty="0">
                <a:solidFill>
                  <a:srgbClr val="000090"/>
                </a:solidFill>
              </a:rPr>
              <a:t>?</a:t>
            </a:r>
            <a:r>
              <a:rPr lang="nl-NL" sz="1800" dirty="0">
                <a:solidFill>
                  <a:srgbClr val="000090"/>
                </a:solidFill>
              </a:rPr>
              <a:t>  	In </a:t>
            </a:r>
            <a:r>
              <a:rPr lang="nl-NL" sz="1800" dirty="0" err="1">
                <a:solidFill>
                  <a:srgbClr val="000090"/>
                </a:solidFill>
              </a:rPr>
              <a:t>shallow</a:t>
            </a:r>
            <a:r>
              <a:rPr lang="nl-NL" sz="1800" dirty="0">
                <a:solidFill>
                  <a:srgbClr val="000090"/>
                </a:solidFill>
              </a:rPr>
              <a:t> water? reed? mud? late-Pleistocene?</a:t>
            </a:r>
          </a:p>
          <a:p>
            <a:pPr algn="l"/>
            <a:r>
              <a:rPr lang="nl-NL" sz="1800" b="1" dirty="0" err="1">
                <a:solidFill>
                  <a:srgbClr val="000090"/>
                </a:solidFill>
              </a:rPr>
              <a:t>Scavenging</a:t>
            </a:r>
            <a:r>
              <a:rPr lang="nl-NL" sz="1800" b="1" dirty="0">
                <a:solidFill>
                  <a:srgbClr val="000090"/>
                </a:solidFill>
              </a:rPr>
              <a:t>?  </a:t>
            </a:r>
            <a:r>
              <a:rPr lang="nl-NL" sz="1800" dirty="0">
                <a:solidFill>
                  <a:srgbClr val="000090"/>
                </a:solidFill>
              </a:rPr>
              <a:t>	</a:t>
            </a:r>
            <a:r>
              <a:rPr lang="nl-NL" sz="1800" dirty="0" err="1">
                <a:solidFill>
                  <a:srgbClr val="000090"/>
                </a:solidFill>
              </a:rPr>
              <a:t>Occasionally</a:t>
            </a:r>
            <a:r>
              <a:rPr lang="nl-NL" sz="1800" dirty="0">
                <a:solidFill>
                  <a:srgbClr val="000090"/>
                </a:solidFill>
              </a:rPr>
              <a:t>?  </a:t>
            </a:r>
            <a:r>
              <a:rPr lang="nl-NL" sz="1800" dirty="0" err="1">
                <a:solidFill>
                  <a:srgbClr val="000090"/>
                </a:solidFill>
              </a:rPr>
              <a:t>Less</a:t>
            </a:r>
            <a:r>
              <a:rPr lang="nl-NL" sz="1800" dirty="0">
                <a:solidFill>
                  <a:srgbClr val="000090"/>
                </a:solidFill>
              </a:rPr>
              <a:t> important </a:t>
            </a:r>
            <a:r>
              <a:rPr lang="nl-NL" sz="1800" dirty="0" err="1">
                <a:solidFill>
                  <a:srgbClr val="000090"/>
                </a:solidFill>
              </a:rPr>
              <a:t>than</a:t>
            </a:r>
            <a:r>
              <a:rPr lang="nl-NL" sz="1800" dirty="0">
                <a:solidFill>
                  <a:srgbClr val="000090"/>
                </a:solidFill>
              </a:rPr>
              <a:t> </a:t>
            </a:r>
            <a:r>
              <a:rPr lang="nl-NL" sz="1800" dirty="0" err="1">
                <a:solidFill>
                  <a:srgbClr val="000090"/>
                </a:solidFill>
              </a:rPr>
              <a:t>plants</a:t>
            </a:r>
            <a:r>
              <a:rPr lang="nl-NL" sz="1800" dirty="0">
                <a:solidFill>
                  <a:srgbClr val="000090"/>
                </a:solidFill>
              </a:rPr>
              <a:t>, </a:t>
            </a:r>
            <a:r>
              <a:rPr lang="nl-NL" sz="1800" dirty="0" err="1">
                <a:solidFill>
                  <a:srgbClr val="000090"/>
                </a:solidFill>
              </a:rPr>
              <a:t>littoral</a:t>
            </a:r>
            <a:r>
              <a:rPr lang="nl-NL" sz="1800" dirty="0">
                <a:solidFill>
                  <a:srgbClr val="000090"/>
                </a:solidFill>
              </a:rPr>
              <a:t> </a:t>
            </a:r>
            <a:r>
              <a:rPr lang="nl-NL" sz="1800" dirty="0" err="1">
                <a:solidFill>
                  <a:srgbClr val="000090"/>
                </a:solidFill>
              </a:rPr>
              <a:t>foods</a:t>
            </a:r>
            <a:r>
              <a:rPr lang="nl-NL" sz="1800" dirty="0">
                <a:solidFill>
                  <a:srgbClr val="000090"/>
                </a:solidFill>
              </a:rPr>
              <a:t> </a:t>
            </a:r>
            <a:r>
              <a:rPr lang="nl-NL" sz="1800" i="1" dirty="0">
                <a:solidFill>
                  <a:srgbClr val="000090"/>
                </a:solidFill>
              </a:rPr>
              <a:t>etc</a:t>
            </a:r>
            <a:r>
              <a:rPr lang="nl-NL" sz="1800" dirty="0">
                <a:solidFill>
                  <a:srgbClr val="000090"/>
                </a:solidFill>
              </a:rPr>
              <a:t>.?</a:t>
            </a:r>
          </a:p>
        </p:txBody>
      </p:sp>
    </p:spTree>
    <p:extLst>
      <p:ext uri="{BB962C8B-B14F-4D97-AF65-F5344CB8AC3E}">
        <p14:creationId xmlns:p14="http://schemas.microsoft.com/office/powerpoint/2010/main" val="1993457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a:xfrm>
            <a:off x="255840" y="218623"/>
            <a:ext cx="8625467" cy="6444177"/>
          </a:xfrm>
        </p:spPr>
        <p:txBody>
          <a:bodyPr>
            <a:normAutofit fontScale="92500" lnSpcReduction="10000"/>
          </a:bodyPr>
          <a:lstStyle/>
          <a:p>
            <a:pPr algn="l"/>
            <a:r>
              <a:rPr lang="en-US" sz="1200" b="1" dirty="0">
                <a:solidFill>
                  <a:srgbClr val="000090"/>
                </a:solidFill>
                <a:latin typeface="Abadi MT Condensed Light"/>
                <a:cs typeface="Abadi MT Condensed Light"/>
              </a:rPr>
              <a:t>Beneath Still Waters - Multistage Aquatic Exploitation of </a:t>
            </a:r>
            <a:r>
              <a:rPr lang="en-US" sz="1200" b="1" i="1" dirty="0">
                <a:solidFill>
                  <a:srgbClr val="000090"/>
                </a:solidFill>
                <a:latin typeface="Abadi MT Condensed Light"/>
                <a:cs typeface="Abadi MT Condensed Light"/>
              </a:rPr>
              <a:t>Euryale </a:t>
            </a:r>
            <a:r>
              <a:rPr lang="en-US" sz="1200" b="1" i="1" dirty="0" err="1">
                <a:solidFill>
                  <a:srgbClr val="000090"/>
                </a:solidFill>
                <a:latin typeface="Abadi MT Condensed Light"/>
                <a:cs typeface="Abadi MT Condensed Light"/>
              </a:rPr>
              <a:t>ferox</a:t>
            </a:r>
            <a:r>
              <a:rPr lang="en-US" sz="1200" b="1" i="1" dirty="0">
                <a:solidFill>
                  <a:srgbClr val="000090"/>
                </a:solidFill>
                <a:latin typeface="Abadi MT Condensed Light"/>
                <a:cs typeface="Abadi MT Condensed Light"/>
              </a:rPr>
              <a:t> </a:t>
            </a:r>
            <a:r>
              <a:rPr lang="en-US" sz="1200" b="1" dirty="0">
                <a:solidFill>
                  <a:srgbClr val="000090"/>
                </a:solidFill>
                <a:latin typeface="Abadi MT Condensed Light"/>
                <a:cs typeface="Abadi MT Condensed Light"/>
              </a:rPr>
              <a:t>during the </a:t>
            </a:r>
            <a:r>
              <a:rPr lang="en-US" sz="1200" b="1" dirty="0" err="1">
                <a:solidFill>
                  <a:srgbClr val="000090"/>
                </a:solidFill>
                <a:latin typeface="Abadi MT Condensed Light"/>
                <a:cs typeface="Abadi MT Condensed Light"/>
              </a:rPr>
              <a:t>Acheulian</a:t>
            </a:r>
            <a:r>
              <a:rPr lang="en-US" sz="1200" b="1" dirty="0">
                <a:solidFill>
                  <a:srgbClr val="000090"/>
                </a:solidFill>
                <a:latin typeface="Abadi MT Condensed Light"/>
                <a:cs typeface="Abadi MT Condensed Light"/>
              </a:rPr>
              <a:t>     		</a:t>
            </a:r>
            <a:r>
              <a:rPr lang="it-IT" sz="1200" dirty="0" err="1">
                <a:solidFill>
                  <a:srgbClr val="660066"/>
                </a:solidFill>
                <a:latin typeface="Abadi MT Condensed Light"/>
                <a:cs typeface="Abadi MT Condensed Light"/>
              </a:rPr>
              <a:t>Naama</a:t>
            </a:r>
            <a:r>
              <a:rPr lang="it-IT" sz="1200" dirty="0">
                <a:solidFill>
                  <a:srgbClr val="660066"/>
                </a:solidFill>
                <a:latin typeface="Abadi MT Condensed Light"/>
                <a:cs typeface="Abadi MT Condensed Light"/>
              </a:rPr>
              <a:t> </a:t>
            </a:r>
            <a:r>
              <a:rPr lang="it-IT" sz="1200" b="1" dirty="0" err="1">
                <a:solidFill>
                  <a:srgbClr val="660066"/>
                </a:solidFill>
                <a:latin typeface="Abadi MT Condensed Light"/>
                <a:cs typeface="Abadi MT Condensed Light"/>
              </a:rPr>
              <a:t>Goren-Inbar</a:t>
            </a:r>
            <a:r>
              <a:rPr lang="it-IT" sz="1200" b="1" dirty="0">
                <a:solidFill>
                  <a:srgbClr val="660066"/>
                </a:solidFill>
                <a:latin typeface="Abadi MT Condensed Light"/>
                <a:cs typeface="Abadi MT Condensed Light"/>
              </a:rPr>
              <a:t> </a:t>
            </a:r>
            <a:r>
              <a:rPr lang="it-IT" sz="1200" i="1" dirty="0" err="1">
                <a:solidFill>
                  <a:srgbClr val="660066"/>
                </a:solidFill>
                <a:latin typeface="Abadi MT Condensed Light"/>
                <a:cs typeface="Abadi MT Condensed Light"/>
              </a:rPr>
              <a:t>cs</a:t>
            </a:r>
            <a:r>
              <a:rPr lang="it-IT" sz="1200" dirty="0">
                <a:solidFill>
                  <a:srgbClr val="660066"/>
                </a:solidFill>
                <a:latin typeface="Abadi MT Condensed Light"/>
                <a:cs typeface="Abadi MT Condensed Light"/>
              </a:rPr>
              <a:t> 2014 </a:t>
            </a:r>
            <a:r>
              <a:rPr lang="hu-HU" sz="1200" i="1" dirty="0">
                <a:solidFill>
                  <a:srgbClr val="660066"/>
                </a:solidFill>
                <a:latin typeface="Abadi MT Condensed Light"/>
                <a:cs typeface="Abadi MT Condensed Light"/>
              </a:rPr>
              <a:t>Internet Archaeol </a:t>
            </a:r>
            <a:r>
              <a:rPr lang="hu-HU" sz="1200" dirty="0">
                <a:solidFill>
                  <a:srgbClr val="660066"/>
                </a:solidFill>
                <a:latin typeface="Abadi MT Condensed Light"/>
                <a:cs typeface="Abadi MT Condensed Light"/>
              </a:rPr>
              <a:t>37 doi 10.11141/ia.37.1</a:t>
            </a:r>
          </a:p>
          <a:p>
            <a:pPr algn="l"/>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a:t>
            </a:r>
            <a:r>
              <a:rPr lang="en-US" sz="1200" dirty="0">
                <a:solidFill>
                  <a:srgbClr val="3366FF"/>
                </a:solidFill>
                <a:latin typeface="Abadi MT Condensed Light"/>
                <a:cs typeface="Abadi MT Condensed Light"/>
              </a:rPr>
              <a:t>early Mid-Pleistocene </a:t>
            </a:r>
            <a:r>
              <a:rPr lang="en-US" sz="1200" dirty="0" err="1">
                <a:solidFill>
                  <a:srgbClr val="3366FF"/>
                </a:solidFill>
                <a:latin typeface="Abadi MT Condensed Light"/>
                <a:cs typeface="Abadi MT Condensed Light"/>
              </a:rPr>
              <a:t>hominins</a:t>
            </a:r>
            <a:r>
              <a:rPr lang="en-US" sz="1200" dirty="0">
                <a:solidFill>
                  <a:srgbClr val="3366FF"/>
                </a:solidFill>
                <a:latin typeface="Abadi MT Condensed Light"/>
                <a:cs typeface="Abadi MT Condensed Light"/>
              </a:rPr>
              <a:t> implemented multi-stage procedures: </a:t>
            </a:r>
            <a:r>
              <a:rPr lang="en-US" sz="1200" dirty="0">
                <a:solidFill>
                  <a:srgbClr val="000090"/>
                </a:solidFill>
                <a:latin typeface="Abadi MT Condensed Light"/>
                <a:cs typeface="Abadi MT Condensed Light"/>
              </a:rPr>
              <a:t>underwater gathering </a:t>
            </a:r>
            <a:r>
              <a:rPr lang="en-US" sz="1200" dirty="0">
                <a:solidFill>
                  <a:srgbClr val="3366FF"/>
                </a:solidFill>
                <a:latin typeface="Abadi MT Condensed Light"/>
                <a:cs typeface="Abadi MT Condensed Light"/>
              </a:rPr>
              <a:t>&amp; subsequent processing (drying, roasting &amp; popping) of </a:t>
            </a:r>
            <a:r>
              <a:rPr lang="en-US" sz="1200" i="1" dirty="0" err="1">
                <a:solidFill>
                  <a:srgbClr val="3366FF"/>
                </a:solidFill>
                <a:latin typeface="Abadi MT Condensed Light"/>
                <a:cs typeface="Abadi MT Condensed Light"/>
              </a:rPr>
              <a:t>E.ferox</a:t>
            </a:r>
            <a:r>
              <a:rPr lang="en-US" sz="1200" dirty="0">
                <a:solidFill>
                  <a:srgbClr val="3366FF"/>
                </a:solidFill>
                <a:latin typeface="Abadi MT Condensed Light"/>
                <a:cs typeface="Abadi MT Condensed Light"/>
              </a:rPr>
              <a:t> nuts.</a:t>
            </a:r>
            <a:endParaRPr lang="nl-NL" sz="1200" dirty="0">
              <a:solidFill>
                <a:prstClr val="black"/>
              </a:solidFill>
              <a:latin typeface="Abadi MT Condensed Light"/>
              <a:cs typeface="Abadi MT Condensed Light"/>
            </a:endParaRPr>
          </a:p>
          <a:p>
            <a:pPr algn="l"/>
            <a:endParaRPr lang="nl-NL" sz="1200" dirty="0">
              <a:solidFill>
                <a:prstClr val="black"/>
              </a:solidFill>
              <a:latin typeface="Abadi MT Condensed Light"/>
              <a:cs typeface="Abadi MT Condensed Light"/>
            </a:endParaRPr>
          </a:p>
          <a:p>
            <a:pPr algn="l"/>
            <a:r>
              <a:rPr lang="en-US" sz="1200" b="1" dirty="0">
                <a:solidFill>
                  <a:srgbClr val="000090"/>
                </a:solidFill>
                <a:latin typeface="Abadi MT Condensed Light"/>
                <a:cs typeface="Abadi MT Condensed Light"/>
              </a:rPr>
              <a:t>Pleistocene footprints show intensive use of lake margin habitats by </a:t>
            </a:r>
            <a:r>
              <a:rPr lang="en-US" sz="1200" b="1" i="1" dirty="0">
                <a:solidFill>
                  <a:srgbClr val="000090"/>
                </a:solidFill>
                <a:latin typeface="Abadi MT Condensed Light"/>
                <a:cs typeface="Abadi MT Condensed Light"/>
              </a:rPr>
              <a:t>Homo erectus </a:t>
            </a:r>
            <a:r>
              <a:rPr lang="en-US" sz="1200" b="1" dirty="0">
                <a:solidFill>
                  <a:srgbClr val="000090"/>
                </a:solidFill>
                <a:latin typeface="Abadi MT Condensed Light"/>
                <a:cs typeface="Abadi MT Condensed Light"/>
              </a:rPr>
              <a:t>groups</a:t>
            </a:r>
            <a:r>
              <a:rPr lang="en-US" sz="1200" dirty="0">
                <a:solidFill>
                  <a:prstClr val="black"/>
                </a:solidFill>
                <a:latin typeface="Abadi MT Condensed Light"/>
                <a:cs typeface="Abadi MT Condensed Light"/>
              </a:rPr>
              <a:t>		</a:t>
            </a:r>
            <a:r>
              <a:rPr lang="en-US" sz="1200" dirty="0">
                <a:solidFill>
                  <a:srgbClr val="660066"/>
                </a:solidFill>
                <a:latin typeface="Abadi MT Condensed Light"/>
                <a:cs typeface="Abadi MT Condensed Light"/>
              </a:rPr>
              <a:t>Neil </a:t>
            </a:r>
            <a:r>
              <a:rPr lang="en-US" sz="1200" b="1" dirty="0">
                <a:solidFill>
                  <a:srgbClr val="660066"/>
                </a:solidFill>
                <a:latin typeface="Abadi MT Condensed Light"/>
                <a:cs typeface="Abadi MT Condensed Light"/>
              </a:rPr>
              <a:t>Roach</a:t>
            </a:r>
            <a:r>
              <a:rPr lang="en-US" sz="1200" dirty="0">
                <a:solidFill>
                  <a:srgbClr val="660066"/>
                </a:solidFill>
                <a:latin typeface="Abadi MT Condensed Light"/>
                <a:cs typeface="Abadi MT Condensed Light"/>
              </a:rPr>
              <a:t> </a:t>
            </a:r>
            <a:r>
              <a:rPr lang="en-US" sz="1200" i="1" dirty="0" err="1">
                <a:solidFill>
                  <a:srgbClr val="660066"/>
                </a:solidFill>
                <a:latin typeface="Abadi MT Condensed Light"/>
                <a:cs typeface="Abadi MT Condensed Light"/>
              </a:rPr>
              <a:t>cs</a:t>
            </a:r>
            <a:r>
              <a:rPr lang="en-US" sz="1200" dirty="0">
                <a:solidFill>
                  <a:srgbClr val="660066"/>
                </a:solidFill>
                <a:latin typeface="Abadi MT Condensed Light"/>
                <a:cs typeface="Abadi MT Condensed Light"/>
              </a:rPr>
              <a:t> 2016 </a:t>
            </a:r>
            <a:r>
              <a:rPr lang="en-US" sz="1200" i="1" dirty="0" err="1">
                <a:solidFill>
                  <a:srgbClr val="660066"/>
                </a:solidFill>
                <a:latin typeface="Abadi MT Condensed Light"/>
                <a:cs typeface="Abadi MT Condensed Light"/>
              </a:rPr>
              <a:t>Sci</a:t>
            </a:r>
            <a:r>
              <a:rPr lang="en-US" sz="1200" i="1" dirty="0">
                <a:solidFill>
                  <a:srgbClr val="660066"/>
                </a:solidFill>
                <a:latin typeface="Abadi MT Condensed Light"/>
                <a:cs typeface="Abadi MT Condensed Light"/>
              </a:rPr>
              <a:t> Rep </a:t>
            </a:r>
            <a:r>
              <a:rPr lang="en-US" sz="1200" dirty="0">
                <a:solidFill>
                  <a:srgbClr val="660066"/>
                </a:solidFill>
                <a:latin typeface="Abadi MT Condensed Light"/>
                <a:cs typeface="Abadi MT Condensed Light"/>
              </a:rPr>
              <a:t>6:26374</a:t>
            </a:r>
          </a:p>
          <a:p>
            <a:pPr algn="l"/>
            <a:r>
              <a:rPr lang="en-US" sz="1200" dirty="0">
                <a:solidFill>
                  <a:srgbClr val="3366FF"/>
                </a:solidFill>
                <a:latin typeface="Abadi MT Condensed Light"/>
                <a:cs typeface="Abadi MT Condensed Light"/>
              </a:rPr>
              <a:t>... The geology &amp; associated vertebrate fauna place these tracks in a </a:t>
            </a:r>
            <a:r>
              <a:rPr lang="en-US" sz="1200" dirty="0">
                <a:solidFill>
                  <a:srgbClr val="000090"/>
                </a:solidFill>
                <a:latin typeface="Abadi MT Condensed Light"/>
                <a:cs typeface="Abadi MT Condensed Light"/>
              </a:rPr>
              <a:t>deltaic</a:t>
            </a:r>
            <a:r>
              <a:rPr lang="en-US" sz="1200" dirty="0">
                <a:solidFill>
                  <a:srgbClr val="3366FF"/>
                </a:solidFill>
                <a:latin typeface="Abadi MT Condensed Light"/>
                <a:cs typeface="Abadi MT Condensed Light"/>
              </a:rPr>
              <a:t> setting, near a </a:t>
            </a:r>
            <a:r>
              <a:rPr lang="en-US" sz="1200" dirty="0">
                <a:solidFill>
                  <a:srgbClr val="000090"/>
                </a:solidFill>
                <a:latin typeface="Abadi MT Condensed Light"/>
                <a:cs typeface="Abadi MT Condensed Light"/>
              </a:rPr>
              <a:t>lake-shore </a:t>
            </a:r>
            <a:r>
              <a:rPr lang="en-US" sz="1200" dirty="0">
                <a:solidFill>
                  <a:srgbClr val="3366FF"/>
                </a:solidFill>
                <a:latin typeface="Abadi MT Condensed Light"/>
                <a:cs typeface="Abadi MT Condensed Light"/>
              </a:rPr>
              <a:t>bordered by open grasslands. </a:t>
            </a:r>
            <a:r>
              <a:rPr lang="en-US" sz="1200" dirty="0" err="1">
                <a:solidFill>
                  <a:srgbClr val="3366FF"/>
                </a:solidFill>
                <a:latin typeface="Abadi MT Condensed Light"/>
                <a:cs typeface="Abadi MT Condensed Light"/>
              </a:rPr>
              <a:t>Hominin</a:t>
            </a:r>
            <a:r>
              <a:rPr lang="en-US" sz="1200" dirty="0">
                <a:solidFill>
                  <a:srgbClr val="3366FF"/>
                </a:solidFill>
                <a:latin typeface="Abadi MT Condensed Light"/>
                <a:cs typeface="Abadi MT Condensed Light"/>
              </a:rPr>
              <a:t> footprints are disproportionately </a:t>
            </a:r>
            <a:r>
              <a:rPr lang="en-US" sz="1200" dirty="0">
                <a:solidFill>
                  <a:srgbClr val="000090"/>
                </a:solidFill>
                <a:latin typeface="Abadi MT Condensed Light"/>
                <a:cs typeface="Abadi MT Condensed Light"/>
              </a:rPr>
              <a:t>abundant in this lake margin </a:t>
            </a:r>
            <a:r>
              <a:rPr lang="en-US" sz="1200" dirty="0">
                <a:solidFill>
                  <a:srgbClr val="3366FF"/>
                </a:solidFill>
                <a:latin typeface="Abadi MT Condensed Light"/>
                <a:cs typeface="Abadi MT Condensed Light"/>
              </a:rPr>
              <a:t>environment, relative to </a:t>
            </a:r>
            <a:r>
              <a:rPr lang="en-US" sz="1200" dirty="0" err="1">
                <a:solidFill>
                  <a:srgbClr val="3366FF"/>
                </a:solidFill>
                <a:latin typeface="Abadi MT Condensed Light"/>
                <a:cs typeface="Abadi MT Condensed Light"/>
              </a:rPr>
              <a:t>hominin</a:t>
            </a:r>
            <a:r>
              <a:rPr lang="en-US" sz="1200" dirty="0">
                <a:solidFill>
                  <a:srgbClr val="3366FF"/>
                </a:solidFill>
                <a:latin typeface="Abadi MT Condensed Light"/>
                <a:cs typeface="Abadi MT Condensed Light"/>
              </a:rPr>
              <a:t> skeletal fossil frequency in the same deposits ... Such reliance on near-water environments &amp; possibly aquatic-linked foods may have influenced </a:t>
            </a:r>
            <a:r>
              <a:rPr lang="en-US" sz="1200" dirty="0" err="1">
                <a:solidFill>
                  <a:srgbClr val="3366FF"/>
                </a:solidFill>
                <a:latin typeface="Abadi MT Condensed Light"/>
                <a:cs typeface="Abadi MT Condensed Light"/>
              </a:rPr>
              <a:t>hominin</a:t>
            </a:r>
            <a:r>
              <a:rPr lang="en-US" sz="1200" dirty="0">
                <a:solidFill>
                  <a:srgbClr val="3366FF"/>
                </a:solidFill>
                <a:latin typeface="Abadi MT Condensed Light"/>
                <a:cs typeface="Abadi MT Condensed Light"/>
              </a:rPr>
              <a:t> foraging behavior &amp; migratory routes across &amp; out of Africa.</a:t>
            </a:r>
          </a:p>
          <a:p>
            <a:endParaRPr lang="en-US" sz="1200" dirty="0">
              <a:solidFill>
                <a:srgbClr val="3366FF"/>
              </a:solidFill>
              <a:latin typeface="Abadi MT Condensed Light"/>
              <a:cs typeface="Abadi MT Condensed Light"/>
            </a:endParaRPr>
          </a:p>
          <a:p>
            <a:pPr algn="l"/>
            <a:r>
              <a:rPr lang="en-US" sz="1200" b="1" dirty="0">
                <a:solidFill>
                  <a:srgbClr val="000090"/>
                </a:solidFill>
                <a:latin typeface="Abadi MT Condensed Light"/>
                <a:cs typeface="Abadi MT Condensed Light"/>
              </a:rPr>
              <a:t>Human exploitation of a large stranded whale in the Lower </a:t>
            </a:r>
            <a:r>
              <a:rPr lang="en-US" sz="1200" b="1" dirty="0" err="1">
                <a:solidFill>
                  <a:srgbClr val="000090"/>
                </a:solidFill>
                <a:latin typeface="Abadi MT Condensed Light"/>
                <a:cs typeface="Abadi MT Condensed Light"/>
              </a:rPr>
              <a:t>Palaeolithic</a:t>
            </a:r>
            <a:r>
              <a:rPr lang="en-US" sz="1200" b="1" dirty="0">
                <a:solidFill>
                  <a:srgbClr val="000090"/>
                </a:solidFill>
                <a:latin typeface="Abadi MT Condensed Light"/>
                <a:cs typeface="Abadi MT Condensed Light"/>
              </a:rPr>
              <a:t> site of </a:t>
            </a:r>
            <a:r>
              <a:rPr lang="en-US" sz="1200" b="1" dirty="0" err="1">
                <a:solidFill>
                  <a:srgbClr val="000090"/>
                </a:solidFill>
                <a:latin typeface="Abadi MT Condensed Light"/>
                <a:cs typeface="Abadi MT Condensed Light"/>
              </a:rPr>
              <a:t>Dungo</a:t>
            </a:r>
            <a:r>
              <a:rPr lang="en-US" sz="1200" b="1" dirty="0">
                <a:solidFill>
                  <a:srgbClr val="000090"/>
                </a:solidFill>
                <a:latin typeface="Abadi MT Condensed Light"/>
                <a:cs typeface="Abadi MT Condensed Light"/>
              </a:rPr>
              <a:t> V at </a:t>
            </a:r>
            <a:r>
              <a:rPr lang="en-US" sz="1200" b="1" dirty="0" err="1">
                <a:solidFill>
                  <a:srgbClr val="000090"/>
                </a:solidFill>
                <a:latin typeface="Abadi MT Condensed Light"/>
                <a:cs typeface="Abadi MT Condensed Light"/>
              </a:rPr>
              <a:t>Baia</a:t>
            </a:r>
            <a:r>
              <a:rPr lang="en-US" sz="1200" b="1" dirty="0">
                <a:solidFill>
                  <a:srgbClr val="000090"/>
                </a:solidFill>
                <a:latin typeface="Abadi MT Condensed Light"/>
                <a:cs typeface="Abadi MT Condensed Light"/>
              </a:rPr>
              <a:t> </a:t>
            </a:r>
            <a:r>
              <a:rPr lang="en-US" sz="1200" b="1" dirty="0" err="1">
                <a:solidFill>
                  <a:srgbClr val="000090"/>
                </a:solidFill>
                <a:latin typeface="Abadi MT Condensed Light"/>
                <a:cs typeface="Abadi MT Condensed Light"/>
              </a:rPr>
              <a:t>Farta</a:t>
            </a:r>
            <a:r>
              <a:rPr lang="en-US" sz="1200" b="1" dirty="0">
                <a:solidFill>
                  <a:srgbClr val="000090"/>
                </a:solidFill>
                <a:latin typeface="Abadi MT Condensed Light"/>
                <a:cs typeface="Abadi MT Condensed Light"/>
              </a:rPr>
              <a:t>  </a:t>
            </a:r>
            <a:r>
              <a:rPr lang="en-US" sz="1200" dirty="0">
                <a:latin typeface="Abadi MT Condensed Light"/>
                <a:cs typeface="Abadi MT Condensed Light"/>
              </a:rPr>
              <a:t>	</a:t>
            </a:r>
            <a:r>
              <a:rPr lang="en-US" sz="1200" dirty="0">
                <a:solidFill>
                  <a:srgbClr val="660066"/>
                </a:solidFill>
                <a:latin typeface="Abadi MT Condensed Light"/>
                <a:cs typeface="Abadi MT Condensed Light"/>
              </a:rPr>
              <a:t>Manuel </a:t>
            </a:r>
            <a:r>
              <a:rPr lang="en-US" sz="1200" b="1" dirty="0">
                <a:solidFill>
                  <a:srgbClr val="660066"/>
                </a:solidFill>
                <a:latin typeface="Abadi MT Condensed Light"/>
                <a:cs typeface="Abadi MT Condensed Light"/>
              </a:rPr>
              <a:t>Gutierrez</a:t>
            </a:r>
            <a:r>
              <a:rPr lang="en-US" sz="1200" dirty="0">
                <a:solidFill>
                  <a:srgbClr val="660066"/>
                </a:solidFill>
                <a:latin typeface="Abadi MT Condensed Light"/>
                <a:cs typeface="Abadi MT Condensed Light"/>
              </a:rPr>
              <a:t> </a:t>
            </a:r>
            <a:r>
              <a:rPr lang="en-US" sz="1200" i="1" dirty="0" err="1">
                <a:solidFill>
                  <a:srgbClr val="660066"/>
                </a:solidFill>
                <a:latin typeface="Abadi MT Condensed Light"/>
                <a:cs typeface="Abadi MT Condensed Light"/>
              </a:rPr>
              <a:t>cs</a:t>
            </a:r>
            <a:r>
              <a:rPr lang="en-US" sz="1200" dirty="0">
                <a:solidFill>
                  <a:srgbClr val="660066"/>
                </a:solidFill>
                <a:latin typeface="Abadi MT Condensed Light"/>
                <a:cs typeface="Abadi MT Condensed Light"/>
              </a:rPr>
              <a:t> 2001 </a:t>
            </a:r>
            <a:r>
              <a:rPr lang="en-US" sz="1200" i="1" dirty="0">
                <a:solidFill>
                  <a:srgbClr val="660066"/>
                </a:solidFill>
                <a:latin typeface="Abadi MT Condensed Light"/>
                <a:cs typeface="Abadi MT Condensed Light"/>
              </a:rPr>
              <a:t>CR </a:t>
            </a:r>
            <a:r>
              <a:rPr lang="en-US" sz="1200" i="1" dirty="0" err="1">
                <a:solidFill>
                  <a:srgbClr val="660066"/>
                </a:solidFill>
                <a:latin typeface="Abadi MT Condensed Light"/>
                <a:cs typeface="Abadi MT Condensed Light"/>
              </a:rPr>
              <a:t>Acad</a:t>
            </a:r>
            <a:r>
              <a:rPr lang="en-US" sz="1200" i="1" dirty="0">
                <a:solidFill>
                  <a:srgbClr val="660066"/>
                </a:solidFill>
                <a:latin typeface="Abadi MT Condensed Light"/>
                <a:cs typeface="Abadi MT Condensed Light"/>
              </a:rPr>
              <a:t> </a:t>
            </a:r>
            <a:r>
              <a:rPr lang="en-US" sz="1200" i="1" dirty="0" err="1">
                <a:solidFill>
                  <a:srgbClr val="660066"/>
                </a:solidFill>
                <a:latin typeface="Abadi MT Condensed Light"/>
                <a:cs typeface="Abadi MT Condensed Light"/>
              </a:rPr>
              <a:t>Sci</a:t>
            </a:r>
            <a:r>
              <a:rPr lang="en-US" sz="1200" dirty="0">
                <a:solidFill>
                  <a:srgbClr val="660066"/>
                </a:solidFill>
                <a:latin typeface="Abadi MT Condensed Light"/>
                <a:cs typeface="Abadi MT Condensed Light"/>
              </a:rPr>
              <a:t> 332:357-362</a:t>
            </a:r>
            <a:endParaRPr lang="nl-NL" sz="1200" dirty="0">
              <a:solidFill>
                <a:srgbClr val="660066"/>
              </a:solidFill>
              <a:latin typeface="Abadi MT Condensed Light"/>
              <a:cs typeface="Abadi MT Condensed Light"/>
            </a:endParaRPr>
          </a:p>
          <a:p>
            <a:pPr algn="l"/>
            <a:r>
              <a:rPr lang="en-US" sz="1200" dirty="0">
                <a:solidFill>
                  <a:srgbClr val="3366FF"/>
                </a:solidFill>
                <a:latin typeface="Abadi MT Condensed Light"/>
                <a:cs typeface="Abadi MT Condensed Light"/>
              </a:rPr>
              <a:t>The almost complete skeleton of a large whale was found closely associated with 57 Lower </a:t>
            </a:r>
            <a:r>
              <a:rPr lang="en-US" sz="1200" dirty="0" err="1">
                <a:solidFill>
                  <a:srgbClr val="3366FF"/>
                </a:solidFill>
                <a:latin typeface="Abadi MT Condensed Light"/>
                <a:cs typeface="Abadi MT Condensed Light"/>
              </a:rPr>
              <a:t>Palaeolithic</a:t>
            </a:r>
            <a:r>
              <a:rPr lang="en-US" sz="1200" dirty="0">
                <a:solidFill>
                  <a:srgbClr val="3366FF"/>
                </a:solidFill>
                <a:latin typeface="Abadi MT Condensed Light"/>
                <a:cs typeface="Abadi MT Condensed Light"/>
              </a:rPr>
              <a:t> </a:t>
            </a:r>
            <a:r>
              <a:rPr lang="en-US" sz="1200" dirty="0" err="1">
                <a:solidFill>
                  <a:srgbClr val="3366FF"/>
                </a:solidFill>
                <a:latin typeface="Abadi MT Condensed Light"/>
                <a:cs typeface="Abadi MT Condensed Light"/>
              </a:rPr>
              <a:t>artefacts</a:t>
            </a:r>
            <a:r>
              <a:rPr lang="en-US" sz="1200" dirty="0">
                <a:solidFill>
                  <a:srgbClr val="3366FF"/>
                </a:solidFill>
                <a:latin typeface="Abadi MT Condensed Light"/>
                <a:cs typeface="Abadi MT Condensed Light"/>
              </a:rPr>
              <a:t>, at an altitude of 65 m, 3 km from the present shoreline. </a:t>
            </a:r>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a:t>
            </a:r>
            <a:r>
              <a:rPr lang="en-US" sz="1200" dirty="0">
                <a:solidFill>
                  <a:srgbClr val="000090"/>
                </a:solidFill>
                <a:latin typeface="Abadi MT Condensed Light"/>
                <a:cs typeface="Abadi MT Condensed Light"/>
              </a:rPr>
              <a:t>(2010) </a:t>
            </a:r>
            <a:r>
              <a:rPr lang="en-US" sz="1200" dirty="0">
                <a:solidFill>
                  <a:srgbClr val="3366FF"/>
                </a:solidFill>
                <a:latin typeface="Abadi MT Condensed Light"/>
                <a:cs typeface="Abadi MT Condensed Light"/>
              </a:rPr>
              <a:t>burying age of </a:t>
            </a:r>
            <a:r>
              <a:rPr lang="en-US" sz="1200" dirty="0">
                <a:solidFill>
                  <a:srgbClr val="000090"/>
                </a:solidFill>
                <a:latin typeface="Abadi MT Condensed Light"/>
                <a:cs typeface="Abadi MT Condensed Light"/>
              </a:rPr>
              <a:t>1 to 2 Ma </a:t>
            </a:r>
            <a:r>
              <a:rPr lang="en-US" sz="1200" dirty="0">
                <a:solidFill>
                  <a:srgbClr val="3366FF"/>
                </a:solidFill>
                <a:latin typeface="Abadi MT Condensed Light"/>
                <a:cs typeface="Abadi MT Condensed Light"/>
              </a:rPr>
              <a:t>for some </a:t>
            </a:r>
            <a:r>
              <a:rPr lang="en-US" sz="1200" dirty="0" err="1">
                <a:solidFill>
                  <a:srgbClr val="3366FF"/>
                </a:solidFill>
                <a:latin typeface="Abadi MT Condensed Light"/>
                <a:cs typeface="Abadi MT Condensed Light"/>
              </a:rPr>
              <a:t>artefacts</a:t>
            </a:r>
            <a:r>
              <a:rPr lang="en-US" sz="1200" dirty="0">
                <a:solidFill>
                  <a:srgbClr val="3366FF"/>
                </a:solidFill>
                <a:latin typeface="Abadi MT Condensed Light"/>
                <a:cs typeface="Abadi MT Condensed Light"/>
              </a:rPr>
              <a:t> of </a:t>
            </a:r>
            <a:r>
              <a:rPr lang="en-US" sz="1200" dirty="0" err="1">
                <a:solidFill>
                  <a:srgbClr val="3366FF"/>
                </a:solidFill>
                <a:latin typeface="Abadi MT Condensed Light"/>
                <a:cs typeface="Abadi MT Condensed Light"/>
              </a:rPr>
              <a:t>Dungo</a:t>
            </a:r>
            <a:r>
              <a:rPr lang="en-US" sz="1200" dirty="0">
                <a:solidFill>
                  <a:srgbClr val="3366FF"/>
                </a:solidFill>
                <a:latin typeface="Abadi MT Condensed Light"/>
                <a:cs typeface="Abadi MT Condensed Light"/>
              </a:rPr>
              <a:t> IV </a:t>
            </a:r>
            <a:r>
              <a:rPr lang="mr-IN" sz="1200" dirty="0">
                <a:solidFill>
                  <a:srgbClr val="3366FF"/>
                </a:solidFill>
                <a:latin typeface="Abadi MT Condensed Light"/>
                <a:cs typeface="Abadi MT Condensed Light"/>
              </a:rPr>
              <a:t>…</a:t>
            </a:r>
            <a:endParaRPr lang="nl-BE" sz="1200" dirty="0">
              <a:solidFill>
                <a:srgbClr val="3366FF"/>
              </a:solidFill>
              <a:latin typeface="Abadi MT Condensed Light"/>
              <a:cs typeface="Abadi MT Condensed Light"/>
            </a:endParaRPr>
          </a:p>
          <a:p>
            <a:pPr algn="l"/>
            <a:endParaRPr lang="nl-BE" sz="1200" dirty="0">
              <a:solidFill>
                <a:srgbClr val="3366FF"/>
              </a:solidFill>
              <a:latin typeface="Abadi MT Condensed Light"/>
              <a:cs typeface="Abadi MT Condensed Light"/>
            </a:endParaRPr>
          </a:p>
          <a:p>
            <a:pPr algn="l"/>
            <a:r>
              <a:rPr lang="en-US" sz="1200" b="1" i="1" dirty="0">
                <a:solidFill>
                  <a:srgbClr val="000090"/>
                </a:solidFill>
                <a:latin typeface="Abadi MT Condensed Light"/>
                <a:cs typeface="Abadi MT Condensed Light"/>
              </a:rPr>
              <a:t>Homo erectus </a:t>
            </a:r>
            <a:r>
              <a:rPr lang="en-US" sz="1200" b="1" dirty="0">
                <a:solidFill>
                  <a:srgbClr val="000090"/>
                </a:solidFill>
                <a:latin typeface="Abadi MT Condensed Light"/>
                <a:cs typeface="Abadi MT Condensed Light"/>
              </a:rPr>
              <a:t>at </a:t>
            </a:r>
            <a:r>
              <a:rPr lang="en-US" sz="1200" b="1" dirty="0" err="1">
                <a:solidFill>
                  <a:srgbClr val="000090"/>
                </a:solidFill>
                <a:latin typeface="Abadi MT Condensed Light"/>
                <a:cs typeface="Abadi MT Condensed Light"/>
              </a:rPr>
              <a:t>Trinil</a:t>
            </a:r>
            <a:r>
              <a:rPr lang="en-US" sz="1200" b="1" dirty="0">
                <a:solidFill>
                  <a:srgbClr val="000090"/>
                </a:solidFill>
                <a:latin typeface="Abadi MT Condensed Light"/>
                <a:cs typeface="Abadi MT Condensed Light"/>
              </a:rPr>
              <a:t> on Java used shells for tool production and engraving				</a:t>
            </a:r>
            <a:r>
              <a:rPr lang="hu-HU" sz="1200" dirty="0">
                <a:solidFill>
                  <a:srgbClr val="660066"/>
                </a:solidFill>
                <a:latin typeface="Abadi MT Condensed Light"/>
                <a:cs typeface="Abadi MT Condensed Light"/>
              </a:rPr>
              <a:t>José </a:t>
            </a:r>
            <a:r>
              <a:rPr lang="hu-HU" sz="1200" b="1" dirty="0">
                <a:solidFill>
                  <a:srgbClr val="660066"/>
                </a:solidFill>
                <a:latin typeface="Abadi MT Condensed Light"/>
                <a:cs typeface="Abadi MT Condensed Light"/>
              </a:rPr>
              <a:t>Joordens</a:t>
            </a:r>
            <a:r>
              <a:rPr lang="hu-HU" sz="1200" dirty="0">
                <a:solidFill>
                  <a:srgbClr val="660066"/>
                </a:solidFill>
                <a:latin typeface="Abadi MT Condensed Light"/>
                <a:cs typeface="Abadi MT Condensed Light"/>
              </a:rPr>
              <a:t> </a:t>
            </a:r>
            <a:r>
              <a:rPr lang="hu-HU" sz="1200" b="1" dirty="0">
                <a:solidFill>
                  <a:srgbClr val="660066"/>
                </a:solidFill>
                <a:latin typeface="Abadi MT Condensed Light"/>
                <a:cs typeface="Abadi MT Condensed Light"/>
              </a:rPr>
              <a:t>... </a:t>
            </a:r>
            <a:r>
              <a:rPr lang="hu-HU" sz="1200" dirty="0">
                <a:solidFill>
                  <a:srgbClr val="660066"/>
                </a:solidFill>
                <a:latin typeface="Abadi MT Condensed Light"/>
                <a:cs typeface="Abadi MT Condensed Light"/>
              </a:rPr>
              <a:t>Stephen</a:t>
            </a:r>
            <a:r>
              <a:rPr lang="hu-HU" sz="1200" b="1" dirty="0">
                <a:solidFill>
                  <a:srgbClr val="660066"/>
                </a:solidFill>
                <a:latin typeface="Abadi MT Condensed Light"/>
                <a:cs typeface="Abadi MT Condensed Light"/>
              </a:rPr>
              <a:t> Munro</a:t>
            </a:r>
            <a:r>
              <a:rPr lang="hu-HU" sz="1200" dirty="0">
                <a:solidFill>
                  <a:srgbClr val="660066"/>
                </a:solidFill>
                <a:latin typeface="Abadi MT Condensed Light"/>
                <a:cs typeface="Abadi MT Condensed Light"/>
              </a:rPr>
              <a:t> </a:t>
            </a:r>
            <a:r>
              <a:rPr lang="hu-HU" sz="1200" i="1" dirty="0">
                <a:solidFill>
                  <a:srgbClr val="660066"/>
                </a:solidFill>
                <a:latin typeface="Abadi MT Condensed Light"/>
                <a:cs typeface="Abadi MT Condensed Light"/>
              </a:rPr>
              <a:t>cs</a:t>
            </a:r>
            <a:r>
              <a:rPr lang="hu-HU" sz="1200" dirty="0">
                <a:solidFill>
                  <a:srgbClr val="660066"/>
                </a:solidFill>
                <a:latin typeface="Abadi MT Condensed Light"/>
                <a:cs typeface="Abadi MT Condensed Light"/>
              </a:rPr>
              <a:t> 2015 </a:t>
            </a:r>
            <a:r>
              <a:rPr lang="hu-HU" sz="1200" i="1" dirty="0">
                <a:solidFill>
                  <a:srgbClr val="660066"/>
                </a:solidFill>
                <a:latin typeface="Abadi MT Condensed Light"/>
                <a:cs typeface="Abadi MT Condensed Light"/>
              </a:rPr>
              <a:t>Nature</a:t>
            </a:r>
            <a:r>
              <a:rPr lang="hu-HU" sz="1200" dirty="0">
                <a:solidFill>
                  <a:srgbClr val="660066"/>
                </a:solidFill>
                <a:latin typeface="Abadi MT Condensed Light"/>
                <a:cs typeface="Abadi MT Condensed Light"/>
              </a:rPr>
              <a:t> 518:228-231</a:t>
            </a:r>
          </a:p>
          <a:p>
            <a:pPr algn="l"/>
            <a:r>
              <a:rPr lang="en-US" sz="1200" dirty="0">
                <a:solidFill>
                  <a:srgbClr val="3366FF"/>
                </a:solidFill>
                <a:latin typeface="Abadi MT Condensed Light"/>
                <a:cs typeface="Abadi MT Condensed Light"/>
              </a:rPr>
              <a:t>... evidence for freshwater </a:t>
            </a:r>
            <a:r>
              <a:rPr lang="en-US" sz="1200" dirty="0">
                <a:solidFill>
                  <a:srgbClr val="000090"/>
                </a:solidFill>
                <a:latin typeface="Abadi MT Condensed Light"/>
                <a:cs typeface="Abadi MT Condensed Light"/>
              </a:rPr>
              <a:t>shellfish consumption </a:t>
            </a:r>
            <a:r>
              <a:rPr lang="en-US" sz="1200" dirty="0">
                <a:solidFill>
                  <a:srgbClr val="3366FF"/>
                </a:solidFill>
                <a:latin typeface="Abadi MT Condensed Light"/>
                <a:cs typeface="Abadi MT Condensed Light"/>
              </a:rPr>
              <a:t>... minimum age of 0.43 ± 0.05 Ma ... </a:t>
            </a:r>
            <a:endParaRPr lang="nl-BE" sz="1200" dirty="0">
              <a:solidFill>
                <a:srgbClr val="3366FF"/>
              </a:solidFill>
              <a:latin typeface="Abadi MT Condensed Light"/>
              <a:cs typeface="Abadi MT Condensed Light"/>
            </a:endParaRPr>
          </a:p>
          <a:p>
            <a:pPr algn="l"/>
            <a:endParaRPr lang="nl-BE" sz="1200" dirty="0">
              <a:solidFill>
                <a:srgbClr val="3366FF"/>
              </a:solidFill>
              <a:latin typeface="Abadi MT Condensed Light"/>
              <a:cs typeface="Abadi MT Condensed Light"/>
            </a:endParaRPr>
          </a:p>
          <a:p>
            <a:pPr algn="l"/>
            <a:r>
              <a:rPr lang="en-US" sz="1200" b="1" dirty="0">
                <a:solidFill>
                  <a:srgbClr val="000090"/>
                </a:solidFill>
                <a:latin typeface="Abadi MT Condensed Light"/>
                <a:cs typeface="Abadi MT Condensed Light"/>
              </a:rPr>
              <a:t>Were bears or lions involved in salmon accumulation in the Middle </a:t>
            </a:r>
            <a:r>
              <a:rPr lang="en-US" sz="1200" b="1" dirty="0" err="1">
                <a:solidFill>
                  <a:srgbClr val="000090"/>
                </a:solidFill>
                <a:latin typeface="Abadi MT Condensed Light"/>
                <a:cs typeface="Abadi MT Condensed Light"/>
              </a:rPr>
              <a:t>Palaeolithic</a:t>
            </a:r>
            <a:r>
              <a:rPr lang="en-US" sz="1200" b="1" dirty="0">
                <a:solidFill>
                  <a:srgbClr val="000090"/>
                </a:solidFill>
                <a:latin typeface="Abadi MT Condensed Light"/>
                <a:cs typeface="Abadi MT Condensed Light"/>
              </a:rPr>
              <a:t> of the Caucasus? An isotopic investigation in </a:t>
            </a:r>
            <a:r>
              <a:rPr lang="en-US" sz="1200" b="1" dirty="0" err="1">
                <a:solidFill>
                  <a:srgbClr val="000090"/>
                </a:solidFill>
                <a:latin typeface="Abadi MT Condensed Light"/>
                <a:cs typeface="Abadi MT Condensed Light"/>
              </a:rPr>
              <a:t>Kudaro</a:t>
            </a:r>
            <a:r>
              <a:rPr lang="en-US" sz="1200" b="1" dirty="0">
                <a:solidFill>
                  <a:srgbClr val="000090"/>
                </a:solidFill>
                <a:latin typeface="Abadi MT Condensed Light"/>
                <a:cs typeface="Abadi MT Condensed Light"/>
              </a:rPr>
              <a:t> 3 cave</a:t>
            </a:r>
          </a:p>
          <a:p>
            <a:pPr algn="l"/>
            <a:r>
              <a:rPr lang="nl-NL" sz="1200" dirty="0">
                <a:solidFill>
                  <a:srgbClr val="3366FF"/>
                </a:solidFill>
                <a:latin typeface="Abadi MT Condensed Light"/>
                <a:cs typeface="Abadi MT Condensed Light"/>
              </a:rPr>
              <a:t>...</a:t>
            </a:r>
            <a:r>
              <a:rPr lang="en-US" sz="1200" dirty="0">
                <a:solidFill>
                  <a:srgbClr val="3366FF"/>
                </a:solidFill>
                <a:latin typeface="Abadi MT Condensed Light"/>
                <a:cs typeface="Abadi MT Condensed Light"/>
              </a:rPr>
              <a:t> Middle </a:t>
            </a:r>
            <a:r>
              <a:rPr lang="en-US" sz="1200" dirty="0" err="1">
                <a:solidFill>
                  <a:srgbClr val="3366FF"/>
                </a:solidFill>
                <a:latin typeface="Abadi MT Condensed Light"/>
                <a:cs typeface="Abadi MT Condensed Light"/>
              </a:rPr>
              <a:t>Palaeolithic</a:t>
            </a:r>
            <a:r>
              <a:rPr lang="en-US" sz="1200" dirty="0">
                <a:solidFill>
                  <a:srgbClr val="3366FF"/>
                </a:solidFill>
                <a:latin typeface="Abadi MT Condensed Light"/>
                <a:cs typeface="Abadi MT Condensed Light"/>
              </a:rPr>
              <a:t> </a:t>
            </a:r>
            <a:r>
              <a:rPr lang="en-US" sz="1200" dirty="0" err="1">
                <a:solidFill>
                  <a:srgbClr val="3366FF"/>
                </a:solidFill>
                <a:latin typeface="Abadi MT Condensed Light"/>
                <a:cs typeface="Abadi MT Condensed Light"/>
              </a:rPr>
              <a:t>Hominins</a:t>
            </a:r>
            <a:r>
              <a:rPr lang="en-US" sz="1200" dirty="0">
                <a:solidFill>
                  <a:srgbClr val="3366FF"/>
                </a:solidFill>
                <a:latin typeface="Abadi MT Condensed Light"/>
                <a:cs typeface="Abadi MT Condensed Light"/>
              </a:rPr>
              <a:t>, probably </a:t>
            </a:r>
            <a:r>
              <a:rPr lang="en-US" sz="1200" dirty="0" err="1">
                <a:solidFill>
                  <a:srgbClr val="3366FF"/>
                </a:solidFill>
                <a:latin typeface="Abadi MT Condensed Light"/>
                <a:cs typeface="Abadi MT Condensed Light"/>
              </a:rPr>
              <a:t>Neandertals</a:t>
            </a:r>
            <a:r>
              <a:rPr lang="en-US" sz="1200" dirty="0">
                <a:solidFill>
                  <a:srgbClr val="3366FF"/>
                </a:solidFill>
                <a:latin typeface="Abadi MT Condensed Light"/>
                <a:cs typeface="Abadi MT Condensed Light"/>
              </a:rPr>
              <a:t>, were able to consume fish when it was available.</a:t>
            </a:r>
            <a:r>
              <a:rPr lang="nl-BE" sz="1200" dirty="0">
                <a:solidFill>
                  <a:srgbClr val="3366FF"/>
                </a:solidFill>
                <a:latin typeface="Abadi MT Condensed Light"/>
                <a:cs typeface="Abadi MT Condensed Light"/>
              </a:rPr>
              <a:t>       </a:t>
            </a:r>
            <a:r>
              <a:rPr lang="hu-HU" sz="1200" dirty="0">
                <a:solidFill>
                  <a:srgbClr val="660066"/>
                </a:solidFill>
                <a:latin typeface="Abadi MT Condensed Light"/>
                <a:cs typeface="Abadi MT Condensed Light"/>
              </a:rPr>
              <a:t>Hervé </a:t>
            </a:r>
            <a:r>
              <a:rPr lang="hu-HU" sz="1200" b="1" dirty="0">
                <a:solidFill>
                  <a:srgbClr val="660066"/>
                </a:solidFill>
                <a:latin typeface="Abadi MT Condensed Light"/>
                <a:cs typeface="Abadi MT Condensed Light"/>
              </a:rPr>
              <a:t>Bocherens</a:t>
            </a:r>
            <a:r>
              <a:rPr lang="hu-HU" sz="1200" dirty="0">
                <a:solidFill>
                  <a:srgbClr val="660066"/>
                </a:solidFill>
                <a:latin typeface="Abadi MT Condensed Light"/>
                <a:cs typeface="Abadi MT Condensed Light"/>
              </a:rPr>
              <a:t> </a:t>
            </a:r>
            <a:r>
              <a:rPr lang="hu-HU" sz="1200" i="1" dirty="0">
                <a:solidFill>
                  <a:srgbClr val="660066"/>
                </a:solidFill>
                <a:latin typeface="Abadi MT Condensed Light"/>
                <a:cs typeface="Abadi MT Condensed Light"/>
              </a:rPr>
              <a:t>cs</a:t>
            </a:r>
            <a:r>
              <a:rPr lang="hu-HU" sz="1200" dirty="0">
                <a:solidFill>
                  <a:srgbClr val="660066"/>
                </a:solidFill>
                <a:latin typeface="Abadi MT Condensed Light"/>
                <a:cs typeface="Abadi MT Condensed Light"/>
              </a:rPr>
              <a:t> 2014 </a:t>
            </a:r>
            <a:r>
              <a:rPr lang="mr-IN" sz="1200" i="1" dirty="0">
                <a:solidFill>
                  <a:srgbClr val="660066"/>
                </a:solidFill>
                <a:latin typeface="Abadi MT Condensed Light"/>
                <a:cs typeface="Abadi MT Condensed Light"/>
              </a:rPr>
              <a:t>Quat Internat </a:t>
            </a:r>
            <a:r>
              <a:rPr lang="mr-IN" sz="1200" dirty="0">
                <a:solidFill>
                  <a:srgbClr val="660066"/>
                </a:solidFill>
                <a:latin typeface="Abadi MT Condensed Light"/>
                <a:cs typeface="Abadi MT Condensed Light"/>
              </a:rPr>
              <a:t>339-340:112-8</a:t>
            </a:r>
          </a:p>
          <a:p>
            <a:pPr algn="l"/>
            <a:endParaRPr lang="en-US" sz="1200" dirty="0">
              <a:solidFill>
                <a:srgbClr val="3366FF"/>
              </a:solidFill>
              <a:latin typeface="Abadi MT Condensed Light"/>
              <a:cs typeface="Abadi MT Condensed Light"/>
            </a:endParaRPr>
          </a:p>
          <a:p>
            <a:pPr algn="l"/>
            <a:r>
              <a:rPr lang="en-US" sz="1200" b="1" dirty="0">
                <a:solidFill>
                  <a:srgbClr val="000090"/>
                </a:solidFill>
                <a:latin typeface="Abadi MT Condensed Light"/>
                <a:cs typeface="Abadi MT Condensed Light"/>
              </a:rPr>
              <a:t>The archaeology of persistent places: the </a:t>
            </a:r>
            <a:r>
              <a:rPr lang="en-US" sz="1200" b="1" dirty="0" err="1">
                <a:solidFill>
                  <a:srgbClr val="000090"/>
                </a:solidFill>
                <a:latin typeface="Abadi MT Condensed Light"/>
                <a:cs typeface="Abadi MT Condensed Light"/>
              </a:rPr>
              <a:t>Palaeolithic</a:t>
            </a:r>
            <a:r>
              <a:rPr lang="en-US" sz="1200" b="1" dirty="0">
                <a:solidFill>
                  <a:srgbClr val="000090"/>
                </a:solidFill>
                <a:latin typeface="Abadi MT Condensed Light"/>
                <a:cs typeface="Abadi MT Condensed Light"/>
              </a:rPr>
              <a:t> case of La </a:t>
            </a:r>
            <a:r>
              <a:rPr lang="en-US" sz="1200" b="1" dirty="0" err="1">
                <a:solidFill>
                  <a:srgbClr val="000090"/>
                </a:solidFill>
                <a:latin typeface="Abadi MT Condensed Light"/>
                <a:cs typeface="Abadi MT Condensed Light"/>
              </a:rPr>
              <a:t>Cotte</a:t>
            </a:r>
            <a:r>
              <a:rPr lang="en-US" sz="1200" b="1" dirty="0">
                <a:solidFill>
                  <a:srgbClr val="000090"/>
                </a:solidFill>
                <a:latin typeface="Abadi MT Condensed Light"/>
                <a:cs typeface="Abadi MT Condensed Light"/>
              </a:rPr>
              <a:t> de St </a:t>
            </a:r>
            <a:r>
              <a:rPr lang="en-US" sz="1200" b="1" dirty="0" err="1">
                <a:solidFill>
                  <a:srgbClr val="000090"/>
                </a:solidFill>
                <a:latin typeface="Abadi MT Condensed Light"/>
                <a:cs typeface="Abadi MT Condensed Light"/>
              </a:rPr>
              <a:t>Brelade</a:t>
            </a:r>
            <a:r>
              <a:rPr lang="en-US" sz="1200" b="1" dirty="0">
                <a:solidFill>
                  <a:srgbClr val="000090"/>
                </a:solidFill>
                <a:latin typeface="Abadi MT Condensed Light"/>
                <a:cs typeface="Abadi MT Condensed Light"/>
              </a:rPr>
              <a:t>, Jersey </a:t>
            </a:r>
            <a:r>
              <a:rPr lang="en-US" sz="1200" dirty="0">
                <a:solidFill>
                  <a:srgbClr val="660066"/>
                </a:solidFill>
                <a:latin typeface="Abadi MT Condensed Light"/>
                <a:cs typeface="Abadi MT Condensed Light"/>
              </a:rPr>
              <a:t>		 Andrew </a:t>
            </a:r>
            <a:r>
              <a:rPr lang="en-US" sz="1200" b="1" dirty="0">
                <a:solidFill>
                  <a:srgbClr val="660066"/>
                </a:solidFill>
                <a:latin typeface="Abadi MT Condensed Light"/>
                <a:cs typeface="Abadi MT Condensed Light"/>
              </a:rPr>
              <a:t>Shaw</a:t>
            </a:r>
            <a:r>
              <a:rPr lang="en-US" sz="1200" dirty="0">
                <a:solidFill>
                  <a:srgbClr val="660066"/>
                </a:solidFill>
                <a:latin typeface="Abadi MT Condensed Light"/>
                <a:cs typeface="Abadi MT Condensed Light"/>
              </a:rPr>
              <a:t> </a:t>
            </a:r>
            <a:r>
              <a:rPr lang="en-US" sz="1200" i="1" dirty="0" err="1">
                <a:solidFill>
                  <a:srgbClr val="660066"/>
                </a:solidFill>
                <a:latin typeface="Abadi MT Condensed Light"/>
                <a:cs typeface="Abadi MT Condensed Light"/>
              </a:rPr>
              <a:t>cs</a:t>
            </a:r>
            <a:r>
              <a:rPr lang="en-US" sz="1200" dirty="0">
                <a:solidFill>
                  <a:srgbClr val="660066"/>
                </a:solidFill>
                <a:latin typeface="Abadi MT Condensed Light"/>
                <a:cs typeface="Abadi MT Condensed Light"/>
              </a:rPr>
              <a:t> 2016 </a:t>
            </a:r>
            <a:r>
              <a:rPr lang="en-US" sz="1200" i="1" dirty="0">
                <a:solidFill>
                  <a:srgbClr val="660066"/>
                </a:solidFill>
                <a:latin typeface="Abadi MT Condensed Light"/>
                <a:cs typeface="Abadi MT Condensed Light"/>
              </a:rPr>
              <a:t>Antiquity</a:t>
            </a:r>
            <a:r>
              <a:rPr lang="en-US" sz="1200" dirty="0">
                <a:solidFill>
                  <a:srgbClr val="660066"/>
                </a:solidFill>
                <a:latin typeface="Abadi MT Condensed Light"/>
                <a:cs typeface="Abadi MT Condensed Light"/>
              </a:rPr>
              <a:t> 90:1437-53</a:t>
            </a:r>
            <a:endParaRPr lang="nl-NL" sz="1200" dirty="0">
              <a:solidFill>
                <a:srgbClr val="660066"/>
              </a:solidFill>
              <a:latin typeface="Abadi MT Condensed Light"/>
              <a:cs typeface="Abadi MT Condensed Light"/>
            </a:endParaRPr>
          </a:p>
          <a:p>
            <a:pPr algn="l"/>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m</a:t>
            </a:r>
            <a:r>
              <a:rPr lang="en-US" sz="1200" dirty="0">
                <a:solidFill>
                  <a:srgbClr val="3366FF"/>
                </a:solidFill>
                <a:latin typeface="Abadi MT Condensed Light"/>
                <a:cs typeface="Abadi MT Condensed Light"/>
              </a:rPr>
              <a:t>id-Pleistocene </a:t>
            </a:r>
            <a:r>
              <a:rPr lang="mr-IN" sz="1200" dirty="0">
                <a:solidFill>
                  <a:srgbClr val="3366FF"/>
                </a:solidFill>
                <a:latin typeface="Abadi MT Condensed Light"/>
                <a:cs typeface="Abadi MT Condensed Light"/>
              </a:rPr>
              <a:t>…</a:t>
            </a:r>
            <a:r>
              <a:rPr lang="en-US" sz="1200" dirty="0">
                <a:solidFill>
                  <a:srgbClr val="3366FF"/>
                </a:solidFill>
                <a:latin typeface="Abadi MT Condensed Light"/>
                <a:cs typeface="Abadi MT Condensed Light"/>
              </a:rPr>
              <a:t> throughout temperate, cooling &amp; cool conditions </a:t>
            </a:r>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a:t>
            </a:r>
            <a:r>
              <a:rPr lang="en-US" sz="1200" dirty="0">
                <a:solidFill>
                  <a:srgbClr val="3366FF"/>
                </a:solidFill>
                <a:latin typeface="Abadi MT Condensed Light"/>
                <a:cs typeface="Abadi MT Condensed Light"/>
              </a:rPr>
              <a:t>from at least 240 until after 40 </a:t>
            </a:r>
            <a:r>
              <a:rPr lang="en-US" sz="1200" dirty="0" err="1">
                <a:solidFill>
                  <a:srgbClr val="3366FF"/>
                </a:solidFill>
                <a:latin typeface="Abadi MT Condensed Light"/>
                <a:cs typeface="Abadi MT Condensed Light"/>
              </a:rPr>
              <a:t>ka</a:t>
            </a:r>
            <a:r>
              <a:rPr lang="en-US" sz="1200" dirty="0">
                <a:solidFill>
                  <a:srgbClr val="3366FF"/>
                </a:solidFill>
                <a:latin typeface="Abadi MT Condensed Light"/>
                <a:cs typeface="Abadi MT Condensed Light"/>
              </a:rPr>
              <a:t> </a:t>
            </a:r>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t</a:t>
            </a:r>
            <a:r>
              <a:rPr lang="en-US" sz="1200" dirty="0">
                <a:solidFill>
                  <a:srgbClr val="3366FF"/>
                </a:solidFill>
                <a:latin typeface="Abadi MT Condensed Light"/>
                <a:cs typeface="Abadi MT Condensed Light"/>
              </a:rPr>
              <a:t>he temperate climate occupation recorded in Layer E reflects </a:t>
            </a:r>
            <a:r>
              <a:rPr lang="en-US" sz="1200" dirty="0">
                <a:solidFill>
                  <a:srgbClr val="000090"/>
                </a:solidFill>
                <a:latin typeface="Abadi MT Condensed Light"/>
                <a:cs typeface="Abadi MT Condensed Light"/>
              </a:rPr>
              <a:t>repeated short-term occupations </a:t>
            </a:r>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a:t>
            </a:r>
            <a:r>
              <a:rPr lang="en-US" sz="1200" dirty="0">
                <a:solidFill>
                  <a:srgbClr val="3366FF"/>
                </a:solidFill>
                <a:latin typeface="Abadi MT Condensed Light"/>
                <a:cs typeface="Abadi MT Condensed Light"/>
              </a:rPr>
              <a:t> the people who discarded the material present in Layer 5 stayed for longer within this area </a:t>
            </a:r>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t</a:t>
            </a:r>
            <a:r>
              <a:rPr lang="en-US" sz="1200" dirty="0">
                <a:solidFill>
                  <a:srgbClr val="3366FF"/>
                </a:solidFill>
                <a:latin typeface="Abadi MT Condensed Light"/>
                <a:cs typeface="Abadi MT Condensed Light"/>
              </a:rPr>
              <a:t>he transported &amp; re-sharpened toolkits of the final Layer A occupation &amp; the curated flint tools from Layer 5 attest to extended journeys, some &gt;20 km. </a:t>
            </a:r>
          </a:p>
          <a:p>
            <a:pPr algn="l"/>
            <a:endParaRPr lang="en-US" sz="1200" dirty="0">
              <a:solidFill>
                <a:srgbClr val="3366FF"/>
              </a:solidFill>
              <a:latin typeface="Abadi MT Condensed Light"/>
              <a:cs typeface="Abadi MT Condensed Light"/>
            </a:endParaRPr>
          </a:p>
          <a:p>
            <a:pPr algn="l"/>
            <a:r>
              <a:rPr lang="en-US" sz="1200" b="1" dirty="0">
                <a:solidFill>
                  <a:srgbClr val="000090"/>
                </a:solidFill>
                <a:latin typeface="Abadi MT Condensed Light"/>
                <a:cs typeface="Abadi MT Condensed Light"/>
              </a:rPr>
              <a:t>Plant foods and the dietary ecology of Neanderthals and early modern humans  </a:t>
            </a:r>
            <a:r>
              <a:rPr lang="hu-HU" sz="1200" dirty="0">
                <a:solidFill>
                  <a:srgbClr val="660066"/>
                </a:solidFill>
                <a:latin typeface="Abadi MT Condensed Light"/>
                <a:cs typeface="Abadi MT Condensed Light"/>
              </a:rPr>
              <a:t>			Amanda </a:t>
            </a:r>
            <a:r>
              <a:rPr lang="hu-HU" sz="1200" b="1" dirty="0">
                <a:solidFill>
                  <a:srgbClr val="660066"/>
                </a:solidFill>
                <a:latin typeface="Abadi MT Condensed Light"/>
                <a:cs typeface="Abadi MT Condensed Light"/>
              </a:rPr>
              <a:t>Henry</a:t>
            </a:r>
            <a:r>
              <a:rPr lang="hu-HU" sz="1200" dirty="0">
                <a:solidFill>
                  <a:srgbClr val="660066"/>
                </a:solidFill>
                <a:latin typeface="Abadi MT Condensed Light"/>
                <a:cs typeface="Abadi MT Condensed Light"/>
              </a:rPr>
              <a:t> </a:t>
            </a:r>
            <a:r>
              <a:rPr lang="hu-HU" sz="1200" i="1" dirty="0">
                <a:solidFill>
                  <a:srgbClr val="660066"/>
                </a:solidFill>
                <a:latin typeface="Abadi MT Condensed Light"/>
                <a:cs typeface="Abadi MT Condensed Light"/>
              </a:rPr>
              <a:t>cs</a:t>
            </a:r>
            <a:r>
              <a:rPr lang="hu-HU" sz="1200" dirty="0">
                <a:solidFill>
                  <a:srgbClr val="660066"/>
                </a:solidFill>
                <a:latin typeface="Abadi MT Condensed Light"/>
                <a:cs typeface="Abadi MT Condensed Light"/>
              </a:rPr>
              <a:t> 2014 </a:t>
            </a:r>
            <a:r>
              <a:rPr lang="hu-HU" sz="1200" i="1" dirty="0">
                <a:solidFill>
                  <a:srgbClr val="660066"/>
                </a:solidFill>
                <a:latin typeface="Abadi MT Condensed Light"/>
                <a:cs typeface="Abadi MT Condensed Light"/>
              </a:rPr>
              <a:t>J hum Evol</a:t>
            </a:r>
            <a:r>
              <a:rPr lang="hu-HU" sz="1200" dirty="0">
                <a:solidFill>
                  <a:srgbClr val="660066"/>
                </a:solidFill>
                <a:latin typeface="Abadi MT Condensed Light"/>
                <a:cs typeface="Abadi MT Condensed Light"/>
              </a:rPr>
              <a:t> 69:44-54</a:t>
            </a:r>
          </a:p>
          <a:p>
            <a:pPr algn="l"/>
            <a:r>
              <a:rPr lang="en-US" sz="1200" dirty="0">
                <a:solidFill>
                  <a:srgbClr val="3366FF"/>
                </a:solidFill>
                <a:latin typeface="Abadi MT Condensed Light"/>
                <a:cs typeface="Abadi MT Condensed Light"/>
              </a:rPr>
              <a:t>The calculi from Spy </a:t>
            </a:r>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1/3 of the starches ... </a:t>
            </a:r>
            <a:r>
              <a:rPr lang="nl-NL" sz="1200" dirty="0">
                <a:solidFill>
                  <a:srgbClr val="3366FF"/>
                </a:solidFill>
                <a:latin typeface="Abadi MT Condensed Light"/>
                <a:cs typeface="Abadi MT Condensed Light"/>
              </a:rPr>
              <a:t>i</a:t>
            </a:r>
            <a:r>
              <a:rPr lang="nl-BE" sz="1200" dirty="0">
                <a:solidFill>
                  <a:srgbClr val="3366FF"/>
                </a:solidFill>
                <a:latin typeface="Abadi MT Condensed Light"/>
                <a:cs typeface="Abadi MT Condensed Light"/>
              </a:rPr>
              <a:t>s from a USO of the Nympheae </a:t>
            </a:r>
            <a:r>
              <a:rPr lang="nl-BE" sz="1200" dirty="0">
                <a:solidFill>
                  <a:srgbClr val="000090"/>
                </a:solidFill>
                <a:latin typeface="Abadi MT Condensed Light"/>
                <a:cs typeface="Abadi MT Condensed Light"/>
              </a:rPr>
              <a:t>waterlily</a:t>
            </a:r>
            <a:r>
              <a:rPr lang="nl-BE" sz="1200" dirty="0">
                <a:solidFill>
                  <a:srgbClr val="3366FF"/>
                </a:solidFill>
                <a:latin typeface="Abadi MT Condensed Light"/>
                <a:cs typeface="Abadi MT Condensed Light"/>
              </a:rPr>
              <a:t> family.</a:t>
            </a:r>
          </a:p>
          <a:p>
            <a:pPr algn="l"/>
            <a:endParaRPr lang="nl-BE" sz="1200" dirty="0">
              <a:solidFill>
                <a:srgbClr val="3366FF"/>
              </a:solidFill>
              <a:latin typeface="Abadi MT Condensed Light"/>
              <a:cs typeface="Abadi MT Condensed Light"/>
            </a:endParaRPr>
          </a:p>
          <a:p>
            <a:pPr algn="l"/>
            <a:r>
              <a:rPr lang="en-US" sz="1200" b="1" dirty="0">
                <a:solidFill>
                  <a:srgbClr val="000090"/>
                </a:solidFill>
                <a:latin typeface="Abadi MT Condensed Light"/>
                <a:cs typeface="Abadi MT Condensed Light"/>
              </a:rPr>
              <a:t>Neanderthal exploitation of marine mammals in Gibraltar  </a:t>
            </a:r>
            <a:r>
              <a:rPr lang="hu-HU" sz="1200" dirty="0">
                <a:solidFill>
                  <a:srgbClr val="660066"/>
                </a:solidFill>
                <a:latin typeface="Abadi MT Condensed Light"/>
                <a:cs typeface="Abadi MT Condensed Light"/>
              </a:rPr>
              <a:t>						Chris </a:t>
            </a:r>
            <a:r>
              <a:rPr lang="hu-HU" sz="1200" b="1" dirty="0">
                <a:solidFill>
                  <a:srgbClr val="660066"/>
                </a:solidFill>
                <a:latin typeface="Abadi MT Condensed Light"/>
                <a:cs typeface="Abadi MT Condensed Light"/>
              </a:rPr>
              <a:t>Stringer</a:t>
            </a:r>
            <a:r>
              <a:rPr lang="hu-HU" sz="1200" dirty="0">
                <a:solidFill>
                  <a:srgbClr val="660066"/>
                </a:solidFill>
                <a:latin typeface="Abadi MT Condensed Light"/>
                <a:cs typeface="Abadi MT Condensed Light"/>
              </a:rPr>
              <a:t> </a:t>
            </a:r>
            <a:r>
              <a:rPr lang="hu-HU" sz="1200" i="1" dirty="0">
                <a:solidFill>
                  <a:srgbClr val="660066"/>
                </a:solidFill>
                <a:latin typeface="Abadi MT Condensed Light"/>
                <a:cs typeface="Abadi MT Condensed Light"/>
              </a:rPr>
              <a:t>cs</a:t>
            </a:r>
            <a:r>
              <a:rPr lang="hu-HU" sz="1200" dirty="0">
                <a:solidFill>
                  <a:srgbClr val="660066"/>
                </a:solidFill>
                <a:latin typeface="Abadi MT Condensed Light"/>
                <a:cs typeface="Abadi MT Condensed Light"/>
              </a:rPr>
              <a:t> 2008 </a:t>
            </a:r>
            <a:r>
              <a:rPr lang="hu-HU" sz="1200" i="1" dirty="0">
                <a:solidFill>
                  <a:srgbClr val="660066"/>
                </a:solidFill>
                <a:latin typeface="Abadi MT Condensed Light"/>
                <a:cs typeface="Abadi MT Condensed Light"/>
              </a:rPr>
              <a:t>PNAS</a:t>
            </a:r>
            <a:r>
              <a:rPr lang="hu-HU" sz="1200" dirty="0">
                <a:solidFill>
                  <a:srgbClr val="660066"/>
                </a:solidFill>
                <a:latin typeface="Abadi MT Condensed Light"/>
                <a:cs typeface="Abadi MT Condensed Light"/>
              </a:rPr>
              <a:t> 105:14319-24</a:t>
            </a:r>
          </a:p>
          <a:p>
            <a:pPr algn="l"/>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a:t>
            </a:r>
            <a:r>
              <a:rPr lang="en-US" sz="1200" dirty="0">
                <a:solidFill>
                  <a:srgbClr val="3366FF"/>
                </a:solidFill>
                <a:latin typeface="Abadi MT Condensed Light"/>
                <a:cs typeface="Abadi MT Condensed Light"/>
              </a:rPr>
              <a:t>Vanguard Cave provides evidence of </a:t>
            </a:r>
            <a:r>
              <a:rPr lang="en-US" sz="1200" dirty="0">
                <a:solidFill>
                  <a:srgbClr val="000090"/>
                </a:solidFill>
                <a:latin typeface="Abadi MT Condensed Light"/>
                <a:cs typeface="Abadi MT Condensed Light"/>
              </a:rPr>
              <a:t>marine food </a:t>
            </a:r>
            <a:r>
              <a:rPr lang="en-US" sz="1200" dirty="0">
                <a:solidFill>
                  <a:srgbClr val="3366FF"/>
                </a:solidFill>
                <a:latin typeface="Abadi MT Condensed Light"/>
                <a:cs typeface="Abadi MT Condensed Light"/>
              </a:rPr>
              <a:t>supply: mollusks, seal, dolphin, fish </a:t>
            </a:r>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a:t>
            </a:r>
            <a:r>
              <a:rPr lang="en-US" sz="1200" dirty="0">
                <a:solidFill>
                  <a:srgbClr val="3366FF"/>
                </a:solidFill>
                <a:latin typeface="Abadi MT Condensed Light"/>
                <a:cs typeface="Abadi MT Condensed Light"/>
              </a:rPr>
              <a:t>suggests that such use of marine resources was not a rare behavior, and represents </a:t>
            </a:r>
            <a:r>
              <a:rPr lang="en-US" sz="1200" dirty="0">
                <a:solidFill>
                  <a:srgbClr val="000090"/>
                </a:solidFill>
                <a:latin typeface="Abadi MT Condensed Light"/>
                <a:cs typeface="Abadi MT Condensed Light"/>
              </a:rPr>
              <a:t>focused visits </a:t>
            </a:r>
            <a:r>
              <a:rPr lang="en-US" sz="1200" dirty="0">
                <a:solidFill>
                  <a:srgbClr val="3366FF"/>
                </a:solidFill>
                <a:latin typeface="Abadi MT Condensed Light"/>
                <a:cs typeface="Abadi MT Condensed Light"/>
              </a:rPr>
              <a:t>to the coast &amp; estuaries.</a:t>
            </a:r>
          </a:p>
          <a:p>
            <a:pPr algn="l"/>
            <a:endParaRPr lang="en-US" sz="1200" dirty="0">
              <a:solidFill>
                <a:srgbClr val="3366FF"/>
              </a:solidFill>
              <a:latin typeface="Abadi MT Condensed Light"/>
              <a:cs typeface="Abadi MT Condensed Light"/>
            </a:endParaRPr>
          </a:p>
          <a:p>
            <a:pPr algn="l"/>
            <a:r>
              <a:rPr lang="en-US" sz="1200" b="1" dirty="0">
                <a:solidFill>
                  <a:srgbClr val="000090"/>
                </a:solidFill>
                <a:latin typeface="Abadi MT Condensed Light"/>
                <a:cs typeface="Abadi MT Condensed Light"/>
              </a:rPr>
              <a:t>Afterthoughts about the Neanderthal insulation hypothesis </a:t>
            </a:r>
            <a:r>
              <a:rPr lang="en-US" sz="1200" dirty="0">
                <a:solidFill>
                  <a:srgbClr val="660066"/>
                </a:solidFill>
                <a:latin typeface="Abadi MT Condensed Light"/>
                <a:cs typeface="Abadi MT Condensed Light"/>
              </a:rPr>
              <a:t>					Duncan </a:t>
            </a:r>
            <a:r>
              <a:rPr lang="en-US" sz="1200" b="1" dirty="0">
                <a:solidFill>
                  <a:srgbClr val="660066"/>
                </a:solidFill>
                <a:latin typeface="Abadi MT Condensed Light"/>
                <a:cs typeface="Abadi MT Condensed Light"/>
              </a:rPr>
              <a:t>Caldwell</a:t>
            </a:r>
            <a:r>
              <a:rPr lang="en-US" sz="1200" dirty="0">
                <a:solidFill>
                  <a:srgbClr val="660066"/>
                </a:solidFill>
                <a:latin typeface="Abadi MT Condensed Light"/>
                <a:cs typeface="Abadi MT Condensed Light"/>
              </a:rPr>
              <a:t> 2008 </a:t>
            </a:r>
            <a:r>
              <a:rPr lang="nb-NO" sz="1200" i="1" dirty="0">
                <a:solidFill>
                  <a:srgbClr val="660066"/>
                </a:solidFill>
                <a:latin typeface="Abadi MT Condensed Light"/>
                <a:cs typeface="Abadi MT Condensed Light"/>
              </a:rPr>
              <a:t>AURA </a:t>
            </a:r>
            <a:r>
              <a:rPr lang="nb-NO" sz="1200" i="1" dirty="0" err="1">
                <a:solidFill>
                  <a:srgbClr val="660066"/>
                </a:solidFill>
                <a:latin typeface="Abadi MT Condensed Light"/>
                <a:cs typeface="Abadi MT Condensed Light"/>
              </a:rPr>
              <a:t>Newsletter</a:t>
            </a:r>
            <a:r>
              <a:rPr lang="nb-NO" sz="1200" i="1" dirty="0">
                <a:solidFill>
                  <a:srgbClr val="660066"/>
                </a:solidFill>
                <a:latin typeface="Abadi MT Condensed Light"/>
                <a:cs typeface="Abadi MT Condensed Light"/>
              </a:rPr>
              <a:t> </a:t>
            </a:r>
            <a:r>
              <a:rPr lang="nb-NO" sz="1200" dirty="0">
                <a:solidFill>
                  <a:srgbClr val="660066"/>
                </a:solidFill>
                <a:latin typeface="Abadi MT Condensed Light"/>
                <a:cs typeface="Abadi MT Condensed Light"/>
              </a:rPr>
              <a:t>25:17-22</a:t>
            </a:r>
          </a:p>
          <a:p>
            <a:pPr algn="l"/>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a:t>
            </a:r>
            <a:r>
              <a:rPr lang="en-US" sz="1200" dirty="0">
                <a:solidFill>
                  <a:srgbClr val="3366FF"/>
                </a:solidFill>
                <a:latin typeface="Abadi MT Condensed Light"/>
                <a:cs typeface="Abadi MT Condensed Light"/>
              </a:rPr>
              <a:t>starchy USOs are at their maximum energy storage in late fall/winter throughout the </a:t>
            </a:r>
            <a:r>
              <a:rPr lang="en-US" sz="1200" dirty="0" err="1">
                <a:solidFill>
                  <a:srgbClr val="3366FF"/>
                </a:solidFill>
                <a:latin typeface="Abadi MT Condensed Light"/>
                <a:cs typeface="Abadi MT Condensed Light"/>
              </a:rPr>
              <a:t>Neandertal</a:t>
            </a:r>
            <a:r>
              <a:rPr lang="en-US" sz="1200" dirty="0">
                <a:solidFill>
                  <a:srgbClr val="3366FF"/>
                </a:solidFill>
                <a:latin typeface="Abadi MT Condensed Light"/>
                <a:cs typeface="Abadi MT Condensed Light"/>
              </a:rPr>
              <a:t> range, even during the coldest periods Mid-Paleolithic ... starchy material occurs </a:t>
            </a:r>
            <a:r>
              <a:rPr lang="en-US" sz="1200" dirty="0">
                <a:solidFill>
                  <a:srgbClr val="000090"/>
                </a:solidFill>
                <a:latin typeface="Abadi MT Condensed Light"/>
                <a:cs typeface="Abadi MT Condensed Light"/>
              </a:rPr>
              <a:t>on the working area of tools </a:t>
            </a:r>
            <a:r>
              <a:rPr lang="en-US" sz="1200" dirty="0">
                <a:solidFill>
                  <a:srgbClr val="3366FF"/>
                </a:solidFill>
                <a:latin typeface="Abadi MT Condensed Light"/>
                <a:cs typeface="Abadi MT Condensed Light"/>
              </a:rPr>
              <a:t>at both sides ... food residue ... </a:t>
            </a:r>
            <a:r>
              <a:rPr lang="en-US" sz="1200" dirty="0" err="1">
                <a:solidFill>
                  <a:srgbClr val="3366FF"/>
                </a:solidFill>
                <a:latin typeface="Abadi MT Condensed Light"/>
                <a:cs typeface="Abadi MT Condensed Light"/>
              </a:rPr>
              <a:t>Lanceolate</a:t>
            </a:r>
            <a:r>
              <a:rPr lang="en-US" sz="1200" dirty="0">
                <a:solidFill>
                  <a:srgbClr val="3366FF"/>
                </a:solidFill>
                <a:latin typeface="Abadi MT Condensed Light"/>
                <a:cs typeface="Abadi MT Condensed Light"/>
              </a:rPr>
              <a:t> </a:t>
            </a:r>
            <a:r>
              <a:rPr lang="en-US" sz="1200" dirty="0" err="1">
                <a:solidFill>
                  <a:srgbClr val="3366FF"/>
                </a:solidFill>
                <a:latin typeface="Abadi MT Condensed Light"/>
                <a:cs typeface="Abadi MT Condensed Light"/>
              </a:rPr>
              <a:t>bifaces</a:t>
            </a:r>
            <a:r>
              <a:rPr lang="en-US" sz="1200" dirty="0">
                <a:solidFill>
                  <a:srgbClr val="3366FF"/>
                </a:solidFill>
                <a:latin typeface="Abadi MT Condensed Light"/>
                <a:cs typeface="Abadi MT Condensed Light"/>
              </a:rPr>
              <a:t> in the </a:t>
            </a:r>
            <a:r>
              <a:rPr lang="en-US" sz="1200" dirty="0" err="1">
                <a:solidFill>
                  <a:srgbClr val="3366FF"/>
                </a:solidFill>
                <a:latin typeface="Abadi MT Condensed Light"/>
                <a:cs typeface="Abadi MT Condensed Light"/>
              </a:rPr>
              <a:t>Yonne</a:t>
            </a:r>
            <a:r>
              <a:rPr lang="en-US" sz="1200" dirty="0">
                <a:solidFill>
                  <a:srgbClr val="3366FF"/>
                </a:solidFill>
                <a:latin typeface="Abadi MT Condensed Light"/>
                <a:cs typeface="Abadi MT Condensed Light"/>
              </a:rPr>
              <a:t>, concentrated around </a:t>
            </a:r>
            <a:r>
              <a:rPr lang="en-US" sz="1200" dirty="0">
                <a:solidFill>
                  <a:srgbClr val="000090"/>
                </a:solidFill>
                <a:latin typeface="Abadi MT Condensed Light"/>
                <a:cs typeface="Abadi MT Condensed Light"/>
              </a:rPr>
              <a:t>clay bogs</a:t>
            </a:r>
            <a:r>
              <a:rPr lang="en-US" sz="1200" dirty="0">
                <a:solidFill>
                  <a:srgbClr val="3366FF"/>
                </a:solidFill>
                <a:latin typeface="Abadi MT Condensed Light"/>
                <a:cs typeface="Abadi MT Condensed Light"/>
              </a:rPr>
              <a:t>, often bear so much soil sheen from digging in silica-rich soils ... used as trowels for digging up &amp; processing </a:t>
            </a:r>
            <a:r>
              <a:rPr lang="en-US" sz="1200" dirty="0">
                <a:solidFill>
                  <a:srgbClr val="000090"/>
                </a:solidFill>
                <a:latin typeface="Abadi MT Condensed Light"/>
                <a:cs typeface="Abadi MT Condensed Light"/>
              </a:rPr>
              <a:t>cattail</a:t>
            </a:r>
            <a:r>
              <a:rPr lang="en-US" sz="1200" dirty="0">
                <a:solidFill>
                  <a:srgbClr val="3366FF"/>
                </a:solidFill>
                <a:latin typeface="Abadi MT Condensed Light"/>
                <a:cs typeface="Abadi MT Condensed Light"/>
              </a:rPr>
              <a:t> </a:t>
            </a:r>
            <a:r>
              <a:rPr lang="en-US" sz="1200" i="1" dirty="0" err="1">
                <a:solidFill>
                  <a:srgbClr val="3366FF"/>
                </a:solidFill>
                <a:latin typeface="Abadi MT Condensed Light"/>
                <a:cs typeface="Abadi MT Condensed Light"/>
              </a:rPr>
              <a:t>Typha</a:t>
            </a:r>
            <a:r>
              <a:rPr lang="en-US" sz="1200" i="1" dirty="0">
                <a:solidFill>
                  <a:srgbClr val="3366FF"/>
                </a:solidFill>
                <a:latin typeface="Abadi MT Condensed Light"/>
                <a:cs typeface="Abadi MT Condensed Light"/>
              </a:rPr>
              <a:t> </a:t>
            </a:r>
            <a:r>
              <a:rPr lang="en-US" sz="1200" i="1" dirty="0" err="1">
                <a:solidFill>
                  <a:srgbClr val="3366FF"/>
                </a:solidFill>
                <a:latin typeface="Abadi MT Condensed Light"/>
                <a:cs typeface="Abadi MT Condensed Light"/>
              </a:rPr>
              <a:t>latifolia</a:t>
            </a:r>
            <a:r>
              <a:rPr lang="en-US" sz="1200" dirty="0">
                <a:solidFill>
                  <a:srgbClr val="3366FF"/>
                </a:solidFill>
                <a:latin typeface="Abadi MT Condensed Light"/>
                <a:cs typeface="Abadi MT Condensed Light"/>
              </a:rPr>
              <a:t> rhizomes.	</a:t>
            </a:r>
          </a:p>
          <a:p>
            <a:pPr algn="l"/>
            <a:r>
              <a:rPr lang="en-US" sz="1200" dirty="0">
                <a:solidFill>
                  <a:srgbClr val="3366FF"/>
                </a:solidFill>
                <a:latin typeface="Abadi MT Condensed Light"/>
                <a:cs typeface="Abadi MT Condensed Light"/>
              </a:rPr>
              <a:t>											</a:t>
            </a:r>
            <a:r>
              <a:rPr lang="hu-HU" sz="1200" dirty="0">
                <a:solidFill>
                  <a:srgbClr val="660066"/>
                </a:solidFill>
                <a:latin typeface="Abadi MT Condensed Light"/>
                <a:cs typeface="Abadi MT Condensed Light"/>
              </a:rPr>
              <a:t>Robert </a:t>
            </a:r>
            <a:r>
              <a:rPr lang="hu-HU" sz="1200" b="1" dirty="0">
                <a:solidFill>
                  <a:srgbClr val="660066"/>
                </a:solidFill>
                <a:latin typeface="Abadi MT Condensed Light"/>
                <a:cs typeface="Abadi MT Condensed Light"/>
              </a:rPr>
              <a:t>Walter</a:t>
            </a:r>
            <a:r>
              <a:rPr lang="hu-HU" sz="1200" dirty="0">
                <a:solidFill>
                  <a:srgbClr val="660066"/>
                </a:solidFill>
                <a:latin typeface="Abadi MT Condensed Light"/>
                <a:cs typeface="Abadi MT Condensed Light"/>
              </a:rPr>
              <a:t> </a:t>
            </a:r>
            <a:r>
              <a:rPr lang="hu-HU" sz="1200" i="1" dirty="0">
                <a:solidFill>
                  <a:srgbClr val="660066"/>
                </a:solidFill>
                <a:latin typeface="Abadi MT Condensed Light"/>
                <a:cs typeface="Abadi MT Condensed Light"/>
              </a:rPr>
              <a:t>cs</a:t>
            </a:r>
            <a:r>
              <a:rPr lang="hu-HU" sz="1200" dirty="0">
                <a:solidFill>
                  <a:srgbClr val="660066"/>
                </a:solidFill>
                <a:latin typeface="Abadi MT Condensed Light"/>
                <a:cs typeface="Abadi MT Condensed Light"/>
              </a:rPr>
              <a:t> 2000 </a:t>
            </a:r>
            <a:r>
              <a:rPr lang="hu-HU" sz="1200" i="1" dirty="0">
                <a:solidFill>
                  <a:srgbClr val="660066"/>
                </a:solidFill>
                <a:latin typeface="Abadi MT Condensed Light"/>
                <a:cs typeface="Abadi MT Condensed Light"/>
              </a:rPr>
              <a:t>Nature</a:t>
            </a:r>
            <a:r>
              <a:rPr lang="hu-HU" sz="1200" dirty="0">
                <a:solidFill>
                  <a:srgbClr val="660066"/>
                </a:solidFill>
                <a:latin typeface="Abadi MT Condensed Light"/>
                <a:cs typeface="Abadi MT Condensed Light"/>
              </a:rPr>
              <a:t> 405:65-69 </a:t>
            </a:r>
            <a:r>
              <a:rPr lang="en-US" sz="1200" dirty="0">
                <a:solidFill>
                  <a:srgbClr val="3366FF"/>
                </a:solidFill>
                <a:latin typeface="Abadi MT Condensed Light"/>
                <a:cs typeface="Abadi MT Condensed Light"/>
              </a:rPr>
              <a:t> 		   </a:t>
            </a:r>
            <a:r>
              <a:rPr lang="nl-NL" sz="1200" b="1" i="1" dirty="0">
                <a:solidFill>
                  <a:srgbClr val="000090"/>
                </a:solidFill>
                <a:latin typeface="Abadi MT Condensed Light"/>
                <a:cs typeface="Abadi MT Condensed Light"/>
              </a:rPr>
              <a:t>e</a:t>
            </a:r>
            <a:r>
              <a:rPr lang="nl-BE" sz="1200" b="1" i="1" dirty="0">
                <a:solidFill>
                  <a:srgbClr val="000090"/>
                </a:solidFill>
                <a:latin typeface="Abadi MT Condensed Light"/>
                <a:cs typeface="Abadi MT Condensed Light"/>
              </a:rPr>
              <a:t>tc.etc.etc.</a:t>
            </a:r>
            <a:endParaRPr lang="en-US" sz="1200" b="1" i="1" dirty="0">
              <a:solidFill>
                <a:srgbClr val="000090"/>
              </a:solidFill>
              <a:latin typeface="Abadi MT Condensed Light"/>
              <a:cs typeface="Abadi MT Condensed Light"/>
            </a:endParaRPr>
          </a:p>
        </p:txBody>
      </p:sp>
    </p:spTree>
    <p:extLst>
      <p:ext uri="{BB962C8B-B14F-4D97-AF65-F5344CB8AC3E}">
        <p14:creationId xmlns:p14="http://schemas.microsoft.com/office/powerpoint/2010/main" val="2640139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ABFAB-A691-D344-8F39-5D6610769AC3}"/>
              </a:ext>
            </a:extLst>
          </p:cNvPr>
          <p:cNvSpPr>
            <a:spLocks noGrp="1"/>
          </p:cNvSpPr>
          <p:nvPr>
            <p:ph type="title"/>
          </p:nvPr>
        </p:nvSpPr>
        <p:spPr>
          <a:xfrm>
            <a:off x="457200" y="274637"/>
            <a:ext cx="8229600" cy="1782761"/>
          </a:xfrm>
        </p:spPr>
        <p:txBody>
          <a:bodyPr>
            <a:normAutofit fontScale="90000"/>
          </a:bodyPr>
          <a:lstStyle/>
          <a:p>
            <a:r>
              <a:rPr lang="nl-BE" b="1" dirty="0">
                <a:solidFill>
                  <a:srgbClr val="7030A0"/>
                </a:solidFill>
              </a:rPr>
              <a:t>Pleistocene </a:t>
            </a:r>
            <a:r>
              <a:rPr lang="nl-BE" b="1" i="1" dirty="0">
                <a:solidFill>
                  <a:srgbClr val="7030A0"/>
                </a:solidFill>
              </a:rPr>
              <a:t>Homo</a:t>
            </a:r>
            <a:r>
              <a:rPr lang="nl-BE" b="1" dirty="0">
                <a:solidFill>
                  <a:srgbClr val="7030A0"/>
                </a:solidFill>
              </a:rPr>
              <a:t> : </a:t>
            </a:r>
            <a:br>
              <a:rPr lang="nl-BE" b="1" dirty="0">
                <a:solidFill>
                  <a:srgbClr val="7030A0"/>
                </a:solidFill>
              </a:rPr>
            </a:br>
            <a:r>
              <a:rPr lang="nl-BE" b="1" dirty="0">
                <a:solidFill>
                  <a:srgbClr val="7030A0"/>
                </a:solidFill>
              </a:rPr>
              <a:t>shallow-water foods :</a:t>
            </a:r>
            <a:br>
              <a:rPr lang="nl-BE" b="1" dirty="0">
                <a:solidFill>
                  <a:srgbClr val="7030A0"/>
                </a:solidFill>
              </a:rPr>
            </a:br>
            <a:r>
              <a:rPr lang="nl-BE" b="1" dirty="0">
                <a:solidFill>
                  <a:srgbClr val="7030A0"/>
                </a:solidFill>
              </a:rPr>
              <a:t>Java, Israel, S-Africa  </a:t>
            </a:r>
            <a:r>
              <a:rPr lang="nl-BE" sz="3600" b="1" i="1" dirty="0">
                <a:solidFill>
                  <a:srgbClr val="7030A0"/>
                </a:solidFill>
              </a:rPr>
              <a:t>etc.</a:t>
            </a:r>
            <a:r>
              <a:rPr lang="nl-BE" sz="3600" b="1" dirty="0">
                <a:solidFill>
                  <a:srgbClr val="7030A0"/>
                </a:solidFill>
              </a:rPr>
              <a:t> </a:t>
            </a:r>
          </a:p>
        </p:txBody>
      </p:sp>
      <p:sp>
        <p:nvSpPr>
          <p:cNvPr id="3" name="Tijdelijke aanduiding voor inhoud 2">
            <a:extLst>
              <a:ext uri="{FF2B5EF4-FFF2-40B4-BE49-F238E27FC236}">
                <a16:creationId xmlns:a16="http://schemas.microsoft.com/office/drawing/2014/main" id="{B63A9D08-3DFD-0C4D-AF73-4272B7B20FFC}"/>
              </a:ext>
            </a:extLst>
          </p:cNvPr>
          <p:cNvSpPr>
            <a:spLocks noGrp="1"/>
          </p:cNvSpPr>
          <p:nvPr>
            <p:ph idx="1"/>
          </p:nvPr>
        </p:nvSpPr>
        <p:spPr>
          <a:xfrm>
            <a:off x="93600" y="2417399"/>
            <a:ext cx="8956800" cy="4525963"/>
          </a:xfrm>
        </p:spPr>
        <p:txBody>
          <a:bodyPr>
            <a:normAutofit fontScale="92500" lnSpcReduction="20000"/>
          </a:bodyPr>
          <a:lstStyle/>
          <a:p>
            <a:r>
              <a:rPr lang="nl-BE" sz="2600" b="1" i="1" dirty="0">
                <a:solidFill>
                  <a:srgbClr val="0070C0"/>
                </a:solidFill>
              </a:rPr>
              <a:t>Homo erectus </a:t>
            </a:r>
            <a:r>
              <a:rPr lang="nl-BE" sz="2600" b="1" dirty="0">
                <a:solidFill>
                  <a:srgbClr val="0070C0"/>
                </a:solidFill>
              </a:rPr>
              <a:t>at Trinil on Java  used </a:t>
            </a:r>
            <a:r>
              <a:rPr lang="nl-BE" sz="2600" b="1" u="sng" dirty="0">
                <a:solidFill>
                  <a:srgbClr val="0070C0"/>
                </a:solidFill>
              </a:rPr>
              <a:t>shells</a:t>
            </a:r>
            <a:r>
              <a:rPr lang="nl-BE" sz="2600" b="1" dirty="0">
                <a:solidFill>
                  <a:srgbClr val="0070C0"/>
                </a:solidFill>
              </a:rPr>
              <a:t>  for tool production  and  engraving  </a:t>
            </a:r>
          </a:p>
          <a:p>
            <a:pPr marL="0" indent="0">
              <a:buNone/>
            </a:pPr>
            <a:r>
              <a:rPr lang="nl-BE" sz="2600" b="1" dirty="0">
                <a:solidFill>
                  <a:srgbClr val="0070C0"/>
                </a:solidFill>
              </a:rPr>
              <a:t>	</a:t>
            </a:r>
            <a:r>
              <a:rPr lang="nl-BE" sz="2600" dirty="0">
                <a:solidFill>
                  <a:schemeClr val="accent5">
                    <a:lumMod val="75000"/>
                  </a:schemeClr>
                </a:solidFill>
              </a:rPr>
              <a:t>José Joordens … Stephen Munro … 2015 </a:t>
            </a:r>
            <a:r>
              <a:rPr lang="nl-BE" sz="2600" i="1" dirty="0">
                <a:solidFill>
                  <a:schemeClr val="accent5">
                    <a:lumMod val="75000"/>
                  </a:schemeClr>
                </a:solidFill>
              </a:rPr>
              <a:t>Nature</a:t>
            </a:r>
            <a:r>
              <a:rPr lang="nl-BE" sz="2600" dirty="0">
                <a:solidFill>
                  <a:schemeClr val="accent5">
                    <a:lumMod val="75000"/>
                  </a:schemeClr>
                </a:solidFill>
              </a:rPr>
              <a:t> 518:228-231</a:t>
            </a:r>
            <a:endParaRPr lang="nl-BE" sz="1200" dirty="0">
              <a:solidFill>
                <a:schemeClr val="accent5">
                  <a:lumMod val="75000"/>
                </a:schemeClr>
              </a:solidFill>
            </a:endParaRPr>
          </a:p>
          <a:p>
            <a:pPr marL="0" indent="0">
              <a:buNone/>
            </a:pPr>
            <a:endParaRPr lang="nl-BE" sz="2600" dirty="0">
              <a:solidFill>
                <a:srgbClr val="0070C0"/>
              </a:solidFill>
            </a:endParaRPr>
          </a:p>
          <a:p>
            <a:r>
              <a:rPr lang="en-US" sz="2600" b="1" dirty="0">
                <a:solidFill>
                  <a:srgbClr val="0070C0"/>
                </a:solidFill>
              </a:rPr>
              <a:t>Beneath Still Waters  –  Multi-stage  </a:t>
            </a:r>
            <a:r>
              <a:rPr lang="en-US" sz="2600" b="1" u="sng" dirty="0">
                <a:solidFill>
                  <a:srgbClr val="0070C0"/>
                </a:solidFill>
              </a:rPr>
              <a:t>aquatic</a:t>
            </a:r>
            <a:r>
              <a:rPr lang="en-US" sz="2600" b="1" dirty="0">
                <a:solidFill>
                  <a:srgbClr val="0070C0"/>
                </a:solidFill>
              </a:rPr>
              <a:t> exploitation of  </a:t>
            </a:r>
            <a:r>
              <a:rPr lang="en-US" sz="2600" b="1" i="1" dirty="0">
                <a:solidFill>
                  <a:srgbClr val="0070C0"/>
                </a:solidFill>
              </a:rPr>
              <a:t>Euryale ferox </a:t>
            </a:r>
            <a:r>
              <a:rPr lang="en-US" sz="2600" b="1" dirty="0">
                <a:solidFill>
                  <a:srgbClr val="0070C0"/>
                </a:solidFill>
              </a:rPr>
              <a:t>(</a:t>
            </a:r>
            <a:r>
              <a:rPr lang="en-US" sz="2600" b="1" dirty="0" err="1">
                <a:solidFill>
                  <a:srgbClr val="0070C0"/>
                </a:solidFill>
              </a:rPr>
              <a:t>Salisb</a:t>
            </a:r>
            <a:r>
              <a:rPr lang="en-US" sz="2600" b="1" dirty="0">
                <a:solidFill>
                  <a:srgbClr val="0070C0"/>
                </a:solidFill>
              </a:rPr>
              <a:t>.) during the Acheulian </a:t>
            </a:r>
          </a:p>
          <a:p>
            <a:pPr marL="0" indent="0">
              <a:buNone/>
            </a:pPr>
            <a:r>
              <a:rPr lang="en-US" sz="2600" dirty="0">
                <a:solidFill>
                  <a:srgbClr val="0070C0"/>
                </a:solidFill>
              </a:rPr>
              <a:t>	</a:t>
            </a:r>
            <a:r>
              <a:rPr lang="nl-BE" sz="2600" dirty="0">
                <a:solidFill>
                  <a:schemeClr val="accent5">
                    <a:lumMod val="75000"/>
                  </a:schemeClr>
                </a:solidFill>
              </a:rPr>
              <a:t>N. Goren-Inbar </a:t>
            </a:r>
            <a:r>
              <a:rPr lang="nl-BE" sz="2400" i="1" dirty="0">
                <a:solidFill>
                  <a:schemeClr val="accent5">
                    <a:lumMod val="75000"/>
                  </a:schemeClr>
                </a:solidFill>
              </a:rPr>
              <a:t>cs</a:t>
            </a:r>
            <a:r>
              <a:rPr lang="nl-BE" sz="2400" dirty="0">
                <a:solidFill>
                  <a:schemeClr val="accent5">
                    <a:lumMod val="75000"/>
                  </a:schemeClr>
                </a:solidFill>
              </a:rPr>
              <a:t> </a:t>
            </a:r>
            <a:r>
              <a:rPr lang="nl-BE" sz="2600" dirty="0">
                <a:solidFill>
                  <a:schemeClr val="accent5">
                    <a:lumMod val="75000"/>
                  </a:schemeClr>
                </a:solidFill>
              </a:rPr>
              <a:t>2014 </a:t>
            </a:r>
            <a:r>
              <a:rPr lang="nl-BE" sz="2600" i="1" dirty="0">
                <a:solidFill>
                  <a:schemeClr val="accent5">
                    <a:lumMod val="75000"/>
                  </a:schemeClr>
                </a:solidFill>
              </a:rPr>
              <a:t>Internet Archaeol.</a:t>
            </a:r>
            <a:r>
              <a:rPr lang="nl-BE" sz="2600" dirty="0">
                <a:solidFill>
                  <a:schemeClr val="accent5">
                    <a:lumMod val="75000"/>
                  </a:schemeClr>
                </a:solidFill>
              </a:rPr>
              <a:t>37 </a:t>
            </a:r>
            <a:r>
              <a:rPr lang="nl-BE" sz="2400" dirty="0">
                <a:solidFill>
                  <a:schemeClr val="accent5">
                    <a:lumMod val="75000"/>
                  </a:schemeClr>
                </a:solidFill>
              </a:rPr>
              <a:t>doi </a:t>
            </a:r>
            <a:r>
              <a:rPr lang="nl-BE" sz="2600" dirty="0">
                <a:solidFill>
                  <a:schemeClr val="accent5">
                    <a:lumMod val="75000"/>
                  </a:schemeClr>
                </a:solidFill>
              </a:rPr>
              <a:t>10.11141/ia.37.</a:t>
            </a:r>
            <a:r>
              <a:rPr lang="nl-BE" sz="2600" dirty="0">
                <a:solidFill>
                  <a:srgbClr val="0070C0"/>
                </a:solidFill>
              </a:rPr>
              <a:t>1</a:t>
            </a:r>
            <a:endParaRPr lang="nl-BE" sz="1200" dirty="0">
              <a:solidFill>
                <a:srgbClr val="0070C0"/>
              </a:solidFill>
            </a:endParaRPr>
          </a:p>
          <a:p>
            <a:pPr marL="0" indent="0">
              <a:buNone/>
            </a:pPr>
            <a:r>
              <a:rPr lang="nl-BE" sz="2600" dirty="0">
                <a:solidFill>
                  <a:srgbClr val="0070C0"/>
                </a:solidFill>
              </a:rPr>
              <a:t> </a:t>
            </a:r>
          </a:p>
          <a:p>
            <a:r>
              <a:rPr lang="nl-BE" sz="2600" b="1" dirty="0">
                <a:solidFill>
                  <a:srgbClr val="0070C0"/>
                </a:solidFill>
              </a:rPr>
              <a:t>On the origins and significance of Pleistocene coastal resource use in southern Africa with particular reference to </a:t>
            </a:r>
            <a:r>
              <a:rPr lang="nl-BE" sz="2600" b="1" u="sng" dirty="0">
                <a:solidFill>
                  <a:srgbClr val="0070C0"/>
                </a:solidFill>
              </a:rPr>
              <a:t>shellfish</a:t>
            </a:r>
            <a:r>
              <a:rPr lang="nl-BE" sz="2600" b="1" dirty="0">
                <a:solidFill>
                  <a:srgbClr val="0070C0"/>
                </a:solidFill>
              </a:rPr>
              <a:t> gathering   </a:t>
            </a:r>
          </a:p>
          <a:p>
            <a:pPr marL="457200" lvl="1" indent="0">
              <a:buNone/>
            </a:pPr>
            <a:r>
              <a:rPr lang="nl-BE" sz="2600" dirty="0">
                <a:solidFill>
                  <a:schemeClr val="accent5">
                    <a:lumMod val="75000"/>
                  </a:schemeClr>
                </a:solidFill>
              </a:rPr>
              <a:t>Antonieta Jerardino 2016  </a:t>
            </a:r>
            <a:r>
              <a:rPr lang="nl-BE" sz="2600" i="1" dirty="0">
                <a:solidFill>
                  <a:schemeClr val="accent5">
                    <a:lumMod val="75000"/>
                  </a:schemeClr>
                </a:solidFill>
              </a:rPr>
              <a:t>J.anthropol.Archeol</a:t>
            </a:r>
            <a:r>
              <a:rPr lang="nl-BE" sz="2600" dirty="0">
                <a:solidFill>
                  <a:schemeClr val="accent5">
                    <a:lumMod val="75000"/>
                  </a:schemeClr>
                </a:solidFill>
              </a:rPr>
              <a:t>.41:213-230</a:t>
            </a:r>
          </a:p>
          <a:p>
            <a:pPr marL="457200" lvl="1" indent="0">
              <a:buNone/>
            </a:pPr>
            <a:r>
              <a:rPr lang="en-US" sz="2600" b="1" dirty="0">
                <a:solidFill>
                  <a:srgbClr val="0070C0"/>
                </a:solidFill>
              </a:rPr>
              <a:t>														    </a:t>
            </a:r>
            <a:r>
              <a:rPr lang="en-US" sz="2600" i="1" dirty="0">
                <a:solidFill>
                  <a:srgbClr val="0070C0"/>
                </a:solidFill>
              </a:rPr>
              <a:t>etc. etc. etc.</a:t>
            </a:r>
            <a:endParaRPr lang="en-US" sz="2600" b="1" i="1" dirty="0">
              <a:solidFill>
                <a:srgbClr val="0070C0"/>
              </a:solidFill>
            </a:endParaRPr>
          </a:p>
          <a:p>
            <a:pPr marL="457200" lvl="1" indent="0">
              <a:buNone/>
            </a:pPr>
            <a:endParaRPr lang="nl-BE" sz="2600" dirty="0">
              <a:solidFill>
                <a:srgbClr val="0070C0"/>
              </a:solidFill>
            </a:endParaRPr>
          </a:p>
        </p:txBody>
      </p:sp>
    </p:spTree>
    <p:extLst>
      <p:ext uri="{BB962C8B-B14F-4D97-AF65-F5344CB8AC3E}">
        <p14:creationId xmlns:p14="http://schemas.microsoft.com/office/powerpoint/2010/main" val="1812846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5046" y="0"/>
            <a:ext cx="9122321" cy="6101040"/>
          </a:xfrm>
          <a:prstGeom prst="rect">
            <a:avLst/>
          </a:prstGeom>
        </p:spPr>
      </p:pic>
      <p:cxnSp>
        <p:nvCxnSpPr>
          <p:cNvPr id="4" name="Rechte verbindingslijn 3"/>
          <p:cNvCxnSpPr/>
          <p:nvPr/>
        </p:nvCxnSpPr>
        <p:spPr>
          <a:xfrm flipH="1">
            <a:off x="385548" y="519565"/>
            <a:ext cx="8251288" cy="5581475"/>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Rechte verbindingslijn 5"/>
          <p:cNvCxnSpPr/>
          <p:nvPr/>
        </p:nvCxnSpPr>
        <p:spPr>
          <a:xfrm>
            <a:off x="385548" y="2478216"/>
            <a:ext cx="2538884" cy="3622824"/>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kstvak 6"/>
          <p:cNvSpPr txBox="1"/>
          <p:nvPr/>
        </p:nvSpPr>
        <p:spPr>
          <a:xfrm>
            <a:off x="385548" y="306186"/>
            <a:ext cx="4922216" cy="1112099"/>
          </a:xfrm>
          <a:prstGeom prst="rect">
            <a:avLst/>
          </a:prstGeom>
          <a:solidFill>
            <a:schemeClr val="bg1"/>
          </a:solidFill>
        </p:spPr>
        <p:txBody>
          <a:bodyPr wrap="none" rtlCol="0">
            <a:spAutoFit/>
          </a:bodyPr>
          <a:lstStyle/>
          <a:p>
            <a:pPr>
              <a:lnSpc>
                <a:spcPct val="120000"/>
              </a:lnSpc>
            </a:pPr>
            <a:r>
              <a:rPr lang="en-US" sz="2800" b="1" dirty="0">
                <a:solidFill>
                  <a:srgbClr val="0000FF"/>
                </a:solidFill>
              </a:rPr>
              <a:t>W</a:t>
            </a:r>
            <a:r>
              <a:rPr lang="nl-NL" sz="2800" b="1" dirty="0">
                <a:solidFill>
                  <a:srgbClr val="0000FF"/>
                </a:solidFill>
              </a:rPr>
              <a:t>e </a:t>
            </a:r>
            <a:r>
              <a:rPr lang="nl-NL" sz="2800" b="1" dirty="0" err="1">
                <a:solidFill>
                  <a:srgbClr val="0000FF"/>
                </a:solidFill>
              </a:rPr>
              <a:t>don’t</a:t>
            </a:r>
            <a:r>
              <a:rPr lang="nl-NL" sz="2800" b="1" dirty="0">
                <a:solidFill>
                  <a:srgbClr val="0000FF"/>
                </a:solidFill>
              </a:rPr>
              <a:t> </a:t>
            </a:r>
            <a:r>
              <a:rPr lang="nl-NL" sz="2800" b="1" dirty="0" err="1">
                <a:solidFill>
                  <a:srgbClr val="0000FF"/>
                </a:solidFill>
              </a:rPr>
              <a:t>descend</a:t>
            </a:r>
            <a:r>
              <a:rPr lang="nl-NL" sz="2800" b="1" dirty="0">
                <a:solidFill>
                  <a:srgbClr val="0000FF"/>
                </a:solidFill>
              </a:rPr>
              <a:t> </a:t>
            </a:r>
            <a:r>
              <a:rPr lang="nl-NL" sz="2800" b="1" dirty="0" err="1">
                <a:solidFill>
                  <a:srgbClr val="0000FF"/>
                </a:solidFill>
              </a:rPr>
              <a:t>from</a:t>
            </a:r>
            <a:r>
              <a:rPr lang="nl-NL" sz="2800" b="1" dirty="0">
                <a:solidFill>
                  <a:srgbClr val="0000FF"/>
                </a:solidFill>
              </a:rPr>
              <a:t> </a:t>
            </a:r>
            <a:r>
              <a:rPr lang="nl-NL" sz="2800" b="1" dirty="0" err="1">
                <a:solidFill>
                  <a:srgbClr val="0000FF"/>
                </a:solidFill>
              </a:rPr>
              <a:t>chimps</a:t>
            </a:r>
            <a:r>
              <a:rPr lang="nl-NL" sz="2800" b="1" dirty="0">
                <a:solidFill>
                  <a:srgbClr val="0000FF"/>
                </a:solidFill>
              </a:rPr>
              <a:t>, </a:t>
            </a:r>
          </a:p>
          <a:p>
            <a:pPr>
              <a:lnSpc>
                <a:spcPct val="120000"/>
              </a:lnSpc>
            </a:pPr>
            <a:r>
              <a:rPr lang="nl-NL" sz="2800" b="1" dirty="0">
                <a:solidFill>
                  <a:srgbClr val="0000FF"/>
                </a:solidFill>
              </a:rPr>
              <a:t>nor </a:t>
            </a:r>
            <a:r>
              <a:rPr lang="nl-NL" sz="2800" b="1" dirty="0" err="1">
                <a:solidFill>
                  <a:srgbClr val="0000FF"/>
                </a:solidFill>
              </a:rPr>
              <a:t>from</a:t>
            </a:r>
            <a:r>
              <a:rPr lang="nl-NL" sz="2800" b="1" dirty="0">
                <a:solidFill>
                  <a:srgbClr val="0000FF"/>
                </a:solidFill>
              </a:rPr>
              <a:t> </a:t>
            </a:r>
            <a:r>
              <a:rPr lang="nl-NL" sz="2800" b="1" dirty="0" err="1">
                <a:solidFill>
                  <a:srgbClr val="0000FF"/>
                </a:solidFill>
              </a:rPr>
              <a:t>knuckle</a:t>
            </a:r>
            <a:r>
              <a:rPr lang="nl-NL" sz="2800" b="1" dirty="0">
                <a:solidFill>
                  <a:srgbClr val="0000FF"/>
                </a:solidFill>
              </a:rPr>
              <a:t>-walkers.</a:t>
            </a:r>
          </a:p>
        </p:txBody>
      </p:sp>
    </p:spTree>
    <p:extLst>
      <p:ext uri="{BB962C8B-B14F-4D97-AF65-F5344CB8AC3E}">
        <p14:creationId xmlns:p14="http://schemas.microsoft.com/office/powerpoint/2010/main" val="36375309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B49D662-ECCF-224E-9F2D-21E1A4D5AC6C}"/>
              </a:ext>
            </a:extLst>
          </p:cNvPr>
          <p:cNvSpPr>
            <a:spLocks noGrp="1"/>
          </p:cNvSpPr>
          <p:nvPr>
            <p:ph idx="1"/>
          </p:nvPr>
        </p:nvSpPr>
        <p:spPr>
          <a:xfrm>
            <a:off x="291765" y="503237"/>
            <a:ext cx="8229600" cy="5851525"/>
          </a:xfrm>
        </p:spPr>
        <p:txBody>
          <a:bodyPr>
            <a:normAutofit fontScale="92500" lnSpcReduction="20000"/>
          </a:bodyPr>
          <a:lstStyle/>
          <a:p>
            <a:pPr marL="0" indent="0">
              <a:buNone/>
            </a:pPr>
            <a:r>
              <a:rPr lang="nl-BE" dirty="0"/>
              <a:t>	</a:t>
            </a:r>
            <a:r>
              <a:rPr lang="nl-BE" dirty="0">
                <a:solidFill>
                  <a:schemeClr val="accent5">
                    <a:lumMod val="75000"/>
                  </a:schemeClr>
                </a:solidFill>
              </a:rPr>
              <a:t>Corrections of so-called “savanna” habitats, </a:t>
            </a:r>
            <a:r>
              <a:rPr lang="nl-BE" i="1" dirty="0">
                <a:solidFill>
                  <a:schemeClr val="accent5">
                    <a:lumMod val="75000"/>
                  </a:schemeClr>
                </a:solidFill>
              </a:rPr>
              <a:t>e.g.</a:t>
            </a:r>
            <a:endParaRPr lang="nl-BE" sz="1600" i="1" dirty="0">
              <a:solidFill>
                <a:schemeClr val="accent5">
                  <a:lumMod val="75000"/>
                </a:schemeClr>
              </a:solidFill>
            </a:endParaRPr>
          </a:p>
          <a:p>
            <a:pPr marL="0" indent="0">
              <a:buNone/>
            </a:pPr>
            <a:endParaRPr lang="nl-BE" sz="1700" i="1" dirty="0">
              <a:solidFill>
                <a:srgbClr val="0070C0"/>
              </a:solidFill>
            </a:endParaRPr>
          </a:p>
          <a:p>
            <a:pPr marL="0" indent="0">
              <a:buNone/>
            </a:pPr>
            <a:r>
              <a:rPr lang="en-US" b="1" dirty="0">
                <a:solidFill>
                  <a:srgbClr val="7030A0"/>
                </a:solidFill>
              </a:rPr>
              <a:t>Revised stratigraphy of Area 123, </a:t>
            </a:r>
            <a:r>
              <a:rPr lang="en-US" b="1" dirty="0" err="1">
                <a:solidFill>
                  <a:srgbClr val="7030A0"/>
                </a:solidFill>
              </a:rPr>
              <a:t>Koobi</a:t>
            </a:r>
            <a:r>
              <a:rPr lang="en-US" b="1" dirty="0">
                <a:solidFill>
                  <a:srgbClr val="7030A0"/>
                </a:solidFill>
              </a:rPr>
              <a:t> Fora, Kenya, and new age estimates of its fossil mammals, including hominins</a:t>
            </a:r>
          </a:p>
          <a:p>
            <a:pPr marL="0" indent="0">
              <a:buNone/>
            </a:pPr>
            <a:r>
              <a:rPr lang="en-US" dirty="0">
                <a:solidFill>
                  <a:srgbClr val="7030A0"/>
                </a:solidFill>
              </a:rPr>
              <a:t>PN </a:t>
            </a:r>
            <a:r>
              <a:rPr lang="en-US" dirty="0" err="1">
                <a:solidFill>
                  <a:srgbClr val="7030A0"/>
                </a:solidFill>
              </a:rPr>
              <a:t>Gathogo</a:t>
            </a:r>
            <a:r>
              <a:rPr lang="en-US" dirty="0">
                <a:solidFill>
                  <a:srgbClr val="7030A0"/>
                </a:solidFill>
              </a:rPr>
              <a:t> &amp; FH Brown 2006 </a:t>
            </a:r>
            <a:r>
              <a:rPr lang="en-US" i="1" dirty="0">
                <a:solidFill>
                  <a:srgbClr val="7030A0"/>
                </a:solidFill>
              </a:rPr>
              <a:t>J.hum.Evol</a:t>
            </a:r>
            <a:r>
              <a:rPr lang="en-US" dirty="0">
                <a:solidFill>
                  <a:srgbClr val="7030A0"/>
                </a:solidFill>
              </a:rPr>
              <a:t>.51:471-9</a:t>
            </a:r>
            <a:endParaRPr lang="en-US" sz="1700" dirty="0">
              <a:solidFill>
                <a:srgbClr val="7030A0"/>
              </a:solidFill>
            </a:endParaRPr>
          </a:p>
          <a:p>
            <a:pPr marL="0" indent="0">
              <a:buNone/>
            </a:pPr>
            <a:r>
              <a:rPr lang="en-US" sz="1700" dirty="0">
                <a:solidFill>
                  <a:srgbClr val="7030A0"/>
                </a:solidFill>
              </a:rPr>
              <a:t>  </a:t>
            </a:r>
          </a:p>
          <a:p>
            <a:pPr marL="0" indent="0">
              <a:buNone/>
            </a:pPr>
            <a:r>
              <a:rPr lang="en-US" sz="1700" dirty="0">
                <a:solidFill>
                  <a:srgbClr val="0070C0"/>
                </a:solidFill>
              </a:rPr>
              <a:t>	    </a:t>
            </a:r>
            <a:r>
              <a:rPr lang="en-US" dirty="0">
                <a:solidFill>
                  <a:srgbClr val="0070C0"/>
                </a:solidFill>
              </a:rPr>
              <a:t>… all hominins … from </a:t>
            </a:r>
            <a:r>
              <a:rPr lang="en-US" dirty="0" err="1">
                <a:solidFill>
                  <a:srgbClr val="0070C0"/>
                </a:solidFill>
              </a:rPr>
              <a:t>Paleontol.Coll.Area</a:t>
            </a:r>
            <a:r>
              <a:rPr lang="en-US" dirty="0">
                <a:solidFill>
                  <a:srgbClr val="0070C0"/>
                </a:solidFill>
              </a:rPr>
              <a:t> 123 derive from levels  between  the KBS Tuff (</a:t>
            </a:r>
            <a:r>
              <a:rPr lang="en-US" dirty="0">
                <a:solidFill>
                  <a:srgbClr val="7030A0"/>
                </a:solidFill>
              </a:rPr>
              <a:t>1.87 Ma</a:t>
            </a:r>
            <a:r>
              <a:rPr lang="en-US" dirty="0">
                <a:solidFill>
                  <a:srgbClr val="0070C0"/>
                </a:solidFill>
              </a:rPr>
              <a:t>) &amp; the Lower </a:t>
            </a:r>
            <a:r>
              <a:rPr lang="en-US" dirty="0" err="1">
                <a:solidFill>
                  <a:srgbClr val="0070C0"/>
                </a:solidFill>
              </a:rPr>
              <a:t>Ileret</a:t>
            </a:r>
            <a:r>
              <a:rPr lang="en-US" dirty="0">
                <a:solidFill>
                  <a:srgbClr val="0070C0"/>
                </a:solidFill>
              </a:rPr>
              <a:t> Tuff (</a:t>
            </a:r>
            <a:r>
              <a:rPr lang="en-US" dirty="0">
                <a:solidFill>
                  <a:srgbClr val="7030A0"/>
                </a:solidFill>
              </a:rPr>
              <a:t>1.53 Ma</a:t>
            </a:r>
            <a:r>
              <a:rPr lang="en-US" dirty="0">
                <a:solidFill>
                  <a:srgbClr val="0070C0"/>
                </a:solidFill>
              </a:rPr>
              <a:t>) : </a:t>
            </a:r>
          </a:p>
          <a:p>
            <a:pPr marL="0" indent="0">
              <a:buNone/>
            </a:pPr>
            <a:r>
              <a:rPr lang="en-US" dirty="0">
                <a:solidFill>
                  <a:srgbClr val="0070C0"/>
                </a:solidFill>
              </a:rPr>
              <a:t>		53 m of section below the Lower </a:t>
            </a:r>
            <a:r>
              <a:rPr lang="en-US" dirty="0" err="1">
                <a:solidFill>
                  <a:srgbClr val="0070C0"/>
                </a:solidFill>
              </a:rPr>
              <a:t>Ileret</a:t>
            </a:r>
            <a:r>
              <a:rPr lang="en-US" dirty="0">
                <a:solidFill>
                  <a:srgbClr val="0070C0"/>
                </a:solidFill>
              </a:rPr>
              <a:t> Tuff, an interval  in which beds vary markedly laterally, esp. those units containing  </a:t>
            </a:r>
            <a:r>
              <a:rPr lang="en-US" b="1" dirty="0" err="1">
                <a:solidFill>
                  <a:srgbClr val="0070C0"/>
                </a:solidFill>
              </a:rPr>
              <a:t>molluscs</a:t>
            </a:r>
            <a:r>
              <a:rPr lang="en-US" dirty="0">
                <a:solidFill>
                  <a:srgbClr val="0070C0"/>
                </a:solidFill>
              </a:rPr>
              <a:t>  &amp;  </a:t>
            </a:r>
            <a:r>
              <a:rPr lang="en-US" b="1" dirty="0">
                <a:solidFill>
                  <a:srgbClr val="0070C0"/>
                </a:solidFill>
              </a:rPr>
              <a:t>algal</a:t>
            </a:r>
            <a:r>
              <a:rPr lang="en-US" dirty="0">
                <a:solidFill>
                  <a:srgbClr val="0070C0"/>
                </a:solidFill>
              </a:rPr>
              <a:t> stromatolites. </a:t>
            </a:r>
            <a:endParaRPr lang="nl-BE" dirty="0">
              <a:solidFill>
                <a:srgbClr val="0070C0"/>
              </a:solidFill>
            </a:endParaRPr>
          </a:p>
        </p:txBody>
      </p:sp>
    </p:spTree>
    <p:extLst>
      <p:ext uri="{BB962C8B-B14F-4D97-AF65-F5344CB8AC3E}">
        <p14:creationId xmlns:p14="http://schemas.microsoft.com/office/powerpoint/2010/main" val="381289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a:xfrm>
            <a:off x="255840" y="218623"/>
            <a:ext cx="8625467" cy="6444177"/>
          </a:xfrm>
        </p:spPr>
        <p:txBody>
          <a:bodyPr>
            <a:normAutofit fontScale="92500" lnSpcReduction="10000"/>
          </a:bodyPr>
          <a:lstStyle/>
          <a:p>
            <a:pPr algn="l"/>
            <a:r>
              <a:rPr lang="en-US" sz="1200" b="1" dirty="0">
                <a:solidFill>
                  <a:srgbClr val="000090"/>
                </a:solidFill>
                <a:latin typeface="Abadi MT Condensed Light"/>
                <a:cs typeface="Abadi MT Condensed Light"/>
              </a:rPr>
              <a:t>Beneath Still Waters - Multistage Aquatic Exploitation of </a:t>
            </a:r>
            <a:r>
              <a:rPr lang="en-US" sz="1200" b="1" i="1" dirty="0">
                <a:solidFill>
                  <a:srgbClr val="000090"/>
                </a:solidFill>
                <a:latin typeface="Abadi MT Condensed Light"/>
                <a:cs typeface="Abadi MT Condensed Light"/>
              </a:rPr>
              <a:t>Euryale </a:t>
            </a:r>
            <a:r>
              <a:rPr lang="en-US" sz="1200" b="1" i="1" dirty="0" err="1">
                <a:solidFill>
                  <a:srgbClr val="000090"/>
                </a:solidFill>
                <a:latin typeface="Abadi MT Condensed Light"/>
                <a:cs typeface="Abadi MT Condensed Light"/>
              </a:rPr>
              <a:t>ferox</a:t>
            </a:r>
            <a:r>
              <a:rPr lang="en-US" sz="1200" b="1" i="1" dirty="0">
                <a:solidFill>
                  <a:srgbClr val="000090"/>
                </a:solidFill>
                <a:latin typeface="Abadi MT Condensed Light"/>
                <a:cs typeface="Abadi MT Condensed Light"/>
              </a:rPr>
              <a:t> </a:t>
            </a:r>
            <a:r>
              <a:rPr lang="en-US" sz="1200" b="1" dirty="0">
                <a:solidFill>
                  <a:srgbClr val="000090"/>
                </a:solidFill>
                <a:latin typeface="Abadi MT Condensed Light"/>
                <a:cs typeface="Abadi MT Condensed Light"/>
              </a:rPr>
              <a:t>during the </a:t>
            </a:r>
            <a:r>
              <a:rPr lang="en-US" sz="1200" b="1" dirty="0" err="1">
                <a:solidFill>
                  <a:srgbClr val="000090"/>
                </a:solidFill>
                <a:latin typeface="Abadi MT Condensed Light"/>
                <a:cs typeface="Abadi MT Condensed Light"/>
              </a:rPr>
              <a:t>Acheulian</a:t>
            </a:r>
            <a:r>
              <a:rPr lang="en-US" sz="1200" b="1" dirty="0">
                <a:solidFill>
                  <a:srgbClr val="000090"/>
                </a:solidFill>
                <a:latin typeface="Abadi MT Condensed Light"/>
                <a:cs typeface="Abadi MT Condensed Light"/>
              </a:rPr>
              <a:t>     		</a:t>
            </a:r>
            <a:r>
              <a:rPr lang="it-IT" sz="1200" dirty="0" err="1">
                <a:solidFill>
                  <a:srgbClr val="660066"/>
                </a:solidFill>
                <a:latin typeface="Abadi MT Condensed Light"/>
                <a:cs typeface="Abadi MT Condensed Light"/>
              </a:rPr>
              <a:t>Naama</a:t>
            </a:r>
            <a:r>
              <a:rPr lang="it-IT" sz="1200" dirty="0">
                <a:solidFill>
                  <a:srgbClr val="660066"/>
                </a:solidFill>
                <a:latin typeface="Abadi MT Condensed Light"/>
                <a:cs typeface="Abadi MT Condensed Light"/>
              </a:rPr>
              <a:t> </a:t>
            </a:r>
            <a:r>
              <a:rPr lang="it-IT" sz="1200" b="1" dirty="0" err="1">
                <a:solidFill>
                  <a:srgbClr val="660066"/>
                </a:solidFill>
                <a:latin typeface="Abadi MT Condensed Light"/>
                <a:cs typeface="Abadi MT Condensed Light"/>
              </a:rPr>
              <a:t>Goren-Inbar</a:t>
            </a:r>
            <a:r>
              <a:rPr lang="it-IT" sz="1200" b="1" dirty="0">
                <a:solidFill>
                  <a:srgbClr val="660066"/>
                </a:solidFill>
                <a:latin typeface="Abadi MT Condensed Light"/>
                <a:cs typeface="Abadi MT Condensed Light"/>
              </a:rPr>
              <a:t> </a:t>
            </a:r>
            <a:r>
              <a:rPr lang="it-IT" sz="1200" i="1" dirty="0" err="1">
                <a:solidFill>
                  <a:srgbClr val="660066"/>
                </a:solidFill>
                <a:latin typeface="Abadi MT Condensed Light"/>
                <a:cs typeface="Abadi MT Condensed Light"/>
              </a:rPr>
              <a:t>cs</a:t>
            </a:r>
            <a:r>
              <a:rPr lang="it-IT" sz="1200" dirty="0">
                <a:solidFill>
                  <a:srgbClr val="660066"/>
                </a:solidFill>
                <a:latin typeface="Abadi MT Condensed Light"/>
                <a:cs typeface="Abadi MT Condensed Light"/>
              </a:rPr>
              <a:t> 2014 </a:t>
            </a:r>
            <a:r>
              <a:rPr lang="hu-HU" sz="1200" i="1" dirty="0">
                <a:solidFill>
                  <a:srgbClr val="660066"/>
                </a:solidFill>
                <a:latin typeface="Abadi MT Condensed Light"/>
                <a:cs typeface="Abadi MT Condensed Light"/>
              </a:rPr>
              <a:t>Internet Archaeol </a:t>
            </a:r>
            <a:r>
              <a:rPr lang="hu-HU" sz="1200" dirty="0">
                <a:solidFill>
                  <a:srgbClr val="660066"/>
                </a:solidFill>
                <a:latin typeface="Abadi MT Condensed Light"/>
                <a:cs typeface="Abadi MT Condensed Light"/>
              </a:rPr>
              <a:t>37 doi 10.11141/ia.37.1</a:t>
            </a:r>
          </a:p>
          <a:p>
            <a:pPr algn="l"/>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a:t>
            </a:r>
            <a:r>
              <a:rPr lang="en-US" sz="1200" dirty="0">
                <a:solidFill>
                  <a:srgbClr val="3366FF"/>
                </a:solidFill>
                <a:latin typeface="Abadi MT Condensed Light"/>
                <a:cs typeface="Abadi MT Condensed Light"/>
              </a:rPr>
              <a:t>early Mid-Pleistocene </a:t>
            </a:r>
            <a:r>
              <a:rPr lang="en-US" sz="1200" dirty="0" err="1">
                <a:solidFill>
                  <a:srgbClr val="3366FF"/>
                </a:solidFill>
                <a:latin typeface="Abadi MT Condensed Light"/>
                <a:cs typeface="Abadi MT Condensed Light"/>
              </a:rPr>
              <a:t>hominins</a:t>
            </a:r>
            <a:r>
              <a:rPr lang="en-US" sz="1200" dirty="0">
                <a:solidFill>
                  <a:srgbClr val="3366FF"/>
                </a:solidFill>
                <a:latin typeface="Abadi MT Condensed Light"/>
                <a:cs typeface="Abadi MT Condensed Light"/>
              </a:rPr>
              <a:t> implemented multi-stage procedures: </a:t>
            </a:r>
            <a:r>
              <a:rPr lang="en-US" sz="1200" dirty="0">
                <a:solidFill>
                  <a:srgbClr val="000090"/>
                </a:solidFill>
                <a:latin typeface="Abadi MT Condensed Light"/>
                <a:cs typeface="Abadi MT Condensed Light"/>
              </a:rPr>
              <a:t>underwater gathering </a:t>
            </a:r>
            <a:r>
              <a:rPr lang="en-US" sz="1200" dirty="0">
                <a:solidFill>
                  <a:srgbClr val="3366FF"/>
                </a:solidFill>
                <a:latin typeface="Abadi MT Condensed Light"/>
                <a:cs typeface="Abadi MT Condensed Light"/>
              </a:rPr>
              <a:t>&amp; subsequent processing (drying, roasting &amp; popping) of </a:t>
            </a:r>
            <a:r>
              <a:rPr lang="en-US" sz="1200" i="1" dirty="0" err="1">
                <a:solidFill>
                  <a:srgbClr val="3366FF"/>
                </a:solidFill>
                <a:latin typeface="Abadi MT Condensed Light"/>
                <a:cs typeface="Abadi MT Condensed Light"/>
              </a:rPr>
              <a:t>E.ferox</a:t>
            </a:r>
            <a:r>
              <a:rPr lang="en-US" sz="1200" dirty="0">
                <a:solidFill>
                  <a:srgbClr val="3366FF"/>
                </a:solidFill>
                <a:latin typeface="Abadi MT Condensed Light"/>
                <a:cs typeface="Abadi MT Condensed Light"/>
              </a:rPr>
              <a:t> nuts.</a:t>
            </a:r>
            <a:endParaRPr lang="nl-NL" sz="1200" dirty="0">
              <a:solidFill>
                <a:prstClr val="black"/>
              </a:solidFill>
              <a:latin typeface="Abadi MT Condensed Light"/>
              <a:cs typeface="Abadi MT Condensed Light"/>
            </a:endParaRPr>
          </a:p>
          <a:p>
            <a:pPr algn="l"/>
            <a:endParaRPr lang="nl-NL" sz="1200" dirty="0">
              <a:solidFill>
                <a:prstClr val="black"/>
              </a:solidFill>
              <a:latin typeface="Abadi MT Condensed Light"/>
              <a:cs typeface="Abadi MT Condensed Light"/>
            </a:endParaRPr>
          </a:p>
          <a:p>
            <a:pPr algn="l"/>
            <a:r>
              <a:rPr lang="en-US" sz="1200" b="1" dirty="0">
                <a:solidFill>
                  <a:srgbClr val="000090"/>
                </a:solidFill>
                <a:latin typeface="Abadi MT Condensed Light"/>
                <a:cs typeface="Abadi MT Condensed Light"/>
              </a:rPr>
              <a:t>Pleistocene footprints show intensive use of lake margin habitats by </a:t>
            </a:r>
            <a:r>
              <a:rPr lang="en-US" sz="1200" b="1" i="1" dirty="0">
                <a:solidFill>
                  <a:srgbClr val="000090"/>
                </a:solidFill>
                <a:latin typeface="Abadi MT Condensed Light"/>
                <a:cs typeface="Abadi MT Condensed Light"/>
              </a:rPr>
              <a:t>Homo erectus </a:t>
            </a:r>
            <a:r>
              <a:rPr lang="en-US" sz="1200" b="1" dirty="0">
                <a:solidFill>
                  <a:srgbClr val="000090"/>
                </a:solidFill>
                <a:latin typeface="Abadi MT Condensed Light"/>
                <a:cs typeface="Abadi MT Condensed Light"/>
              </a:rPr>
              <a:t>groups</a:t>
            </a:r>
            <a:r>
              <a:rPr lang="en-US" sz="1200" dirty="0">
                <a:solidFill>
                  <a:prstClr val="black"/>
                </a:solidFill>
                <a:latin typeface="Abadi MT Condensed Light"/>
                <a:cs typeface="Abadi MT Condensed Light"/>
              </a:rPr>
              <a:t>		</a:t>
            </a:r>
            <a:r>
              <a:rPr lang="en-US" sz="1200" dirty="0">
                <a:solidFill>
                  <a:srgbClr val="660066"/>
                </a:solidFill>
                <a:latin typeface="Abadi MT Condensed Light"/>
                <a:cs typeface="Abadi MT Condensed Light"/>
              </a:rPr>
              <a:t>Neil </a:t>
            </a:r>
            <a:r>
              <a:rPr lang="en-US" sz="1200" b="1" dirty="0">
                <a:solidFill>
                  <a:srgbClr val="660066"/>
                </a:solidFill>
                <a:latin typeface="Abadi MT Condensed Light"/>
                <a:cs typeface="Abadi MT Condensed Light"/>
              </a:rPr>
              <a:t>Roach</a:t>
            </a:r>
            <a:r>
              <a:rPr lang="en-US" sz="1200" dirty="0">
                <a:solidFill>
                  <a:srgbClr val="660066"/>
                </a:solidFill>
                <a:latin typeface="Abadi MT Condensed Light"/>
                <a:cs typeface="Abadi MT Condensed Light"/>
              </a:rPr>
              <a:t> </a:t>
            </a:r>
            <a:r>
              <a:rPr lang="en-US" sz="1200" i="1" dirty="0" err="1">
                <a:solidFill>
                  <a:srgbClr val="660066"/>
                </a:solidFill>
                <a:latin typeface="Abadi MT Condensed Light"/>
                <a:cs typeface="Abadi MT Condensed Light"/>
              </a:rPr>
              <a:t>cs</a:t>
            </a:r>
            <a:r>
              <a:rPr lang="en-US" sz="1200" dirty="0">
                <a:solidFill>
                  <a:srgbClr val="660066"/>
                </a:solidFill>
                <a:latin typeface="Abadi MT Condensed Light"/>
                <a:cs typeface="Abadi MT Condensed Light"/>
              </a:rPr>
              <a:t> 2016 </a:t>
            </a:r>
            <a:r>
              <a:rPr lang="en-US" sz="1200" i="1" dirty="0" err="1">
                <a:solidFill>
                  <a:srgbClr val="660066"/>
                </a:solidFill>
                <a:latin typeface="Abadi MT Condensed Light"/>
                <a:cs typeface="Abadi MT Condensed Light"/>
              </a:rPr>
              <a:t>Sci</a:t>
            </a:r>
            <a:r>
              <a:rPr lang="en-US" sz="1200" i="1" dirty="0">
                <a:solidFill>
                  <a:srgbClr val="660066"/>
                </a:solidFill>
                <a:latin typeface="Abadi MT Condensed Light"/>
                <a:cs typeface="Abadi MT Condensed Light"/>
              </a:rPr>
              <a:t> Rep </a:t>
            </a:r>
            <a:r>
              <a:rPr lang="en-US" sz="1200" dirty="0">
                <a:solidFill>
                  <a:srgbClr val="660066"/>
                </a:solidFill>
                <a:latin typeface="Abadi MT Condensed Light"/>
                <a:cs typeface="Abadi MT Condensed Light"/>
              </a:rPr>
              <a:t>6:26374</a:t>
            </a:r>
          </a:p>
          <a:p>
            <a:pPr algn="l"/>
            <a:r>
              <a:rPr lang="en-US" sz="1200" dirty="0">
                <a:solidFill>
                  <a:srgbClr val="3366FF"/>
                </a:solidFill>
                <a:latin typeface="Abadi MT Condensed Light"/>
                <a:cs typeface="Abadi MT Condensed Light"/>
              </a:rPr>
              <a:t>... The geology &amp; associated vertebrate fauna place these tracks in a </a:t>
            </a:r>
            <a:r>
              <a:rPr lang="en-US" sz="1200" dirty="0">
                <a:solidFill>
                  <a:srgbClr val="000090"/>
                </a:solidFill>
                <a:latin typeface="Abadi MT Condensed Light"/>
                <a:cs typeface="Abadi MT Condensed Light"/>
              </a:rPr>
              <a:t>deltaic</a:t>
            </a:r>
            <a:r>
              <a:rPr lang="en-US" sz="1200" dirty="0">
                <a:solidFill>
                  <a:srgbClr val="3366FF"/>
                </a:solidFill>
                <a:latin typeface="Abadi MT Condensed Light"/>
                <a:cs typeface="Abadi MT Condensed Light"/>
              </a:rPr>
              <a:t> setting, near a </a:t>
            </a:r>
            <a:r>
              <a:rPr lang="en-US" sz="1200" dirty="0">
                <a:solidFill>
                  <a:srgbClr val="000090"/>
                </a:solidFill>
                <a:latin typeface="Abadi MT Condensed Light"/>
                <a:cs typeface="Abadi MT Condensed Light"/>
              </a:rPr>
              <a:t>lake-shore </a:t>
            </a:r>
            <a:r>
              <a:rPr lang="en-US" sz="1200" dirty="0">
                <a:solidFill>
                  <a:srgbClr val="3366FF"/>
                </a:solidFill>
                <a:latin typeface="Abadi MT Condensed Light"/>
                <a:cs typeface="Abadi MT Condensed Light"/>
              </a:rPr>
              <a:t>bordered by open grasslands. </a:t>
            </a:r>
            <a:r>
              <a:rPr lang="en-US" sz="1200" dirty="0" err="1">
                <a:solidFill>
                  <a:srgbClr val="3366FF"/>
                </a:solidFill>
                <a:latin typeface="Abadi MT Condensed Light"/>
                <a:cs typeface="Abadi MT Condensed Light"/>
              </a:rPr>
              <a:t>Hominin</a:t>
            </a:r>
            <a:r>
              <a:rPr lang="en-US" sz="1200" dirty="0">
                <a:solidFill>
                  <a:srgbClr val="3366FF"/>
                </a:solidFill>
                <a:latin typeface="Abadi MT Condensed Light"/>
                <a:cs typeface="Abadi MT Condensed Light"/>
              </a:rPr>
              <a:t> footprints are disproportionately </a:t>
            </a:r>
            <a:r>
              <a:rPr lang="en-US" sz="1200" dirty="0">
                <a:solidFill>
                  <a:srgbClr val="000090"/>
                </a:solidFill>
                <a:latin typeface="Abadi MT Condensed Light"/>
                <a:cs typeface="Abadi MT Condensed Light"/>
              </a:rPr>
              <a:t>abundant in this lake margin </a:t>
            </a:r>
            <a:r>
              <a:rPr lang="en-US" sz="1200" dirty="0">
                <a:solidFill>
                  <a:srgbClr val="3366FF"/>
                </a:solidFill>
                <a:latin typeface="Abadi MT Condensed Light"/>
                <a:cs typeface="Abadi MT Condensed Light"/>
              </a:rPr>
              <a:t>environment, relative to </a:t>
            </a:r>
            <a:r>
              <a:rPr lang="en-US" sz="1200" dirty="0" err="1">
                <a:solidFill>
                  <a:srgbClr val="3366FF"/>
                </a:solidFill>
                <a:latin typeface="Abadi MT Condensed Light"/>
                <a:cs typeface="Abadi MT Condensed Light"/>
              </a:rPr>
              <a:t>hominin</a:t>
            </a:r>
            <a:r>
              <a:rPr lang="en-US" sz="1200" dirty="0">
                <a:solidFill>
                  <a:srgbClr val="3366FF"/>
                </a:solidFill>
                <a:latin typeface="Abadi MT Condensed Light"/>
                <a:cs typeface="Abadi MT Condensed Light"/>
              </a:rPr>
              <a:t> skeletal fossil frequency in the same deposits ... Such reliance on near-water environments &amp; possibly aquatic-linked foods may have influenced </a:t>
            </a:r>
            <a:r>
              <a:rPr lang="en-US" sz="1200" dirty="0" err="1">
                <a:solidFill>
                  <a:srgbClr val="3366FF"/>
                </a:solidFill>
                <a:latin typeface="Abadi MT Condensed Light"/>
                <a:cs typeface="Abadi MT Condensed Light"/>
              </a:rPr>
              <a:t>hominin</a:t>
            </a:r>
            <a:r>
              <a:rPr lang="en-US" sz="1200" dirty="0">
                <a:solidFill>
                  <a:srgbClr val="3366FF"/>
                </a:solidFill>
                <a:latin typeface="Abadi MT Condensed Light"/>
                <a:cs typeface="Abadi MT Condensed Light"/>
              </a:rPr>
              <a:t> foraging behavior &amp; migratory routes across &amp; out of Africa.</a:t>
            </a:r>
          </a:p>
          <a:p>
            <a:endParaRPr lang="en-US" sz="1200" dirty="0">
              <a:solidFill>
                <a:srgbClr val="3366FF"/>
              </a:solidFill>
              <a:latin typeface="Abadi MT Condensed Light"/>
              <a:cs typeface="Abadi MT Condensed Light"/>
            </a:endParaRPr>
          </a:p>
          <a:p>
            <a:pPr algn="l"/>
            <a:r>
              <a:rPr lang="en-US" sz="1200" b="1" dirty="0">
                <a:solidFill>
                  <a:srgbClr val="000090"/>
                </a:solidFill>
                <a:latin typeface="Abadi MT Condensed Light"/>
                <a:cs typeface="Abadi MT Condensed Light"/>
              </a:rPr>
              <a:t>Human exploitation of a large stranded whale in the Lower </a:t>
            </a:r>
            <a:r>
              <a:rPr lang="en-US" sz="1200" b="1" dirty="0" err="1">
                <a:solidFill>
                  <a:srgbClr val="000090"/>
                </a:solidFill>
                <a:latin typeface="Abadi MT Condensed Light"/>
                <a:cs typeface="Abadi MT Condensed Light"/>
              </a:rPr>
              <a:t>Palaeolithic</a:t>
            </a:r>
            <a:r>
              <a:rPr lang="en-US" sz="1200" b="1" dirty="0">
                <a:solidFill>
                  <a:srgbClr val="000090"/>
                </a:solidFill>
                <a:latin typeface="Abadi MT Condensed Light"/>
                <a:cs typeface="Abadi MT Condensed Light"/>
              </a:rPr>
              <a:t> site of </a:t>
            </a:r>
            <a:r>
              <a:rPr lang="en-US" sz="1200" b="1" dirty="0" err="1">
                <a:solidFill>
                  <a:srgbClr val="000090"/>
                </a:solidFill>
                <a:latin typeface="Abadi MT Condensed Light"/>
                <a:cs typeface="Abadi MT Condensed Light"/>
              </a:rPr>
              <a:t>Dungo</a:t>
            </a:r>
            <a:r>
              <a:rPr lang="en-US" sz="1200" b="1" dirty="0">
                <a:solidFill>
                  <a:srgbClr val="000090"/>
                </a:solidFill>
                <a:latin typeface="Abadi MT Condensed Light"/>
                <a:cs typeface="Abadi MT Condensed Light"/>
              </a:rPr>
              <a:t> V at </a:t>
            </a:r>
            <a:r>
              <a:rPr lang="en-US" sz="1200" b="1" dirty="0" err="1">
                <a:solidFill>
                  <a:srgbClr val="000090"/>
                </a:solidFill>
                <a:latin typeface="Abadi MT Condensed Light"/>
                <a:cs typeface="Abadi MT Condensed Light"/>
              </a:rPr>
              <a:t>Baia</a:t>
            </a:r>
            <a:r>
              <a:rPr lang="en-US" sz="1200" b="1" dirty="0">
                <a:solidFill>
                  <a:srgbClr val="000090"/>
                </a:solidFill>
                <a:latin typeface="Abadi MT Condensed Light"/>
                <a:cs typeface="Abadi MT Condensed Light"/>
              </a:rPr>
              <a:t> </a:t>
            </a:r>
            <a:r>
              <a:rPr lang="en-US" sz="1200" b="1" dirty="0" err="1">
                <a:solidFill>
                  <a:srgbClr val="000090"/>
                </a:solidFill>
                <a:latin typeface="Abadi MT Condensed Light"/>
                <a:cs typeface="Abadi MT Condensed Light"/>
              </a:rPr>
              <a:t>Farta</a:t>
            </a:r>
            <a:r>
              <a:rPr lang="en-US" sz="1200" b="1" dirty="0">
                <a:solidFill>
                  <a:srgbClr val="000090"/>
                </a:solidFill>
                <a:latin typeface="Abadi MT Condensed Light"/>
                <a:cs typeface="Abadi MT Condensed Light"/>
              </a:rPr>
              <a:t>  </a:t>
            </a:r>
            <a:r>
              <a:rPr lang="en-US" sz="1200" dirty="0">
                <a:latin typeface="Abadi MT Condensed Light"/>
                <a:cs typeface="Abadi MT Condensed Light"/>
              </a:rPr>
              <a:t>	</a:t>
            </a:r>
            <a:r>
              <a:rPr lang="en-US" sz="1200" dirty="0">
                <a:solidFill>
                  <a:srgbClr val="660066"/>
                </a:solidFill>
                <a:latin typeface="Abadi MT Condensed Light"/>
                <a:cs typeface="Abadi MT Condensed Light"/>
              </a:rPr>
              <a:t>Manuel </a:t>
            </a:r>
            <a:r>
              <a:rPr lang="en-US" sz="1200" b="1" dirty="0">
                <a:solidFill>
                  <a:srgbClr val="660066"/>
                </a:solidFill>
                <a:latin typeface="Abadi MT Condensed Light"/>
                <a:cs typeface="Abadi MT Condensed Light"/>
              </a:rPr>
              <a:t>Gutierrez</a:t>
            </a:r>
            <a:r>
              <a:rPr lang="en-US" sz="1200" dirty="0">
                <a:solidFill>
                  <a:srgbClr val="660066"/>
                </a:solidFill>
                <a:latin typeface="Abadi MT Condensed Light"/>
                <a:cs typeface="Abadi MT Condensed Light"/>
              </a:rPr>
              <a:t> </a:t>
            </a:r>
            <a:r>
              <a:rPr lang="en-US" sz="1200" i="1" dirty="0" err="1">
                <a:solidFill>
                  <a:srgbClr val="660066"/>
                </a:solidFill>
                <a:latin typeface="Abadi MT Condensed Light"/>
                <a:cs typeface="Abadi MT Condensed Light"/>
              </a:rPr>
              <a:t>cs</a:t>
            </a:r>
            <a:r>
              <a:rPr lang="en-US" sz="1200" dirty="0">
                <a:solidFill>
                  <a:srgbClr val="660066"/>
                </a:solidFill>
                <a:latin typeface="Abadi MT Condensed Light"/>
                <a:cs typeface="Abadi MT Condensed Light"/>
              </a:rPr>
              <a:t> 2001 </a:t>
            </a:r>
            <a:r>
              <a:rPr lang="en-US" sz="1200" i="1" dirty="0">
                <a:solidFill>
                  <a:srgbClr val="660066"/>
                </a:solidFill>
                <a:latin typeface="Abadi MT Condensed Light"/>
                <a:cs typeface="Abadi MT Condensed Light"/>
              </a:rPr>
              <a:t>CR </a:t>
            </a:r>
            <a:r>
              <a:rPr lang="en-US" sz="1200" i="1" dirty="0" err="1">
                <a:solidFill>
                  <a:srgbClr val="660066"/>
                </a:solidFill>
                <a:latin typeface="Abadi MT Condensed Light"/>
                <a:cs typeface="Abadi MT Condensed Light"/>
              </a:rPr>
              <a:t>Acad</a:t>
            </a:r>
            <a:r>
              <a:rPr lang="en-US" sz="1200" i="1" dirty="0">
                <a:solidFill>
                  <a:srgbClr val="660066"/>
                </a:solidFill>
                <a:latin typeface="Abadi MT Condensed Light"/>
                <a:cs typeface="Abadi MT Condensed Light"/>
              </a:rPr>
              <a:t> </a:t>
            </a:r>
            <a:r>
              <a:rPr lang="en-US" sz="1200" i="1" dirty="0" err="1">
                <a:solidFill>
                  <a:srgbClr val="660066"/>
                </a:solidFill>
                <a:latin typeface="Abadi MT Condensed Light"/>
                <a:cs typeface="Abadi MT Condensed Light"/>
              </a:rPr>
              <a:t>Sci</a:t>
            </a:r>
            <a:r>
              <a:rPr lang="en-US" sz="1200" dirty="0">
                <a:solidFill>
                  <a:srgbClr val="660066"/>
                </a:solidFill>
                <a:latin typeface="Abadi MT Condensed Light"/>
                <a:cs typeface="Abadi MT Condensed Light"/>
              </a:rPr>
              <a:t> 332:357-362</a:t>
            </a:r>
            <a:endParaRPr lang="nl-NL" sz="1200" dirty="0">
              <a:solidFill>
                <a:srgbClr val="660066"/>
              </a:solidFill>
              <a:latin typeface="Abadi MT Condensed Light"/>
              <a:cs typeface="Abadi MT Condensed Light"/>
            </a:endParaRPr>
          </a:p>
          <a:p>
            <a:pPr algn="l"/>
            <a:r>
              <a:rPr lang="en-US" sz="1200" dirty="0">
                <a:solidFill>
                  <a:srgbClr val="3366FF"/>
                </a:solidFill>
                <a:latin typeface="Abadi MT Condensed Light"/>
                <a:cs typeface="Abadi MT Condensed Light"/>
              </a:rPr>
              <a:t>The almost complete skeleton of a large whale was found closely associated with 57 Lower </a:t>
            </a:r>
            <a:r>
              <a:rPr lang="en-US" sz="1200" dirty="0" err="1">
                <a:solidFill>
                  <a:srgbClr val="3366FF"/>
                </a:solidFill>
                <a:latin typeface="Abadi MT Condensed Light"/>
                <a:cs typeface="Abadi MT Condensed Light"/>
              </a:rPr>
              <a:t>Palaeolithic</a:t>
            </a:r>
            <a:r>
              <a:rPr lang="en-US" sz="1200" dirty="0">
                <a:solidFill>
                  <a:srgbClr val="3366FF"/>
                </a:solidFill>
                <a:latin typeface="Abadi MT Condensed Light"/>
                <a:cs typeface="Abadi MT Condensed Light"/>
              </a:rPr>
              <a:t> </a:t>
            </a:r>
            <a:r>
              <a:rPr lang="en-US" sz="1200" dirty="0" err="1">
                <a:solidFill>
                  <a:srgbClr val="3366FF"/>
                </a:solidFill>
                <a:latin typeface="Abadi MT Condensed Light"/>
                <a:cs typeface="Abadi MT Condensed Light"/>
              </a:rPr>
              <a:t>artefacts</a:t>
            </a:r>
            <a:r>
              <a:rPr lang="en-US" sz="1200" dirty="0">
                <a:solidFill>
                  <a:srgbClr val="3366FF"/>
                </a:solidFill>
                <a:latin typeface="Abadi MT Condensed Light"/>
                <a:cs typeface="Abadi MT Condensed Light"/>
              </a:rPr>
              <a:t>, at an altitude of 65 m, 3 km from the present shoreline. </a:t>
            </a:r>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a:t>
            </a:r>
            <a:r>
              <a:rPr lang="en-US" sz="1200" dirty="0">
                <a:solidFill>
                  <a:srgbClr val="000090"/>
                </a:solidFill>
                <a:latin typeface="Abadi MT Condensed Light"/>
                <a:cs typeface="Abadi MT Condensed Light"/>
              </a:rPr>
              <a:t>(2010) </a:t>
            </a:r>
            <a:r>
              <a:rPr lang="en-US" sz="1200" dirty="0">
                <a:solidFill>
                  <a:srgbClr val="3366FF"/>
                </a:solidFill>
                <a:latin typeface="Abadi MT Condensed Light"/>
                <a:cs typeface="Abadi MT Condensed Light"/>
              </a:rPr>
              <a:t>burying age of </a:t>
            </a:r>
            <a:r>
              <a:rPr lang="en-US" sz="1200" dirty="0">
                <a:solidFill>
                  <a:srgbClr val="000090"/>
                </a:solidFill>
                <a:latin typeface="Abadi MT Condensed Light"/>
                <a:cs typeface="Abadi MT Condensed Light"/>
              </a:rPr>
              <a:t>1 to 2 Ma </a:t>
            </a:r>
            <a:r>
              <a:rPr lang="en-US" sz="1200" dirty="0">
                <a:solidFill>
                  <a:srgbClr val="3366FF"/>
                </a:solidFill>
                <a:latin typeface="Abadi MT Condensed Light"/>
                <a:cs typeface="Abadi MT Condensed Light"/>
              </a:rPr>
              <a:t>for some </a:t>
            </a:r>
            <a:r>
              <a:rPr lang="en-US" sz="1200" dirty="0" err="1">
                <a:solidFill>
                  <a:srgbClr val="3366FF"/>
                </a:solidFill>
                <a:latin typeface="Abadi MT Condensed Light"/>
                <a:cs typeface="Abadi MT Condensed Light"/>
              </a:rPr>
              <a:t>artefacts</a:t>
            </a:r>
            <a:r>
              <a:rPr lang="en-US" sz="1200" dirty="0">
                <a:solidFill>
                  <a:srgbClr val="3366FF"/>
                </a:solidFill>
                <a:latin typeface="Abadi MT Condensed Light"/>
                <a:cs typeface="Abadi MT Condensed Light"/>
              </a:rPr>
              <a:t> of </a:t>
            </a:r>
            <a:r>
              <a:rPr lang="en-US" sz="1200" dirty="0" err="1">
                <a:solidFill>
                  <a:srgbClr val="3366FF"/>
                </a:solidFill>
                <a:latin typeface="Abadi MT Condensed Light"/>
                <a:cs typeface="Abadi MT Condensed Light"/>
              </a:rPr>
              <a:t>Dungo</a:t>
            </a:r>
            <a:r>
              <a:rPr lang="en-US" sz="1200" dirty="0">
                <a:solidFill>
                  <a:srgbClr val="3366FF"/>
                </a:solidFill>
                <a:latin typeface="Abadi MT Condensed Light"/>
                <a:cs typeface="Abadi MT Condensed Light"/>
              </a:rPr>
              <a:t> IV </a:t>
            </a:r>
            <a:r>
              <a:rPr lang="mr-IN" sz="1200" dirty="0">
                <a:solidFill>
                  <a:srgbClr val="3366FF"/>
                </a:solidFill>
                <a:latin typeface="Abadi MT Condensed Light"/>
                <a:cs typeface="Abadi MT Condensed Light"/>
              </a:rPr>
              <a:t>…</a:t>
            </a:r>
            <a:endParaRPr lang="nl-BE" sz="1200" dirty="0">
              <a:solidFill>
                <a:srgbClr val="3366FF"/>
              </a:solidFill>
              <a:latin typeface="Abadi MT Condensed Light"/>
              <a:cs typeface="Abadi MT Condensed Light"/>
            </a:endParaRPr>
          </a:p>
          <a:p>
            <a:pPr algn="l"/>
            <a:endParaRPr lang="nl-BE" sz="1200" dirty="0">
              <a:solidFill>
                <a:srgbClr val="3366FF"/>
              </a:solidFill>
              <a:latin typeface="Abadi MT Condensed Light"/>
              <a:cs typeface="Abadi MT Condensed Light"/>
            </a:endParaRPr>
          </a:p>
          <a:p>
            <a:pPr algn="l"/>
            <a:r>
              <a:rPr lang="en-US" sz="1200" b="1" i="1" dirty="0">
                <a:solidFill>
                  <a:srgbClr val="000090"/>
                </a:solidFill>
                <a:latin typeface="Abadi MT Condensed Light"/>
                <a:cs typeface="Abadi MT Condensed Light"/>
              </a:rPr>
              <a:t>Homo erectus </a:t>
            </a:r>
            <a:r>
              <a:rPr lang="en-US" sz="1200" b="1" dirty="0">
                <a:solidFill>
                  <a:srgbClr val="000090"/>
                </a:solidFill>
                <a:latin typeface="Abadi MT Condensed Light"/>
                <a:cs typeface="Abadi MT Condensed Light"/>
              </a:rPr>
              <a:t>at </a:t>
            </a:r>
            <a:r>
              <a:rPr lang="en-US" sz="1200" b="1" dirty="0" err="1">
                <a:solidFill>
                  <a:srgbClr val="000090"/>
                </a:solidFill>
                <a:latin typeface="Abadi MT Condensed Light"/>
                <a:cs typeface="Abadi MT Condensed Light"/>
              </a:rPr>
              <a:t>Trinil</a:t>
            </a:r>
            <a:r>
              <a:rPr lang="en-US" sz="1200" b="1" dirty="0">
                <a:solidFill>
                  <a:srgbClr val="000090"/>
                </a:solidFill>
                <a:latin typeface="Abadi MT Condensed Light"/>
                <a:cs typeface="Abadi MT Condensed Light"/>
              </a:rPr>
              <a:t> on Java used shells for tool production and engraving				</a:t>
            </a:r>
            <a:r>
              <a:rPr lang="hu-HU" sz="1200" dirty="0">
                <a:solidFill>
                  <a:srgbClr val="660066"/>
                </a:solidFill>
                <a:latin typeface="Abadi MT Condensed Light"/>
                <a:cs typeface="Abadi MT Condensed Light"/>
              </a:rPr>
              <a:t>José </a:t>
            </a:r>
            <a:r>
              <a:rPr lang="hu-HU" sz="1200" b="1" dirty="0">
                <a:solidFill>
                  <a:srgbClr val="660066"/>
                </a:solidFill>
                <a:latin typeface="Abadi MT Condensed Light"/>
                <a:cs typeface="Abadi MT Condensed Light"/>
              </a:rPr>
              <a:t>Joordens</a:t>
            </a:r>
            <a:r>
              <a:rPr lang="hu-HU" sz="1200" dirty="0">
                <a:solidFill>
                  <a:srgbClr val="660066"/>
                </a:solidFill>
                <a:latin typeface="Abadi MT Condensed Light"/>
                <a:cs typeface="Abadi MT Condensed Light"/>
              </a:rPr>
              <a:t> </a:t>
            </a:r>
            <a:r>
              <a:rPr lang="hu-HU" sz="1200" b="1" dirty="0">
                <a:solidFill>
                  <a:srgbClr val="660066"/>
                </a:solidFill>
                <a:latin typeface="Abadi MT Condensed Light"/>
                <a:cs typeface="Abadi MT Condensed Light"/>
              </a:rPr>
              <a:t>... </a:t>
            </a:r>
            <a:r>
              <a:rPr lang="hu-HU" sz="1200" dirty="0">
                <a:solidFill>
                  <a:srgbClr val="660066"/>
                </a:solidFill>
                <a:latin typeface="Abadi MT Condensed Light"/>
                <a:cs typeface="Abadi MT Condensed Light"/>
              </a:rPr>
              <a:t>Stephen</a:t>
            </a:r>
            <a:r>
              <a:rPr lang="hu-HU" sz="1200" b="1" dirty="0">
                <a:solidFill>
                  <a:srgbClr val="660066"/>
                </a:solidFill>
                <a:latin typeface="Abadi MT Condensed Light"/>
                <a:cs typeface="Abadi MT Condensed Light"/>
              </a:rPr>
              <a:t> Munro</a:t>
            </a:r>
            <a:r>
              <a:rPr lang="hu-HU" sz="1200" dirty="0">
                <a:solidFill>
                  <a:srgbClr val="660066"/>
                </a:solidFill>
                <a:latin typeface="Abadi MT Condensed Light"/>
                <a:cs typeface="Abadi MT Condensed Light"/>
              </a:rPr>
              <a:t> </a:t>
            </a:r>
            <a:r>
              <a:rPr lang="hu-HU" sz="1200" i="1" dirty="0">
                <a:solidFill>
                  <a:srgbClr val="660066"/>
                </a:solidFill>
                <a:latin typeface="Abadi MT Condensed Light"/>
                <a:cs typeface="Abadi MT Condensed Light"/>
              </a:rPr>
              <a:t>cs</a:t>
            </a:r>
            <a:r>
              <a:rPr lang="hu-HU" sz="1200" dirty="0">
                <a:solidFill>
                  <a:srgbClr val="660066"/>
                </a:solidFill>
                <a:latin typeface="Abadi MT Condensed Light"/>
                <a:cs typeface="Abadi MT Condensed Light"/>
              </a:rPr>
              <a:t> 2015 </a:t>
            </a:r>
            <a:r>
              <a:rPr lang="hu-HU" sz="1200" i="1" dirty="0">
                <a:solidFill>
                  <a:srgbClr val="660066"/>
                </a:solidFill>
                <a:latin typeface="Abadi MT Condensed Light"/>
                <a:cs typeface="Abadi MT Condensed Light"/>
              </a:rPr>
              <a:t>Nature</a:t>
            </a:r>
            <a:r>
              <a:rPr lang="hu-HU" sz="1200" dirty="0">
                <a:solidFill>
                  <a:srgbClr val="660066"/>
                </a:solidFill>
                <a:latin typeface="Abadi MT Condensed Light"/>
                <a:cs typeface="Abadi MT Condensed Light"/>
              </a:rPr>
              <a:t> 518:228-231</a:t>
            </a:r>
          </a:p>
          <a:p>
            <a:pPr algn="l"/>
            <a:r>
              <a:rPr lang="en-US" sz="1200" dirty="0">
                <a:solidFill>
                  <a:srgbClr val="3366FF"/>
                </a:solidFill>
                <a:latin typeface="Abadi MT Condensed Light"/>
                <a:cs typeface="Abadi MT Condensed Light"/>
              </a:rPr>
              <a:t>... evidence for freshwater </a:t>
            </a:r>
            <a:r>
              <a:rPr lang="en-US" sz="1200" dirty="0">
                <a:solidFill>
                  <a:srgbClr val="000090"/>
                </a:solidFill>
                <a:latin typeface="Abadi MT Condensed Light"/>
                <a:cs typeface="Abadi MT Condensed Light"/>
              </a:rPr>
              <a:t>shellfish consumption </a:t>
            </a:r>
            <a:r>
              <a:rPr lang="en-US" sz="1200" dirty="0">
                <a:solidFill>
                  <a:srgbClr val="3366FF"/>
                </a:solidFill>
                <a:latin typeface="Abadi MT Condensed Light"/>
                <a:cs typeface="Abadi MT Condensed Light"/>
              </a:rPr>
              <a:t>... minimum age of 0.43 ± 0.05 Ma ... </a:t>
            </a:r>
            <a:endParaRPr lang="nl-BE" sz="1200" dirty="0">
              <a:solidFill>
                <a:srgbClr val="3366FF"/>
              </a:solidFill>
              <a:latin typeface="Abadi MT Condensed Light"/>
              <a:cs typeface="Abadi MT Condensed Light"/>
            </a:endParaRPr>
          </a:p>
          <a:p>
            <a:pPr algn="l"/>
            <a:endParaRPr lang="nl-BE" sz="1200" dirty="0">
              <a:solidFill>
                <a:srgbClr val="3366FF"/>
              </a:solidFill>
              <a:latin typeface="Abadi MT Condensed Light"/>
              <a:cs typeface="Abadi MT Condensed Light"/>
            </a:endParaRPr>
          </a:p>
          <a:p>
            <a:pPr algn="l"/>
            <a:r>
              <a:rPr lang="en-US" sz="1200" b="1" dirty="0">
                <a:solidFill>
                  <a:srgbClr val="000090"/>
                </a:solidFill>
                <a:latin typeface="Abadi MT Condensed Light"/>
                <a:cs typeface="Abadi MT Condensed Light"/>
              </a:rPr>
              <a:t>Were bears or lions involved in salmon accumulation in the Middle </a:t>
            </a:r>
            <a:r>
              <a:rPr lang="en-US" sz="1200" b="1" dirty="0" err="1">
                <a:solidFill>
                  <a:srgbClr val="000090"/>
                </a:solidFill>
                <a:latin typeface="Abadi MT Condensed Light"/>
                <a:cs typeface="Abadi MT Condensed Light"/>
              </a:rPr>
              <a:t>Palaeolithic</a:t>
            </a:r>
            <a:r>
              <a:rPr lang="en-US" sz="1200" b="1" dirty="0">
                <a:solidFill>
                  <a:srgbClr val="000090"/>
                </a:solidFill>
                <a:latin typeface="Abadi MT Condensed Light"/>
                <a:cs typeface="Abadi MT Condensed Light"/>
              </a:rPr>
              <a:t> of the Caucasus? An isotopic investigation in </a:t>
            </a:r>
            <a:r>
              <a:rPr lang="en-US" sz="1200" b="1" dirty="0" err="1">
                <a:solidFill>
                  <a:srgbClr val="000090"/>
                </a:solidFill>
                <a:latin typeface="Abadi MT Condensed Light"/>
                <a:cs typeface="Abadi MT Condensed Light"/>
              </a:rPr>
              <a:t>Kudaro</a:t>
            </a:r>
            <a:r>
              <a:rPr lang="en-US" sz="1200" b="1" dirty="0">
                <a:solidFill>
                  <a:srgbClr val="000090"/>
                </a:solidFill>
                <a:latin typeface="Abadi MT Condensed Light"/>
                <a:cs typeface="Abadi MT Condensed Light"/>
              </a:rPr>
              <a:t> 3 cave</a:t>
            </a:r>
          </a:p>
          <a:p>
            <a:pPr algn="l"/>
            <a:r>
              <a:rPr lang="nl-NL" sz="1200" dirty="0">
                <a:solidFill>
                  <a:srgbClr val="3366FF"/>
                </a:solidFill>
                <a:latin typeface="Abadi MT Condensed Light"/>
                <a:cs typeface="Abadi MT Condensed Light"/>
              </a:rPr>
              <a:t>...</a:t>
            </a:r>
            <a:r>
              <a:rPr lang="en-US" sz="1200" dirty="0">
                <a:solidFill>
                  <a:srgbClr val="3366FF"/>
                </a:solidFill>
                <a:latin typeface="Abadi MT Condensed Light"/>
                <a:cs typeface="Abadi MT Condensed Light"/>
              </a:rPr>
              <a:t> Middle </a:t>
            </a:r>
            <a:r>
              <a:rPr lang="en-US" sz="1200" dirty="0" err="1">
                <a:solidFill>
                  <a:srgbClr val="3366FF"/>
                </a:solidFill>
                <a:latin typeface="Abadi MT Condensed Light"/>
                <a:cs typeface="Abadi MT Condensed Light"/>
              </a:rPr>
              <a:t>Palaeolithic</a:t>
            </a:r>
            <a:r>
              <a:rPr lang="en-US" sz="1200" dirty="0">
                <a:solidFill>
                  <a:srgbClr val="3366FF"/>
                </a:solidFill>
                <a:latin typeface="Abadi MT Condensed Light"/>
                <a:cs typeface="Abadi MT Condensed Light"/>
              </a:rPr>
              <a:t> </a:t>
            </a:r>
            <a:r>
              <a:rPr lang="en-US" sz="1200" dirty="0" err="1">
                <a:solidFill>
                  <a:srgbClr val="3366FF"/>
                </a:solidFill>
                <a:latin typeface="Abadi MT Condensed Light"/>
                <a:cs typeface="Abadi MT Condensed Light"/>
              </a:rPr>
              <a:t>Hominins</a:t>
            </a:r>
            <a:r>
              <a:rPr lang="en-US" sz="1200" dirty="0">
                <a:solidFill>
                  <a:srgbClr val="3366FF"/>
                </a:solidFill>
                <a:latin typeface="Abadi MT Condensed Light"/>
                <a:cs typeface="Abadi MT Condensed Light"/>
              </a:rPr>
              <a:t>, probably </a:t>
            </a:r>
            <a:r>
              <a:rPr lang="en-US" sz="1200" dirty="0" err="1">
                <a:solidFill>
                  <a:srgbClr val="3366FF"/>
                </a:solidFill>
                <a:latin typeface="Abadi MT Condensed Light"/>
                <a:cs typeface="Abadi MT Condensed Light"/>
              </a:rPr>
              <a:t>Neandertals</a:t>
            </a:r>
            <a:r>
              <a:rPr lang="en-US" sz="1200" dirty="0">
                <a:solidFill>
                  <a:srgbClr val="3366FF"/>
                </a:solidFill>
                <a:latin typeface="Abadi MT Condensed Light"/>
                <a:cs typeface="Abadi MT Condensed Light"/>
              </a:rPr>
              <a:t>, were able to consume fish when it was available.</a:t>
            </a:r>
            <a:r>
              <a:rPr lang="nl-BE" sz="1200" dirty="0">
                <a:solidFill>
                  <a:srgbClr val="3366FF"/>
                </a:solidFill>
                <a:latin typeface="Abadi MT Condensed Light"/>
                <a:cs typeface="Abadi MT Condensed Light"/>
              </a:rPr>
              <a:t>       </a:t>
            </a:r>
            <a:r>
              <a:rPr lang="hu-HU" sz="1200" dirty="0">
                <a:solidFill>
                  <a:srgbClr val="660066"/>
                </a:solidFill>
                <a:latin typeface="Abadi MT Condensed Light"/>
                <a:cs typeface="Abadi MT Condensed Light"/>
              </a:rPr>
              <a:t>Hervé </a:t>
            </a:r>
            <a:r>
              <a:rPr lang="hu-HU" sz="1200" b="1" dirty="0">
                <a:solidFill>
                  <a:srgbClr val="660066"/>
                </a:solidFill>
                <a:latin typeface="Abadi MT Condensed Light"/>
                <a:cs typeface="Abadi MT Condensed Light"/>
              </a:rPr>
              <a:t>Bocherens</a:t>
            </a:r>
            <a:r>
              <a:rPr lang="hu-HU" sz="1200" dirty="0">
                <a:solidFill>
                  <a:srgbClr val="660066"/>
                </a:solidFill>
                <a:latin typeface="Abadi MT Condensed Light"/>
                <a:cs typeface="Abadi MT Condensed Light"/>
              </a:rPr>
              <a:t> </a:t>
            </a:r>
            <a:r>
              <a:rPr lang="hu-HU" sz="1200" i="1" dirty="0">
                <a:solidFill>
                  <a:srgbClr val="660066"/>
                </a:solidFill>
                <a:latin typeface="Abadi MT Condensed Light"/>
                <a:cs typeface="Abadi MT Condensed Light"/>
              </a:rPr>
              <a:t>cs</a:t>
            </a:r>
            <a:r>
              <a:rPr lang="hu-HU" sz="1200" dirty="0">
                <a:solidFill>
                  <a:srgbClr val="660066"/>
                </a:solidFill>
                <a:latin typeface="Abadi MT Condensed Light"/>
                <a:cs typeface="Abadi MT Condensed Light"/>
              </a:rPr>
              <a:t> 2014 </a:t>
            </a:r>
            <a:r>
              <a:rPr lang="mr-IN" sz="1200" i="1" dirty="0">
                <a:solidFill>
                  <a:srgbClr val="660066"/>
                </a:solidFill>
                <a:latin typeface="Abadi MT Condensed Light"/>
                <a:cs typeface="Abadi MT Condensed Light"/>
              </a:rPr>
              <a:t>Quat Internat </a:t>
            </a:r>
            <a:r>
              <a:rPr lang="mr-IN" sz="1200" dirty="0">
                <a:solidFill>
                  <a:srgbClr val="660066"/>
                </a:solidFill>
                <a:latin typeface="Abadi MT Condensed Light"/>
                <a:cs typeface="Abadi MT Condensed Light"/>
              </a:rPr>
              <a:t>339-340:112-8</a:t>
            </a:r>
          </a:p>
          <a:p>
            <a:pPr algn="l"/>
            <a:endParaRPr lang="en-US" sz="1200" dirty="0">
              <a:solidFill>
                <a:srgbClr val="3366FF"/>
              </a:solidFill>
              <a:latin typeface="Abadi MT Condensed Light"/>
              <a:cs typeface="Abadi MT Condensed Light"/>
            </a:endParaRPr>
          </a:p>
          <a:p>
            <a:pPr algn="l"/>
            <a:r>
              <a:rPr lang="en-US" sz="1200" b="1" dirty="0">
                <a:solidFill>
                  <a:srgbClr val="000090"/>
                </a:solidFill>
                <a:latin typeface="Abadi MT Condensed Light"/>
                <a:cs typeface="Abadi MT Condensed Light"/>
              </a:rPr>
              <a:t>The archaeology of persistent places: the </a:t>
            </a:r>
            <a:r>
              <a:rPr lang="en-US" sz="1200" b="1" dirty="0" err="1">
                <a:solidFill>
                  <a:srgbClr val="000090"/>
                </a:solidFill>
                <a:latin typeface="Abadi MT Condensed Light"/>
                <a:cs typeface="Abadi MT Condensed Light"/>
              </a:rPr>
              <a:t>Palaeolithic</a:t>
            </a:r>
            <a:r>
              <a:rPr lang="en-US" sz="1200" b="1" dirty="0">
                <a:solidFill>
                  <a:srgbClr val="000090"/>
                </a:solidFill>
                <a:latin typeface="Abadi MT Condensed Light"/>
                <a:cs typeface="Abadi MT Condensed Light"/>
              </a:rPr>
              <a:t> case of La </a:t>
            </a:r>
            <a:r>
              <a:rPr lang="en-US" sz="1200" b="1" dirty="0" err="1">
                <a:solidFill>
                  <a:srgbClr val="000090"/>
                </a:solidFill>
                <a:latin typeface="Abadi MT Condensed Light"/>
                <a:cs typeface="Abadi MT Condensed Light"/>
              </a:rPr>
              <a:t>Cotte</a:t>
            </a:r>
            <a:r>
              <a:rPr lang="en-US" sz="1200" b="1" dirty="0">
                <a:solidFill>
                  <a:srgbClr val="000090"/>
                </a:solidFill>
                <a:latin typeface="Abadi MT Condensed Light"/>
                <a:cs typeface="Abadi MT Condensed Light"/>
              </a:rPr>
              <a:t> de St </a:t>
            </a:r>
            <a:r>
              <a:rPr lang="en-US" sz="1200" b="1" dirty="0" err="1">
                <a:solidFill>
                  <a:srgbClr val="000090"/>
                </a:solidFill>
                <a:latin typeface="Abadi MT Condensed Light"/>
                <a:cs typeface="Abadi MT Condensed Light"/>
              </a:rPr>
              <a:t>Brelade</a:t>
            </a:r>
            <a:r>
              <a:rPr lang="en-US" sz="1200" b="1" dirty="0">
                <a:solidFill>
                  <a:srgbClr val="000090"/>
                </a:solidFill>
                <a:latin typeface="Abadi MT Condensed Light"/>
                <a:cs typeface="Abadi MT Condensed Light"/>
              </a:rPr>
              <a:t>, Jersey </a:t>
            </a:r>
            <a:r>
              <a:rPr lang="en-US" sz="1200" dirty="0">
                <a:solidFill>
                  <a:srgbClr val="660066"/>
                </a:solidFill>
                <a:latin typeface="Abadi MT Condensed Light"/>
                <a:cs typeface="Abadi MT Condensed Light"/>
              </a:rPr>
              <a:t>		 Andrew </a:t>
            </a:r>
            <a:r>
              <a:rPr lang="en-US" sz="1200" b="1" dirty="0">
                <a:solidFill>
                  <a:srgbClr val="660066"/>
                </a:solidFill>
                <a:latin typeface="Abadi MT Condensed Light"/>
                <a:cs typeface="Abadi MT Condensed Light"/>
              </a:rPr>
              <a:t>Shaw</a:t>
            </a:r>
            <a:r>
              <a:rPr lang="en-US" sz="1200" dirty="0">
                <a:solidFill>
                  <a:srgbClr val="660066"/>
                </a:solidFill>
                <a:latin typeface="Abadi MT Condensed Light"/>
                <a:cs typeface="Abadi MT Condensed Light"/>
              </a:rPr>
              <a:t> </a:t>
            </a:r>
            <a:r>
              <a:rPr lang="en-US" sz="1200" i="1" dirty="0" err="1">
                <a:solidFill>
                  <a:srgbClr val="660066"/>
                </a:solidFill>
                <a:latin typeface="Abadi MT Condensed Light"/>
                <a:cs typeface="Abadi MT Condensed Light"/>
              </a:rPr>
              <a:t>cs</a:t>
            </a:r>
            <a:r>
              <a:rPr lang="en-US" sz="1200" dirty="0">
                <a:solidFill>
                  <a:srgbClr val="660066"/>
                </a:solidFill>
                <a:latin typeface="Abadi MT Condensed Light"/>
                <a:cs typeface="Abadi MT Condensed Light"/>
              </a:rPr>
              <a:t> 2016 </a:t>
            </a:r>
            <a:r>
              <a:rPr lang="en-US" sz="1200" i="1" dirty="0">
                <a:solidFill>
                  <a:srgbClr val="660066"/>
                </a:solidFill>
                <a:latin typeface="Abadi MT Condensed Light"/>
                <a:cs typeface="Abadi MT Condensed Light"/>
              </a:rPr>
              <a:t>Antiquity</a:t>
            </a:r>
            <a:r>
              <a:rPr lang="en-US" sz="1200" dirty="0">
                <a:solidFill>
                  <a:srgbClr val="660066"/>
                </a:solidFill>
                <a:latin typeface="Abadi MT Condensed Light"/>
                <a:cs typeface="Abadi MT Condensed Light"/>
              </a:rPr>
              <a:t> 90:1437-53</a:t>
            </a:r>
            <a:endParaRPr lang="nl-NL" sz="1200" dirty="0">
              <a:solidFill>
                <a:srgbClr val="660066"/>
              </a:solidFill>
              <a:latin typeface="Abadi MT Condensed Light"/>
              <a:cs typeface="Abadi MT Condensed Light"/>
            </a:endParaRPr>
          </a:p>
          <a:p>
            <a:pPr algn="l"/>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m</a:t>
            </a:r>
            <a:r>
              <a:rPr lang="en-US" sz="1200" dirty="0">
                <a:solidFill>
                  <a:srgbClr val="3366FF"/>
                </a:solidFill>
                <a:latin typeface="Abadi MT Condensed Light"/>
                <a:cs typeface="Abadi MT Condensed Light"/>
              </a:rPr>
              <a:t>id-Pleistocene </a:t>
            </a:r>
            <a:r>
              <a:rPr lang="mr-IN" sz="1200" dirty="0">
                <a:solidFill>
                  <a:srgbClr val="3366FF"/>
                </a:solidFill>
                <a:latin typeface="Abadi MT Condensed Light"/>
                <a:cs typeface="Abadi MT Condensed Light"/>
              </a:rPr>
              <a:t>…</a:t>
            </a:r>
            <a:r>
              <a:rPr lang="en-US" sz="1200" dirty="0">
                <a:solidFill>
                  <a:srgbClr val="3366FF"/>
                </a:solidFill>
                <a:latin typeface="Abadi MT Condensed Light"/>
                <a:cs typeface="Abadi MT Condensed Light"/>
              </a:rPr>
              <a:t> throughout temperate, cooling &amp; cool conditions </a:t>
            </a:r>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a:t>
            </a:r>
            <a:r>
              <a:rPr lang="en-US" sz="1200" dirty="0">
                <a:solidFill>
                  <a:srgbClr val="3366FF"/>
                </a:solidFill>
                <a:latin typeface="Abadi MT Condensed Light"/>
                <a:cs typeface="Abadi MT Condensed Light"/>
              </a:rPr>
              <a:t>from at least 240 until after 40 </a:t>
            </a:r>
            <a:r>
              <a:rPr lang="en-US" sz="1200" dirty="0" err="1">
                <a:solidFill>
                  <a:srgbClr val="3366FF"/>
                </a:solidFill>
                <a:latin typeface="Abadi MT Condensed Light"/>
                <a:cs typeface="Abadi MT Condensed Light"/>
              </a:rPr>
              <a:t>ka</a:t>
            </a:r>
            <a:r>
              <a:rPr lang="en-US" sz="1200" dirty="0">
                <a:solidFill>
                  <a:srgbClr val="3366FF"/>
                </a:solidFill>
                <a:latin typeface="Abadi MT Condensed Light"/>
                <a:cs typeface="Abadi MT Condensed Light"/>
              </a:rPr>
              <a:t> </a:t>
            </a:r>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t</a:t>
            </a:r>
            <a:r>
              <a:rPr lang="en-US" sz="1200" dirty="0">
                <a:solidFill>
                  <a:srgbClr val="3366FF"/>
                </a:solidFill>
                <a:latin typeface="Abadi MT Condensed Light"/>
                <a:cs typeface="Abadi MT Condensed Light"/>
              </a:rPr>
              <a:t>he temperate climate occupation recorded in Layer E reflects </a:t>
            </a:r>
            <a:r>
              <a:rPr lang="en-US" sz="1200" dirty="0">
                <a:solidFill>
                  <a:srgbClr val="000090"/>
                </a:solidFill>
                <a:latin typeface="Abadi MT Condensed Light"/>
                <a:cs typeface="Abadi MT Condensed Light"/>
              </a:rPr>
              <a:t>repeated short-term occupations </a:t>
            </a:r>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a:t>
            </a:r>
            <a:r>
              <a:rPr lang="en-US" sz="1200" dirty="0">
                <a:solidFill>
                  <a:srgbClr val="3366FF"/>
                </a:solidFill>
                <a:latin typeface="Abadi MT Condensed Light"/>
                <a:cs typeface="Abadi MT Condensed Light"/>
              </a:rPr>
              <a:t> the people who discarded the material present in Layer 5 stayed for longer within this area </a:t>
            </a:r>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t</a:t>
            </a:r>
            <a:r>
              <a:rPr lang="en-US" sz="1200" dirty="0">
                <a:solidFill>
                  <a:srgbClr val="3366FF"/>
                </a:solidFill>
                <a:latin typeface="Abadi MT Condensed Light"/>
                <a:cs typeface="Abadi MT Condensed Light"/>
              </a:rPr>
              <a:t>he transported &amp; re-sharpened toolkits of the final Layer A occupation &amp; the curated flint tools from Layer 5 attest to extended journeys, some &gt;20 km. </a:t>
            </a:r>
          </a:p>
          <a:p>
            <a:pPr algn="l"/>
            <a:endParaRPr lang="en-US" sz="1200" dirty="0">
              <a:solidFill>
                <a:srgbClr val="3366FF"/>
              </a:solidFill>
              <a:latin typeface="Abadi MT Condensed Light"/>
              <a:cs typeface="Abadi MT Condensed Light"/>
            </a:endParaRPr>
          </a:p>
          <a:p>
            <a:pPr algn="l"/>
            <a:r>
              <a:rPr lang="en-US" sz="1200" b="1" dirty="0">
                <a:solidFill>
                  <a:srgbClr val="000090"/>
                </a:solidFill>
                <a:latin typeface="Abadi MT Condensed Light"/>
                <a:cs typeface="Abadi MT Condensed Light"/>
              </a:rPr>
              <a:t>Plant foods and the dietary ecology of Neanderthals and early modern humans  </a:t>
            </a:r>
            <a:r>
              <a:rPr lang="hu-HU" sz="1200" dirty="0">
                <a:solidFill>
                  <a:srgbClr val="660066"/>
                </a:solidFill>
                <a:latin typeface="Abadi MT Condensed Light"/>
                <a:cs typeface="Abadi MT Condensed Light"/>
              </a:rPr>
              <a:t>			Amanda </a:t>
            </a:r>
            <a:r>
              <a:rPr lang="hu-HU" sz="1200" b="1" dirty="0">
                <a:solidFill>
                  <a:srgbClr val="660066"/>
                </a:solidFill>
                <a:latin typeface="Abadi MT Condensed Light"/>
                <a:cs typeface="Abadi MT Condensed Light"/>
              </a:rPr>
              <a:t>Henry</a:t>
            </a:r>
            <a:r>
              <a:rPr lang="hu-HU" sz="1200" dirty="0">
                <a:solidFill>
                  <a:srgbClr val="660066"/>
                </a:solidFill>
                <a:latin typeface="Abadi MT Condensed Light"/>
                <a:cs typeface="Abadi MT Condensed Light"/>
              </a:rPr>
              <a:t> </a:t>
            </a:r>
            <a:r>
              <a:rPr lang="hu-HU" sz="1200" i="1" dirty="0">
                <a:solidFill>
                  <a:srgbClr val="660066"/>
                </a:solidFill>
                <a:latin typeface="Abadi MT Condensed Light"/>
                <a:cs typeface="Abadi MT Condensed Light"/>
              </a:rPr>
              <a:t>cs</a:t>
            </a:r>
            <a:r>
              <a:rPr lang="hu-HU" sz="1200" dirty="0">
                <a:solidFill>
                  <a:srgbClr val="660066"/>
                </a:solidFill>
                <a:latin typeface="Abadi MT Condensed Light"/>
                <a:cs typeface="Abadi MT Condensed Light"/>
              </a:rPr>
              <a:t> 2014 </a:t>
            </a:r>
            <a:r>
              <a:rPr lang="hu-HU" sz="1200" i="1" dirty="0">
                <a:solidFill>
                  <a:srgbClr val="660066"/>
                </a:solidFill>
                <a:latin typeface="Abadi MT Condensed Light"/>
                <a:cs typeface="Abadi MT Condensed Light"/>
              </a:rPr>
              <a:t>J hum Evol</a:t>
            </a:r>
            <a:r>
              <a:rPr lang="hu-HU" sz="1200" dirty="0">
                <a:solidFill>
                  <a:srgbClr val="660066"/>
                </a:solidFill>
                <a:latin typeface="Abadi MT Condensed Light"/>
                <a:cs typeface="Abadi MT Condensed Light"/>
              </a:rPr>
              <a:t> 69:44-54</a:t>
            </a:r>
          </a:p>
          <a:p>
            <a:pPr algn="l"/>
            <a:r>
              <a:rPr lang="en-US" sz="1200" dirty="0">
                <a:solidFill>
                  <a:srgbClr val="3366FF"/>
                </a:solidFill>
                <a:latin typeface="Abadi MT Condensed Light"/>
                <a:cs typeface="Abadi MT Condensed Light"/>
              </a:rPr>
              <a:t>The calculi from Spy </a:t>
            </a:r>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1/3 of the starches ... </a:t>
            </a:r>
            <a:r>
              <a:rPr lang="nl-NL" sz="1200" dirty="0">
                <a:solidFill>
                  <a:srgbClr val="3366FF"/>
                </a:solidFill>
                <a:latin typeface="Abadi MT Condensed Light"/>
                <a:cs typeface="Abadi MT Condensed Light"/>
              </a:rPr>
              <a:t>i</a:t>
            </a:r>
            <a:r>
              <a:rPr lang="nl-BE" sz="1200" dirty="0">
                <a:solidFill>
                  <a:srgbClr val="3366FF"/>
                </a:solidFill>
                <a:latin typeface="Abadi MT Condensed Light"/>
                <a:cs typeface="Abadi MT Condensed Light"/>
              </a:rPr>
              <a:t>s from a USO of the Nympheae </a:t>
            </a:r>
            <a:r>
              <a:rPr lang="nl-BE" sz="1200" dirty="0">
                <a:solidFill>
                  <a:srgbClr val="000090"/>
                </a:solidFill>
                <a:latin typeface="Abadi MT Condensed Light"/>
                <a:cs typeface="Abadi MT Condensed Light"/>
              </a:rPr>
              <a:t>waterlily</a:t>
            </a:r>
            <a:r>
              <a:rPr lang="nl-BE" sz="1200" dirty="0">
                <a:solidFill>
                  <a:srgbClr val="3366FF"/>
                </a:solidFill>
                <a:latin typeface="Abadi MT Condensed Light"/>
                <a:cs typeface="Abadi MT Condensed Light"/>
              </a:rPr>
              <a:t> family.</a:t>
            </a:r>
          </a:p>
          <a:p>
            <a:pPr algn="l"/>
            <a:endParaRPr lang="nl-BE" sz="1200" dirty="0">
              <a:solidFill>
                <a:srgbClr val="3366FF"/>
              </a:solidFill>
              <a:latin typeface="Abadi MT Condensed Light"/>
              <a:cs typeface="Abadi MT Condensed Light"/>
            </a:endParaRPr>
          </a:p>
          <a:p>
            <a:pPr algn="l"/>
            <a:r>
              <a:rPr lang="en-US" sz="1200" b="1" dirty="0">
                <a:solidFill>
                  <a:srgbClr val="000090"/>
                </a:solidFill>
                <a:latin typeface="Abadi MT Condensed Light"/>
                <a:cs typeface="Abadi MT Condensed Light"/>
              </a:rPr>
              <a:t>Neanderthal exploitation of marine mammals in Gibraltar  </a:t>
            </a:r>
            <a:r>
              <a:rPr lang="hu-HU" sz="1200" dirty="0">
                <a:solidFill>
                  <a:srgbClr val="660066"/>
                </a:solidFill>
                <a:latin typeface="Abadi MT Condensed Light"/>
                <a:cs typeface="Abadi MT Condensed Light"/>
              </a:rPr>
              <a:t>						Chris </a:t>
            </a:r>
            <a:r>
              <a:rPr lang="hu-HU" sz="1200" b="1" dirty="0">
                <a:solidFill>
                  <a:srgbClr val="660066"/>
                </a:solidFill>
                <a:latin typeface="Abadi MT Condensed Light"/>
                <a:cs typeface="Abadi MT Condensed Light"/>
              </a:rPr>
              <a:t>Stringer</a:t>
            </a:r>
            <a:r>
              <a:rPr lang="hu-HU" sz="1200" dirty="0">
                <a:solidFill>
                  <a:srgbClr val="660066"/>
                </a:solidFill>
                <a:latin typeface="Abadi MT Condensed Light"/>
                <a:cs typeface="Abadi MT Condensed Light"/>
              </a:rPr>
              <a:t> </a:t>
            </a:r>
            <a:r>
              <a:rPr lang="hu-HU" sz="1200" i="1" dirty="0">
                <a:solidFill>
                  <a:srgbClr val="660066"/>
                </a:solidFill>
                <a:latin typeface="Abadi MT Condensed Light"/>
                <a:cs typeface="Abadi MT Condensed Light"/>
              </a:rPr>
              <a:t>cs</a:t>
            </a:r>
            <a:r>
              <a:rPr lang="hu-HU" sz="1200" dirty="0">
                <a:solidFill>
                  <a:srgbClr val="660066"/>
                </a:solidFill>
                <a:latin typeface="Abadi MT Condensed Light"/>
                <a:cs typeface="Abadi MT Condensed Light"/>
              </a:rPr>
              <a:t> 2008 </a:t>
            </a:r>
            <a:r>
              <a:rPr lang="hu-HU" sz="1200" i="1" dirty="0">
                <a:solidFill>
                  <a:srgbClr val="660066"/>
                </a:solidFill>
                <a:latin typeface="Abadi MT Condensed Light"/>
                <a:cs typeface="Abadi MT Condensed Light"/>
              </a:rPr>
              <a:t>PNAS</a:t>
            </a:r>
            <a:r>
              <a:rPr lang="hu-HU" sz="1200" dirty="0">
                <a:solidFill>
                  <a:srgbClr val="660066"/>
                </a:solidFill>
                <a:latin typeface="Abadi MT Condensed Light"/>
                <a:cs typeface="Abadi MT Condensed Light"/>
              </a:rPr>
              <a:t> 105:14319-24</a:t>
            </a:r>
          </a:p>
          <a:p>
            <a:pPr algn="l"/>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a:t>
            </a:r>
            <a:r>
              <a:rPr lang="en-US" sz="1200" dirty="0">
                <a:solidFill>
                  <a:srgbClr val="3366FF"/>
                </a:solidFill>
                <a:latin typeface="Abadi MT Condensed Light"/>
                <a:cs typeface="Abadi MT Condensed Light"/>
              </a:rPr>
              <a:t>Vanguard Cave provides evidence of </a:t>
            </a:r>
            <a:r>
              <a:rPr lang="en-US" sz="1200" dirty="0">
                <a:solidFill>
                  <a:srgbClr val="000090"/>
                </a:solidFill>
                <a:latin typeface="Abadi MT Condensed Light"/>
                <a:cs typeface="Abadi MT Condensed Light"/>
              </a:rPr>
              <a:t>marine food </a:t>
            </a:r>
            <a:r>
              <a:rPr lang="en-US" sz="1200" dirty="0">
                <a:solidFill>
                  <a:srgbClr val="3366FF"/>
                </a:solidFill>
                <a:latin typeface="Abadi MT Condensed Light"/>
                <a:cs typeface="Abadi MT Condensed Light"/>
              </a:rPr>
              <a:t>supply: mollusks, seal, dolphin, fish </a:t>
            </a:r>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a:t>
            </a:r>
            <a:r>
              <a:rPr lang="en-US" sz="1200" dirty="0">
                <a:solidFill>
                  <a:srgbClr val="3366FF"/>
                </a:solidFill>
                <a:latin typeface="Abadi MT Condensed Light"/>
                <a:cs typeface="Abadi MT Condensed Light"/>
              </a:rPr>
              <a:t>suggests that such use of marine resources was not a rare behavior, and represents </a:t>
            </a:r>
            <a:r>
              <a:rPr lang="en-US" sz="1200" dirty="0">
                <a:solidFill>
                  <a:srgbClr val="000090"/>
                </a:solidFill>
                <a:latin typeface="Abadi MT Condensed Light"/>
                <a:cs typeface="Abadi MT Condensed Light"/>
              </a:rPr>
              <a:t>focused visits </a:t>
            </a:r>
            <a:r>
              <a:rPr lang="en-US" sz="1200" dirty="0">
                <a:solidFill>
                  <a:srgbClr val="3366FF"/>
                </a:solidFill>
                <a:latin typeface="Abadi MT Condensed Light"/>
                <a:cs typeface="Abadi MT Condensed Light"/>
              </a:rPr>
              <a:t>to the coast &amp; estuaries.</a:t>
            </a:r>
          </a:p>
          <a:p>
            <a:pPr algn="l"/>
            <a:endParaRPr lang="en-US" sz="1200" dirty="0">
              <a:solidFill>
                <a:srgbClr val="3366FF"/>
              </a:solidFill>
              <a:latin typeface="Abadi MT Condensed Light"/>
              <a:cs typeface="Abadi MT Condensed Light"/>
            </a:endParaRPr>
          </a:p>
          <a:p>
            <a:pPr algn="l"/>
            <a:r>
              <a:rPr lang="en-US" sz="1200" b="1" dirty="0">
                <a:solidFill>
                  <a:srgbClr val="000090"/>
                </a:solidFill>
                <a:latin typeface="Abadi MT Condensed Light"/>
                <a:cs typeface="Abadi MT Condensed Light"/>
              </a:rPr>
              <a:t>Afterthoughts about the Neanderthal insulation hypothesis </a:t>
            </a:r>
            <a:r>
              <a:rPr lang="en-US" sz="1200" dirty="0">
                <a:solidFill>
                  <a:srgbClr val="660066"/>
                </a:solidFill>
                <a:latin typeface="Abadi MT Condensed Light"/>
                <a:cs typeface="Abadi MT Condensed Light"/>
              </a:rPr>
              <a:t>					Duncan </a:t>
            </a:r>
            <a:r>
              <a:rPr lang="en-US" sz="1200" b="1" dirty="0">
                <a:solidFill>
                  <a:srgbClr val="660066"/>
                </a:solidFill>
                <a:latin typeface="Abadi MT Condensed Light"/>
                <a:cs typeface="Abadi MT Condensed Light"/>
              </a:rPr>
              <a:t>Caldwell</a:t>
            </a:r>
            <a:r>
              <a:rPr lang="en-US" sz="1200" dirty="0">
                <a:solidFill>
                  <a:srgbClr val="660066"/>
                </a:solidFill>
                <a:latin typeface="Abadi MT Condensed Light"/>
                <a:cs typeface="Abadi MT Condensed Light"/>
              </a:rPr>
              <a:t> 2008 </a:t>
            </a:r>
            <a:r>
              <a:rPr lang="nb-NO" sz="1200" i="1" dirty="0">
                <a:solidFill>
                  <a:srgbClr val="660066"/>
                </a:solidFill>
                <a:latin typeface="Abadi MT Condensed Light"/>
                <a:cs typeface="Abadi MT Condensed Light"/>
              </a:rPr>
              <a:t>AURA </a:t>
            </a:r>
            <a:r>
              <a:rPr lang="nb-NO" sz="1200" i="1" dirty="0" err="1">
                <a:solidFill>
                  <a:srgbClr val="660066"/>
                </a:solidFill>
                <a:latin typeface="Abadi MT Condensed Light"/>
                <a:cs typeface="Abadi MT Condensed Light"/>
              </a:rPr>
              <a:t>Newsletter</a:t>
            </a:r>
            <a:r>
              <a:rPr lang="nb-NO" sz="1200" i="1" dirty="0">
                <a:solidFill>
                  <a:srgbClr val="660066"/>
                </a:solidFill>
                <a:latin typeface="Abadi MT Condensed Light"/>
                <a:cs typeface="Abadi MT Condensed Light"/>
              </a:rPr>
              <a:t> </a:t>
            </a:r>
            <a:r>
              <a:rPr lang="nb-NO" sz="1200" dirty="0">
                <a:solidFill>
                  <a:srgbClr val="660066"/>
                </a:solidFill>
                <a:latin typeface="Abadi MT Condensed Light"/>
                <a:cs typeface="Abadi MT Condensed Light"/>
              </a:rPr>
              <a:t>25:17-22</a:t>
            </a:r>
          </a:p>
          <a:p>
            <a:pPr algn="l"/>
            <a:r>
              <a:rPr lang="mr-IN" sz="1200" dirty="0">
                <a:solidFill>
                  <a:srgbClr val="3366FF"/>
                </a:solidFill>
                <a:latin typeface="Abadi MT Condensed Light"/>
                <a:cs typeface="Abadi MT Condensed Light"/>
              </a:rPr>
              <a:t>…</a:t>
            </a:r>
            <a:r>
              <a:rPr lang="nl-BE" sz="1200" dirty="0">
                <a:solidFill>
                  <a:srgbClr val="3366FF"/>
                </a:solidFill>
                <a:latin typeface="Abadi MT Condensed Light"/>
                <a:cs typeface="Abadi MT Condensed Light"/>
              </a:rPr>
              <a:t> </a:t>
            </a:r>
            <a:r>
              <a:rPr lang="en-US" sz="1200" dirty="0">
                <a:solidFill>
                  <a:srgbClr val="3366FF"/>
                </a:solidFill>
                <a:latin typeface="Abadi MT Condensed Light"/>
                <a:cs typeface="Abadi MT Condensed Light"/>
              </a:rPr>
              <a:t>starchy USOs are at their maximum energy storage in late fall/winter throughout the </a:t>
            </a:r>
            <a:r>
              <a:rPr lang="en-US" sz="1200" dirty="0" err="1">
                <a:solidFill>
                  <a:srgbClr val="3366FF"/>
                </a:solidFill>
                <a:latin typeface="Abadi MT Condensed Light"/>
                <a:cs typeface="Abadi MT Condensed Light"/>
              </a:rPr>
              <a:t>Neandertal</a:t>
            </a:r>
            <a:r>
              <a:rPr lang="en-US" sz="1200" dirty="0">
                <a:solidFill>
                  <a:srgbClr val="3366FF"/>
                </a:solidFill>
                <a:latin typeface="Abadi MT Condensed Light"/>
                <a:cs typeface="Abadi MT Condensed Light"/>
              </a:rPr>
              <a:t> range, even during the coldest periods Mid-Paleolithic ... starchy material occurs </a:t>
            </a:r>
            <a:r>
              <a:rPr lang="en-US" sz="1200" dirty="0">
                <a:solidFill>
                  <a:srgbClr val="000090"/>
                </a:solidFill>
                <a:latin typeface="Abadi MT Condensed Light"/>
                <a:cs typeface="Abadi MT Condensed Light"/>
              </a:rPr>
              <a:t>on the working area of tools </a:t>
            </a:r>
            <a:r>
              <a:rPr lang="en-US" sz="1200" dirty="0">
                <a:solidFill>
                  <a:srgbClr val="3366FF"/>
                </a:solidFill>
                <a:latin typeface="Abadi MT Condensed Light"/>
                <a:cs typeface="Abadi MT Condensed Light"/>
              </a:rPr>
              <a:t>at both sides ... food residue ... </a:t>
            </a:r>
            <a:r>
              <a:rPr lang="en-US" sz="1200" dirty="0" err="1">
                <a:solidFill>
                  <a:srgbClr val="3366FF"/>
                </a:solidFill>
                <a:latin typeface="Abadi MT Condensed Light"/>
                <a:cs typeface="Abadi MT Condensed Light"/>
              </a:rPr>
              <a:t>Lanceolate</a:t>
            </a:r>
            <a:r>
              <a:rPr lang="en-US" sz="1200" dirty="0">
                <a:solidFill>
                  <a:srgbClr val="3366FF"/>
                </a:solidFill>
                <a:latin typeface="Abadi MT Condensed Light"/>
                <a:cs typeface="Abadi MT Condensed Light"/>
              </a:rPr>
              <a:t> </a:t>
            </a:r>
            <a:r>
              <a:rPr lang="en-US" sz="1200" dirty="0" err="1">
                <a:solidFill>
                  <a:srgbClr val="3366FF"/>
                </a:solidFill>
                <a:latin typeface="Abadi MT Condensed Light"/>
                <a:cs typeface="Abadi MT Condensed Light"/>
              </a:rPr>
              <a:t>bifaces</a:t>
            </a:r>
            <a:r>
              <a:rPr lang="en-US" sz="1200" dirty="0">
                <a:solidFill>
                  <a:srgbClr val="3366FF"/>
                </a:solidFill>
                <a:latin typeface="Abadi MT Condensed Light"/>
                <a:cs typeface="Abadi MT Condensed Light"/>
              </a:rPr>
              <a:t> in the </a:t>
            </a:r>
            <a:r>
              <a:rPr lang="en-US" sz="1200" dirty="0" err="1">
                <a:solidFill>
                  <a:srgbClr val="3366FF"/>
                </a:solidFill>
                <a:latin typeface="Abadi MT Condensed Light"/>
                <a:cs typeface="Abadi MT Condensed Light"/>
              </a:rPr>
              <a:t>Yonne</a:t>
            </a:r>
            <a:r>
              <a:rPr lang="en-US" sz="1200" dirty="0">
                <a:solidFill>
                  <a:srgbClr val="3366FF"/>
                </a:solidFill>
                <a:latin typeface="Abadi MT Condensed Light"/>
                <a:cs typeface="Abadi MT Condensed Light"/>
              </a:rPr>
              <a:t>, concentrated around </a:t>
            </a:r>
            <a:r>
              <a:rPr lang="en-US" sz="1200" dirty="0">
                <a:solidFill>
                  <a:srgbClr val="000090"/>
                </a:solidFill>
                <a:latin typeface="Abadi MT Condensed Light"/>
                <a:cs typeface="Abadi MT Condensed Light"/>
              </a:rPr>
              <a:t>clay bogs</a:t>
            </a:r>
            <a:r>
              <a:rPr lang="en-US" sz="1200" dirty="0">
                <a:solidFill>
                  <a:srgbClr val="3366FF"/>
                </a:solidFill>
                <a:latin typeface="Abadi MT Condensed Light"/>
                <a:cs typeface="Abadi MT Condensed Light"/>
              </a:rPr>
              <a:t>, often bear so much soil sheen from digging in silica-rich soils ... used as trowels for digging up &amp; processing </a:t>
            </a:r>
            <a:r>
              <a:rPr lang="en-US" sz="1200" dirty="0">
                <a:solidFill>
                  <a:srgbClr val="000090"/>
                </a:solidFill>
                <a:latin typeface="Abadi MT Condensed Light"/>
                <a:cs typeface="Abadi MT Condensed Light"/>
              </a:rPr>
              <a:t>cattail</a:t>
            </a:r>
            <a:r>
              <a:rPr lang="en-US" sz="1200" dirty="0">
                <a:solidFill>
                  <a:srgbClr val="3366FF"/>
                </a:solidFill>
                <a:latin typeface="Abadi MT Condensed Light"/>
                <a:cs typeface="Abadi MT Condensed Light"/>
              </a:rPr>
              <a:t> </a:t>
            </a:r>
            <a:r>
              <a:rPr lang="en-US" sz="1200" i="1" dirty="0" err="1">
                <a:solidFill>
                  <a:srgbClr val="3366FF"/>
                </a:solidFill>
                <a:latin typeface="Abadi MT Condensed Light"/>
                <a:cs typeface="Abadi MT Condensed Light"/>
              </a:rPr>
              <a:t>Typha</a:t>
            </a:r>
            <a:r>
              <a:rPr lang="en-US" sz="1200" i="1" dirty="0">
                <a:solidFill>
                  <a:srgbClr val="3366FF"/>
                </a:solidFill>
                <a:latin typeface="Abadi MT Condensed Light"/>
                <a:cs typeface="Abadi MT Condensed Light"/>
              </a:rPr>
              <a:t> </a:t>
            </a:r>
            <a:r>
              <a:rPr lang="en-US" sz="1200" i="1" dirty="0" err="1">
                <a:solidFill>
                  <a:srgbClr val="3366FF"/>
                </a:solidFill>
                <a:latin typeface="Abadi MT Condensed Light"/>
                <a:cs typeface="Abadi MT Condensed Light"/>
              </a:rPr>
              <a:t>latifolia</a:t>
            </a:r>
            <a:r>
              <a:rPr lang="en-US" sz="1200" dirty="0">
                <a:solidFill>
                  <a:srgbClr val="3366FF"/>
                </a:solidFill>
                <a:latin typeface="Abadi MT Condensed Light"/>
                <a:cs typeface="Abadi MT Condensed Light"/>
              </a:rPr>
              <a:t> rhizomes.	</a:t>
            </a:r>
          </a:p>
          <a:p>
            <a:pPr algn="l"/>
            <a:r>
              <a:rPr lang="en-US" sz="1200" dirty="0">
                <a:solidFill>
                  <a:srgbClr val="3366FF"/>
                </a:solidFill>
                <a:latin typeface="Abadi MT Condensed Light"/>
                <a:cs typeface="Abadi MT Condensed Light"/>
              </a:rPr>
              <a:t>											</a:t>
            </a:r>
            <a:r>
              <a:rPr lang="hu-HU" sz="1200" dirty="0">
                <a:solidFill>
                  <a:srgbClr val="660066"/>
                </a:solidFill>
                <a:latin typeface="Abadi MT Condensed Light"/>
                <a:cs typeface="Abadi MT Condensed Light"/>
              </a:rPr>
              <a:t>Robert </a:t>
            </a:r>
            <a:r>
              <a:rPr lang="hu-HU" sz="1200" b="1" dirty="0">
                <a:solidFill>
                  <a:srgbClr val="660066"/>
                </a:solidFill>
                <a:latin typeface="Abadi MT Condensed Light"/>
                <a:cs typeface="Abadi MT Condensed Light"/>
              </a:rPr>
              <a:t>Walter</a:t>
            </a:r>
            <a:r>
              <a:rPr lang="hu-HU" sz="1200" dirty="0">
                <a:solidFill>
                  <a:srgbClr val="660066"/>
                </a:solidFill>
                <a:latin typeface="Abadi MT Condensed Light"/>
                <a:cs typeface="Abadi MT Condensed Light"/>
              </a:rPr>
              <a:t> </a:t>
            </a:r>
            <a:r>
              <a:rPr lang="hu-HU" sz="1200" i="1" dirty="0">
                <a:solidFill>
                  <a:srgbClr val="660066"/>
                </a:solidFill>
                <a:latin typeface="Abadi MT Condensed Light"/>
                <a:cs typeface="Abadi MT Condensed Light"/>
              </a:rPr>
              <a:t>cs</a:t>
            </a:r>
            <a:r>
              <a:rPr lang="hu-HU" sz="1200" dirty="0">
                <a:solidFill>
                  <a:srgbClr val="660066"/>
                </a:solidFill>
                <a:latin typeface="Abadi MT Condensed Light"/>
                <a:cs typeface="Abadi MT Condensed Light"/>
              </a:rPr>
              <a:t> 2000 </a:t>
            </a:r>
            <a:r>
              <a:rPr lang="hu-HU" sz="1200" i="1" dirty="0">
                <a:solidFill>
                  <a:srgbClr val="660066"/>
                </a:solidFill>
                <a:latin typeface="Abadi MT Condensed Light"/>
                <a:cs typeface="Abadi MT Condensed Light"/>
              </a:rPr>
              <a:t>Nature</a:t>
            </a:r>
            <a:r>
              <a:rPr lang="hu-HU" sz="1200" dirty="0">
                <a:solidFill>
                  <a:srgbClr val="660066"/>
                </a:solidFill>
                <a:latin typeface="Abadi MT Condensed Light"/>
                <a:cs typeface="Abadi MT Condensed Light"/>
              </a:rPr>
              <a:t> 405:65-69 </a:t>
            </a:r>
            <a:r>
              <a:rPr lang="en-US" sz="1200" dirty="0">
                <a:solidFill>
                  <a:srgbClr val="3366FF"/>
                </a:solidFill>
                <a:latin typeface="Abadi MT Condensed Light"/>
                <a:cs typeface="Abadi MT Condensed Light"/>
              </a:rPr>
              <a:t> 		   </a:t>
            </a:r>
            <a:r>
              <a:rPr lang="nl-NL" sz="1200" b="1" i="1" dirty="0">
                <a:solidFill>
                  <a:srgbClr val="000090"/>
                </a:solidFill>
                <a:latin typeface="Abadi MT Condensed Light"/>
                <a:cs typeface="Abadi MT Condensed Light"/>
              </a:rPr>
              <a:t>e</a:t>
            </a:r>
            <a:r>
              <a:rPr lang="nl-BE" sz="1200" b="1" i="1" dirty="0">
                <a:solidFill>
                  <a:srgbClr val="000090"/>
                </a:solidFill>
                <a:latin typeface="Abadi MT Condensed Light"/>
                <a:cs typeface="Abadi MT Condensed Light"/>
              </a:rPr>
              <a:t>tc.etc.etc.</a:t>
            </a:r>
            <a:endParaRPr lang="en-US" sz="1200" b="1" i="1" dirty="0">
              <a:solidFill>
                <a:srgbClr val="000090"/>
              </a:solidFill>
              <a:latin typeface="Abadi MT Condensed Light"/>
              <a:cs typeface="Abadi MT Condensed Light"/>
            </a:endParaRPr>
          </a:p>
        </p:txBody>
      </p:sp>
    </p:spTree>
    <p:extLst>
      <p:ext uri="{BB962C8B-B14F-4D97-AF65-F5344CB8AC3E}">
        <p14:creationId xmlns:p14="http://schemas.microsoft.com/office/powerpoint/2010/main" val="18446399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558921" y="4036896"/>
            <a:ext cx="6520812" cy="2585323"/>
          </a:xfrm>
          <a:prstGeom prst="rect">
            <a:avLst/>
          </a:prstGeom>
          <a:noFill/>
        </p:spPr>
        <p:txBody>
          <a:bodyPr wrap="square" rtlCol="0">
            <a:spAutoFit/>
          </a:bodyPr>
          <a:lstStyle/>
          <a:p>
            <a:r>
              <a:rPr lang="nl-NL" b="1" i="1" dirty="0">
                <a:solidFill>
                  <a:srgbClr val="000090"/>
                </a:solidFill>
              </a:rPr>
              <a:t>Google</a:t>
            </a:r>
            <a:endParaRPr lang="nl-NL" i="1" dirty="0">
              <a:solidFill>
                <a:srgbClr val="000090"/>
              </a:solidFill>
            </a:endParaRPr>
          </a:p>
          <a:p>
            <a:pPr marL="342900" indent="-342900">
              <a:buFontTx/>
              <a:buChar char="•"/>
            </a:pPr>
            <a:r>
              <a:rPr lang="nl-NL" dirty="0" err="1">
                <a:solidFill>
                  <a:srgbClr val="0000FF"/>
                </a:solidFill>
              </a:rPr>
              <a:t>Attenborough</a:t>
            </a:r>
            <a:r>
              <a:rPr lang="nl-NL" dirty="0">
                <a:solidFill>
                  <a:srgbClr val="0000FF"/>
                </a:solidFill>
              </a:rPr>
              <a:t> </a:t>
            </a:r>
            <a:r>
              <a:rPr lang="nl-NL" dirty="0" err="1">
                <a:solidFill>
                  <a:srgbClr val="0000FF"/>
                </a:solidFill>
              </a:rPr>
              <a:t>Schagatay</a:t>
            </a:r>
            <a:r>
              <a:rPr lang="nl-NL" dirty="0">
                <a:solidFill>
                  <a:srgbClr val="0000FF"/>
                </a:solidFill>
              </a:rPr>
              <a:t> </a:t>
            </a:r>
            <a:r>
              <a:rPr lang="nl-NL" dirty="0" err="1">
                <a:solidFill>
                  <a:srgbClr val="0000FF"/>
                </a:solidFill>
              </a:rPr>
              <a:t>Brenna</a:t>
            </a:r>
            <a:r>
              <a:rPr lang="nl-NL" dirty="0">
                <a:solidFill>
                  <a:srgbClr val="0000FF"/>
                </a:solidFill>
              </a:rPr>
              <a:t> reply</a:t>
            </a:r>
          </a:p>
          <a:p>
            <a:pPr marL="342900" indent="-342900">
              <a:buFontTx/>
              <a:buChar char="•"/>
            </a:pPr>
            <a:r>
              <a:rPr lang="nl-NL" dirty="0" err="1">
                <a:solidFill>
                  <a:srgbClr val="0000FF"/>
                </a:solidFill>
              </a:rPr>
              <a:t>original</a:t>
            </a:r>
            <a:r>
              <a:rPr lang="nl-NL" dirty="0">
                <a:solidFill>
                  <a:srgbClr val="0000FF"/>
                </a:solidFill>
              </a:rPr>
              <a:t> </a:t>
            </a:r>
            <a:r>
              <a:rPr lang="nl-NL" dirty="0" err="1">
                <a:solidFill>
                  <a:srgbClr val="0000FF"/>
                </a:solidFill>
              </a:rPr>
              <a:t>econiche</a:t>
            </a:r>
            <a:r>
              <a:rPr lang="nl-NL" dirty="0">
                <a:solidFill>
                  <a:srgbClr val="0000FF"/>
                </a:solidFill>
              </a:rPr>
              <a:t> </a:t>
            </a:r>
            <a:r>
              <a:rPr lang="nl-NL" i="1" dirty="0">
                <a:solidFill>
                  <a:srgbClr val="0000FF"/>
                </a:solidFill>
              </a:rPr>
              <a:t>Homo</a:t>
            </a:r>
          </a:p>
          <a:p>
            <a:pPr marL="342900" indent="-342900">
              <a:buFontTx/>
              <a:buChar char="•"/>
            </a:pPr>
            <a:r>
              <a:rPr lang="nl-NL" dirty="0" err="1">
                <a:solidFill>
                  <a:srgbClr val="0000FF"/>
                </a:solidFill>
              </a:rPr>
              <a:t>Australopiths</a:t>
            </a:r>
            <a:r>
              <a:rPr lang="nl-NL" dirty="0">
                <a:solidFill>
                  <a:srgbClr val="0000FF"/>
                </a:solidFill>
              </a:rPr>
              <a:t> = </a:t>
            </a:r>
            <a:r>
              <a:rPr lang="nl-NL" dirty="0" err="1">
                <a:solidFill>
                  <a:srgbClr val="0000FF"/>
                </a:solidFill>
              </a:rPr>
              <a:t>African</a:t>
            </a:r>
            <a:r>
              <a:rPr lang="nl-NL" dirty="0">
                <a:solidFill>
                  <a:srgbClr val="0000FF"/>
                </a:solidFill>
              </a:rPr>
              <a:t> </a:t>
            </a:r>
            <a:r>
              <a:rPr lang="nl-NL" dirty="0" err="1">
                <a:solidFill>
                  <a:srgbClr val="0000FF"/>
                </a:solidFill>
              </a:rPr>
              <a:t>ape</a:t>
            </a:r>
            <a:r>
              <a:rPr lang="nl-NL" dirty="0">
                <a:solidFill>
                  <a:srgbClr val="0000FF"/>
                </a:solidFill>
              </a:rPr>
              <a:t> </a:t>
            </a:r>
            <a:r>
              <a:rPr lang="nl-NL" dirty="0" err="1">
                <a:solidFill>
                  <a:srgbClr val="0000FF"/>
                </a:solidFill>
              </a:rPr>
              <a:t>ancestors</a:t>
            </a:r>
            <a:r>
              <a:rPr lang="nl-NL" dirty="0">
                <a:solidFill>
                  <a:srgbClr val="0000FF"/>
                </a:solidFill>
              </a:rPr>
              <a:t> 2017</a:t>
            </a:r>
          </a:p>
          <a:p>
            <a:pPr marL="342900" indent="-342900">
              <a:buFontTx/>
              <a:buChar char="•"/>
            </a:pPr>
            <a:r>
              <a:rPr lang="nl-NL" dirty="0" err="1">
                <a:solidFill>
                  <a:srgbClr val="0000FF"/>
                </a:solidFill>
              </a:rPr>
              <a:t>not</a:t>
            </a:r>
            <a:r>
              <a:rPr lang="nl-NL" dirty="0">
                <a:solidFill>
                  <a:srgbClr val="0000FF"/>
                </a:solidFill>
              </a:rPr>
              <a:t> </a:t>
            </a:r>
            <a:r>
              <a:rPr lang="nl-NL" i="1" dirty="0">
                <a:solidFill>
                  <a:srgbClr val="0000FF"/>
                </a:solidFill>
              </a:rPr>
              <a:t>Homo</a:t>
            </a:r>
            <a:r>
              <a:rPr lang="nl-NL" dirty="0">
                <a:solidFill>
                  <a:srgbClr val="0000FF"/>
                </a:solidFill>
              </a:rPr>
              <a:t> but </a:t>
            </a:r>
            <a:r>
              <a:rPr lang="nl-NL" i="1" dirty="0">
                <a:solidFill>
                  <a:srgbClr val="0000FF"/>
                </a:solidFill>
              </a:rPr>
              <a:t>Pan </a:t>
            </a:r>
            <a:r>
              <a:rPr lang="nl-NL" i="1" dirty="0" err="1">
                <a:solidFill>
                  <a:srgbClr val="0000FF"/>
                </a:solidFill>
              </a:rPr>
              <a:t>naledi</a:t>
            </a:r>
            <a:r>
              <a:rPr lang="nl-NL" dirty="0">
                <a:solidFill>
                  <a:srgbClr val="0000FF"/>
                </a:solidFill>
              </a:rPr>
              <a:t> 2017 Verhaegen PPT</a:t>
            </a:r>
          </a:p>
          <a:p>
            <a:pPr marL="342900" indent="-342900">
              <a:buFontTx/>
              <a:buChar char="•"/>
            </a:pPr>
            <a:r>
              <a:rPr lang="nl-NL" dirty="0" err="1">
                <a:solidFill>
                  <a:srgbClr val="0000FF"/>
                </a:solidFill>
              </a:rPr>
              <a:t>unproven</a:t>
            </a:r>
            <a:r>
              <a:rPr lang="nl-NL" dirty="0">
                <a:solidFill>
                  <a:srgbClr val="0000FF"/>
                </a:solidFill>
              </a:rPr>
              <a:t> </a:t>
            </a:r>
            <a:r>
              <a:rPr lang="nl-NL" dirty="0" err="1">
                <a:solidFill>
                  <a:srgbClr val="0000FF"/>
                </a:solidFill>
              </a:rPr>
              <a:t>assumptions</a:t>
            </a:r>
            <a:r>
              <a:rPr lang="nl-NL" dirty="0">
                <a:solidFill>
                  <a:srgbClr val="0000FF"/>
                </a:solidFill>
              </a:rPr>
              <a:t> </a:t>
            </a:r>
            <a:r>
              <a:rPr lang="nl-NL" dirty="0" err="1">
                <a:solidFill>
                  <a:srgbClr val="0000FF"/>
                </a:solidFill>
              </a:rPr>
              <a:t>so-called</a:t>
            </a:r>
            <a:r>
              <a:rPr lang="nl-NL" dirty="0">
                <a:solidFill>
                  <a:srgbClr val="0000FF"/>
                </a:solidFill>
              </a:rPr>
              <a:t> </a:t>
            </a:r>
            <a:r>
              <a:rPr lang="nl-NL" dirty="0" err="1">
                <a:solidFill>
                  <a:srgbClr val="0000FF"/>
                </a:solidFill>
              </a:rPr>
              <a:t>aquatic</a:t>
            </a:r>
            <a:r>
              <a:rPr lang="nl-NL" dirty="0">
                <a:solidFill>
                  <a:srgbClr val="0000FF"/>
                </a:solidFill>
              </a:rPr>
              <a:t> </a:t>
            </a:r>
            <a:r>
              <a:rPr lang="nl-NL" dirty="0" err="1">
                <a:solidFill>
                  <a:srgbClr val="0000FF"/>
                </a:solidFill>
              </a:rPr>
              <a:t>ape</a:t>
            </a:r>
            <a:r>
              <a:rPr lang="nl-NL" dirty="0">
                <a:solidFill>
                  <a:srgbClr val="0000FF"/>
                </a:solidFill>
              </a:rPr>
              <a:t> hypothesis</a:t>
            </a:r>
          </a:p>
          <a:p>
            <a:pPr marL="342900" indent="-342900">
              <a:buFontTx/>
              <a:buChar char="•"/>
            </a:pPr>
            <a:r>
              <a:rPr lang="nl-NL" dirty="0">
                <a:solidFill>
                  <a:srgbClr val="0000FF"/>
                </a:solidFill>
              </a:rPr>
              <a:t>Lucy was no human </a:t>
            </a:r>
            <a:r>
              <a:rPr lang="nl-NL" dirty="0" err="1">
                <a:solidFill>
                  <a:srgbClr val="0000FF"/>
                </a:solidFill>
              </a:rPr>
              <a:t>ancestor</a:t>
            </a:r>
            <a:r>
              <a:rPr lang="nl-NL" dirty="0">
                <a:solidFill>
                  <a:srgbClr val="0000FF"/>
                </a:solidFill>
              </a:rPr>
              <a:t> 2020 Verhaegen</a:t>
            </a:r>
          </a:p>
          <a:p>
            <a:pPr marL="342900" indent="-342900">
              <a:buFontTx/>
              <a:buChar char="•"/>
            </a:pPr>
            <a:r>
              <a:rPr lang="nl-NL" dirty="0" err="1">
                <a:solidFill>
                  <a:srgbClr val="0000FF"/>
                </a:solidFill>
              </a:rPr>
              <a:t>aquarboreal</a:t>
            </a:r>
            <a:endParaRPr lang="nl-NL" dirty="0">
              <a:solidFill>
                <a:srgbClr val="0000FF"/>
              </a:solidFill>
            </a:endParaRPr>
          </a:p>
          <a:p>
            <a:pPr marL="342900" indent="-342900">
              <a:buFontTx/>
              <a:buChar char="•"/>
            </a:pPr>
            <a:endParaRPr lang="nl-NL" dirty="0">
              <a:solidFill>
                <a:srgbClr val="0000FF"/>
              </a:solidFill>
            </a:endParaRPr>
          </a:p>
        </p:txBody>
      </p:sp>
      <p:sp>
        <p:nvSpPr>
          <p:cNvPr id="4" name="Tekstvak 3"/>
          <p:cNvSpPr txBox="1"/>
          <p:nvPr/>
        </p:nvSpPr>
        <p:spPr>
          <a:xfrm>
            <a:off x="1275899" y="1745313"/>
            <a:ext cx="7561429" cy="2474524"/>
          </a:xfrm>
          <a:prstGeom prst="rect">
            <a:avLst/>
          </a:prstGeom>
          <a:noFill/>
        </p:spPr>
        <p:txBody>
          <a:bodyPr wrap="square" rtlCol="0">
            <a:spAutoFit/>
          </a:bodyPr>
          <a:lstStyle/>
          <a:p>
            <a:pPr marL="0" lvl="1">
              <a:lnSpc>
                <a:spcPct val="90000"/>
              </a:lnSpc>
              <a:defRPr/>
            </a:pPr>
            <a:r>
              <a:rPr lang="en-US" sz="1400" dirty="0">
                <a:solidFill>
                  <a:srgbClr val="660066"/>
                </a:solidFill>
              </a:rPr>
              <a:t>Stephen </a:t>
            </a:r>
            <a:r>
              <a:rPr lang="en-US" sz="1400" b="1" dirty="0">
                <a:solidFill>
                  <a:srgbClr val="660066"/>
                </a:solidFill>
              </a:rPr>
              <a:t>Munro</a:t>
            </a:r>
            <a:r>
              <a:rPr lang="en-US" sz="1400" dirty="0">
                <a:solidFill>
                  <a:srgbClr val="660066"/>
                </a:solidFill>
              </a:rPr>
              <a:t>  2010         </a:t>
            </a:r>
          </a:p>
          <a:p>
            <a:pPr marL="0" lvl="1">
              <a:lnSpc>
                <a:spcPct val="90000"/>
              </a:lnSpc>
              <a:defRPr/>
            </a:pPr>
            <a:r>
              <a:rPr lang="en-US" sz="1400" i="1" dirty="0">
                <a:solidFill>
                  <a:srgbClr val="000090"/>
                </a:solidFill>
              </a:rPr>
              <a:t>    </a:t>
            </a:r>
            <a:r>
              <a:rPr lang="en-US" sz="1400" i="1" dirty="0" err="1">
                <a:solidFill>
                  <a:srgbClr val="000090"/>
                </a:solidFill>
              </a:rPr>
              <a:t>Molluscs</a:t>
            </a:r>
            <a:r>
              <a:rPr lang="en-US" sz="1400" i="1" dirty="0">
                <a:solidFill>
                  <a:srgbClr val="000090"/>
                </a:solidFill>
              </a:rPr>
              <a:t> as Ecological Indicators in PA Contexts   			</a:t>
            </a:r>
            <a:r>
              <a:rPr lang="en-US" sz="1400" dirty="0">
                <a:solidFill>
                  <a:srgbClr val="3366FF"/>
                </a:solidFill>
              </a:rPr>
              <a:t>thesis  </a:t>
            </a:r>
            <a:r>
              <a:rPr lang="en-US" sz="1400" dirty="0" err="1">
                <a:solidFill>
                  <a:srgbClr val="3366FF"/>
                </a:solidFill>
              </a:rPr>
              <a:t>Austr</a:t>
            </a:r>
            <a:r>
              <a:rPr lang="en-US" sz="1400" dirty="0">
                <a:solidFill>
                  <a:srgbClr val="3366FF"/>
                </a:solidFill>
              </a:rPr>
              <a:t> Natl Univ</a:t>
            </a:r>
            <a:endParaRPr lang="en-US" sz="1400" dirty="0">
              <a:solidFill>
                <a:srgbClr val="000090"/>
              </a:solidFill>
            </a:endParaRPr>
          </a:p>
          <a:p>
            <a:pPr marL="0" lvl="1">
              <a:lnSpc>
                <a:spcPct val="90000"/>
              </a:lnSpc>
              <a:defRPr/>
            </a:pPr>
            <a:r>
              <a:rPr lang="en-GB" sz="1400" dirty="0">
                <a:solidFill>
                  <a:srgbClr val="660066"/>
                </a:solidFill>
              </a:rPr>
              <a:t>Stephan </a:t>
            </a:r>
            <a:r>
              <a:rPr lang="en-GB" sz="1400" b="1" dirty="0" err="1">
                <a:solidFill>
                  <a:srgbClr val="660066"/>
                </a:solidFill>
              </a:rPr>
              <a:t>Cunnane</a:t>
            </a:r>
            <a:r>
              <a:rPr lang="en-GB" sz="1400" dirty="0">
                <a:solidFill>
                  <a:srgbClr val="660066"/>
                </a:solidFill>
              </a:rPr>
              <a:t> &amp; Kathy </a:t>
            </a:r>
            <a:r>
              <a:rPr lang="en-GB" sz="1400" b="1" dirty="0">
                <a:solidFill>
                  <a:srgbClr val="660066"/>
                </a:solidFill>
              </a:rPr>
              <a:t>Stewart</a:t>
            </a:r>
            <a:r>
              <a:rPr lang="en-GB" sz="1400" dirty="0">
                <a:solidFill>
                  <a:srgbClr val="660066"/>
                </a:solidFill>
              </a:rPr>
              <a:t>  </a:t>
            </a:r>
            <a:r>
              <a:rPr lang="en-GB" sz="1400" dirty="0" err="1">
                <a:solidFill>
                  <a:srgbClr val="660066"/>
                </a:solidFill>
              </a:rPr>
              <a:t>eds</a:t>
            </a:r>
            <a:r>
              <a:rPr lang="en-GB" sz="1400" dirty="0">
                <a:solidFill>
                  <a:srgbClr val="660066"/>
                </a:solidFill>
              </a:rPr>
              <a:t>  2010</a:t>
            </a:r>
          </a:p>
          <a:p>
            <a:pPr marL="0" lvl="1">
              <a:lnSpc>
                <a:spcPct val="90000"/>
              </a:lnSpc>
              <a:defRPr/>
            </a:pPr>
            <a:r>
              <a:rPr lang="en-GB" sz="1400" i="1" dirty="0">
                <a:solidFill>
                  <a:srgbClr val="000090"/>
                </a:solidFill>
              </a:rPr>
              <a:t>    Human Brain Evolution : Freshwater and Marine Food Resources</a:t>
            </a:r>
            <a:r>
              <a:rPr lang="en-GB" sz="1400" dirty="0">
                <a:solidFill>
                  <a:srgbClr val="000090"/>
                </a:solidFill>
              </a:rPr>
              <a:t>   	</a:t>
            </a:r>
            <a:r>
              <a:rPr lang="en-GB" sz="1400" dirty="0">
                <a:solidFill>
                  <a:srgbClr val="3366FF"/>
                </a:solidFill>
              </a:rPr>
              <a:t>John Wiley NJ</a:t>
            </a:r>
            <a:endParaRPr lang="en-US" sz="1400" dirty="0">
              <a:solidFill>
                <a:srgbClr val="000090"/>
              </a:solidFill>
            </a:endParaRPr>
          </a:p>
          <a:p>
            <a:pPr marL="0" lvl="1">
              <a:lnSpc>
                <a:spcPct val="90000"/>
              </a:lnSpc>
              <a:defRPr/>
            </a:pPr>
            <a:r>
              <a:rPr lang="en-US" sz="1400" dirty="0">
                <a:solidFill>
                  <a:srgbClr val="660066"/>
                </a:solidFill>
              </a:rPr>
              <a:t>Mario </a:t>
            </a:r>
            <a:r>
              <a:rPr lang="en-US" sz="1400" b="1" dirty="0" err="1">
                <a:solidFill>
                  <a:srgbClr val="660066"/>
                </a:solidFill>
              </a:rPr>
              <a:t>Vaneechoutte</a:t>
            </a:r>
            <a:r>
              <a:rPr lang="en-US" sz="1400" dirty="0">
                <a:solidFill>
                  <a:srgbClr val="660066"/>
                </a:solidFill>
              </a:rPr>
              <a:t>  </a:t>
            </a:r>
            <a:r>
              <a:rPr lang="en-US" sz="1400" i="1" dirty="0">
                <a:solidFill>
                  <a:srgbClr val="660066"/>
                </a:solidFill>
              </a:rPr>
              <a:t>cs</a:t>
            </a:r>
            <a:r>
              <a:rPr lang="en-US" sz="1400" dirty="0">
                <a:solidFill>
                  <a:srgbClr val="660066"/>
                </a:solidFill>
              </a:rPr>
              <a:t>  eds  2011  </a:t>
            </a:r>
          </a:p>
          <a:p>
            <a:pPr marL="0" lvl="1">
              <a:lnSpc>
                <a:spcPct val="90000"/>
              </a:lnSpc>
              <a:defRPr/>
            </a:pPr>
            <a:r>
              <a:rPr lang="en-US" sz="1400" i="1" dirty="0">
                <a:solidFill>
                  <a:srgbClr val="000090"/>
                </a:solidFill>
              </a:rPr>
              <a:t>    Was Man More Aquatic in the Past ? Fifty Years after Alister Hardy 	</a:t>
            </a:r>
            <a:r>
              <a:rPr lang="en-US" sz="1400" dirty="0">
                <a:solidFill>
                  <a:srgbClr val="3366FF"/>
                </a:solidFill>
              </a:rPr>
              <a:t>Bentham Sci </a:t>
            </a:r>
            <a:r>
              <a:rPr lang="en-US" sz="1400" dirty="0" err="1">
                <a:solidFill>
                  <a:srgbClr val="3366FF"/>
                </a:solidFill>
              </a:rPr>
              <a:t>Publ</a:t>
            </a:r>
            <a:r>
              <a:rPr lang="en-US" sz="1400" dirty="0">
                <a:solidFill>
                  <a:srgbClr val="3366FF"/>
                </a:solidFill>
              </a:rPr>
              <a:t> </a:t>
            </a:r>
            <a:r>
              <a:rPr lang="en-US" sz="1400" i="1" dirty="0">
                <a:solidFill>
                  <a:srgbClr val="3366FF"/>
                </a:solidFill>
              </a:rPr>
              <a:t> eBook</a:t>
            </a:r>
            <a:endParaRPr lang="nl-NL" sz="1400" dirty="0">
              <a:solidFill>
                <a:srgbClr val="000090"/>
              </a:solidFill>
            </a:endParaRPr>
          </a:p>
          <a:p>
            <a:pPr marL="0" lvl="1">
              <a:lnSpc>
                <a:spcPct val="90000"/>
              </a:lnSpc>
              <a:defRPr/>
            </a:pPr>
            <a:r>
              <a:rPr lang="nl-NL" sz="1400" dirty="0">
                <a:solidFill>
                  <a:srgbClr val="660066"/>
                </a:solidFill>
              </a:rPr>
              <a:t>Peter </a:t>
            </a:r>
            <a:r>
              <a:rPr lang="nl-NL" sz="1400" b="1" dirty="0" err="1">
                <a:solidFill>
                  <a:srgbClr val="660066"/>
                </a:solidFill>
              </a:rPr>
              <a:t>Rhys</a:t>
            </a:r>
            <a:r>
              <a:rPr lang="nl-NL" sz="1400" b="1" dirty="0">
                <a:solidFill>
                  <a:srgbClr val="660066"/>
                </a:solidFill>
              </a:rPr>
              <a:t> Evans  </a:t>
            </a:r>
            <a:r>
              <a:rPr lang="nl-NL" sz="1400" i="1" dirty="0" err="1">
                <a:solidFill>
                  <a:srgbClr val="660066"/>
                </a:solidFill>
              </a:rPr>
              <a:t>cs</a:t>
            </a:r>
            <a:r>
              <a:rPr lang="nl-NL" sz="1400" dirty="0">
                <a:solidFill>
                  <a:srgbClr val="660066"/>
                </a:solidFill>
              </a:rPr>
              <a:t>  </a:t>
            </a:r>
            <a:r>
              <a:rPr lang="nl-NL" sz="1400" dirty="0" err="1">
                <a:solidFill>
                  <a:srgbClr val="660066"/>
                </a:solidFill>
              </a:rPr>
              <a:t>eds</a:t>
            </a:r>
            <a:r>
              <a:rPr lang="nl-NL" sz="1400" dirty="0">
                <a:solidFill>
                  <a:srgbClr val="660066"/>
                </a:solidFill>
              </a:rPr>
              <a:t>  2013 + 2014 </a:t>
            </a:r>
            <a:r>
              <a:rPr lang="nl-NL" sz="1400" dirty="0">
                <a:solidFill>
                  <a:srgbClr val="000090"/>
                </a:solidFill>
              </a:rPr>
              <a:t>   </a:t>
            </a:r>
          </a:p>
          <a:p>
            <a:pPr marL="0" lvl="1">
              <a:lnSpc>
                <a:spcPct val="90000"/>
              </a:lnSpc>
              <a:defRPr/>
            </a:pPr>
            <a:r>
              <a:rPr lang="nl-NL" sz="1400" i="1" dirty="0">
                <a:solidFill>
                  <a:srgbClr val="000090"/>
                </a:solidFill>
              </a:rPr>
              <a:t>    Human </a:t>
            </a:r>
            <a:r>
              <a:rPr lang="nl-NL" sz="1400" i="1" dirty="0" err="1">
                <a:solidFill>
                  <a:srgbClr val="000090"/>
                </a:solidFill>
              </a:rPr>
              <a:t>Evolution</a:t>
            </a:r>
            <a:r>
              <a:rPr lang="nl-NL" sz="1400" i="1" dirty="0">
                <a:solidFill>
                  <a:srgbClr val="000090"/>
                </a:solidFill>
              </a:rPr>
              <a:t>   </a:t>
            </a:r>
            <a:r>
              <a:rPr lang="nl-NL" sz="1400" dirty="0">
                <a:solidFill>
                  <a:srgbClr val="000090"/>
                </a:solidFill>
              </a:rPr>
              <a:t>conference London 8–10 May 2013 </a:t>
            </a:r>
            <a:r>
              <a:rPr lang="nl-NL" sz="1400" dirty="0" err="1">
                <a:solidFill>
                  <a:srgbClr val="000090"/>
                </a:solidFill>
              </a:rPr>
              <a:t>proceedings</a:t>
            </a:r>
            <a:r>
              <a:rPr lang="nl-NL" sz="1400" dirty="0">
                <a:solidFill>
                  <a:srgbClr val="000090"/>
                </a:solidFill>
              </a:rPr>
              <a:t> 	</a:t>
            </a:r>
            <a:r>
              <a:rPr lang="nl-NL" sz="1400" i="1" dirty="0">
                <a:solidFill>
                  <a:srgbClr val="3366FF"/>
                </a:solidFill>
              </a:rPr>
              <a:t>Hum </a:t>
            </a:r>
            <a:r>
              <a:rPr lang="nl-NL" sz="1400" i="1" dirty="0" err="1">
                <a:solidFill>
                  <a:srgbClr val="3366FF"/>
                </a:solidFill>
              </a:rPr>
              <a:t>Evol</a:t>
            </a:r>
            <a:r>
              <a:rPr lang="nl-NL" sz="1400" i="1" dirty="0">
                <a:solidFill>
                  <a:srgbClr val="3366FF"/>
                </a:solidFill>
              </a:rPr>
              <a:t>  </a:t>
            </a:r>
            <a:r>
              <a:rPr lang="nl-NL" sz="1400" dirty="0">
                <a:solidFill>
                  <a:srgbClr val="3366FF"/>
                </a:solidFill>
              </a:rPr>
              <a:t>vol</a:t>
            </a:r>
            <a:r>
              <a:rPr lang="nl-NL" sz="1400" i="1" dirty="0">
                <a:solidFill>
                  <a:srgbClr val="3366FF"/>
                </a:solidFill>
              </a:rPr>
              <a:t> </a:t>
            </a:r>
            <a:r>
              <a:rPr lang="nl-NL" sz="1400" dirty="0">
                <a:solidFill>
                  <a:srgbClr val="3366FF"/>
                </a:solidFill>
              </a:rPr>
              <a:t>28 + 29</a:t>
            </a:r>
          </a:p>
          <a:p>
            <a:pPr marL="0" lvl="1">
              <a:lnSpc>
                <a:spcPct val="90000"/>
              </a:lnSpc>
              <a:defRPr/>
            </a:pPr>
            <a:r>
              <a:rPr lang="nl-NL" sz="1400" dirty="0">
                <a:solidFill>
                  <a:srgbClr val="660066"/>
                </a:solidFill>
              </a:rPr>
              <a:t>Marc  </a:t>
            </a:r>
            <a:r>
              <a:rPr lang="nl-NL" sz="1400" b="1" dirty="0">
                <a:solidFill>
                  <a:srgbClr val="660066"/>
                </a:solidFill>
              </a:rPr>
              <a:t>Verhaegen </a:t>
            </a:r>
            <a:r>
              <a:rPr lang="nl-NL" sz="1400" dirty="0">
                <a:solidFill>
                  <a:srgbClr val="660066"/>
                </a:solidFill>
              </a:rPr>
              <a:t>1987 </a:t>
            </a:r>
            <a:r>
              <a:rPr lang="nl-NL" sz="1400" dirty="0">
                <a:solidFill>
                  <a:srgbClr val="000090"/>
                </a:solidFill>
              </a:rPr>
              <a:t>   </a:t>
            </a:r>
            <a:r>
              <a:rPr lang="nl-NL" sz="1400" dirty="0" err="1">
                <a:solidFill>
                  <a:srgbClr val="000090"/>
                </a:solidFill>
              </a:rPr>
              <a:t>Origin</a:t>
            </a:r>
            <a:r>
              <a:rPr lang="nl-NL" sz="1400" dirty="0">
                <a:solidFill>
                  <a:srgbClr val="000090"/>
                </a:solidFill>
              </a:rPr>
              <a:t> of human </a:t>
            </a:r>
            <a:r>
              <a:rPr lang="nl-NL" sz="1400" dirty="0" err="1">
                <a:solidFill>
                  <a:srgbClr val="000090"/>
                </a:solidFill>
              </a:rPr>
              <a:t>bipedalism</a:t>
            </a:r>
            <a:r>
              <a:rPr lang="nl-NL" sz="1400" dirty="0">
                <a:solidFill>
                  <a:srgbClr val="000090"/>
                </a:solidFill>
              </a:rPr>
              <a:t>   			</a:t>
            </a:r>
            <a:r>
              <a:rPr lang="nl-NL" sz="1400" i="1" dirty="0">
                <a:solidFill>
                  <a:srgbClr val="3366FF"/>
                </a:solidFill>
              </a:rPr>
              <a:t>Nature </a:t>
            </a:r>
            <a:r>
              <a:rPr lang="nl-NL" sz="1400" dirty="0">
                <a:solidFill>
                  <a:srgbClr val="3366FF"/>
                </a:solidFill>
              </a:rPr>
              <a:t>325 : 305–306</a:t>
            </a:r>
          </a:p>
          <a:p>
            <a:pPr marL="0" lvl="1">
              <a:lnSpc>
                <a:spcPct val="90000"/>
              </a:lnSpc>
              <a:defRPr/>
            </a:pPr>
            <a:r>
              <a:rPr lang="nl-NL" sz="1400" dirty="0">
                <a:solidFill>
                  <a:srgbClr val="3366FF"/>
                </a:solidFill>
              </a:rPr>
              <a:t>    		         </a:t>
            </a:r>
            <a:r>
              <a:rPr lang="nl-NL" sz="1400" dirty="0">
                <a:solidFill>
                  <a:srgbClr val="660066"/>
                </a:solidFill>
              </a:rPr>
              <a:t>2002 </a:t>
            </a:r>
            <a:r>
              <a:rPr lang="nl-NL" sz="1400" dirty="0">
                <a:solidFill>
                  <a:srgbClr val="000090"/>
                </a:solidFill>
              </a:rPr>
              <a:t>   </a:t>
            </a:r>
            <a:r>
              <a:rPr lang="nl-NL" sz="1400" dirty="0" err="1">
                <a:solidFill>
                  <a:srgbClr val="000090"/>
                </a:solidFill>
              </a:rPr>
              <a:t>Oi</a:t>
            </a:r>
            <a:r>
              <a:rPr lang="nl-NL" sz="1400" dirty="0">
                <a:solidFill>
                  <a:srgbClr val="000090"/>
                </a:solidFill>
              </a:rPr>
              <a:t>, big </a:t>
            </a:r>
            <a:r>
              <a:rPr lang="nl-NL" sz="1400" dirty="0" err="1">
                <a:solidFill>
                  <a:srgbClr val="000090"/>
                </a:solidFill>
              </a:rPr>
              <a:t>nose</a:t>
            </a:r>
            <a:r>
              <a:rPr lang="nl-NL" sz="1400" dirty="0">
                <a:solidFill>
                  <a:srgbClr val="000090"/>
                </a:solidFill>
              </a:rPr>
              <a:t>! 						</a:t>
            </a:r>
            <a:r>
              <a:rPr lang="nl-NL" sz="1400" i="1" dirty="0">
                <a:solidFill>
                  <a:srgbClr val="3366FF"/>
                </a:solidFill>
              </a:rPr>
              <a:t>New </a:t>
            </a:r>
            <a:r>
              <a:rPr lang="nl-NL" sz="1400" i="1" dirty="0" err="1">
                <a:solidFill>
                  <a:srgbClr val="3366FF"/>
                </a:solidFill>
              </a:rPr>
              <a:t>Scient</a:t>
            </a:r>
            <a:r>
              <a:rPr lang="nl-NL" sz="1400" i="1" dirty="0">
                <a:solidFill>
                  <a:srgbClr val="3366FF"/>
                </a:solidFill>
              </a:rPr>
              <a:t> </a:t>
            </a:r>
            <a:r>
              <a:rPr lang="nl-NL" sz="1400" dirty="0">
                <a:solidFill>
                  <a:srgbClr val="3366FF"/>
                </a:solidFill>
              </a:rPr>
              <a:t>2782 : 69</a:t>
            </a:r>
          </a:p>
          <a:p>
            <a:pPr marL="0" lvl="1">
              <a:lnSpc>
                <a:spcPct val="90000"/>
              </a:lnSpc>
              <a:defRPr/>
            </a:pPr>
            <a:r>
              <a:rPr lang="nl-NL" sz="1400" dirty="0">
                <a:solidFill>
                  <a:srgbClr val="660066"/>
                </a:solidFill>
              </a:rPr>
              <a:t>M </a:t>
            </a:r>
            <a:r>
              <a:rPr lang="nl-NL" sz="1400" b="1" dirty="0">
                <a:solidFill>
                  <a:srgbClr val="660066"/>
                </a:solidFill>
              </a:rPr>
              <a:t>Verhaegen</a:t>
            </a:r>
            <a:r>
              <a:rPr lang="en-US" sz="1400" dirty="0">
                <a:solidFill>
                  <a:srgbClr val="660066"/>
                </a:solidFill>
              </a:rPr>
              <a:t>, S </a:t>
            </a:r>
            <a:r>
              <a:rPr lang="en-US" sz="1400" b="1" dirty="0">
                <a:solidFill>
                  <a:srgbClr val="660066"/>
                </a:solidFill>
              </a:rPr>
              <a:t>Munro</a:t>
            </a:r>
            <a:r>
              <a:rPr lang="nl-NL" sz="1400" dirty="0">
                <a:solidFill>
                  <a:srgbClr val="660066"/>
                </a:solidFill>
              </a:rPr>
              <a:t> </a:t>
            </a:r>
            <a:r>
              <a:rPr lang="en-GB" sz="1400" dirty="0">
                <a:solidFill>
                  <a:srgbClr val="660066"/>
                </a:solidFill>
              </a:rPr>
              <a:t>&amp;</a:t>
            </a:r>
            <a:r>
              <a:rPr lang="nl-NL" sz="1400" dirty="0">
                <a:solidFill>
                  <a:srgbClr val="660066"/>
                </a:solidFill>
              </a:rPr>
              <a:t> P-F </a:t>
            </a:r>
            <a:r>
              <a:rPr lang="nl-NL" sz="1400" b="1" dirty="0" err="1">
                <a:solidFill>
                  <a:srgbClr val="660066"/>
                </a:solidFill>
              </a:rPr>
              <a:t>Puech</a:t>
            </a:r>
            <a:r>
              <a:rPr lang="nl-NL" sz="1400" dirty="0">
                <a:solidFill>
                  <a:srgbClr val="660066"/>
                </a:solidFill>
              </a:rPr>
              <a:t> 2002</a:t>
            </a:r>
            <a:r>
              <a:rPr lang="nl-NL" sz="1400" dirty="0">
                <a:solidFill>
                  <a:srgbClr val="000090"/>
                </a:solidFill>
              </a:rPr>
              <a:t>   </a:t>
            </a:r>
            <a:r>
              <a:rPr lang="nl-NL" sz="1400" dirty="0" err="1">
                <a:solidFill>
                  <a:srgbClr val="000090"/>
                </a:solidFill>
              </a:rPr>
              <a:t>Aquarboreal</a:t>
            </a:r>
            <a:r>
              <a:rPr lang="nl-NL" sz="1400" dirty="0">
                <a:solidFill>
                  <a:srgbClr val="000090"/>
                </a:solidFill>
              </a:rPr>
              <a:t> </a:t>
            </a:r>
            <a:r>
              <a:rPr lang="nl-NL" sz="1400" dirty="0" err="1">
                <a:solidFill>
                  <a:srgbClr val="000090"/>
                </a:solidFill>
              </a:rPr>
              <a:t>Ancestors</a:t>
            </a:r>
            <a:r>
              <a:rPr lang="nl-NL" sz="1400" dirty="0">
                <a:solidFill>
                  <a:srgbClr val="000090"/>
                </a:solidFill>
              </a:rPr>
              <a:t>? 	</a:t>
            </a:r>
            <a:r>
              <a:rPr lang="nl-NL" sz="1400" i="1" dirty="0">
                <a:solidFill>
                  <a:srgbClr val="3366FF"/>
                </a:solidFill>
              </a:rPr>
              <a:t>Trends </a:t>
            </a:r>
            <a:r>
              <a:rPr lang="nl-NL" sz="1400" i="1" dirty="0" err="1">
                <a:solidFill>
                  <a:srgbClr val="3366FF"/>
                </a:solidFill>
              </a:rPr>
              <a:t>Ecol</a:t>
            </a:r>
            <a:r>
              <a:rPr lang="nl-NL" sz="1400" i="1" dirty="0">
                <a:solidFill>
                  <a:srgbClr val="3366FF"/>
                </a:solidFill>
              </a:rPr>
              <a:t> </a:t>
            </a:r>
            <a:r>
              <a:rPr lang="nl-NL" sz="1400" i="1" dirty="0" err="1">
                <a:solidFill>
                  <a:srgbClr val="3366FF"/>
                </a:solidFill>
              </a:rPr>
              <a:t>Evol</a:t>
            </a:r>
            <a:r>
              <a:rPr lang="nl-NL" sz="1400" i="1" dirty="0">
                <a:solidFill>
                  <a:srgbClr val="3366FF"/>
                </a:solidFill>
              </a:rPr>
              <a:t> </a:t>
            </a:r>
            <a:r>
              <a:rPr lang="nl-NL" sz="1400" dirty="0">
                <a:solidFill>
                  <a:srgbClr val="3366FF"/>
                </a:solidFill>
              </a:rPr>
              <a:t>17 : 201–217</a:t>
            </a:r>
          </a:p>
          <a:p>
            <a:pPr marL="0" lvl="1">
              <a:lnSpc>
                <a:spcPct val="90000"/>
              </a:lnSpc>
              <a:defRPr/>
            </a:pPr>
            <a:endParaRPr lang="nl-NL" dirty="0">
              <a:solidFill>
                <a:srgbClr val="3366FF"/>
              </a:solidFill>
            </a:endParaRPr>
          </a:p>
        </p:txBody>
      </p:sp>
      <p:sp>
        <p:nvSpPr>
          <p:cNvPr id="2" name="Tekstvak 1">
            <a:extLst>
              <a:ext uri="{FF2B5EF4-FFF2-40B4-BE49-F238E27FC236}">
                <a16:creationId xmlns:a16="http://schemas.microsoft.com/office/drawing/2014/main" id="{9DEE6BAC-1A9A-E24C-A86A-2B556B814BEC}"/>
              </a:ext>
            </a:extLst>
          </p:cNvPr>
          <p:cNvSpPr txBox="1"/>
          <p:nvPr/>
        </p:nvSpPr>
        <p:spPr>
          <a:xfrm>
            <a:off x="390756" y="475168"/>
            <a:ext cx="7631063" cy="1200329"/>
          </a:xfrm>
          <a:prstGeom prst="rect">
            <a:avLst/>
          </a:prstGeom>
          <a:noFill/>
        </p:spPr>
        <p:txBody>
          <a:bodyPr wrap="none" rtlCol="0">
            <a:spAutoFit/>
          </a:bodyPr>
          <a:lstStyle/>
          <a:p>
            <a:r>
              <a:rPr lang="nl-BE" dirty="0">
                <a:solidFill>
                  <a:schemeClr val="accent1">
                    <a:lumMod val="75000"/>
                  </a:schemeClr>
                </a:solidFill>
              </a:rPr>
              <a:t>Alister </a:t>
            </a:r>
            <a:r>
              <a:rPr lang="nl-BE" b="1" dirty="0">
                <a:solidFill>
                  <a:schemeClr val="accent1">
                    <a:lumMod val="75000"/>
                  </a:schemeClr>
                </a:solidFill>
              </a:rPr>
              <a:t>Hardy</a:t>
            </a:r>
            <a:r>
              <a:rPr lang="nl-BE" dirty="0">
                <a:solidFill>
                  <a:schemeClr val="accent1">
                    <a:lumMod val="75000"/>
                  </a:schemeClr>
                </a:solidFill>
              </a:rPr>
              <a:t> 		1960  </a:t>
            </a:r>
            <a:r>
              <a:rPr lang="nl-BE" dirty="0">
                <a:solidFill>
                  <a:srgbClr val="7030A0"/>
                </a:solidFill>
              </a:rPr>
              <a:t>Was Man more aquatic in the past ? </a:t>
            </a:r>
            <a:r>
              <a:rPr lang="nl-BE" dirty="0">
                <a:solidFill>
                  <a:schemeClr val="accent1">
                    <a:lumMod val="75000"/>
                  </a:schemeClr>
                </a:solidFill>
              </a:rPr>
              <a:t>	</a:t>
            </a:r>
            <a:r>
              <a:rPr lang="nl-BE" i="1" dirty="0">
                <a:solidFill>
                  <a:schemeClr val="accent1">
                    <a:lumMod val="60000"/>
                    <a:lumOff val="40000"/>
                  </a:schemeClr>
                </a:solidFill>
              </a:rPr>
              <a:t>NS</a:t>
            </a:r>
            <a:r>
              <a:rPr lang="nl-BE" dirty="0">
                <a:solidFill>
                  <a:schemeClr val="accent1">
                    <a:lumMod val="60000"/>
                    <a:lumOff val="40000"/>
                  </a:schemeClr>
                </a:solidFill>
              </a:rPr>
              <a:t> </a:t>
            </a:r>
            <a:r>
              <a:rPr lang="en-GB" dirty="0">
                <a:solidFill>
                  <a:schemeClr val="accent1">
                    <a:lumMod val="60000"/>
                    <a:lumOff val="40000"/>
                  </a:schemeClr>
                </a:solidFill>
              </a:rPr>
              <a:t>7: 642–5</a:t>
            </a:r>
            <a:r>
              <a:rPr lang="nl-BE" dirty="0">
                <a:solidFill>
                  <a:schemeClr val="accent1">
                    <a:lumMod val="60000"/>
                    <a:lumOff val="40000"/>
                  </a:schemeClr>
                </a:solidFill>
              </a:rPr>
              <a:t> </a:t>
            </a:r>
          </a:p>
          <a:p>
            <a:r>
              <a:rPr lang="nl-BE" dirty="0">
                <a:solidFill>
                  <a:schemeClr val="accent1">
                    <a:lumMod val="75000"/>
                  </a:schemeClr>
                </a:solidFill>
              </a:rPr>
              <a:t>Elaine </a:t>
            </a:r>
            <a:r>
              <a:rPr lang="nl-BE" b="1" dirty="0">
                <a:solidFill>
                  <a:schemeClr val="accent1">
                    <a:lumMod val="75000"/>
                  </a:schemeClr>
                </a:solidFill>
              </a:rPr>
              <a:t>Morgan</a:t>
            </a:r>
            <a:r>
              <a:rPr lang="nl-BE" dirty="0">
                <a:solidFill>
                  <a:schemeClr val="accent1">
                    <a:lumMod val="75000"/>
                  </a:schemeClr>
                </a:solidFill>
              </a:rPr>
              <a:t> 	1982  </a:t>
            </a:r>
            <a:r>
              <a:rPr lang="nl-BE" i="1" dirty="0">
                <a:solidFill>
                  <a:srgbClr val="7030A0"/>
                </a:solidFill>
              </a:rPr>
              <a:t>The Aquatic Ape </a:t>
            </a:r>
            <a:r>
              <a:rPr lang="nl-BE" dirty="0">
                <a:solidFill>
                  <a:srgbClr val="7030A0"/>
                </a:solidFill>
              </a:rPr>
              <a:t>	</a:t>
            </a:r>
            <a:r>
              <a:rPr lang="nl-BE" dirty="0">
                <a:solidFill>
                  <a:schemeClr val="accent1">
                    <a:lumMod val="75000"/>
                  </a:schemeClr>
                </a:solidFill>
              </a:rPr>
              <a:t>				</a:t>
            </a:r>
            <a:r>
              <a:rPr lang="nl-BE" dirty="0">
                <a:solidFill>
                  <a:schemeClr val="accent1">
                    <a:lumMod val="60000"/>
                    <a:lumOff val="40000"/>
                  </a:schemeClr>
                </a:solidFill>
              </a:rPr>
              <a:t>Souvenir</a:t>
            </a:r>
          </a:p>
          <a:p>
            <a:r>
              <a:rPr lang="nl-BE" dirty="0">
                <a:solidFill>
                  <a:schemeClr val="accent1">
                    <a:lumMod val="75000"/>
                  </a:schemeClr>
                </a:solidFill>
              </a:rPr>
              <a:t>Marc </a:t>
            </a:r>
            <a:r>
              <a:rPr lang="nl-BE" b="1" dirty="0">
                <a:solidFill>
                  <a:schemeClr val="accent1">
                    <a:lumMod val="75000"/>
                  </a:schemeClr>
                </a:solidFill>
              </a:rPr>
              <a:t>Verhaegen</a:t>
            </a:r>
            <a:r>
              <a:rPr lang="nl-BE" dirty="0">
                <a:solidFill>
                  <a:schemeClr val="accent1">
                    <a:lumMod val="75000"/>
                  </a:schemeClr>
                </a:solidFill>
              </a:rPr>
              <a:t> 	1997  </a:t>
            </a:r>
            <a:r>
              <a:rPr lang="nl-BE" i="1" dirty="0">
                <a:solidFill>
                  <a:srgbClr val="7030A0"/>
                </a:solidFill>
              </a:rPr>
              <a:t>In den Beginne was het Water</a:t>
            </a:r>
            <a:r>
              <a:rPr lang="nl-BE" dirty="0">
                <a:solidFill>
                  <a:schemeClr val="accent1">
                    <a:lumMod val="75000"/>
                  </a:schemeClr>
                </a:solidFill>
              </a:rPr>
              <a:t>		</a:t>
            </a:r>
            <a:r>
              <a:rPr lang="nl-BE" dirty="0">
                <a:solidFill>
                  <a:schemeClr val="accent1">
                    <a:lumMod val="60000"/>
                    <a:lumOff val="40000"/>
                  </a:schemeClr>
                </a:solidFill>
              </a:rPr>
              <a:t>Hadewijch</a:t>
            </a:r>
          </a:p>
          <a:p>
            <a:r>
              <a:rPr lang="nl-BE" dirty="0">
                <a:solidFill>
                  <a:schemeClr val="accent1">
                    <a:lumMod val="75000"/>
                  </a:schemeClr>
                </a:solidFill>
              </a:rPr>
              <a:t>Peter </a:t>
            </a:r>
            <a:r>
              <a:rPr lang="nl-BE" b="1" dirty="0">
                <a:solidFill>
                  <a:schemeClr val="accent1">
                    <a:lumMod val="75000"/>
                  </a:schemeClr>
                </a:solidFill>
              </a:rPr>
              <a:t>Rhys Evans</a:t>
            </a:r>
            <a:r>
              <a:rPr lang="nl-BE" dirty="0">
                <a:solidFill>
                  <a:schemeClr val="accent1">
                    <a:lumMod val="75000"/>
                  </a:schemeClr>
                </a:solidFill>
              </a:rPr>
              <a:t>	2020  </a:t>
            </a:r>
            <a:r>
              <a:rPr lang="nl-BE" i="1" dirty="0">
                <a:solidFill>
                  <a:srgbClr val="7030A0"/>
                </a:solidFill>
              </a:rPr>
              <a:t>The Waterside Ape </a:t>
            </a:r>
            <a:r>
              <a:rPr lang="nl-BE" dirty="0">
                <a:solidFill>
                  <a:schemeClr val="accent1">
                    <a:lumMod val="75000"/>
                  </a:schemeClr>
                </a:solidFill>
              </a:rPr>
              <a:t>				</a:t>
            </a:r>
            <a:r>
              <a:rPr lang="nl-BE" dirty="0">
                <a:solidFill>
                  <a:schemeClr val="accent1">
                    <a:lumMod val="60000"/>
                    <a:lumOff val="40000"/>
                  </a:schemeClr>
                </a:solidFill>
              </a:rPr>
              <a:t>CRC Press</a:t>
            </a:r>
          </a:p>
        </p:txBody>
      </p:sp>
    </p:spTree>
    <p:extLst>
      <p:ext uri="{BB962C8B-B14F-4D97-AF65-F5344CB8AC3E}">
        <p14:creationId xmlns:p14="http://schemas.microsoft.com/office/powerpoint/2010/main" val="3117247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5875"/>
            <a:ext cx="8229600" cy="1143000"/>
          </a:xfrm>
        </p:spPr>
        <p:txBody>
          <a:bodyPr>
            <a:normAutofit fontScale="90000"/>
          </a:bodyPr>
          <a:lstStyle/>
          <a:p>
            <a:r>
              <a:rPr lang="nl-NL" b="1" dirty="0">
                <a:solidFill>
                  <a:srgbClr val="0000FF"/>
                </a:solidFill>
              </a:rPr>
              <a:t>Parallel </a:t>
            </a:r>
            <a:r>
              <a:rPr lang="nl-NL" b="1" dirty="0" err="1">
                <a:solidFill>
                  <a:srgbClr val="0000FF"/>
                </a:solidFill>
              </a:rPr>
              <a:t>Evolution</a:t>
            </a:r>
            <a:r>
              <a:rPr lang="nl-NL" b="1" dirty="0">
                <a:solidFill>
                  <a:srgbClr val="0000FF"/>
                </a:solidFill>
              </a:rPr>
              <a:t> </a:t>
            </a:r>
            <a:r>
              <a:rPr lang="nl-BE" sz="3600" dirty="0">
                <a:solidFill>
                  <a:srgbClr val="0000FF"/>
                </a:solidFill>
              </a:rPr>
              <a:t>//</a:t>
            </a:r>
            <a:r>
              <a:rPr lang="nl-NL" sz="3600" dirty="0">
                <a:solidFill>
                  <a:srgbClr val="0000FF"/>
                </a:solidFill>
              </a:rPr>
              <a:t> </a:t>
            </a:r>
            <a:r>
              <a:rPr lang="nl-NL" sz="3600" dirty="0" err="1">
                <a:solidFill>
                  <a:srgbClr val="0000FF"/>
                </a:solidFill>
              </a:rPr>
              <a:t>schematic</a:t>
            </a:r>
            <a:br>
              <a:rPr lang="nl-NL" dirty="0">
                <a:solidFill>
                  <a:srgbClr val="0000FF"/>
                </a:solidFill>
              </a:rPr>
            </a:br>
            <a:r>
              <a:rPr lang="nl-NL" sz="3200" b="1" dirty="0" err="1">
                <a:solidFill>
                  <a:srgbClr val="000090"/>
                </a:solidFill>
              </a:rPr>
              <a:t>Australopiths</a:t>
            </a:r>
            <a:r>
              <a:rPr lang="nl-NL" sz="3200" b="1" dirty="0">
                <a:solidFill>
                  <a:srgbClr val="000090"/>
                </a:solidFill>
              </a:rPr>
              <a:t> : </a:t>
            </a:r>
            <a:r>
              <a:rPr lang="nl-NL" sz="3200" b="1" dirty="0" err="1">
                <a:solidFill>
                  <a:srgbClr val="000090"/>
                </a:solidFill>
              </a:rPr>
              <a:t>relatives</a:t>
            </a:r>
            <a:r>
              <a:rPr lang="nl-NL" sz="3200" b="1" dirty="0">
                <a:solidFill>
                  <a:srgbClr val="000090"/>
                </a:solidFill>
              </a:rPr>
              <a:t> of </a:t>
            </a:r>
            <a:r>
              <a:rPr lang="nl-NL" sz="3200" b="1" dirty="0" err="1">
                <a:solidFill>
                  <a:srgbClr val="000090"/>
                </a:solidFill>
              </a:rPr>
              <a:t>African</a:t>
            </a:r>
            <a:r>
              <a:rPr lang="nl-NL" sz="3200" b="1" dirty="0">
                <a:solidFill>
                  <a:srgbClr val="000090"/>
                </a:solidFill>
              </a:rPr>
              <a:t> </a:t>
            </a:r>
            <a:r>
              <a:rPr lang="nl-NL" sz="3200" b="1" dirty="0" err="1">
                <a:solidFill>
                  <a:srgbClr val="000090"/>
                </a:solidFill>
              </a:rPr>
              <a:t>Apes</a:t>
            </a:r>
            <a:r>
              <a:rPr lang="nl-NL" sz="3200" b="1" dirty="0">
                <a:solidFill>
                  <a:srgbClr val="000090"/>
                </a:solidFill>
              </a:rPr>
              <a:t> ?</a:t>
            </a:r>
          </a:p>
        </p:txBody>
      </p:sp>
      <p:graphicFrame>
        <p:nvGraphicFramePr>
          <p:cNvPr id="3" name="Tabel 2"/>
          <p:cNvGraphicFramePr>
            <a:graphicFrameLocks noGrp="1"/>
          </p:cNvGraphicFramePr>
          <p:nvPr/>
        </p:nvGraphicFramePr>
        <p:xfrm>
          <a:off x="1195150" y="1671067"/>
          <a:ext cx="6425085" cy="4498482"/>
        </p:xfrm>
        <a:graphic>
          <a:graphicData uri="http://schemas.openxmlformats.org/drawingml/2006/table">
            <a:tbl>
              <a:tblPr firstRow="1" bandRow="1">
                <a:tableStyleId>{5C22544A-7EE6-4342-B048-85BDC9FD1C3A}</a:tableStyleId>
              </a:tblPr>
              <a:tblGrid>
                <a:gridCol w="2141695">
                  <a:extLst>
                    <a:ext uri="{9D8B030D-6E8A-4147-A177-3AD203B41FA5}">
                      <a16:colId xmlns:a16="http://schemas.microsoft.com/office/drawing/2014/main" val="20000"/>
                    </a:ext>
                  </a:extLst>
                </a:gridCol>
                <a:gridCol w="2141695">
                  <a:extLst>
                    <a:ext uri="{9D8B030D-6E8A-4147-A177-3AD203B41FA5}">
                      <a16:colId xmlns:a16="http://schemas.microsoft.com/office/drawing/2014/main" val="20001"/>
                    </a:ext>
                  </a:extLst>
                </a:gridCol>
                <a:gridCol w="2141695">
                  <a:extLst>
                    <a:ext uri="{9D8B030D-6E8A-4147-A177-3AD203B41FA5}">
                      <a16:colId xmlns:a16="http://schemas.microsoft.com/office/drawing/2014/main" val="20002"/>
                    </a:ext>
                  </a:extLst>
                </a:gridCol>
              </a:tblGrid>
              <a:tr h="781758">
                <a:tc>
                  <a:txBody>
                    <a:bodyPr/>
                    <a:lstStyle/>
                    <a:p>
                      <a:pPr algn="ctr"/>
                      <a:r>
                        <a:rPr lang="nl-NL" sz="2800" i="0" dirty="0" err="1"/>
                        <a:t>australopiths</a:t>
                      </a:r>
                      <a:endParaRPr lang="nl-NL" sz="2800" i="0" dirty="0"/>
                    </a:p>
                  </a:txBody>
                  <a:tcPr/>
                </a:tc>
                <a:tc>
                  <a:txBody>
                    <a:bodyPr/>
                    <a:lstStyle/>
                    <a:p>
                      <a:pPr algn="ctr"/>
                      <a:r>
                        <a:rPr lang="nl-NL" b="1" dirty="0"/>
                        <a:t>East</a:t>
                      </a:r>
                      <a:endParaRPr lang="nl-NL" b="1" baseline="0" dirty="0"/>
                    </a:p>
                    <a:p>
                      <a:pPr algn="ctr"/>
                      <a:r>
                        <a:rPr lang="nl-NL" b="0" baseline="0" dirty="0" err="1"/>
                        <a:t>Africa</a:t>
                      </a:r>
                      <a:endParaRPr lang="nl-NL" b="0" dirty="0"/>
                    </a:p>
                  </a:txBody>
                  <a:tcPr/>
                </a:tc>
                <a:tc>
                  <a:txBody>
                    <a:bodyPr/>
                    <a:lstStyle/>
                    <a:p>
                      <a:pPr algn="ctr"/>
                      <a:r>
                        <a:rPr lang="nl-NL" b="1" dirty="0"/>
                        <a:t>              South</a:t>
                      </a:r>
                    </a:p>
                    <a:p>
                      <a:pPr algn="ctr"/>
                      <a:r>
                        <a:rPr lang="nl-NL" b="0" dirty="0"/>
                        <a:t>               </a:t>
                      </a:r>
                      <a:r>
                        <a:rPr lang="nl-NL" b="0" dirty="0" err="1"/>
                        <a:t>Africa</a:t>
                      </a:r>
                      <a:endParaRPr lang="nl-NL" b="0" dirty="0"/>
                    </a:p>
                  </a:txBody>
                  <a:tcPr/>
                </a:tc>
                <a:extLst>
                  <a:ext uri="{0D108BD9-81ED-4DB2-BD59-A6C34878D82A}">
                    <a16:rowId xmlns:a16="http://schemas.microsoft.com/office/drawing/2014/main" val="10000"/>
                  </a:ext>
                </a:extLst>
              </a:tr>
              <a:tr h="9291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err="1">
                          <a:solidFill>
                            <a:srgbClr val="660066"/>
                          </a:solidFill>
                        </a:rPr>
                        <a:t>gracile</a:t>
                      </a:r>
                      <a:r>
                        <a:rPr lang="nl-NL" b="1" dirty="0">
                          <a:solidFill>
                            <a:srgbClr val="660066"/>
                          </a:solidFill>
                        </a:rPr>
                        <a:t>          </a:t>
                      </a:r>
                      <a:r>
                        <a:rPr lang="nl-NL" b="1" i="1" dirty="0">
                          <a:solidFill>
                            <a:srgbClr val="0070C0"/>
                          </a:solidFill>
                        </a:rPr>
                        <a:t>Pliocene</a:t>
                      </a:r>
                    </a:p>
                    <a:p>
                      <a:pPr marL="0" marR="0" indent="0" algn="l" defTabSz="457200" rtl="0" eaLnBrk="1" fontAlgn="auto" latinLnBrk="0" hangingPunct="1">
                        <a:lnSpc>
                          <a:spcPct val="100000"/>
                        </a:lnSpc>
                        <a:spcBef>
                          <a:spcPts val="0"/>
                        </a:spcBef>
                        <a:spcAft>
                          <a:spcPts val="0"/>
                        </a:spcAft>
                        <a:buClrTx/>
                        <a:buSzTx/>
                        <a:buFontTx/>
                        <a:buNone/>
                        <a:tabLst/>
                        <a:defRPr/>
                      </a:pPr>
                      <a:r>
                        <a:rPr lang="nl-NL" i="1" dirty="0">
                          <a:solidFill>
                            <a:srgbClr val="FF0000"/>
                          </a:solidFill>
                        </a:rPr>
                        <a:t>      </a:t>
                      </a:r>
                      <a:r>
                        <a:rPr lang="nl-NL" sz="1600" i="1" dirty="0">
                          <a:solidFill>
                            <a:srgbClr val="FF0000"/>
                          </a:solidFill>
                        </a:rPr>
                        <a:t>“</a:t>
                      </a:r>
                      <a:r>
                        <a:rPr lang="nl-NL" sz="1600" i="1" dirty="0" err="1">
                          <a:solidFill>
                            <a:srgbClr val="FF0000"/>
                          </a:solidFill>
                        </a:rPr>
                        <a:t>Australopithecus</a:t>
                      </a:r>
                      <a:r>
                        <a:rPr lang="nl-NL" sz="1600" i="1" dirty="0">
                          <a:solidFill>
                            <a:srgbClr val="FF0000"/>
                          </a:solidFill>
                        </a:rPr>
                        <a:t>”</a:t>
                      </a:r>
                    </a:p>
                    <a:p>
                      <a:endParaRPr lang="nl-NL" dirty="0">
                        <a:solidFill>
                          <a:srgbClr val="660066"/>
                        </a:solidFill>
                      </a:endParaRPr>
                    </a:p>
                  </a:txBody>
                  <a:tcPr/>
                </a:tc>
                <a:tc>
                  <a:txBody>
                    <a:bodyPr/>
                    <a:lstStyle/>
                    <a:p>
                      <a:pPr algn="ctr"/>
                      <a:r>
                        <a:rPr lang="nl-NL" sz="2400" b="1" i="1" dirty="0" err="1">
                          <a:solidFill>
                            <a:srgbClr val="000090"/>
                          </a:solidFill>
                        </a:rPr>
                        <a:t>afarensis</a:t>
                      </a:r>
                      <a:endParaRPr lang="nl-NL" sz="2400" b="1" i="1" dirty="0">
                        <a:solidFill>
                          <a:srgbClr val="000090"/>
                        </a:solidFill>
                      </a:endParaRPr>
                    </a:p>
                  </a:txBody>
                  <a:tcPr/>
                </a:tc>
                <a:tc>
                  <a:txBody>
                    <a:bodyPr/>
                    <a:lstStyle/>
                    <a:p>
                      <a:pPr algn="ctr"/>
                      <a:r>
                        <a:rPr lang="nl-NL" sz="2400" b="1" i="1" dirty="0">
                          <a:solidFill>
                            <a:srgbClr val="000090"/>
                          </a:solidFill>
                        </a:rPr>
                        <a:t>africanus</a:t>
                      </a:r>
                    </a:p>
                  </a:txBody>
                  <a:tcPr/>
                </a:tc>
                <a:extLst>
                  <a:ext uri="{0D108BD9-81ED-4DB2-BD59-A6C34878D82A}">
                    <a16:rowId xmlns:a16="http://schemas.microsoft.com/office/drawing/2014/main" val="10001"/>
                  </a:ext>
                </a:extLst>
              </a:tr>
              <a:tr h="929181">
                <a:tc>
                  <a:txBody>
                    <a:bodyPr/>
                    <a:lstStyle/>
                    <a:p>
                      <a:r>
                        <a:rPr lang="nl-NL" b="1" dirty="0" err="1">
                          <a:solidFill>
                            <a:srgbClr val="660066"/>
                          </a:solidFill>
                        </a:rPr>
                        <a:t>robust</a:t>
                      </a:r>
                      <a:r>
                        <a:rPr lang="nl-NL" b="1" dirty="0">
                          <a:solidFill>
                            <a:srgbClr val="660066"/>
                          </a:solidFill>
                        </a:rPr>
                        <a:t>     </a:t>
                      </a:r>
                      <a:r>
                        <a:rPr lang="nl-NL" b="1" i="1" dirty="0">
                          <a:solidFill>
                            <a:srgbClr val="0070C0"/>
                          </a:solidFill>
                        </a:rPr>
                        <a:t>Pleistocene</a:t>
                      </a:r>
                      <a:endParaRPr lang="nl-NL" b="1" i="1" dirty="0">
                        <a:solidFill>
                          <a:srgbClr val="660066"/>
                        </a:solidFill>
                      </a:endParaRPr>
                    </a:p>
                    <a:p>
                      <a:r>
                        <a:rPr lang="nl-NL" i="1" dirty="0">
                          <a:solidFill>
                            <a:srgbClr val="FF0000"/>
                          </a:solidFill>
                        </a:rPr>
                        <a:t>      </a:t>
                      </a:r>
                      <a:r>
                        <a:rPr lang="nl-NL" sz="1600" i="1" dirty="0">
                          <a:solidFill>
                            <a:srgbClr val="FF0000"/>
                          </a:solidFill>
                        </a:rPr>
                        <a:t>“</a:t>
                      </a:r>
                      <a:r>
                        <a:rPr lang="nl-NL" sz="1600" i="1" dirty="0" err="1">
                          <a:solidFill>
                            <a:srgbClr val="FF0000"/>
                          </a:solidFill>
                        </a:rPr>
                        <a:t>Paranthropus</a:t>
                      </a:r>
                      <a:r>
                        <a:rPr lang="nl-NL" sz="1600" i="1" dirty="0">
                          <a:solidFill>
                            <a:srgbClr val="FF0000"/>
                          </a:solidFill>
                        </a:rPr>
                        <a:t>”</a:t>
                      </a:r>
                    </a:p>
                  </a:txBody>
                  <a:tcPr/>
                </a:tc>
                <a:tc>
                  <a:txBody>
                    <a:bodyPr/>
                    <a:lstStyle/>
                    <a:p>
                      <a:pPr algn="ctr"/>
                      <a:r>
                        <a:rPr lang="nl-NL" sz="2400" b="1" i="1" dirty="0">
                          <a:solidFill>
                            <a:srgbClr val="000090"/>
                          </a:solidFill>
                        </a:rPr>
                        <a:t>    </a:t>
                      </a:r>
                      <a:r>
                        <a:rPr lang="nl-NL" sz="2400" b="1" i="1" dirty="0" err="1">
                          <a:solidFill>
                            <a:srgbClr val="000090"/>
                          </a:solidFill>
                        </a:rPr>
                        <a:t>boisei</a:t>
                      </a:r>
                      <a:endParaRPr lang="nl-NL" sz="2400" b="1" i="1" dirty="0">
                        <a:solidFill>
                          <a:srgbClr val="000090"/>
                        </a:solidFill>
                      </a:endParaRPr>
                    </a:p>
                  </a:txBody>
                  <a:tcPr/>
                </a:tc>
                <a:tc>
                  <a:txBody>
                    <a:bodyPr/>
                    <a:lstStyle/>
                    <a:p>
                      <a:pPr algn="ctr"/>
                      <a:r>
                        <a:rPr lang="nl-NL" sz="2400" b="1" i="1" dirty="0" err="1">
                          <a:solidFill>
                            <a:srgbClr val="000090"/>
                          </a:solidFill>
                        </a:rPr>
                        <a:t>robustus</a:t>
                      </a:r>
                      <a:endParaRPr lang="nl-NL" sz="2400" b="1" i="1" dirty="0">
                        <a:solidFill>
                          <a:srgbClr val="000090"/>
                        </a:solidFill>
                      </a:endParaRPr>
                    </a:p>
                  </a:txBody>
                  <a:tcPr/>
                </a:tc>
                <a:extLst>
                  <a:ext uri="{0D108BD9-81ED-4DB2-BD59-A6C34878D82A}">
                    <a16:rowId xmlns:a16="http://schemas.microsoft.com/office/drawing/2014/main" val="10002"/>
                  </a:ext>
                </a:extLst>
              </a:tr>
              <a:tr h="929181">
                <a:tc>
                  <a:txBody>
                    <a:bodyPr/>
                    <a:lstStyle/>
                    <a:p>
                      <a:pPr>
                        <a:lnSpc>
                          <a:spcPct val="80000"/>
                        </a:lnSpc>
                      </a:pPr>
                      <a:endParaRPr lang="nl-NL" dirty="0">
                        <a:solidFill>
                          <a:srgbClr val="3366FF"/>
                        </a:solidFill>
                      </a:endParaRPr>
                    </a:p>
                    <a:p>
                      <a:pPr algn="r">
                        <a:lnSpc>
                          <a:spcPct val="80000"/>
                        </a:lnSpc>
                      </a:pPr>
                      <a:r>
                        <a:rPr lang="nl-NL" dirty="0" err="1">
                          <a:solidFill>
                            <a:srgbClr val="3366FF"/>
                          </a:solidFill>
                        </a:rPr>
                        <a:t>fossil</a:t>
                      </a:r>
                      <a:endParaRPr lang="nl-NL" baseline="0" dirty="0">
                        <a:solidFill>
                          <a:srgbClr val="3366FF"/>
                        </a:solidFill>
                      </a:endParaRPr>
                    </a:p>
                    <a:p>
                      <a:pPr algn="r">
                        <a:lnSpc>
                          <a:spcPct val="80000"/>
                        </a:lnSpc>
                      </a:pPr>
                      <a:r>
                        <a:rPr lang="nl-NL" baseline="0" dirty="0" err="1">
                          <a:solidFill>
                            <a:srgbClr val="3366FF"/>
                          </a:solidFill>
                        </a:rPr>
                        <a:t>subgenus</a:t>
                      </a:r>
                      <a:endParaRPr lang="nl-NL" dirty="0">
                        <a:solidFill>
                          <a:srgbClr val="3366FF"/>
                        </a:solidFill>
                      </a:endParaRPr>
                    </a:p>
                  </a:txBody>
                  <a:tcPr/>
                </a:tc>
                <a:tc>
                  <a:txBody>
                    <a:bodyPr/>
                    <a:lstStyle/>
                    <a:p>
                      <a:pPr algn="ctr"/>
                      <a:r>
                        <a:rPr lang="nl-NL" sz="2400" b="1" i="1" dirty="0" err="1">
                          <a:solidFill>
                            <a:srgbClr val="000090"/>
                          </a:solidFill>
                        </a:rPr>
                        <a:t>Prae-anthropus</a:t>
                      </a:r>
                      <a:endParaRPr lang="nl-NL" sz="2400" b="1" i="1" dirty="0">
                        <a:solidFill>
                          <a:srgbClr val="000090"/>
                        </a:solidFill>
                      </a:endParaRPr>
                    </a:p>
                  </a:txBody>
                  <a:tcPr/>
                </a:tc>
                <a:tc>
                  <a:txBody>
                    <a:bodyPr/>
                    <a:lstStyle/>
                    <a:p>
                      <a:pPr algn="ctr"/>
                      <a:r>
                        <a:rPr lang="nl-NL" sz="2400" b="1" i="1" dirty="0" err="1">
                          <a:solidFill>
                            <a:srgbClr val="000090"/>
                          </a:solidFill>
                        </a:rPr>
                        <a:t>Australo-pithecus</a:t>
                      </a:r>
                      <a:endParaRPr lang="nl-NL" sz="2400" b="1" i="1" dirty="0">
                        <a:solidFill>
                          <a:srgbClr val="000090"/>
                        </a:solidFill>
                      </a:endParaRPr>
                    </a:p>
                  </a:txBody>
                  <a:tcPr/>
                </a:tc>
                <a:extLst>
                  <a:ext uri="{0D108BD9-81ED-4DB2-BD59-A6C34878D82A}">
                    <a16:rowId xmlns:a16="http://schemas.microsoft.com/office/drawing/2014/main" val="10003"/>
                  </a:ext>
                </a:extLst>
              </a:tr>
              <a:tr h="929181">
                <a:tc>
                  <a:txBody>
                    <a:bodyPr/>
                    <a:lstStyle/>
                    <a:p>
                      <a:pPr algn="r"/>
                      <a:r>
                        <a:rPr lang="nl-NL" dirty="0">
                          <a:solidFill>
                            <a:srgbClr val="3366FF"/>
                          </a:solidFill>
                        </a:rPr>
                        <a:t>genus ?</a:t>
                      </a:r>
                    </a:p>
                  </a:txBody>
                  <a:tcPr/>
                </a:tc>
                <a:tc>
                  <a:txBody>
                    <a:bodyPr/>
                    <a:lstStyle/>
                    <a:p>
                      <a:pPr algn="ctr"/>
                      <a:r>
                        <a:rPr lang="nl-NL" sz="2400" b="1" i="1" dirty="0">
                          <a:solidFill>
                            <a:srgbClr val="000090"/>
                          </a:solidFill>
                        </a:rPr>
                        <a:t>Gorilla</a:t>
                      </a:r>
                    </a:p>
                  </a:txBody>
                  <a:tcPr/>
                </a:tc>
                <a:tc>
                  <a:txBody>
                    <a:bodyPr/>
                    <a:lstStyle/>
                    <a:p>
                      <a:pPr algn="ctr"/>
                      <a:r>
                        <a:rPr lang="nl-NL" sz="2400" b="1" i="1" dirty="0">
                          <a:solidFill>
                            <a:srgbClr val="000090"/>
                          </a:solidFill>
                        </a:rPr>
                        <a:t>Pan</a:t>
                      </a:r>
                    </a:p>
                    <a:p>
                      <a:pPr algn="ctr"/>
                      <a:endParaRPr lang="nl-NL" sz="2400" b="1" i="1" dirty="0">
                        <a:solidFill>
                          <a:srgbClr val="000090"/>
                        </a:solidFill>
                      </a:endParaRPr>
                    </a:p>
                  </a:txBody>
                  <a:tcPr/>
                </a:tc>
                <a:extLst>
                  <a:ext uri="{0D108BD9-81ED-4DB2-BD59-A6C34878D82A}">
                    <a16:rowId xmlns:a16="http://schemas.microsoft.com/office/drawing/2014/main" val="10004"/>
                  </a:ext>
                </a:extLst>
              </a:tr>
            </a:tbl>
          </a:graphicData>
        </a:graphic>
      </p:graphicFrame>
      <p:cxnSp>
        <p:nvCxnSpPr>
          <p:cNvPr id="5" name="Rechte verbindingslijn met pijl 4"/>
          <p:cNvCxnSpPr/>
          <p:nvPr/>
        </p:nvCxnSpPr>
        <p:spPr>
          <a:xfrm>
            <a:off x="5711277" y="1258875"/>
            <a:ext cx="895832" cy="1281445"/>
          </a:xfrm>
          <a:prstGeom prst="straightConnector1">
            <a:avLst/>
          </a:prstGeom>
          <a:ln w="762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9" name="Rechte verbindingslijn met pijl 8"/>
          <p:cNvCxnSpPr/>
          <p:nvPr/>
        </p:nvCxnSpPr>
        <p:spPr>
          <a:xfrm flipH="1">
            <a:off x="4773988" y="1258875"/>
            <a:ext cx="805115" cy="1281445"/>
          </a:xfrm>
          <a:prstGeom prst="straightConnector1">
            <a:avLst/>
          </a:prstGeom>
          <a:ln w="762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2" name="Rechte verbindingslijn met pijl 11"/>
          <p:cNvCxnSpPr/>
          <p:nvPr/>
        </p:nvCxnSpPr>
        <p:spPr>
          <a:xfrm>
            <a:off x="4773422" y="2840725"/>
            <a:ext cx="0" cy="601032"/>
          </a:xfrm>
          <a:prstGeom prst="straightConnector1">
            <a:avLst/>
          </a:prstGeom>
          <a:ln w="762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4" name="Rechte verbindingslijn met pijl 13"/>
          <p:cNvCxnSpPr/>
          <p:nvPr/>
        </p:nvCxnSpPr>
        <p:spPr>
          <a:xfrm>
            <a:off x="6607109" y="2840725"/>
            <a:ext cx="0" cy="601032"/>
          </a:xfrm>
          <a:prstGeom prst="straightConnector1">
            <a:avLst/>
          </a:prstGeom>
          <a:ln w="762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3" name="Tekstvak 32"/>
          <p:cNvSpPr txBox="1"/>
          <p:nvPr/>
        </p:nvSpPr>
        <p:spPr>
          <a:xfrm>
            <a:off x="1195150" y="5745764"/>
            <a:ext cx="6425085" cy="861774"/>
          </a:xfrm>
          <a:prstGeom prst="rect">
            <a:avLst/>
          </a:prstGeom>
          <a:solidFill>
            <a:srgbClr val="DFFFCC"/>
          </a:solidFill>
        </p:spPr>
        <p:txBody>
          <a:bodyPr wrap="square" rtlCol="0">
            <a:spAutoFit/>
          </a:bodyPr>
          <a:lstStyle/>
          <a:p>
            <a:r>
              <a:rPr lang="de-DE" sz="1000" dirty="0" err="1">
                <a:solidFill>
                  <a:srgbClr val="660066"/>
                </a:solidFill>
              </a:rPr>
              <a:t>M.Verhaegen</a:t>
            </a:r>
            <a:r>
              <a:rPr lang="de-DE" sz="1000" dirty="0">
                <a:solidFill>
                  <a:srgbClr val="660066"/>
                </a:solidFill>
              </a:rPr>
              <a:t> 1994 </a:t>
            </a:r>
            <a:r>
              <a:rPr lang="de-DE" sz="1000" i="1" dirty="0">
                <a:solidFill>
                  <a:srgbClr val="660066"/>
                </a:solidFill>
              </a:rPr>
              <a:t>Hum.Evol</a:t>
            </a:r>
            <a:r>
              <a:rPr lang="de-DE" sz="1000" dirty="0">
                <a:solidFill>
                  <a:srgbClr val="660066"/>
                </a:solidFill>
              </a:rPr>
              <a:t>.9:121-139 </a:t>
            </a:r>
            <a:r>
              <a:rPr lang="en-US" sz="1000" b="1" dirty="0">
                <a:solidFill>
                  <a:srgbClr val="000090"/>
                </a:solidFill>
              </a:rPr>
              <a:t>Australopithecines: Ancestors of the African Apes?</a:t>
            </a:r>
          </a:p>
          <a:p>
            <a:r>
              <a:rPr lang="de-DE" sz="1000" dirty="0">
                <a:solidFill>
                  <a:srgbClr val="0000FF"/>
                </a:solidFill>
              </a:rPr>
              <a:t>	          </a:t>
            </a:r>
            <a:r>
              <a:rPr lang="de-DE" sz="1000" dirty="0">
                <a:solidFill>
                  <a:srgbClr val="660066"/>
                </a:solidFill>
              </a:rPr>
              <a:t>1996 </a:t>
            </a:r>
            <a:r>
              <a:rPr lang="de-DE" sz="1000" i="1" dirty="0">
                <a:solidFill>
                  <a:srgbClr val="660066"/>
                </a:solidFill>
              </a:rPr>
              <a:t>Hum.Evol</a:t>
            </a:r>
            <a:r>
              <a:rPr lang="de-DE" sz="1000" dirty="0">
                <a:solidFill>
                  <a:srgbClr val="660066"/>
                </a:solidFill>
              </a:rPr>
              <a:t>.11:35-41  </a:t>
            </a:r>
            <a:r>
              <a:rPr lang="en-US" sz="1000" b="1" dirty="0">
                <a:solidFill>
                  <a:srgbClr val="000090"/>
                </a:solidFill>
              </a:rPr>
              <a:t>Morphological distance between australopithecine, human and ape skulls</a:t>
            </a:r>
            <a:endParaRPr lang="nl-NL" sz="1000" b="1" dirty="0">
              <a:solidFill>
                <a:srgbClr val="000090"/>
              </a:solidFill>
            </a:endParaRPr>
          </a:p>
          <a:p>
            <a:r>
              <a:rPr lang="nl-NL" sz="1000" dirty="0">
                <a:solidFill>
                  <a:srgbClr val="0000FF"/>
                </a:solidFill>
              </a:rPr>
              <a:t>Human-</a:t>
            </a:r>
            <a:r>
              <a:rPr lang="nl-NL" sz="1000" dirty="0" err="1">
                <a:solidFill>
                  <a:srgbClr val="0000FF"/>
                </a:solidFill>
              </a:rPr>
              <a:t>like</a:t>
            </a:r>
            <a:r>
              <a:rPr lang="nl-NL" sz="1000" dirty="0">
                <a:solidFill>
                  <a:srgbClr val="0000FF"/>
                </a:solidFill>
              </a:rPr>
              <a:t> </a:t>
            </a:r>
            <a:r>
              <a:rPr lang="nl-NL" sz="1000" dirty="0" err="1">
                <a:solidFill>
                  <a:srgbClr val="0000FF"/>
                </a:solidFill>
              </a:rPr>
              <a:t>australopith</a:t>
            </a:r>
            <a:r>
              <a:rPr lang="nl-NL" sz="1000" dirty="0">
                <a:solidFill>
                  <a:srgbClr val="0000FF"/>
                </a:solidFill>
              </a:rPr>
              <a:t> </a:t>
            </a:r>
            <a:r>
              <a:rPr lang="nl-NL" sz="1000" dirty="0" err="1">
                <a:solidFill>
                  <a:srgbClr val="0000FF"/>
                </a:solidFill>
              </a:rPr>
              <a:t>traits</a:t>
            </a:r>
            <a:r>
              <a:rPr lang="nl-NL" sz="1000" dirty="0">
                <a:solidFill>
                  <a:srgbClr val="0000FF"/>
                </a:solidFill>
              </a:rPr>
              <a:t> (</a:t>
            </a:r>
            <a:r>
              <a:rPr lang="nl-NL" sz="1000" dirty="0" err="1">
                <a:solidFill>
                  <a:srgbClr val="0000FF"/>
                </a:solidFill>
              </a:rPr>
              <a:t>orthogrady</a:t>
            </a:r>
            <a:r>
              <a:rPr lang="nl-NL" sz="1000" dirty="0">
                <a:solidFill>
                  <a:srgbClr val="0000FF"/>
                </a:solidFill>
              </a:rPr>
              <a:t>, low </a:t>
            </a:r>
            <a:r>
              <a:rPr lang="nl-NL" sz="1000" dirty="0" err="1">
                <a:solidFill>
                  <a:srgbClr val="0000FF"/>
                </a:solidFill>
              </a:rPr>
              <a:t>ilia</a:t>
            </a:r>
            <a:r>
              <a:rPr lang="nl-NL" sz="1000" dirty="0">
                <a:solidFill>
                  <a:srgbClr val="0000FF"/>
                </a:solidFill>
              </a:rPr>
              <a:t>, </a:t>
            </a:r>
            <a:r>
              <a:rPr lang="nl-NL" sz="1000" dirty="0" err="1">
                <a:solidFill>
                  <a:srgbClr val="0000FF"/>
                </a:solidFill>
              </a:rPr>
              <a:t>thick</a:t>
            </a:r>
            <a:r>
              <a:rPr lang="nl-NL" sz="1000" dirty="0">
                <a:solidFill>
                  <a:srgbClr val="0000FF"/>
                </a:solidFill>
              </a:rPr>
              <a:t> enamel ... ) are </a:t>
            </a:r>
            <a:r>
              <a:rPr lang="nl-NL" sz="1000" dirty="0" err="1">
                <a:solidFill>
                  <a:srgbClr val="0000FF"/>
                </a:solidFill>
              </a:rPr>
              <a:t>not</a:t>
            </a:r>
            <a:r>
              <a:rPr lang="nl-NL" sz="1000" dirty="0">
                <a:solidFill>
                  <a:srgbClr val="0000FF"/>
                </a:solidFill>
              </a:rPr>
              <a:t> human-</a:t>
            </a:r>
            <a:r>
              <a:rPr lang="nl-NL" sz="1000" dirty="0" err="1">
                <a:solidFill>
                  <a:srgbClr val="0000FF"/>
                </a:solidFill>
              </a:rPr>
              <a:t>derived</a:t>
            </a:r>
            <a:r>
              <a:rPr lang="nl-NL" sz="1000" dirty="0">
                <a:solidFill>
                  <a:srgbClr val="0000FF"/>
                </a:solidFill>
              </a:rPr>
              <a:t>, but </a:t>
            </a:r>
            <a:r>
              <a:rPr lang="nl-NL" sz="1000" dirty="0" err="1">
                <a:solidFill>
                  <a:srgbClr val="0000FF"/>
                </a:solidFill>
              </a:rPr>
              <a:t>hominid-primitive</a:t>
            </a:r>
            <a:r>
              <a:rPr lang="nl-NL" sz="1000" dirty="0">
                <a:solidFill>
                  <a:srgbClr val="0000FF"/>
                </a:solidFill>
              </a:rPr>
              <a:t>,</a:t>
            </a:r>
          </a:p>
          <a:p>
            <a:r>
              <a:rPr lang="nl-NL" sz="1000" dirty="0">
                <a:solidFill>
                  <a:srgbClr val="0000FF"/>
                </a:solidFill>
              </a:rPr>
              <a:t>         e.g. a</a:t>
            </a:r>
            <a:r>
              <a:rPr lang="nl-BE" sz="1000" dirty="0">
                <a:solidFill>
                  <a:srgbClr val="0000FF"/>
                </a:solidFill>
              </a:rPr>
              <a:t>ll hominoid</a:t>
            </a:r>
            <a:r>
              <a:rPr lang="nl-NL" sz="1000" dirty="0">
                <a:solidFill>
                  <a:srgbClr val="0000FF"/>
                </a:solidFill>
              </a:rPr>
              <a:t>s have </a:t>
            </a:r>
            <a:r>
              <a:rPr lang="nl-NL" sz="1000" dirty="0" err="1">
                <a:solidFill>
                  <a:srgbClr val="0000FF"/>
                </a:solidFill>
              </a:rPr>
              <a:t>centrally-placed</a:t>
            </a:r>
            <a:r>
              <a:rPr lang="nl-NL" sz="1000" dirty="0">
                <a:solidFill>
                  <a:srgbClr val="0000FF"/>
                </a:solidFill>
              </a:rPr>
              <a:t> </a:t>
            </a:r>
            <a:r>
              <a:rPr lang="nl-NL" sz="1000" dirty="0" err="1">
                <a:solidFill>
                  <a:srgbClr val="0000FF"/>
                </a:solidFill>
              </a:rPr>
              <a:t>spines</a:t>
            </a:r>
            <a:r>
              <a:rPr lang="nl-NL" sz="1000" dirty="0">
                <a:solidFill>
                  <a:srgbClr val="0000FF"/>
                </a:solidFill>
              </a:rPr>
              <a:t> : </a:t>
            </a:r>
            <a:r>
              <a:rPr lang="nl-NL" sz="1000" dirty="0" err="1">
                <a:solidFill>
                  <a:srgbClr val="0000FF"/>
                </a:solidFill>
              </a:rPr>
              <a:t>they</a:t>
            </a:r>
            <a:r>
              <a:rPr lang="nl-NL" sz="1000" dirty="0">
                <a:solidFill>
                  <a:srgbClr val="0000FF"/>
                </a:solidFill>
              </a:rPr>
              <a:t> had more </a:t>
            </a:r>
            <a:r>
              <a:rPr lang="nl-NL" sz="1000" dirty="0" err="1">
                <a:solidFill>
                  <a:srgbClr val="0000FF"/>
                </a:solidFill>
              </a:rPr>
              <a:t>vertical</a:t>
            </a:r>
            <a:r>
              <a:rPr lang="nl-NL" sz="1000" dirty="0">
                <a:solidFill>
                  <a:srgbClr val="0000FF"/>
                </a:solidFill>
              </a:rPr>
              <a:t> </a:t>
            </a:r>
            <a:r>
              <a:rPr lang="nl-NL" sz="1000" dirty="0" err="1">
                <a:solidFill>
                  <a:srgbClr val="0000FF"/>
                </a:solidFill>
              </a:rPr>
              <a:t>ancestors</a:t>
            </a:r>
            <a:r>
              <a:rPr lang="nl-NL" sz="1000" dirty="0">
                <a:solidFill>
                  <a:srgbClr val="0000FF"/>
                </a:solidFill>
              </a:rPr>
              <a:t>, i.e. without </a:t>
            </a:r>
            <a:r>
              <a:rPr lang="nl-NL" sz="1000" dirty="0" err="1">
                <a:solidFill>
                  <a:srgbClr val="0000FF"/>
                </a:solidFill>
              </a:rPr>
              <a:t>knuckle-walking</a:t>
            </a:r>
            <a:r>
              <a:rPr lang="nl-NL" sz="1000" dirty="0">
                <a:solidFill>
                  <a:srgbClr val="0000FF"/>
                </a:solidFill>
              </a:rPr>
              <a:t>.</a:t>
            </a:r>
          </a:p>
          <a:p>
            <a:r>
              <a:rPr lang="en-US" sz="1000" dirty="0">
                <a:solidFill>
                  <a:srgbClr val="0000FF"/>
                </a:solidFill>
              </a:rPr>
              <a:t>East-African </a:t>
            </a:r>
            <a:r>
              <a:rPr lang="en-US" sz="1000" dirty="0" err="1">
                <a:solidFill>
                  <a:srgbClr val="0000FF"/>
                </a:solidFill>
              </a:rPr>
              <a:t>australopiths</a:t>
            </a:r>
            <a:r>
              <a:rPr lang="en-US" sz="1000" dirty="0">
                <a:solidFill>
                  <a:srgbClr val="0000FF"/>
                </a:solidFill>
              </a:rPr>
              <a:t> are generally more gorilla-like.  South-African </a:t>
            </a:r>
            <a:r>
              <a:rPr lang="en-US" sz="1000" dirty="0" err="1">
                <a:solidFill>
                  <a:srgbClr val="0000FF"/>
                </a:solidFill>
              </a:rPr>
              <a:t>australopiths</a:t>
            </a:r>
            <a:r>
              <a:rPr lang="en-US" sz="1000" dirty="0">
                <a:solidFill>
                  <a:srgbClr val="0000FF"/>
                </a:solidFill>
              </a:rPr>
              <a:t> are more bonobo-/chimp-like.</a:t>
            </a:r>
          </a:p>
        </p:txBody>
      </p:sp>
      <p:cxnSp>
        <p:nvCxnSpPr>
          <p:cNvPr id="34" name="Rechte verbindingslijn met pijl 33"/>
          <p:cNvCxnSpPr/>
          <p:nvPr/>
        </p:nvCxnSpPr>
        <p:spPr>
          <a:xfrm>
            <a:off x="1420970" y="2840725"/>
            <a:ext cx="0" cy="601032"/>
          </a:xfrm>
          <a:prstGeom prst="straightConnector1">
            <a:avLst/>
          </a:prstGeom>
          <a:ln w="762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6" name="Afgeronde rechthoek 35"/>
          <p:cNvSpPr/>
          <p:nvPr/>
        </p:nvSpPr>
        <p:spPr>
          <a:xfrm>
            <a:off x="1195150" y="5745764"/>
            <a:ext cx="6425085" cy="84757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11302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57389" y="504148"/>
            <a:ext cx="8029222" cy="1470025"/>
          </a:xfrm>
        </p:spPr>
        <p:txBody>
          <a:bodyPr>
            <a:normAutofit fontScale="90000"/>
          </a:bodyPr>
          <a:lstStyle/>
          <a:p>
            <a:r>
              <a:rPr lang="nl-NL" sz="3200" b="1" dirty="0">
                <a:solidFill>
                  <a:srgbClr val="000090"/>
                </a:solidFill>
              </a:rPr>
              <a:t>Traditional </a:t>
            </a:r>
            <a:r>
              <a:rPr lang="nl-NL" sz="3200" b="1" dirty="0" err="1">
                <a:solidFill>
                  <a:srgbClr val="000090"/>
                </a:solidFill>
              </a:rPr>
              <a:t>Assumption</a:t>
            </a:r>
            <a:br>
              <a:rPr lang="nl-NL" sz="3200" b="1" dirty="0">
                <a:solidFill>
                  <a:srgbClr val="000090"/>
                </a:solidFill>
              </a:rPr>
            </a:br>
            <a:r>
              <a:rPr lang="nl-NL" dirty="0">
                <a:solidFill>
                  <a:srgbClr val="660066"/>
                </a:solidFill>
              </a:rPr>
              <a:t>“</a:t>
            </a:r>
            <a:r>
              <a:rPr lang="nl-NL" b="1" dirty="0" err="1">
                <a:solidFill>
                  <a:srgbClr val="660066"/>
                </a:solidFill>
              </a:rPr>
              <a:t>Bipedal</a:t>
            </a:r>
            <a:r>
              <a:rPr lang="nl-NL" b="1" dirty="0">
                <a:solidFill>
                  <a:srgbClr val="660066"/>
                </a:solidFill>
              </a:rPr>
              <a:t> </a:t>
            </a:r>
            <a:r>
              <a:rPr lang="nl-NL" b="1" dirty="0" err="1">
                <a:solidFill>
                  <a:srgbClr val="660066"/>
                </a:solidFill>
              </a:rPr>
              <a:t>hominid</a:t>
            </a:r>
            <a:r>
              <a:rPr lang="nl-NL" b="1" dirty="0">
                <a:solidFill>
                  <a:srgbClr val="660066"/>
                </a:solidFill>
              </a:rPr>
              <a:t> </a:t>
            </a:r>
            <a:r>
              <a:rPr lang="nl-NL" dirty="0">
                <a:solidFill>
                  <a:srgbClr val="660066"/>
                </a:solidFill>
              </a:rPr>
              <a:t>=</a:t>
            </a:r>
            <a:r>
              <a:rPr lang="nl-NL" b="1" dirty="0">
                <a:solidFill>
                  <a:srgbClr val="660066"/>
                </a:solidFill>
              </a:rPr>
              <a:t> human </a:t>
            </a:r>
            <a:r>
              <a:rPr lang="nl-NL" b="1" dirty="0" err="1">
                <a:solidFill>
                  <a:srgbClr val="660066"/>
                </a:solidFill>
              </a:rPr>
              <a:t>ancestor</a:t>
            </a:r>
            <a:r>
              <a:rPr lang="nl-NL" dirty="0">
                <a:solidFill>
                  <a:srgbClr val="660066"/>
                </a:solidFill>
              </a:rPr>
              <a:t>”</a:t>
            </a:r>
            <a:endParaRPr lang="nl-NL" sz="3600" dirty="0">
              <a:solidFill>
                <a:srgbClr val="000090"/>
              </a:solidFill>
            </a:endParaRPr>
          </a:p>
        </p:txBody>
      </p:sp>
      <p:sp>
        <p:nvSpPr>
          <p:cNvPr id="3" name="Subtitel 2"/>
          <p:cNvSpPr>
            <a:spLocks noGrp="1"/>
          </p:cNvSpPr>
          <p:nvPr>
            <p:ph type="subTitle" idx="1"/>
          </p:nvPr>
        </p:nvSpPr>
        <p:spPr>
          <a:xfrm>
            <a:off x="685800" y="2396969"/>
            <a:ext cx="7772400" cy="3541682"/>
          </a:xfrm>
        </p:spPr>
        <p:txBody>
          <a:bodyPr>
            <a:normAutofit fontScale="77500" lnSpcReduction="20000"/>
          </a:bodyPr>
          <a:lstStyle/>
          <a:p>
            <a:pPr marL="457200" indent="-457200" algn="l">
              <a:lnSpc>
                <a:spcPct val="120000"/>
              </a:lnSpc>
              <a:buFontTx/>
              <a:buChar char="•"/>
            </a:pPr>
            <a:r>
              <a:rPr lang="nl-NL" sz="3400" dirty="0">
                <a:solidFill>
                  <a:srgbClr val="3366FF"/>
                </a:solidFill>
              </a:rPr>
              <a:t>non-human </a:t>
            </a:r>
            <a:r>
              <a:rPr lang="nl-NL" sz="3400" dirty="0" err="1">
                <a:solidFill>
                  <a:srgbClr val="3366FF"/>
                </a:solidFill>
              </a:rPr>
              <a:t>primates</a:t>
            </a:r>
            <a:r>
              <a:rPr lang="nl-NL" sz="3400" dirty="0">
                <a:solidFill>
                  <a:srgbClr val="3366FF"/>
                </a:solidFill>
              </a:rPr>
              <a:t>  		</a:t>
            </a:r>
            <a:r>
              <a:rPr lang="nl-NL" sz="3400" b="1" dirty="0" err="1">
                <a:solidFill>
                  <a:srgbClr val="000090"/>
                </a:solidFill>
              </a:rPr>
              <a:t>forest</a:t>
            </a:r>
            <a:r>
              <a:rPr lang="nl-NL" sz="3400" dirty="0">
                <a:solidFill>
                  <a:srgbClr val="000090"/>
                </a:solidFill>
              </a:rPr>
              <a:t> </a:t>
            </a:r>
            <a:r>
              <a:rPr lang="nl-NL" sz="3400" dirty="0"/>
              <a:t> 	</a:t>
            </a:r>
            <a:r>
              <a:rPr lang="nl-NL" sz="3400" b="1" i="1" dirty="0">
                <a:solidFill>
                  <a:srgbClr val="0000FF"/>
                </a:solidFill>
              </a:rPr>
              <a:t>4-legged</a:t>
            </a:r>
          </a:p>
          <a:p>
            <a:pPr lvl="1" algn="l">
              <a:lnSpc>
                <a:spcPct val="120000"/>
              </a:lnSpc>
            </a:pPr>
            <a:r>
              <a:rPr lang="nl-NL" dirty="0">
                <a:solidFill>
                  <a:srgbClr val="0000FF"/>
                </a:solidFill>
                <a:latin typeface="Wingdings"/>
                <a:ea typeface="Wingdings"/>
                <a:cs typeface="Wingdings"/>
                <a:sym typeface="Wingdings"/>
              </a:rPr>
              <a:t>								 </a:t>
            </a:r>
            <a:r>
              <a:rPr lang="nl-NL" dirty="0">
                <a:solidFill>
                  <a:srgbClr val="000090"/>
                </a:solidFill>
                <a:latin typeface="Wingdings"/>
                <a:ea typeface="Wingdings"/>
                <a:cs typeface="Wingdings"/>
                <a:sym typeface="Wingdings"/>
              </a:rPr>
              <a:t></a:t>
            </a:r>
            <a:r>
              <a:rPr lang="nl-NL" dirty="0">
                <a:solidFill>
                  <a:srgbClr val="0000FF"/>
                </a:solidFill>
                <a:latin typeface="Wingdings"/>
                <a:ea typeface="Wingdings"/>
                <a:cs typeface="Wingdings"/>
                <a:sym typeface="Wingdings"/>
              </a:rPr>
              <a:t>			</a:t>
            </a:r>
            <a:endParaRPr lang="nl-NL" dirty="0">
              <a:solidFill>
                <a:srgbClr val="0000FF"/>
              </a:solidFill>
            </a:endParaRPr>
          </a:p>
          <a:p>
            <a:pPr marL="457200" indent="-457200" algn="l">
              <a:lnSpc>
                <a:spcPct val="120000"/>
              </a:lnSpc>
              <a:buFontTx/>
              <a:buChar char="•"/>
            </a:pPr>
            <a:r>
              <a:rPr lang="nl-NL" sz="3400" dirty="0">
                <a:solidFill>
                  <a:srgbClr val="3366FF"/>
                </a:solidFill>
              </a:rPr>
              <a:t>human </a:t>
            </a:r>
            <a:r>
              <a:rPr lang="nl-NL" sz="3400" dirty="0" err="1">
                <a:solidFill>
                  <a:srgbClr val="3366FF"/>
                </a:solidFill>
              </a:rPr>
              <a:t>ancestors</a:t>
            </a:r>
            <a:r>
              <a:rPr lang="nl-NL" sz="3400" dirty="0"/>
              <a:t>			 </a:t>
            </a:r>
            <a:r>
              <a:rPr lang="nl-NL" sz="3400" b="1" dirty="0" err="1">
                <a:solidFill>
                  <a:srgbClr val="000090"/>
                </a:solidFill>
              </a:rPr>
              <a:t>plain</a:t>
            </a:r>
            <a:r>
              <a:rPr lang="nl-NL" sz="3400" dirty="0"/>
              <a:t>		</a:t>
            </a:r>
            <a:r>
              <a:rPr lang="nl-NL" sz="3400" b="1" i="1" dirty="0">
                <a:solidFill>
                  <a:srgbClr val="0000FF"/>
                </a:solidFill>
              </a:rPr>
              <a:t>2-legged</a:t>
            </a:r>
          </a:p>
          <a:p>
            <a:pPr marL="457200" indent="-457200" algn="l">
              <a:lnSpc>
                <a:spcPct val="120000"/>
              </a:lnSpc>
              <a:buFontTx/>
              <a:buChar char="•"/>
            </a:pPr>
            <a:endParaRPr lang="nl-NL" dirty="0">
              <a:solidFill>
                <a:srgbClr val="0000FF"/>
              </a:solidFill>
            </a:endParaRPr>
          </a:p>
          <a:p>
            <a:pPr algn="l">
              <a:lnSpc>
                <a:spcPct val="120000"/>
              </a:lnSpc>
            </a:pPr>
            <a:r>
              <a:rPr lang="nl-NL" dirty="0">
                <a:solidFill>
                  <a:srgbClr val="000090"/>
                </a:solidFill>
              </a:rPr>
              <a:t>= Afro- &amp; </a:t>
            </a:r>
            <a:r>
              <a:rPr lang="nl-NL" dirty="0" err="1">
                <a:solidFill>
                  <a:srgbClr val="000090"/>
                </a:solidFill>
              </a:rPr>
              <a:t>anthropo-centric</a:t>
            </a:r>
            <a:r>
              <a:rPr lang="nl-NL" dirty="0">
                <a:solidFill>
                  <a:srgbClr val="000090"/>
                </a:solidFill>
              </a:rPr>
              <a:t> </a:t>
            </a:r>
            <a:r>
              <a:rPr lang="nl-NL" dirty="0" err="1">
                <a:solidFill>
                  <a:srgbClr val="000090"/>
                </a:solidFill>
              </a:rPr>
              <a:t>interpretation</a:t>
            </a:r>
            <a:r>
              <a:rPr lang="nl-NL" dirty="0">
                <a:solidFill>
                  <a:srgbClr val="000090"/>
                </a:solidFill>
              </a:rPr>
              <a:t> </a:t>
            </a:r>
          </a:p>
          <a:p>
            <a:pPr algn="l"/>
            <a:r>
              <a:rPr lang="nl-NL" sz="2600" dirty="0">
                <a:solidFill>
                  <a:srgbClr val="000090"/>
                </a:solidFill>
              </a:rPr>
              <a:t>	    </a:t>
            </a:r>
            <a:r>
              <a:rPr lang="nl-NL" sz="2100" dirty="0">
                <a:solidFill>
                  <a:srgbClr val="000090"/>
                </a:solidFill>
              </a:rPr>
              <a:t>(frequent </a:t>
            </a:r>
            <a:r>
              <a:rPr lang="nl-NL" sz="2100" dirty="0" err="1">
                <a:solidFill>
                  <a:srgbClr val="000090"/>
                </a:solidFill>
              </a:rPr>
              <a:t>logical</a:t>
            </a:r>
            <a:r>
              <a:rPr lang="nl-NL" sz="2100" dirty="0">
                <a:solidFill>
                  <a:srgbClr val="000090"/>
                </a:solidFill>
              </a:rPr>
              <a:t> </a:t>
            </a:r>
            <a:r>
              <a:rPr lang="nl-NL" sz="2100" dirty="0" err="1">
                <a:solidFill>
                  <a:srgbClr val="000090"/>
                </a:solidFill>
              </a:rPr>
              <a:t>fallacy</a:t>
            </a:r>
            <a:r>
              <a:rPr lang="nl-NL" sz="2100" dirty="0">
                <a:solidFill>
                  <a:srgbClr val="000090"/>
                </a:solidFill>
              </a:rPr>
              <a:t> </a:t>
            </a:r>
          </a:p>
          <a:p>
            <a:pPr algn="l"/>
            <a:r>
              <a:rPr lang="nl-NL" sz="2100" i="1" dirty="0">
                <a:solidFill>
                  <a:srgbClr val="000090"/>
                </a:solidFill>
              </a:rPr>
              <a:t>	 ‘</a:t>
            </a:r>
            <a:r>
              <a:rPr lang="nl-NL" sz="2100" b="1" i="1" dirty="0">
                <a:solidFill>
                  <a:srgbClr val="000090"/>
                </a:solidFill>
              </a:rPr>
              <a:t>post</a:t>
            </a:r>
            <a:r>
              <a:rPr lang="nl-NL" sz="2100" i="1" dirty="0">
                <a:solidFill>
                  <a:srgbClr val="000090"/>
                </a:solidFill>
              </a:rPr>
              <a:t>  hoc,  ergo </a:t>
            </a:r>
            <a:r>
              <a:rPr lang="nl-NL" sz="2100" b="1" i="1" dirty="0" err="1">
                <a:solidFill>
                  <a:srgbClr val="000090"/>
                </a:solidFill>
              </a:rPr>
              <a:t>propter</a:t>
            </a:r>
            <a:r>
              <a:rPr lang="nl-NL" sz="2100" i="1" dirty="0">
                <a:solidFill>
                  <a:srgbClr val="000090"/>
                </a:solidFill>
              </a:rPr>
              <a:t> hoc’</a:t>
            </a:r>
            <a:r>
              <a:rPr lang="en-US" sz="2100" i="1" dirty="0">
                <a:solidFill>
                  <a:srgbClr val="000090"/>
                </a:solidFill>
              </a:rPr>
              <a:t>-</a:t>
            </a:r>
            <a:r>
              <a:rPr lang="en-US" sz="2100" dirty="0">
                <a:solidFill>
                  <a:srgbClr val="000090"/>
                </a:solidFill>
              </a:rPr>
              <a:t>mistake</a:t>
            </a:r>
            <a:endParaRPr lang="nl-NL" sz="2100" i="1" dirty="0">
              <a:solidFill>
                <a:srgbClr val="000090"/>
              </a:solidFill>
            </a:endParaRPr>
          </a:p>
          <a:p>
            <a:pPr algn="l"/>
            <a:r>
              <a:rPr lang="en-US" sz="2100" i="1" dirty="0">
                <a:solidFill>
                  <a:srgbClr val="000090"/>
                </a:solidFill>
              </a:rPr>
              <a:t>	 </a:t>
            </a:r>
            <a:r>
              <a:rPr lang="en-US" sz="2100" b="1" i="1" dirty="0">
                <a:solidFill>
                  <a:srgbClr val="000090"/>
                </a:solidFill>
              </a:rPr>
              <a:t>after</a:t>
            </a:r>
            <a:r>
              <a:rPr lang="en-US" sz="2100" i="1" dirty="0">
                <a:solidFill>
                  <a:srgbClr val="000090"/>
                </a:solidFill>
              </a:rPr>
              <a:t> this, therefore </a:t>
            </a:r>
            <a:r>
              <a:rPr lang="en-US" sz="2100" b="1" i="1" dirty="0">
                <a:solidFill>
                  <a:srgbClr val="000090"/>
                </a:solidFill>
              </a:rPr>
              <a:t>because of </a:t>
            </a:r>
            <a:r>
              <a:rPr lang="en-US" sz="2100" i="1" dirty="0">
                <a:solidFill>
                  <a:srgbClr val="000090"/>
                </a:solidFill>
              </a:rPr>
              <a:t>this</a:t>
            </a:r>
            <a:r>
              <a:rPr lang="nl-NL" sz="2100" dirty="0">
                <a:solidFill>
                  <a:srgbClr val="000090"/>
                </a:solidFill>
              </a:rPr>
              <a:t>)</a:t>
            </a:r>
          </a:p>
          <a:p>
            <a:pPr algn="l">
              <a:lnSpc>
                <a:spcPct val="120000"/>
              </a:lnSpc>
            </a:pPr>
            <a:r>
              <a:rPr lang="nl-NL" sz="2600" dirty="0">
                <a:solidFill>
                  <a:srgbClr val="000090"/>
                </a:solidFill>
              </a:rPr>
              <a:t>										</a:t>
            </a:r>
            <a:endParaRPr lang="nl-NL" sz="2600" b="1" dirty="0">
              <a:solidFill>
                <a:srgbClr val="0000FF"/>
              </a:solidFill>
            </a:endParaRPr>
          </a:p>
        </p:txBody>
      </p:sp>
    </p:spTree>
    <p:extLst>
      <p:ext uri="{BB962C8B-B14F-4D97-AF65-F5344CB8AC3E}">
        <p14:creationId xmlns:p14="http://schemas.microsoft.com/office/powerpoint/2010/main" val="1776780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7924" y="175133"/>
            <a:ext cx="7933498" cy="6067062"/>
          </a:xfrm>
        </p:spPr>
        <p:txBody>
          <a:bodyPr>
            <a:normAutofit/>
          </a:bodyPr>
          <a:lstStyle/>
          <a:p>
            <a:pPr algn="l"/>
            <a:r>
              <a:rPr lang="nl-NL" sz="4000" b="1" dirty="0">
                <a:solidFill>
                  <a:srgbClr val="0000FF"/>
                </a:solidFill>
              </a:rPr>
              <a:t>Human Locomotion</a:t>
            </a:r>
            <a:br>
              <a:rPr lang="nl-NL" sz="3200" b="1" dirty="0">
                <a:solidFill>
                  <a:srgbClr val="0000FF"/>
                </a:solidFill>
              </a:rPr>
            </a:br>
            <a:br>
              <a:rPr lang="nl-NL" sz="3200" b="1" dirty="0">
                <a:solidFill>
                  <a:srgbClr val="3366FF"/>
                </a:solidFill>
              </a:rPr>
            </a:br>
            <a:r>
              <a:rPr lang="nl-NL" sz="3200" b="1" dirty="0">
                <a:solidFill>
                  <a:srgbClr val="3366FF"/>
                </a:solidFill>
              </a:rPr>
              <a:t>=   </a:t>
            </a:r>
            <a:r>
              <a:rPr lang="nl-NL" sz="4000" b="1" dirty="0">
                <a:solidFill>
                  <a:srgbClr val="0000FF"/>
                </a:solidFill>
              </a:rPr>
              <a:t>bi-</a:t>
            </a:r>
            <a:r>
              <a:rPr lang="nl-NL" sz="4000" b="1" dirty="0" err="1">
                <a:solidFill>
                  <a:srgbClr val="0000FF"/>
                </a:solidFill>
              </a:rPr>
              <a:t>pedal</a:t>
            </a:r>
            <a:r>
              <a:rPr lang="nl-NL" sz="3200" dirty="0">
                <a:solidFill>
                  <a:srgbClr val="0000FF"/>
                </a:solidFill>
              </a:rPr>
              <a:t>   </a:t>
            </a:r>
            <a:br>
              <a:rPr lang="nl-NL" sz="2800" dirty="0">
                <a:solidFill>
                  <a:srgbClr val="0000FF"/>
                </a:solidFill>
              </a:rPr>
            </a:br>
            <a:r>
              <a:rPr lang="nl-NL" sz="2800" dirty="0">
                <a:solidFill>
                  <a:srgbClr val="0000FF"/>
                </a:solidFill>
              </a:rPr>
              <a:t>	(on 2 </a:t>
            </a:r>
            <a:r>
              <a:rPr lang="nl-NL" sz="2800" dirty="0" err="1">
                <a:solidFill>
                  <a:srgbClr val="0000FF"/>
                </a:solidFill>
              </a:rPr>
              <a:t>legs</a:t>
            </a:r>
            <a:r>
              <a:rPr lang="nl-NL" sz="2800" dirty="0">
                <a:solidFill>
                  <a:srgbClr val="0000FF"/>
                </a:solidFill>
              </a:rPr>
              <a:t>) </a:t>
            </a:r>
            <a:br>
              <a:rPr lang="nl-NL" sz="3200" dirty="0">
                <a:solidFill>
                  <a:srgbClr val="0000FF"/>
                </a:solidFill>
              </a:rPr>
            </a:br>
            <a:r>
              <a:rPr lang="nl-NL" sz="3200" i="1" dirty="0">
                <a:solidFill>
                  <a:srgbClr val="660066"/>
                </a:solidFill>
              </a:rPr>
              <a:t>e.g.</a:t>
            </a:r>
            <a:r>
              <a:rPr lang="nl-NL" sz="3200" dirty="0">
                <a:solidFill>
                  <a:srgbClr val="660066"/>
                </a:solidFill>
              </a:rPr>
              <a:t> </a:t>
            </a:r>
            <a:r>
              <a:rPr lang="nl-NL" sz="3200" dirty="0" err="1">
                <a:solidFill>
                  <a:srgbClr val="660066"/>
                </a:solidFill>
              </a:rPr>
              <a:t>kangaroo</a:t>
            </a:r>
            <a:r>
              <a:rPr lang="nl-NL" sz="3200" dirty="0">
                <a:solidFill>
                  <a:srgbClr val="660066"/>
                </a:solidFill>
              </a:rPr>
              <a:t>, </a:t>
            </a:r>
            <a:r>
              <a:rPr lang="nl-NL" sz="3200" dirty="0" err="1">
                <a:solidFill>
                  <a:srgbClr val="660066"/>
                </a:solidFill>
              </a:rPr>
              <a:t>ostrich</a:t>
            </a:r>
            <a:r>
              <a:rPr lang="nl-NL" sz="3200" dirty="0">
                <a:solidFill>
                  <a:srgbClr val="660066"/>
                </a:solidFill>
              </a:rPr>
              <a:t> </a:t>
            </a:r>
            <a:br>
              <a:rPr lang="nl-NL" sz="3200" dirty="0">
                <a:solidFill>
                  <a:srgbClr val="0000FF"/>
                </a:solidFill>
              </a:rPr>
            </a:br>
            <a:br>
              <a:rPr lang="nl-NL" sz="3200" dirty="0">
                <a:solidFill>
                  <a:srgbClr val="0000FF"/>
                </a:solidFill>
              </a:rPr>
            </a:br>
            <a:r>
              <a:rPr lang="nl-NL" sz="3200" dirty="0">
                <a:solidFill>
                  <a:srgbClr val="0000FF"/>
                </a:solidFill>
              </a:rPr>
              <a:t>+   </a:t>
            </a:r>
            <a:r>
              <a:rPr lang="nl-NL" sz="4000" b="1" dirty="0" err="1">
                <a:solidFill>
                  <a:srgbClr val="0000FF"/>
                </a:solidFill>
              </a:rPr>
              <a:t>vertical</a:t>
            </a:r>
            <a:r>
              <a:rPr lang="nl-NL" sz="3600" b="1" dirty="0">
                <a:solidFill>
                  <a:srgbClr val="0000FF"/>
                </a:solidFill>
              </a:rPr>
              <a:t> </a:t>
            </a:r>
            <a:r>
              <a:rPr lang="nl-NL" sz="3200" b="1" dirty="0">
                <a:solidFill>
                  <a:srgbClr val="0000FF"/>
                </a:solidFill>
              </a:rPr>
              <a:t>  </a:t>
            </a:r>
            <a:br>
              <a:rPr lang="nl-NL" sz="2800" b="1" dirty="0">
                <a:solidFill>
                  <a:srgbClr val="000090"/>
                </a:solidFill>
              </a:rPr>
            </a:br>
            <a:r>
              <a:rPr lang="nl-NL" sz="2800" b="1" dirty="0">
                <a:solidFill>
                  <a:srgbClr val="000090"/>
                </a:solidFill>
              </a:rPr>
              <a:t>	</a:t>
            </a:r>
            <a:r>
              <a:rPr lang="nl-NL" sz="2800" dirty="0">
                <a:solidFill>
                  <a:srgbClr val="0000FF"/>
                </a:solidFill>
              </a:rPr>
              <a:t>(</a:t>
            </a:r>
            <a:r>
              <a:rPr lang="nl-NL" sz="2800" dirty="0" err="1">
                <a:solidFill>
                  <a:srgbClr val="0000FF"/>
                </a:solidFill>
              </a:rPr>
              <a:t>upright</a:t>
            </a:r>
            <a:r>
              <a:rPr lang="nl-NL" sz="2800" dirty="0">
                <a:solidFill>
                  <a:srgbClr val="0000FF"/>
                </a:solidFill>
              </a:rPr>
              <a:t> </a:t>
            </a:r>
            <a:r>
              <a:rPr lang="nl-NL" sz="2800" dirty="0" err="1">
                <a:solidFill>
                  <a:srgbClr val="0000FF"/>
                </a:solidFill>
              </a:rPr>
              <a:t>spine</a:t>
            </a:r>
            <a:r>
              <a:rPr lang="nl-NL" sz="2800" dirty="0">
                <a:solidFill>
                  <a:srgbClr val="0000FF"/>
                </a:solidFill>
              </a:rPr>
              <a:t>)</a:t>
            </a:r>
            <a:br>
              <a:rPr lang="nl-NL" sz="2800" dirty="0">
                <a:solidFill>
                  <a:srgbClr val="0000FF"/>
                </a:solidFill>
              </a:rPr>
            </a:br>
            <a:r>
              <a:rPr lang="nl-NL" sz="3200" i="1" dirty="0">
                <a:solidFill>
                  <a:srgbClr val="660066"/>
                </a:solidFill>
              </a:rPr>
              <a:t>e.g.</a:t>
            </a:r>
            <a:r>
              <a:rPr lang="nl-NL" sz="3200" dirty="0">
                <a:solidFill>
                  <a:srgbClr val="660066"/>
                </a:solidFill>
              </a:rPr>
              <a:t> gibbon in tree, </a:t>
            </a:r>
            <a:br>
              <a:rPr lang="nl-NL" sz="3200" dirty="0">
                <a:solidFill>
                  <a:srgbClr val="660066"/>
                </a:solidFill>
              </a:rPr>
            </a:br>
            <a:r>
              <a:rPr lang="nl-NL" sz="3200" dirty="0">
                <a:solidFill>
                  <a:srgbClr val="660066"/>
                </a:solidFill>
              </a:rPr>
              <a:t>	  bonobo, </a:t>
            </a:r>
            <a:r>
              <a:rPr lang="nl-NL" sz="3200" dirty="0" err="1">
                <a:solidFill>
                  <a:srgbClr val="660066"/>
                </a:solidFill>
              </a:rPr>
              <a:t>lowland</a:t>
            </a:r>
            <a:r>
              <a:rPr lang="nl-NL" sz="3200" dirty="0">
                <a:solidFill>
                  <a:srgbClr val="660066"/>
                </a:solidFill>
              </a:rPr>
              <a:t> gorilla, </a:t>
            </a:r>
            <a:r>
              <a:rPr lang="nl-NL" sz="3200" dirty="0" err="1">
                <a:solidFill>
                  <a:srgbClr val="660066"/>
                </a:solidFill>
              </a:rPr>
              <a:t>orang</a:t>
            </a:r>
            <a:r>
              <a:rPr lang="nl-NL" sz="3200" dirty="0">
                <a:solidFill>
                  <a:srgbClr val="660066"/>
                </a:solidFill>
              </a:rPr>
              <a:t> in </a:t>
            </a:r>
            <a:r>
              <a:rPr lang="nl-NL" sz="3200" dirty="0" err="1">
                <a:solidFill>
                  <a:srgbClr val="660066"/>
                </a:solidFill>
              </a:rPr>
              <a:t>swamp</a:t>
            </a:r>
            <a:r>
              <a:rPr lang="nl-NL" sz="3200" dirty="0">
                <a:solidFill>
                  <a:srgbClr val="660066"/>
                </a:solidFill>
              </a:rPr>
              <a:t>,</a:t>
            </a:r>
            <a:br>
              <a:rPr lang="nl-NL" sz="3200" dirty="0">
                <a:solidFill>
                  <a:srgbClr val="660066"/>
                </a:solidFill>
              </a:rPr>
            </a:br>
            <a:r>
              <a:rPr lang="nl-NL" sz="3200" dirty="0">
                <a:solidFill>
                  <a:srgbClr val="660066"/>
                </a:solidFill>
              </a:rPr>
              <a:t>	  </a:t>
            </a:r>
            <a:r>
              <a:rPr lang="nl-NL" sz="3200" dirty="0" err="1">
                <a:solidFill>
                  <a:srgbClr val="660066"/>
                </a:solidFill>
              </a:rPr>
              <a:t>Miocene</a:t>
            </a:r>
            <a:r>
              <a:rPr lang="nl-NL" sz="3200" dirty="0">
                <a:solidFill>
                  <a:srgbClr val="660066"/>
                </a:solidFill>
              </a:rPr>
              <a:t> ‘</a:t>
            </a:r>
            <a:r>
              <a:rPr lang="nl-NL" sz="3200" dirty="0" err="1">
                <a:solidFill>
                  <a:srgbClr val="660066"/>
                </a:solidFill>
              </a:rPr>
              <a:t>apes</a:t>
            </a:r>
            <a:r>
              <a:rPr lang="nl-NL" sz="3200" dirty="0">
                <a:solidFill>
                  <a:srgbClr val="660066"/>
                </a:solidFill>
              </a:rPr>
              <a:t>’, </a:t>
            </a:r>
            <a:r>
              <a:rPr lang="nl-NL" sz="3200" dirty="0" err="1">
                <a:solidFill>
                  <a:srgbClr val="660066"/>
                </a:solidFill>
              </a:rPr>
              <a:t>australopiths</a:t>
            </a:r>
            <a:r>
              <a:rPr lang="nl-NL" sz="3200" dirty="0">
                <a:solidFill>
                  <a:srgbClr val="660066"/>
                </a:solidFill>
              </a:rPr>
              <a:t>, ‘</a:t>
            </a:r>
            <a:r>
              <a:rPr lang="nl-NL" sz="3200" i="1" dirty="0">
                <a:solidFill>
                  <a:srgbClr val="660066"/>
                </a:solidFill>
              </a:rPr>
              <a:t>habilis’</a:t>
            </a:r>
            <a:r>
              <a:rPr lang="nl-NL" sz="3200" dirty="0">
                <a:solidFill>
                  <a:srgbClr val="660066"/>
                </a:solidFill>
              </a:rPr>
              <a:t>?</a:t>
            </a:r>
            <a:endParaRPr lang="nl-NL" sz="3200" i="1" dirty="0">
              <a:solidFill>
                <a:srgbClr val="660066"/>
              </a:solidFill>
            </a:endParaRPr>
          </a:p>
        </p:txBody>
      </p:sp>
      <p:pic>
        <p:nvPicPr>
          <p:cNvPr id="6" name="Afbeelding 5"/>
          <p:cNvPicPr>
            <a:picLocks noChangeAspect="1"/>
          </p:cNvPicPr>
          <p:nvPr/>
        </p:nvPicPr>
        <p:blipFill rotWithShape="1">
          <a:blip r:embed="rId2"/>
          <a:srcRect l="29250" t="10744" r="16402" b="31113"/>
          <a:stretch/>
        </p:blipFill>
        <p:spPr>
          <a:xfrm>
            <a:off x="4813738" y="1513490"/>
            <a:ext cx="4056993" cy="2932386"/>
          </a:xfrm>
          <a:prstGeom prst="rect">
            <a:avLst/>
          </a:prstGeom>
        </p:spPr>
      </p:pic>
    </p:spTree>
    <p:extLst>
      <p:ext uri="{BB962C8B-B14F-4D97-AF65-F5344CB8AC3E}">
        <p14:creationId xmlns:p14="http://schemas.microsoft.com/office/powerpoint/2010/main" val="3748257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3237" y="894378"/>
            <a:ext cx="7480768" cy="5265957"/>
          </a:xfrm>
        </p:spPr>
        <p:txBody>
          <a:bodyPr>
            <a:normAutofit fontScale="90000"/>
          </a:bodyPr>
          <a:lstStyle/>
          <a:p>
            <a:pPr algn="l"/>
            <a:r>
              <a:rPr lang="nl-NL" sz="3600" dirty="0">
                <a:solidFill>
                  <a:srgbClr val="660066"/>
                </a:solidFill>
              </a:rPr>
              <a:t>* </a:t>
            </a:r>
            <a:r>
              <a:rPr lang="nl-NL" sz="3600" b="1" dirty="0" err="1">
                <a:solidFill>
                  <a:srgbClr val="660066"/>
                </a:solidFill>
              </a:rPr>
              <a:t>Bipedal</a:t>
            </a:r>
            <a:r>
              <a:rPr lang="nl-NL" sz="3600" b="1" dirty="0">
                <a:solidFill>
                  <a:srgbClr val="660066"/>
                </a:solidFill>
              </a:rPr>
              <a:t> </a:t>
            </a:r>
            <a:r>
              <a:rPr lang="nl-NL" sz="3600" b="1" dirty="0" err="1">
                <a:solidFill>
                  <a:srgbClr val="660066"/>
                </a:solidFill>
              </a:rPr>
              <a:t>savanna</a:t>
            </a:r>
            <a:r>
              <a:rPr lang="nl-NL" sz="3600" b="1" dirty="0">
                <a:solidFill>
                  <a:srgbClr val="660066"/>
                </a:solidFill>
              </a:rPr>
              <a:t>-runners </a:t>
            </a:r>
            <a:br>
              <a:rPr lang="nl-NL" sz="3600" b="1" dirty="0">
                <a:solidFill>
                  <a:srgbClr val="660066"/>
                </a:solidFill>
              </a:rPr>
            </a:br>
            <a:r>
              <a:rPr lang="nl-NL" sz="3600" b="1" dirty="0">
                <a:solidFill>
                  <a:srgbClr val="660066"/>
                </a:solidFill>
              </a:rPr>
              <a:t>	</a:t>
            </a:r>
            <a:r>
              <a:rPr lang="nl-NL" sz="3600" dirty="0">
                <a:solidFill>
                  <a:srgbClr val="660066"/>
                </a:solidFill>
              </a:rPr>
              <a:t>have </a:t>
            </a:r>
            <a:r>
              <a:rPr lang="nl-NL" sz="3600" u="sng" dirty="0" err="1">
                <a:solidFill>
                  <a:srgbClr val="660066"/>
                </a:solidFill>
              </a:rPr>
              <a:t>horizontal</a:t>
            </a:r>
            <a:r>
              <a:rPr lang="nl-NL" sz="3600" dirty="0">
                <a:solidFill>
                  <a:srgbClr val="660066"/>
                </a:solidFill>
              </a:rPr>
              <a:t> </a:t>
            </a:r>
            <a:r>
              <a:rPr lang="nl-NL" sz="3600" dirty="0" err="1">
                <a:solidFill>
                  <a:srgbClr val="660066"/>
                </a:solidFill>
              </a:rPr>
              <a:t>spines</a:t>
            </a:r>
            <a:r>
              <a:rPr lang="nl-NL" sz="3600" dirty="0">
                <a:solidFill>
                  <a:srgbClr val="660066"/>
                </a:solidFill>
              </a:rPr>
              <a:t> </a:t>
            </a:r>
            <a:br>
              <a:rPr lang="nl-NL" sz="2700" dirty="0">
                <a:solidFill>
                  <a:srgbClr val="660066"/>
                </a:solidFill>
              </a:rPr>
            </a:br>
            <a:r>
              <a:rPr lang="nl-NL" sz="2700" dirty="0">
                <a:solidFill>
                  <a:srgbClr val="660066"/>
                </a:solidFill>
              </a:rPr>
              <a:t>	</a:t>
            </a:r>
            <a:r>
              <a:rPr lang="nl-NL" sz="2700" i="1" dirty="0">
                <a:solidFill>
                  <a:srgbClr val="660066"/>
                </a:solidFill>
              </a:rPr>
              <a:t>e.g. </a:t>
            </a:r>
            <a:r>
              <a:rPr lang="nl-NL" sz="2700" dirty="0" err="1">
                <a:solidFill>
                  <a:srgbClr val="660066"/>
                </a:solidFill>
              </a:rPr>
              <a:t>kangaroo</a:t>
            </a:r>
            <a:r>
              <a:rPr lang="nl-NL" sz="2700" dirty="0">
                <a:solidFill>
                  <a:srgbClr val="660066"/>
                </a:solidFill>
              </a:rPr>
              <a:t>       </a:t>
            </a:r>
            <a:br>
              <a:rPr lang="nl-NL" sz="2700" dirty="0">
                <a:solidFill>
                  <a:srgbClr val="660066"/>
                </a:solidFill>
              </a:rPr>
            </a:br>
            <a:r>
              <a:rPr lang="nl-NL" sz="2700" dirty="0">
                <a:solidFill>
                  <a:srgbClr val="660066"/>
                </a:solidFill>
              </a:rPr>
              <a:t>		 </a:t>
            </a:r>
            <a:r>
              <a:rPr lang="nl-NL" sz="2700" dirty="0" err="1">
                <a:solidFill>
                  <a:srgbClr val="660066"/>
                </a:solidFill>
              </a:rPr>
              <a:t>ostrich</a:t>
            </a:r>
            <a:r>
              <a:rPr lang="nl-NL" sz="2700" dirty="0">
                <a:solidFill>
                  <a:srgbClr val="660066"/>
                </a:solidFill>
              </a:rPr>
              <a:t>, </a:t>
            </a:r>
            <a:r>
              <a:rPr lang="nl-NL" sz="2700" dirty="0" err="1">
                <a:solidFill>
                  <a:srgbClr val="660066"/>
                </a:solidFill>
              </a:rPr>
              <a:t>emu</a:t>
            </a:r>
            <a:br>
              <a:rPr lang="nl-NL" sz="2700" dirty="0"/>
            </a:br>
            <a:br>
              <a:rPr lang="nl-NL" sz="2700" dirty="0"/>
            </a:br>
            <a:br>
              <a:rPr lang="nl-NL" sz="2700" dirty="0"/>
            </a:br>
            <a:br>
              <a:rPr lang="nl-NL" sz="3600" dirty="0"/>
            </a:br>
            <a:r>
              <a:rPr lang="nl-NL" sz="3600" dirty="0">
                <a:solidFill>
                  <a:srgbClr val="0000FF"/>
                </a:solidFill>
              </a:rPr>
              <a:t>* </a:t>
            </a:r>
            <a:r>
              <a:rPr lang="nl-NL" sz="3600" b="1" dirty="0" err="1">
                <a:solidFill>
                  <a:srgbClr val="0000FF"/>
                </a:solidFill>
              </a:rPr>
              <a:t>Vertical</a:t>
            </a:r>
            <a:r>
              <a:rPr lang="nl-NL" sz="3600" dirty="0">
                <a:solidFill>
                  <a:srgbClr val="0000FF"/>
                </a:solidFill>
              </a:rPr>
              <a:t> </a:t>
            </a:r>
            <a:r>
              <a:rPr lang="nl-NL" sz="5400" b="1" dirty="0">
                <a:solidFill>
                  <a:srgbClr val="0000FF"/>
                </a:solidFill>
              </a:rPr>
              <a:t>+</a:t>
            </a:r>
            <a:r>
              <a:rPr lang="nl-NL" sz="3600" dirty="0">
                <a:solidFill>
                  <a:srgbClr val="0000FF"/>
                </a:solidFill>
              </a:rPr>
              <a:t> </a:t>
            </a:r>
            <a:r>
              <a:rPr lang="nl-NL" sz="3600" b="1" dirty="0" err="1">
                <a:solidFill>
                  <a:srgbClr val="0000FF"/>
                </a:solidFill>
              </a:rPr>
              <a:t>Bipedal</a:t>
            </a:r>
            <a:r>
              <a:rPr lang="nl-NL" sz="3600" dirty="0">
                <a:solidFill>
                  <a:srgbClr val="0000FF"/>
                </a:solidFill>
              </a:rPr>
              <a:t> </a:t>
            </a:r>
            <a:br>
              <a:rPr lang="nl-NL" sz="2700" dirty="0">
                <a:solidFill>
                  <a:srgbClr val="0000FF"/>
                </a:solidFill>
              </a:rPr>
            </a:br>
            <a:r>
              <a:rPr lang="nl-NL" sz="2700" dirty="0">
                <a:solidFill>
                  <a:srgbClr val="0000FF"/>
                </a:solidFill>
              </a:rPr>
              <a:t>	</a:t>
            </a:r>
            <a:r>
              <a:rPr lang="nl-NL" sz="2700" i="1" dirty="0">
                <a:solidFill>
                  <a:srgbClr val="0000FF"/>
                </a:solidFill>
              </a:rPr>
              <a:t>e.g. </a:t>
            </a:r>
            <a:r>
              <a:rPr lang="nl-NL" sz="2700" dirty="0" err="1">
                <a:solidFill>
                  <a:srgbClr val="0000FF"/>
                </a:solidFill>
              </a:rPr>
              <a:t>humans</a:t>
            </a:r>
            <a:r>
              <a:rPr lang="nl-NL" sz="2700" dirty="0">
                <a:solidFill>
                  <a:srgbClr val="0000FF"/>
                </a:solidFill>
              </a:rPr>
              <a:t> </a:t>
            </a:r>
            <a:r>
              <a:rPr lang="nl-NL" sz="2700" dirty="0" err="1">
                <a:solidFill>
                  <a:srgbClr val="0000FF"/>
                </a:solidFill>
              </a:rPr>
              <a:t>wading</a:t>
            </a:r>
            <a:r>
              <a:rPr lang="nl-NL" sz="2700" dirty="0">
                <a:solidFill>
                  <a:srgbClr val="0000FF"/>
                </a:solidFill>
              </a:rPr>
              <a:t>        </a:t>
            </a:r>
            <a:br>
              <a:rPr lang="nl-NL" sz="2700" dirty="0">
                <a:solidFill>
                  <a:srgbClr val="0000FF"/>
                </a:solidFill>
              </a:rPr>
            </a:br>
            <a:r>
              <a:rPr lang="nl-NL" sz="2700" dirty="0">
                <a:solidFill>
                  <a:srgbClr val="0000FF"/>
                </a:solidFill>
              </a:rPr>
              <a:t>		 </a:t>
            </a:r>
            <a:r>
              <a:rPr lang="nl-NL" sz="2700" dirty="0" err="1">
                <a:solidFill>
                  <a:srgbClr val="0000FF"/>
                </a:solidFill>
              </a:rPr>
              <a:t>penguin</a:t>
            </a:r>
            <a:r>
              <a:rPr lang="nl-NL" sz="2700" dirty="0">
                <a:solidFill>
                  <a:srgbClr val="0000FF"/>
                </a:solidFill>
              </a:rPr>
              <a:t> </a:t>
            </a:r>
            <a:r>
              <a:rPr lang="nl-NL" sz="2700" dirty="0" err="1">
                <a:solidFill>
                  <a:srgbClr val="0000FF"/>
                </a:solidFill>
              </a:rPr>
              <a:t>outside</a:t>
            </a:r>
            <a:r>
              <a:rPr lang="nl-NL" sz="2700" dirty="0">
                <a:solidFill>
                  <a:srgbClr val="0000FF"/>
                </a:solidFill>
              </a:rPr>
              <a:t> water   </a:t>
            </a:r>
            <a:br>
              <a:rPr lang="nl-NL" sz="2700" dirty="0">
                <a:solidFill>
                  <a:srgbClr val="0000FF"/>
                </a:solidFill>
              </a:rPr>
            </a:br>
            <a:r>
              <a:rPr lang="nl-NL" sz="2700" dirty="0">
                <a:solidFill>
                  <a:srgbClr val="0000FF"/>
                </a:solidFill>
              </a:rPr>
              <a:t>		 </a:t>
            </a:r>
            <a:r>
              <a:rPr lang="nl-NL" sz="2700" dirty="0" err="1">
                <a:solidFill>
                  <a:srgbClr val="0000FF"/>
                </a:solidFill>
              </a:rPr>
              <a:t>tarsier</a:t>
            </a:r>
            <a:r>
              <a:rPr lang="nl-NL" sz="2700" dirty="0">
                <a:solidFill>
                  <a:srgbClr val="0000FF"/>
                </a:solidFill>
              </a:rPr>
              <a:t>,  gibbon in tree ...</a:t>
            </a:r>
            <a:br>
              <a:rPr lang="nl-NL" sz="2700" dirty="0">
                <a:solidFill>
                  <a:srgbClr val="0000FF"/>
                </a:solidFill>
              </a:rPr>
            </a:br>
            <a:r>
              <a:rPr lang="nl-NL" sz="2700" dirty="0">
                <a:solidFill>
                  <a:srgbClr val="0000FF"/>
                </a:solidFill>
              </a:rPr>
              <a:t>		 gorilla, </a:t>
            </a:r>
            <a:r>
              <a:rPr lang="nl-NL" sz="2700" dirty="0" err="1">
                <a:solidFill>
                  <a:srgbClr val="0000FF"/>
                </a:solidFill>
              </a:rPr>
              <a:t>chimp</a:t>
            </a:r>
            <a:r>
              <a:rPr lang="nl-NL" sz="2700" dirty="0">
                <a:solidFill>
                  <a:srgbClr val="0000FF"/>
                </a:solidFill>
              </a:rPr>
              <a:t>, bonobo </a:t>
            </a:r>
            <a:r>
              <a:rPr lang="nl-NL" sz="2700" dirty="0" err="1">
                <a:solidFill>
                  <a:srgbClr val="0000FF"/>
                </a:solidFill>
              </a:rPr>
              <a:t>wading</a:t>
            </a:r>
            <a:r>
              <a:rPr lang="nl-NL" sz="2700" dirty="0">
                <a:solidFill>
                  <a:srgbClr val="0000FF"/>
                </a:solidFill>
              </a:rPr>
              <a:t> in </a:t>
            </a:r>
            <a:r>
              <a:rPr lang="nl-NL" sz="2700" dirty="0" err="1">
                <a:solidFill>
                  <a:srgbClr val="0000FF"/>
                </a:solidFill>
              </a:rPr>
              <a:t>forest</a:t>
            </a:r>
            <a:r>
              <a:rPr lang="nl-NL" sz="2700" dirty="0">
                <a:solidFill>
                  <a:srgbClr val="0000FF"/>
                </a:solidFill>
              </a:rPr>
              <a:t> </a:t>
            </a:r>
            <a:r>
              <a:rPr lang="nl-NL" sz="2700" dirty="0" err="1">
                <a:solidFill>
                  <a:srgbClr val="0000FF"/>
                </a:solidFill>
              </a:rPr>
              <a:t>swamp</a:t>
            </a:r>
            <a:r>
              <a:rPr lang="nl-NL" sz="2700" dirty="0">
                <a:solidFill>
                  <a:srgbClr val="0000FF"/>
                </a:solidFill>
              </a:rPr>
              <a:t> ...</a:t>
            </a:r>
            <a:br>
              <a:rPr lang="nl-NL" sz="2700" dirty="0"/>
            </a:br>
            <a:r>
              <a:rPr lang="nl-NL" sz="2700" dirty="0">
                <a:solidFill>
                  <a:srgbClr val="0000FF"/>
                </a:solidFill>
              </a:rPr>
              <a:t> </a:t>
            </a:r>
            <a:br>
              <a:rPr lang="nl-NL" sz="2700" dirty="0">
                <a:solidFill>
                  <a:srgbClr val="0000FF"/>
                </a:solidFill>
              </a:rPr>
            </a:br>
            <a:br>
              <a:rPr lang="nl-NL" sz="1800" dirty="0">
                <a:solidFill>
                  <a:srgbClr val="000090"/>
                </a:solidFill>
              </a:rPr>
            </a:br>
            <a:endParaRPr lang="nl-NL" sz="1600" dirty="0">
              <a:solidFill>
                <a:srgbClr val="000090"/>
              </a:solidFill>
            </a:endParaRPr>
          </a:p>
        </p:txBody>
      </p:sp>
      <p:pic>
        <p:nvPicPr>
          <p:cNvPr id="7" name="Picture 2" descr="Tarsier Leap">
            <a:extLst>
              <a:ext uri="{FF2B5EF4-FFF2-40B4-BE49-F238E27FC236}">
                <a16:creationId xmlns:a16="http://schemas.microsoft.com/office/drawing/2014/main" id="{848D0D03-2839-E44B-8A2D-4112FBAF01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33" r="7858" b="9841"/>
          <a:stretch/>
        </p:blipFill>
        <p:spPr bwMode="auto">
          <a:xfrm>
            <a:off x="4931229" y="2504098"/>
            <a:ext cx="4212771" cy="2634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614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7015" y="427623"/>
            <a:ext cx="8049970" cy="1143000"/>
          </a:xfrm>
        </p:spPr>
        <p:txBody>
          <a:bodyPr>
            <a:normAutofit fontScale="90000"/>
          </a:bodyPr>
          <a:lstStyle/>
          <a:p>
            <a:r>
              <a:rPr lang="nl-NL" b="1" dirty="0">
                <a:solidFill>
                  <a:srgbClr val="000090"/>
                </a:solidFill>
              </a:rPr>
              <a:t>Open </a:t>
            </a:r>
            <a:r>
              <a:rPr lang="nl-NL" b="1" dirty="0" err="1">
                <a:solidFill>
                  <a:srgbClr val="000090"/>
                </a:solidFill>
              </a:rPr>
              <a:t>Plain</a:t>
            </a:r>
            <a:r>
              <a:rPr lang="nl-NL" b="1" dirty="0">
                <a:solidFill>
                  <a:srgbClr val="000090"/>
                </a:solidFill>
              </a:rPr>
              <a:t> hypotheses</a:t>
            </a:r>
            <a:br>
              <a:rPr lang="nl-NL" b="1" dirty="0">
                <a:solidFill>
                  <a:srgbClr val="000090"/>
                </a:solidFill>
              </a:rPr>
            </a:br>
            <a:r>
              <a:rPr lang="nl-NL" sz="5300" b="1" i="1" dirty="0" err="1">
                <a:solidFill>
                  <a:srgbClr val="660066"/>
                </a:solidFill>
              </a:rPr>
              <a:t>problems</a:t>
            </a:r>
            <a:r>
              <a:rPr lang="nl-NL" sz="5300" i="1" dirty="0">
                <a:solidFill>
                  <a:srgbClr val="660066"/>
                </a:solidFill>
              </a:rPr>
              <a:t>,</a:t>
            </a:r>
            <a:r>
              <a:rPr lang="nl-NL" sz="5300" b="1" i="1" dirty="0">
                <a:solidFill>
                  <a:srgbClr val="660066"/>
                </a:solidFill>
              </a:rPr>
              <a:t> </a:t>
            </a:r>
            <a:r>
              <a:rPr lang="nl-NL" sz="5300" b="1" i="1" dirty="0" err="1">
                <a:solidFill>
                  <a:srgbClr val="660066"/>
                </a:solidFill>
              </a:rPr>
              <a:t>problems</a:t>
            </a:r>
            <a:r>
              <a:rPr lang="nl-NL" sz="5300" i="1" dirty="0">
                <a:solidFill>
                  <a:srgbClr val="660066"/>
                </a:solidFill>
              </a:rPr>
              <a:t>,</a:t>
            </a:r>
            <a:r>
              <a:rPr lang="nl-NL" sz="5300" b="1" i="1" dirty="0">
                <a:solidFill>
                  <a:srgbClr val="660066"/>
                </a:solidFill>
              </a:rPr>
              <a:t> </a:t>
            </a:r>
            <a:r>
              <a:rPr lang="nl-NL" sz="5300" b="1" i="1" dirty="0" err="1">
                <a:solidFill>
                  <a:srgbClr val="660066"/>
                </a:solidFill>
              </a:rPr>
              <a:t>problems</a:t>
            </a:r>
            <a:endParaRPr lang="nl-NL" sz="5300" i="1" dirty="0"/>
          </a:p>
        </p:txBody>
      </p:sp>
      <p:sp>
        <p:nvSpPr>
          <p:cNvPr id="4" name="Tijdelijke aanduiding voor inhoud 3"/>
          <p:cNvSpPr>
            <a:spLocks noGrp="1"/>
          </p:cNvSpPr>
          <p:nvPr>
            <p:ph sz="half" idx="2"/>
          </p:nvPr>
        </p:nvSpPr>
        <p:spPr>
          <a:xfrm>
            <a:off x="1261269" y="2099965"/>
            <a:ext cx="3279893" cy="3951288"/>
          </a:xfrm>
        </p:spPr>
        <p:txBody>
          <a:bodyPr>
            <a:normAutofit fontScale="92500" lnSpcReduction="20000"/>
          </a:bodyPr>
          <a:lstStyle/>
          <a:p>
            <a:pPr marL="0" indent="0">
              <a:lnSpc>
                <a:spcPct val="110000"/>
              </a:lnSpc>
              <a:buNone/>
            </a:pPr>
            <a:r>
              <a:rPr lang="nl-NL" sz="3000" b="1" i="1" dirty="0">
                <a:solidFill>
                  <a:srgbClr val="000090"/>
                </a:solidFill>
              </a:rPr>
              <a:t>Homo erectus </a:t>
            </a:r>
            <a:r>
              <a:rPr lang="nl-NL" dirty="0" err="1">
                <a:solidFill>
                  <a:srgbClr val="000090"/>
                </a:solidFill>
              </a:rPr>
              <a:t>cs</a:t>
            </a:r>
            <a:endParaRPr lang="nl-NL" dirty="0">
              <a:solidFill>
                <a:srgbClr val="000090"/>
              </a:solidFill>
            </a:endParaRPr>
          </a:p>
          <a:p>
            <a:pPr marL="457200" indent="-457200">
              <a:lnSpc>
                <a:spcPct val="110000"/>
              </a:lnSpc>
              <a:buFontTx/>
              <a:buChar char="•"/>
            </a:pPr>
            <a:r>
              <a:rPr lang="nl-NL" dirty="0" err="1">
                <a:solidFill>
                  <a:srgbClr val="0000FF"/>
                </a:solidFill>
              </a:rPr>
              <a:t>fossil</a:t>
            </a:r>
            <a:r>
              <a:rPr lang="nl-NL" dirty="0">
                <a:solidFill>
                  <a:srgbClr val="0000FF"/>
                </a:solidFill>
              </a:rPr>
              <a:t> data</a:t>
            </a:r>
          </a:p>
          <a:p>
            <a:pPr marL="457200" indent="-457200">
              <a:lnSpc>
                <a:spcPct val="110000"/>
              </a:lnSpc>
              <a:buFontTx/>
              <a:buChar char="•"/>
            </a:pPr>
            <a:r>
              <a:rPr lang="nl-NL" dirty="0" err="1">
                <a:solidFill>
                  <a:srgbClr val="0000FF"/>
                </a:solidFill>
              </a:rPr>
              <a:t>archeology</a:t>
            </a:r>
            <a:endParaRPr lang="nl-NL" dirty="0">
              <a:solidFill>
                <a:srgbClr val="0000FF"/>
              </a:solidFill>
            </a:endParaRPr>
          </a:p>
          <a:p>
            <a:pPr marL="457200" indent="-457200">
              <a:lnSpc>
                <a:spcPct val="110000"/>
              </a:lnSpc>
              <a:buFontTx/>
              <a:buChar char="•"/>
            </a:pPr>
            <a:r>
              <a:rPr lang="nl-NL" dirty="0" err="1">
                <a:solidFill>
                  <a:srgbClr val="0000FF"/>
                </a:solidFill>
              </a:rPr>
              <a:t>paleo</a:t>
            </a:r>
            <a:r>
              <a:rPr lang="nl-NL" dirty="0">
                <a:solidFill>
                  <a:srgbClr val="0000FF"/>
                </a:solidFill>
              </a:rPr>
              <a:t>-environment</a:t>
            </a:r>
          </a:p>
          <a:p>
            <a:pPr marL="457200" indent="-457200">
              <a:lnSpc>
                <a:spcPct val="110000"/>
              </a:lnSpc>
              <a:buFontTx/>
              <a:buChar char="•"/>
            </a:pPr>
            <a:r>
              <a:rPr lang="nl-NL" dirty="0" err="1">
                <a:solidFill>
                  <a:srgbClr val="0000FF"/>
                </a:solidFill>
              </a:rPr>
              <a:t>dispersal</a:t>
            </a:r>
            <a:endParaRPr lang="nl-NL" dirty="0">
              <a:solidFill>
                <a:srgbClr val="0000FF"/>
              </a:solidFill>
            </a:endParaRPr>
          </a:p>
          <a:p>
            <a:pPr marL="457200" indent="-457200">
              <a:lnSpc>
                <a:spcPct val="110000"/>
              </a:lnSpc>
              <a:buFontTx/>
              <a:buChar char="•"/>
            </a:pPr>
            <a:r>
              <a:rPr lang="nl-NL" dirty="0" err="1">
                <a:solidFill>
                  <a:srgbClr val="0000FF"/>
                </a:solidFill>
              </a:rPr>
              <a:t>malacology</a:t>
            </a:r>
            <a:endParaRPr lang="nl-NL" dirty="0">
              <a:solidFill>
                <a:srgbClr val="0000FF"/>
              </a:solidFill>
            </a:endParaRPr>
          </a:p>
          <a:p>
            <a:pPr marL="457200" indent="-457200">
              <a:lnSpc>
                <a:spcPct val="110000"/>
              </a:lnSpc>
              <a:buFontTx/>
              <a:buChar char="•"/>
            </a:pPr>
            <a:r>
              <a:rPr lang="nl-NL" dirty="0" err="1">
                <a:solidFill>
                  <a:srgbClr val="0000FF"/>
                </a:solidFill>
              </a:rPr>
              <a:t>nutrition</a:t>
            </a:r>
            <a:endParaRPr lang="nl-NL" dirty="0">
              <a:solidFill>
                <a:srgbClr val="0000FF"/>
              </a:solidFill>
            </a:endParaRPr>
          </a:p>
          <a:p>
            <a:pPr marL="457200" indent="-457200">
              <a:lnSpc>
                <a:spcPct val="110000"/>
              </a:lnSpc>
              <a:buFontTx/>
              <a:buChar char="•"/>
            </a:pPr>
            <a:r>
              <a:rPr lang="nl-NL" dirty="0" err="1">
                <a:solidFill>
                  <a:srgbClr val="0000FF"/>
                </a:solidFill>
              </a:rPr>
              <a:t>physiology</a:t>
            </a:r>
            <a:endParaRPr lang="nl-NL" dirty="0">
              <a:solidFill>
                <a:srgbClr val="0000FF"/>
              </a:solidFill>
            </a:endParaRPr>
          </a:p>
          <a:p>
            <a:pPr marL="457200" indent="-457200">
              <a:lnSpc>
                <a:spcPct val="110000"/>
              </a:lnSpc>
              <a:buFontTx/>
              <a:buChar char="•"/>
            </a:pPr>
            <a:r>
              <a:rPr lang="nl-NL" dirty="0" err="1">
                <a:solidFill>
                  <a:srgbClr val="0000FF"/>
                </a:solidFill>
              </a:rPr>
              <a:t>anatomy</a:t>
            </a:r>
            <a:endParaRPr lang="nl-NL" dirty="0">
              <a:solidFill>
                <a:srgbClr val="0000FF"/>
              </a:solidFill>
            </a:endParaRPr>
          </a:p>
          <a:p>
            <a:pPr marL="0" indent="0">
              <a:lnSpc>
                <a:spcPct val="110000"/>
              </a:lnSpc>
              <a:buNone/>
            </a:pPr>
            <a:r>
              <a:rPr lang="nl-NL" i="1" dirty="0">
                <a:solidFill>
                  <a:srgbClr val="0000FF"/>
                </a:solidFill>
              </a:rPr>
              <a:t>etc. etc.</a:t>
            </a:r>
          </a:p>
          <a:p>
            <a:pPr marL="457200" indent="-457200">
              <a:buFontTx/>
              <a:buChar char="•"/>
            </a:pPr>
            <a:endParaRPr lang="nl-NL" dirty="0"/>
          </a:p>
          <a:p>
            <a:endParaRPr lang="nl-NL" dirty="0"/>
          </a:p>
        </p:txBody>
      </p:sp>
      <p:sp>
        <p:nvSpPr>
          <p:cNvPr id="6" name="Tijdelijke aanduiding voor inhoud 5"/>
          <p:cNvSpPr>
            <a:spLocks noGrp="1"/>
          </p:cNvSpPr>
          <p:nvPr>
            <p:ph sz="quarter" idx="4"/>
          </p:nvPr>
        </p:nvSpPr>
        <p:spPr>
          <a:xfrm>
            <a:off x="4059422" y="2208965"/>
            <a:ext cx="4340313" cy="3951288"/>
          </a:xfrm>
        </p:spPr>
        <p:txBody>
          <a:bodyPr>
            <a:normAutofit fontScale="92500" lnSpcReduction="10000"/>
          </a:bodyPr>
          <a:lstStyle/>
          <a:p>
            <a:pPr marL="0" indent="0">
              <a:buNone/>
            </a:pPr>
            <a:r>
              <a:rPr lang="nl-NL" dirty="0">
                <a:solidFill>
                  <a:srgbClr val="000090"/>
                </a:solidFill>
              </a:rPr>
              <a:t>	</a:t>
            </a:r>
            <a:r>
              <a:rPr lang="nl-NL" dirty="0" err="1">
                <a:solidFill>
                  <a:srgbClr val="000090"/>
                </a:solidFill>
              </a:rPr>
              <a:t>examples</a:t>
            </a:r>
            <a:r>
              <a:rPr lang="nl-NL" dirty="0">
                <a:solidFill>
                  <a:srgbClr val="000090"/>
                </a:solidFill>
              </a:rPr>
              <a:t>, </a:t>
            </a:r>
            <a:r>
              <a:rPr lang="nl-NL" i="1" dirty="0">
                <a:solidFill>
                  <a:srgbClr val="000090"/>
                </a:solidFill>
              </a:rPr>
              <a:t>e.g.</a:t>
            </a:r>
          </a:p>
          <a:p>
            <a:r>
              <a:rPr lang="nl-NL" dirty="0" err="1">
                <a:solidFill>
                  <a:srgbClr val="3366FF"/>
                </a:solidFill>
              </a:rPr>
              <a:t>very</a:t>
            </a:r>
            <a:r>
              <a:rPr lang="nl-NL" dirty="0">
                <a:solidFill>
                  <a:srgbClr val="3366FF"/>
                </a:solidFill>
              </a:rPr>
              <a:t> </a:t>
            </a:r>
            <a:r>
              <a:rPr lang="nl-NL" b="1" dirty="0">
                <a:solidFill>
                  <a:srgbClr val="3366FF"/>
                </a:solidFill>
              </a:rPr>
              <a:t>h</a:t>
            </a:r>
            <a:r>
              <a:rPr lang="nl-BE" b="1" dirty="0">
                <a:solidFill>
                  <a:srgbClr val="3366FF"/>
                </a:solidFill>
              </a:rPr>
              <a:t>eavy</a:t>
            </a:r>
            <a:r>
              <a:rPr lang="nl-BE" dirty="0">
                <a:solidFill>
                  <a:srgbClr val="3366FF"/>
                </a:solidFill>
              </a:rPr>
              <a:t> bones = slow</a:t>
            </a:r>
            <a:endParaRPr lang="nl-NL" dirty="0">
              <a:solidFill>
                <a:srgbClr val="3366FF"/>
              </a:solidFill>
            </a:endParaRPr>
          </a:p>
          <a:p>
            <a:r>
              <a:rPr lang="nl-NL" b="1" dirty="0" err="1">
                <a:solidFill>
                  <a:srgbClr val="3366FF"/>
                </a:solidFill>
              </a:rPr>
              <a:t>stone</a:t>
            </a:r>
            <a:r>
              <a:rPr lang="nl-NL" dirty="0">
                <a:solidFill>
                  <a:srgbClr val="3366FF"/>
                </a:solidFill>
              </a:rPr>
              <a:t> tools: </a:t>
            </a:r>
            <a:r>
              <a:rPr lang="nl-NL" dirty="0" err="1">
                <a:solidFill>
                  <a:srgbClr val="3366FF"/>
                </a:solidFill>
              </a:rPr>
              <a:t>sea</a:t>
            </a:r>
            <a:r>
              <a:rPr lang="nl-NL" dirty="0">
                <a:solidFill>
                  <a:srgbClr val="3366FF"/>
                </a:solidFill>
              </a:rPr>
              <a:t>-otter, </a:t>
            </a:r>
            <a:r>
              <a:rPr lang="nl-NL" dirty="0" err="1">
                <a:solidFill>
                  <a:srgbClr val="3366FF"/>
                </a:solidFill>
              </a:rPr>
              <a:t>capuchin</a:t>
            </a:r>
            <a:r>
              <a:rPr lang="nl-NL" dirty="0">
                <a:solidFill>
                  <a:srgbClr val="3366FF"/>
                </a:solidFill>
              </a:rPr>
              <a:t>...</a:t>
            </a:r>
          </a:p>
          <a:p>
            <a:r>
              <a:rPr lang="nl-NL" dirty="0" err="1">
                <a:solidFill>
                  <a:srgbClr val="3366FF"/>
                </a:solidFill>
              </a:rPr>
              <a:t>fossilization</a:t>
            </a:r>
            <a:r>
              <a:rPr lang="nl-NL" dirty="0">
                <a:solidFill>
                  <a:srgbClr val="3366FF"/>
                </a:solidFill>
              </a:rPr>
              <a:t> at </a:t>
            </a:r>
            <a:r>
              <a:rPr lang="nl-NL" b="1" dirty="0">
                <a:solidFill>
                  <a:srgbClr val="3366FF"/>
                </a:solidFill>
              </a:rPr>
              <a:t>c</a:t>
            </a:r>
            <a:r>
              <a:rPr lang="nl-BE" b="1" dirty="0">
                <a:solidFill>
                  <a:srgbClr val="3366FF"/>
                </a:solidFill>
              </a:rPr>
              <a:t>oasts</a:t>
            </a:r>
            <a:r>
              <a:rPr lang="nl-BE" dirty="0">
                <a:solidFill>
                  <a:srgbClr val="3366FF"/>
                </a:solidFill>
              </a:rPr>
              <a:t>, rivers...</a:t>
            </a:r>
            <a:endParaRPr lang="nl-NL" dirty="0">
              <a:solidFill>
                <a:srgbClr val="3366FF"/>
              </a:solidFill>
            </a:endParaRPr>
          </a:p>
          <a:p>
            <a:r>
              <a:rPr lang="nl-NL" dirty="0" err="1">
                <a:solidFill>
                  <a:srgbClr val="3366FF"/>
                </a:solidFill>
              </a:rPr>
              <a:t>to</a:t>
            </a:r>
            <a:r>
              <a:rPr lang="nl-NL" dirty="0">
                <a:solidFill>
                  <a:srgbClr val="3366FF"/>
                </a:solidFill>
              </a:rPr>
              <a:t> </a:t>
            </a:r>
            <a:r>
              <a:rPr lang="nl-NL" dirty="0" err="1">
                <a:solidFill>
                  <a:srgbClr val="3366FF"/>
                </a:solidFill>
              </a:rPr>
              <a:t>Eurasia</a:t>
            </a:r>
            <a:r>
              <a:rPr lang="nl-NL" dirty="0">
                <a:solidFill>
                  <a:srgbClr val="3366FF"/>
                </a:solidFill>
              </a:rPr>
              <a:t> + offshore </a:t>
            </a:r>
            <a:r>
              <a:rPr lang="nl-NL" b="1" dirty="0" err="1">
                <a:solidFill>
                  <a:srgbClr val="3366FF"/>
                </a:solidFill>
              </a:rPr>
              <a:t>islands</a:t>
            </a:r>
            <a:endParaRPr lang="nl-NL" b="1" dirty="0">
              <a:solidFill>
                <a:srgbClr val="3366FF"/>
              </a:solidFill>
            </a:endParaRPr>
          </a:p>
          <a:p>
            <a:r>
              <a:rPr lang="nl-NL" dirty="0" err="1">
                <a:solidFill>
                  <a:srgbClr val="3366FF"/>
                </a:solidFill>
              </a:rPr>
              <a:t>fossilization</a:t>
            </a:r>
            <a:r>
              <a:rPr lang="nl-NL" dirty="0">
                <a:solidFill>
                  <a:srgbClr val="3366FF"/>
                </a:solidFill>
              </a:rPr>
              <a:t> </a:t>
            </a:r>
            <a:r>
              <a:rPr lang="nl-NL" dirty="0" err="1">
                <a:solidFill>
                  <a:srgbClr val="3366FF"/>
                </a:solidFill>
              </a:rPr>
              <a:t>with</a:t>
            </a:r>
            <a:r>
              <a:rPr lang="nl-NL" dirty="0">
                <a:solidFill>
                  <a:srgbClr val="3366FF"/>
                </a:solidFill>
              </a:rPr>
              <a:t> </a:t>
            </a:r>
            <a:r>
              <a:rPr lang="nl-NL" dirty="0" err="1">
                <a:solidFill>
                  <a:srgbClr val="3366FF"/>
                </a:solidFill>
              </a:rPr>
              <a:t>edible</a:t>
            </a:r>
            <a:r>
              <a:rPr lang="nl-NL" dirty="0">
                <a:solidFill>
                  <a:srgbClr val="3366FF"/>
                </a:solidFill>
              </a:rPr>
              <a:t> </a:t>
            </a:r>
            <a:r>
              <a:rPr lang="nl-NL" b="1" dirty="0" err="1">
                <a:solidFill>
                  <a:srgbClr val="3366FF"/>
                </a:solidFill>
              </a:rPr>
              <a:t>shellfish</a:t>
            </a:r>
            <a:endParaRPr lang="nl-NL" b="1" dirty="0">
              <a:solidFill>
                <a:srgbClr val="3366FF"/>
              </a:solidFill>
            </a:endParaRPr>
          </a:p>
          <a:p>
            <a:r>
              <a:rPr lang="nl-NL" b="1" dirty="0">
                <a:solidFill>
                  <a:srgbClr val="3366FF"/>
                </a:solidFill>
              </a:rPr>
              <a:t>DHA</a:t>
            </a:r>
            <a:r>
              <a:rPr lang="nl-NL" dirty="0">
                <a:solidFill>
                  <a:srgbClr val="3366FF"/>
                </a:solidFill>
              </a:rPr>
              <a:t>, </a:t>
            </a:r>
            <a:r>
              <a:rPr lang="nl-NL" dirty="0" err="1">
                <a:solidFill>
                  <a:srgbClr val="3366FF"/>
                </a:solidFill>
              </a:rPr>
              <a:t>taurine</a:t>
            </a:r>
            <a:r>
              <a:rPr lang="nl-NL" dirty="0">
                <a:solidFill>
                  <a:srgbClr val="3366FF"/>
                </a:solidFill>
              </a:rPr>
              <a:t>, iodine... </a:t>
            </a:r>
            <a:r>
              <a:rPr lang="nl-NL" dirty="0" err="1">
                <a:solidFill>
                  <a:srgbClr val="3366FF"/>
                </a:solidFill>
              </a:rPr>
              <a:t>needs</a:t>
            </a:r>
            <a:endParaRPr lang="nl-NL" dirty="0">
              <a:solidFill>
                <a:srgbClr val="3366FF"/>
              </a:solidFill>
            </a:endParaRPr>
          </a:p>
          <a:p>
            <a:r>
              <a:rPr lang="nl-NL" b="1" dirty="0" err="1">
                <a:solidFill>
                  <a:srgbClr val="3366FF"/>
                </a:solidFill>
              </a:rPr>
              <a:t>sweat</a:t>
            </a:r>
            <a:r>
              <a:rPr lang="nl-NL" dirty="0">
                <a:solidFill>
                  <a:srgbClr val="3366FF"/>
                </a:solidFill>
              </a:rPr>
              <a:t> = water + </a:t>
            </a:r>
            <a:r>
              <a:rPr lang="nl-NL" dirty="0" err="1">
                <a:solidFill>
                  <a:srgbClr val="3366FF"/>
                </a:solidFill>
              </a:rPr>
              <a:t>salt</a:t>
            </a:r>
            <a:r>
              <a:rPr lang="nl-NL" dirty="0">
                <a:solidFill>
                  <a:srgbClr val="3366FF"/>
                </a:solidFill>
              </a:rPr>
              <a:t> </a:t>
            </a:r>
            <a:r>
              <a:rPr lang="nl-NL" dirty="0" err="1">
                <a:solidFill>
                  <a:srgbClr val="3366FF"/>
                </a:solidFill>
              </a:rPr>
              <a:t>needs</a:t>
            </a:r>
            <a:endParaRPr lang="nl-NL" dirty="0">
              <a:solidFill>
                <a:srgbClr val="3366FF"/>
              </a:solidFill>
            </a:endParaRPr>
          </a:p>
          <a:p>
            <a:r>
              <a:rPr lang="nl-NL" b="1" dirty="0">
                <a:solidFill>
                  <a:srgbClr val="3366FF"/>
                </a:solidFill>
              </a:rPr>
              <a:t>flat </a:t>
            </a:r>
            <a:r>
              <a:rPr lang="nl-NL" b="1" dirty="0" err="1">
                <a:solidFill>
                  <a:srgbClr val="3366FF"/>
                </a:solidFill>
              </a:rPr>
              <a:t>feet</a:t>
            </a:r>
            <a:r>
              <a:rPr lang="nl-NL" b="1" dirty="0">
                <a:solidFill>
                  <a:srgbClr val="3366FF"/>
                </a:solidFill>
              </a:rPr>
              <a:t> </a:t>
            </a:r>
            <a:r>
              <a:rPr lang="nl-NL" dirty="0">
                <a:solidFill>
                  <a:srgbClr val="3366FF"/>
                </a:solidFill>
              </a:rPr>
              <a:t>in </a:t>
            </a:r>
            <a:r>
              <a:rPr lang="nl-NL" dirty="0" err="1">
                <a:solidFill>
                  <a:srgbClr val="3366FF"/>
                </a:solidFill>
              </a:rPr>
              <a:t>wading</a:t>
            </a:r>
            <a:r>
              <a:rPr lang="nl-NL" dirty="0">
                <a:solidFill>
                  <a:srgbClr val="3366FF"/>
                </a:solidFill>
              </a:rPr>
              <a:t> / </a:t>
            </a:r>
            <a:r>
              <a:rPr lang="nl-NL" dirty="0" err="1">
                <a:solidFill>
                  <a:srgbClr val="3366FF"/>
                </a:solidFill>
              </a:rPr>
              <a:t>swimming</a:t>
            </a:r>
            <a:r>
              <a:rPr lang="nl-NL" dirty="0">
                <a:solidFill>
                  <a:srgbClr val="3366FF"/>
                </a:solidFill>
              </a:rPr>
              <a:t>, </a:t>
            </a:r>
            <a:r>
              <a:rPr lang="nl-NL" dirty="0" err="1">
                <a:solidFill>
                  <a:srgbClr val="3366FF"/>
                </a:solidFill>
              </a:rPr>
              <a:t>not</a:t>
            </a:r>
            <a:r>
              <a:rPr lang="nl-NL" dirty="0">
                <a:solidFill>
                  <a:srgbClr val="3366FF"/>
                </a:solidFill>
              </a:rPr>
              <a:t> in running </a:t>
            </a:r>
            <a:r>
              <a:rPr lang="nl-NL" dirty="0" err="1">
                <a:solidFill>
                  <a:srgbClr val="3366FF"/>
                </a:solidFill>
              </a:rPr>
              <a:t>animals</a:t>
            </a:r>
            <a:endParaRPr lang="nl-NL" dirty="0">
              <a:solidFill>
                <a:srgbClr val="3366FF"/>
              </a:solidFill>
            </a:endParaRPr>
          </a:p>
        </p:txBody>
      </p:sp>
    </p:spTree>
    <p:extLst>
      <p:ext uri="{BB962C8B-B14F-4D97-AF65-F5344CB8AC3E}">
        <p14:creationId xmlns:p14="http://schemas.microsoft.com/office/powerpoint/2010/main" val="2352589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Afbeelding 14"/>
          <p:cNvPicPr>
            <a:picLocks noChangeAspect="1"/>
          </p:cNvPicPr>
          <p:nvPr/>
        </p:nvPicPr>
        <p:blipFill rotWithShape="1">
          <a:blip r:embed="rId2">
            <a:extLst>
              <a:ext uri="{28A0092B-C50C-407E-A947-70E740481C1C}">
                <a14:useLocalDpi xmlns:a14="http://schemas.microsoft.com/office/drawing/2010/main" val="0"/>
              </a:ext>
            </a:extLst>
          </a:blip>
          <a:srcRect l="44625" t="19706" r="13495" b="29907"/>
          <a:stretch/>
        </p:blipFill>
        <p:spPr bwMode="auto">
          <a:xfrm>
            <a:off x="1082159" y="1271752"/>
            <a:ext cx="7250634" cy="436179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6" name="Rechthoek 5"/>
          <p:cNvSpPr/>
          <p:nvPr/>
        </p:nvSpPr>
        <p:spPr>
          <a:xfrm>
            <a:off x="6842522" y="3975955"/>
            <a:ext cx="690614" cy="707886"/>
          </a:xfrm>
          <a:prstGeom prst="rect">
            <a:avLst/>
          </a:prstGeom>
        </p:spPr>
        <p:txBody>
          <a:bodyPr wrap="none">
            <a:spAutoFit/>
            <a:scene3d>
              <a:camera prst="orthographicFront"/>
              <a:lightRig rig="threePt" dir="t"/>
            </a:scene3d>
            <a:sp3d extrusionH="57150">
              <a:bevelT w="38100" h="38100" prst="angle"/>
            </a:sp3d>
          </a:bodyPr>
          <a:lstStyle/>
          <a:p>
            <a:pPr fontAlgn="auto">
              <a:spcBef>
                <a:spcPts val="0"/>
              </a:spcBef>
              <a:spcAft>
                <a:spcPts val="0"/>
              </a:spcAft>
              <a:defRPr/>
            </a:pPr>
            <a:r>
              <a:rPr lang="nl-NL" sz="40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Wingdings"/>
                <a:ea typeface="Wingdings"/>
                <a:cs typeface="Wingdings"/>
                <a:sym typeface="Wingdings"/>
              </a:rPr>
              <a:t></a:t>
            </a:r>
            <a:endParaRPr lang="nl-NL" sz="40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mn-lt"/>
              <a:ea typeface="+mn-ea"/>
              <a:cs typeface="+mn-cs"/>
            </a:endParaRPr>
          </a:p>
        </p:txBody>
      </p:sp>
      <p:sp>
        <p:nvSpPr>
          <p:cNvPr id="10" name="Rechthoek 9"/>
          <p:cNvSpPr/>
          <p:nvPr/>
        </p:nvSpPr>
        <p:spPr>
          <a:xfrm>
            <a:off x="3281052" y="3712279"/>
            <a:ext cx="690614" cy="707886"/>
          </a:xfrm>
          <a:prstGeom prst="rect">
            <a:avLst/>
          </a:prstGeom>
        </p:spPr>
        <p:txBody>
          <a:bodyPr wrap="none">
            <a:spAutoFit/>
            <a:scene3d>
              <a:camera prst="orthographicFront"/>
              <a:lightRig rig="threePt" dir="t"/>
            </a:scene3d>
            <a:sp3d extrusionH="57150">
              <a:bevelT w="38100" h="38100" prst="angle"/>
            </a:sp3d>
          </a:bodyPr>
          <a:lstStyle/>
          <a:p>
            <a:pPr fontAlgn="auto">
              <a:spcBef>
                <a:spcPts val="0"/>
              </a:spcBef>
              <a:spcAft>
                <a:spcPts val="0"/>
              </a:spcAft>
              <a:defRPr/>
            </a:pPr>
            <a:r>
              <a:rPr lang="nl-NL" sz="40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Wingdings"/>
                <a:ea typeface="Wingdings"/>
                <a:cs typeface="Wingdings"/>
                <a:sym typeface="Wingdings"/>
              </a:rPr>
              <a:t></a:t>
            </a:r>
            <a:endParaRPr lang="nl-NL" sz="40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mn-lt"/>
              <a:ea typeface="+mn-ea"/>
              <a:cs typeface="+mn-cs"/>
            </a:endParaRPr>
          </a:p>
        </p:txBody>
      </p:sp>
      <p:sp>
        <p:nvSpPr>
          <p:cNvPr id="11" name="Rechthoek 10"/>
          <p:cNvSpPr/>
          <p:nvPr/>
        </p:nvSpPr>
        <p:spPr>
          <a:xfrm>
            <a:off x="1828799" y="1958458"/>
            <a:ext cx="571713" cy="707886"/>
          </a:xfrm>
          <a:prstGeom prst="rect">
            <a:avLst/>
          </a:prstGeom>
        </p:spPr>
        <p:txBody>
          <a:bodyPr>
            <a:spAutoFit/>
            <a:scene3d>
              <a:camera prst="orthographicFront"/>
              <a:lightRig rig="threePt" dir="t"/>
            </a:scene3d>
            <a:sp3d extrusionH="57150">
              <a:bevelT w="38100" h="38100" prst="angle"/>
            </a:sp3d>
          </a:bodyPr>
          <a:lstStyle/>
          <a:p>
            <a:pPr fontAlgn="auto">
              <a:spcBef>
                <a:spcPts val="0"/>
              </a:spcBef>
              <a:spcAft>
                <a:spcPts val="0"/>
              </a:spcAft>
              <a:defRPr/>
            </a:pPr>
            <a:r>
              <a:rPr lang="nl-NL" sz="40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Wingdings"/>
                <a:ea typeface="Wingdings"/>
                <a:cs typeface="Wingdings"/>
                <a:sym typeface="Wingdings"/>
              </a:rPr>
              <a:t></a:t>
            </a:r>
            <a:endParaRPr lang="nl-NL" sz="40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mn-lt"/>
              <a:ea typeface="+mn-ea"/>
              <a:cs typeface="+mn-cs"/>
            </a:endParaRPr>
          </a:p>
        </p:txBody>
      </p:sp>
      <p:sp>
        <p:nvSpPr>
          <p:cNvPr id="12" name="Rechthoek 11"/>
          <p:cNvSpPr/>
          <p:nvPr/>
        </p:nvSpPr>
        <p:spPr>
          <a:xfrm>
            <a:off x="3734748" y="1539145"/>
            <a:ext cx="690614" cy="707886"/>
          </a:xfrm>
          <a:prstGeom prst="rect">
            <a:avLst/>
          </a:prstGeom>
        </p:spPr>
        <p:txBody>
          <a:bodyPr wrap="none">
            <a:spAutoFit/>
            <a:scene3d>
              <a:camera prst="orthographicFront"/>
              <a:lightRig rig="threePt" dir="t"/>
            </a:scene3d>
            <a:sp3d extrusionH="57150">
              <a:bevelT w="38100" h="38100" prst="angle"/>
            </a:sp3d>
          </a:bodyPr>
          <a:lstStyle/>
          <a:p>
            <a:pPr fontAlgn="auto">
              <a:spcBef>
                <a:spcPts val="0"/>
              </a:spcBef>
              <a:spcAft>
                <a:spcPts val="0"/>
              </a:spcAft>
              <a:defRPr/>
            </a:pPr>
            <a:r>
              <a:rPr lang="nl-NL" sz="40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Wingdings"/>
                <a:ea typeface="Wingdings"/>
                <a:cs typeface="Wingdings"/>
                <a:sym typeface="Wingdings"/>
              </a:rPr>
              <a:t></a:t>
            </a:r>
            <a:endParaRPr lang="nl-NL" sz="40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mn-lt"/>
              <a:ea typeface="+mn-ea"/>
              <a:cs typeface="+mn-cs"/>
            </a:endParaRPr>
          </a:p>
        </p:txBody>
      </p:sp>
      <p:sp>
        <p:nvSpPr>
          <p:cNvPr id="18" name="Rechthoek 17"/>
          <p:cNvSpPr/>
          <p:nvPr/>
        </p:nvSpPr>
        <p:spPr>
          <a:xfrm>
            <a:off x="1635894" y="1042617"/>
            <a:ext cx="690614" cy="707886"/>
          </a:xfrm>
          <a:prstGeom prst="rect">
            <a:avLst/>
          </a:prstGeom>
        </p:spPr>
        <p:txBody>
          <a:bodyPr wrap="none">
            <a:spAutoFit/>
            <a:scene3d>
              <a:camera prst="orthographicFront"/>
              <a:lightRig rig="threePt" dir="t"/>
            </a:scene3d>
            <a:sp3d extrusionH="57150">
              <a:bevelT w="38100" h="38100" prst="angle"/>
            </a:sp3d>
          </a:bodyPr>
          <a:lstStyle/>
          <a:p>
            <a:pPr fontAlgn="auto">
              <a:spcBef>
                <a:spcPts val="0"/>
              </a:spcBef>
              <a:spcAft>
                <a:spcPts val="0"/>
              </a:spcAft>
              <a:defRPr/>
            </a:pPr>
            <a:r>
              <a:rPr lang="nl-NL"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Wingdings"/>
                <a:ea typeface="Wingdings"/>
                <a:cs typeface="Wingdings"/>
                <a:sym typeface="Wingdings"/>
              </a:rPr>
              <a:t></a:t>
            </a:r>
            <a:endParaRPr lang="nl-NL"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mn-lt"/>
              <a:ea typeface="+mn-ea"/>
              <a:cs typeface="+mn-cs"/>
            </a:endParaRPr>
          </a:p>
        </p:txBody>
      </p:sp>
      <p:sp>
        <p:nvSpPr>
          <p:cNvPr id="19" name="Rechthoek 18"/>
          <p:cNvSpPr/>
          <p:nvPr/>
        </p:nvSpPr>
        <p:spPr>
          <a:xfrm>
            <a:off x="2667627" y="5194485"/>
            <a:ext cx="690614" cy="707886"/>
          </a:xfrm>
          <a:prstGeom prst="rect">
            <a:avLst/>
          </a:prstGeom>
        </p:spPr>
        <p:txBody>
          <a:bodyPr wrap="none">
            <a:spAutoFit/>
            <a:scene3d>
              <a:camera prst="orthographicFront"/>
              <a:lightRig rig="threePt" dir="t"/>
            </a:scene3d>
            <a:sp3d extrusionH="57150">
              <a:bevelT w="38100" h="38100" prst="angle"/>
            </a:sp3d>
          </a:bodyPr>
          <a:lstStyle/>
          <a:p>
            <a:pPr fontAlgn="auto">
              <a:spcBef>
                <a:spcPts val="0"/>
              </a:spcBef>
              <a:spcAft>
                <a:spcPts val="0"/>
              </a:spcAft>
              <a:defRPr/>
            </a:pPr>
            <a:r>
              <a:rPr lang="nl-NL"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Wingdings"/>
                <a:ea typeface="Wingdings"/>
                <a:cs typeface="Wingdings"/>
                <a:sym typeface="Wingdings"/>
              </a:rPr>
              <a:t></a:t>
            </a:r>
            <a:endParaRPr lang="nl-NL"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mn-lt"/>
              <a:ea typeface="+mn-ea"/>
              <a:cs typeface="+mn-cs"/>
            </a:endParaRPr>
          </a:p>
        </p:txBody>
      </p:sp>
      <p:sp>
        <p:nvSpPr>
          <p:cNvPr id="20" name="Rechthoek 19"/>
          <p:cNvSpPr/>
          <p:nvPr/>
        </p:nvSpPr>
        <p:spPr>
          <a:xfrm>
            <a:off x="7371227" y="3975955"/>
            <a:ext cx="690614" cy="707886"/>
          </a:xfrm>
          <a:prstGeom prst="rect">
            <a:avLst/>
          </a:prstGeom>
        </p:spPr>
        <p:txBody>
          <a:bodyPr wrap="none">
            <a:spAutoFit/>
            <a:scene3d>
              <a:camera prst="orthographicFront"/>
              <a:lightRig rig="threePt" dir="t"/>
            </a:scene3d>
            <a:sp3d extrusionH="57150">
              <a:bevelT w="38100" h="38100" prst="angle"/>
            </a:sp3d>
          </a:bodyPr>
          <a:lstStyle/>
          <a:p>
            <a:pPr fontAlgn="auto">
              <a:spcBef>
                <a:spcPts val="0"/>
              </a:spcBef>
              <a:spcAft>
                <a:spcPts val="0"/>
              </a:spcAft>
              <a:defRPr/>
            </a:pPr>
            <a:r>
              <a:rPr lang="nl-NL"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Wingdings"/>
                <a:ea typeface="Wingdings"/>
                <a:cs typeface="Wingdings"/>
                <a:sym typeface="Wingdings"/>
              </a:rPr>
              <a:t></a:t>
            </a:r>
            <a:endParaRPr lang="nl-NL"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mn-lt"/>
              <a:ea typeface="+mn-ea"/>
              <a:cs typeface="+mn-cs"/>
            </a:endParaRPr>
          </a:p>
        </p:txBody>
      </p:sp>
      <p:sp>
        <p:nvSpPr>
          <p:cNvPr id="5" name="Rechthoek 4"/>
          <p:cNvSpPr/>
          <p:nvPr/>
        </p:nvSpPr>
        <p:spPr>
          <a:xfrm>
            <a:off x="7371227" y="1787519"/>
            <a:ext cx="690614" cy="707886"/>
          </a:xfrm>
          <a:prstGeom prst="rect">
            <a:avLst/>
          </a:prstGeom>
        </p:spPr>
        <p:txBody>
          <a:bodyPr wrap="none">
            <a:spAutoFit/>
            <a:scene3d>
              <a:camera prst="orthographicFront"/>
              <a:lightRig rig="threePt" dir="t"/>
            </a:scene3d>
            <a:sp3d extrusionH="57150">
              <a:bevelT w="38100" h="38100" prst="angle"/>
            </a:sp3d>
          </a:bodyPr>
          <a:lstStyle/>
          <a:p>
            <a:pPr fontAlgn="auto">
              <a:spcBef>
                <a:spcPts val="0"/>
              </a:spcBef>
              <a:spcAft>
                <a:spcPts val="0"/>
              </a:spcAft>
              <a:defRPr/>
            </a:pPr>
            <a:r>
              <a:rPr lang="nl-NL" sz="40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Wingdings"/>
                <a:ea typeface="Wingdings"/>
                <a:cs typeface="Wingdings"/>
                <a:sym typeface="Wingdings"/>
              </a:rPr>
              <a:t></a:t>
            </a:r>
            <a:endParaRPr lang="nl-NL" sz="40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
        <p:nvSpPr>
          <p:cNvPr id="2" name="Rechthoek 1"/>
          <p:cNvSpPr/>
          <p:nvPr/>
        </p:nvSpPr>
        <p:spPr>
          <a:xfrm>
            <a:off x="1361440" y="1958458"/>
            <a:ext cx="3418309" cy="707886"/>
          </a:xfrm>
          <a:prstGeom prst="rect">
            <a:avLst/>
          </a:prstGeom>
        </p:spPr>
        <p:txBody>
          <a:bodyPr>
            <a:spAutoFit/>
            <a:scene3d>
              <a:camera prst="orthographicFront"/>
              <a:lightRig rig="threePt" dir="t"/>
            </a:scene3d>
            <a:sp3d extrusionH="57150">
              <a:bevelT w="38100" h="38100" prst="angle"/>
            </a:sp3d>
          </a:bodyPr>
          <a:lstStyle/>
          <a:p>
            <a:pPr fontAlgn="auto">
              <a:spcBef>
                <a:spcPts val="0"/>
              </a:spcBef>
              <a:spcAft>
                <a:spcPts val="0"/>
              </a:spcAft>
              <a:defRPr/>
            </a:pPr>
            <a:r>
              <a:rPr lang="nl-NL"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Wingdings"/>
                <a:ea typeface="Wingdings"/>
                <a:cs typeface="Wingdings"/>
                <a:sym typeface="Wingdings"/>
              </a:rPr>
              <a:t></a:t>
            </a:r>
            <a:endParaRPr lang="nl-NL"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cxnSp>
        <p:nvCxnSpPr>
          <p:cNvPr id="31" name="Kromme verbindingslijn 30"/>
          <p:cNvCxnSpPr>
            <a:endCxn id="4" idx="0"/>
          </p:cNvCxnSpPr>
          <p:nvPr/>
        </p:nvCxnSpPr>
        <p:spPr>
          <a:xfrm rot="5400000" flipH="1" flipV="1">
            <a:off x="3634331" y="2062214"/>
            <a:ext cx="1923855" cy="1879500"/>
          </a:xfrm>
          <a:prstGeom prst="curvedConnector3">
            <a:avLst>
              <a:gd name="adj1" fmla="val 100300"/>
            </a:avLst>
          </a:prstGeom>
          <a:ln w="76200" cmpd="sng">
            <a:solidFill>
              <a:srgbClr val="660066"/>
            </a:solidFill>
            <a:prstDash val="solid"/>
            <a:headEnd type="arrow"/>
            <a:tailEnd type="none"/>
          </a:ln>
        </p:spPr>
        <p:style>
          <a:lnRef idx="2">
            <a:schemeClr val="accent1"/>
          </a:lnRef>
          <a:fillRef idx="0">
            <a:schemeClr val="accent1"/>
          </a:fillRef>
          <a:effectRef idx="1">
            <a:schemeClr val="accent1"/>
          </a:effectRef>
          <a:fontRef idx="minor">
            <a:schemeClr val="tx1"/>
          </a:fontRef>
        </p:style>
      </p:cxnSp>
      <p:cxnSp>
        <p:nvCxnSpPr>
          <p:cNvPr id="15365" name="Kromme verbindingslijn 15364"/>
          <p:cNvCxnSpPr/>
          <p:nvPr/>
        </p:nvCxnSpPr>
        <p:spPr>
          <a:xfrm rot="16200000" flipH="1">
            <a:off x="5241387" y="2352728"/>
            <a:ext cx="2185987" cy="1560604"/>
          </a:xfrm>
          <a:prstGeom prst="curvedConnector3">
            <a:avLst>
              <a:gd name="adj1" fmla="val 55"/>
            </a:avLst>
          </a:prstGeom>
          <a:ln w="76200" cmpd="sng">
            <a:solidFill>
              <a:srgbClr val="660066"/>
            </a:solidFill>
            <a:prstDash val="solid"/>
            <a:headEnd type="none"/>
            <a:tailEnd type="arrow"/>
          </a:ln>
        </p:spPr>
        <p:style>
          <a:lnRef idx="2">
            <a:schemeClr val="accent1"/>
          </a:lnRef>
          <a:fillRef idx="0">
            <a:schemeClr val="accent1"/>
          </a:fillRef>
          <a:effectRef idx="1">
            <a:schemeClr val="accent1"/>
          </a:effectRef>
          <a:fontRef idx="minor">
            <a:schemeClr val="tx1"/>
          </a:fontRef>
        </p:style>
      </p:cxnSp>
      <p:sp>
        <p:nvSpPr>
          <p:cNvPr id="4" name="Tekstvak 3"/>
          <p:cNvSpPr txBox="1"/>
          <p:nvPr/>
        </p:nvSpPr>
        <p:spPr>
          <a:xfrm>
            <a:off x="4580373" y="2040036"/>
            <a:ext cx="1911270" cy="1200329"/>
          </a:xfrm>
          <a:prstGeom prst="rect">
            <a:avLst/>
          </a:prstGeom>
          <a:noFill/>
        </p:spPr>
        <p:txBody>
          <a:bodyPr wrap="square" rtlCol="0">
            <a:spAutoFit/>
          </a:bodyPr>
          <a:lstStyle/>
          <a:p>
            <a:r>
              <a:rPr lang="nl-NL" sz="7200" b="1" spc="50" dirty="0">
                <a:ln w="13500">
                  <a:solidFill>
                    <a:schemeClr val="accent1">
                      <a:shade val="2500"/>
                      <a:alpha val="6500"/>
                    </a:schemeClr>
                  </a:solidFill>
                  <a:prstDash val="solid"/>
                </a:ln>
                <a:solidFill>
                  <a:srgbClr val="660066">
                    <a:alpha val="95000"/>
                  </a:srgbClr>
                </a:solidFill>
                <a:effectLst>
                  <a:outerShdw blurRad="50800" dist="38100" dir="2700000" algn="tl" rotWithShape="0">
                    <a:prstClr val="black">
                      <a:alpha val="40000"/>
                    </a:prstClr>
                  </a:outerShdw>
                </a:effectLst>
                <a:latin typeface="Arial Black"/>
                <a:cs typeface="Arial Black"/>
              </a:rPr>
              <a:t> ??</a:t>
            </a:r>
          </a:p>
        </p:txBody>
      </p:sp>
      <p:sp>
        <p:nvSpPr>
          <p:cNvPr id="7" name="Tekstvak 6"/>
          <p:cNvSpPr txBox="1"/>
          <p:nvPr/>
        </p:nvSpPr>
        <p:spPr>
          <a:xfrm>
            <a:off x="379642" y="127425"/>
            <a:ext cx="8401459" cy="830997"/>
          </a:xfrm>
          <a:prstGeom prst="rect">
            <a:avLst/>
          </a:prstGeom>
          <a:noFill/>
        </p:spPr>
        <p:txBody>
          <a:bodyPr wrap="none" rtlCol="0">
            <a:spAutoFit/>
          </a:bodyPr>
          <a:lstStyle/>
          <a:p>
            <a:r>
              <a:rPr lang="nl-NL" sz="4800" b="1" dirty="0" err="1">
                <a:solidFill>
                  <a:srgbClr val="0000FF"/>
                </a:solidFill>
              </a:rPr>
              <a:t>Dispersals</a:t>
            </a:r>
            <a:r>
              <a:rPr lang="nl-NL" sz="4800" b="1" dirty="0">
                <a:solidFill>
                  <a:srgbClr val="0000FF"/>
                </a:solidFill>
              </a:rPr>
              <a:t> </a:t>
            </a:r>
            <a:r>
              <a:rPr lang="nl-NL" sz="4800" b="1" dirty="0" err="1">
                <a:solidFill>
                  <a:srgbClr val="0000FF"/>
                </a:solidFill>
              </a:rPr>
              <a:t>along</a:t>
            </a:r>
            <a:r>
              <a:rPr lang="nl-NL" sz="4800" b="1" dirty="0">
                <a:solidFill>
                  <a:srgbClr val="0000FF"/>
                </a:solidFill>
              </a:rPr>
              <a:t> </a:t>
            </a:r>
            <a:r>
              <a:rPr lang="nl-NL" sz="4800" b="1" dirty="0" err="1">
                <a:solidFill>
                  <a:srgbClr val="0000FF"/>
                </a:solidFill>
              </a:rPr>
              <a:t>Coasts</a:t>
            </a:r>
            <a:r>
              <a:rPr lang="nl-NL" sz="4800" b="1" dirty="0">
                <a:solidFill>
                  <a:srgbClr val="0000FF"/>
                </a:solidFill>
              </a:rPr>
              <a:t> &amp; </a:t>
            </a:r>
            <a:r>
              <a:rPr lang="nl-NL" sz="4800" b="1" dirty="0" err="1">
                <a:solidFill>
                  <a:srgbClr val="0000FF"/>
                </a:solidFill>
              </a:rPr>
              <a:t>Rivers</a:t>
            </a:r>
            <a:endParaRPr lang="nl-NL" sz="4800" b="1" dirty="0">
              <a:solidFill>
                <a:srgbClr val="0000FF"/>
              </a:solidFill>
            </a:endParaRPr>
          </a:p>
        </p:txBody>
      </p:sp>
      <p:sp>
        <p:nvSpPr>
          <p:cNvPr id="9" name="Tekstvak 8"/>
          <p:cNvSpPr txBox="1"/>
          <p:nvPr/>
        </p:nvSpPr>
        <p:spPr>
          <a:xfrm>
            <a:off x="605816" y="5902371"/>
            <a:ext cx="7949111" cy="830997"/>
          </a:xfrm>
          <a:prstGeom prst="rect">
            <a:avLst/>
          </a:prstGeom>
          <a:noFill/>
        </p:spPr>
        <p:txBody>
          <a:bodyPr wrap="none" rtlCol="0">
            <a:spAutoFit/>
          </a:bodyPr>
          <a:lstStyle/>
          <a:p>
            <a:r>
              <a:rPr lang="nl-NL" sz="4800" b="1" dirty="0" err="1">
                <a:solidFill>
                  <a:srgbClr val="660066"/>
                </a:solidFill>
              </a:rPr>
              <a:t>Dispersals</a:t>
            </a:r>
            <a:r>
              <a:rPr lang="nl-NL" sz="4800" b="1" dirty="0">
                <a:solidFill>
                  <a:srgbClr val="660066"/>
                </a:solidFill>
              </a:rPr>
              <a:t> over Open Plains ??</a:t>
            </a:r>
          </a:p>
        </p:txBody>
      </p:sp>
      <p:sp>
        <p:nvSpPr>
          <p:cNvPr id="22" name="Rechthoek 21"/>
          <p:cNvSpPr/>
          <p:nvPr/>
        </p:nvSpPr>
        <p:spPr>
          <a:xfrm>
            <a:off x="4388063" y="4717431"/>
            <a:ext cx="3273307" cy="830997"/>
          </a:xfrm>
          <a:prstGeom prst="rect">
            <a:avLst/>
          </a:prstGeom>
        </p:spPr>
        <p:txBody>
          <a:bodyPr wrap="square">
            <a:spAutoFit/>
          </a:bodyPr>
          <a:lstStyle/>
          <a:p>
            <a:pPr fontAlgn="auto">
              <a:spcBef>
                <a:spcPts val="0"/>
              </a:spcBef>
              <a:spcAft>
                <a:spcPts val="0"/>
              </a:spcAft>
              <a:defRPr/>
            </a:pPr>
            <a:r>
              <a:rPr lang="nl-NL" sz="2400" b="1" dirty="0">
                <a:ln w="12700">
                  <a:solidFill>
                    <a:schemeClr val="tx2">
                      <a:satMod val="155000"/>
                    </a:schemeClr>
                  </a:solidFill>
                  <a:prstDash val="solid"/>
                </a:ln>
                <a:solidFill>
                  <a:srgbClr val="FFFFFF"/>
                </a:solidFill>
                <a:effectLst/>
                <a:latin typeface="Wingdings"/>
                <a:ea typeface="Wingdings"/>
                <a:cs typeface="Wingdings"/>
                <a:sym typeface="Wingdings"/>
              </a:rPr>
              <a:t></a:t>
            </a:r>
            <a:r>
              <a:rPr lang="nl-NL" sz="2400" b="1" dirty="0" err="1">
                <a:solidFill>
                  <a:schemeClr val="bg1"/>
                </a:solidFill>
                <a:effectLst/>
              </a:rPr>
              <a:t>early</a:t>
            </a:r>
            <a:r>
              <a:rPr lang="nl-NL" sz="2400" b="1" dirty="0">
                <a:solidFill>
                  <a:schemeClr val="bg1"/>
                </a:solidFill>
                <a:effectLst/>
              </a:rPr>
              <a:t>-Pleistocene </a:t>
            </a:r>
            <a:r>
              <a:rPr lang="nl-NL" sz="2400" b="1" dirty="0">
                <a:ln w="12700">
                  <a:solidFill>
                    <a:schemeClr val="tx2">
                      <a:satMod val="155000"/>
                    </a:schemeClr>
                  </a:solidFill>
                  <a:prstDash val="solid"/>
                </a:ln>
                <a:solidFill>
                  <a:schemeClr val="bg1"/>
                </a:solidFill>
                <a:effectLst/>
                <a:latin typeface="Wingdings"/>
                <a:ea typeface="Wingdings"/>
                <a:cs typeface="Wingdings"/>
                <a:sym typeface="Wingdings"/>
              </a:rPr>
              <a:t> </a:t>
            </a:r>
          </a:p>
          <a:p>
            <a:pPr>
              <a:defRPr/>
            </a:pPr>
            <a:r>
              <a:rPr lang="nl-NL" sz="2400" b="1" dirty="0">
                <a:ln w="12700">
                  <a:solidFill>
                    <a:schemeClr val="tx2">
                      <a:satMod val="155000"/>
                    </a:schemeClr>
                  </a:solidFill>
                  <a:prstDash val="solid"/>
                </a:ln>
                <a:solidFill>
                  <a:srgbClr val="FFFF00"/>
                </a:solidFill>
                <a:effectLst/>
                <a:latin typeface="Wingdings"/>
                <a:ea typeface="Wingdings"/>
                <a:cs typeface="Wingdings"/>
                <a:sym typeface="Wingdings"/>
              </a:rPr>
              <a:t></a:t>
            </a:r>
            <a:r>
              <a:rPr lang="nl-NL" sz="2400" b="1" dirty="0">
                <a:solidFill>
                  <a:srgbClr val="FFFF00"/>
                </a:solidFill>
                <a:effectLst/>
              </a:rPr>
              <a:t> </a:t>
            </a:r>
            <a:r>
              <a:rPr lang="nl-NL" sz="2400" b="1" dirty="0" err="1">
                <a:solidFill>
                  <a:srgbClr val="FFFF00"/>
                </a:solidFill>
                <a:effectLst/>
              </a:rPr>
              <a:t>mid</a:t>
            </a:r>
            <a:r>
              <a:rPr lang="nl-NL" sz="2400" b="1" dirty="0">
                <a:solidFill>
                  <a:srgbClr val="FFFF00"/>
                </a:solidFill>
                <a:effectLst/>
              </a:rPr>
              <a:t>-Pleistocene</a:t>
            </a:r>
            <a:endParaRPr lang="nl-NL" sz="4000" b="1" dirty="0">
              <a:ln w="12700">
                <a:solidFill>
                  <a:schemeClr val="tx2">
                    <a:satMod val="155000"/>
                  </a:schemeClr>
                </a:solidFill>
                <a:prstDash val="solid"/>
              </a:ln>
              <a:solidFill>
                <a:srgbClr val="FFFFFF"/>
              </a:solidFill>
              <a:effectLst/>
            </a:endParaRPr>
          </a:p>
        </p:txBody>
      </p:sp>
      <p:sp>
        <p:nvSpPr>
          <p:cNvPr id="23" name="Rechthoek 22"/>
          <p:cNvSpPr/>
          <p:nvPr/>
        </p:nvSpPr>
        <p:spPr>
          <a:xfrm>
            <a:off x="2400513" y="4329898"/>
            <a:ext cx="690614" cy="707886"/>
          </a:xfrm>
          <a:prstGeom prst="rect">
            <a:avLst/>
          </a:prstGeom>
        </p:spPr>
        <p:txBody>
          <a:bodyPr wrap="none">
            <a:spAutoFit/>
            <a:scene3d>
              <a:camera prst="orthographicFront"/>
              <a:lightRig rig="threePt" dir="t"/>
            </a:scene3d>
            <a:sp3d extrusionH="57150">
              <a:bevelT w="38100" h="38100" prst="angle"/>
            </a:sp3d>
          </a:bodyPr>
          <a:lstStyle/>
          <a:p>
            <a:pPr fontAlgn="auto">
              <a:spcBef>
                <a:spcPts val="0"/>
              </a:spcBef>
              <a:spcAft>
                <a:spcPts val="0"/>
              </a:spcAft>
              <a:defRPr/>
            </a:pPr>
            <a:r>
              <a:rPr lang="nl-NL"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Wingdings"/>
                <a:ea typeface="Wingdings"/>
                <a:cs typeface="Wingdings"/>
                <a:sym typeface="Wingdings"/>
              </a:rPr>
              <a:t></a:t>
            </a:r>
            <a:endParaRPr lang="nl-NL"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mn-lt"/>
              <a:ea typeface="+mn-ea"/>
              <a:cs typeface="+mn-cs"/>
            </a:endParaRPr>
          </a:p>
        </p:txBody>
      </p:sp>
      <p:sp>
        <p:nvSpPr>
          <p:cNvPr id="21" name="Rechthoek 20"/>
          <p:cNvSpPr/>
          <p:nvPr/>
        </p:nvSpPr>
        <p:spPr>
          <a:xfrm>
            <a:off x="1036083" y="3666596"/>
            <a:ext cx="1771913" cy="1966949"/>
          </a:xfrm>
          <a:prstGeom prst="rect">
            <a:avLst/>
          </a:prstGeom>
        </p:spPr>
        <p:txBody>
          <a:bodyPr wrap="square">
            <a:spAutoFit/>
            <a:scene3d>
              <a:camera prst="orthographicFront"/>
              <a:lightRig rig="soft" dir="t">
                <a:rot lat="0" lon="0" rev="10800000"/>
              </a:lightRig>
            </a:scene3d>
            <a:sp3d>
              <a:contourClr>
                <a:srgbClr val="DDDDDD"/>
              </a:contourClr>
            </a:sp3d>
          </a:bodyPr>
          <a:lstStyle/>
          <a:p>
            <a:pPr>
              <a:lnSpc>
                <a:spcPct val="80000"/>
              </a:lnSpc>
            </a:pPr>
            <a:r>
              <a:rPr lang="nl-NL" sz="2000" b="1" spc="150" dirty="0">
                <a:ln w="11430"/>
                <a:solidFill>
                  <a:srgbClr val="F8F8F8"/>
                </a:solidFill>
                <a:effectLst/>
                <a:latin typeface="Arial"/>
                <a:ea typeface="Wingdings"/>
                <a:cs typeface="Arial"/>
                <a:sym typeface="Wingdings"/>
              </a:rPr>
              <a:t>Ice Age </a:t>
            </a:r>
          </a:p>
          <a:p>
            <a:pPr>
              <a:lnSpc>
                <a:spcPct val="80000"/>
              </a:lnSpc>
            </a:pPr>
            <a:r>
              <a:rPr lang="nl-NL" sz="2000" b="1" i="1" spc="150" dirty="0">
                <a:ln w="11430"/>
                <a:solidFill>
                  <a:srgbClr val="F8F8F8"/>
                </a:solidFill>
                <a:effectLst/>
                <a:latin typeface="Arial"/>
                <a:ea typeface="Wingdings"/>
                <a:cs typeface="Arial"/>
                <a:sym typeface="Wingdings"/>
              </a:rPr>
              <a:t>Homo </a:t>
            </a:r>
            <a:r>
              <a:rPr lang="nl-NL" sz="1600" b="1" spc="150" dirty="0" err="1">
                <a:ln w="11430"/>
                <a:solidFill>
                  <a:srgbClr val="F8F8F8"/>
                </a:solidFill>
                <a:effectLst/>
                <a:latin typeface="Arial"/>
                <a:ea typeface="Wingdings"/>
                <a:cs typeface="Arial"/>
                <a:sym typeface="Wingdings"/>
              </a:rPr>
              <a:t>fossils</a:t>
            </a:r>
            <a:r>
              <a:rPr lang="nl-NL" sz="1600" b="1" spc="150" dirty="0">
                <a:ln w="11430"/>
                <a:solidFill>
                  <a:srgbClr val="F8F8F8"/>
                </a:solidFill>
                <a:effectLst/>
                <a:latin typeface="Arial"/>
                <a:ea typeface="Wingdings"/>
                <a:cs typeface="Arial"/>
                <a:sym typeface="Wingdings"/>
              </a:rPr>
              <a:t>/tools</a:t>
            </a:r>
            <a:r>
              <a:rPr lang="nl-NL" sz="1600" b="1" spc="150" dirty="0">
                <a:ln w="11430"/>
                <a:solidFill>
                  <a:srgbClr val="F8F8F8"/>
                </a:solidFill>
                <a:effectLst/>
                <a:latin typeface="Wingdings"/>
                <a:ea typeface="Wingdings"/>
                <a:cs typeface="Wingdings"/>
                <a:sym typeface="Wingdings"/>
              </a:rPr>
              <a:t> </a:t>
            </a:r>
          </a:p>
          <a:p>
            <a:pPr marL="342900" indent="-342900">
              <a:lnSpc>
                <a:spcPct val="80000"/>
              </a:lnSpc>
              <a:buFont typeface="Wingdings" charset="0"/>
              <a:buChar char="u"/>
            </a:pPr>
            <a:r>
              <a:rPr lang="nl-NL" sz="1600" b="1" spc="150" dirty="0">
                <a:ln w="11430"/>
                <a:solidFill>
                  <a:srgbClr val="F8F8F8"/>
                </a:solidFill>
                <a:effectLst/>
                <a:latin typeface="Arial"/>
                <a:ea typeface="Wingdings"/>
                <a:cs typeface="Arial"/>
                <a:sym typeface="Wingdings"/>
              </a:rPr>
              <a:t>?</a:t>
            </a:r>
            <a:r>
              <a:rPr lang="nl-NL" sz="1600" b="1" spc="150" dirty="0">
                <a:ln w="11430"/>
                <a:solidFill>
                  <a:srgbClr val="F8F8F8"/>
                </a:solidFill>
                <a:latin typeface="Arial"/>
                <a:ea typeface="Wingdings"/>
                <a:cs typeface="Arial"/>
                <a:sym typeface="Wingdings"/>
              </a:rPr>
              <a:t> </a:t>
            </a:r>
            <a:r>
              <a:rPr lang="nl-NL" sz="1600" b="1" spc="150" dirty="0">
                <a:ln w="11430"/>
                <a:solidFill>
                  <a:srgbClr val="F8F8F8"/>
                </a:solidFill>
                <a:effectLst/>
                <a:latin typeface="Arial"/>
                <a:ea typeface="Wingdings"/>
                <a:cs typeface="Arial"/>
                <a:sym typeface="Wingdings"/>
              </a:rPr>
              <a:t>≥ 1.8 Ma</a:t>
            </a:r>
          </a:p>
          <a:p>
            <a:pPr>
              <a:lnSpc>
                <a:spcPct val="80000"/>
              </a:lnSpc>
            </a:pPr>
            <a:r>
              <a:rPr lang="nl-NL" sz="1600" b="1" spc="150" dirty="0">
                <a:ln w="11430"/>
                <a:solidFill>
                  <a:srgbClr val="F8F8F8"/>
                </a:solidFill>
                <a:effectLst/>
                <a:latin typeface="Arial"/>
                <a:ea typeface="Wingdings"/>
                <a:cs typeface="Arial"/>
                <a:sym typeface="Wingdings"/>
              </a:rPr>
              <a:t>-</a:t>
            </a:r>
            <a:r>
              <a:rPr lang="nl-NL" sz="1600" b="1" spc="150" dirty="0" err="1">
                <a:ln w="11430"/>
                <a:solidFill>
                  <a:srgbClr val="F8F8F8"/>
                </a:solidFill>
                <a:effectLst/>
                <a:latin typeface="Arial"/>
                <a:ea typeface="Wingdings"/>
                <a:cs typeface="Arial"/>
                <a:sym typeface="Wingdings"/>
              </a:rPr>
              <a:t>Shangchen</a:t>
            </a:r>
            <a:endParaRPr lang="nl-NL" sz="1600" b="1" spc="150" dirty="0">
              <a:ln w="11430"/>
              <a:solidFill>
                <a:srgbClr val="F8F8F8"/>
              </a:solidFill>
              <a:effectLst/>
              <a:latin typeface="Arial"/>
              <a:ea typeface="Wingdings"/>
              <a:cs typeface="Arial"/>
              <a:sym typeface="Wingdings"/>
            </a:endParaRPr>
          </a:p>
          <a:p>
            <a:pPr>
              <a:lnSpc>
                <a:spcPct val="80000"/>
              </a:lnSpc>
            </a:pPr>
            <a:r>
              <a:rPr lang="nl-NL" sz="1600" b="1" spc="150" dirty="0">
                <a:ln w="11430"/>
                <a:solidFill>
                  <a:srgbClr val="F8F8F8"/>
                </a:solidFill>
                <a:latin typeface="Arial"/>
                <a:ea typeface="Wingdings"/>
                <a:cs typeface="Arial"/>
                <a:sym typeface="Wingdings"/>
              </a:rPr>
              <a:t>-</a:t>
            </a:r>
            <a:r>
              <a:rPr lang="nl-NL" sz="1600" b="1" spc="150" dirty="0" err="1">
                <a:ln w="11430"/>
                <a:solidFill>
                  <a:srgbClr val="F8F8F8"/>
                </a:solidFill>
                <a:effectLst/>
                <a:latin typeface="Arial"/>
                <a:ea typeface="Wingdings"/>
                <a:cs typeface="Arial"/>
                <a:sym typeface="Wingdings"/>
              </a:rPr>
              <a:t>Aïn-Hanech</a:t>
            </a:r>
            <a:endParaRPr lang="nl-NL" sz="1600" b="1" spc="150" dirty="0">
              <a:ln w="11430"/>
              <a:solidFill>
                <a:srgbClr val="F8F8F8"/>
              </a:solidFill>
              <a:effectLst/>
              <a:latin typeface="Arial"/>
              <a:ea typeface="Wingdings"/>
              <a:cs typeface="Arial"/>
              <a:sym typeface="Wingdings"/>
            </a:endParaRPr>
          </a:p>
          <a:p>
            <a:pPr>
              <a:lnSpc>
                <a:spcPct val="80000"/>
              </a:lnSpc>
            </a:pPr>
            <a:r>
              <a:rPr lang="nl-NL" sz="1600" b="1" spc="150" dirty="0">
                <a:ln w="11430"/>
                <a:solidFill>
                  <a:srgbClr val="F8F8F8"/>
                </a:solidFill>
                <a:effectLst/>
                <a:latin typeface="Arial"/>
                <a:ea typeface="Wingdings"/>
                <a:cs typeface="Arial"/>
                <a:sym typeface="Wingdings"/>
              </a:rPr>
              <a:t>-</a:t>
            </a:r>
            <a:r>
              <a:rPr lang="nl-NL" sz="1600" b="1" spc="150" dirty="0" err="1">
                <a:ln w="11430"/>
                <a:solidFill>
                  <a:srgbClr val="F8F8F8"/>
                </a:solidFill>
                <a:effectLst/>
                <a:latin typeface="Arial"/>
                <a:ea typeface="Wingdings"/>
                <a:cs typeface="Arial"/>
                <a:sym typeface="Wingdings"/>
              </a:rPr>
              <a:t>Turkana</a:t>
            </a:r>
            <a:endParaRPr lang="nl-NL" sz="1600" b="1" spc="150" dirty="0">
              <a:ln w="11430"/>
              <a:solidFill>
                <a:srgbClr val="F8F8F8"/>
              </a:solidFill>
              <a:effectLst/>
              <a:latin typeface="Arial"/>
              <a:ea typeface="Wingdings"/>
              <a:cs typeface="Arial"/>
              <a:sym typeface="Wingdings"/>
            </a:endParaRPr>
          </a:p>
          <a:p>
            <a:pPr>
              <a:lnSpc>
                <a:spcPct val="80000"/>
              </a:lnSpc>
            </a:pPr>
            <a:r>
              <a:rPr lang="nl-NL" sz="1600" b="1" spc="150" dirty="0">
                <a:ln w="11430"/>
                <a:solidFill>
                  <a:srgbClr val="F8F8F8"/>
                </a:solidFill>
                <a:effectLst/>
                <a:latin typeface="Arial"/>
                <a:ea typeface="Wingdings"/>
                <a:cs typeface="Arial"/>
                <a:sym typeface="Wingdings"/>
              </a:rPr>
              <a:t>-</a:t>
            </a:r>
            <a:r>
              <a:rPr lang="nl-NL" sz="1600" b="1" spc="150" dirty="0" err="1">
                <a:ln w="11430"/>
                <a:solidFill>
                  <a:srgbClr val="F8F8F8"/>
                </a:solidFill>
                <a:effectLst/>
                <a:latin typeface="Arial"/>
                <a:ea typeface="Wingdings"/>
                <a:cs typeface="Arial"/>
                <a:sym typeface="Wingdings"/>
              </a:rPr>
              <a:t>Dmanisi</a:t>
            </a:r>
            <a:endParaRPr lang="nl-NL" sz="1600" b="1" spc="150" dirty="0">
              <a:ln w="11430"/>
              <a:solidFill>
                <a:srgbClr val="F8F8F8"/>
              </a:solidFill>
              <a:effectLst/>
              <a:latin typeface="Arial"/>
              <a:ea typeface="Wingdings"/>
              <a:cs typeface="Arial"/>
              <a:sym typeface="Wingdings"/>
            </a:endParaRPr>
          </a:p>
          <a:p>
            <a:pPr>
              <a:lnSpc>
                <a:spcPct val="80000"/>
              </a:lnSpc>
            </a:pPr>
            <a:r>
              <a:rPr lang="nl-NL" sz="1600" b="1" spc="150" dirty="0">
                <a:ln w="11430"/>
                <a:solidFill>
                  <a:srgbClr val="F8F8F8"/>
                </a:solidFill>
                <a:effectLst/>
                <a:latin typeface="Arial"/>
                <a:ea typeface="Wingdings"/>
                <a:cs typeface="Arial"/>
                <a:sym typeface="Wingdings"/>
              </a:rPr>
              <a:t>-</a:t>
            </a:r>
            <a:r>
              <a:rPr lang="nl-NL" sz="1600" b="1" spc="150" dirty="0" err="1">
                <a:ln w="11430"/>
                <a:solidFill>
                  <a:srgbClr val="F8F8F8"/>
                </a:solidFill>
                <a:effectLst/>
                <a:latin typeface="Arial"/>
                <a:ea typeface="Wingdings"/>
                <a:cs typeface="Arial"/>
                <a:sym typeface="Wingdings"/>
              </a:rPr>
              <a:t>Mojokerto</a:t>
            </a:r>
            <a:endParaRPr lang="nl-NL" sz="1600" b="1" spc="150" dirty="0">
              <a:ln w="11430"/>
              <a:solidFill>
                <a:srgbClr val="F8F8F8"/>
              </a:solidFill>
              <a:effectLst/>
            </a:endParaRPr>
          </a:p>
        </p:txBody>
      </p:sp>
    </p:spTree>
    <p:extLst>
      <p:ext uri="{BB962C8B-B14F-4D97-AF65-F5344CB8AC3E}">
        <p14:creationId xmlns:p14="http://schemas.microsoft.com/office/powerpoint/2010/main" val="891658108"/>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163479</TotalTime>
  <Words>5449</Words>
  <Application>Microsoft Office PowerPoint</Application>
  <PresentationFormat>On-screen Show (4:3)</PresentationFormat>
  <Paragraphs>444</Paragraphs>
  <Slides>43</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2" baseType="lpstr">
      <vt:lpstr>Abadi MT Condensed Light</vt:lpstr>
      <vt:lpstr>Arial</vt:lpstr>
      <vt:lpstr>Arial Black</vt:lpstr>
      <vt:lpstr>Calibri</vt:lpstr>
      <vt:lpstr>Cambria Math</vt:lpstr>
      <vt:lpstr>Helvetica</vt:lpstr>
      <vt:lpstr>Wingdings</vt:lpstr>
      <vt:lpstr>Office-thema</vt:lpstr>
      <vt:lpstr>Document</vt:lpstr>
      <vt:lpstr>PowerPoint Presentation</vt:lpstr>
      <vt:lpstr>PowerPoint Presentation</vt:lpstr>
      <vt:lpstr>PowerPoint Presentation</vt:lpstr>
      <vt:lpstr>PowerPoint Presentation</vt:lpstr>
      <vt:lpstr>Traditional Assumption “Bipedal hominid = human ancestor”</vt:lpstr>
      <vt:lpstr>Human Locomotion  =   bi-pedal     (on 2 legs)  e.g. kangaroo, ostrich   +   vertical     (upright spine) e.g. gibbon in tree,     bonobo, lowland gorilla, orang in swamp,    Miocene ‘apes’, australopiths, ‘habilis’?</vt:lpstr>
      <vt:lpstr>* Bipedal savanna-runners   have horizontal spines   e.g. kangaroo           ostrich, emu    * Vertical + Bipedal   e.g. humans wading            penguin outside water       tarsier,  gibbon in tree ...    gorilla, chimp, bonobo wading in forest swamp ...    </vt:lpstr>
      <vt:lpstr>Open Plain hypotheses problems, problems, problems</vt:lpstr>
      <vt:lpstr>PowerPoint Presentation</vt:lpstr>
      <vt:lpstr>After ~2 Ma (Pleistocene Ice Ages) we find Homo in China, Java, Africa, Georgia…  - Running over Plains to Java, Flores etc.??   impossible : mountains, open sea...  - Following African-Eurasian Coasts  Rivers  of course :  why not?   how else??  </vt:lpstr>
      <vt:lpstr>Human Ancestors were</vt:lpstr>
      <vt:lpstr>Pleistocene  Homo Endurance-Running ??</vt:lpstr>
      <vt:lpstr>PowerPoint Presentation</vt:lpstr>
      <vt:lpstr>Early-Pleistocene Homo dispersed  inter-continentally, not running over open plains,  but along Eurasian &amp; African coasts, islands, rivers, lakes…   = Coastal Diaspora =  Littoral  Theory</vt:lpstr>
      <vt:lpstr>When Homo  followed African &amp; Eurasian coasts, the diet included waterside &amp; shallow–aquatic  littoral  foods, collected by bipedal walking-wading &amp; shallow-diving.</vt:lpstr>
      <vt:lpstr>Sea-foods, esp. shellfish, are richest in brain-specific nutrients  - poly-unsaturated fatty acids   e.g. DHA (docosa-hexaenoic acid)  - oligo-elements  - iodine  - taurine  etc.   Savanna foods are poor    in brain-specific nutrients.   Shell-fish = stone use  - to fracture the shell  (at surface), - to prevent closure (underwater).</vt:lpstr>
      <vt:lpstr>PowerPoint Presentation</vt:lpstr>
      <vt:lpstr>Pachy-osteo-sclerosis POS = PO + OS = heavy = early adaptation of slow divers  Evolution of Sirenian Pachyosteosclerosis  Vivian de Buffrénil cs 2010   J.Mammal.Evol.17:101–120   Pachy-ostosis (PO, outer hyperplasy of bone cortex)  &amp;  Osteo-sclerosis (OS, inner bone compaction) are typical of  tetrapods secondarily adapted to life in water ... spectacularly exemplified by the ribs of extant &amp; extinct Sirenia ...  1) PO evolved 1st (mid-Eocene), is a basal feature of Sirenia,  but subsequently regressed in some taxa.  2) OS was only incipient in Pezosiren portelli ~50 Ma, its full development occurred later (end-Eocene).    These 2 structural specializations of bone are variably pronounced in extinct &amp; extant Sirenia,  PO &amp; OS are rel. independent from each other, although frequently associated.   ...   Incipient acquisition of aquatic habits by the earliest forms induced the need for ballast, allowing a passive control of buoyancy &amp; trim ...  This evolutionary process was rapid, already completed in animals that basically remained terrestrial anatomically.                               (!! --mv) OS also occurred early in sirenian evolution, but as a progressive, somewhat slower process, not closely synchronous with PO. Pezosiren typifies an initial adaptive stage, combining advanced PO + incomplete OS + nearly non-existent gross morphological specializations for life in water, at least for the bones involved in locomotion (the nasal region suggests some aquatic adaptation) …  PO &amp; OS are by no means unique to the Sirenia. They are also encountered in the long bones of most, if not all, other aquatic tetrapods at incipient stages of their adaptation to life in seas ...  The OS or POS stages thus seem to be mandatory passages in the history of marine tetrapods.  In semi-aquatic forms or fresh-water dwellers, there is just a limited increase in bone density …                           (IOW, H.erectus was littoral –mv)  All authors consider that OS and/or PO have a hydrostatic role, and contribute, as ballast, to regulating buoyancy &amp; trim in tetrapods incipiently adapting to life in water, or specialized in feeding on fixed or slow-moving prey in shallow waters.</vt:lpstr>
      <vt:lpstr>Petralona Mtn Katsika cave discov.1959  17°C     10.000 m2       300 m ASL 300 ka?   sea-level   ­~–1m/ky?  1 km E of Chalkidiki  50 km from Thessaloniki Aristotelian Museum  Very large para-nasal air sinuses &amp; very dense occiput &amp; skull-base (POS) suggest frequent back-floating  (cf. sea-otter?)  </vt:lpstr>
      <vt:lpstr>       based on what we know of Homo erectus :    - brain size ~800 – 900 cc      - no basi-cranial flexion as in H.sapiens - foramen magnum more dorsally     - mid-facial pro-gnathism + big nose  - receding forehead, heavy supra-orbital torus (SOT) - platy-cephaly : long low skull  - large, esp. wide thorax       - platy-pelloidy : broad pelvis + flaring iliac blades - rel. long &amp; horizontal femoral neck     - platy-meria : dorso-ventrally flattened femora  - tibia a bit shorter       - planti-grady : flat feet + rel. long 1st toe - thick sub-cutaneous fat layer (SC)    - male hair distribution + sebaceous skin glands </vt:lpstr>
      <vt:lpstr>PowerPoint Presentation</vt:lpstr>
      <vt:lpstr>Philtrum &amp; Columella  Homo erectus was prognathic   Pro-gnathism      + nose was bigger   + water  pressure :  did  the upper lip ‘automatically’ close the nostrils when diving?</vt:lpstr>
      <vt:lpstr>PowerPoint Presentation</vt:lpstr>
      <vt:lpstr>PowerPoint Presentation</vt:lpstr>
      <vt:lpstr>PowerPoint Presentation</vt:lpstr>
      <vt:lpstr>Did Neandertals hunt ???</vt:lpstr>
      <vt:lpstr>Neandertal  Lifestyle</vt:lpstr>
      <vt:lpstr>PowerPoint Presentation</vt:lpstr>
      <vt:lpstr>MP Richards 2007:   C &amp; N suggest that H. neanderthalensis &amp; H. sapiens were “super-carnivores” (but you can’t be more carnivorous than felids !!): instead, their diets were intermediate between fresh-water &amp; marine, but nearer to fresh-water,  neanderthal. more so than sapiens, in agreement with fossil &amp; archeological evidence.  K Jaouen, M Richards cs 2019: Exceptionally high δ15N values in collagen single amino acids confirm Neandertals as high-trophic level carnivores  ??     :-DD  the same results, but they still didn’t consider the IMO obvious solution:  seasonal travel between river &amp; coast, e.g. salmon trek?  or trade??    Small Gut + Large Brain = Sea-Food</vt:lpstr>
      <vt:lpstr>From diving erectus  to wading sapiens                    =   from  early-   to   late-Pleistocene ?</vt:lpstr>
      <vt:lpstr>PowerPoint Presentation</vt:lpstr>
      <vt:lpstr>Conclusions</vt:lpstr>
      <vt:lpstr>PowerPoint Presentation</vt:lpstr>
      <vt:lpstr>PowerPoint Presentation</vt:lpstr>
      <vt:lpstr>Remaining  Questions</vt:lpstr>
      <vt:lpstr>Stone Tool making → Fire making → Re-colonization of the Land ??</vt:lpstr>
      <vt:lpstr>Butchering Sites</vt:lpstr>
      <vt:lpstr>PowerPoint Presentation</vt:lpstr>
      <vt:lpstr>Pleistocene Homo :  shallow-water foods : Java, Israel, S-Africa  etc. </vt:lpstr>
      <vt:lpstr>PowerPoint Presentation</vt:lpstr>
      <vt:lpstr>PowerPoint Presentation</vt:lpstr>
      <vt:lpstr>PowerPoint Presentation</vt:lpstr>
      <vt:lpstr>Parallel Evolution // schematic Australopiths : relatives of African Apes ?</vt:lpstr>
    </vt:vector>
  </TitlesOfParts>
  <Manager/>
  <Company>dokter marc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Aquatic Ape Theory  made easy</dc:title>
  <dc:subject/>
  <dc:creator>/</dc:creator>
  <cp:keywords/>
  <dc:description/>
  <cp:lastModifiedBy>Algis Kuliukas</cp:lastModifiedBy>
  <cp:revision>536</cp:revision>
  <dcterms:created xsi:type="dcterms:W3CDTF">2017-11-11T09:11:06Z</dcterms:created>
  <dcterms:modified xsi:type="dcterms:W3CDTF">2022-02-13T09:57:18Z</dcterms:modified>
  <cp:category/>
</cp:coreProperties>
</file>