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1" r:id="rId2"/>
    <p:sldId id="257" r:id="rId3"/>
    <p:sldId id="280" r:id="rId4"/>
    <p:sldId id="575" r:id="rId5"/>
    <p:sldId id="574" r:id="rId6"/>
    <p:sldId id="258" r:id="rId7"/>
    <p:sldId id="282" r:id="rId8"/>
    <p:sldId id="570" r:id="rId9"/>
    <p:sldId id="501" r:id="rId10"/>
    <p:sldId id="521" r:id="rId11"/>
    <p:sldId id="515" r:id="rId12"/>
    <p:sldId id="522" r:id="rId13"/>
    <p:sldId id="519" r:id="rId14"/>
    <p:sldId id="520" r:id="rId15"/>
    <p:sldId id="532" r:id="rId16"/>
    <p:sldId id="507" r:id="rId17"/>
    <p:sldId id="524" r:id="rId18"/>
    <p:sldId id="396" r:id="rId19"/>
    <p:sldId id="505" r:id="rId20"/>
    <p:sldId id="526" r:id="rId21"/>
    <p:sldId id="502" r:id="rId22"/>
    <p:sldId id="527" r:id="rId23"/>
    <p:sldId id="503" r:id="rId24"/>
    <p:sldId id="535" r:id="rId25"/>
    <p:sldId id="394" r:id="rId26"/>
    <p:sldId id="579" r:id="rId27"/>
    <p:sldId id="577" r:id="rId28"/>
    <p:sldId id="569" r:id="rId29"/>
    <p:sldId id="562" r:id="rId30"/>
    <p:sldId id="564" r:id="rId31"/>
    <p:sldId id="265" r:id="rId32"/>
    <p:sldId id="266" r:id="rId33"/>
    <p:sldId id="267" r:id="rId34"/>
    <p:sldId id="578" r:id="rId35"/>
    <p:sldId id="268" r:id="rId36"/>
    <p:sldId id="269" r:id="rId37"/>
    <p:sldId id="276" r:id="rId38"/>
    <p:sldId id="580" r:id="rId39"/>
    <p:sldId id="256" r:id="rId40"/>
    <p:sldId id="581" r:id="rId41"/>
    <p:sldId id="274" r:id="rId42"/>
    <p:sldId id="275" r:id="rId43"/>
    <p:sldId id="272" r:id="rId44"/>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2" autoAdjust="0"/>
    <p:restoredTop sz="72738" autoAdjust="0"/>
  </p:normalViewPr>
  <p:slideViewPr>
    <p:cSldViewPr snapToGrid="0">
      <p:cViewPr varScale="1">
        <p:scale>
          <a:sx n="79" d="100"/>
          <a:sy n="79" d="100"/>
        </p:scale>
        <p:origin x="20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AU"/>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B70EF056-E175-41DB-81E5-A3A2F561F277}" type="datetimeFigureOut">
              <a:rPr lang="en-AU" smtClean="0"/>
              <a:t>8/11/2021</a:t>
            </a:fld>
            <a:endParaRPr lang="en-AU"/>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AU"/>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AU"/>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3F353CD5-4110-462F-9A9B-EA0A092BEB59}" type="slidenum">
              <a:rPr lang="en-AU" smtClean="0"/>
              <a:t>‹#›</a:t>
            </a:fld>
            <a:endParaRPr lang="en-AU"/>
          </a:p>
        </p:txBody>
      </p:sp>
    </p:spTree>
    <p:extLst>
      <p:ext uri="{BB962C8B-B14F-4D97-AF65-F5344CB8AC3E}">
        <p14:creationId xmlns:p14="http://schemas.microsoft.com/office/powerpoint/2010/main" val="393231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Hello. I’m Algis Kuliukas and I’m here to introduce a series of monthly discussions, called WHAT talks. Like TED Talks, they’re ideas worth spreading but only on evolution, and specifically, waterside hypotheses of human evolution.</a:t>
            </a:r>
          </a:p>
          <a:p>
            <a:endParaRPr lang="en-AU" dirty="0"/>
          </a:p>
          <a:p>
            <a:r>
              <a:rPr lang="en-AU" dirty="0"/>
              <a:t>If that sounds like mumbo jumbo, hang on. All will be explained in the next twenty minutes or so.</a:t>
            </a:r>
          </a:p>
          <a:p>
            <a:endParaRPr lang="en-AU" dirty="0"/>
          </a:p>
          <a:p>
            <a:r>
              <a:rPr lang="en-AU" dirty="0"/>
              <a:t>Now it’s no coincidence that they start today, on 7</a:t>
            </a:r>
            <a:r>
              <a:rPr lang="en-AU" baseline="30000" dirty="0"/>
              <a:t>th</a:t>
            </a:r>
            <a:r>
              <a:rPr lang="en-AU" dirty="0"/>
              <a:t> November, as this the birthday of a brilliant woman who is the inspiration behind all of this… Elaine Morgan.</a:t>
            </a:r>
          </a:p>
          <a:p>
            <a:r>
              <a:rPr lang="en-AU" dirty="0"/>
              <a:t>Elaine was a pioneer of television playwriting, winning several BAFTAs and the like. She wrote for hundreds of TV dramas including How Green Was My Valley and The Onedin Line and many docu-dramas about famous scientists such as Russel Wallace, Gregor Mendel and Madame Curie. She was also a pioneer of the second wave of feminism.</a:t>
            </a:r>
          </a:p>
          <a:p>
            <a:endParaRPr lang="en-AU" dirty="0"/>
          </a:p>
          <a:p>
            <a:r>
              <a:rPr lang="en-AU" dirty="0"/>
              <a:t>But most importantly, from my perspective, she almost single-handedly championed a controversial idea about human evolution that, I believe, may turn out to be the most brilliant idea pertaining to human evolution since Darwin. Don’t scoff. She was made a Fellow of the Linnean Society, following in the footsteps of Darwin and Wallace.</a:t>
            </a:r>
          </a:p>
          <a:p>
            <a:endParaRPr lang="en-AU" dirty="0"/>
          </a:p>
          <a:p>
            <a:r>
              <a:rPr lang="en-AU" dirty="0"/>
              <a:t>If you stay patient and keep your mind open, you never know, you might come to agree with me over the following minutes or months.</a:t>
            </a:r>
          </a:p>
          <a:p>
            <a:endParaRPr lang="en-AU" dirty="0"/>
          </a:p>
          <a:p>
            <a:endParaRPr lang="en-AU" dirty="0"/>
          </a:p>
        </p:txBody>
      </p:sp>
      <p:sp>
        <p:nvSpPr>
          <p:cNvPr id="4" name="Slide Number Placeholder 3"/>
          <p:cNvSpPr>
            <a:spLocks noGrp="1"/>
          </p:cNvSpPr>
          <p:nvPr>
            <p:ph type="sldNum" sz="quarter" idx="5"/>
          </p:nvPr>
        </p:nvSpPr>
        <p:spPr/>
        <p:txBody>
          <a:bodyPr/>
          <a:lstStyle/>
          <a:p>
            <a:fld id="{3F353CD5-4110-462F-9A9B-EA0A092BEB59}" type="slidenum">
              <a:rPr lang="en-AU" smtClean="0"/>
              <a:t>1</a:t>
            </a:fld>
            <a:endParaRPr lang="en-AU"/>
          </a:p>
        </p:txBody>
      </p:sp>
    </p:spTree>
    <p:extLst>
      <p:ext uri="{BB962C8B-B14F-4D97-AF65-F5344CB8AC3E}">
        <p14:creationId xmlns:p14="http://schemas.microsoft.com/office/powerpoint/2010/main" val="383355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009D60-5B01-4C7C-A76C-70F9F2B08A74}"/>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A9FF299A-73B0-49AA-91B0-C171BB35B6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As I talk to you now, my nervous system is acting like the conductor of a very sophisticated orchestra, controlling the many muscles of my mouth, lips, tongue, vocal cords diaphragm, ribs </a:t>
            </a:r>
            <a:r>
              <a:rPr lang="en-US" altLang="en-US" dirty="0" err="1">
                <a:latin typeface="Arial" panose="020B0604020202020204" pitchFamily="34" charset="0"/>
              </a:rPr>
              <a:t>etc</a:t>
            </a:r>
            <a:r>
              <a:rPr lang="en-US" altLang="en-US" dirty="0">
                <a:latin typeface="Arial" panose="020B0604020202020204" pitchFamily="34" charset="0"/>
              </a:rPr>
              <a:t> to make the sounds I hope you can understand.</a:t>
            </a:r>
          </a:p>
          <a:p>
            <a:endParaRPr lang="en-US" altLang="en-US" dirty="0">
              <a:latin typeface="Arial" panose="020B0604020202020204" pitchFamily="34" charset="0"/>
            </a:endParaRPr>
          </a:p>
          <a:p>
            <a:r>
              <a:rPr lang="en-US" altLang="en-US" dirty="0">
                <a:latin typeface="Arial" panose="020B0604020202020204" pitchFamily="34" charset="0"/>
              </a:rPr>
              <a:t>The chimpanzee lacks a key component of that control, particularly in the area of fine voluntary breath control.</a:t>
            </a:r>
          </a:p>
          <a:p>
            <a:endParaRPr lang="en-US" altLang="en-US" dirty="0">
              <a:latin typeface="Arial" panose="020B0604020202020204" pitchFamily="34" charset="0"/>
            </a:endParaRPr>
          </a:p>
          <a:p>
            <a:r>
              <a:rPr lang="en-US" altLang="en-US" dirty="0">
                <a:latin typeface="Arial" panose="020B0604020202020204" pitchFamily="34" charset="0"/>
              </a:rPr>
              <a:t>They’re literally dumb, not metaphorically. They’re very capable of communicating, and quickly, using very complex symbolic language. But no chimpanzee or bonobo has been taught to utter even a few words.</a:t>
            </a:r>
          </a:p>
          <a:p>
            <a:endParaRPr lang="en-US" altLang="en-US" dirty="0">
              <a:latin typeface="Arial" panose="020B0604020202020204" pitchFamily="34" charset="0"/>
            </a:endParaRPr>
          </a:p>
          <a:p>
            <a:r>
              <a:rPr lang="en-US" altLang="en-US" dirty="0">
                <a:latin typeface="Arial" panose="020B0604020202020204" pitchFamily="34" charset="0"/>
              </a:rPr>
              <a:t>Here, Sue Savage-Rumbaugh is communicating with the famous </a:t>
            </a:r>
            <a:r>
              <a:rPr lang="en-US" altLang="en-US" dirty="0" err="1">
                <a:latin typeface="Arial" panose="020B0604020202020204" pitchFamily="34" charset="0"/>
              </a:rPr>
              <a:t>Kazi</a:t>
            </a:r>
            <a:r>
              <a:rPr lang="en-US" altLang="en-US" dirty="0">
                <a:latin typeface="Arial" panose="020B0604020202020204" pitchFamily="34" charset="0"/>
              </a:rPr>
              <a:t>, a 41 year old bonobo.</a:t>
            </a:r>
          </a:p>
          <a:p>
            <a:endParaRPr lang="en-US" altLang="en-US" dirty="0">
              <a:latin typeface="Arial" panose="020B0604020202020204" pitchFamily="34" charset="0"/>
            </a:endParaRPr>
          </a:p>
        </p:txBody>
      </p:sp>
      <p:sp>
        <p:nvSpPr>
          <p:cNvPr id="10244" name="Slide Number Placeholder 3">
            <a:extLst>
              <a:ext uri="{FF2B5EF4-FFF2-40B4-BE49-F238E27FC236}">
                <a16:creationId xmlns:a16="http://schemas.microsoft.com/office/drawing/2014/main" id="{FAA80333-2FBF-420D-9D2A-814796B561D0}"/>
              </a:ext>
            </a:extLst>
          </p:cNvPr>
          <p:cNvSpPr txBox="1">
            <a:spLocks noGrp="1"/>
          </p:cNvSpPr>
          <p:nvPr/>
        </p:nvSpPr>
        <p:spPr bwMode="auto">
          <a:xfrm>
            <a:off x="3902597" y="9519054"/>
            <a:ext cx="2985558" cy="50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4" tIns="48317" rIns="96634" bIns="4831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4FC6CE2-7901-4E9F-90DF-0FA29B274B2F}" type="slidenum">
              <a:rPr lang="en-AU" altLang="en-US" b="0"/>
              <a:pPr algn="r" eaLnBrk="1" hangingPunct="1">
                <a:spcBef>
                  <a:spcPct val="0"/>
                </a:spcBef>
              </a:pPr>
              <a:t>10</a:t>
            </a:fld>
            <a:endParaRPr lang="en-AU" altLang="en-US"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CFB399F-8B93-4F7E-9B30-F41C6B14CD10}"/>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B4FD68B6-F697-4248-8A7F-B0D77763BF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I’ll talk more about bipedalism later.</a:t>
            </a:r>
          </a:p>
        </p:txBody>
      </p:sp>
      <p:sp>
        <p:nvSpPr>
          <p:cNvPr id="12292" name="Slide Number Placeholder 3">
            <a:extLst>
              <a:ext uri="{FF2B5EF4-FFF2-40B4-BE49-F238E27FC236}">
                <a16:creationId xmlns:a16="http://schemas.microsoft.com/office/drawing/2014/main" id="{B55EDACD-7E83-45ED-A2C1-E0B8C67C69A9}"/>
              </a:ext>
            </a:extLst>
          </p:cNvPr>
          <p:cNvSpPr txBox="1">
            <a:spLocks noGrp="1"/>
          </p:cNvSpPr>
          <p:nvPr/>
        </p:nvSpPr>
        <p:spPr bwMode="auto">
          <a:xfrm>
            <a:off x="3902597" y="9519054"/>
            <a:ext cx="2985558" cy="50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4" tIns="48317" rIns="96634" bIns="4831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FD900B7-73F6-436A-B636-B30D5A04E57A}" type="slidenum">
              <a:rPr lang="en-AU" altLang="en-US" b="0"/>
              <a:pPr algn="r" eaLnBrk="1" hangingPunct="1">
                <a:spcBef>
                  <a:spcPct val="0"/>
                </a:spcBef>
              </a:pPr>
              <a:t>11</a:t>
            </a:fld>
            <a:endParaRPr lang="en-AU" altLang="en-US"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758EA75-1BDA-4DEB-915F-F5807E21D288}"/>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C6CAE085-EE7F-49AB-9434-C3F6686CCB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a:extLst>
              <a:ext uri="{FF2B5EF4-FFF2-40B4-BE49-F238E27FC236}">
                <a16:creationId xmlns:a16="http://schemas.microsoft.com/office/drawing/2014/main" id="{1DD0C110-2DD8-40A0-926C-8E61E755BA8B}"/>
              </a:ext>
            </a:extLst>
          </p:cNvPr>
          <p:cNvSpPr txBox="1">
            <a:spLocks noGrp="1"/>
          </p:cNvSpPr>
          <p:nvPr/>
        </p:nvSpPr>
        <p:spPr bwMode="auto">
          <a:xfrm>
            <a:off x="3902597" y="9519054"/>
            <a:ext cx="2985558" cy="50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4" tIns="48317" rIns="96634" bIns="4831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CCD45B6-94B4-4090-BB70-E1E270F1B7EA}" type="slidenum">
              <a:rPr lang="en-AU" altLang="en-US" b="0"/>
              <a:pPr algn="r" eaLnBrk="1" hangingPunct="1">
                <a:spcBef>
                  <a:spcPct val="0"/>
                </a:spcBef>
              </a:pPr>
              <a:t>12</a:t>
            </a:fld>
            <a:endParaRPr lang="en-AU" altLang="en-US"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258BEAC-6B55-4EF1-AAE0-E21B81ECF9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150" indent="-301981">
              <a:spcBef>
                <a:spcPct val="30000"/>
              </a:spcBef>
              <a:defRPr sz="1300">
                <a:solidFill>
                  <a:schemeClr val="tx1"/>
                </a:solidFill>
                <a:latin typeface="Arial" panose="020B0604020202020204" pitchFamily="34" charset="0"/>
              </a:defRPr>
            </a:lvl2pPr>
            <a:lvl3pPr marL="1207922" indent="-241584">
              <a:spcBef>
                <a:spcPct val="30000"/>
              </a:spcBef>
              <a:defRPr sz="1300">
                <a:solidFill>
                  <a:schemeClr val="tx1"/>
                </a:solidFill>
                <a:latin typeface="Arial" panose="020B0604020202020204" pitchFamily="34" charset="0"/>
              </a:defRPr>
            </a:lvl3pPr>
            <a:lvl4pPr marL="1691091" indent="-241584">
              <a:spcBef>
                <a:spcPct val="30000"/>
              </a:spcBef>
              <a:defRPr sz="1300">
                <a:solidFill>
                  <a:schemeClr val="tx1"/>
                </a:solidFill>
                <a:latin typeface="Arial" panose="020B0604020202020204" pitchFamily="34" charset="0"/>
              </a:defRPr>
            </a:lvl4pPr>
            <a:lvl5pPr marL="2174260" indent="-241584">
              <a:spcBef>
                <a:spcPct val="30000"/>
              </a:spcBef>
              <a:defRPr sz="1300">
                <a:solidFill>
                  <a:schemeClr val="tx1"/>
                </a:solidFill>
                <a:latin typeface="Arial" panose="020B0604020202020204" pitchFamily="34" charset="0"/>
              </a:defRPr>
            </a:lvl5pPr>
            <a:lvl6pPr marL="2657429" indent="-241584" eaLnBrk="0" fontAlgn="base" hangingPunct="0">
              <a:spcBef>
                <a:spcPct val="30000"/>
              </a:spcBef>
              <a:spcAft>
                <a:spcPct val="0"/>
              </a:spcAft>
              <a:defRPr sz="1300">
                <a:solidFill>
                  <a:schemeClr val="tx1"/>
                </a:solidFill>
                <a:latin typeface="Arial" panose="020B0604020202020204" pitchFamily="34" charset="0"/>
              </a:defRPr>
            </a:lvl6pPr>
            <a:lvl7pPr marL="3140598" indent="-241584" eaLnBrk="0" fontAlgn="base" hangingPunct="0">
              <a:spcBef>
                <a:spcPct val="30000"/>
              </a:spcBef>
              <a:spcAft>
                <a:spcPct val="0"/>
              </a:spcAft>
              <a:defRPr sz="1300">
                <a:solidFill>
                  <a:schemeClr val="tx1"/>
                </a:solidFill>
                <a:latin typeface="Arial" panose="020B0604020202020204" pitchFamily="34" charset="0"/>
              </a:defRPr>
            </a:lvl7pPr>
            <a:lvl8pPr marL="3623767" indent="-241584" eaLnBrk="0" fontAlgn="base" hangingPunct="0">
              <a:spcBef>
                <a:spcPct val="30000"/>
              </a:spcBef>
              <a:spcAft>
                <a:spcPct val="0"/>
              </a:spcAft>
              <a:defRPr sz="1300">
                <a:solidFill>
                  <a:schemeClr val="tx1"/>
                </a:solidFill>
                <a:latin typeface="Arial" panose="020B0604020202020204" pitchFamily="34" charset="0"/>
              </a:defRPr>
            </a:lvl8pPr>
            <a:lvl9pPr marL="4106936" indent="-24158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5BAFA159-BA02-4619-B273-4FBCC3A25C30}" type="slidenum">
              <a:rPr lang="en-AU" altLang="en-US"/>
              <a:pPr>
                <a:spcBef>
                  <a:spcPct val="0"/>
                </a:spcBef>
              </a:pPr>
              <a:t>13</a:t>
            </a:fld>
            <a:endParaRPr lang="en-AU" altLang="en-US"/>
          </a:p>
        </p:txBody>
      </p:sp>
      <p:sp>
        <p:nvSpPr>
          <p:cNvPr id="16387" name="Rectangle 2">
            <a:extLst>
              <a:ext uri="{FF2B5EF4-FFF2-40B4-BE49-F238E27FC236}">
                <a16:creationId xmlns:a16="http://schemas.microsoft.com/office/drawing/2014/main" id="{C3564ED3-FAB2-4365-B51C-223E8764DB9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5AFCA204-F19E-4DCC-BD8E-8B12FCCB7C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 have brains 3x bigger than chimps but teeth and masticatory power that is greatly reduced.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dilemma is almost certainly accounted for, to some extent, by cooking but this process was going on long before there was any evidence of controlled fire use.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Migration to the coast, where a three year old could be taught to take a pebble to crack open a shellfish and help themselves to a very brain nutrient rich morsel of food without the need of any chewing makes perfect sense too.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8969535-A5D6-44CA-8E19-026202E52F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150" indent="-301981">
              <a:spcBef>
                <a:spcPct val="30000"/>
              </a:spcBef>
              <a:defRPr sz="1300">
                <a:solidFill>
                  <a:schemeClr val="tx1"/>
                </a:solidFill>
                <a:latin typeface="Arial" panose="020B0604020202020204" pitchFamily="34" charset="0"/>
              </a:defRPr>
            </a:lvl2pPr>
            <a:lvl3pPr marL="1207922" indent="-241584">
              <a:spcBef>
                <a:spcPct val="30000"/>
              </a:spcBef>
              <a:defRPr sz="1300">
                <a:solidFill>
                  <a:schemeClr val="tx1"/>
                </a:solidFill>
                <a:latin typeface="Arial" panose="020B0604020202020204" pitchFamily="34" charset="0"/>
              </a:defRPr>
            </a:lvl3pPr>
            <a:lvl4pPr marL="1691091" indent="-241584">
              <a:spcBef>
                <a:spcPct val="30000"/>
              </a:spcBef>
              <a:defRPr sz="1300">
                <a:solidFill>
                  <a:schemeClr val="tx1"/>
                </a:solidFill>
                <a:latin typeface="Arial" panose="020B0604020202020204" pitchFamily="34" charset="0"/>
              </a:defRPr>
            </a:lvl4pPr>
            <a:lvl5pPr marL="2174260" indent="-241584">
              <a:spcBef>
                <a:spcPct val="30000"/>
              </a:spcBef>
              <a:defRPr sz="1300">
                <a:solidFill>
                  <a:schemeClr val="tx1"/>
                </a:solidFill>
                <a:latin typeface="Arial" panose="020B0604020202020204" pitchFamily="34" charset="0"/>
              </a:defRPr>
            </a:lvl5pPr>
            <a:lvl6pPr marL="2657429" indent="-241584" eaLnBrk="0" fontAlgn="base" hangingPunct="0">
              <a:spcBef>
                <a:spcPct val="30000"/>
              </a:spcBef>
              <a:spcAft>
                <a:spcPct val="0"/>
              </a:spcAft>
              <a:defRPr sz="1300">
                <a:solidFill>
                  <a:schemeClr val="tx1"/>
                </a:solidFill>
                <a:latin typeface="Arial" panose="020B0604020202020204" pitchFamily="34" charset="0"/>
              </a:defRPr>
            </a:lvl6pPr>
            <a:lvl7pPr marL="3140598" indent="-241584" eaLnBrk="0" fontAlgn="base" hangingPunct="0">
              <a:spcBef>
                <a:spcPct val="30000"/>
              </a:spcBef>
              <a:spcAft>
                <a:spcPct val="0"/>
              </a:spcAft>
              <a:defRPr sz="1300">
                <a:solidFill>
                  <a:schemeClr val="tx1"/>
                </a:solidFill>
                <a:latin typeface="Arial" panose="020B0604020202020204" pitchFamily="34" charset="0"/>
              </a:defRPr>
            </a:lvl7pPr>
            <a:lvl8pPr marL="3623767" indent="-241584" eaLnBrk="0" fontAlgn="base" hangingPunct="0">
              <a:spcBef>
                <a:spcPct val="30000"/>
              </a:spcBef>
              <a:spcAft>
                <a:spcPct val="0"/>
              </a:spcAft>
              <a:defRPr sz="1300">
                <a:solidFill>
                  <a:schemeClr val="tx1"/>
                </a:solidFill>
                <a:latin typeface="Arial" panose="020B0604020202020204" pitchFamily="34" charset="0"/>
              </a:defRPr>
            </a:lvl8pPr>
            <a:lvl9pPr marL="4106936" indent="-24158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0270D20A-8CCC-4598-877A-40E34A24D14C}" type="slidenum">
              <a:rPr lang="en-AU" altLang="en-US"/>
              <a:pPr>
                <a:spcBef>
                  <a:spcPct val="0"/>
                </a:spcBef>
              </a:pPr>
              <a:t>14</a:t>
            </a:fld>
            <a:endParaRPr lang="en-AU" altLang="en-US"/>
          </a:p>
        </p:txBody>
      </p:sp>
      <p:sp>
        <p:nvSpPr>
          <p:cNvPr id="20483" name="Rectangle 2">
            <a:extLst>
              <a:ext uri="{FF2B5EF4-FFF2-40B4-BE49-F238E27FC236}">
                <a16:creationId xmlns:a16="http://schemas.microsoft.com/office/drawing/2014/main" id="{CDAB5775-0788-493D-8A07-8F142EBFD3B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CDBA0D5A-7B17-42D1-98C3-01888BEAA4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human body hair pattern is another peculiarity which caused Desmond Morris to write his famous book the Naked Ape.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 think the pattern is exactly as one would expect to reduce the drag in a hominin that regularly swam in coastal shallows.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84C2894-1DBE-4C06-AACF-99529651C2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150" indent="-301981">
              <a:spcBef>
                <a:spcPct val="30000"/>
              </a:spcBef>
              <a:defRPr sz="1300">
                <a:solidFill>
                  <a:schemeClr val="tx1"/>
                </a:solidFill>
                <a:latin typeface="Arial" panose="020B0604020202020204" pitchFamily="34" charset="0"/>
              </a:defRPr>
            </a:lvl2pPr>
            <a:lvl3pPr marL="1207922" indent="-241584">
              <a:spcBef>
                <a:spcPct val="30000"/>
              </a:spcBef>
              <a:defRPr sz="1300">
                <a:solidFill>
                  <a:schemeClr val="tx1"/>
                </a:solidFill>
                <a:latin typeface="Arial" panose="020B0604020202020204" pitchFamily="34" charset="0"/>
              </a:defRPr>
            </a:lvl3pPr>
            <a:lvl4pPr marL="1691091" indent="-241584">
              <a:spcBef>
                <a:spcPct val="30000"/>
              </a:spcBef>
              <a:defRPr sz="1300">
                <a:solidFill>
                  <a:schemeClr val="tx1"/>
                </a:solidFill>
                <a:latin typeface="Arial" panose="020B0604020202020204" pitchFamily="34" charset="0"/>
              </a:defRPr>
            </a:lvl4pPr>
            <a:lvl5pPr marL="2174260" indent="-241584">
              <a:spcBef>
                <a:spcPct val="30000"/>
              </a:spcBef>
              <a:defRPr sz="1300">
                <a:solidFill>
                  <a:schemeClr val="tx1"/>
                </a:solidFill>
                <a:latin typeface="Arial" panose="020B0604020202020204" pitchFamily="34" charset="0"/>
              </a:defRPr>
            </a:lvl5pPr>
            <a:lvl6pPr marL="2657429" indent="-241584" eaLnBrk="0" fontAlgn="base" hangingPunct="0">
              <a:spcBef>
                <a:spcPct val="30000"/>
              </a:spcBef>
              <a:spcAft>
                <a:spcPct val="0"/>
              </a:spcAft>
              <a:defRPr sz="1300">
                <a:solidFill>
                  <a:schemeClr val="tx1"/>
                </a:solidFill>
                <a:latin typeface="Arial" panose="020B0604020202020204" pitchFamily="34" charset="0"/>
              </a:defRPr>
            </a:lvl6pPr>
            <a:lvl7pPr marL="3140598" indent="-241584" eaLnBrk="0" fontAlgn="base" hangingPunct="0">
              <a:spcBef>
                <a:spcPct val="30000"/>
              </a:spcBef>
              <a:spcAft>
                <a:spcPct val="0"/>
              </a:spcAft>
              <a:defRPr sz="1300">
                <a:solidFill>
                  <a:schemeClr val="tx1"/>
                </a:solidFill>
                <a:latin typeface="Arial" panose="020B0604020202020204" pitchFamily="34" charset="0"/>
              </a:defRPr>
            </a:lvl7pPr>
            <a:lvl8pPr marL="3623767" indent="-241584" eaLnBrk="0" fontAlgn="base" hangingPunct="0">
              <a:spcBef>
                <a:spcPct val="30000"/>
              </a:spcBef>
              <a:spcAft>
                <a:spcPct val="0"/>
              </a:spcAft>
              <a:defRPr sz="1300">
                <a:solidFill>
                  <a:schemeClr val="tx1"/>
                </a:solidFill>
                <a:latin typeface="Arial" panose="020B0604020202020204" pitchFamily="34" charset="0"/>
              </a:defRPr>
            </a:lvl8pPr>
            <a:lvl9pPr marL="4106936" indent="-24158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5BEBBDD-5014-4D8A-BE4A-C6D465FD5042}" type="slidenum">
              <a:rPr lang="en-AU" altLang="en-US"/>
              <a:pPr>
                <a:spcBef>
                  <a:spcPct val="0"/>
                </a:spcBef>
              </a:pPr>
              <a:t>15</a:t>
            </a:fld>
            <a:endParaRPr lang="en-AU" altLang="en-US"/>
          </a:p>
        </p:txBody>
      </p:sp>
      <p:sp>
        <p:nvSpPr>
          <p:cNvPr id="24579" name="Rectangle 2">
            <a:extLst>
              <a:ext uri="{FF2B5EF4-FFF2-40B4-BE49-F238E27FC236}">
                <a16:creationId xmlns:a16="http://schemas.microsoft.com/office/drawing/2014/main" id="{3BB3FC38-3D0E-458E-91EB-700122853C5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DD1BCE2-2016-4B50-8D23-7B3B24D141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Of course we do have as many hair follicles as chimpanzees, but there is a big difference is the nature of the hair itself.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Vellus hairs are tiny. Some don’t even reach the surface. They appear vestigial, as if they no longer are functional as are terminal hairs.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4ABBDF1-305E-46F6-ADA3-90DEFEE835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150" indent="-301981">
              <a:spcBef>
                <a:spcPct val="30000"/>
              </a:spcBef>
              <a:defRPr sz="1300">
                <a:solidFill>
                  <a:schemeClr val="tx1"/>
                </a:solidFill>
                <a:latin typeface="Arial" panose="020B0604020202020204" pitchFamily="34" charset="0"/>
              </a:defRPr>
            </a:lvl2pPr>
            <a:lvl3pPr marL="1207922" indent="-241584">
              <a:spcBef>
                <a:spcPct val="30000"/>
              </a:spcBef>
              <a:defRPr sz="1300">
                <a:solidFill>
                  <a:schemeClr val="tx1"/>
                </a:solidFill>
                <a:latin typeface="Arial" panose="020B0604020202020204" pitchFamily="34" charset="0"/>
              </a:defRPr>
            </a:lvl3pPr>
            <a:lvl4pPr marL="1691091" indent="-241584">
              <a:spcBef>
                <a:spcPct val="30000"/>
              </a:spcBef>
              <a:defRPr sz="1300">
                <a:solidFill>
                  <a:schemeClr val="tx1"/>
                </a:solidFill>
                <a:latin typeface="Arial" panose="020B0604020202020204" pitchFamily="34" charset="0"/>
              </a:defRPr>
            </a:lvl4pPr>
            <a:lvl5pPr marL="2174260" indent="-241584">
              <a:spcBef>
                <a:spcPct val="30000"/>
              </a:spcBef>
              <a:defRPr sz="1300">
                <a:solidFill>
                  <a:schemeClr val="tx1"/>
                </a:solidFill>
                <a:latin typeface="Arial" panose="020B0604020202020204" pitchFamily="34" charset="0"/>
              </a:defRPr>
            </a:lvl5pPr>
            <a:lvl6pPr marL="2657429" indent="-241584" eaLnBrk="0" fontAlgn="base" hangingPunct="0">
              <a:spcBef>
                <a:spcPct val="30000"/>
              </a:spcBef>
              <a:spcAft>
                <a:spcPct val="0"/>
              </a:spcAft>
              <a:defRPr sz="1300">
                <a:solidFill>
                  <a:schemeClr val="tx1"/>
                </a:solidFill>
                <a:latin typeface="Arial" panose="020B0604020202020204" pitchFamily="34" charset="0"/>
              </a:defRPr>
            </a:lvl6pPr>
            <a:lvl7pPr marL="3140598" indent="-241584" eaLnBrk="0" fontAlgn="base" hangingPunct="0">
              <a:spcBef>
                <a:spcPct val="30000"/>
              </a:spcBef>
              <a:spcAft>
                <a:spcPct val="0"/>
              </a:spcAft>
              <a:defRPr sz="1300">
                <a:solidFill>
                  <a:schemeClr val="tx1"/>
                </a:solidFill>
                <a:latin typeface="Arial" panose="020B0604020202020204" pitchFamily="34" charset="0"/>
              </a:defRPr>
            </a:lvl7pPr>
            <a:lvl8pPr marL="3623767" indent="-241584" eaLnBrk="0" fontAlgn="base" hangingPunct="0">
              <a:spcBef>
                <a:spcPct val="30000"/>
              </a:spcBef>
              <a:spcAft>
                <a:spcPct val="0"/>
              </a:spcAft>
              <a:defRPr sz="1300">
                <a:solidFill>
                  <a:schemeClr val="tx1"/>
                </a:solidFill>
                <a:latin typeface="Arial" panose="020B0604020202020204" pitchFamily="34" charset="0"/>
              </a:defRPr>
            </a:lvl8pPr>
            <a:lvl9pPr marL="4106936" indent="-24158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4515F938-BCC6-4563-810B-BAFB2C8A9977}" type="slidenum">
              <a:rPr lang="en-AU" altLang="en-US"/>
              <a:pPr>
                <a:spcBef>
                  <a:spcPct val="0"/>
                </a:spcBef>
              </a:pPr>
              <a:t>16</a:t>
            </a:fld>
            <a:endParaRPr lang="en-AU" altLang="en-US"/>
          </a:p>
        </p:txBody>
      </p:sp>
      <p:sp>
        <p:nvSpPr>
          <p:cNvPr id="30723" name="Rectangle 2">
            <a:extLst>
              <a:ext uri="{FF2B5EF4-FFF2-40B4-BE49-F238E27FC236}">
                <a16:creationId xmlns:a16="http://schemas.microsoft.com/office/drawing/2014/main" id="{BB595D37-8A6B-4A2E-A375-B978B55003C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ECCA4FAD-CBBD-4E1E-AF8D-FE57178990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Another aspect of our skin that is unique among the primates is our subcutaneous fat layer.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was the phenomenon that first triggered Alister Hardy to take an interest in these ideas.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It make be argued that adult humans might be fat simply due to a high energy diet but this cannot be said of infants which are born with 5x as much fat as chimpanzees or other primates.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Having a fat baby makes no sense walking over the savannah or climbing trees but it does make sense by the water’s edge where it might help a baby to float and therefore avoid a near-drowning experience.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5A06F09-A050-41A1-9D35-0BEF54EE8C07}"/>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4D0A373B-41AB-4506-A2B1-305167F77E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C0C3E976-85B2-4D7B-B482-20E85718B0FE}"/>
              </a:ext>
            </a:extLst>
          </p:cNvPr>
          <p:cNvSpPr txBox="1">
            <a:spLocks noGrp="1"/>
          </p:cNvSpPr>
          <p:nvPr/>
        </p:nvSpPr>
        <p:spPr bwMode="auto">
          <a:xfrm>
            <a:off x="3902597" y="9519054"/>
            <a:ext cx="2985558" cy="50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4" tIns="48317" rIns="96634" bIns="4831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D19260C-6AAE-4DF2-A19E-728682F68EB6}" type="slidenum">
              <a:rPr lang="en-AU" altLang="en-US" b="0"/>
              <a:pPr algn="r" eaLnBrk="1" hangingPunct="1">
                <a:spcBef>
                  <a:spcPct val="0"/>
                </a:spcBef>
              </a:pPr>
              <a:t>17</a:t>
            </a:fld>
            <a:endParaRPr lang="en-AU" altLang="en-US"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46AACF7-1E58-4061-92D8-A5873ED1D7FF}"/>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53494E46-52E8-4B20-A276-37D1F97640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also strange differences in our respiratory apparatus.</a:t>
            </a:r>
          </a:p>
          <a:p>
            <a:endParaRPr lang="en-US" altLang="en-US" dirty="0">
              <a:latin typeface="Arial" panose="020B0604020202020204" pitchFamily="34" charset="0"/>
            </a:endParaRPr>
          </a:p>
          <a:p>
            <a:r>
              <a:rPr lang="en-US" altLang="en-US" dirty="0">
                <a:latin typeface="Arial" panose="020B0604020202020204" pitchFamily="34" charset="0"/>
              </a:rPr>
              <a:t>We ha a hood-like nose with inferiorly orientated nostril, as if to deflect water from entering the nostrils whilst swimming.</a:t>
            </a:r>
          </a:p>
        </p:txBody>
      </p:sp>
      <p:sp>
        <p:nvSpPr>
          <p:cNvPr id="34820" name="Slide Number Placeholder 3">
            <a:extLst>
              <a:ext uri="{FF2B5EF4-FFF2-40B4-BE49-F238E27FC236}">
                <a16:creationId xmlns:a16="http://schemas.microsoft.com/office/drawing/2014/main" id="{A90CDCD4-30A1-4773-8F10-9C1BD9041B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150" indent="-301981">
              <a:spcBef>
                <a:spcPct val="30000"/>
              </a:spcBef>
              <a:defRPr sz="1300">
                <a:solidFill>
                  <a:schemeClr val="tx1"/>
                </a:solidFill>
                <a:latin typeface="Arial" panose="020B0604020202020204" pitchFamily="34" charset="0"/>
              </a:defRPr>
            </a:lvl2pPr>
            <a:lvl3pPr marL="1207922" indent="-241584">
              <a:spcBef>
                <a:spcPct val="30000"/>
              </a:spcBef>
              <a:defRPr sz="1300">
                <a:solidFill>
                  <a:schemeClr val="tx1"/>
                </a:solidFill>
                <a:latin typeface="Arial" panose="020B0604020202020204" pitchFamily="34" charset="0"/>
              </a:defRPr>
            </a:lvl3pPr>
            <a:lvl4pPr marL="1691091" indent="-241584">
              <a:spcBef>
                <a:spcPct val="30000"/>
              </a:spcBef>
              <a:defRPr sz="1300">
                <a:solidFill>
                  <a:schemeClr val="tx1"/>
                </a:solidFill>
                <a:latin typeface="Arial" panose="020B0604020202020204" pitchFamily="34" charset="0"/>
              </a:defRPr>
            </a:lvl4pPr>
            <a:lvl5pPr marL="2174260" indent="-241584">
              <a:spcBef>
                <a:spcPct val="30000"/>
              </a:spcBef>
              <a:defRPr sz="1300">
                <a:solidFill>
                  <a:schemeClr val="tx1"/>
                </a:solidFill>
                <a:latin typeface="Arial" panose="020B0604020202020204" pitchFamily="34" charset="0"/>
              </a:defRPr>
            </a:lvl5pPr>
            <a:lvl6pPr marL="2657429" indent="-241584" eaLnBrk="0" fontAlgn="base" hangingPunct="0">
              <a:spcBef>
                <a:spcPct val="30000"/>
              </a:spcBef>
              <a:spcAft>
                <a:spcPct val="0"/>
              </a:spcAft>
              <a:defRPr sz="1300">
                <a:solidFill>
                  <a:schemeClr val="tx1"/>
                </a:solidFill>
                <a:latin typeface="Arial" panose="020B0604020202020204" pitchFamily="34" charset="0"/>
              </a:defRPr>
            </a:lvl6pPr>
            <a:lvl7pPr marL="3140598" indent="-241584" eaLnBrk="0" fontAlgn="base" hangingPunct="0">
              <a:spcBef>
                <a:spcPct val="30000"/>
              </a:spcBef>
              <a:spcAft>
                <a:spcPct val="0"/>
              </a:spcAft>
              <a:defRPr sz="1300">
                <a:solidFill>
                  <a:schemeClr val="tx1"/>
                </a:solidFill>
                <a:latin typeface="Arial" panose="020B0604020202020204" pitchFamily="34" charset="0"/>
              </a:defRPr>
            </a:lvl7pPr>
            <a:lvl8pPr marL="3623767" indent="-241584" eaLnBrk="0" fontAlgn="base" hangingPunct="0">
              <a:spcBef>
                <a:spcPct val="30000"/>
              </a:spcBef>
              <a:spcAft>
                <a:spcPct val="0"/>
              </a:spcAft>
              <a:defRPr sz="1300">
                <a:solidFill>
                  <a:schemeClr val="tx1"/>
                </a:solidFill>
                <a:latin typeface="Arial" panose="020B0604020202020204" pitchFamily="34" charset="0"/>
              </a:defRPr>
            </a:lvl8pPr>
            <a:lvl9pPr marL="4106936" indent="-24158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2DAA7E9-ED56-4822-A507-54CD30A91F30}" type="slidenum">
              <a:rPr lang="en-AU" altLang="en-US"/>
              <a:pPr>
                <a:spcBef>
                  <a:spcPct val="0"/>
                </a:spcBef>
              </a:pPr>
              <a:t>18</a:t>
            </a:fld>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Then there is the bizarre phenomenon of the descended larynx.</a:t>
            </a:r>
          </a:p>
          <a:p>
            <a:endParaRPr lang="en-AU" dirty="0"/>
          </a:p>
          <a:p>
            <a:r>
              <a:rPr lang="en-AU" dirty="0"/>
              <a:t>When you were a baby, you could suckle your mother’s nipple and drink her milk whilst breathing through you nose at the same time. Adult chimps, and almost all other mammals can too.</a:t>
            </a:r>
          </a:p>
          <a:p>
            <a:endParaRPr lang="en-AU" dirty="0"/>
          </a:p>
          <a:p>
            <a:r>
              <a:rPr lang="en-AU" dirty="0"/>
              <a:t>But after a few months, the larynx start to descend lower such that every time you swallow you risk choking to death. If it wasn’t for the epiglottis and a very powerful reflex many people would die this way. So, if this is the price we pay, what is the benefit? The idea that it helps us produce a broader range of sounds never satisfied me. Talking “like an aussie” with a high-pitched nasal twang might not be very pleasant but It hardly seems worth this potentially lethal trait.</a:t>
            </a:r>
          </a:p>
          <a:p>
            <a:endParaRPr lang="en-AU" dirty="0"/>
          </a:p>
          <a:p>
            <a:r>
              <a:rPr lang="en-AU" dirty="0"/>
              <a:t>Whilst swimming, though, it makes perfect sense. With a descended larynx it is no longer a problem if water entered the nostrils. The trachea can be blocked automatically.</a:t>
            </a:r>
          </a:p>
        </p:txBody>
      </p:sp>
      <p:sp>
        <p:nvSpPr>
          <p:cNvPr id="4" name="Slide Number Placeholder 3"/>
          <p:cNvSpPr>
            <a:spLocks noGrp="1"/>
          </p:cNvSpPr>
          <p:nvPr>
            <p:ph type="sldNum" sz="quarter" idx="5"/>
          </p:nvPr>
        </p:nvSpPr>
        <p:spPr/>
        <p:txBody>
          <a:bodyPr/>
          <a:lstStyle/>
          <a:p>
            <a:fld id="{3F353CD5-4110-462F-9A9B-EA0A092BEB59}" type="slidenum">
              <a:rPr lang="en-AU" smtClean="0"/>
              <a:t>19</a:t>
            </a:fld>
            <a:endParaRPr lang="en-AU"/>
          </a:p>
        </p:txBody>
      </p:sp>
    </p:spTree>
    <p:extLst>
      <p:ext uri="{BB962C8B-B14F-4D97-AF65-F5344CB8AC3E}">
        <p14:creationId xmlns:p14="http://schemas.microsoft.com/office/powerpoint/2010/main" val="330659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My dream is to finish what Elaine started… to try to take this idea out of the rubbish bin of pseudoscience and bring it into the mainstream.</a:t>
            </a:r>
          </a:p>
          <a:p>
            <a:r>
              <a:rPr lang="en-AU" dirty="0"/>
              <a:t>But tonight, I’m going to start where she finished… with the last three minutes of her last public talk. Elaine’s TED talk in Oxford in 2009. This, note, was at the age of 89.</a:t>
            </a:r>
          </a:p>
          <a:p>
            <a:endParaRPr lang="en-AU" dirty="0"/>
          </a:p>
          <a:p>
            <a:r>
              <a:rPr lang="en-AU" baseline="0" dirty="0"/>
              <a:t>She’s waxing lyrical about her 41 years effort to get anthropology to see the sense of her ideas. She’s just told the audience about her ideas and is reflecting about why the “aquatic ape theory” hasn’t been accepted yet and what might happen in the future. </a:t>
            </a:r>
          </a:p>
          <a:p>
            <a:endParaRPr lang="en-AU" baseline="0" dirty="0"/>
          </a:p>
          <a:p>
            <a:pPr marL="228600" indent="-228600">
              <a:buAutoNum type="arabicPeriod"/>
            </a:pPr>
            <a:r>
              <a:rPr lang="en-AU" dirty="0"/>
              <a:t>They’ll keep ignoring it.</a:t>
            </a:r>
          </a:p>
          <a:p>
            <a:pPr marL="228600" indent="-228600">
              <a:buAutoNum type="arabicPeriod"/>
            </a:pPr>
            <a:r>
              <a:rPr lang="en-AU" dirty="0"/>
              <a:t>Some genius will come along and show it wasn’t the savannah, it wasn’t water, it was THIS!</a:t>
            </a:r>
          </a:p>
          <a:p>
            <a:pPr marL="228600" indent="-228600">
              <a:buAutoNum type="arabicPeriod"/>
            </a:pPr>
            <a:r>
              <a:rPr lang="en-AU" dirty="0"/>
              <a:t>A coming together – a new synthesis</a:t>
            </a:r>
          </a:p>
        </p:txBody>
      </p:sp>
      <p:sp>
        <p:nvSpPr>
          <p:cNvPr id="4" name="Slide Number Placeholder 3"/>
          <p:cNvSpPr>
            <a:spLocks noGrp="1"/>
          </p:cNvSpPr>
          <p:nvPr>
            <p:ph type="sldNum" sz="quarter" idx="5"/>
          </p:nvPr>
        </p:nvSpPr>
        <p:spPr/>
        <p:txBody>
          <a:bodyPr/>
          <a:lstStyle/>
          <a:p>
            <a:fld id="{3F353CD5-4110-462F-9A9B-EA0A092BEB59}" type="slidenum">
              <a:rPr lang="en-AU" smtClean="0"/>
              <a:t>2</a:t>
            </a:fld>
            <a:endParaRPr lang="en-AU"/>
          </a:p>
        </p:txBody>
      </p:sp>
    </p:spTree>
    <p:extLst>
      <p:ext uri="{BB962C8B-B14F-4D97-AF65-F5344CB8AC3E}">
        <p14:creationId xmlns:p14="http://schemas.microsoft.com/office/powerpoint/2010/main" val="3920413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6FE6D0A-8CB4-4AB3-979B-74FBEC08252A}"/>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9C3188E2-ABF8-4F8A-901B-ECD83DB081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8CF029E3-06D7-423D-BD8D-A8E2A511922B}"/>
              </a:ext>
            </a:extLst>
          </p:cNvPr>
          <p:cNvSpPr txBox="1">
            <a:spLocks noGrp="1"/>
          </p:cNvSpPr>
          <p:nvPr/>
        </p:nvSpPr>
        <p:spPr bwMode="auto">
          <a:xfrm>
            <a:off x="3902597" y="9519054"/>
            <a:ext cx="2985558" cy="50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4" tIns="48317" rIns="96634" bIns="4831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9B8BE84-E0D9-4809-A54A-2E3783127F98}" type="slidenum">
              <a:rPr lang="en-AU" altLang="en-US" b="0"/>
              <a:pPr algn="r" eaLnBrk="1" hangingPunct="1">
                <a:spcBef>
                  <a:spcPct val="0"/>
                </a:spcBef>
              </a:pPr>
              <a:t>20</a:t>
            </a:fld>
            <a:endParaRPr lang="en-AU" altLang="en-US"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Traditionally, for generations, the most accepted model to explain the human condition can be labelled the “savannah theory”.</a:t>
            </a:r>
          </a:p>
          <a:p>
            <a:endParaRPr lang="en-AU" dirty="0"/>
          </a:p>
          <a:p>
            <a:r>
              <a:rPr lang="en-AU" dirty="0"/>
              <a:t>Some have tried to suggest that this term was an invention by Elaine Morgan as a kind of “straw man” to knock down. But as she so eloquently stated, although it’s true no-one ever coined the term before she did, the same is true of the “God theory”. People’s belief in that, similarly, was so strong it didn’t need a label.</a:t>
            </a:r>
          </a:p>
          <a:p>
            <a:endParaRPr lang="en-AU" dirty="0"/>
          </a:p>
          <a:p>
            <a:r>
              <a:rPr lang="en-AU" dirty="0"/>
              <a:t>As someone who returned to academia 25 years ago, I can confirm that it is still taught as strongly today as ever.</a:t>
            </a:r>
          </a:p>
        </p:txBody>
      </p:sp>
      <p:sp>
        <p:nvSpPr>
          <p:cNvPr id="4" name="Slide Number Placeholder 3"/>
          <p:cNvSpPr>
            <a:spLocks noGrp="1"/>
          </p:cNvSpPr>
          <p:nvPr>
            <p:ph type="sldNum" sz="quarter" idx="5"/>
          </p:nvPr>
        </p:nvSpPr>
        <p:spPr/>
        <p:txBody>
          <a:bodyPr/>
          <a:lstStyle/>
          <a:p>
            <a:fld id="{3F353CD5-4110-462F-9A9B-EA0A092BEB59}" type="slidenum">
              <a:rPr lang="en-AU" smtClean="0"/>
              <a:t>21</a:t>
            </a:fld>
            <a:endParaRPr lang="en-AU"/>
          </a:p>
        </p:txBody>
      </p:sp>
    </p:spTree>
    <p:extLst>
      <p:ext uri="{BB962C8B-B14F-4D97-AF65-F5344CB8AC3E}">
        <p14:creationId xmlns:p14="http://schemas.microsoft.com/office/powerpoint/2010/main" val="2053879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76CCCEE-4251-40D3-94B4-7051D107D4A8}"/>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61A12322-E3E7-4A63-9F35-AB82EDD81B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are typical savannah-based explanations for the 5 major ape-human differences.</a:t>
            </a:r>
          </a:p>
        </p:txBody>
      </p:sp>
      <p:sp>
        <p:nvSpPr>
          <p:cNvPr id="40964" name="Slide Number Placeholder 3">
            <a:extLst>
              <a:ext uri="{FF2B5EF4-FFF2-40B4-BE49-F238E27FC236}">
                <a16:creationId xmlns:a16="http://schemas.microsoft.com/office/drawing/2014/main" id="{1D5A513B-0B86-4692-A6E5-5C32994C07BC}"/>
              </a:ext>
            </a:extLst>
          </p:cNvPr>
          <p:cNvSpPr txBox="1">
            <a:spLocks noGrp="1"/>
          </p:cNvSpPr>
          <p:nvPr/>
        </p:nvSpPr>
        <p:spPr bwMode="auto">
          <a:xfrm>
            <a:off x="3902597" y="9519054"/>
            <a:ext cx="2985558" cy="50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4" tIns="48317" rIns="96634" bIns="4831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C09C452-7D20-4CCB-BF6A-8A552B268771}" type="slidenum">
              <a:rPr lang="en-AU" altLang="en-US" b="0"/>
              <a:pPr algn="r" eaLnBrk="1" hangingPunct="1">
                <a:spcBef>
                  <a:spcPct val="0"/>
                </a:spcBef>
              </a:pPr>
              <a:t>22</a:t>
            </a:fld>
            <a:endParaRPr lang="en-AU" altLang="en-US"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6F93B75-530E-4BE1-884A-2DD3FB13B376}"/>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96BA6456-3BDC-4695-8D9A-1DA38B5561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first serious alternative to the idea was first proposed by Max Westenhöfer in 1942 and, independently, by Sir Alister Hardy and 1960.</a:t>
            </a:r>
          </a:p>
          <a:p>
            <a:endParaRPr lang="en-US" altLang="en-US" dirty="0">
              <a:latin typeface="Arial" panose="020B0604020202020204" pitchFamily="34" charset="0"/>
            </a:endParaRPr>
          </a:p>
          <a:p>
            <a:r>
              <a:rPr lang="en-US" altLang="en-US" dirty="0">
                <a:latin typeface="Arial" panose="020B0604020202020204" pitchFamily="34" charset="0"/>
              </a:rPr>
              <a:t>But the person that championed the idea most, almost single-handedly for 41 years, was Elaine Morgan.</a:t>
            </a:r>
          </a:p>
        </p:txBody>
      </p:sp>
      <p:sp>
        <p:nvSpPr>
          <p:cNvPr id="43012" name="Slide Number Placeholder 3">
            <a:extLst>
              <a:ext uri="{FF2B5EF4-FFF2-40B4-BE49-F238E27FC236}">
                <a16:creationId xmlns:a16="http://schemas.microsoft.com/office/drawing/2014/main" id="{F6B1CA1E-2CF7-4A9E-9D33-52AF4EBF4D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85150" indent="-301981">
              <a:defRPr b="1">
                <a:solidFill>
                  <a:schemeClr val="tx1"/>
                </a:solidFill>
                <a:latin typeface="Arial" panose="020B0604020202020204" pitchFamily="34" charset="0"/>
              </a:defRPr>
            </a:lvl2pPr>
            <a:lvl3pPr marL="1207922" indent="-241584">
              <a:defRPr b="1">
                <a:solidFill>
                  <a:schemeClr val="tx1"/>
                </a:solidFill>
                <a:latin typeface="Arial" panose="020B0604020202020204" pitchFamily="34" charset="0"/>
              </a:defRPr>
            </a:lvl3pPr>
            <a:lvl4pPr marL="1691091" indent="-241584">
              <a:defRPr b="1">
                <a:solidFill>
                  <a:schemeClr val="tx1"/>
                </a:solidFill>
                <a:latin typeface="Arial" panose="020B0604020202020204" pitchFamily="34" charset="0"/>
              </a:defRPr>
            </a:lvl4pPr>
            <a:lvl5pPr marL="2174260" indent="-241584">
              <a:defRPr b="1">
                <a:solidFill>
                  <a:schemeClr val="tx1"/>
                </a:solidFill>
                <a:latin typeface="Arial" panose="020B0604020202020204" pitchFamily="34" charset="0"/>
              </a:defRPr>
            </a:lvl5pPr>
            <a:lvl6pPr marL="2657429" indent="-241584" eaLnBrk="0" fontAlgn="base" hangingPunct="0">
              <a:spcBef>
                <a:spcPct val="0"/>
              </a:spcBef>
              <a:spcAft>
                <a:spcPct val="0"/>
              </a:spcAft>
              <a:defRPr b="1">
                <a:solidFill>
                  <a:schemeClr val="tx1"/>
                </a:solidFill>
                <a:latin typeface="Arial" panose="020B0604020202020204" pitchFamily="34" charset="0"/>
              </a:defRPr>
            </a:lvl6pPr>
            <a:lvl7pPr marL="3140598" indent="-241584" eaLnBrk="0" fontAlgn="base" hangingPunct="0">
              <a:spcBef>
                <a:spcPct val="0"/>
              </a:spcBef>
              <a:spcAft>
                <a:spcPct val="0"/>
              </a:spcAft>
              <a:defRPr b="1">
                <a:solidFill>
                  <a:schemeClr val="tx1"/>
                </a:solidFill>
                <a:latin typeface="Arial" panose="020B0604020202020204" pitchFamily="34" charset="0"/>
              </a:defRPr>
            </a:lvl7pPr>
            <a:lvl8pPr marL="3623767" indent="-241584" eaLnBrk="0" fontAlgn="base" hangingPunct="0">
              <a:spcBef>
                <a:spcPct val="0"/>
              </a:spcBef>
              <a:spcAft>
                <a:spcPct val="0"/>
              </a:spcAft>
              <a:defRPr b="1">
                <a:solidFill>
                  <a:schemeClr val="tx1"/>
                </a:solidFill>
                <a:latin typeface="Arial" panose="020B0604020202020204" pitchFamily="34" charset="0"/>
              </a:defRPr>
            </a:lvl8pPr>
            <a:lvl9pPr marL="4106936" indent="-241584" eaLnBrk="0" fontAlgn="base" hangingPunct="0">
              <a:spcBef>
                <a:spcPct val="0"/>
              </a:spcBef>
              <a:spcAft>
                <a:spcPct val="0"/>
              </a:spcAft>
              <a:defRPr b="1">
                <a:solidFill>
                  <a:schemeClr val="tx1"/>
                </a:solidFill>
                <a:latin typeface="Arial" panose="020B0604020202020204" pitchFamily="34" charset="0"/>
              </a:defRPr>
            </a:lvl9pPr>
          </a:lstStyle>
          <a:p>
            <a:fld id="{21997530-87CF-4CE6-B4C3-D1AE931779CD}" type="slidenum">
              <a:rPr lang="en-AU" altLang="en-US" b="0"/>
              <a:pPr/>
              <a:t>23</a:t>
            </a:fld>
            <a:endParaRPr lang="en-AU" altLang="en-US"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C5CBF7-0A6A-422A-84D6-CCACDFFDF37A}"/>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390D9838-9F6F-45EB-96C9-FD5FFBE582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Here are a summary of ‘more aquatic’ explanations.</a:t>
            </a:r>
          </a:p>
          <a:p>
            <a:endParaRPr lang="en-US" altLang="en-US" dirty="0">
              <a:latin typeface="Arial" panose="020B0604020202020204" pitchFamily="34" charset="0"/>
            </a:endParaRPr>
          </a:p>
          <a:p>
            <a:r>
              <a:rPr lang="en-US" altLang="en-US" dirty="0">
                <a:latin typeface="Arial" panose="020B0604020202020204" pitchFamily="34" charset="0"/>
              </a:rPr>
              <a:t>I think they’re at least as good, if not better, and more parsimonious as long as you allow that heretical thought in you head that our ancestors waded, swam and dived a little more than those of chimps did.</a:t>
            </a:r>
          </a:p>
        </p:txBody>
      </p:sp>
      <p:sp>
        <p:nvSpPr>
          <p:cNvPr id="47108" name="Slide Number Placeholder 3">
            <a:extLst>
              <a:ext uri="{FF2B5EF4-FFF2-40B4-BE49-F238E27FC236}">
                <a16:creationId xmlns:a16="http://schemas.microsoft.com/office/drawing/2014/main" id="{14C4E78E-67F5-4015-AD22-F09EBB3879DF}"/>
              </a:ext>
            </a:extLst>
          </p:cNvPr>
          <p:cNvSpPr txBox="1">
            <a:spLocks noGrp="1"/>
          </p:cNvSpPr>
          <p:nvPr/>
        </p:nvSpPr>
        <p:spPr bwMode="auto">
          <a:xfrm>
            <a:off x="3902597" y="9519054"/>
            <a:ext cx="2985558" cy="50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4" tIns="48317" rIns="96634" bIns="4831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B3DD9DA-1338-4C43-A540-A07433A0263A}" type="slidenum">
              <a:rPr lang="en-AU" altLang="en-US" b="0"/>
              <a:pPr algn="r" eaLnBrk="1" hangingPunct="1">
                <a:spcBef>
                  <a:spcPct val="0"/>
                </a:spcBef>
              </a:pPr>
              <a:t>24</a:t>
            </a:fld>
            <a:endParaRPr lang="en-AU" altLang="en-US"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B19E463-7D78-4473-8CE0-81CA1FB624C8}"/>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DF34ECE0-D3EF-4676-AEDB-54A5F20387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Of all these human traits, I chose bipedalism, perhaps subconsciously because my father lost his when I was three. He spent the last 37 years of his life in a wheelchair.</a:t>
            </a:r>
          </a:p>
        </p:txBody>
      </p:sp>
      <p:sp>
        <p:nvSpPr>
          <p:cNvPr id="60420" name="Slide Number Placeholder 3">
            <a:extLst>
              <a:ext uri="{FF2B5EF4-FFF2-40B4-BE49-F238E27FC236}">
                <a16:creationId xmlns:a16="http://schemas.microsoft.com/office/drawing/2014/main" id="{6ADF739F-5072-4635-B9D3-9E31B12EE7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150" indent="-301981">
              <a:spcBef>
                <a:spcPct val="30000"/>
              </a:spcBef>
              <a:defRPr sz="1300">
                <a:solidFill>
                  <a:schemeClr val="tx1"/>
                </a:solidFill>
                <a:latin typeface="Arial" panose="020B0604020202020204" pitchFamily="34" charset="0"/>
              </a:defRPr>
            </a:lvl2pPr>
            <a:lvl3pPr marL="1207922" indent="-241584">
              <a:spcBef>
                <a:spcPct val="30000"/>
              </a:spcBef>
              <a:defRPr sz="1300">
                <a:solidFill>
                  <a:schemeClr val="tx1"/>
                </a:solidFill>
                <a:latin typeface="Arial" panose="020B0604020202020204" pitchFamily="34" charset="0"/>
              </a:defRPr>
            </a:lvl3pPr>
            <a:lvl4pPr marL="1691091" indent="-241584">
              <a:spcBef>
                <a:spcPct val="30000"/>
              </a:spcBef>
              <a:defRPr sz="1300">
                <a:solidFill>
                  <a:schemeClr val="tx1"/>
                </a:solidFill>
                <a:latin typeface="Arial" panose="020B0604020202020204" pitchFamily="34" charset="0"/>
              </a:defRPr>
            </a:lvl4pPr>
            <a:lvl5pPr marL="2174260" indent="-241584">
              <a:spcBef>
                <a:spcPct val="30000"/>
              </a:spcBef>
              <a:defRPr sz="1300">
                <a:solidFill>
                  <a:schemeClr val="tx1"/>
                </a:solidFill>
                <a:latin typeface="Arial" panose="020B0604020202020204" pitchFamily="34" charset="0"/>
              </a:defRPr>
            </a:lvl5pPr>
            <a:lvl6pPr marL="2657429" indent="-241584" eaLnBrk="0" fontAlgn="base" hangingPunct="0">
              <a:spcBef>
                <a:spcPct val="30000"/>
              </a:spcBef>
              <a:spcAft>
                <a:spcPct val="0"/>
              </a:spcAft>
              <a:defRPr sz="1300">
                <a:solidFill>
                  <a:schemeClr val="tx1"/>
                </a:solidFill>
                <a:latin typeface="Arial" panose="020B0604020202020204" pitchFamily="34" charset="0"/>
              </a:defRPr>
            </a:lvl6pPr>
            <a:lvl7pPr marL="3140598" indent="-241584" eaLnBrk="0" fontAlgn="base" hangingPunct="0">
              <a:spcBef>
                <a:spcPct val="30000"/>
              </a:spcBef>
              <a:spcAft>
                <a:spcPct val="0"/>
              </a:spcAft>
              <a:defRPr sz="1300">
                <a:solidFill>
                  <a:schemeClr val="tx1"/>
                </a:solidFill>
                <a:latin typeface="Arial" panose="020B0604020202020204" pitchFamily="34" charset="0"/>
              </a:defRPr>
            </a:lvl7pPr>
            <a:lvl8pPr marL="3623767" indent="-241584" eaLnBrk="0" fontAlgn="base" hangingPunct="0">
              <a:spcBef>
                <a:spcPct val="30000"/>
              </a:spcBef>
              <a:spcAft>
                <a:spcPct val="0"/>
              </a:spcAft>
              <a:defRPr sz="1300">
                <a:solidFill>
                  <a:schemeClr val="tx1"/>
                </a:solidFill>
                <a:latin typeface="Arial" panose="020B0604020202020204" pitchFamily="34" charset="0"/>
              </a:defRPr>
            </a:lvl8pPr>
            <a:lvl9pPr marL="4106936" indent="-24158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D760735E-240A-47DF-98D7-96D6F9C35E4B}" type="slidenum">
              <a:rPr lang="en-AU" altLang="en-US"/>
              <a:pPr>
                <a:spcBef>
                  <a:spcPct val="0"/>
                </a:spcBef>
              </a:pPr>
              <a:t>25</a:t>
            </a:fld>
            <a:endParaRPr lang="en-AU"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I want to emphasise this point.</a:t>
            </a:r>
          </a:p>
          <a:p>
            <a:endParaRPr lang="en-AU" dirty="0"/>
          </a:p>
          <a:p>
            <a:r>
              <a:rPr lang="en-AU" dirty="0"/>
              <a:t>When I was getting into all this I had just read Elaine Morgan’s 1997 book ‘The Aquatic Ape Hypothesis’.</a:t>
            </a:r>
          </a:p>
          <a:p>
            <a:endParaRPr lang="en-AU" dirty="0"/>
          </a:p>
          <a:p>
            <a:r>
              <a:rPr lang="en-AU" dirty="0"/>
              <a:t>It has four chapters on bipedalism and Elaine makes a brilliant case for the wading hypothesis.</a:t>
            </a:r>
          </a:p>
          <a:p>
            <a:endParaRPr lang="en-AU" dirty="0"/>
          </a:p>
          <a:p>
            <a:r>
              <a:rPr lang="en-AU" dirty="0"/>
              <a:t>But at the time, the best evidence she could come up with was third-hand, anecdotal stories about proboscis monkeys in Borneo which were apparently often seen wading through swamps.</a:t>
            </a:r>
          </a:p>
          <a:p>
            <a:r>
              <a:rPr lang="en-AU" dirty="0"/>
              <a:t>I remember seeing these drawings and thinking there must be better evidence than this in great apes.</a:t>
            </a:r>
          </a:p>
          <a:p>
            <a:endParaRPr lang="en-AU" dirty="0"/>
          </a:p>
          <a:p>
            <a:r>
              <a:rPr lang="en-AU" dirty="0"/>
              <a:t>Of course, in the twenty years since, this evidence has flowed copiously.</a:t>
            </a:r>
          </a:p>
        </p:txBody>
      </p:sp>
      <p:sp>
        <p:nvSpPr>
          <p:cNvPr id="4" name="Slide Number Placeholder 3"/>
          <p:cNvSpPr>
            <a:spLocks noGrp="1"/>
          </p:cNvSpPr>
          <p:nvPr>
            <p:ph type="sldNum" sz="quarter" idx="5"/>
          </p:nvPr>
        </p:nvSpPr>
        <p:spPr/>
        <p:txBody>
          <a:bodyPr/>
          <a:lstStyle/>
          <a:p>
            <a:fld id="{3F353CD5-4110-462F-9A9B-EA0A092BEB59}" type="slidenum">
              <a:rPr lang="en-AU" smtClean="0"/>
              <a:t>26</a:t>
            </a:fld>
            <a:endParaRPr lang="en-AU"/>
          </a:p>
        </p:txBody>
      </p:sp>
    </p:spTree>
    <p:extLst>
      <p:ext uri="{BB962C8B-B14F-4D97-AF65-F5344CB8AC3E}">
        <p14:creationId xmlns:p14="http://schemas.microsoft.com/office/powerpoint/2010/main" val="2096304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for me, this was the biggest of several elephants in the room.</a:t>
            </a:r>
          </a:p>
        </p:txBody>
      </p:sp>
      <p:sp>
        <p:nvSpPr>
          <p:cNvPr id="4" name="Slide Number Placeholder 3"/>
          <p:cNvSpPr>
            <a:spLocks noGrp="1"/>
          </p:cNvSpPr>
          <p:nvPr>
            <p:ph type="sldNum" sz="quarter" idx="5"/>
          </p:nvPr>
        </p:nvSpPr>
        <p:spPr/>
        <p:txBody>
          <a:bodyPr/>
          <a:lstStyle/>
          <a:p>
            <a:fld id="{3F353CD5-4110-462F-9A9B-EA0A092BEB59}" type="slidenum">
              <a:rPr lang="en-AU" smtClean="0"/>
              <a:t>27</a:t>
            </a:fld>
            <a:endParaRPr lang="en-AU"/>
          </a:p>
        </p:txBody>
      </p:sp>
    </p:spTree>
    <p:extLst>
      <p:ext uri="{BB962C8B-B14F-4D97-AF65-F5344CB8AC3E}">
        <p14:creationId xmlns:p14="http://schemas.microsoft.com/office/powerpoint/2010/main" val="1698380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had to return to academia to find out what the problem was with this idea.</a:t>
            </a:r>
          </a:p>
          <a:p>
            <a:endParaRPr lang="en-AU" dirty="0"/>
          </a:p>
          <a:p>
            <a:r>
              <a:rPr lang="en-AU" dirty="0"/>
              <a:t>I remember my first day at University college London where we had a kind of welcoming party for the students. I spent almost all of it talking to Professor Leslie Aiello. I asked her straight to her face what was wrong with Elaine Morgan’s idea and it was clear she didn’t have a good answer. She pointed my to John Langdon’s “Parsimony” paper published a couple of years before not knowing that I’d already read and written a counter-critique. Next, astonishingly, she pointed me to an amateur web site (www.aquaticape.org) by a guy called Jim Moore which is really nothing more than an attempted character assassination of Elaine Morgan.</a:t>
            </a:r>
          </a:p>
        </p:txBody>
      </p:sp>
      <p:sp>
        <p:nvSpPr>
          <p:cNvPr id="4" name="Slide Number Placeholder 3"/>
          <p:cNvSpPr>
            <a:spLocks noGrp="1"/>
          </p:cNvSpPr>
          <p:nvPr>
            <p:ph type="sldNum" sz="quarter" idx="5"/>
          </p:nvPr>
        </p:nvSpPr>
        <p:spPr/>
        <p:txBody>
          <a:bodyPr/>
          <a:lstStyle/>
          <a:p>
            <a:fld id="{3F353CD5-4110-462F-9A9B-EA0A092BEB59}" type="slidenum">
              <a:rPr lang="en-AU" smtClean="0"/>
              <a:t>28</a:t>
            </a:fld>
            <a:endParaRPr lang="en-AU"/>
          </a:p>
        </p:txBody>
      </p:sp>
    </p:spTree>
    <p:extLst>
      <p:ext uri="{BB962C8B-B14F-4D97-AF65-F5344CB8AC3E}">
        <p14:creationId xmlns:p14="http://schemas.microsoft.com/office/powerpoint/2010/main" val="1948201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B3E5B14-3AD0-4BCF-A47C-24BC7A57EBDA}"/>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122DFDF5-F760-4CAB-B618-D6755F7625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My PhD is about the aquatic ape theory – at least part of it – the idea that wading through shallow water was a key factor in our bipedality. When you do a PhD you’re supposed to do a lit. review and my first draft was massive – 150,000 words. You should have seen Nick Milne’s face. It’s a huge subject and I wanted to tackle it in a new way… by trying to evaluate and compare some of these ideas.</a:t>
            </a:r>
          </a:p>
          <a:p>
            <a:endParaRPr lang="en-US" altLang="en-US" dirty="0">
              <a:latin typeface="Arial" panose="020B0604020202020204" pitchFamily="34" charset="0"/>
            </a:endParaRPr>
          </a:p>
          <a:p>
            <a:r>
              <a:rPr lang="en-US" altLang="en-US" dirty="0">
                <a:latin typeface="Arial" panose="020B0604020202020204" pitchFamily="34" charset="0"/>
              </a:rPr>
              <a:t>In a nutshell, my Lit. Review evaluated all the 40+ models of bipedalism against a kind of “marking rubric”. I found that the wading models were, at the very least, as good as any and probably far better.</a:t>
            </a:r>
          </a:p>
        </p:txBody>
      </p:sp>
      <p:sp>
        <p:nvSpPr>
          <p:cNvPr id="63492" name="Slide Number Placeholder 3">
            <a:extLst>
              <a:ext uri="{FF2B5EF4-FFF2-40B4-BE49-F238E27FC236}">
                <a16:creationId xmlns:a16="http://schemas.microsoft.com/office/drawing/2014/main" id="{0EE2FF63-4469-42EA-A9FA-E63295E1E25E}"/>
              </a:ext>
            </a:extLst>
          </p:cNvPr>
          <p:cNvSpPr txBox="1">
            <a:spLocks noGrp="1"/>
          </p:cNvSpPr>
          <p:nvPr/>
        </p:nvSpPr>
        <p:spPr bwMode="auto">
          <a:xfrm>
            <a:off x="3902597" y="9519054"/>
            <a:ext cx="2985558" cy="50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4" tIns="48317" rIns="96634" bIns="4831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7BF4295-A4AC-40C0-BC20-40E193B95490}" type="slidenum">
              <a:rPr lang="en-AU" altLang="en-US" b="0"/>
              <a:pPr algn="r" eaLnBrk="1" hangingPunct="1">
                <a:spcBef>
                  <a:spcPct val="0"/>
                </a:spcBef>
              </a:pPr>
              <a:t>29</a:t>
            </a:fld>
            <a:endParaRPr lang="en-AU" altLang="en-US"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Right! I’ll go along with that too. </a:t>
            </a:r>
          </a:p>
          <a:p>
            <a:endParaRPr lang="en-AU" baseline="0" dirty="0"/>
          </a:p>
          <a:p>
            <a:r>
              <a:rPr lang="en-AU" baseline="0" dirty="0"/>
              <a:t>And so I hope you will. See, that? A beautiful thing. I think so too.</a:t>
            </a:r>
          </a:p>
          <a:p>
            <a:endParaRPr lang="en-AU" baseline="0" dirty="0"/>
          </a:p>
          <a:p>
            <a:r>
              <a:rPr lang="en-AU" baseline="0" dirty="0"/>
              <a:t>But, unlike Elaine I don’t see it as a hybridisation of the ideas of Darwin and Hardy, but between the savannah and aquatic ideas… into waterside.</a:t>
            </a:r>
          </a:p>
          <a:p>
            <a:endParaRPr lang="en-AU" baseline="0" dirty="0"/>
          </a:p>
          <a:p>
            <a:r>
              <a:rPr lang="en-AU" baseline="0" dirty="0"/>
              <a:t>See, right from the beginning I’ve thought that the term “aquatic ape” was problematic. ‘Aquatic’ mammals are most often thought of as whales, dolphins and the like. It seems to have set off all sorts of bizarre triggers in the minds of mainstream anthropologists making it a taboo. </a:t>
            </a:r>
            <a:endParaRPr lang="en-AU" dirty="0"/>
          </a:p>
        </p:txBody>
      </p:sp>
      <p:sp>
        <p:nvSpPr>
          <p:cNvPr id="4" name="Slide Number Placeholder 3"/>
          <p:cNvSpPr>
            <a:spLocks noGrp="1"/>
          </p:cNvSpPr>
          <p:nvPr>
            <p:ph type="sldNum" sz="quarter" idx="5"/>
          </p:nvPr>
        </p:nvSpPr>
        <p:spPr/>
        <p:txBody>
          <a:bodyPr/>
          <a:lstStyle/>
          <a:p>
            <a:fld id="{3F353CD5-4110-462F-9A9B-EA0A092BEB59}" type="slidenum">
              <a:rPr lang="en-AU" smtClean="0"/>
              <a:t>3</a:t>
            </a:fld>
            <a:endParaRPr lang="en-AU"/>
          </a:p>
        </p:txBody>
      </p:sp>
    </p:spTree>
    <p:extLst>
      <p:ext uri="{BB962C8B-B14F-4D97-AF65-F5344CB8AC3E}">
        <p14:creationId xmlns:p14="http://schemas.microsoft.com/office/powerpoint/2010/main" val="1227571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bent over backwards to be fair and not biased to the wading idea.</a:t>
            </a:r>
          </a:p>
          <a:p>
            <a:endParaRPr lang="en-AU" dirty="0"/>
          </a:p>
          <a:p>
            <a:r>
              <a:rPr lang="en-AU" dirty="0"/>
              <a:t>If you don’t believe me please type in this URL and it’ll take to a web page set up by my son in which you can see all my evaluations and justifications. </a:t>
            </a:r>
          </a:p>
          <a:p>
            <a:endParaRPr lang="en-AU" dirty="0"/>
          </a:p>
          <a:p>
            <a:r>
              <a:rPr lang="en-AU" dirty="0"/>
              <a:t>Please go there and enter your own evaluations. See if you can make the wading models among the worst as is their usual ranking in terms of popularity in university textbooks.</a:t>
            </a:r>
          </a:p>
        </p:txBody>
      </p:sp>
      <p:sp>
        <p:nvSpPr>
          <p:cNvPr id="4" name="Slide Number Placeholder 3"/>
          <p:cNvSpPr>
            <a:spLocks noGrp="1"/>
          </p:cNvSpPr>
          <p:nvPr>
            <p:ph type="sldNum" sz="quarter" idx="5"/>
          </p:nvPr>
        </p:nvSpPr>
        <p:spPr/>
        <p:txBody>
          <a:bodyPr/>
          <a:lstStyle/>
          <a:p>
            <a:fld id="{3F353CD5-4110-462F-9A9B-EA0A092BEB59}" type="slidenum">
              <a:rPr lang="en-AU" smtClean="0"/>
              <a:t>30</a:t>
            </a:fld>
            <a:endParaRPr lang="en-AU"/>
          </a:p>
        </p:txBody>
      </p:sp>
    </p:spTree>
    <p:extLst>
      <p:ext uri="{BB962C8B-B14F-4D97-AF65-F5344CB8AC3E}">
        <p14:creationId xmlns:p14="http://schemas.microsoft.com/office/powerpoint/2010/main" val="2497325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first met Elaine in the summer of 1999 at her home in Mountain Ash.</a:t>
            </a:r>
          </a:p>
          <a:p>
            <a:endParaRPr lang="en-AU" dirty="0"/>
          </a:p>
          <a:p>
            <a:r>
              <a:rPr lang="en-AU" dirty="0"/>
              <a:t>I recorded an interview with her which is on line.</a:t>
            </a:r>
          </a:p>
          <a:p>
            <a:endParaRPr lang="en-AU" dirty="0"/>
          </a:p>
          <a:p>
            <a:r>
              <a:rPr lang="en-AU" dirty="0"/>
              <a:t>Elaine, at the time was really optimistic about the idea making a breakthrough any time soon and she had good reason to be optimistic.</a:t>
            </a:r>
          </a:p>
          <a:p>
            <a:endParaRPr lang="en-AU" dirty="0"/>
          </a:p>
        </p:txBody>
      </p:sp>
      <p:sp>
        <p:nvSpPr>
          <p:cNvPr id="4" name="Slide Number Placeholder 3"/>
          <p:cNvSpPr>
            <a:spLocks noGrp="1"/>
          </p:cNvSpPr>
          <p:nvPr>
            <p:ph type="sldNum" sz="quarter" idx="5"/>
          </p:nvPr>
        </p:nvSpPr>
        <p:spPr/>
        <p:txBody>
          <a:bodyPr/>
          <a:lstStyle/>
          <a:p>
            <a:fld id="{3F353CD5-4110-462F-9A9B-EA0A092BEB59}" type="slidenum">
              <a:rPr lang="en-AU" smtClean="0"/>
              <a:t>31</a:t>
            </a:fld>
            <a:endParaRPr lang="en-AU"/>
          </a:p>
        </p:txBody>
      </p:sp>
    </p:spTree>
    <p:extLst>
      <p:ext uri="{BB962C8B-B14F-4D97-AF65-F5344CB8AC3E}">
        <p14:creationId xmlns:p14="http://schemas.microsoft.com/office/powerpoint/2010/main" val="3378267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recent years there had been a couple of “proper” scientific symposia where mainstream scientists debated the subjects with proponents.</a:t>
            </a:r>
          </a:p>
          <a:p>
            <a:endParaRPr lang="en-AU" dirty="0"/>
          </a:p>
          <a:p>
            <a:r>
              <a:rPr lang="en-AU" dirty="0"/>
              <a:t>The first, in Valkenburg, Holland, in 1987 had about a dozen established scientists there, clearly taking the idea very seriously indeed.</a:t>
            </a:r>
          </a:p>
          <a:p>
            <a:endParaRPr lang="en-AU" dirty="0"/>
          </a:p>
          <a:p>
            <a:r>
              <a:rPr lang="en-AU" dirty="0"/>
              <a:t>The proceedings were published in Roede et al, still the most balanced book on the subject in the literature.</a:t>
            </a:r>
          </a:p>
          <a:p>
            <a:endParaRPr lang="en-AU" dirty="0"/>
          </a:p>
          <a:p>
            <a:r>
              <a:rPr lang="en-AU" dirty="0"/>
              <a:t>Chairing the committee was the famous primatologist Vernon Reynolds. He had the unenviable task of summarising the whole thing. I’ve included the text her.</a:t>
            </a:r>
          </a:p>
          <a:p>
            <a:endParaRPr lang="en-AU" dirty="0"/>
          </a:p>
          <a:p>
            <a:r>
              <a:rPr lang="en-AU" dirty="0"/>
              <a:t>When I read it I felt a real sense of relief that, at last, someone had written some common sense about this.</a:t>
            </a:r>
          </a:p>
          <a:p>
            <a:endParaRPr lang="en-AU" dirty="0"/>
          </a:p>
          <a:p>
            <a:r>
              <a:rPr lang="en-AU" dirty="0"/>
              <a:t>Of course no-one thought our ancestors were ever fully aquatic in the past, did they? I certainly didn’t. I just thought that our ancestors were exposed to more selection from wading, swimming and diving than the ancestors of the other great apes.</a:t>
            </a:r>
          </a:p>
        </p:txBody>
      </p:sp>
      <p:sp>
        <p:nvSpPr>
          <p:cNvPr id="4" name="Slide Number Placeholder 3"/>
          <p:cNvSpPr>
            <a:spLocks noGrp="1"/>
          </p:cNvSpPr>
          <p:nvPr>
            <p:ph type="sldNum" sz="quarter" idx="5"/>
          </p:nvPr>
        </p:nvSpPr>
        <p:spPr/>
        <p:txBody>
          <a:bodyPr/>
          <a:lstStyle/>
          <a:p>
            <a:fld id="{3F353CD5-4110-462F-9A9B-EA0A092BEB59}" type="slidenum">
              <a:rPr lang="en-AU" smtClean="0"/>
              <a:t>32</a:t>
            </a:fld>
            <a:endParaRPr lang="en-AU"/>
          </a:p>
        </p:txBody>
      </p:sp>
    </p:spTree>
    <p:extLst>
      <p:ext uri="{BB962C8B-B14F-4D97-AF65-F5344CB8AC3E}">
        <p14:creationId xmlns:p14="http://schemas.microsoft.com/office/powerpoint/2010/main" val="1849798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I went to see Elaine she was still buzzing about a BBC / Discovery Channel documentary that had just been made.</a:t>
            </a:r>
          </a:p>
          <a:p>
            <a:endParaRPr lang="en-AU" dirty="0"/>
          </a:p>
          <a:p>
            <a:r>
              <a:rPr lang="en-AU" dirty="0"/>
              <a:t>It’s still probably the best doco on the subject even today. It has many fantastic interviews with key people on both sides of the divide, including Sir Alister Hardy, Desmond Morris and Leslie Aiello.</a:t>
            </a:r>
          </a:p>
          <a:p>
            <a:endParaRPr lang="en-AU" dirty="0"/>
          </a:p>
          <a:p>
            <a:r>
              <a:rPr lang="en-AU" dirty="0"/>
              <a:t>Here’s a beautiful clip from the great man himself, Phillip Tobias, a true scientist who wasn’t afraid of being wrong and who always gave generous praise to Elaine Morgan’s work.</a:t>
            </a:r>
          </a:p>
        </p:txBody>
      </p:sp>
      <p:sp>
        <p:nvSpPr>
          <p:cNvPr id="4" name="Slide Number Placeholder 3"/>
          <p:cNvSpPr>
            <a:spLocks noGrp="1"/>
          </p:cNvSpPr>
          <p:nvPr>
            <p:ph type="sldNum" sz="quarter" idx="5"/>
          </p:nvPr>
        </p:nvSpPr>
        <p:spPr/>
        <p:txBody>
          <a:bodyPr/>
          <a:lstStyle/>
          <a:p>
            <a:fld id="{3F353CD5-4110-462F-9A9B-EA0A092BEB59}" type="slidenum">
              <a:rPr lang="en-AU" smtClean="0"/>
              <a:t>33</a:t>
            </a:fld>
            <a:endParaRPr lang="en-AU"/>
          </a:p>
        </p:txBody>
      </p:sp>
    </p:spTree>
    <p:extLst>
      <p:ext uri="{BB962C8B-B14F-4D97-AF65-F5344CB8AC3E}">
        <p14:creationId xmlns:p14="http://schemas.microsoft.com/office/powerpoint/2010/main" val="1879597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a just few years later, the BBC did a series called Life of Mammals hosted by none other than Sir David Attenborough.</a:t>
            </a:r>
          </a:p>
          <a:p>
            <a:endParaRPr lang="en-AU" dirty="0"/>
          </a:p>
          <a:p>
            <a:r>
              <a:rPr lang="en-AU" dirty="0"/>
              <a:t>The final episode, “Food for Thought” was about human evolution.</a:t>
            </a:r>
          </a:p>
          <a:p>
            <a:endParaRPr lang="en-AU" dirty="0"/>
          </a:p>
          <a:p>
            <a:r>
              <a:rPr lang="en-AU" dirty="0"/>
              <a:t>Sir David managed to get a crew out to the Congo to film him standing in waist deep water in front of bipedally wading chimpanzees specifically to say these most beautiful words.</a:t>
            </a:r>
          </a:p>
          <a:p>
            <a:endParaRPr lang="en-AU" dirty="0"/>
          </a:p>
          <a:p>
            <a:r>
              <a:rPr lang="en-AU" dirty="0"/>
              <a:t>Music to my ears.</a:t>
            </a:r>
          </a:p>
          <a:p>
            <a:endParaRPr lang="en-AU" dirty="0"/>
          </a:p>
          <a:p>
            <a:endParaRPr lang="en-AU" dirty="0"/>
          </a:p>
        </p:txBody>
      </p:sp>
      <p:sp>
        <p:nvSpPr>
          <p:cNvPr id="4" name="Slide Number Placeholder 3"/>
          <p:cNvSpPr>
            <a:spLocks noGrp="1"/>
          </p:cNvSpPr>
          <p:nvPr>
            <p:ph type="sldNum" sz="quarter" idx="5"/>
          </p:nvPr>
        </p:nvSpPr>
        <p:spPr/>
        <p:txBody>
          <a:bodyPr/>
          <a:lstStyle/>
          <a:p>
            <a:fld id="{3F353CD5-4110-462F-9A9B-EA0A092BEB59}" type="slidenum">
              <a:rPr lang="en-AU" smtClean="0"/>
              <a:t>34</a:t>
            </a:fld>
            <a:endParaRPr lang="en-AU"/>
          </a:p>
        </p:txBody>
      </p:sp>
    </p:spTree>
    <p:extLst>
      <p:ext uri="{BB962C8B-B14F-4D97-AF65-F5344CB8AC3E}">
        <p14:creationId xmlns:p14="http://schemas.microsoft.com/office/powerpoint/2010/main" val="1136415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has happened since?</a:t>
            </a:r>
          </a:p>
          <a:p>
            <a:endParaRPr lang="en-AU" dirty="0"/>
          </a:p>
          <a:p>
            <a:r>
              <a:rPr lang="en-AU" dirty="0"/>
              <a:t>Well, it breaks my heart to say that it seems to be going down the first of the three alternatives Elaine considered in 2009.</a:t>
            </a:r>
          </a:p>
          <a:p>
            <a:endParaRPr lang="en-AU" dirty="0"/>
          </a:p>
          <a:p>
            <a:r>
              <a:rPr lang="en-AU" dirty="0"/>
              <a:t>For twenty years it’s just been “we don’t talk about that”. As she said, that’s very sad.</a:t>
            </a:r>
          </a:p>
          <a:p>
            <a:endParaRPr lang="en-AU" dirty="0"/>
          </a:p>
          <a:p>
            <a:r>
              <a:rPr lang="en-AU" dirty="0"/>
              <a:t>It’s really why I decided to start this initiative. Somebody is going to talk about it and those talks are going to be on line for posterity.</a:t>
            </a:r>
          </a:p>
          <a:p>
            <a:endParaRPr lang="en-AU" dirty="0"/>
          </a:p>
          <a:p>
            <a:r>
              <a:rPr lang="en-AU" dirty="0"/>
              <a:t>We will hear the case for it here. And, if anyone from the aquaskeptic side would like to try to defend this situation, I’m all ears.</a:t>
            </a:r>
          </a:p>
        </p:txBody>
      </p:sp>
      <p:sp>
        <p:nvSpPr>
          <p:cNvPr id="4" name="Slide Number Placeholder 3"/>
          <p:cNvSpPr>
            <a:spLocks noGrp="1"/>
          </p:cNvSpPr>
          <p:nvPr>
            <p:ph type="sldNum" sz="quarter" idx="5"/>
          </p:nvPr>
        </p:nvSpPr>
        <p:spPr/>
        <p:txBody>
          <a:bodyPr/>
          <a:lstStyle/>
          <a:p>
            <a:fld id="{3F353CD5-4110-462F-9A9B-EA0A092BEB59}" type="slidenum">
              <a:rPr lang="en-AU" smtClean="0"/>
              <a:t>35</a:t>
            </a:fld>
            <a:endParaRPr lang="en-AU"/>
          </a:p>
        </p:txBody>
      </p:sp>
    </p:spTree>
    <p:extLst>
      <p:ext uri="{BB962C8B-B14F-4D97-AF65-F5344CB8AC3E}">
        <p14:creationId xmlns:p14="http://schemas.microsoft.com/office/powerpoint/2010/main" val="536904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Bizarrely, to me, the idea that has become de rigeur over the last twenty years, is Dan Lieberman’s Endurance Running Hypothesis. This is the idea that our ancestors were able to do persistence hunting, chasing down antelope over the hot, dry savannah plains, by following their tracks. Even though they are much faster than us over short bursts, humans are apparently can out run them over marathon like distances.</a:t>
            </a:r>
          </a:p>
          <a:p>
            <a:endParaRPr lang="en-AU" dirty="0"/>
          </a:p>
          <a:p>
            <a:r>
              <a:rPr lang="en-AU" dirty="0"/>
              <a:t>It’s seems incredible to me that Elaine Morgan railed so successfully against the “Man the Mighty Hunter” model in 1972 with her best seller “Descent of Woman” only for have the idea re-imagined today as “Man the Mighty Marathon Runner”.</a:t>
            </a:r>
          </a:p>
          <a:p>
            <a:endParaRPr lang="en-AU" dirty="0"/>
          </a:p>
          <a:p>
            <a:r>
              <a:rPr lang="en-AU" dirty="0"/>
              <a:t>Whatever, holes and inconsistencies waterside models may have, and there are a few, they pale into insignificance compared to this. For example, what exactly was the band of young athletic men supposed to do with the carcass once they’ve finally chased down the poor beats some 20 km from base where, presumably, the women were waiting with the kids practicing wobbling their hips to look sexy?</a:t>
            </a:r>
          </a:p>
        </p:txBody>
      </p:sp>
      <p:sp>
        <p:nvSpPr>
          <p:cNvPr id="4" name="Slide Number Placeholder 3"/>
          <p:cNvSpPr>
            <a:spLocks noGrp="1"/>
          </p:cNvSpPr>
          <p:nvPr>
            <p:ph type="sldNum" sz="quarter" idx="5"/>
          </p:nvPr>
        </p:nvSpPr>
        <p:spPr/>
        <p:txBody>
          <a:bodyPr/>
          <a:lstStyle/>
          <a:p>
            <a:fld id="{3F353CD5-4110-462F-9A9B-EA0A092BEB59}" type="slidenum">
              <a:rPr lang="en-AU" smtClean="0"/>
              <a:t>36</a:t>
            </a:fld>
            <a:endParaRPr lang="en-AU"/>
          </a:p>
        </p:txBody>
      </p:sp>
    </p:spTree>
    <p:extLst>
      <p:ext uri="{BB962C8B-B14F-4D97-AF65-F5344CB8AC3E}">
        <p14:creationId xmlns:p14="http://schemas.microsoft.com/office/powerpoint/2010/main" val="2751613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Most heart-breaking for me is the review paper published in the Handbook of Palaeoanthropology by Will Harcourt-Smith in bipedal origins in 2013.</a:t>
            </a:r>
          </a:p>
          <a:p>
            <a:endParaRPr lang="en-AU" dirty="0"/>
          </a:p>
          <a:p>
            <a:r>
              <a:rPr lang="en-AU" dirty="0"/>
              <a:t>Will was completing his PhD at UCL as I was there doing my masters so I know he is aware of the wading idea as I gave at least one talk that he attended.</a:t>
            </a:r>
          </a:p>
          <a:p>
            <a:endParaRPr lang="en-AU" dirty="0"/>
          </a:p>
          <a:p>
            <a:r>
              <a:rPr lang="en-AU" dirty="0"/>
              <a:t>The paper has 36 pages, contains around 20,000 words but wading is not mentioned once. I find that absolutely incredible. </a:t>
            </a:r>
          </a:p>
        </p:txBody>
      </p:sp>
      <p:sp>
        <p:nvSpPr>
          <p:cNvPr id="4" name="Slide Number Placeholder 3"/>
          <p:cNvSpPr>
            <a:spLocks noGrp="1"/>
          </p:cNvSpPr>
          <p:nvPr>
            <p:ph type="sldNum" sz="quarter" idx="5"/>
          </p:nvPr>
        </p:nvSpPr>
        <p:spPr/>
        <p:txBody>
          <a:bodyPr/>
          <a:lstStyle/>
          <a:p>
            <a:fld id="{3F353CD5-4110-462F-9A9B-EA0A092BEB59}" type="slidenum">
              <a:rPr lang="en-AU" smtClean="0"/>
              <a:t>37</a:t>
            </a:fld>
            <a:endParaRPr lang="en-AU"/>
          </a:p>
        </p:txBody>
      </p:sp>
    </p:spTree>
    <p:extLst>
      <p:ext uri="{BB962C8B-B14F-4D97-AF65-F5344CB8AC3E}">
        <p14:creationId xmlns:p14="http://schemas.microsoft.com/office/powerpoint/2010/main" val="2754653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Recently, on the social media, several “big wigs” in academia have been very outspoken against Elaine Morgan and these ideas.</a:t>
            </a:r>
          </a:p>
          <a:p>
            <a:endParaRPr lang="en-AU" dirty="0"/>
          </a:p>
          <a:p>
            <a:r>
              <a:rPr lang="en-AU" dirty="0"/>
              <a:t>Henry Gee, chief editor of Nature wrote an astonishing diatribe in 2013 and Alice Roberts and Mark Maslin criticised the BBC for producing a two-part Radio Documentary called “The Waterside Ape” in 2016, narrated by Sir David Attenborough.</a:t>
            </a:r>
          </a:p>
          <a:p>
            <a:endParaRPr lang="en-AU" dirty="0"/>
          </a:p>
          <a:p>
            <a:r>
              <a:rPr lang="en-AU" dirty="0"/>
              <a:t>I finally managed to tempt her to reply to a tweet I made about that just the other day.</a:t>
            </a:r>
          </a:p>
          <a:p>
            <a:endParaRPr lang="en-AU" dirty="0"/>
          </a:p>
          <a:p>
            <a:r>
              <a:rPr lang="en-AU" dirty="0"/>
              <a:t>Here it is. Typically, it’s full of errors. Now don’t get my wrong. I have massive respect for Alice. I think she’s a great presenter and shows such enthusiasm. She’s also a brilliant anatomist and a highly skilled technical artist. It’s so sad that, on this, she’s so narrow minded.</a:t>
            </a:r>
          </a:p>
          <a:p>
            <a:endParaRPr lang="en-AU" dirty="0"/>
          </a:p>
          <a:p>
            <a:r>
              <a:rPr lang="en-AU" dirty="0"/>
              <a:t>Alice, the idea held enough water in 1987 to attract a dozen mainstream scientists to debate it at a symposium. And since then, there has been more evidence than ever in favour of waterside ideas, as the BBC radio documentary reported.</a:t>
            </a:r>
          </a:p>
          <a:p>
            <a:endParaRPr lang="en-AU" dirty="0"/>
          </a:p>
          <a:p>
            <a:endParaRPr lang="en-AU" dirty="0"/>
          </a:p>
        </p:txBody>
      </p:sp>
      <p:sp>
        <p:nvSpPr>
          <p:cNvPr id="4" name="Slide Number Placeholder 3"/>
          <p:cNvSpPr>
            <a:spLocks noGrp="1"/>
          </p:cNvSpPr>
          <p:nvPr>
            <p:ph type="sldNum" sz="quarter" idx="5"/>
          </p:nvPr>
        </p:nvSpPr>
        <p:spPr/>
        <p:txBody>
          <a:bodyPr/>
          <a:lstStyle/>
          <a:p>
            <a:fld id="{3F353CD5-4110-462F-9A9B-EA0A092BEB59}" type="slidenum">
              <a:rPr lang="en-AU" smtClean="0"/>
              <a:t>38</a:t>
            </a:fld>
            <a:endParaRPr lang="en-AU"/>
          </a:p>
        </p:txBody>
      </p:sp>
    </p:spTree>
    <p:extLst>
      <p:ext uri="{BB962C8B-B14F-4D97-AF65-F5344CB8AC3E}">
        <p14:creationId xmlns:p14="http://schemas.microsoft.com/office/powerpoint/2010/main" val="3783174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idea that the fossil evidence does not support waterside models is a myth. Actually the exact opposite is true.</a:t>
            </a:r>
          </a:p>
          <a:p>
            <a:endParaRPr lang="en-AU" dirty="0"/>
          </a:p>
          <a:p>
            <a:r>
              <a:rPr lang="en-AU" dirty="0"/>
              <a:t>And all my 25 years work trying to scientifically test various hypotheses of the wading idea have been completely ignored.</a:t>
            </a:r>
          </a:p>
          <a:p>
            <a:endParaRPr lang="en-AU" dirty="0"/>
          </a:p>
          <a:p>
            <a:r>
              <a:rPr lang="en-AU" dirty="0"/>
              <a:t>Here are a few.</a:t>
            </a:r>
          </a:p>
          <a:p>
            <a:endParaRPr lang="en-AU" dirty="0"/>
          </a:p>
          <a:p>
            <a:r>
              <a:rPr lang="en-AU" dirty="0"/>
              <a:t>I cannot honestly say whether other, mainstream, ideas are better than waterside hypotheses in other areas but having studied bipedal origins for 25 years I am absolutely certain that none comes anywhere near the wading hypothesis of bipedal origins.</a:t>
            </a:r>
          </a:p>
        </p:txBody>
      </p:sp>
      <p:sp>
        <p:nvSpPr>
          <p:cNvPr id="4" name="Slide Number Placeholder 3"/>
          <p:cNvSpPr>
            <a:spLocks noGrp="1"/>
          </p:cNvSpPr>
          <p:nvPr>
            <p:ph type="sldNum" sz="quarter" idx="5"/>
          </p:nvPr>
        </p:nvSpPr>
        <p:spPr/>
        <p:txBody>
          <a:bodyPr/>
          <a:lstStyle/>
          <a:p>
            <a:fld id="{3F353CD5-4110-462F-9A9B-EA0A092BEB59}" type="slidenum">
              <a:rPr lang="en-AU" smtClean="0"/>
              <a:t>39</a:t>
            </a:fld>
            <a:endParaRPr lang="en-AU"/>
          </a:p>
        </p:txBody>
      </p:sp>
    </p:spTree>
    <p:extLst>
      <p:ext uri="{BB962C8B-B14F-4D97-AF65-F5344CB8AC3E}">
        <p14:creationId xmlns:p14="http://schemas.microsoft.com/office/powerpoint/2010/main" val="117834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Notions of mermaids and the man from Atlantis seem to have come to mind.</a:t>
            </a:r>
          </a:p>
          <a:p>
            <a:endParaRPr lang="en-AU" dirty="0"/>
          </a:p>
          <a:p>
            <a:r>
              <a:rPr lang="en-AU" dirty="0"/>
              <a:t>Please let’s dispel those notions forever.</a:t>
            </a:r>
          </a:p>
          <a:p>
            <a:endParaRPr lang="en-AU" dirty="0"/>
          </a:p>
          <a:p>
            <a:r>
              <a:rPr lang="en-AU" dirty="0"/>
              <a:t>No need for mermaids here. </a:t>
            </a:r>
          </a:p>
        </p:txBody>
      </p:sp>
      <p:sp>
        <p:nvSpPr>
          <p:cNvPr id="4" name="Slide Number Placeholder 3"/>
          <p:cNvSpPr>
            <a:spLocks noGrp="1"/>
          </p:cNvSpPr>
          <p:nvPr>
            <p:ph type="sldNum" sz="quarter" idx="5"/>
          </p:nvPr>
        </p:nvSpPr>
        <p:spPr/>
        <p:txBody>
          <a:bodyPr/>
          <a:lstStyle/>
          <a:p>
            <a:fld id="{3F353CD5-4110-462F-9A9B-EA0A092BEB59}" type="slidenum">
              <a:rPr lang="en-AU" smtClean="0"/>
              <a:t>4</a:t>
            </a:fld>
            <a:endParaRPr lang="en-AU"/>
          </a:p>
        </p:txBody>
      </p:sp>
    </p:spTree>
    <p:extLst>
      <p:ext uri="{BB962C8B-B14F-4D97-AF65-F5344CB8AC3E}">
        <p14:creationId xmlns:p14="http://schemas.microsoft.com/office/powerpoint/2010/main" val="293729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Remember, in 1997 the best evidence Elaine could come up was third hand reports and a sketch of proboscis monkeys wading in Borneo.</a:t>
            </a:r>
          </a:p>
          <a:p>
            <a:endParaRPr lang="en-AU" dirty="0"/>
          </a:p>
          <a:p>
            <a:r>
              <a:rPr lang="en-AU" dirty="0"/>
              <a:t>Since then there has been a steady flow of photographic and video evidence showing that great apes too are most predictably bipedal in shallow water. This is locomotion, not posturing. This is unsupported by the upper limbs. In fact it could kill an ape to try to support itself with its upper limbs in some depths.</a:t>
            </a:r>
          </a:p>
          <a:p>
            <a:endParaRPr lang="en-AU" dirty="0"/>
          </a:p>
          <a:p>
            <a:r>
              <a:rPr lang="en-AU" dirty="0"/>
              <a:t>One simply could not wish for better evidence than this and yet it’s all but ignored even today.</a:t>
            </a:r>
          </a:p>
        </p:txBody>
      </p:sp>
      <p:sp>
        <p:nvSpPr>
          <p:cNvPr id="4" name="Slide Number Placeholder 3"/>
          <p:cNvSpPr>
            <a:spLocks noGrp="1"/>
          </p:cNvSpPr>
          <p:nvPr>
            <p:ph type="sldNum" sz="quarter" idx="5"/>
          </p:nvPr>
        </p:nvSpPr>
        <p:spPr/>
        <p:txBody>
          <a:bodyPr/>
          <a:lstStyle/>
          <a:p>
            <a:fld id="{3F353CD5-4110-462F-9A9B-EA0A092BEB59}" type="slidenum">
              <a:rPr lang="en-AU" smtClean="0"/>
              <a:t>40</a:t>
            </a:fld>
            <a:endParaRPr lang="en-AU"/>
          </a:p>
        </p:txBody>
      </p:sp>
    </p:spTree>
    <p:extLst>
      <p:ext uri="{BB962C8B-B14F-4D97-AF65-F5344CB8AC3E}">
        <p14:creationId xmlns:p14="http://schemas.microsoft.com/office/powerpoint/2010/main" val="288656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say “all but ignored”.</a:t>
            </a:r>
          </a:p>
          <a:p>
            <a:endParaRPr lang="en-AU" dirty="0"/>
          </a:p>
          <a:p>
            <a:r>
              <a:rPr lang="en-AU" dirty="0"/>
              <a:t>There is one mainstream anthropologist who seems to have decided it’s a very good hypothesis and that’s Richard Wrangham.</a:t>
            </a:r>
          </a:p>
          <a:p>
            <a:endParaRPr lang="en-AU" dirty="0"/>
          </a:p>
          <a:p>
            <a:r>
              <a:rPr lang="en-AU" dirty="0"/>
              <a:t>Here’s a beautiful clip from a documentary he was part of a few months ago.</a:t>
            </a:r>
          </a:p>
          <a:p>
            <a:endParaRPr lang="en-AU" dirty="0"/>
          </a:p>
          <a:p>
            <a:r>
              <a:rPr lang="en-AU" dirty="0"/>
              <a:t>Again this is music to my ears….</a:t>
            </a:r>
          </a:p>
          <a:p>
            <a:endParaRPr lang="en-AU" dirty="0"/>
          </a:p>
          <a:p>
            <a:endParaRPr lang="en-AU" dirty="0"/>
          </a:p>
        </p:txBody>
      </p:sp>
      <p:sp>
        <p:nvSpPr>
          <p:cNvPr id="4" name="Slide Number Placeholder 3"/>
          <p:cNvSpPr>
            <a:spLocks noGrp="1"/>
          </p:cNvSpPr>
          <p:nvPr>
            <p:ph type="sldNum" sz="quarter" idx="5"/>
          </p:nvPr>
        </p:nvSpPr>
        <p:spPr/>
        <p:txBody>
          <a:bodyPr/>
          <a:lstStyle/>
          <a:p>
            <a:fld id="{3F353CD5-4110-462F-9A9B-EA0A092BEB59}" type="slidenum">
              <a:rPr lang="en-AU" smtClean="0"/>
              <a:t>41</a:t>
            </a:fld>
            <a:endParaRPr lang="en-AU"/>
          </a:p>
        </p:txBody>
      </p:sp>
    </p:spTree>
    <p:extLst>
      <p:ext uri="{BB962C8B-B14F-4D97-AF65-F5344CB8AC3E}">
        <p14:creationId xmlns:p14="http://schemas.microsoft.com/office/powerpoint/2010/main" val="675682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perhaps wading is soon to take it’s rightful place among the models of hominid bipedal origins that mainstream anthropologists will now be open to discuss.</a:t>
            </a:r>
          </a:p>
          <a:p>
            <a:endParaRPr lang="en-AU" dirty="0"/>
          </a:p>
          <a:p>
            <a:r>
              <a:rPr lang="en-AU" dirty="0"/>
              <a:t>But if so, and surely it is long overdue it was, then the same must be true of all the other ideas Elaine so brilliantly researched and eloquently explained.</a:t>
            </a:r>
          </a:p>
        </p:txBody>
      </p:sp>
      <p:sp>
        <p:nvSpPr>
          <p:cNvPr id="4" name="Slide Number Placeholder 3"/>
          <p:cNvSpPr>
            <a:spLocks noGrp="1"/>
          </p:cNvSpPr>
          <p:nvPr>
            <p:ph type="sldNum" sz="quarter" idx="5"/>
          </p:nvPr>
        </p:nvSpPr>
        <p:spPr/>
        <p:txBody>
          <a:bodyPr/>
          <a:lstStyle/>
          <a:p>
            <a:fld id="{3F353CD5-4110-462F-9A9B-EA0A092BEB59}" type="slidenum">
              <a:rPr lang="en-AU" smtClean="0"/>
              <a:t>42</a:t>
            </a:fld>
            <a:endParaRPr lang="en-AU"/>
          </a:p>
        </p:txBody>
      </p:sp>
    </p:spTree>
    <p:extLst>
      <p:ext uri="{BB962C8B-B14F-4D97-AF65-F5344CB8AC3E}">
        <p14:creationId xmlns:p14="http://schemas.microsoft.com/office/powerpoint/2010/main" val="2470845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talks will try to cover all these ideas and more over the forthcoming months.</a:t>
            </a:r>
          </a:p>
          <a:p>
            <a:endParaRPr lang="en-AU" dirty="0"/>
          </a:p>
          <a:p>
            <a:r>
              <a:rPr lang="en-AU" dirty="0"/>
              <a:t>I am so grateful to these people for agreeing to participate in the program.</a:t>
            </a:r>
          </a:p>
          <a:p>
            <a:endParaRPr lang="en-AU" dirty="0"/>
          </a:p>
          <a:p>
            <a:r>
              <a:rPr lang="en-AU" dirty="0"/>
              <a:t>Please keep an eye on the web site www.whattalks.com and subscribe to the YouTube channel so you don’t miss out.</a:t>
            </a:r>
          </a:p>
          <a:p>
            <a:endParaRPr lang="en-AU" dirty="0"/>
          </a:p>
          <a:p>
            <a:r>
              <a:rPr lang="en-AU" dirty="0"/>
              <a:t>Thank you for your attention.</a:t>
            </a:r>
          </a:p>
          <a:p>
            <a:endParaRPr lang="en-AU" dirty="0"/>
          </a:p>
          <a:p>
            <a:r>
              <a:rPr lang="en-AU" dirty="0"/>
              <a:t>And now I’m going to invite Simon Bearder to say a few words if he’s here. </a:t>
            </a:r>
          </a:p>
          <a:p>
            <a:endParaRPr lang="en-AU" dirty="0"/>
          </a:p>
          <a:p>
            <a:r>
              <a:rPr lang="en-AU"/>
              <a:t>Anything to add Simon?</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3F353CD5-4110-462F-9A9B-EA0A092BEB59}" type="slidenum">
              <a:rPr lang="en-AU" smtClean="0"/>
              <a:t>43</a:t>
            </a:fld>
            <a:endParaRPr lang="en-AU"/>
          </a:p>
        </p:txBody>
      </p:sp>
    </p:spTree>
    <p:extLst>
      <p:ext uri="{BB962C8B-B14F-4D97-AF65-F5344CB8AC3E}">
        <p14:creationId xmlns:p14="http://schemas.microsoft.com/office/powerpoint/2010/main" val="29434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“Aquatic Ape” proponents are like a herd of cats and can’t agree to very much at all, so I tried to come up with an umbrella term that would include every possible specific idea they might have.</a:t>
            </a:r>
          </a:p>
          <a:p>
            <a:endParaRPr lang="en-AU" baseline="0" dirty="0"/>
          </a:p>
          <a:p>
            <a:r>
              <a:rPr lang="en-AU" baseline="0" dirty="0"/>
              <a:t>‘Waterside’ sets the right tone for me. It does not suggest living </a:t>
            </a:r>
            <a:r>
              <a:rPr lang="en-AU" b="1" u="sng" baseline="0" dirty="0"/>
              <a:t>in</a:t>
            </a:r>
            <a:r>
              <a:rPr lang="en-AU" baseline="0" dirty="0"/>
              <a:t> the water, but by it, on land. At the same time it does not set any limits on how much wading, swimming or diving our ancestors could have done, or specify where.</a:t>
            </a:r>
          </a:p>
          <a:p>
            <a:endParaRPr lang="en-AU" baseline="0" dirty="0"/>
          </a:p>
          <a:p>
            <a:r>
              <a:rPr lang="en-AU" baseline="0" dirty="0"/>
              <a:t>I am proud that I persuaded Elaine to co-author a chapter in the 2011 book on this where we came up with this new (plural) label definition. The key point is that the degree of selection need not have been very much. </a:t>
            </a:r>
          </a:p>
          <a:p>
            <a:endParaRPr lang="en-AU" baseline="0" dirty="0"/>
          </a:p>
          <a:p>
            <a:r>
              <a:rPr lang="en-AU" baseline="0" dirty="0"/>
              <a:t>Again… forget mermaids.</a:t>
            </a:r>
            <a:endParaRPr lang="en-AU" dirty="0"/>
          </a:p>
        </p:txBody>
      </p:sp>
      <p:sp>
        <p:nvSpPr>
          <p:cNvPr id="4" name="Slide Number Placeholder 3"/>
          <p:cNvSpPr>
            <a:spLocks noGrp="1"/>
          </p:cNvSpPr>
          <p:nvPr>
            <p:ph type="sldNum" sz="quarter" idx="5"/>
          </p:nvPr>
        </p:nvSpPr>
        <p:spPr/>
        <p:txBody>
          <a:bodyPr/>
          <a:lstStyle/>
          <a:p>
            <a:fld id="{3F353CD5-4110-462F-9A9B-EA0A092BEB59}" type="slidenum">
              <a:rPr lang="en-AU" smtClean="0"/>
              <a:t>5</a:t>
            </a:fld>
            <a:endParaRPr lang="en-AU"/>
          </a:p>
        </p:txBody>
      </p:sp>
    </p:spTree>
    <p:extLst>
      <p:ext uri="{BB962C8B-B14F-4D97-AF65-F5344CB8AC3E}">
        <p14:creationId xmlns:p14="http://schemas.microsoft.com/office/powerpoint/2010/main" val="298002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we’ve of TED Talks. So I wondered if we might use a silver lining</a:t>
            </a:r>
            <a:r>
              <a:rPr lang="en-AU" baseline="0" dirty="0"/>
              <a:t> from these dark clouds of COVID and find a way to hear the case put for the ideas Elaine works so hard for so long to promote. </a:t>
            </a:r>
          </a:p>
          <a:p>
            <a:endParaRPr lang="en-AU" baseline="0" dirty="0"/>
          </a:p>
          <a:p>
            <a:r>
              <a:rPr lang="en-AU" baseline="0" dirty="0"/>
              <a:t>Free. Virtual. Public. Global. Talks and Discussions. </a:t>
            </a:r>
            <a:r>
              <a:rPr lang="en-AU" dirty="0"/>
              <a:t>Waterside Hypotheses </a:t>
            </a:r>
            <a:r>
              <a:rPr lang="en-AU" baseline="0" dirty="0"/>
              <a:t>most certainly do not </a:t>
            </a:r>
            <a:r>
              <a:rPr lang="en-AU" dirty="0"/>
              <a:t>belong with the UFOs and the </a:t>
            </a:r>
            <a:r>
              <a:rPr lang="en-AU" dirty="0" err="1"/>
              <a:t>Yettis</a:t>
            </a:r>
            <a:r>
              <a:rPr lang="en-AU" dirty="0"/>
              <a:t>,</a:t>
            </a:r>
            <a:r>
              <a:rPr lang="en-AU" baseline="0" dirty="0"/>
              <a:t> and although i</a:t>
            </a:r>
            <a:r>
              <a:rPr lang="en-AU" dirty="0"/>
              <a:t>t’s not easy</a:t>
            </a:r>
            <a:r>
              <a:rPr lang="en-AU" baseline="0" dirty="0"/>
              <a:t> to change the minds of academics and their journals won’t touch it with a barge pole. We have to have faith in the scientific method and believe that the truth will come out sooner or later.</a:t>
            </a:r>
          </a:p>
          <a:p>
            <a:endParaRPr lang="en-AU" baseline="0" dirty="0"/>
          </a:p>
          <a:p>
            <a:r>
              <a:rPr lang="en-AU" baseline="0" dirty="0"/>
              <a:t>So Waterside Hypotheses provide the first two letters of the acronym WHAT. What about AT? Aquatic Theory? Well take your pick. I wanted to make the acronym open and inclusive, like ‘waterside’ itself.</a:t>
            </a:r>
          </a:p>
          <a:p>
            <a:endParaRPr lang="en-AU" dirty="0"/>
          </a:p>
        </p:txBody>
      </p:sp>
      <p:sp>
        <p:nvSpPr>
          <p:cNvPr id="4" name="Slide Number Placeholder 3"/>
          <p:cNvSpPr>
            <a:spLocks noGrp="1"/>
          </p:cNvSpPr>
          <p:nvPr>
            <p:ph type="sldNum" sz="quarter" idx="5"/>
          </p:nvPr>
        </p:nvSpPr>
        <p:spPr/>
        <p:txBody>
          <a:bodyPr/>
          <a:lstStyle/>
          <a:p>
            <a:fld id="{3F353CD5-4110-462F-9A9B-EA0A092BEB59}" type="slidenum">
              <a:rPr lang="en-AU" smtClean="0"/>
              <a:t>6</a:t>
            </a:fld>
            <a:endParaRPr lang="en-AU"/>
          </a:p>
        </p:txBody>
      </p:sp>
    </p:spTree>
    <p:extLst>
      <p:ext uri="{BB962C8B-B14F-4D97-AF65-F5344CB8AC3E}">
        <p14:creationId xmlns:p14="http://schemas.microsoft.com/office/powerpoint/2010/main" val="76811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other way of thinking of the series and website name is  to ask it as a question…. What Talks?</a:t>
            </a:r>
          </a:p>
          <a:p>
            <a:endParaRPr lang="en-AU" dirty="0"/>
          </a:p>
          <a:p>
            <a:r>
              <a:rPr lang="en-AU" dirty="0"/>
              <a:t>The answer, is not chimpanzees. Humans are the only species that actually can talk.</a:t>
            </a:r>
          </a:p>
          <a:p>
            <a:endParaRPr lang="en-AU" dirty="0"/>
          </a:p>
          <a:p>
            <a:r>
              <a:rPr lang="en-AU" dirty="0"/>
              <a:t>The questions we should immediately be thinking is “Why?” “How?” and “When?””</a:t>
            </a:r>
          </a:p>
          <a:p>
            <a:endParaRPr lang="en-AU" dirty="0"/>
          </a:p>
          <a:p>
            <a:pPr defTabSz="966338">
              <a:defRPr/>
            </a:pPr>
            <a:r>
              <a:rPr lang="en-AU" dirty="0"/>
              <a:t>These</a:t>
            </a:r>
            <a:r>
              <a:rPr lang="en-AU" baseline="0" dirty="0"/>
              <a:t> are the thought being this initiative. I’m going to start the ball rolling tonight – Elaine’s 101</a:t>
            </a:r>
            <a:r>
              <a:rPr lang="en-AU" baseline="30000" dirty="0"/>
              <a:t>st</a:t>
            </a:r>
            <a:r>
              <a:rPr lang="en-AU" baseline="0" dirty="0"/>
              <a:t> birthday. On the 2</a:t>
            </a:r>
            <a:r>
              <a:rPr lang="en-AU" baseline="30000" dirty="0"/>
              <a:t>nd</a:t>
            </a:r>
            <a:r>
              <a:rPr lang="en-AU" baseline="0" dirty="0"/>
              <a:t>/3</a:t>
            </a:r>
            <a:r>
              <a:rPr lang="en-AU" baseline="30000" dirty="0"/>
              <a:t>rd</a:t>
            </a:r>
            <a:r>
              <a:rPr lang="en-AU" baseline="0" dirty="0"/>
              <a:t> Sunday every month, someone else will present a 20 minute talk to anyone interested in why we are so different from the chimpanzees followed by half an hour or so of open discussion.</a:t>
            </a:r>
            <a:endParaRPr lang="en-AU" dirty="0"/>
          </a:p>
          <a:p>
            <a:endParaRPr lang="en-AU" dirty="0"/>
          </a:p>
        </p:txBody>
      </p:sp>
      <p:sp>
        <p:nvSpPr>
          <p:cNvPr id="4" name="Slide Number Placeholder 3"/>
          <p:cNvSpPr>
            <a:spLocks noGrp="1"/>
          </p:cNvSpPr>
          <p:nvPr>
            <p:ph type="sldNum" sz="quarter" idx="5"/>
          </p:nvPr>
        </p:nvSpPr>
        <p:spPr/>
        <p:txBody>
          <a:bodyPr/>
          <a:lstStyle/>
          <a:p>
            <a:fld id="{3F353CD5-4110-462F-9A9B-EA0A092BEB59}" type="slidenum">
              <a:rPr lang="en-AU" smtClean="0"/>
              <a:t>7</a:t>
            </a:fld>
            <a:endParaRPr lang="en-AU"/>
          </a:p>
        </p:txBody>
      </p:sp>
    </p:spTree>
    <p:extLst>
      <p:ext uri="{BB962C8B-B14F-4D97-AF65-F5344CB8AC3E}">
        <p14:creationId xmlns:p14="http://schemas.microsoft.com/office/powerpoint/2010/main" val="242690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Elaine had a simple, consistent way of starting her books on this topic.</a:t>
            </a:r>
          </a:p>
          <a:p>
            <a:endParaRPr lang="en-AU" dirty="0"/>
          </a:p>
          <a:p>
            <a:r>
              <a:rPr lang="en-AU" dirty="0"/>
              <a:t>And I will follow her lead here.</a:t>
            </a:r>
          </a:p>
        </p:txBody>
      </p:sp>
      <p:sp>
        <p:nvSpPr>
          <p:cNvPr id="4" name="Slide Number Placeholder 3"/>
          <p:cNvSpPr>
            <a:spLocks noGrp="1"/>
          </p:cNvSpPr>
          <p:nvPr>
            <p:ph type="sldNum" sz="quarter" idx="5"/>
          </p:nvPr>
        </p:nvSpPr>
        <p:spPr/>
        <p:txBody>
          <a:bodyPr/>
          <a:lstStyle/>
          <a:p>
            <a:fld id="{3F353CD5-4110-462F-9A9B-EA0A092BEB59}" type="slidenum">
              <a:rPr lang="en-AU" smtClean="0"/>
              <a:t>8</a:t>
            </a:fld>
            <a:endParaRPr lang="en-AU"/>
          </a:p>
        </p:txBody>
      </p:sp>
    </p:spTree>
    <p:extLst>
      <p:ext uri="{BB962C8B-B14F-4D97-AF65-F5344CB8AC3E}">
        <p14:creationId xmlns:p14="http://schemas.microsoft.com/office/powerpoint/2010/main" val="162378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Everyone knows that we are genetically close to chimpanzees. What is it? 98.5% in common, right? Well an even more fascinating and important fact is that they share LESS DNA with gorillas than they do with us, and a LOT less than with orang utans.</a:t>
            </a:r>
          </a:p>
          <a:p>
            <a:endParaRPr lang="en-AU" dirty="0"/>
          </a:p>
          <a:p>
            <a:r>
              <a:rPr lang="en-AU" dirty="0"/>
              <a:t>So, if we’re so close to them genetically,  how come we’re the odd man out?</a:t>
            </a:r>
          </a:p>
          <a:p>
            <a:endParaRPr lang="en-AU" dirty="0"/>
          </a:p>
          <a:p>
            <a:r>
              <a:rPr lang="en-AU" dirty="0"/>
              <a:t>No one questions this. As Elaine put it so eloquently in her Scars of Evolution book, no-one wonders why these traits were not shared out more evenly, such as a bipedal gorilla, a large brained orang utan and a naked chimpanzee. We have all the unique traits, they have none.</a:t>
            </a:r>
          </a:p>
          <a:p>
            <a:endParaRPr lang="en-AU" dirty="0"/>
          </a:p>
          <a:p>
            <a:r>
              <a:rPr lang="en-AU" dirty="0"/>
              <a:t>So what are the traits?</a:t>
            </a:r>
          </a:p>
        </p:txBody>
      </p:sp>
      <p:sp>
        <p:nvSpPr>
          <p:cNvPr id="4" name="Slide Number Placeholder 3"/>
          <p:cNvSpPr>
            <a:spLocks noGrp="1"/>
          </p:cNvSpPr>
          <p:nvPr>
            <p:ph type="sldNum" sz="quarter" idx="5"/>
          </p:nvPr>
        </p:nvSpPr>
        <p:spPr/>
        <p:txBody>
          <a:bodyPr/>
          <a:lstStyle/>
          <a:p>
            <a:fld id="{3F353CD5-4110-462F-9A9B-EA0A092BEB59}" type="slidenum">
              <a:rPr lang="en-AU" smtClean="0"/>
              <a:t>9</a:t>
            </a:fld>
            <a:endParaRPr lang="en-AU"/>
          </a:p>
        </p:txBody>
      </p:sp>
    </p:spTree>
    <p:extLst>
      <p:ext uri="{BB962C8B-B14F-4D97-AF65-F5344CB8AC3E}">
        <p14:creationId xmlns:p14="http://schemas.microsoft.com/office/powerpoint/2010/main" val="24663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2155-302E-44EE-92B3-E2BB7A36D7E1}"/>
              </a:ext>
            </a:extLst>
          </p:cNvPr>
          <p:cNvSpPr>
            <a:spLocks noGrp="1"/>
          </p:cNvSpPr>
          <p:nvPr>
            <p:ph type="ctrTitle"/>
          </p:nvPr>
        </p:nvSpPr>
        <p:spPr>
          <a:xfrm>
            <a:off x="1524000" y="1122363"/>
            <a:ext cx="9144000" cy="2387600"/>
          </a:xfrm>
        </p:spPr>
        <p:txBody>
          <a:bodyPr anchor="b"/>
          <a:lstStyle>
            <a:lvl1pPr algn="ctr">
              <a:defRPr sz="6000" b="1" baseline="0">
                <a:solidFill>
                  <a:srgbClr val="0000FF"/>
                </a:solidFill>
                <a:effectLst>
                  <a:outerShdw blurRad="38100" dist="38100" dir="2700000" algn="tl">
                    <a:srgbClr val="000000">
                      <a:alpha val="43137"/>
                    </a:srgbClr>
                  </a:outerShdw>
                </a:effectLst>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FB2DF58A-BD3C-4E32-9CAB-963ADC96AF80}"/>
              </a:ext>
            </a:extLst>
          </p:cNvPr>
          <p:cNvSpPr>
            <a:spLocks noGrp="1"/>
          </p:cNvSpPr>
          <p:nvPr>
            <p:ph type="subTitle" idx="1"/>
          </p:nvPr>
        </p:nvSpPr>
        <p:spPr>
          <a:xfrm>
            <a:off x="1524000" y="3602038"/>
            <a:ext cx="9144000" cy="1655762"/>
          </a:xfrm>
        </p:spPr>
        <p:txBody>
          <a:bodyPr/>
          <a:lstStyle>
            <a:lvl1pPr marL="0" indent="0" algn="ctr">
              <a:buNone/>
              <a:defRPr sz="2400" b="1">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302E661-8B66-4223-9636-2C020A29AB92}"/>
              </a:ext>
            </a:extLst>
          </p:cNvPr>
          <p:cNvSpPr>
            <a:spLocks noGrp="1"/>
          </p:cNvSpPr>
          <p:nvPr>
            <p:ph type="dt" sz="half" idx="10"/>
          </p:nvPr>
        </p:nvSpPr>
        <p:spPr/>
        <p:txBody>
          <a:bodyPr/>
          <a:lstStyle>
            <a:lvl1pPr marL="0" indent="0">
              <a:buFont typeface="+mj-lt"/>
              <a:buNone/>
              <a:defRPr/>
            </a:lvl1pPr>
          </a:lstStyle>
          <a:p>
            <a:fld id="{95518661-F163-45AC-996B-33572D11FA53}" type="datetimeFigureOut">
              <a:rPr lang="en-AU" smtClean="0"/>
              <a:pPr/>
              <a:t>8/11/2021</a:t>
            </a:fld>
            <a:endParaRPr lang="en-AU" dirty="0"/>
          </a:p>
        </p:txBody>
      </p:sp>
      <p:sp>
        <p:nvSpPr>
          <p:cNvPr id="5" name="Footer Placeholder 4">
            <a:extLst>
              <a:ext uri="{FF2B5EF4-FFF2-40B4-BE49-F238E27FC236}">
                <a16:creationId xmlns:a16="http://schemas.microsoft.com/office/drawing/2014/main" id="{5090BF95-965C-45A8-AD25-98DF72235AB6}"/>
              </a:ext>
            </a:extLst>
          </p:cNvPr>
          <p:cNvSpPr>
            <a:spLocks noGrp="1"/>
          </p:cNvSpPr>
          <p:nvPr>
            <p:ph type="ftr" sz="quarter" idx="11"/>
          </p:nvPr>
        </p:nvSpPr>
        <p:spPr/>
        <p:txBody>
          <a:bodyPr/>
          <a:lstStyle/>
          <a:p>
            <a:r>
              <a:rPr lang="en-AU" dirty="0"/>
              <a:t>Algis Kuliukas</a:t>
            </a:r>
          </a:p>
        </p:txBody>
      </p:sp>
      <p:sp>
        <p:nvSpPr>
          <p:cNvPr id="6" name="Slide Number Placeholder 5">
            <a:extLst>
              <a:ext uri="{FF2B5EF4-FFF2-40B4-BE49-F238E27FC236}">
                <a16:creationId xmlns:a16="http://schemas.microsoft.com/office/drawing/2014/main" id="{4F6CEFA3-7B9D-45DC-B63C-EF8B8413013A}"/>
              </a:ext>
            </a:extLst>
          </p:cNvPr>
          <p:cNvSpPr>
            <a:spLocks noGrp="1"/>
          </p:cNvSpPr>
          <p:nvPr>
            <p:ph type="sldNum" sz="quarter" idx="12"/>
          </p:nvPr>
        </p:nvSpPr>
        <p:spPr/>
        <p:txBody>
          <a:bodyPr/>
          <a:lstStyle/>
          <a:p>
            <a:fld id="{9B2633A2-5C68-4981-9BFF-1D9F9BCC3136}" type="slidenum">
              <a:rPr lang="en-AU" smtClean="0"/>
              <a:t>‹#›</a:t>
            </a:fld>
            <a:endParaRPr lang="en-AU"/>
          </a:p>
        </p:txBody>
      </p:sp>
      <p:pic>
        <p:nvPicPr>
          <p:cNvPr id="7" name="Picture 6" descr="Text&#10;&#10;Description automatically generated">
            <a:extLst>
              <a:ext uri="{FF2B5EF4-FFF2-40B4-BE49-F238E27FC236}">
                <a16:creationId xmlns:a16="http://schemas.microsoft.com/office/drawing/2014/main" id="{0FB33A94-340C-44A7-9EF0-88D099C3577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875"/>
          <a:stretch/>
        </p:blipFill>
        <p:spPr>
          <a:xfrm>
            <a:off x="0" y="0"/>
            <a:ext cx="1323545" cy="1030224"/>
          </a:xfrm>
          <a:prstGeom prst="rect">
            <a:avLst/>
          </a:prstGeom>
        </p:spPr>
      </p:pic>
    </p:spTree>
    <p:extLst>
      <p:ext uri="{BB962C8B-B14F-4D97-AF65-F5344CB8AC3E}">
        <p14:creationId xmlns:p14="http://schemas.microsoft.com/office/powerpoint/2010/main" val="317554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092F-5F3A-4B18-9AF8-DCC9FFE51D2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FF43BC7-C36B-4C49-9159-93E19090C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392986-3243-4035-B311-6D3147E85C9A}"/>
              </a:ext>
            </a:extLst>
          </p:cNvPr>
          <p:cNvSpPr>
            <a:spLocks noGrp="1"/>
          </p:cNvSpPr>
          <p:nvPr>
            <p:ph type="dt" sz="half" idx="10"/>
          </p:nvPr>
        </p:nvSpPr>
        <p:spPr/>
        <p:txBody>
          <a:bodyPr/>
          <a:lstStyle/>
          <a:p>
            <a:fld id="{95518661-F163-45AC-996B-33572D11FA53}" type="datetimeFigureOut">
              <a:rPr lang="en-AU" smtClean="0"/>
              <a:t>8/11/2021</a:t>
            </a:fld>
            <a:endParaRPr lang="en-AU"/>
          </a:p>
        </p:txBody>
      </p:sp>
      <p:sp>
        <p:nvSpPr>
          <p:cNvPr id="5" name="Footer Placeholder 4">
            <a:extLst>
              <a:ext uri="{FF2B5EF4-FFF2-40B4-BE49-F238E27FC236}">
                <a16:creationId xmlns:a16="http://schemas.microsoft.com/office/drawing/2014/main" id="{97546D09-312F-42AD-97B5-5AB0E7F73B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6824B8-F81C-454A-8FEC-BC67D6B7B0EE}"/>
              </a:ext>
            </a:extLst>
          </p:cNvPr>
          <p:cNvSpPr>
            <a:spLocks noGrp="1"/>
          </p:cNvSpPr>
          <p:nvPr>
            <p:ph type="sldNum" sz="quarter" idx="12"/>
          </p:nvPr>
        </p:nvSpPr>
        <p:spPr/>
        <p:txBody>
          <a:bodyPr/>
          <a:lstStyle/>
          <a:p>
            <a:fld id="{9B2633A2-5C68-4981-9BFF-1D9F9BCC3136}" type="slidenum">
              <a:rPr lang="en-AU" smtClean="0"/>
              <a:t>‹#›</a:t>
            </a:fld>
            <a:endParaRPr lang="en-AU"/>
          </a:p>
        </p:txBody>
      </p:sp>
    </p:spTree>
    <p:extLst>
      <p:ext uri="{BB962C8B-B14F-4D97-AF65-F5344CB8AC3E}">
        <p14:creationId xmlns:p14="http://schemas.microsoft.com/office/powerpoint/2010/main" val="63274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3D2677-85A9-44E2-AF49-506DADC8D3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DB88FF1-0967-4CAA-ACB0-D0512FF6D3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E9F92D1-E881-4E58-8C0B-3D3C765A848F}"/>
              </a:ext>
            </a:extLst>
          </p:cNvPr>
          <p:cNvSpPr>
            <a:spLocks noGrp="1"/>
          </p:cNvSpPr>
          <p:nvPr>
            <p:ph type="dt" sz="half" idx="10"/>
          </p:nvPr>
        </p:nvSpPr>
        <p:spPr/>
        <p:txBody>
          <a:bodyPr/>
          <a:lstStyle/>
          <a:p>
            <a:fld id="{95518661-F163-45AC-996B-33572D11FA53}" type="datetimeFigureOut">
              <a:rPr lang="en-AU" smtClean="0"/>
              <a:t>8/11/2021</a:t>
            </a:fld>
            <a:endParaRPr lang="en-AU"/>
          </a:p>
        </p:txBody>
      </p:sp>
      <p:sp>
        <p:nvSpPr>
          <p:cNvPr id="5" name="Footer Placeholder 4">
            <a:extLst>
              <a:ext uri="{FF2B5EF4-FFF2-40B4-BE49-F238E27FC236}">
                <a16:creationId xmlns:a16="http://schemas.microsoft.com/office/drawing/2014/main" id="{6F2AF0DA-F32F-4713-96B0-86FB6215A7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2583E4-C55D-4833-A4EE-D88591E5CF9B}"/>
              </a:ext>
            </a:extLst>
          </p:cNvPr>
          <p:cNvSpPr>
            <a:spLocks noGrp="1"/>
          </p:cNvSpPr>
          <p:nvPr>
            <p:ph type="sldNum" sz="quarter" idx="12"/>
          </p:nvPr>
        </p:nvSpPr>
        <p:spPr/>
        <p:txBody>
          <a:bodyPr/>
          <a:lstStyle/>
          <a:p>
            <a:fld id="{9B2633A2-5C68-4981-9BFF-1D9F9BCC3136}" type="slidenum">
              <a:rPr lang="en-AU" smtClean="0"/>
              <a:t>‹#›</a:t>
            </a:fld>
            <a:endParaRPr lang="en-AU"/>
          </a:p>
        </p:txBody>
      </p:sp>
    </p:spTree>
    <p:extLst>
      <p:ext uri="{BB962C8B-B14F-4D97-AF65-F5344CB8AC3E}">
        <p14:creationId xmlns:p14="http://schemas.microsoft.com/office/powerpoint/2010/main" val="40880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accent1">
                <a:lumMod val="5000"/>
                <a:lumOff val="95000"/>
              </a:schemeClr>
            </a:gs>
            <a:gs pos="58000">
              <a:schemeClr val="accent1">
                <a:lumMod val="45000"/>
                <a:lumOff val="55000"/>
              </a:schemeClr>
            </a:gs>
            <a:gs pos="75000">
              <a:srgbClr val="B2CCEA"/>
            </a:gs>
            <a:gs pos="47000">
              <a:schemeClr val="accent5">
                <a:lumMod val="60000"/>
                <a:lumOff val="40000"/>
              </a:schemeClr>
            </a:gs>
            <a:gs pos="7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3D0E-9DD1-4C6A-8007-E6061B6989DD}"/>
              </a:ext>
            </a:extLst>
          </p:cNvPr>
          <p:cNvSpPr>
            <a:spLocks noGrp="1"/>
          </p:cNvSpPr>
          <p:nvPr>
            <p:ph type="title"/>
          </p:nvPr>
        </p:nvSpPr>
        <p:spPr>
          <a:xfrm>
            <a:off x="838200" y="850836"/>
            <a:ext cx="10515600" cy="1339373"/>
          </a:xfrm>
        </p:spPr>
        <p:txBody>
          <a:bodyPr/>
          <a:lstStyle>
            <a:lvl1pPr>
              <a:defRPr>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D17F93DA-2A6A-46C3-A96D-C086EBC5D0BE}"/>
              </a:ext>
            </a:extLst>
          </p:cNvPr>
          <p:cNvSpPr>
            <a:spLocks noGrp="1"/>
          </p:cNvSpPr>
          <p:nvPr>
            <p:ph idx="1"/>
          </p:nvPr>
        </p:nvSpPr>
        <p:spPr/>
        <p:txBody>
          <a:bodyPr/>
          <a:lstStyle>
            <a:lvl1pPr>
              <a:defRPr>
                <a:solidFill>
                  <a:srgbClr val="009BD2"/>
                </a:solidFill>
              </a:defRPr>
            </a:lvl1pPr>
            <a:lvl2pPr>
              <a:defRPr>
                <a:solidFill>
                  <a:srgbClr val="009BD2"/>
                </a:solidFill>
              </a:defRPr>
            </a:lvl2pPr>
            <a:lvl3pPr>
              <a:defRPr>
                <a:solidFill>
                  <a:srgbClr val="009BD2"/>
                </a:solidFill>
              </a:defRPr>
            </a:lvl3pPr>
            <a:lvl4pPr>
              <a:defRPr>
                <a:solidFill>
                  <a:srgbClr val="009BD2"/>
                </a:solidFill>
              </a:defRPr>
            </a:lvl4pPr>
            <a:lvl5pPr>
              <a:defRPr>
                <a:solidFill>
                  <a:srgbClr val="009B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A76350-181D-495E-8BAD-328DBB7BE786}"/>
              </a:ext>
            </a:extLst>
          </p:cNvPr>
          <p:cNvSpPr>
            <a:spLocks noGrp="1"/>
          </p:cNvSpPr>
          <p:nvPr>
            <p:ph type="dt" sz="half" idx="10"/>
          </p:nvPr>
        </p:nvSpPr>
        <p:spPr/>
        <p:txBody>
          <a:bodyPr/>
          <a:lstStyle/>
          <a:p>
            <a:fld id="{95518661-F163-45AC-996B-33572D11FA53}" type="datetimeFigureOut">
              <a:rPr lang="en-AU" smtClean="0"/>
              <a:t>8/11/2021</a:t>
            </a:fld>
            <a:endParaRPr lang="en-AU"/>
          </a:p>
        </p:txBody>
      </p:sp>
      <p:sp>
        <p:nvSpPr>
          <p:cNvPr id="5" name="Footer Placeholder 4">
            <a:extLst>
              <a:ext uri="{FF2B5EF4-FFF2-40B4-BE49-F238E27FC236}">
                <a16:creationId xmlns:a16="http://schemas.microsoft.com/office/drawing/2014/main" id="{D65C9F28-13B7-4896-9040-4C64666C013D}"/>
              </a:ext>
            </a:extLst>
          </p:cNvPr>
          <p:cNvSpPr>
            <a:spLocks noGrp="1"/>
          </p:cNvSpPr>
          <p:nvPr>
            <p:ph type="ftr" sz="quarter" idx="11"/>
          </p:nvPr>
        </p:nvSpPr>
        <p:spPr/>
        <p:txBody>
          <a:bodyPr/>
          <a:lstStyle/>
          <a:p>
            <a:r>
              <a:rPr lang="en-AU" dirty="0"/>
              <a:t>Algis Kuliukas</a:t>
            </a:r>
          </a:p>
        </p:txBody>
      </p:sp>
      <p:sp>
        <p:nvSpPr>
          <p:cNvPr id="6" name="Slide Number Placeholder 5">
            <a:extLst>
              <a:ext uri="{FF2B5EF4-FFF2-40B4-BE49-F238E27FC236}">
                <a16:creationId xmlns:a16="http://schemas.microsoft.com/office/drawing/2014/main" id="{B6253523-5D9D-474B-8B88-67864EEEB06B}"/>
              </a:ext>
            </a:extLst>
          </p:cNvPr>
          <p:cNvSpPr>
            <a:spLocks noGrp="1"/>
          </p:cNvSpPr>
          <p:nvPr>
            <p:ph type="sldNum" sz="quarter" idx="12"/>
          </p:nvPr>
        </p:nvSpPr>
        <p:spPr/>
        <p:txBody>
          <a:bodyPr/>
          <a:lstStyle/>
          <a:p>
            <a:fld id="{9B2633A2-5C68-4981-9BFF-1D9F9BCC3136}" type="slidenum">
              <a:rPr lang="en-AU" smtClean="0"/>
              <a:t>‹#›</a:t>
            </a:fld>
            <a:endParaRPr lang="en-AU"/>
          </a:p>
        </p:txBody>
      </p:sp>
    </p:spTree>
    <p:extLst>
      <p:ext uri="{BB962C8B-B14F-4D97-AF65-F5344CB8AC3E}">
        <p14:creationId xmlns:p14="http://schemas.microsoft.com/office/powerpoint/2010/main" val="284020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23B8-43E6-4A5D-A751-4DA8125C35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3819D9A-9C09-4864-8E86-4AD3DA32F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04B5AA-D692-449D-A8B4-D1211B17B93B}"/>
              </a:ext>
            </a:extLst>
          </p:cNvPr>
          <p:cNvSpPr>
            <a:spLocks noGrp="1"/>
          </p:cNvSpPr>
          <p:nvPr>
            <p:ph type="dt" sz="half" idx="10"/>
          </p:nvPr>
        </p:nvSpPr>
        <p:spPr/>
        <p:txBody>
          <a:bodyPr/>
          <a:lstStyle/>
          <a:p>
            <a:fld id="{95518661-F163-45AC-996B-33572D11FA53}" type="datetimeFigureOut">
              <a:rPr lang="en-AU" smtClean="0"/>
              <a:t>8/11/2021</a:t>
            </a:fld>
            <a:endParaRPr lang="en-AU"/>
          </a:p>
        </p:txBody>
      </p:sp>
      <p:sp>
        <p:nvSpPr>
          <p:cNvPr id="5" name="Footer Placeholder 4">
            <a:extLst>
              <a:ext uri="{FF2B5EF4-FFF2-40B4-BE49-F238E27FC236}">
                <a16:creationId xmlns:a16="http://schemas.microsoft.com/office/drawing/2014/main" id="{B8A9CC1E-4621-457A-BC7E-AE016330A9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081262-C2CB-4E57-AAC1-3A792361139A}"/>
              </a:ext>
            </a:extLst>
          </p:cNvPr>
          <p:cNvSpPr>
            <a:spLocks noGrp="1"/>
          </p:cNvSpPr>
          <p:nvPr>
            <p:ph type="sldNum" sz="quarter" idx="12"/>
          </p:nvPr>
        </p:nvSpPr>
        <p:spPr/>
        <p:txBody>
          <a:bodyPr/>
          <a:lstStyle/>
          <a:p>
            <a:fld id="{9B2633A2-5C68-4981-9BFF-1D9F9BCC3136}" type="slidenum">
              <a:rPr lang="en-AU" smtClean="0"/>
              <a:t>‹#›</a:t>
            </a:fld>
            <a:endParaRPr lang="en-AU"/>
          </a:p>
        </p:txBody>
      </p:sp>
    </p:spTree>
    <p:extLst>
      <p:ext uri="{BB962C8B-B14F-4D97-AF65-F5344CB8AC3E}">
        <p14:creationId xmlns:p14="http://schemas.microsoft.com/office/powerpoint/2010/main" val="183033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9778-C87E-497C-BC3C-A427EF002CC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00D3481-29B6-4927-A3C3-BE238AA938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9DB4B7D-B78D-43F3-958C-0207FBC30B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2DF19D9-9FB4-4473-923C-19FD0ADFCD13}"/>
              </a:ext>
            </a:extLst>
          </p:cNvPr>
          <p:cNvSpPr>
            <a:spLocks noGrp="1"/>
          </p:cNvSpPr>
          <p:nvPr>
            <p:ph type="dt" sz="half" idx="10"/>
          </p:nvPr>
        </p:nvSpPr>
        <p:spPr/>
        <p:txBody>
          <a:bodyPr/>
          <a:lstStyle/>
          <a:p>
            <a:fld id="{95518661-F163-45AC-996B-33572D11FA53}" type="datetimeFigureOut">
              <a:rPr lang="en-AU" smtClean="0"/>
              <a:t>8/11/2021</a:t>
            </a:fld>
            <a:endParaRPr lang="en-AU"/>
          </a:p>
        </p:txBody>
      </p:sp>
      <p:sp>
        <p:nvSpPr>
          <p:cNvPr id="6" name="Footer Placeholder 5">
            <a:extLst>
              <a:ext uri="{FF2B5EF4-FFF2-40B4-BE49-F238E27FC236}">
                <a16:creationId xmlns:a16="http://schemas.microsoft.com/office/drawing/2014/main" id="{B94CB2D4-7C20-403C-AD39-B6B057AB1E3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3072E26-C3F7-4BC1-8FE4-9C0C7E22013F}"/>
              </a:ext>
            </a:extLst>
          </p:cNvPr>
          <p:cNvSpPr>
            <a:spLocks noGrp="1"/>
          </p:cNvSpPr>
          <p:nvPr>
            <p:ph type="sldNum" sz="quarter" idx="12"/>
          </p:nvPr>
        </p:nvSpPr>
        <p:spPr/>
        <p:txBody>
          <a:bodyPr/>
          <a:lstStyle/>
          <a:p>
            <a:fld id="{9B2633A2-5C68-4981-9BFF-1D9F9BCC3136}" type="slidenum">
              <a:rPr lang="en-AU" smtClean="0"/>
              <a:t>‹#›</a:t>
            </a:fld>
            <a:endParaRPr lang="en-AU"/>
          </a:p>
        </p:txBody>
      </p:sp>
    </p:spTree>
    <p:extLst>
      <p:ext uri="{BB962C8B-B14F-4D97-AF65-F5344CB8AC3E}">
        <p14:creationId xmlns:p14="http://schemas.microsoft.com/office/powerpoint/2010/main" val="388173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D6B0-6BF4-4D99-89F8-7C47D0E7397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24F1C73-32FE-4BDA-B1AE-06C70C1E6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C261F-D2C7-481C-BCB2-B365DD35BC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9354B58-A69B-469D-BC09-CC82D9D944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F1A35-DB07-4A51-8129-B3729F89D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CE6F2AF-DE7B-43C3-A694-D0C89340E19A}"/>
              </a:ext>
            </a:extLst>
          </p:cNvPr>
          <p:cNvSpPr>
            <a:spLocks noGrp="1"/>
          </p:cNvSpPr>
          <p:nvPr>
            <p:ph type="dt" sz="half" idx="10"/>
          </p:nvPr>
        </p:nvSpPr>
        <p:spPr/>
        <p:txBody>
          <a:bodyPr/>
          <a:lstStyle/>
          <a:p>
            <a:fld id="{95518661-F163-45AC-996B-33572D11FA53}" type="datetimeFigureOut">
              <a:rPr lang="en-AU" smtClean="0"/>
              <a:t>8/11/2021</a:t>
            </a:fld>
            <a:endParaRPr lang="en-AU"/>
          </a:p>
        </p:txBody>
      </p:sp>
      <p:sp>
        <p:nvSpPr>
          <p:cNvPr id="8" name="Footer Placeholder 7">
            <a:extLst>
              <a:ext uri="{FF2B5EF4-FFF2-40B4-BE49-F238E27FC236}">
                <a16:creationId xmlns:a16="http://schemas.microsoft.com/office/drawing/2014/main" id="{7149B982-D75F-4D34-924D-4C52E7E2317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89C4F31-B204-4130-A554-CC4355226152}"/>
              </a:ext>
            </a:extLst>
          </p:cNvPr>
          <p:cNvSpPr>
            <a:spLocks noGrp="1"/>
          </p:cNvSpPr>
          <p:nvPr>
            <p:ph type="sldNum" sz="quarter" idx="12"/>
          </p:nvPr>
        </p:nvSpPr>
        <p:spPr/>
        <p:txBody>
          <a:bodyPr/>
          <a:lstStyle/>
          <a:p>
            <a:fld id="{9B2633A2-5C68-4981-9BFF-1D9F9BCC3136}" type="slidenum">
              <a:rPr lang="en-AU" smtClean="0"/>
              <a:t>‹#›</a:t>
            </a:fld>
            <a:endParaRPr lang="en-AU"/>
          </a:p>
        </p:txBody>
      </p:sp>
    </p:spTree>
    <p:extLst>
      <p:ext uri="{BB962C8B-B14F-4D97-AF65-F5344CB8AC3E}">
        <p14:creationId xmlns:p14="http://schemas.microsoft.com/office/powerpoint/2010/main" val="91736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1737-DF43-4B25-91A1-7701D2BC710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AAD9BF3-368A-4021-8F76-4EF856F05ED0}"/>
              </a:ext>
            </a:extLst>
          </p:cNvPr>
          <p:cNvSpPr>
            <a:spLocks noGrp="1"/>
          </p:cNvSpPr>
          <p:nvPr>
            <p:ph type="dt" sz="half" idx="10"/>
          </p:nvPr>
        </p:nvSpPr>
        <p:spPr/>
        <p:txBody>
          <a:bodyPr/>
          <a:lstStyle/>
          <a:p>
            <a:fld id="{95518661-F163-45AC-996B-33572D11FA53}" type="datetimeFigureOut">
              <a:rPr lang="en-AU" smtClean="0"/>
              <a:t>8/11/2021</a:t>
            </a:fld>
            <a:endParaRPr lang="en-AU"/>
          </a:p>
        </p:txBody>
      </p:sp>
      <p:sp>
        <p:nvSpPr>
          <p:cNvPr id="4" name="Footer Placeholder 3">
            <a:extLst>
              <a:ext uri="{FF2B5EF4-FFF2-40B4-BE49-F238E27FC236}">
                <a16:creationId xmlns:a16="http://schemas.microsoft.com/office/drawing/2014/main" id="{7C36FB00-3310-417F-B7EE-72BB4653368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04C958E-024A-45EB-BA8F-BBB247A60C8E}"/>
              </a:ext>
            </a:extLst>
          </p:cNvPr>
          <p:cNvSpPr>
            <a:spLocks noGrp="1"/>
          </p:cNvSpPr>
          <p:nvPr>
            <p:ph type="sldNum" sz="quarter" idx="12"/>
          </p:nvPr>
        </p:nvSpPr>
        <p:spPr/>
        <p:txBody>
          <a:bodyPr/>
          <a:lstStyle/>
          <a:p>
            <a:fld id="{9B2633A2-5C68-4981-9BFF-1D9F9BCC3136}" type="slidenum">
              <a:rPr lang="en-AU" smtClean="0"/>
              <a:t>‹#›</a:t>
            </a:fld>
            <a:endParaRPr lang="en-AU"/>
          </a:p>
        </p:txBody>
      </p:sp>
    </p:spTree>
    <p:extLst>
      <p:ext uri="{BB962C8B-B14F-4D97-AF65-F5344CB8AC3E}">
        <p14:creationId xmlns:p14="http://schemas.microsoft.com/office/powerpoint/2010/main" val="379755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86FC45-4AB3-4C33-913F-51F4A26C17C6}"/>
              </a:ext>
            </a:extLst>
          </p:cNvPr>
          <p:cNvSpPr>
            <a:spLocks noGrp="1"/>
          </p:cNvSpPr>
          <p:nvPr>
            <p:ph type="dt" sz="half" idx="10"/>
          </p:nvPr>
        </p:nvSpPr>
        <p:spPr/>
        <p:txBody>
          <a:bodyPr/>
          <a:lstStyle/>
          <a:p>
            <a:fld id="{95518661-F163-45AC-996B-33572D11FA53}" type="datetimeFigureOut">
              <a:rPr lang="en-AU" smtClean="0"/>
              <a:t>8/11/2021</a:t>
            </a:fld>
            <a:endParaRPr lang="en-AU"/>
          </a:p>
        </p:txBody>
      </p:sp>
      <p:sp>
        <p:nvSpPr>
          <p:cNvPr id="3" name="Footer Placeholder 2">
            <a:extLst>
              <a:ext uri="{FF2B5EF4-FFF2-40B4-BE49-F238E27FC236}">
                <a16:creationId xmlns:a16="http://schemas.microsoft.com/office/drawing/2014/main" id="{DD07B608-DEA6-41BB-A24F-3F321C10843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FA98536-845C-46B5-9021-5D61167D4319}"/>
              </a:ext>
            </a:extLst>
          </p:cNvPr>
          <p:cNvSpPr>
            <a:spLocks noGrp="1"/>
          </p:cNvSpPr>
          <p:nvPr>
            <p:ph type="sldNum" sz="quarter" idx="12"/>
          </p:nvPr>
        </p:nvSpPr>
        <p:spPr/>
        <p:txBody>
          <a:bodyPr/>
          <a:lstStyle/>
          <a:p>
            <a:fld id="{9B2633A2-5C68-4981-9BFF-1D9F9BCC3136}" type="slidenum">
              <a:rPr lang="en-AU" smtClean="0"/>
              <a:t>‹#›</a:t>
            </a:fld>
            <a:endParaRPr lang="en-AU"/>
          </a:p>
        </p:txBody>
      </p:sp>
    </p:spTree>
    <p:extLst>
      <p:ext uri="{BB962C8B-B14F-4D97-AF65-F5344CB8AC3E}">
        <p14:creationId xmlns:p14="http://schemas.microsoft.com/office/powerpoint/2010/main" val="393759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7716-98BD-414E-814F-3E6B4A205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A891014-3619-4842-86B9-306F370A0A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86FA89C-B094-473E-8FF1-392CFE593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219BA6-D97F-40F2-8788-FA71BC7CDE9C}"/>
              </a:ext>
            </a:extLst>
          </p:cNvPr>
          <p:cNvSpPr>
            <a:spLocks noGrp="1"/>
          </p:cNvSpPr>
          <p:nvPr>
            <p:ph type="dt" sz="half" idx="10"/>
          </p:nvPr>
        </p:nvSpPr>
        <p:spPr/>
        <p:txBody>
          <a:bodyPr/>
          <a:lstStyle/>
          <a:p>
            <a:fld id="{95518661-F163-45AC-996B-33572D11FA53}" type="datetimeFigureOut">
              <a:rPr lang="en-AU" smtClean="0"/>
              <a:t>8/11/2021</a:t>
            </a:fld>
            <a:endParaRPr lang="en-AU"/>
          </a:p>
        </p:txBody>
      </p:sp>
      <p:sp>
        <p:nvSpPr>
          <p:cNvPr id="6" name="Footer Placeholder 5">
            <a:extLst>
              <a:ext uri="{FF2B5EF4-FFF2-40B4-BE49-F238E27FC236}">
                <a16:creationId xmlns:a16="http://schemas.microsoft.com/office/drawing/2014/main" id="{722E260D-5649-46F4-9117-FAD8C783758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FD9806-701D-4695-B8A0-B048E0622872}"/>
              </a:ext>
            </a:extLst>
          </p:cNvPr>
          <p:cNvSpPr>
            <a:spLocks noGrp="1"/>
          </p:cNvSpPr>
          <p:nvPr>
            <p:ph type="sldNum" sz="quarter" idx="12"/>
          </p:nvPr>
        </p:nvSpPr>
        <p:spPr/>
        <p:txBody>
          <a:bodyPr/>
          <a:lstStyle/>
          <a:p>
            <a:fld id="{9B2633A2-5C68-4981-9BFF-1D9F9BCC3136}" type="slidenum">
              <a:rPr lang="en-AU" smtClean="0"/>
              <a:t>‹#›</a:t>
            </a:fld>
            <a:endParaRPr lang="en-AU"/>
          </a:p>
        </p:txBody>
      </p:sp>
    </p:spTree>
    <p:extLst>
      <p:ext uri="{BB962C8B-B14F-4D97-AF65-F5344CB8AC3E}">
        <p14:creationId xmlns:p14="http://schemas.microsoft.com/office/powerpoint/2010/main" val="237898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8734-6C00-42E6-810A-2C145C85F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91DE00B-01D8-4427-A6D0-29FA0651B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78DF0BF-7933-4AB3-9816-2D335E916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7A0B4-4192-4300-B1B0-96B6D6AE27AF}"/>
              </a:ext>
            </a:extLst>
          </p:cNvPr>
          <p:cNvSpPr>
            <a:spLocks noGrp="1"/>
          </p:cNvSpPr>
          <p:nvPr>
            <p:ph type="dt" sz="half" idx="10"/>
          </p:nvPr>
        </p:nvSpPr>
        <p:spPr/>
        <p:txBody>
          <a:bodyPr/>
          <a:lstStyle/>
          <a:p>
            <a:fld id="{95518661-F163-45AC-996B-33572D11FA53}" type="datetimeFigureOut">
              <a:rPr lang="en-AU" smtClean="0"/>
              <a:t>8/11/2021</a:t>
            </a:fld>
            <a:endParaRPr lang="en-AU"/>
          </a:p>
        </p:txBody>
      </p:sp>
      <p:sp>
        <p:nvSpPr>
          <p:cNvPr id="6" name="Footer Placeholder 5">
            <a:extLst>
              <a:ext uri="{FF2B5EF4-FFF2-40B4-BE49-F238E27FC236}">
                <a16:creationId xmlns:a16="http://schemas.microsoft.com/office/drawing/2014/main" id="{16432C35-819B-4D0A-BB08-B69D58EA94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365677B-C3B0-4F1B-880B-D227FC504E10}"/>
              </a:ext>
            </a:extLst>
          </p:cNvPr>
          <p:cNvSpPr>
            <a:spLocks noGrp="1"/>
          </p:cNvSpPr>
          <p:nvPr>
            <p:ph type="sldNum" sz="quarter" idx="12"/>
          </p:nvPr>
        </p:nvSpPr>
        <p:spPr/>
        <p:txBody>
          <a:bodyPr/>
          <a:lstStyle/>
          <a:p>
            <a:fld id="{9B2633A2-5C68-4981-9BFF-1D9F9BCC3136}" type="slidenum">
              <a:rPr lang="en-AU" smtClean="0"/>
              <a:t>‹#›</a:t>
            </a:fld>
            <a:endParaRPr lang="en-AU"/>
          </a:p>
        </p:txBody>
      </p:sp>
    </p:spTree>
    <p:extLst>
      <p:ext uri="{BB962C8B-B14F-4D97-AF65-F5344CB8AC3E}">
        <p14:creationId xmlns:p14="http://schemas.microsoft.com/office/powerpoint/2010/main" val="57660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C00E19-F473-4023-A35E-DB0FEC76A0CE}"/>
              </a:ext>
            </a:extLst>
          </p:cNvPr>
          <p:cNvSpPr>
            <a:spLocks noGrp="1"/>
          </p:cNvSpPr>
          <p:nvPr>
            <p:ph type="title"/>
          </p:nvPr>
        </p:nvSpPr>
        <p:spPr>
          <a:xfrm>
            <a:off x="838200" y="1030224"/>
            <a:ext cx="10515600" cy="133937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C524AE8-A5D6-48F6-AA45-6BE372BB7CFF}"/>
              </a:ext>
            </a:extLst>
          </p:cNvPr>
          <p:cNvSpPr>
            <a:spLocks noGrp="1"/>
          </p:cNvSpPr>
          <p:nvPr>
            <p:ph type="body" idx="1"/>
          </p:nvPr>
        </p:nvSpPr>
        <p:spPr>
          <a:xfrm>
            <a:off x="838200" y="2369597"/>
            <a:ext cx="10515600" cy="38073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6C4E6C5C-5C26-4A59-85C6-F393A9DBF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18661-F163-45AC-996B-33572D11FA53}" type="datetimeFigureOut">
              <a:rPr lang="en-AU" smtClean="0"/>
              <a:t>8/11/2021</a:t>
            </a:fld>
            <a:endParaRPr lang="en-AU"/>
          </a:p>
        </p:txBody>
      </p:sp>
      <p:sp>
        <p:nvSpPr>
          <p:cNvPr id="5" name="Footer Placeholder 4">
            <a:extLst>
              <a:ext uri="{FF2B5EF4-FFF2-40B4-BE49-F238E27FC236}">
                <a16:creationId xmlns:a16="http://schemas.microsoft.com/office/drawing/2014/main" id="{314C9A1C-2A55-4472-A8BC-59304D0D0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dirty="0"/>
              <a:t>Algis Kuliukas</a:t>
            </a:r>
          </a:p>
        </p:txBody>
      </p:sp>
      <p:sp>
        <p:nvSpPr>
          <p:cNvPr id="6" name="Slide Number Placeholder 5">
            <a:extLst>
              <a:ext uri="{FF2B5EF4-FFF2-40B4-BE49-F238E27FC236}">
                <a16:creationId xmlns:a16="http://schemas.microsoft.com/office/drawing/2014/main" id="{BCA2EA1F-B86E-4C79-B918-FEF05A975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633A2-5C68-4981-9BFF-1D9F9BCC3136}" type="slidenum">
              <a:rPr lang="en-AU" smtClean="0"/>
              <a:t>‹#›</a:t>
            </a:fld>
            <a:endParaRPr lang="en-AU"/>
          </a:p>
        </p:txBody>
      </p:sp>
      <p:pic>
        <p:nvPicPr>
          <p:cNvPr id="7" name="Picture 6" descr="Text&#10;&#10;Description automatically generated">
            <a:extLst>
              <a:ext uri="{FF2B5EF4-FFF2-40B4-BE49-F238E27FC236}">
                <a16:creationId xmlns:a16="http://schemas.microsoft.com/office/drawing/2014/main" id="{FB84BC3E-ACA9-469E-822E-56F607858230}"/>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t="-1875"/>
          <a:stretch/>
        </p:blipFill>
        <p:spPr>
          <a:xfrm>
            <a:off x="48768" y="0"/>
            <a:ext cx="1323545" cy="1030224"/>
          </a:xfrm>
          <a:prstGeom prst="rect">
            <a:avLst/>
          </a:prstGeom>
        </p:spPr>
      </p:pic>
    </p:spTree>
    <p:extLst>
      <p:ext uri="{BB962C8B-B14F-4D97-AF65-F5344CB8AC3E}">
        <p14:creationId xmlns:p14="http://schemas.microsoft.com/office/powerpoint/2010/main" val="2553389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00FF"/>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B0F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B0F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00B0F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00B0F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00B0F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ted.com/talks/elaine_morgan_i_believe_we_evolved_from_aquatic_apes?language=en#t-99666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6.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6.jpe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inyurl.com/BipedalModel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Books/Elaine%20Morgan%20-%20100%20Years/2020%2011%20v1%20eBook/Tobias%20Appeal%20AUS.doc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85.jpeg"/><Relationship Id="rId26" Type="http://schemas.openxmlformats.org/officeDocument/2006/relationships/image" Target="../media/image93.png"/><Relationship Id="rId3" Type="http://schemas.openxmlformats.org/officeDocument/2006/relationships/image" Target="../media/image70.png"/><Relationship Id="rId21" Type="http://schemas.openxmlformats.org/officeDocument/2006/relationships/image" Target="../media/image88.png"/><Relationship Id="rId7" Type="http://schemas.openxmlformats.org/officeDocument/2006/relationships/image" Target="../media/image74.jpeg"/><Relationship Id="rId12" Type="http://schemas.openxmlformats.org/officeDocument/2006/relationships/image" Target="../media/image79.png"/><Relationship Id="rId17" Type="http://schemas.openxmlformats.org/officeDocument/2006/relationships/image" Target="../media/image84.png"/><Relationship Id="rId25" Type="http://schemas.openxmlformats.org/officeDocument/2006/relationships/image" Target="../media/image92.png"/><Relationship Id="rId2" Type="http://schemas.openxmlformats.org/officeDocument/2006/relationships/notesSlide" Target="../notesSlides/notesSlide39.xml"/><Relationship Id="rId16" Type="http://schemas.openxmlformats.org/officeDocument/2006/relationships/image" Target="../media/image83.png"/><Relationship Id="rId20" Type="http://schemas.openxmlformats.org/officeDocument/2006/relationships/image" Target="../media/image87.jpeg"/><Relationship Id="rId1" Type="http://schemas.openxmlformats.org/officeDocument/2006/relationships/slideLayout" Target="../slideLayouts/slideLayout1.xml"/><Relationship Id="rId6" Type="http://schemas.openxmlformats.org/officeDocument/2006/relationships/image" Target="../media/image73.jpeg"/><Relationship Id="rId11" Type="http://schemas.openxmlformats.org/officeDocument/2006/relationships/image" Target="../media/image78.png"/><Relationship Id="rId24" Type="http://schemas.openxmlformats.org/officeDocument/2006/relationships/image" Target="../media/image91.jpeg"/><Relationship Id="rId5" Type="http://schemas.openxmlformats.org/officeDocument/2006/relationships/image" Target="../media/image72.png"/><Relationship Id="rId15" Type="http://schemas.openxmlformats.org/officeDocument/2006/relationships/image" Target="../media/image82.png"/><Relationship Id="rId23" Type="http://schemas.openxmlformats.org/officeDocument/2006/relationships/image" Target="../media/image90.png"/><Relationship Id="rId28" Type="http://schemas.openxmlformats.org/officeDocument/2006/relationships/image" Target="../media/image95.png"/><Relationship Id="rId10" Type="http://schemas.openxmlformats.org/officeDocument/2006/relationships/image" Target="../media/image77.png"/><Relationship Id="rId19" Type="http://schemas.openxmlformats.org/officeDocument/2006/relationships/image" Target="../media/image86.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 Id="rId22" Type="http://schemas.openxmlformats.org/officeDocument/2006/relationships/image" Target="../media/image89.png"/><Relationship Id="rId27" Type="http://schemas.openxmlformats.org/officeDocument/2006/relationships/image" Target="../media/image9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WeR5lxWXbO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742B-A478-4459-9A8B-B89E1ADD7C9C}"/>
              </a:ext>
            </a:extLst>
          </p:cNvPr>
          <p:cNvSpPr>
            <a:spLocks noGrp="1"/>
          </p:cNvSpPr>
          <p:nvPr>
            <p:ph type="title"/>
          </p:nvPr>
        </p:nvSpPr>
        <p:spPr>
          <a:xfrm>
            <a:off x="2258209" y="592652"/>
            <a:ext cx="7897009" cy="1339373"/>
          </a:xfrm>
        </p:spPr>
        <p:txBody>
          <a:bodyPr/>
          <a:lstStyle/>
          <a:p>
            <a:r>
              <a:rPr lang="en-AU" dirty="0"/>
              <a:t>Welcome to WHAT Talks</a:t>
            </a:r>
          </a:p>
        </p:txBody>
      </p:sp>
      <p:pic>
        <p:nvPicPr>
          <p:cNvPr id="4" name="Picture 3">
            <a:extLst>
              <a:ext uri="{FF2B5EF4-FFF2-40B4-BE49-F238E27FC236}">
                <a16:creationId xmlns:a16="http://schemas.microsoft.com/office/drawing/2014/main" id="{2F9F4092-6B4E-4116-9545-AAF293E3BA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429" y="1932025"/>
            <a:ext cx="8838941" cy="2408188"/>
          </a:xfrm>
          <a:prstGeom prst="rect">
            <a:avLst/>
          </a:prstGeom>
        </p:spPr>
      </p:pic>
      <p:sp>
        <p:nvSpPr>
          <p:cNvPr id="7" name="TextBox 6">
            <a:extLst>
              <a:ext uri="{FF2B5EF4-FFF2-40B4-BE49-F238E27FC236}">
                <a16:creationId xmlns:a16="http://schemas.microsoft.com/office/drawing/2014/main" id="{50CFC1B1-AD05-42A8-BFC1-F0FFF7686F81}"/>
              </a:ext>
            </a:extLst>
          </p:cNvPr>
          <p:cNvSpPr txBox="1"/>
          <p:nvPr/>
        </p:nvSpPr>
        <p:spPr>
          <a:xfrm>
            <a:off x="139700" y="4635500"/>
            <a:ext cx="11379200" cy="1826566"/>
          </a:xfrm>
          <a:prstGeom prst="rect">
            <a:avLst/>
          </a:prstGeom>
        </p:spPr>
        <p:txBody>
          <a:bodyPr vert="horz" lIns="91440" tIns="45720" rIns="91440" bIns="45720" rtlCol="0" anchor="ctr">
            <a:normAutofit fontScale="92500" lnSpcReduction="20000"/>
          </a:bodyPr>
          <a:lstStyle>
            <a:lvl1pPr>
              <a:lnSpc>
                <a:spcPct val="90000"/>
              </a:lnSpc>
              <a:spcBef>
                <a:spcPct val="0"/>
              </a:spcBef>
              <a:buNone/>
              <a:defRPr sz="4400" b="1">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pPr algn="ctr"/>
            <a:r>
              <a:rPr lang="en-GB" sz="3600" dirty="0"/>
              <a:t>WHAT Talks? Humans, right? </a:t>
            </a:r>
            <a:br>
              <a:rPr lang="en-GB" sz="3600" dirty="0"/>
            </a:br>
            <a:r>
              <a:rPr lang="en-GB" sz="2400" dirty="0"/>
              <a:t>But why are we so different from the chimps and gorillas?</a:t>
            </a:r>
            <a:br>
              <a:rPr lang="en-GB" sz="3600" dirty="0"/>
            </a:br>
            <a:br>
              <a:rPr lang="en-GB" sz="3600" dirty="0"/>
            </a:br>
            <a:r>
              <a:rPr lang="en-GB" sz="2800" dirty="0"/>
              <a:t>Time to consider Waterside Hypotheses of Human Evolution</a:t>
            </a:r>
            <a:br>
              <a:rPr lang="en-GB" sz="3600" dirty="0"/>
            </a:br>
            <a:endParaRPr lang="en-AU" sz="3600" dirty="0"/>
          </a:p>
        </p:txBody>
      </p:sp>
    </p:spTree>
    <p:extLst>
      <p:ext uri="{BB962C8B-B14F-4D97-AF65-F5344CB8AC3E}">
        <p14:creationId xmlns:p14="http://schemas.microsoft.com/office/powerpoint/2010/main" val="233021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476EA4F5-E37B-46D9-8CB1-ADDE0CBFBBB5}"/>
              </a:ext>
            </a:extLst>
          </p:cNvPr>
          <p:cNvSpPr txBox="1">
            <a:spLocks noGrp="1"/>
          </p:cNvSpPr>
          <p:nvPr/>
        </p:nvSpPr>
        <p:spPr bwMode="auto">
          <a:xfrm>
            <a:off x="1558925" y="6524625"/>
            <a:ext cx="2133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fld id="{356BFCCA-9B49-4EA6-BEF0-1986C0E9F5CC}" type="slidenum">
              <a:rPr lang="en-AU" altLang="en-US" sz="1000" b="0">
                <a:solidFill>
                  <a:schemeClr val="tx1"/>
                </a:solidFill>
              </a:rPr>
              <a:pPr eaLnBrk="1" hangingPunct="1">
                <a:spcBef>
                  <a:spcPct val="0"/>
                </a:spcBef>
                <a:buSzTx/>
                <a:buFontTx/>
                <a:buNone/>
              </a:pPr>
              <a:t>10</a:t>
            </a:fld>
            <a:endParaRPr lang="en-AU" altLang="en-US" sz="1000" b="0">
              <a:solidFill>
                <a:schemeClr val="tx1"/>
              </a:solidFill>
            </a:endParaRPr>
          </a:p>
        </p:txBody>
      </p:sp>
      <p:sp>
        <p:nvSpPr>
          <p:cNvPr id="9219" name="TextBox 11">
            <a:extLst>
              <a:ext uri="{FF2B5EF4-FFF2-40B4-BE49-F238E27FC236}">
                <a16:creationId xmlns:a16="http://schemas.microsoft.com/office/drawing/2014/main" id="{946A9F05-28D2-4F39-BE97-FF95C64C6455}"/>
              </a:ext>
            </a:extLst>
          </p:cNvPr>
          <p:cNvSpPr txBox="1">
            <a:spLocks noChangeArrowheads="1"/>
          </p:cNvSpPr>
          <p:nvPr/>
        </p:nvSpPr>
        <p:spPr bwMode="auto">
          <a:xfrm>
            <a:off x="2720976" y="44451"/>
            <a:ext cx="68548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AU" altLang="en-US" sz="3200">
                <a:solidFill>
                  <a:schemeClr val="tx1"/>
                </a:solidFill>
              </a:rPr>
              <a:t>Ape-Human Physical Differences: </a:t>
            </a:r>
            <a:br>
              <a:rPr lang="en-AU" altLang="en-US" sz="3200">
                <a:solidFill>
                  <a:schemeClr val="tx1"/>
                </a:solidFill>
              </a:rPr>
            </a:br>
            <a:r>
              <a:rPr lang="en-AU" altLang="en-US" sz="3200">
                <a:solidFill>
                  <a:schemeClr val="tx1"/>
                </a:solidFill>
              </a:rPr>
              <a:t>What are they?</a:t>
            </a:r>
          </a:p>
        </p:txBody>
      </p:sp>
      <p:sp>
        <p:nvSpPr>
          <p:cNvPr id="3" name="Rounded Rectangular Callout 2">
            <a:extLst>
              <a:ext uri="{FF2B5EF4-FFF2-40B4-BE49-F238E27FC236}">
                <a16:creationId xmlns:a16="http://schemas.microsoft.com/office/drawing/2014/main" id="{1F2D46E5-6F13-4BDA-8FB8-985DE933D0A0}"/>
              </a:ext>
            </a:extLst>
          </p:cNvPr>
          <p:cNvSpPr>
            <a:spLocks noChangeArrowheads="1"/>
          </p:cNvSpPr>
          <p:nvPr/>
        </p:nvSpPr>
        <p:spPr bwMode="auto">
          <a:xfrm>
            <a:off x="5383213" y="1255713"/>
            <a:ext cx="1530350" cy="647700"/>
          </a:xfrm>
          <a:prstGeom prst="wedgeRoundRectCallout">
            <a:avLst>
              <a:gd name="adj1" fmla="val -40491"/>
              <a:gd name="adj2" fmla="val 104106"/>
              <a:gd name="adj3" fmla="val 16667"/>
            </a:avLst>
          </a:prstGeom>
          <a:noFill/>
          <a:ln w="5715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AU" altLang="en-US" sz="2800">
                <a:solidFill>
                  <a:schemeClr val="tx1"/>
                </a:solidFill>
              </a:rPr>
              <a:t>speech</a:t>
            </a:r>
          </a:p>
        </p:txBody>
      </p:sp>
      <p:grpSp>
        <p:nvGrpSpPr>
          <p:cNvPr id="7" name="Group 6">
            <a:extLst>
              <a:ext uri="{FF2B5EF4-FFF2-40B4-BE49-F238E27FC236}">
                <a16:creationId xmlns:a16="http://schemas.microsoft.com/office/drawing/2014/main" id="{0EBBAFDC-082A-4456-9930-9DFF2E45463B}"/>
              </a:ext>
            </a:extLst>
          </p:cNvPr>
          <p:cNvGrpSpPr>
            <a:grpSpLocks/>
          </p:cNvGrpSpPr>
          <p:nvPr/>
        </p:nvGrpSpPr>
        <p:grpSpPr bwMode="auto">
          <a:xfrm>
            <a:off x="1500189" y="1"/>
            <a:ext cx="9002712" cy="6857999"/>
            <a:chOff x="-15443" y="162171"/>
            <a:chExt cx="9142413" cy="6958013"/>
          </a:xfrm>
        </p:grpSpPr>
        <p:pic>
          <p:nvPicPr>
            <p:cNvPr id="9222" name="Picture 1">
              <a:extLst>
                <a:ext uri="{FF2B5EF4-FFF2-40B4-BE49-F238E27FC236}">
                  <a16:creationId xmlns:a16="http://schemas.microsoft.com/office/drawing/2014/main" id="{2CAB1345-9898-49E2-B43C-66B16C877CE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43" y="162171"/>
              <a:ext cx="9142413" cy="69580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3" name="Group 8">
              <a:extLst>
                <a:ext uri="{FF2B5EF4-FFF2-40B4-BE49-F238E27FC236}">
                  <a16:creationId xmlns:a16="http://schemas.microsoft.com/office/drawing/2014/main" id="{5C382A09-4D2C-414E-B6CD-AA860C3D0DFF}"/>
                </a:ext>
              </a:extLst>
            </p:cNvPr>
            <p:cNvGrpSpPr>
              <a:grpSpLocks/>
            </p:cNvGrpSpPr>
            <p:nvPr/>
          </p:nvGrpSpPr>
          <p:grpSpPr bwMode="auto">
            <a:xfrm>
              <a:off x="1749425" y="404813"/>
              <a:ext cx="6480175" cy="6363080"/>
              <a:chOff x="1749425" y="404813"/>
              <a:chExt cx="6480175" cy="6363080"/>
            </a:xfrm>
          </p:grpSpPr>
          <p:sp>
            <p:nvSpPr>
              <p:cNvPr id="9224" name="TextBox 11">
                <a:extLst>
                  <a:ext uri="{FF2B5EF4-FFF2-40B4-BE49-F238E27FC236}">
                    <a16:creationId xmlns:a16="http://schemas.microsoft.com/office/drawing/2014/main" id="{2480A578-41DF-4FDF-862F-5A154D100A24}"/>
                  </a:ext>
                </a:extLst>
              </p:cNvPr>
              <p:cNvSpPr txBox="1">
                <a:spLocks noChangeArrowheads="1"/>
              </p:cNvSpPr>
              <p:nvPr/>
            </p:nvSpPr>
            <p:spPr bwMode="auto">
              <a:xfrm>
                <a:off x="2195513" y="404813"/>
                <a:ext cx="3843337" cy="830262"/>
              </a:xfrm>
              <a:prstGeom prst="rect">
                <a:avLst/>
              </a:prstGeom>
              <a:solidFill>
                <a:schemeClr val="bg1"/>
              </a:solidFill>
              <a:ln w="28575">
                <a:solidFill>
                  <a:srgbClr val="0000FF"/>
                </a:solidFill>
              </a:ln>
            </p:spPr>
            <p:txBody>
              <a:bodyPr vert="horz" lIns="91440" tIns="45720" rIns="91440" bIns="45720" rtlCol="0" anchor="ctr">
                <a:normAutofit fontScale="97500"/>
              </a:bodyPr>
              <a:lstStyle>
                <a:defPPr>
                  <a:defRPr lang="en-US"/>
                </a:defPPr>
                <a:lvl1pPr algn="ctr">
                  <a:lnSpc>
                    <a:spcPct val="90000"/>
                  </a:lnSpc>
                  <a:spcBef>
                    <a:spcPct val="0"/>
                  </a:spcBef>
                  <a:buNone/>
                  <a:defRPr sz="3600" b="1">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AU" altLang="en-US" dirty="0"/>
                  <a:t>“Language”</a:t>
                </a:r>
              </a:p>
            </p:txBody>
          </p:sp>
          <p:sp>
            <p:nvSpPr>
              <p:cNvPr id="9225" name="TextBox 2">
                <a:extLst>
                  <a:ext uri="{FF2B5EF4-FFF2-40B4-BE49-F238E27FC236}">
                    <a16:creationId xmlns:a16="http://schemas.microsoft.com/office/drawing/2014/main" id="{B2DC65A9-FFAC-4392-897D-76C0E8CF5FE8}"/>
                  </a:ext>
                </a:extLst>
              </p:cNvPr>
              <p:cNvSpPr txBox="1">
                <a:spLocks noChangeArrowheads="1"/>
              </p:cNvSpPr>
              <p:nvPr/>
            </p:nvSpPr>
            <p:spPr bwMode="auto">
              <a:xfrm>
                <a:off x="1749425" y="6398005"/>
                <a:ext cx="6480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GB" altLang="en-US" sz="1800" dirty="0">
                    <a:solidFill>
                      <a:srgbClr val="FF0000"/>
                    </a:solidFill>
                  </a:rPr>
                  <a:t>http://newfoundlandnews.blogspot.com/2006/07/tom.html</a:t>
                </a:r>
              </a:p>
            </p:txBody>
          </p:sp>
          <p:sp>
            <p:nvSpPr>
              <p:cNvPr id="9226" name="Oval Callout 11">
                <a:extLst>
                  <a:ext uri="{FF2B5EF4-FFF2-40B4-BE49-F238E27FC236}">
                    <a16:creationId xmlns:a16="http://schemas.microsoft.com/office/drawing/2014/main" id="{57BC4B2D-A484-4674-8EF7-D9578C26FBC2}"/>
                  </a:ext>
                </a:extLst>
              </p:cNvPr>
              <p:cNvSpPr>
                <a:spLocks noChangeArrowheads="1"/>
              </p:cNvSpPr>
              <p:nvPr/>
            </p:nvSpPr>
            <p:spPr bwMode="auto">
              <a:xfrm>
                <a:off x="2339975" y="1844675"/>
                <a:ext cx="4248150" cy="3960813"/>
              </a:xfrm>
              <a:prstGeom prst="wedgeEllipseCallout">
                <a:avLst>
                  <a:gd name="adj1" fmla="val 53120"/>
                  <a:gd name="adj2" fmla="val -43861"/>
                </a:avLst>
              </a:prstGeom>
              <a:solidFill>
                <a:srgbClr val="FFFFFF"/>
              </a:solidFill>
              <a:ln w="9525" algn="ctr">
                <a:solidFill>
                  <a:schemeClr val="tx1"/>
                </a:solidFill>
                <a:round/>
                <a:headEnd/>
                <a:tailEnd/>
              </a:ln>
            </p:spPr>
            <p:txBody>
              <a:bodyPr lIns="0" tIns="0" rIns="36000" bIns="0"/>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AU" altLang="en-US" sz="1800">
                    <a:solidFill>
                      <a:schemeClr val="tx2"/>
                    </a:solidFill>
                  </a:rPr>
                  <a:t>I have </a:t>
                </a:r>
              </a:p>
              <a:p>
                <a:pPr algn="ctr" eaLnBrk="1" hangingPunct="1">
                  <a:spcBef>
                    <a:spcPct val="0"/>
                  </a:spcBef>
                  <a:buSzTx/>
                  <a:buFontTx/>
                  <a:buNone/>
                </a:pPr>
                <a:r>
                  <a:rPr lang="en-AU" altLang="en-US" sz="1800">
                    <a:solidFill>
                      <a:schemeClr val="tx2"/>
                    </a:solidFill>
                  </a:rPr>
                  <a:t>a remarkable talent for understanding complex symbols but I have a real difficulty expressing myself vocally.</a:t>
                </a:r>
                <a:br>
                  <a:rPr lang="en-AU" altLang="en-US" sz="1800">
                    <a:solidFill>
                      <a:schemeClr val="tx2"/>
                    </a:solidFill>
                  </a:rPr>
                </a:br>
                <a:br>
                  <a:rPr lang="en-AU" altLang="en-US" sz="1800">
                    <a:solidFill>
                      <a:schemeClr val="tx2"/>
                    </a:solidFill>
                  </a:rPr>
                </a:br>
                <a:r>
                  <a:rPr lang="en-AU" altLang="en-US" sz="1800">
                    <a:solidFill>
                      <a:schemeClr val="tx2"/>
                    </a:solidFill>
                  </a:rPr>
                  <a:t>I think it might be to do with my poor voluntary breath control.</a:t>
                </a:r>
                <a:endParaRPr lang="en-GB" altLang="en-US" sz="1800">
                  <a:solidFill>
                    <a:schemeClr val="tx2"/>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par>
                                <p:cTn id="10" presetID="42" presetClass="path" presetSubtype="0" fill="hold" nodeType="withEffect">
                                  <p:stCondLst>
                                    <p:cond delay="0"/>
                                  </p:stCondLst>
                                  <p:childTnLst>
                                    <p:animMotion origin="layout" path="M 0.01406 -0.01597 L -0.00781 -0.23819 " pathEditMode="relative" rAng="0" ptsTypes="AA">
                                      <p:cBhvr>
                                        <p:cTn id="11" dur="500" fill="hold"/>
                                        <p:tgtEl>
                                          <p:spTgt spid="7"/>
                                        </p:tgtEl>
                                        <p:attrNameLst>
                                          <p:attrName>ppt_x</p:attrName>
                                          <p:attrName>ppt_y</p:attrName>
                                        </p:attrNameLst>
                                      </p:cBhvr>
                                      <p:rCtr x="-1094" y="-11111"/>
                                    </p:animMotion>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EE19151B-968D-4BC3-AC43-9CB3111A5DD9}"/>
              </a:ext>
            </a:extLst>
          </p:cNvPr>
          <p:cNvSpPr>
            <a:spLocks noGrp="1" noChangeArrowheads="1"/>
          </p:cNvSpPr>
          <p:nvPr>
            <p:ph idx="4294967295"/>
          </p:nvPr>
        </p:nvSpPr>
        <p:spPr>
          <a:xfrm>
            <a:off x="1358900" y="1285875"/>
            <a:ext cx="9537699" cy="1117598"/>
          </a:xfrm>
        </p:spPr>
        <p:txBody>
          <a:bodyPr vert="horz" lIns="91440" tIns="45720" rIns="91440" bIns="45720" rtlCol="0" anchor="ctr">
            <a:noAutofit/>
          </a:bodyPr>
          <a:lstStyle/>
          <a:p>
            <a:pPr marL="0" algn="ctr">
              <a:spcBef>
                <a:spcPct val="0"/>
              </a:spcBef>
              <a:buNone/>
            </a:pPr>
            <a:r>
              <a:rPr lang="en-AU" altLang="en-US" sz="4400" dirty="0">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rPr>
              <a:t>Walking with a striding gait.</a:t>
            </a:r>
          </a:p>
          <a:p>
            <a:pPr marL="0" algn="ctr">
              <a:spcBef>
                <a:spcPct val="0"/>
              </a:spcBef>
              <a:buNone/>
            </a:pPr>
            <a:endParaRPr lang="en-AU" altLang="en-US" sz="4400" dirty="0">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endParaRPr>
          </a:p>
        </p:txBody>
      </p:sp>
      <p:sp>
        <p:nvSpPr>
          <p:cNvPr id="11267" name="Slide Number Placeholder 5">
            <a:extLst>
              <a:ext uri="{FF2B5EF4-FFF2-40B4-BE49-F238E27FC236}">
                <a16:creationId xmlns:a16="http://schemas.microsoft.com/office/drawing/2014/main" id="{80229E53-98CE-435E-BD4A-41BC1E1D0623}"/>
              </a:ext>
            </a:extLst>
          </p:cNvPr>
          <p:cNvSpPr txBox="1">
            <a:spLocks noGrp="1"/>
          </p:cNvSpPr>
          <p:nvPr/>
        </p:nvSpPr>
        <p:spPr bwMode="auto">
          <a:xfrm>
            <a:off x="-39686" y="6511925"/>
            <a:ext cx="485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fld id="{2E156CAD-2905-4D37-9F85-118B84C5AF66}" type="slidenum">
              <a:rPr lang="en-AU" altLang="en-US" sz="1000" b="0">
                <a:solidFill>
                  <a:schemeClr val="tx1"/>
                </a:solidFill>
              </a:rPr>
              <a:pPr eaLnBrk="1" hangingPunct="1">
                <a:spcBef>
                  <a:spcPct val="0"/>
                </a:spcBef>
                <a:buSzTx/>
                <a:buFontTx/>
                <a:buNone/>
              </a:pPr>
              <a:t>11</a:t>
            </a:fld>
            <a:endParaRPr lang="en-AU" altLang="en-US" sz="1000" b="0" dirty="0">
              <a:solidFill>
                <a:schemeClr val="tx1"/>
              </a:solidFill>
            </a:endParaRPr>
          </a:p>
        </p:txBody>
      </p:sp>
      <p:pic>
        <p:nvPicPr>
          <p:cNvPr id="11268" name="Picture 2">
            <a:extLst>
              <a:ext uri="{FF2B5EF4-FFF2-40B4-BE49-F238E27FC236}">
                <a16:creationId xmlns:a16="http://schemas.microsoft.com/office/drawing/2014/main" id="{B246C814-173B-4D1F-B603-F9BA4F65F4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8314" y="3357563"/>
            <a:ext cx="8662987"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9">
            <a:extLst>
              <a:ext uri="{FF2B5EF4-FFF2-40B4-BE49-F238E27FC236}">
                <a16:creationId xmlns:a16="http://schemas.microsoft.com/office/drawing/2014/main" id="{A1024C22-5AD2-4269-BADF-BF620EF53904}"/>
              </a:ext>
            </a:extLst>
          </p:cNvPr>
          <p:cNvSpPr txBox="1">
            <a:spLocks noChangeArrowheads="1"/>
          </p:cNvSpPr>
          <p:nvPr/>
        </p:nvSpPr>
        <p:spPr bwMode="auto">
          <a:xfrm>
            <a:off x="2513014" y="5572126"/>
            <a:ext cx="7083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AU" altLang="en-US" sz="1200">
                <a:solidFill>
                  <a:schemeClr val="tx1"/>
                </a:solidFill>
              </a:rPr>
              <a:t>Image from : Inman, Verne Thomson; Ralston, Henry J; Todd, Frank N (1981). Human Walking. </a:t>
            </a:r>
          </a:p>
        </p:txBody>
      </p:sp>
    </p:spTree>
  </p:cSld>
  <p:clrMapOvr>
    <a:masterClrMapping/>
  </p:clrMapOvr>
  <mc:AlternateContent xmlns:mc="http://schemas.openxmlformats.org/markup-compatibility/2006" xmlns:p14="http://schemas.microsoft.com/office/powerpoint/2010/main">
    <mc:Choice Requires="p14">
      <p:transition spd="slow" p14:dur="2000" advTm="14321"/>
    </mc:Choice>
    <mc:Fallback xmlns="">
      <p:transition spd="slow" advTm="1432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63E0B6CF-91EE-45A4-B32F-A52DE8BE7329}"/>
              </a:ext>
            </a:extLst>
          </p:cNvPr>
          <p:cNvSpPr txBox="1">
            <a:spLocks noGrp="1"/>
          </p:cNvSpPr>
          <p:nvPr/>
        </p:nvSpPr>
        <p:spPr bwMode="auto">
          <a:xfrm>
            <a:off x="0" y="6524625"/>
            <a:ext cx="44587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fld id="{EA338745-1DC0-4E4B-9B22-74CBC4443516}" type="slidenum">
              <a:rPr lang="en-AU" altLang="en-US" sz="1000" b="0">
                <a:solidFill>
                  <a:schemeClr val="tx1"/>
                </a:solidFill>
              </a:rPr>
              <a:pPr eaLnBrk="1" hangingPunct="1">
                <a:spcBef>
                  <a:spcPct val="0"/>
                </a:spcBef>
                <a:buSzTx/>
                <a:buFontTx/>
                <a:buNone/>
              </a:pPr>
              <a:t>12</a:t>
            </a:fld>
            <a:endParaRPr lang="en-AU" altLang="en-US" sz="1000" b="0">
              <a:solidFill>
                <a:schemeClr val="tx1"/>
              </a:solidFill>
            </a:endParaRPr>
          </a:p>
        </p:txBody>
      </p:sp>
      <p:sp>
        <p:nvSpPr>
          <p:cNvPr id="13316" name="Rounded Rectangular Callout 2">
            <a:extLst>
              <a:ext uri="{FF2B5EF4-FFF2-40B4-BE49-F238E27FC236}">
                <a16:creationId xmlns:a16="http://schemas.microsoft.com/office/drawing/2014/main" id="{CD13F889-71DD-44AD-9826-2B8FE3B5E479}"/>
              </a:ext>
            </a:extLst>
          </p:cNvPr>
          <p:cNvSpPr>
            <a:spLocks noChangeArrowheads="1"/>
          </p:cNvSpPr>
          <p:nvPr/>
        </p:nvSpPr>
        <p:spPr bwMode="auto">
          <a:xfrm>
            <a:off x="5383213" y="1255713"/>
            <a:ext cx="1530350" cy="647700"/>
          </a:xfrm>
          <a:prstGeom prst="wedgeRoundRectCallout">
            <a:avLst>
              <a:gd name="adj1" fmla="val -40491"/>
              <a:gd name="adj2" fmla="val 104106"/>
              <a:gd name="adj3" fmla="val 16667"/>
            </a:avLst>
          </a:prstGeom>
          <a:noFill/>
          <a:ln w="5715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AU" altLang="en-US" sz="2800">
                <a:solidFill>
                  <a:schemeClr val="tx1"/>
                </a:solidFill>
              </a:rPr>
              <a:t>speech</a:t>
            </a:r>
          </a:p>
        </p:txBody>
      </p:sp>
      <p:pic>
        <p:nvPicPr>
          <p:cNvPr id="2" name="Picture 1">
            <a:extLst>
              <a:ext uri="{FF2B5EF4-FFF2-40B4-BE49-F238E27FC236}">
                <a16:creationId xmlns:a16="http://schemas.microsoft.com/office/drawing/2014/main" id="{C2D1183B-92CC-4592-83CB-11F7CF29576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81688" y="2252663"/>
            <a:ext cx="533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1086D394-FEF4-4B34-9D9B-AB6ADD88B0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8314" y="3357563"/>
            <a:ext cx="8662987"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a:extLst>
              <a:ext uri="{FF2B5EF4-FFF2-40B4-BE49-F238E27FC236}">
                <a16:creationId xmlns:a16="http://schemas.microsoft.com/office/drawing/2014/main" id="{F6939658-BFE0-4731-9C6A-797CAC4725BD}"/>
              </a:ext>
            </a:extLst>
          </p:cNvPr>
          <p:cNvSpPr txBox="1">
            <a:spLocks noChangeArrowheads="1"/>
          </p:cNvSpPr>
          <p:nvPr/>
        </p:nvSpPr>
        <p:spPr bwMode="auto">
          <a:xfrm>
            <a:off x="2004798" y="222251"/>
            <a:ext cx="8744381" cy="1089529"/>
          </a:xfrm>
          <a:prstGeom prst="rect">
            <a:avLst/>
          </a:prstGeom>
        </p:spPr>
        <p:txBody>
          <a:bodyPr vert="horz" lIns="91440" tIns="45720" rIns="91440" bIns="45720" rtlCol="0" anchor="ctr">
            <a:normAutofit fontScale="97500"/>
          </a:bodyPr>
          <a:lstStyle>
            <a:lvl1pPr algn="ctr">
              <a:lnSpc>
                <a:spcPct val="90000"/>
              </a:lnSpc>
              <a:spcBef>
                <a:spcPct val="0"/>
              </a:spcBef>
              <a:buNone/>
              <a:defRPr sz="3600" b="1">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r>
              <a:rPr lang="en-AU" altLang="en-US" dirty="0"/>
              <a:t>Ape-Human Physical Differences: </a:t>
            </a:r>
            <a:br>
              <a:rPr lang="en-AU" altLang="en-US" dirty="0"/>
            </a:br>
            <a:r>
              <a:rPr lang="en-AU" altLang="en-US" dirty="0"/>
              <a:t>What are they?</a:t>
            </a:r>
          </a:p>
        </p:txBody>
      </p:sp>
    </p:spTree>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xit" presetSubtype="32" fill="hold" nodeType="with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42" presetClass="path" presetSubtype="0" fill="hold" nodeType="withEffect">
                                  <p:stCondLst>
                                    <p:cond delay="0"/>
                                  </p:stCondLst>
                                  <p:childTnLst>
                                    <p:animMotion origin="layout" path="M 1.38889E-6 4.07407E-6 L 0.01076 -0.27524 " pathEditMode="relative" rAng="0" ptsTypes="AA">
                                      <p:cBhvr>
                                        <p:cTn id="11" dur="500" fill="hold"/>
                                        <p:tgtEl>
                                          <p:spTgt spid="13"/>
                                        </p:tgtEl>
                                        <p:attrNameLst>
                                          <p:attrName>ppt_x</p:attrName>
                                          <p:attrName>ppt_y</p:attrName>
                                        </p:attrNameLst>
                                      </p:cBhvr>
                                      <p:rCtr x="538" y="-13773"/>
                                    </p:animMotion>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a:extLst>
              <a:ext uri="{FF2B5EF4-FFF2-40B4-BE49-F238E27FC236}">
                <a16:creationId xmlns:a16="http://schemas.microsoft.com/office/drawing/2014/main" id="{1BB8DD9E-292C-4F05-883B-A7FDC14A159E}"/>
              </a:ext>
            </a:extLst>
          </p:cNvPr>
          <p:cNvSpPr>
            <a:spLocks noGrp="1"/>
          </p:cNvSpPr>
          <p:nvPr>
            <p:ph type="sldNum" sz="quarter" idx="12"/>
          </p:nvPr>
        </p:nvSpPr>
        <p:spPr>
          <a:xfrm>
            <a:off x="0" y="6356350"/>
            <a:ext cx="35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3E42A372-FC9C-4782-AE8D-F2B70B1273CA}" type="slidenum">
              <a:rPr lang="en-AU" altLang="en-US" sz="1000" b="0">
                <a:solidFill>
                  <a:schemeClr val="tx1"/>
                </a:solidFill>
              </a:rPr>
              <a:pPr>
                <a:spcBef>
                  <a:spcPct val="0"/>
                </a:spcBef>
                <a:buSzTx/>
                <a:buFontTx/>
                <a:buNone/>
              </a:pPr>
              <a:t>13</a:t>
            </a:fld>
            <a:endParaRPr lang="en-AU" altLang="en-US" sz="1000" b="0" dirty="0">
              <a:solidFill>
                <a:schemeClr val="tx1"/>
              </a:solidFill>
            </a:endParaRPr>
          </a:p>
        </p:txBody>
      </p:sp>
      <p:sp>
        <p:nvSpPr>
          <p:cNvPr id="15365" name="Rectangle 2">
            <a:extLst>
              <a:ext uri="{FF2B5EF4-FFF2-40B4-BE49-F238E27FC236}">
                <a16:creationId xmlns:a16="http://schemas.microsoft.com/office/drawing/2014/main" id="{DA974DF7-6AE4-4DE2-9739-E764B23B792A}"/>
              </a:ext>
            </a:extLst>
          </p:cNvPr>
          <p:cNvSpPr>
            <a:spLocks noGrp="1" noChangeArrowheads="1"/>
          </p:cNvSpPr>
          <p:nvPr>
            <p:ph type="title"/>
          </p:nvPr>
        </p:nvSpPr>
        <p:spPr>
          <a:xfrm>
            <a:off x="838200" y="850836"/>
            <a:ext cx="10515600" cy="958915"/>
          </a:xfrm>
        </p:spPr>
        <p:txBody>
          <a:bodyPr vert="horz" lIns="91440" tIns="45720" rIns="91440" bIns="45720" rtlCol="0" anchor="ctr">
            <a:normAutofit fontScale="97500"/>
          </a:bodyPr>
          <a:lstStyle/>
          <a:p>
            <a:pPr algn="ctr"/>
            <a:r>
              <a:rPr lang="en-US" altLang="en-US" sz="3600" dirty="0"/>
              <a:t>Bigger Brains, Smaller Teeth</a:t>
            </a:r>
          </a:p>
        </p:txBody>
      </p:sp>
      <p:sp>
        <p:nvSpPr>
          <p:cNvPr id="353283" name="Rectangle 3">
            <a:extLst>
              <a:ext uri="{FF2B5EF4-FFF2-40B4-BE49-F238E27FC236}">
                <a16:creationId xmlns:a16="http://schemas.microsoft.com/office/drawing/2014/main" id="{430BDD92-0ADA-4ABC-BF09-05A08A306864}"/>
              </a:ext>
            </a:extLst>
          </p:cNvPr>
          <p:cNvSpPr>
            <a:spLocks noGrp="1" noChangeArrowheads="1"/>
          </p:cNvSpPr>
          <p:nvPr>
            <p:ph type="body" idx="1"/>
          </p:nvPr>
        </p:nvSpPr>
        <p:spPr>
          <a:xfrm>
            <a:off x="355600" y="2369597"/>
            <a:ext cx="10998200" cy="3807365"/>
          </a:xfrm>
        </p:spPr>
        <p:txBody>
          <a:bodyPr/>
          <a:lstStyle/>
          <a:p>
            <a:pPr eaLnBrk="1" hangingPunct="1"/>
            <a:r>
              <a:rPr lang="en-US" altLang="en-US" dirty="0">
                <a:solidFill>
                  <a:srgbClr val="0000FF"/>
                </a:solidFill>
              </a:rPr>
              <a:t>Relative brain size increase.</a:t>
            </a:r>
          </a:p>
          <a:p>
            <a:pPr eaLnBrk="1" hangingPunct="1"/>
            <a:r>
              <a:rPr lang="en-US" altLang="en-US" dirty="0">
                <a:solidFill>
                  <a:srgbClr val="0000FF"/>
                </a:solidFill>
              </a:rPr>
              <a:t>Relative dental /masticatory reduction.</a:t>
            </a:r>
          </a:p>
        </p:txBody>
      </p:sp>
      <p:pic>
        <p:nvPicPr>
          <p:cNvPr id="353285" name="Picture 5" descr="Encephalisation">
            <a:extLst>
              <a:ext uri="{FF2B5EF4-FFF2-40B4-BE49-F238E27FC236}">
                <a16:creationId xmlns:a16="http://schemas.microsoft.com/office/drawing/2014/main" id="{09806685-DA68-4745-B105-C01FD2032CA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3851" y="1989139"/>
            <a:ext cx="3814763"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6" name="Text Box 6">
            <a:extLst>
              <a:ext uri="{FF2B5EF4-FFF2-40B4-BE49-F238E27FC236}">
                <a16:creationId xmlns:a16="http://schemas.microsoft.com/office/drawing/2014/main" id="{2EF32C9B-1CE8-47E2-AAD0-DD15DFEA37E8}"/>
              </a:ext>
            </a:extLst>
          </p:cNvPr>
          <p:cNvSpPr txBox="1">
            <a:spLocks noChangeArrowheads="1"/>
          </p:cNvSpPr>
          <p:nvPr/>
        </p:nvSpPr>
        <p:spPr bwMode="auto">
          <a:xfrm>
            <a:off x="6888164" y="4652963"/>
            <a:ext cx="3341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1800">
                <a:solidFill>
                  <a:schemeClr val="tx1"/>
                </a:solidFill>
              </a:rPr>
              <a:t>Requires high energy foods – meat?</a:t>
            </a:r>
          </a:p>
        </p:txBody>
      </p:sp>
      <p:grpSp>
        <p:nvGrpSpPr>
          <p:cNvPr id="2" name="Group 10">
            <a:extLst>
              <a:ext uri="{FF2B5EF4-FFF2-40B4-BE49-F238E27FC236}">
                <a16:creationId xmlns:a16="http://schemas.microsoft.com/office/drawing/2014/main" id="{CB040ABC-25C6-4377-9709-951FB2A2DA3E}"/>
              </a:ext>
            </a:extLst>
          </p:cNvPr>
          <p:cNvGrpSpPr>
            <a:grpSpLocks/>
          </p:cNvGrpSpPr>
          <p:nvPr/>
        </p:nvGrpSpPr>
        <p:grpSpPr bwMode="auto">
          <a:xfrm>
            <a:off x="3467100" y="3429000"/>
            <a:ext cx="7523164" cy="3096699"/>
            <a:chOff x="204" y="1752"/>
            <a:chExt cx="4944" cy="1875"/>
          </a:xfrm>
        </p:grpSpPr>
        <p:pic>
          <p:nvPicPr>
            <p:cNvPr id="15371" name="Picture 8" descr="jaws">
              <a:extLst>
                <a:ext uri="{FF2B5EF4-FFF2-40B4-BE49-F238E27FC236}">
                  <a16:creationId xmlns:a16="http://schemas.microsoft.com/office/drawing/2014/main" id="{3E1141C4-A54F-4CD2-A849-5C550B37FC7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4" y="1752"/>
              <a:ext cx="4944"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9">
              <a:extLst>
                <a:ext uri="{FF2B5EF4-FFF2-40B4-BE49-F238E27FC236}">
                  <a16:creationId xmlns:a16="http://schemas.microsoft.com/office/drawing/2014/main" id="{461F2295-3D4D-4749-A012-E46343038680}"/>
                </a:ext>
              </a:extLst>
            </p:cNvPr>
            <p:cNvSpPr txBox="1">
              <a:spLocks noChangeArrowheads="1"/>
            </p:cNvSpPr>
            <p:nvPr/>
          </p:nvSpPr>
          <p:spPr bwMode="auto">
            <a:xfrm>
              <a:off x="1173" y="3385"/>
              <a:ext cx="347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US" altLang="en-US" sz="2000" dirty="0">
                  <a:solidFill>
                    <a:srgbClr val="0000FF"/>
                  </a:solidFill>
                </a:rPr>
                <a:t>Implies less tough foods... </a:t>
              </a:r>
              <a:r>
                <a:rPr lang="en-US" altLang="en-US" sz="2000" i="1" dirty="0">
                  <a:solidFill>
                    <a:srgbClr val="0000FF"/>
                  </a:solidFill>
                </a:rPr>
                <a:t>cooking</a:t>
              </a:r>
              <a:r>
                <a:rPr lang="en-US" altLang="en-US" sz="2000" dirty="0">
                  <a:solidFill>
                    <a:srgbClr val="0000FF"/>
                  </a:solidFill>
                </a:rPr>
                <a:t> meat?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7469"/>
    </mc:Choice>
    <mc:Fallback xmlns="">
      <p:transition spd="slow" advTm="6746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3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32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5328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5328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P spid="353286" grpId="0"/>
      <p:bldP spid="35328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1CC46E-F445-405F-941F-23058268797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83363" y="1830389"/>
            <a:ext cx="42481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lide Number Placeholder 5">
            <a:extLst>
              <a:ext uri="{FF2B5EF4-FFF2-40B4-BE49-F238E27FC236}">
                <a16:creationId xmlns:a16="http://schemas.microsoft.com/office/drawing/2014/main" id="{D211E9BE-2151-48E8-8FA6-42852516704F}"/>
              </a:ext>
            </a:extLst>
          </p:cNvPr>
          <p:cNvSpPr>
            <a:spLocks noGrp="1"/>
          </p:cNvSpPr>
          <p:nvPr>
            <p:ph type="sldNum" sz="quarter" idx="12"/>
          </p:nvPr>
        </p:nvSpPr>
        <p:spPr>
          <a:xfrm>
            <a:off x="0" y="6492875"/>
            <a:ext cx="482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C452C431-EDFA-47A5-94B5-6C87DE73209B}" type="slidenum">
              <a:rPr lang="en-AU" altLang="en-US" sz="1000" b="0">
                <a:solidFill>
                  <a:schemeClr val="tx1"/>
                </a:solidFill>
              </a:rPr>
              <a:pPr>
                <a:spcBef>
                  <a:spcPct val="0"/>
                </a:spcBef>
                <a:buSzTx/>
                <a:buFontTx/>
                <a:buNone/>
              </a:pPr>
              <a:t>14</a:t>
            </a:fld>
            <a:endParaRPr lang="en-AU" altLang="en-US" sz="1000" b="0" dirty="0">
              <a:solidFill>
                <a:schemeClr val="tx1"/>
              </a:solidFill>
            </a:endParaRPr>
          </a:p>
        </p:txBody>
      </p:sp>
      <p:sp>
        <p:nvSpPr>
          <p:cNvPr id="19461" name="Title 1">
            <a:extLst>
              <a:ext uri="{FF2B5EF4-FFF2-40B4-BE49-F238E27FC236}">
                <a16:creationId xmlns:a16="http://schemas.microsoft.com/office/drawing/2014/main" id="{FC418496-CA38-4C49-ADF5-71F6FF3442F5}"/>
              </a:ext>
            </a:extLst>
          </p:cNvPr>
          <p:cNvSpPr>
            <a:spLocks noGrp="1" noChangeArrowheads="1"/>
          </p:cNvSpPr>
          <p:nvPr>
            <p:ph type="title"/>
          </p:nvPr>
        </p:nvSpPr>
        <p:spPr>
          <a:xfrm>
            <a:off x="838200" y="136525"/>
            <a:ext cx="10515600" cy="1339373"/>
          </a:xfrm>
        </p:spPr>
        <p:txBody>
          <a:bodyPr vert="horz" lIns="91440" tIns="45720" rIns="91440" bIns="45720" rtlCol="0" anchor="ctr">
            <a:normAutofit fontScale="97500"/>
          </a:bodyPr>
          <a:lstStyle/>
          <a:p>
            <a:pPr algn="ctr"/>
            <a:r>
              <a:rPr lang="en-AU" altLang="en-US" sz="3600" dirty="0"/>
              <a:t>Body Hair Pattern </a:t>
            </a:r>
            <a:endParaRPr lang="en-GB" altLang="en-US" sz="3600" dirty="0"/>
          </a:p>
        </p:txBody>
      </p:sp>
      <p:pic>
        <p:nvPicPr>
          <p:cNvPr id="4" name="Picture 3">
            <a:extLst>
              <a:ext uri="{FF2B5EF4-FFF2-40B4-BE49-F238E27FC236}">
                <a16:creationId xmlns:a16="http://schemas.microsoft.com/office/drawing/2014/main" id="{2928BD61-8045-42AA-8172-EA77956844F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4988" y="3038476"/>
            <a:ext cx="3275012"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D24D2D2-0988-4E2F-90AA-15B1438E4D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DBB41F02-4B89-4808-927E-6BA8EB22B559}" type="slidenum">
              <a:rPr lang="en-AU" altLang="en-US" sz="1000" b="0">
                <a:solidFill>
                  <a:schemeClr val="tx1"/>
                </a:solidFill>
              </a:rPr>
              <a:pPr>
                <a:spcBef>
                  <a:spcPct val="0"/>
                </a:spcBef>
                <a:buSzTx/>
                <a:buFontTx/>
                <a:buNone/>
              </a:pPr>
              <a:t>15</a:t>
            </a:fld>
            <a:endParaRPr lang="en-AU" altLang="en-US" sz="1000" b="0">
              <a:solidFill>
                <a:schemeClr val="tx1"/>
              </a:solidFill>
            </a:endParaRPr>
          </a:p>
        </p:txBody>
      </p:sp>
      <p:sp>
        <p:nvSpPr>
          <p:cNvPr id="23555" name="Oval 9">
            <a:extLst>
              <a:ext uri="{FF2B5EF4-FFF2-40B4-BE49-F238E27FC236}">
                <a16:creationId xmlns:a16="http://schemas.microsoft.com/office/drawing/2014/main" id="{948F0123-B992-4973-AEBC-385A05FEB896}"/>
              </a:ext>
            </a:extLst>
          </p:cNvPr>
          <p:cNvSpPr>
            <a:spLocks noChangeArrowheads="1"/>
          </p:cNvSpPr>
          <p:nvPr/>
        </p:nvSpPr>
        <p:spPr bwMode="auto">
          <a:xfrm>
            <a:off x="1919289" y="6611939"/>
            <a:ext cx="73025" cy="71437"/>
          </a:xfrm>
          <a:prstGeom prst="ellipse">
            <a:avLst/>
          </a:prstGeom>
          <a:solidFill>
            <a:schemeClr val="tx1"/>
          </a:solidFill>
          <a:ln w="9525">
            <a:solidFill>
              <a:schemeClr val="tx1"/>
            </a:solidFill>
            <a:round/>
            <a:headEnd/>
            <a:tailEnd/>
          </a:ln>
        </p:spPr>
        <p:txBody>
          <a:bodyPr wrap="none" anchor="ct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endParaRPr lang="en-US" altLang="en-US" sz="1800">
              <a:solidFill>
                <a:schemeClr val="tx1"/>
              </a:solidFill>
            </a:endParaRPr>
          </a:p>
        </p:txBody>
      </p:sp>
      <p:sp>
        <p:nvSpPr>
          <p:cNvPr id="23556" name="Title 1">
            <a:extLst>
              <a:ext uri="{FF2B5EF4-FFF2-40B4-BE49-F238E27FC236}">
                <a16:creationId xmlns:a16="http://schemas.microsoft.com/office/drawing/2014/main" id="{0B2C895F-1398-4C14-A61A-450051E4116F}"/>
              </a:ext>
            </a:extLst>
          </p:cNvPr>
          <p:cNvSpPr>
            <a:spLocks noGrp="1" noChangeArrowheads="1"/>
          </p:cNvSpPr>
          <p:nvPr>
            <p:ph type="title"/>
          </p:nvPr>
        </p:nvSpPr>
        <p:spPr>
          <a:xfrm>
            <a:off x="3282950" y="235426"/>
            <a:ext cx="5626100" cy="1339373"/>
          </a:xfrm>
        </p:spPr>
        <p:txBody>
          <a:bodyPr vert="horz" lIns="91440" tIns="45720" rIns="91440" bIns="45720" rtlCol="0" anchor="ctr">
            <a:normAutofit/>
          </a:bodyPr>
          <a:lstStyle/>
          <a:p>
            <a:pPr algn="ctr"/>
            <a:r>
              <a:rPr lang="en-AU" altLang="en-US" sz="3600" dirty="0"/>
              <a:t>Body Hair Pattern </a:t>
            </a:r>
            <a:endParaRPr lang="en-GB" altLang="en-US" sz="3600" dirty="0"/>
          </a:p>
        </p:txBody>
      </p:sp>
      <p:pic>
        <p:nvPicPr>
          <p:cNvPr id="21509" name="Picture 1">
            <a:extLst>
              <a:ext uri="{FF2B5EF4-FFF2-40B4-BE49-F238E27FC236}">
                <a16:creationId xmlns:a16="http://schemas.microsoft.com/office/drawing/2014/main" id="{85E5FE51-8E3C-45B7-BAC5-493BBD0B829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5275" y="1463675"/>
            <a:ext cx="50419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4508469-55DF-4075-BAF3-B932E8E57325}"/>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090738" y="1462088"/>
            <a:ext cx="832485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2"/>
                                        </p:tgtEl>
                                      </p:cBhvr>
                                      <p:by x="40000" y="40000"/>
                                    </p:animScale>
                                  </p:childTnLst>
                                </p:cTn>
                              </p:par>
                              <p:par>
                                <p:cTn id="7" presetID="42" presetClass="path" presetSubtype="0" fill="hold" nodeType="withEffect">
                                  <p:stCondLst>
                                    <p:cond delay="0"/>
                                  </p:stCondLst>
                                  <p:childTnLst>
                                    <p:animMotion origin="layout" path="M 2.5E-6 4.44444E-6 L -0.26129 -0.00348 " pathEditMode="relative" rAng="0" ptsTypes="AA">
                                      <p:cBhvr>
                                        <p:cTn id="8" dur="1000" fill="hold"/>
                                        <p:tgtEl>
                                          <p:spTgt spid="2"/>
                                        </p:tgtEl>
                                        <p:attrNameLst>
                                          <p:attrName>ppt_x</p:attrName>
                                          <p:attrName>ppt_y</p:attrName>
                                        </p:attrNameLst>
                                      </p:cBhvr>
                                      <p:rCtr x="-13073" y="-185"/>
                                    </p:animMotion>
                                  </p:child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41DAB185-BA5C-4D71-A9F5-B69423CEA0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A71D95D7-C768-478C-890A-D6AC8A4EA976}" type="slidenum">
              <a:rPr lang="en-AU" altLang="en-US" sz="1000" b="0">
                <a:solidFill>
                  <a:schemeClr val="tx1"/>
                </a:solidFill>
              </a:rPr>
              <a:pPr>
                <a:spcBef>
                  <a:spcPct val="0"/>
                </a:spcBef>
                <a:buSzTx/>
                <a:buFontTx/>
                <a:buNone/>
              </a:pPr>
              <a:t>16</a:t>
            </a:fld>
            <a:endParaRPr lang="en-AU" altLang="en-US" sz="1000" b="0">
              <a:solidFill>
                <a:schemeClr val="tx1"/>
              </a:solidFill>
            </a:endParaRPr>
          </a:p>
        </p:txBody>
      </p:sp>
      <p:sp>
        <p:nvSpPr>
          <p:cNvPr id="29699" name="Oval 9">
            <a:extLst>
              <a:ext uri="{FF2B5EF4-FFF2-40B4-BE49-F238E27FC236}">
                <a16:creationId xmlns:a16="http://schemas.microsoft.com/office/drawing/2014/main" id="{7FA6A34C-9DDF-4B72-A65B-C436F5ED1BFC}"/>
              </a:ext>
            </a:extLst>
          </p:cNvPr>
          <p:cNvSpPr>
            <a:spLocks noChangeArrowheads="1"/>
          </p:cNvSpPr>
          <p:nvPr/>
        </p:nvSpPr>
        <p:spPr bwMode="auto">
          <a:xfrm>
            <a:off x="1919289" y="6611939"/>
            <a:ext cx="73025" cy="71437"/>
          </a:xfrm>
          <a:prstGeom prst="ellipse">
            <a:avLst/>
          </a:prstGeom>
          <a:solidFill>
            <a:schemeClr val="tx1"/>
          </a:solidFill>
          <a:ln w="9525">
            <a:solidFill>
              <a:schemeClr val="tx1"/>
            </a:solidFill>
            <a:round/>
            <a:headEnd/>
            <a:tailEnd/>
          </a:ln>
        </p:spPr>
        <p:txBody>
          <a:bodyPr wrap="none" anchor="ct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endParaRPr lang="en-US" altLang="en-US" sz="1800">
              <a:solidFill>
                <a:schemeClr val="tx1"/>
              </a:solidFill>
            </a:endParaRPr>
          </a:p>
        </p:txBody>
      </p:sp>
      <p:sp>
        <p:nvSpPr>
          <p:cNvPr id="29700" name="Title 1">
            <a:extLst>
              <a:ext uri="{FF2B5EF4-FFF2-40B4-BE49-F238E27FC236}">
                <a16:creationId xmlns:a16="http://schemas.microsoft.com/office/drawing/2014/main" id="{BB1800EB-9F5D-4F71-AFFC-7599C411AE80}"/>
              </a:ext>
            </a:extLst>
          </p:cNvPr>
          <p:cNvSpPr>
            <a:spLocks noGrp="1" noChangeArrowheads="1"/>
          </p:cNvSpPr>
          <p:nvPr>
            <p:ph type="title"/>
          </p:nvPr>
        </p:nvSpPr>
        <p:spPr>
          <a:xfrm>
            <a:off x="2589214" y="-48173"/>
            <a:ext cx="6940550" cy="1339373"/>
          </a:xfrm>
        </p:spPr>
        <p:txBody>
          <a:bodyPr vert="horz" lIns="91440" tIns="45720" rIns="91440" bIns="45720" rtlCol="0" anchor="ctr">
            <a:normAutofit/>
          </a:bodyPr>
          <a:lstStyle/>
          <a:p>
            <a:pPr algn="ctr"/>
            <a:r>
              <a:rPr lang="en-AU" altLang="en-US" sz="3600" dirty="0"/>
              <a:t>Infant Adipocity</a:t>
            </a:r>
            <a:endParaRPr lang="en-GB" altLang="en-US" sz="3600" dirty="0"/>
          </a:p>
        </p:txBody>
      </p:sp>
      <p:grpSp>
        <p:nvGrpSpPr>
          <p:cNvPr id="29701" name="Group 3">
            <a:extLst>
              <a:ext uri="{FF2B5EF4-FFF2-40B4-BE49-F238E27FC236}">
                <a16:creationId xmlns:a16="http://schemas.microsoft.com/office/drawing/2014/main" id="{D7689380-5B20-4282-9793-88FABD054938}"/>
              </a:ext>
            </a:extLst>
          </p:cNvPr>
          <p:cNvGrpSpPr>
            <a:grpSpLocks/>
          </p:cNvGrpSpPr>
          <p:nvPr/>
        </p:nvGrpSpPr>
        <p:grpSpPr bwMode="auto">
          <a:xfrm>
            <a:off x="3094039" y="971550"/>
            <a:ext cx="6435725" cy="4248150"/>
            <a:chOff x="2411760" y="1412776"/>
            <a:chExt cx="5715000" cy="3892675"/>
          </a:xfrm>
        </p:grpSpPr>
        <p:pic>
          <p:nvPicPr>
            <p:cNvPr id="29705" name="Picture 2" descr="http://www.nyas.org/image.axd?id=17b79b51-faf0-4fe7-8593-3ae5c42f3976&amp;t=634390029327630000">
              <a:extLst>
                <a:ext uri="{FF2B5EF4-FFF2-40B4-BE49-F238E27FC236}">
                  <a16:creationId xmlns:a16="http://schemas.microsoft.com/office/drawing/2014/main" id="{BB75B191-DAFF-4DB8-A80E-D32447B5FD0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1760" y="1628800"/>
              <a:ext cx="5715000" cy="367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Rectangle 2">
              <a:extLst>
                <a:ext uri="{FF2B5EF4-FFF2-40B4-BE49-F238E27FC236}">
                  <a16:creationId xmlns:a16="http://schemas.microsoft.com/office/drawing/2014/main" id="{FFD97F59-A63D-4CC2-A265-638CC6B3DA53}"/>
                </a:ext>
              </a:extLst>
            </p:cNvPr>
            <p:cNvSpPr>
              <a:spLocks noChangeArrowheads="1"/>
            </p:cNvSpPr>
            <p:nvPr/>
          </p:nvSpPr>
          <p:spPr bwMode="auto">
            <a:xfrm>
              <a:off x="2411760" y="1412776"/>
              <a:ext cx="3168352" cy="720080"/>
            </a:xfrm>
            <a:prstGeom prst="rect">
              <a:avLst/>
            </a:prstGeom>
            <a:solidFill>
              <a:schemeClr val="bg1"/>
            </a:solidFill>
            <a:ln w="9525" algn="ctr">
              <a:solidFill>
                <a:schemeClr val="bg1"/>
              </a:solidFill>
              <a:round/>
              <a:headEnd/>
              <a:tailEnd/>
            </a:ln>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endParaRPr lang="en-US" altLang="en-US" sz="1800">
                <a:solidFill>
                  <a:schemeClr val="tx1"/>
                </a:solidFill>
              </a:endParaRPr>
            </a:p>
          </p:txBody>
        </p:sp>
      </p:grpSp>
      <p:sp>
        <p:nvSpPr>
          <p:cNvPr id="29702" name="Rectangle 4">
            <a:extLst>
              <a:ext uri="{FF2B5EF4-FFF2-40B4-BE49-F238E27FC236}">
                <a16:creationId xmlns:a16="http://schemas.microsoft.com/office/drawing/2014/main" id="{5216DBB3-234C-457F-8F60-61B20AF53494}"/>
              </a:ext>
            </a:extLst>
          </p:cNvPr>
          <p:cNvSpPr>
            <a:spLocks noChangeArrowheads="1"/>
          </p:cNvSpPr>
          <p:nvPr/>
        </p:nvSpPr>
        <p:spPr bwMode="auto">
          <a:xfrm>
            <a:off x="2433638" y="5964239"/>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200" b="0">
                <a:solidFill>
                  <a:schemeClr val="tx1"/>
                </a:solidFill>
              </a:rPr>
              <a:t>http://www.nyas.org/Publications/Ebriefings/Detail.aspx?cid=cf77a0f1-f9f9-4268-a8db-85c8e45b8720</a:t>
            </a:r>
          </a:p>
        </p:txBody>
      </p:sp>
      <p:sp>
        <p:nvSpPr>
          <p:cNvPr id="29703" name="Rectangle 15">
            <a:extLst>
              <a:ext uri="{FF2B5EF4-FFF2-40B4-BE49-F238E27FC236}">
                <a16:creationId xmlns:a16="http://schemas.microsoft.com/office/drawing/2014/main" id="{214B3258-11F8-4ED5-96C1-2A31AB60D7AC}"/>
              </a:ext>
            </a:extLst>
          </p:cNvPr>
          <p:cNvSpPr>
            <a:spLocks noChangeArrowheads="1"/>
          </p:cNvSpPr>
          <p:nvPr/>
        </p:nvSpPr>
        <p:spPr bwMode="auto">
          <a:xfrm>
            <a:off x="2927350" y="5743576"/>
            <a:ext cx="6769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200">
                <a:solidFill>
                  <a:schemeClr val="tx1"/>
                </a:solidFill>
              </a:rPr>
              <a:t>“Fat Tissue: The Good, the Bad, and the Ugly”  2011</a:t>
            </a:r>
          </a:p>
        </p:txBody>
      </p:sp>
      <p:pic>
        <p:nvPicPr>
          <p:cNvPr id="29704" name="Picture 4" descr="The New York Academy of Sciences">
            <a:extLst>
              <a:ext uri="{FF2B5EF4-FFF2-40B4-BE49-F238E27FC236}">
                <a16:creationId xmlns:a16="http://schemas.microsoft.com/office/drawing/2014/main" id="{722E7C01-EBD2-48E2-8253-0CC9FFEF83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0550" y="5380039"/>
            <a:ext cx="1282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6"/>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34392E94-ABF3-4316-9063-CA21684DE7AB}"/>
              </a:ext>
            </a:extLst>
          </p:cNvPr>
          <p:cNvSpPr txBox="1">
            <a:spLocks noGrp="1"/>
          </p:cNvSpPr>
          <p:nvPr/>
        </p:nvSpPr>
        <p:spPr bwMode="auto">
          <a:xfrm>
            <a:off x="1558925" y="6524625"/>
            <a:ext cx="2133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fld id="{45C73BD3-9120-4833-A6A7-747F8CC85704}" type="slidenum">
              <a:rPr lang="en-AU" altLang="en-US" sz="1000" b="0">
                <a:solidFill>
                  <a:schemeClr val="tx1"/>
                </a:solidFill>
              </a:rPr>
              <a:pPr eaLnBrk="1" hangingPunct="1">
                <a:spcBef>
                  <a:spcPct val="0"/>
                </a:spcBef>
                <a:buSzTx/>
                <a:buFontTx/>
                <a:buNone/>
              </a:pPr>
              <a:t>17</a:t>
            </a:fld>
            <a:endParaRPr lang="en-AU" altLang="en-US" sz="1000" b="0">
              <a:solidFill>
                <a:schemeClr val="tx1"/>
              </a:solidFill>
            </a:endParaRPr>
          </a:p>
        </p:txBody>
      </p:sp>
      <p:sp>
        <p:nvSpPr>
          <p:cNvPr id="31748" name="Rounded Rectangular Callout 2">
            <a:extLst>
              <a:ext uri="{FF2B5EF4-FFF2-40B4-BE49-F238E27FC236}">
                <a16:creationId xmlns:a16="http://schemas.microsoft.com/office/drawing/2014/main" id="{CEB42E7E-4F04-4271-BC08-B9D95B91A4C2}"/>
              </a:ext>
            </a:extLst>
          </p:cNvPr>
          <p:cNvSpPr>
            <a:spLocks noChangeArrowheads="1"/>
          </p:cNvSpPr>
          <p:nvPr/>
        </p:nvSpPr>
        <p:spPr bwMode="auto">
          <a:xfrm>
            <a:off x="5383213" y="1255713"/>
            <a:ext cx="1530350" cy="647700"/>
          </a:xfrm>
          <a:prstGeom prst="wedgeRoundRectCallout">
            <a:avLst>
              <a:gd name="adj1" fmla="val -40491"/>
              <a:gd name="adj2" fmla="val 104106"/>
              <a:gd name="adj3" fmla="val 16667"/>
            </a:avLst>
          </a:prstGeom>
          <a:noFill/>
          <a:ln w="5715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AU" altLang="en-US" sz="2800">
                <a:solidFill>
                  <a:schemeClr val="tx1"/>
                </a:solidFill>
              </a:rPr>
              <a:t>speech</a:t>
            </a:r>
          </a:p>
        </p:txBody>
      </p:sp>
      <p:pic>
        <p:nvPicPr>
          <p:cNvPr id="31749" name="Picture 1">
            <a:extLst>
              <a:ext uri="{FF2B5EF4-FFF2-40B4-BE49-F238E27FC236}">
                <a16:creationId xmlns:a16="http://schemas.microsoft.com/office/drawing/2014/main" id="{CFD903C8-9497-4397-AB0A-D5373E3D846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81688" y="2133600"/>
            <a:ext cx="533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a:extLst>
              <a:ext uri="{FF2B5EF4-FFF2-40B4-BE49-F238E27FC236}">
                <a16:creationId xmlns:a16="http://schemas.microsoft.com/office/drawing/2014/main" id="{D907977D-50BB-4F95-B875-27AF77109B9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9738" y="3357563"/>
            <a:ext cx="1149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a:extLst>
              <a:ext uri="{FF2B5EF4-FFF2-40B4-BE49-F238E27FC236}">
                <a16:creationId xmlns:a16="http://schemas.microsoft.com/office/drawing/2014/main" id="{4AEA4810-BEA6-4F1C-8896-2B38D0B2FD7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6876" y="4652963"/>
            <a:ext cx="13430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a:ext uri="{FF2B5EF4-FFF2-40B4-BE49-F238E27FC236}">
                <a16:creationId xmlns:a16="http://schemas.microsoft.com/office/drawing/2014/main" id="{A9BB0817-E5F7-4328-9F76-378F19E7C98A}"/>
              </a:ext>
            </a:extLst>
          </p:cNvPr>
          <p:cNvSpPr txBox="1">
            <a:spLocks noChangeArrowheads="1"/>
          </p:cNvSpPr>
          <p:nvPr/>
        </p:nvSpPr>
        <p:spPr bwMode="auto">
          <a:xfrm>
            <a:off x="2004798" y="222251"/>
            <a:ext cx="8744381" cy="1089529"/>
          </a:xfrm>
          <a:prstGeom prst="rect">
            <a:avLst/>
          </a:prstGeom>
        </p:spPr>
        <p:txBody>
          <a:bodyPr vert="horz" lIns="91440" tIns="45720" rIns="91440" bIns="45720" rtlCol="0" anchor="ctr">
            <a:normAutofit fontScale="97500"/>
          </a:bodyPr>
          <a:lstStyle>
            <a:lvl1pPr algn="ctr">
              <a:lnSpc>
                <a:spcPct val="90000"/>
              </a:lnSpc>
              <a:spcBef>
                <a:spcPct val="0"/>
              </a:spcBef>
              <a:buNone/>
              <a:defRPr sz="3600" b="1">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r>
              <a:rPr lang="en-AU" altLang="en-US" dirty="0"/>
              <a:t>Ape-Human Physical Differences: </a:t>
            </a:r>
            <a:br>
              <a:rPr lang="en-AU" altLang="en-US" dirty="0"/>
            </a:br>
            <a:r>
              <a:rPr lang="en-AU" altLang="en-US" dirty="0"/>
              <a:t>What are they?</a:t>
            </a:r>
          </a:p>
        </p:txBody>
      </p:sp>
      <p:pic>
        <p:nvPicPr>
          <p:cNvPr id="2" name="Picture 1">
            <a:extLst>
              <a:ext uri="{FF2B5EF4-FFF2-40B4-BE49-F238E27FC236}">
                <a16:creationId xmlns:a16="http://schemas.microsoft.com/office/drawing/2014/main" id="{3A6D3A95-9388-4903-ACCB-341BC8BA481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40769" y="65087"/>
            <a:ext cx="8292306" cy="695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59CD2D6-3937-4B01-B0A7-A739EB099B24}"/>
              </a:ext>
            </a:extLst>
          </p:cNvPr>
          <p:cNvPicPr>
            <a:picLocks noChangeAspect="1"/>
          </p:cNvPicPr>
          <p:nvPr/>
        </p:nvPicPr>
        <p:blipFill>
          <a:blip r:embed="rId7"/>
          <a:stretch>
            <a:fillRect/>
          </a:stretch>
        </p:blipFill>
        <p:spPr>
          <a:xfrm>
            <a:off x="3909585" y="231959"/>
            <a:ext cx="5154674" cy="727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xit" presetSubtype="32" fill="hold" nodeType="with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42" presetClass="path" presetSubtype="0" fill="hold" nodeType="withEffect">
                                  <p:stCondLst>
                                    <p:cond delay="0"/>
                                  </p:stCondLst>
                                  <p:childTnLst>
                                    <p:animMotion origin="layout" path="M -1.25E-6 4.81481E-6 L -1.25E-6 0.25 " pathEditMode="relative" rAng="0" ptsTypes="AA">
                                      <p:cBhvr>
                                        <p:cTn id="13" dur="500" fill="hold"/>
                                        <p:tgtEl>
                                          <p:spTgt spid="2"/>
                                        </p:tgtEl>
                                        <p:attrNameLst>
                                          <p:attrName>ppt_x</p:attrName>
                                          <p:attrName>ppt_y</p:attrName>
                                        </p:attrNameLst>
                                      </p:cBhvr>
                                      <p:rCtr x="0" y="12500"/>
                                    </p:animMotion>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primatefreedom.com/images/jane%20and%20Tess.jpg">
            <a:extLst>
              <a:ext uri="{FF2B5EF4-FFF2-40B4-BE49-F238E27FC236}">
                <a16:creationId xmlns:a16="http://schemas.microsoft.com/office/drawing/2014/main" id="{D430F0A5-36F0-4D30-A239-4F0A6B1537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3001" y="2436813"/>
            <a:ext cx="4500563"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5">
            <a:extLst>
              <a:ext uri="{FF2B5EF4-FFF2-40B4-BE49-F238E27FC236}">
                <a16:creationId xmlns:a16="http://schemas.microsoft.com/office/drawing/2014/main" id="{9BED1A5B-943E-4548-92CF-963C32BD17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D08CC7A4-653B-450F-816B-EF6550570DE5}" type="slidenum">
              <a:rPr lang="en-AU" altLang="en-US" sz="1000" b="0">
                <a:solidFill>
                  <a:schemeClr val="tx1"/>
                </a:solidFill>
              </a:rPr>
              <a:pPr>
                <a:spcBef>
                  <a:spcPct val="0"/>
                </a:spcBef>
                <a:buSzTx/>
                <a:buFontTx/>
                <a:buNone/>
              </a:pPr>
              <a:t>18</a:t>
            </a:fld>
            <a:endParaRPr lang="en-AU" altLang="en-US" sz="1000" b="0">
              <a:solidFill>
                <a:schemeClr val="tx1"/>
              </a:solidFill>
            </a:endParaRPr>
          </a:p>
        </p:txBody>
      </p:sp>
      <p:sp>
        <p:nvSpPr>
          <p:cNvPr id="33796" name="TextBox 11">
            <a:extLst>
              <a:ext uri="{FF2B5EF4-FFF2-40B4-BE49-F238E27FC236}">
                <a16:creationId xmlns:a16="http://schemas.microsoft.com/office/drawing/2014/main" id="{11886FA5-664F-441B-ABD3-916AF1F3AA8E}"/>
              </a:ext>
            </a:extLst>
          </p:cNvPr>
          <p:cNvSpPr txBox="1">
            <a:spLocks noChangeArrowheads="1"/>
          </p:cNvSpPr>
          <p:nvPr/>
        </p:nvSpPr>
        <p:spPr bwMode="auto">
          <a:xfrm>
            <a:off x="1823750" y="417132"/>
            <a:ext cx="9803389" cy="590931"/>
          </a:xfrm>
          <a:prstGeom prst="rect">
            <a:avLst/>
          </a:prstGeom>
        </p:spPr>
        <p:txBody>
          <a:bodyPr vert="horz" lIns="91440" tIns="45720" rIns="91440" bIns="45720" rtlCol="0" anchor="ctr">
            <a:normAutofit/>
          </a:bodyPr>
          <a:lstStyle>
            <a:lvl1pPr algn="ctr">
              <a:lnSpc>
                <a:spcPct val="90000"/>
              </a:lnSpc>
              <a:spcBef>
                <a:spcPct val="0"/>
              </a:spcBef>
              <a:buNone/>
              <a:defRPr sz="3600" b="1">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r>
              <a:rPr lang="en-AU" altLang="en-US" dirty="0"/>
              <a:t>Differences in the Respiratory System</a:t>
            </a:r>
          </a:p>
        </p:txBody>
      </p:sp>
      <p:sp>
        <p:nvSpPr>
          <p:cNvPr id="33797" name="Line Callout 1 (Accent Bar) 8">
            <a:extLst>
              <a:ext uri="{FF2B5EF4-FFF2-40B4-BE49-F238E27FC236}">
                <a16:creationId xmlns:a16="http://schemas.microsoft.com/office/drawing/2014/main" id="{93A0341A-F196-4D05-8B52-A72B0CA44B5D}"/>
              </a:ext>
            </a:extLst>
          </p:cNvPr>
          <p:cNvSpPr>
            <a:spLocks/>
          </p:cNvSpPr>
          <p:nvPr/>
        </p:nvSpPr>
        <p:spPr bwMode="auto">
          <a:xfrm>
            <a:off x="8256589" y="2859088"/>
            <a:ext cx="1857375" cy="2068512"/>
          </a:xfrm>
          <a:prstGeom prst="accentCallout1">
            <a:avLst>
              <a:gd name="adj1" fmla="val 18750"/>
              <a:gd name="adj2" fmla="val -8333"/>
              <a:gd name="adj3" fmla="val 55343"/>
              <a:gd name="adj4" fmla="val -129618"/>
            </a:avLst>
          </a:prstGeom>
          <a:solidFill>
            <a:schemeClr val="bg1"/>
          </a:solidFill>
          <a:ln w="9525" algn="ctr">
            <a:solidFill>
              <a:schemeClr val="tx1"/>
            </a:solidFill>
            <a:round/>
            <a:headEnd/>
            <a:tailEnd/>
          </a:ln>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AU" altLang="en-US" sz="1800" dirty="0">
                <a:solidFill>
                  <a:schemeClr val="tx1"/>
                </a:solidFill>
              </a:rPr>
              <a:t>Bigger nose with inferiorly oriented nostrils.</a:t>
            </a:r>
            <a:br>
              <a:rPr lang="en-AU" altLang="en-US" sz="1800" dirty="0">
                <a:solidFill>
                  <a:schemeClr val="tx1"/>
                </a:solidFill>
              </a:rPr>
            </a:br>
            <a:r>
              <a:rPr lang="en-AU" altLang="en-US" sz="1800" dirty="0">
                <a:solidFill>
                  <a:schemeClr val="tx1"/>
                </a:solidFill>
              </a:rPr>
              <a:t> </a:t>
            </a:r>
          </a:p>
          <a:p>
            <a:pPr eaLnBrk="1" hangingPunct="1">
              <a:spcBef>
                <a:spcPct val="0"/>
              </a:spcBef>
              <a:buSzTx/>
              <a:buFontTx/>
              <a:buNone/>
            </a:pPr>
            <a:r>
              <a:rPr lang="en-AU" altLang="en-US" sz="1800" dirty="0">
                <a:solidFill>
                  <a:schemeClr val="tx1"/>
                </a:solidFill>
              </a:rPr>
              <a:t>But reduced olfaction.</a:t>
            </a:r>
          </a:p>
        </p:txBody>
      </p:sp>
    </p:spTree>
  </p:cSld>
  <p:clrMapOvr>
    <a:masterClrMapping/>
  </p:clrMapOvr>
  <mc:AlternateContent xmlns:mc="http://schemas.openxmlformats.org/markup-compatibility/2006" xmlns:p14="http://schemas.microsoft.com/office/powerpoint/2010/main">
    <mc:Choice Requires="p14">
      <p:transition spd="slow" p14:dur="2000" advTm="172"/>
    </mc:Choice>
    <mc:Fallback xmlns="">
      <p:transition spd="slow" advTm="17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0CADB80C-6104-41CF-9D47-F288ED40981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1609" y="687389"/>
            <a:ext cx="9071441"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a:extLst>
              <a:ext uri="{FF2B5EF4-FFF2-40B4-BE49-F238E27FC236}">
                <a16:creationId xmlns:a16="http://schemas.microsoft.com/office/drawing/2014/main" id="{897DBBDB-0403-4DB8-BD66-7E4BCF7F26E7}"/>
              </a:ext>
            </a:extLst>
          </p:cNvPr>
          <p:cNvSpPr>
            <a:spLocks noGrp="1" noChangeArrowheads="1"/>
          </p:cNvSpPr>
          <p:nvPr>
            <p:ph type="title"/>
          </p:nvPr>
        </p:nvSpPr>
        <p:spPr>
          <a:xfrm>
            <a:off x="1981200" y="-26988"/>
            <a:ext cx="8229600" cy="922338"/>
          </a:xfrm>
        </p:spPr>
        <p:txBody>
          <a:bodyPr vert="horz" lIns="91440" tIns="45720" rIns="91440" bIns="45720" rtlCol="0" anchor="ctr">
            <a:normAutofit/>
          </a:bodyPr>
          <a:lstStyle/>
          <a:p>
            <a:pPr algn="ctr"/>
            <a:r>
              <a:rPr lang="en-AU" altLang="en-US" sz="3600" dirty="0"/>
              <a:t>Descended Larynx</a:t>
            </a:r>
            <a:endParaRPr lang="en-GB" altLang="en-US" sz="3600" dirty="0"/>
          </a:p>
        </p:txBody>
      </p:sp>
      <p:sp>
        <p:nvSpPr>
          <p:cNvPr id="35844" name="Slide Number Placeholder 5">
            <a:extLst>
              <a:ext uri="{FF2B5EF4-FFF2-40B4-BE49-F238E27FC236}">
                <a16:creationId xmlns:a16="http://schemas.microsoft.com/office/drawing/2014/main" id="{E228021B-8481-49C5-AEC0-2299DF4D68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8DE668F6-3E01-492E-B42C-F25DD5AA8568}" type="slidenum">
              <a:rPr lang="en-AU" altLang="en-US" sz="1000" b="0">
                <a:solidFill>
                  <a:schemeClr val="tx1"/>
                </a:solidFill>
              </a:rPr>
              <a:pPr>
                <a:spcBef>
                  <a:spcPct val="0"/>
                </a:spcBef>
                <a:buSzTx/>
                <a:buFontTx/>
                <a:buNone/>
              </a:pPr>
              <a:t>19</a:t>
            </a:fld>
            <a:endParaRPr lang="en-AU" altLang="en-US" sz="1000" b="0">
              <a:solidFill>
                <a:schemeClr val="tx1"/>
              </a:solidFill>
            </a:endParaRPr>
          </a:p>
        </p:txBody>
      </p:sp>
      <p:sp>
        <p:nvSpPr>
          <p:cNvPr id="35845" name="Rectangle 2">
            <a:extLst>
              <a:ext uri="{FF2B5EF4-FFF2-40B4-BE49-F238E27FC236}">
                <a16:creationId xmlns:a16="http://schemas.microsoft.com/office/drawing/2014/main" id="{695D40C7-1B61-446A-BFD8-2047216515CC}"/>
              </a:ext>
            </a:extLst>
          </p:cNvPr>
          <p:cNvSpPr>
            <a:spLocks noChangeArrowheads="1"/>
          </p:cNvSpPr>
          <p:nvPr/>
        </p:nvSpPr>
        <p:spPr bwMode="auto">
          <a:xfrm>
            <a:off x="1981200" y="6143626"/>
            <a:ext cx="836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1400" b="0">
                <a:solidFill>
                  <a:schemeClr val="tx1"/>
                </a:solidFill>
              </a:rPr>
              <a:t>Laitman J, Reidenberg J,  The Evolution and Development of Human Swallowing: The Most Important Function We Least Appreciate. Otolaryngologic Clinics of North America 46:923-935, (2013).</a:t>
            </a:r>
          </a:p>
        </p:txBody>
      </p:sp>
      <p:sp>
        <p:nvSpPr>
          <p:cNvPr id="35846" name="TextBox 1">
            <a:extLst>
              <a:ext uri="{FF2B5EF4-FFF2-40B4-BE49-F238E27FC236}">
                <a16:creationId xmlns:a16="http://schemas.microsoft.com/office/drawing/2014/main" id="{B12838F9-21C1-40E6-992B-CD58BA16EB28}"/>
              </a:ext>
            </a:extLst>
          </p:cNvPr>
          <p:cNvSpPr txBox="1">
            <a:spLocks noChangeArrowheads="1"/>
          </p:cNvSpPr>
          <p:nvPr/>
        </p:nvSpPr>
        <p:spPr bwMode="auto">
          <a:xfrm>
            <a:off x="3276600" y="4576764"/>
            <a:ext cx="69342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dirty="0">
                <a:solidFill>
                  <a:schemeClr val="tx1"/>
                </a:solidFill>
              </a:rPr>
              <a:t>“</a:t>
            </a:r>
            <a:r>
              <a:rPr lang="en-AU" altLang="en-US" b="0" dirty="0">
                <a:solidFill>
                  <a:schemeClr val="tx1"/>
                </a:solidFill>
              </a:rPr>
              <a:t>For the first time in evolution, always</a:t>
            </a:r>
            <a:r>
              <a:rPr lang="en-AU" altLang="en-US" i="1" dirty="0">
                <a:solidFill>
                  <a:schemeClr val="tx1"/>
                </a:solidFill>
              </a:rPr>
              <a:t>, </a:t>
            </a:r>
            <a:r>
              <a:rPr lang="en-AU" altLang="en-US" sz="2800" b="0" i="1" dirty="0">
                <a:solidFill>
                  <a:schemeClr val="tx1"/>
                </a:solidFill>
              </a:rPr>
              <a:t>always</a:t>
            </a:r>
            <a:r>
              <a:rPr lang="en-AU" altLang="en-US" i="1" dirty="0">
                <a:solidFill>
                  <a:schemeClr val="tx1"/>
                </a:solidFill>
              </a:rPr>
              <a:t>, </a:t>
            </a:r>
            <a:r>
              <a:rPr lang="en-AU" altLang="en-US" sz="3200" i="1" dirty="0">
                <a:solidFill>
                  <a:schemeClr val="tx1"/>
                </a:solidFill>
              </a:rPr>
              <a:t>always</a:t>
            </a:r>
            <a:r>
              <a:rPr lang="en-AU" altLang="en-US" sz="3200" b="0" dirty="0">
                <a:solidFill>
                  <a:schemeClr val="tx1"/>
                </a:solidFill>
              </a:rPr>
              <a:t> </a:t>
            </a:r>
            <a:r>
              <a:rPr lang="en-AU" altLang="en-US" b="0" dirty="0">
                <a:solidFill>
                  <a:schemeClr val="tx1"/>
                </a:solidFill>
              </a:rPr>
              <a:t>the airway and the food-way must cross in the supra-laryngeal space…</a:t>
            </a:r>
            <a:r>
              <a:rPr lang="en-AU" altLang="en-US" dirty="0">
                <a:solidFill>
                  <a:schemeClr val="tx1"/>
                </a:solidFill>
              </a:rPr>
              <a:t>”</a:t>
            </a:r>
            <a:br>
              <a:rPr lang="en-AU" altLang="en-US" dirty="0">
                <a:solidFill>
                  <a:schemeClr val="tx1"/>
                </a:solidFill>
              </a:rPr>
            </a:br>
            <a:br>
              <a:rPr lang="en-AU" altLang="en-US" dirty="0">
                <a:solidFill>
                  <a:schemeClr val="tx1"/>
                </a:solidFill>
              </a:rPr>
            </a:br>
            <a:r>
              <a:rPr lang="en-AU" altLang="en-US" sz="1800" b="0" dirty="0">
                <a:solidFill>
                  <a:schemeClr val="tx1"/>
                </a:solidFill>
              </a:rPr>
              <a:t>Jeff Laitman. “Human Evolution Past, Present &amp; Future” Symposium, London 8-9 May 2013.</a:t>
            </a:r>
          </a:p>
        </p:txBody>
      </p:sp>
      <p:pic>
        <p:nvPicPr>
          <p:cNvPr id="35847" name="Picture 2">
            <a:extLst>
              <a:ext uri="{FF2B5EF4-FFF2-40B4-BE49-F238E27FC236}">
                <a16:creationId xmlns:a16="http://schemas.microsoft.com/office/drawing/2014/main" id="{2145746C-2818-492A-8DF5-4EF57599864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30376" y="4746626"/>
            <a:ext cx="16287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D49E-D7D0-481E-B0C7-4504E4036567}"/>
              </a:ext>
            </a:extLst>
          </p:cNvPr>
          <p:cNvSpPr>
            <a:spLocks noGrp="1"/>
          </p:cNvSpPr>
          <p:nvPr>
            <p:ph type="title"/>
          </p:nvPr>
        </p:nvSpPr>
        <p:spPr>
          <a:xfrm>
            <a:off x="838200" y="1321633"/>
            <a:ext cx="11113546" cy="868576"/>
          </a:xfrm>
        </p:spPr>
        <p:txBody>
          <a:bodyPr>
            <a:normAutofit/>
          </a:bodyPr>
          <a:lstStyle/>
          <a:p>
            <a:pPr marL="0" indent="0">
              <a:buNone/>
            </a:pPr>
            <a:r>
              <a:rPr lang="en-AU" sz="3200" dirty="0"/>
              <a:t>I want to start where Elaine Morgan left off.</a:t>
            </a:r>
          </a:p>
        </p:txBody>
      </p:sp>
      <p:pic>
        <p:nvPicPr>
          <p:cNvPr id="5" name="Picture 4">
            <a:extLst>
              <a:ext uri="{FF2B5EF4-FFF2-40B4-BE49-F238E27FC236}">
                <a16:creationId xmlns:a16="http://schemas.microsoft.com/office/drawing/2014/main" id="{29113032-E5AD-4FC5-A565-826F1DCCE343}"/>
              </a:ext>
            </a:extLst>
          </p:cNvPr>
          <p:cNvPicPr>
            <a:picLocks noChangeAspect="1"/>
          </p:cNvPicPr>
          <p:nvPr/>
        </p:nvPicPr>
        <p:blipFill>
          <a:blip r:embed="rId3"/>
          <a:stretch>
            <a:fillRect/>
          </a:stretch>
        </p:blipFill>
        <p:spPr>
          <a:xfrm>
            <a:off x="924699" y="2406668"/>
            <a:ext cx="3534268" cy="3410426"/>
          </a:xfrm>
          <a:prstGeom prst="rect">
            <a:avLst/>
          </a:prstGeom>
        </p:spPr>
      </p:pic>
      <p:pic>
        <p:nvPicPr>
          <p:cNvPr id="8" name="Picture 7">
            <a:hlinkClick r:id="rId4"/>
            <a:extLst>
              <a:ext uri="{FF2B5EF4-FFF2-40B4-BE49-F238E27FC236}">
                <a16:creationId xmlns:a16="http://schemas.microsoft.com/office/drawing/2014/main" id="{D7201DF4-035B-4280-B3DC-BAC95DDEAA17}"/>
              </a:ext>
            </a:extLst>
          </p:cNvPr>
          <p:cNvPicPr>
            <a:picLocks noChangeAspect="1"/>
          </p:cNvPicPr>
          <p:nvPr/>
        </p:nvPicPr>
        <p:blipFill>
          <a:blip r:embed="rId5"/>
          <a:stretch>
            <a:fillRect/>
          </a:stretch>
        </p:blipFill>
        <p:spPr>
          <a:xfrm>
            <a:off x="4741768" y="4948519"/>
            <a:ext cx="6818324" cy="868576"/>
          </a:xfrm>
          <a:prstGeom prst="rect">
            <a:avLst/>
          </a:prstGeom>
        </p:spPr>
      </p:pic>
    </p:spTree>
    <p:extLst>
      <p:ext uri="{BB962C8B-B14F-4D97-AF65-F5344CB8AC3E}">
        <p14:creationId xmlns:p14="http://schemas.microsoft.com/office/powerpoint/2010/main" val="37198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B549FA83-BE53-4D2E-B2D3-A1F02B675F2E}"/>
              </a:ext>
            </a:extLst>
          </p:cNvPr>
          <p:cNvSpPr txBox="1">
            <a:spLocks noGrp="1"/>
          </p:cNvSpPr>
          <p:nvPr/>
        </p:nvSpPr>
        <p:spPr bwMode="auto">
          <a:xfrm>
            <a:off x="1558925" y="6524625"/>
            <a:ext cx="2133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fld id="{449A05A6-A034-4A7F-BF82-BBC5F5E9B24C}" type="slidenum">
              <a:rPr lang="en-AU" altLang="en-US" sz="1000" b="0">
                <a:solidFill>
                  <a:schemeClr val="tx1"/>
                </a:solidFill>
              </a:rPr>
              <a:pPr eaLnBrk="1" hangingPunct="1">
                <a:spcBef>
                  <a:spcPct val="0"/>
                </a:spcBef>
                <a:buSzTx/>
                <a:buFontTx/>
                <a:buNone/>
              </a:pPr>
              <a:t>20</a:t>
            </a:fld>
            <a:endParaRPr lang="en-AU" altLang="en-US" sz="1000" b="0">
              <a:solidFill>
                <a:schemeClr val="tx1"/>
              </a:solidFill>
            </a:endParaRPr>
          </a:p>
        </p:txBody>
      </p:sp>
      <p:sp>
        <p:nvSpPr>
          <p:cNvPr id="36867" name="TextBox 11">
            <a:extLst>
              <a:ext uri="{FF2B5EF4-FFF2-40B4-BE49-F238E27FC236}">
                <a16:creationId xmlns:a16="http://schemas.microsoft.com/office/drawing/2014/main" id="{92CD1F2B-428E-4F1D-9186-7AB91694B0D5}"/>
              </a:ext>
            </a:extLst>
          </p:cNvPr>
          <p:cNvSpPr txBox="1">
            <a:spLocks noChangeArrowheads="1"/>
          </p:cNvSpPr>
          <p:nvPr/>
        </p:nvSpPr>
        <p:spPr bwMode="auto">
          <a:xfrm>
            <a:off x="2042897" y="51090"/>
            <a:ext cx="8744381" cy="1089529"/>
          </a:xfrm>
          <a:prstGeom prst="rect">
            <a:avLst/>
          </a:prstGeom>
        </p:spPr>
        <p:txBody>
          <a:bodyPr vert="horz" lIns="91440" tIns="45720" rIns="91440" bIns="45720" rtlCol="0" anchor="ctr">
            <a:normAutofit/>
          </a:bodyPr>
          <a:lstStyle>
            <a:defPPr>
              <a:defRPr lang="en-US"/>
            </a:defPPr>
            <a:lvl1pPr algn="ctr">
              <a:lnSpc>
                <a:spcPct val="90000"/>
              </a:lnSpc>
              <a:spcBef>
                <a:spcPct val="0"/>
              </a:spcBef>
              <a:buNone/>
              <a:defRPr sz="3600" b="1">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r>
              <a:rPr lang="en-AU" altLang="en-US" dirty="0"/>
              <a:t>Ape-Human Physical Differences: </a:t>
            </a:r>
            <a:br>
              <a:rPr lang="en-AU" altLang="en-US" dirty="0"/>
            </a:br>
            <a:r>
              <a:rPr lang="en-AU" altLang="en-US" dirty="0"/>
              <a:t>What are they?</a:t>
            </a:r>
          </a:p>
        </p:txBody>
      </p:sp>
      <p:sp>
        <p:nvSpPr>
          <p:cNvPr id="36868" name="Rounded Rectangular Callout 2">
            <a:extLst>
              <a:ext uri="{FF2B5EF4-FFF2-40B4-BE49-F238E27FC236}">
                <a16:creationId xmlns:a16="http://schemas.microsoft.com/office/drawing/2014/main" id="{80A68909-3905-4056-B13C-4F99765D5676}"/>
              </a:ext>
            </a:extLst>
          </p:cNvPr>
          <p:cNvSpPr>
            <a:spLocks noChangeArrowheads="1"/>
          </p:cNvSpPr>
          <p:nvPr/>
        </p:nvSpPr>
        <p:spPr bwMode="auto">
          <a:xfrm>
            <a:off x="5383213" y="1255713"/>
            <a:ext cx="1530350" cy="647700"/>
          </a:xfrm>
          <a:prstGeom prst="wedgeRoundRectCallout">
            <a:avLst>
              <a:gd name="adj1" fmla="val -40491"/>
              <a:gd name="adj2" fmla="val 104106"/>
              <a:gd name="adj3" fmla="val 16667"/>
            </a:avLst>
          </a:prstGeom>
          <a:noFill/>
          <a:ln w="5715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AU" altLang="en-US" sz="2800">
                <a:solidFill>
                  <a:schemeClr val="tx1"/>
                </a:solidFill>
              </a:rPr>
              <a:t>speech</a:t>
            </a:r>
          </a:p>
        </p:txBody>
      </p:sp>
      <p:pic>
        <p:nvPicPr>
          <p:cNvPr id="36869" name="Picture 1">
            <a:extLst>
              <a:ext uri="{FF2B5EF4-FFF2-40B4-BE49-F238E27FC236}">
                <a16:creationId xmlns:a16="http://schemas.microsoft.com/office/drawing/2014/main" id="{F2156E23-8AE6-4B13-81F9-90AC9FF1DD8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81688" y="2133600"/>
            <a:ext cx="533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a:extLst>
              <a:ext uri="{FF2B5EF4-FFF2-40B4-BE49-F238E27FC236}">
                <a16:creationId xmlns:a16="http://schemas.microsoft.com/office/drawing/2014/main" id="{13A4D23C-92B3-498A-97CA-211753C5024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9738" y="3357563"/>
            <a:ext cx="1149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3">
            <a:extLst>
              <a:ext uri="{FF2B5EF4-FFF2-40B4-BE49-F238E27FC236}">
                <a16:creationId xmlns:a16="http://schemas.microsoft.com/office/drawing/2014/main" id="{C29BCA35-7AEF-4FC2-993F-3EAC9DEF2DC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6876" y="4652963"/>
            <a:ext cx="13430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77DB4FE-78FE-4EF8-ABCD-15D92ABEEBB5}"/>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07075" y="5881688"/>
            <a:ext cx="609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D474D74-CDC2-4FAB-B358-0889BB2A6EEF}"/>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943476" y="139701"/>
            <a:ext cx="4994275"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xit" presetSubtype="32" fill="hold" nodeType="with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par>
                                <p:cTn id="10" presetID="42" presetClass="path" presetSubtype="0" fill="hold" nodeType="withEffect">
                                  <p:stCondLst>
                                    <p:cond delay="0"/>
                                  </p:stCondLst>
                                  <p:childTnLst>
                                    <p:animMotion origin="layout" path="M 1.38889E-6 7.40741E-7 L -0.14705 0.40648 " pathEditMode="relative" rAng="0" ptsTypes="AA">
                                      <p:cBhvr>
                                        <p:cTn id="11" dur="500" fill="hold"/>
                                        <p:tgtEl>
                                          <p:spTgt spid="11"/>
                                        </p:tgtEl>
                                        <p:attrNameLst>
                                          <p:attrName>ppt_x</p:attrName>
                                          <p:attrName>ppt_y</p:attrName>
                                        </p:attrNameLst>
                                      </p:cBhvr>
                                      <p:rCtr x="-7361" y="20324"/>
                                    </p:animMotion>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2556CC3-097E-41E0-8917-B14888541552}"/>
              </a:ext>
            </a:extLst>
          </p:cNvPr>
          <p:cNvSpPr>
            <a:spLocks noGrp="1" noChangeArrowheads="1"/>
          </p:cNvSpPr>
          <p:nvPr>
            <p:ph type="title"/>
          </p:nvPr>
        </p:nvSpPr>
        <p:spPr>
          <a:xfrm>
            <a:off x="895291" y="485499"/>
            <a:ext cx="10515600" cy="1339373"/>
          </a:xfrm>
        </p:spPr>
        <p:txBody>
          <a:bodyPr vert="horz" lIns="91440" tIns="45720" rIns="91440" bIns="45720" rtlCol="0" anchor="ctr">
            <a:normAutofit/>
          </a:bodyPr>
          <a:lstStyle/>
          <a:p>
            <a:pPr algn="ctr"/>
            <a:r>
              <a:rPr lang="en-AU" altLang="en-US" sz="3600" dirty="0"/>
              <a:t>Models of Human Evolution</a:t>
            </a:r>
          </a:p>
        </p:txBody>
      </p:sp>
      <p:sp>
        <p:nvSpPr>
          <p:cNvPr id="38915" name="TextBox 5">
            <a:extLst>
              <a:ext uri="{FF2B5EF4-FFF2-40B4-BE49-F238E27FC236}">
                <a16:creationId xmlns:a16="http://schemas.microsoft.com/office/drawing/2014/main" id="{B33F6DAB-B542-40DA-9A3A-90A0F4DF4F6E}"/>
              </a:ext>
            </a:extLst>
          </p:cNvPr>
          <p:cNvSpPr txBox="1">
            <a:spLocks noChangeArrowheads="1"/>
          </p:cNvSpPr>
          <p:nvPr/>
        </p:nvSpPr>
        <p:spPr bwMode="auto">
          <a:xfrm>
            <a:off x="4013994" y="1399456"/>
            <a:ext cx="4164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3200" dirty="0">
                <a:solidFill>
                  <a:srgbClr val="9E7800"/>
                </a:solidFill>
              </a:rPr>
              <a:t>“Savannah Theory”</a:t>
            </a:r>
          </a:p>
        </p:txBody>
      </p:sp>
      <p:grpSp>
        <p:nvGrpSpPr>
          <p:cNvPr id="38916" name="Group 9">
            <a:extLst>
              <a:ext uri="{FF2B5EF4-FFF2-40B4-BE49-F238E27FC236}">
                <a16:creationId xmlns:a16="http://schemas.microsoft.com/office/drawing/2014/main" id="{8BF43CFB-0CC6-4171-BEE2-703909122D6F}"/>
              </a:ext>
            </a:extLst>
          </p:cNvPr>
          <p:cNvGrpSpPr>
            <a:grpSpLocks/>
          </p:cNvGrpSpPr>
          <p:nvPr/>
        </p:nvGrpSpPr>
        <p:grpSpPr bwMode="auto">
          <a:xfrm>
            <a:off x="1958976" y="2708275"/>
            <a:ext cx="8169275" cy="3398838"/>
            <a:chOff x="539552" y="2782788"/>
            <a:chExt cx="8169346" cy="3398751"/>
          </a:xfrm>
        </p:grpSpPr>
        <p:pic>
          <p:nvPicPr>
            <p:cNvPr id="38917" name="Picture 2">
              <a:extLst>
                <a:ext uri="{FF2B5EF4-FFF2-40B4-BE49-F238E27FC236}">
                  <a16:creationId xmlns:a16="http://schemas.microsoft.com/office/drawing/2014/main" id="{F80D5F70-94B8-4549-B01E-83B32BD9B3F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14658" y="2796902"/>
              <a:ext cx="1994239" cy="222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a:extLst>
                <a:ext uri="{FF2B5EF4-FFF2-40B4-BE49-F238E27FC236}">
                  <a16:creationId xmlns:a16="http://schemas.microsoft.com/office/drawing/2014/main" id="{C1324C68-9090-4689-A87A-51112AB245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4472136"/>
              <a:ext cx="2209043" cy="170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a:extLst>
                <a:ext uri="{FF2B5EF4-FFF2-40B4-BE49-F238E27FC236}">
                  <a16:creationId xmlns:a16="http://schemas.microsoft.com/office/drawing/2014/main" id="{E2A046B8-AC09-432F-8E5C-747868FBC4B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52750" y="4274330"/>
              <a:ext cx="3961907" cy="190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a:extLst>
                <a:ext uri="{FF2B5EF4-FFF2-40B4-BE49-F238E27FC236}">
                  <a16:creationId xmlns:a16="http://schemas.microsoft.com/office/drawing/2014/main" id="{BC846DFE-E6C1-4CC4-9797-64BF39131C2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42066" y="2792710"/>
              <a:ext cx="2184956" cy="169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8">
              <a:extLst>
                <a:ext uri="{FF2B5EF4-FFF2-40B4-BE49-F238E27FC236}">
                  <a16:creationId xmlns:a16="http://schemas.microsoft.com/office/drawing/2014/main" id="{E16E48EB-F5B3-4CA0-96C2-F8C09CA6908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03749" y="4907868"/>
              <a:ext cx="2405149" cy="127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4">
              <a:extLst>
                <a:ext uri="{FF2B5EF4-FFF2-40B4-BE49-F238E27FC236}">
                  <a16:creationId xmlns:a16="http://schemas.microsoft.com/office/drawing/2014/main" id="{86104DC9-D644-4F1D-9AC0-3341CF3113B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9552" y="2782788"/>
              <a:ext cx="4004748" cy="169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07E4BCF0-4327-4103-94CA-DCDB7AA2E8C7}"/>
              </a:ext>
            </a:extLst>
          </p:cNvPr>
          <p:cNvSpPr txBox="1">
            <a:spLocks noGrp="1"/>
          </p:cNvSpPr>
          <p:nvPr/>
        </p:nvSpPr>
        <p:spPr bwMode="auto">
          <a:xfrm>
            <a:off x="1558925" y="6524625"/>
            <a:ext cx="2133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fld id="{91E824C2-C1F8-4375-A44D-32B775F36851}" type="slidenum">
              <a:rPr lang="en-AU" altLang="en-US" sz="1000" b="0">
                <a:solidFill>
                  <a:schemeClr val="tx1"/>
                </a:solidFill>
              </a:rPr>
              <a:pPr eaLnBrk="1" hangingPunct="1">
                <a:spcBef>
                  <a:spcPct val="0"/>
                </a:spcBef>
                <a:buSzTx/>
                <a:buFontTx/>
                <a:buNone/>
              </a:pPr>
              <a:t>22</a:t>
            </a:fld>
            <a:endParaRPr lang="en-AU" altLang="en-US" sz="1000" b="0">
              <a:solidFill>
                <a:schemeClr val="tx1"/>
              </a:solidFill>
            </a:endParaRPr>
          </a:p>
        </p:txBody>
      </p:sp>
      <p:sp>
        <p:nvSpPr>
          <p:cNvPr id="39939" name="TextBox 11">
            <a:extLst>
              <a:ext uri="{FF2B5EF4-FFF2-40B4-BE49-F238E27FC236}">
                <a16:creationId xmlns:a16="http://schemas.microsoft.com/office/drawing/2014/main" id="{3A87BFDF-B618-468F-A673-BE678D4C0844}"/>
              </a:ext>
            </a:extLst>
          </p:cNvPr>
          <p:cNvSpPr txBox="1">
            <a:spLocks noChangeArrowheads="1"/>
          </p:cNvSpPr>
          <p:nvPr/>
        </p:nvSpPr>
        <p:spPr bwMode="auto">
          <a:xfrm>
            <a:off x="2351088" y="249238"/>
            <a:ext cx="2119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AU" altLang="en-US" sz="3200">
                <a:solidFill>
                  <a:schemeClr val="tx1"/>
                </a:solidFill>
              </a:rPr>
              <a:t>Savannah</a:t>
            </a:r>
          </a:p>
        </p:txBody>
      </p:sp>
      <p:sp>
        <p:nvSpPr>
          <p:cNvPr id="39940" name="Rounded Rectangular Callout 2">
            <a:extLst>
              <a:ext uri="{FF2B5EF4-FFF2-40B4-BE49-F238E27FC236}">
                <a16:creationId xmlns:a16="http://schemas.microsoft.com/office/drawing/2014/main" id="{805A4383-3309-4A18-8641-0FD73F301EA3}"/>
              </a:ext>
            </a:extLst>
          </p:cNvPr>
          <p:cNvSpPr>
            <a:spLocks noChangeArrowheads="1"/>
          </p:cNvSpPr>
          <p:nvPr/>
        </p:nvSpPr>
        <p:spPr bwMode="auto">
          <a:xfrm>
            <a:off x="5383213" y="1052513"/>
            <a:ext cx="1530350" cy="647700"/>
          </a:xfrm>
          <a:prstGeom prst="wedgeRoundRectCallout">
            <a:avLst>
              <a:gd name="adj1" fmla="val -40491"/>
              <a:gd name="adj2" fmla="val 104106"/>
              <a:gd name="adj3" fmla="val 16667"/>
            </a:avLst>
          </a:prstGeom>
          <a:noFill/>
          <a:ln w="5715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AU" altLang="en-US" sz="2800">
                <a:solidFill>
                  <a:schemeClr val="tx1"/>
                </a:solidFill>
              </a:rPr>
              <a:t>speech</a:t>
            </a:r>
          </a:p>
        </p:txBody>
      </p:sp>
      <p:pic>
        <p:nvPicPr>
          <p:cNvPr id="39941" name="Picture 1">
            <a:extLst>
              <a:ext uri="{FF2B5EF4-FFF2-40B4-BE49-F238E27FC236}">
                <a16:creationId xmlns:a16="http://schemas.microsoft.com/office/drawing/2014/main" id="{4568B1D6-0FC4-4D03-AE71-38E222924D1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81688" y="1916113"/>
            <a:ext cx="533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a:extLst>
              <a:ext uri="{FF2B5EF4-FFF2-40B4-BE49-F238E27FC236}">
                <a16:creationId xmlns:a16="http://schemas.microsoft.com/office/drawing/2014/main" id="{77C57221-558A-46AD-A9B6-6AAC44B1903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9738" y="3141663"/>
            <a:ext cx="1149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3">
            <a:extLst>
              <a:ext uri="{FF2B5EF4-FFF2-40B4-BE49-F238E27FC236}">
                <a16:creationId xmlns:a16="http://schemas.microsoft.com/office/drawing/2014/main" id="{12ECA5F1-CA39-44C7-A109-776B3C54318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6876" y="4508500"/>
            <a:ext cx="13430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a:extLst>
              <a:ext uri="{FF2B5EF4-FFF2-40B4-BE49-F238E27FC236}">
                <a16:creationId xmlns:a16="http://schemas.microsoft.com/office/drawing/2014/main" id="{D25E4C09-38FA-4DD4-9C6D-6295B7B4329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0238" y="5805488"/>
            <a:ext cx="609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A23CE95-1ACB-4767-B19A-832A16DB33CA}"/>
              </a:ext>
            </a:extLst>
          </p:cNvPr>
          <p:cNvSpPr txBox="1">
            <a:spLocks noChangeArrowheads="1"/>
          </p:cNvSpPr>
          <p:nvPr/>
        </p:nvSpPr>
        <p:spPr bwMode="auto">
          <a:xfrm>
            <a:off x="2106614" y="1204914"/>
            <a:ext cx="2568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1800" dirty="0">
                <a:solidFill>
                  <a:srgbClr val="009BD2"/>
                </a:solidFill>
              </a:rPr>
              <a:t>Hunting collaboration</a:t>
            </a:r>
          </a:p>
        </p:txBody>
      </p:sp>
      <p:sp>
        <p:nvSpPr>
          <p:cNvPr id="12" name="TextBox 11">
            <a:extLst>
              <a:ext uri="{FF2B5EF4-FFF2-40B4-BE49-F238E27FC236}">
                <a16:creationId xmlns:a16="http://schemas.microsoft.com/office/drawing/2014/main" id="{54268296-463F-4A55-A14E-93BCA01CBA6D}"/>
              </a:ext>
            </a:extLst>
          </p:cNvPr>
          <p:cNvSpPr txBox="1">
            <a:spLocks noChangeArrowheads="1"/>
          </p:cNvSpPr>
          <p:nvPr/>
        </p:nvSpPr>
        <p:spPr bwMode="auto">
          <a:xfrm>
            <a:off x="1624013" y="2146300"/>
            <a:ext cx="37512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a:solidFill>
                  <a:srgbClr val="009BD2"/>
                </a:solidFill>
              </a:rPr>
              <a:t>Upright Efficiency for long-distance foraging and Endurance Running</a:t>
            </a:r>
          </a:p>
        </p:txBody>
      </p:sp>
      <p:sp>
        <p:nvSpPr>
          <p:cNvPr id="13" name="TextBox 12">
            <a:extLst>
              <a:ext uri="{FF2B5EF4-FFF2-40B4-BE49-F238E27FC236}">
                <a16:creationId xmlns:a16="http://schemas.microsoft.com/office/drawing/2014/main" id="{CFBC9BA2-4F36-40F0-8F45-5411D4F1F429}"/>
              </a:ext>
            </a:extLst>
          </p:cNvPr>
          <p:cNvSpPr txBox="1">
            <a:spLocks noChangeArrowheads="1"/>
          </p:cNvSpPr>
          <p:nvPr/>
        </p:nvSpPr>
        <p:spPr bwMode="auto">
          <a:xfrm>
            <a:off x="2106614" y="3435351"/>
            <a:ext cx="2568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a:solidFill>
                  <a:srgbClr val="009BD2"/>
                </a:solidFill>
              </a:rPr>
              <a:t>Eating Meat, cutting with stone tools</a:t>
            </a:r>
          </a:p>
        </p:txBody>
      </p:sp>
      <p:sp>
        <p:nvSpPr>
          <p:cNvPr id="14" name="TextBox 13">
            <a:extLst>
              <a:ext uri="{FF2B5EF4-FFF2-40B4-BE49-F238E27FC236}">
                <a16:creationId xmlns:a16="http://schemas.microsoft.com/office/drawing/2014/main" id="{F4B31E25-51F1-45D0-A817-4906ECE466E4}"/>
              </a:ext>
            </a:extLst>
          </p:cNvPr>
          <p:cNvSpPr txBox="1">
            <a:spLocks noChangeArrowheads="1"/>
          </p:cNvSpPr>
          <p:nvPr/>
        </p:nvSpPr>
        <p:spPr bwMode="auto">
          <a:xfrm>
            <a:off x="2193926" y="4559301"/>
            <a:ext cx="2659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a:solidFill>
                  <a:srgbClr val="009BD2"/>
                </a:solidFill>
              </a:rPr>
              <a:t>Sweat Cooling</a:t>
            </a:r>
            <a:br>
              <a:rPr lang="en-AU" altLang="en-US" sz="1800">
                <a:solidFill>
                  <a:srgbClr val="009BD2"/>
                </a:solidFill>
              </a:rPr>
            </a:br>
            <a:r>
              <a:rPr lang="en-AU" altLang="en-US" sz="1800">
                <a:solidFill>
                  <a:srgbClr val="009BD2"/>
                </a:solidFill>
              </a:rPr>
              <a:t>Keeping warm at night</a:t>
            </a:r>
          </a:p>
        </p:txBody>
      </p:sp>
      <p:sp>
        <p:nvSpPr>
          <p:cNvPr id="15" name="TextBox 14">
            <a:extLst>
              <a:ext uri="{FF2B5EF4-FFF2-40B4-BE49-F238E27FC236}">
                <a16:creationId xmlns:a16="http://schemas.microsoft.com/office/drawing/2014/main" id="{D82F0DB9-CEF6-4C37-A1DF-38AE957B5C3B}"/>
              </a:ext>
            </a:extLst>
          </p:cNvPr>
          <p:cNvSpPr txBox="1">
            <a:spLocks noChangeArrowheads="1"/>
          </p:cNvSpPr>
          <p:nvPr/>
        </p:nvSpPr>
        <p:spPr bwMode="auto">
          <a:xfrm>
            <a:off x="2128839" y="5805488"/>
            <a:ext cx="2611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a:solidFill>
                  <a:srgbClr val="009BD2"/>
                </a:solidFill>
              </a:rPr>
              <a:t>Humidification. Larynx for speech</a:t>
            </a:r>
          </a:p>
        </p:txBody>
      </p:sp>
    </p:spTree>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5">
            <a:extLst>
              <a:ext uri="{FF2B5EF4-FFF2-40B4-BE49-F238E27FC236}">
                <a16:creationId xmlns:a16="http://schemas.microsoft.com/office/drawing/2014/main" id="{A9D1B1C5-5C83-495B-AB3B-CA9B24020420}"/>
              </a:ext>
            </a:extLst>
          </p:cNvPr>
          <p:cNvSpPr txBox="1">
            <a:spLocks noChangeArrowheads="1"/>
          </p:cNvSpPr>
          <p:nvPr/>
        </p:nvSpPr>
        <p:spPr bwMode="auto">
          <a:xfrm>
            <a:off x="3883026" y="1341439"/>
            <a:ext cx="45704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3200">
                <a:solidFill>
                  <a:srgbClr val="009BD2"/>
                </a:solidFill>
              </a:rPr>
              <a:t>“Aquatic Ape Theory”</a:t>
            </a:r>
          </a:p>
        </p:txBody>
      </p:sp>
      <p:pic>
        <p:nvPicPr>
          <p:cNvPr id="41988" name="Picture 1">
            <a:extLst>
              <a:ext uri="{FF2B5EF4-FFF2-40B4-BE49-F238E27FC236}">
                <a16:creationId xmlns:a16="http://schemas.microsoft.com/office/drawing/2014/main" id="{33816B9B-FC14-40EF-891D-8202CCD0676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9976" y="3284538"/>
            <a:ext cx="31353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
            <a:extLst>
              <a:ext uri="{FF2B5EF4-FFF2-40B4-BE49-F238E27FC236}">
                <a16:creationId xmlns:a16="http://schemas.microsoft.com/office/drawing/2014/main" id="{D9C7E7F1-5E49-4889-AB13-87E7E59BAF0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2663" y="2492375"/>
            <a:ext cx="2493962"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a:extLst>
              <a:ext uri="{FF2B5EF4-FFF2-40B4-BE49-F238E27FC236}">
                <a16:creationId xmlns:a16="http://schemas.microsoft.com/office/drawing/2014/main" id="{C8A67AD8-C17A-4C1C-80F0-7380B1FB153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1863" y="3068639"/>
            <a:ext cx="24574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6">
            <a:extLst>
              <a:ext uri="{FF2B5EF4-FFF2-40B4-BE49-F238E27FC236}">
                <a16:creationId xmlns:a16="http://schemas.microsoft.com/office/drawing/2014/main" id="{2BB300E7-2427-4B7A-B9C7-EA0DA9F53E77}"/>
              </a:ext>
            </a:extLst>
          </p:cNvPr>
          <p:cNvSpPr txBox="1">
            <a:spLocks noChangeArrowheads="1"/>
          </p:cNvSpPr>
          <p:nvPr/>
        </p:nvSpPr>
        <p:spPr bwMode="auto">
          <a:xfrm>
            <a:off x="2279651" y="5884864"/>
            <a:ext cx="1992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1400">
                <a:solidFill>
                  <a:schemeClr val="tx2"/>
                </a:solidFill>
              </a:rPr>
              <a:t>Sir Alister Hardy FSR</a:t>
            </a:r>
          </a:p>
        </p:txBody>
      </p:sp>
      <p:sp>
        <p:nvSpPr>
          <p:cNvPr id="41992" name="TextBox 7">
            <a:extLst>
              <a:ext uri="{FF2B5EF4-FFF2-40B4-BE49-F238E27FC236}">
                <a16:creationId xmlns:a16="http://schemas.microsoft.com/office/drawing/2014/main" id="{316D2E8D-040E-4F4A-AAA2-BA4BBD741921}"/>
              </a:ext>
            </a:extLst>
          </p:cNvPr>
          <p:cNvSpPr txBox="1">
            <a:spLocks noChangeArrowheads="1"/>
          </p:cNvSpPr>
          <p:nvPr/>
        </p:nvSpPr>
        <p:spPr bwMode="auto">
          <a:xfrm>
            <a:off x="8183563" y="5373689"/>
            <a:ext cx="1460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1400">
                <a:solidFill>
                  <a:schemeClr val="tx2"/>
                </a:solidFill>
              </a:rPr>
              <a:t>Elaine Morgan</a:t>
            </a:r>
          </a:p>
        </p:txBody>
      </p:sp>
      <p:sp>
        <p:nvSpPr>
          <p:cNvPr id="11" name="Title 1">
            <a:extLst>
              <a:ext uri="{FF2B5EF4-FFF2-40B4-BE49-F238E27FC236}">
                <a16:creationId xmlns:a16="http://schemas.microsoft.com/office/drawing/2014/main" id="{48BC3E34-EF2A-49FA-B83F-D34E3A04AD65}"/>
              </a:ext>
            </a:extLst>
          </p:cNvPr>
          <p:cNvSpPr txBox="1">
            <a:spLocks noChangeArrowheads="1"/>
          </p:cNvSpPr>
          <p:nvPr/>
        </p:nvSpPr>
        <p:spPr>
          <a:xfrm>
            <a:off x="2486247" y="488873"/>
            <a:ext cx="7363969" cy="1339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pPr algn="ctr"/>
            <a:r>
              <a:rPr lang="en-AU" altLang="en-US" sz="3600" dirty="0"/>
              <a:t>Models of Human Evolution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E4830863-5768-41C0-927A-3B7F1BD0E715}"/>
              </a:ext>
            </a:extLst>
          </p:cNvPr>
          <p:cNvSpPr txBox="1">
            <a:spLocks noGrp="1"/>
          </p:cNvSpPr>
          <p:nvPr/>
        </p:nvSpPr>
        <p:spPr bwMode="auto">
          <a:xfrm>
            <a:off x="1558925" y="6524625"/>
            <a:ext cx="2133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fld id="{41747D7D-57E9-4898-86E4-465D972093C6}" type="slidenum">
              <a:rPr lang="en-AU" altLang="en-US" sz="1000" b="0">
                <a:solidFill>
                  <a:schemeClr val="tx1"/>
                </a:solidFill>
              </a:rPr>
              <a:pPr eaLnBrk="1" hangingPunct="1">
                <a:spcBef>
                  <a:spcPct val="0"/>
                </a:spcBef>
                <a:buSzTx/>
                <a:buFontTx/>
                <a:buNone/>
              </a:pPr>
              <a:t>24</a:t>
            </a:fld>
            <a:endParaRPr lang="en-AU" altLang="en-US" sz="1000" b="0">
              <a:solidFill>
                <a:schemeClr val="tx1"/>
              </a:solidFill>
            </a:endParaRPr>
          </a:p>
        </p:txBody>
      </p:sp>
      <p:sp>
        <p:nvSpPr>
          <p:cNvPr id="46083" name="TextBox 11">
            <a:extLst>
              <a:ext uri="{FF2B5EF4-FFF2-40B4-BE49-F238E27FC236}">
                <a16:creationId xmlns:a16="http://schemas.microsoft.com/office/drawing/2014/main" id="{A5BD851F-8119-4CDF-9479-BABF886EF8D1}"/>
              </a:ext>
            </a:extLst>
          </p:cNvPr>
          <p:cNvSpPr txBox="1">
            <a:spLocks noChangeArrowheads="1"/>
          </p:cNvSpPr>
          <p:nvPr/>
        </p:nvSpPr>
        <p:spPr bwMode="auto">
          <a:xfrm>
            <a:off x="2351088" y="249238"/>
            <a:ext cx="2119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AU" altLang="en-US" sz="3200">
                <a:solidFill>
                  <a:schemeClr val="tx1"/>
                </a:solidFill>
              </a:rPr>
              <a:t>Savannah</a:t>
            </a:r>
          </a:p>
        </p:txBody>
      </p:sp>
      <p:sp>
        <p:nvSpPr>
          <p:cNvPr id="46084" name="Rounded Rectangular Callout 2">
            <a:extLst>
              <a:ext uri="{FF2B5EF4-FFF2-40B4-BE49-F238E27FC236}">
                <a16:creationId xmlns:a16="http://schemas.microsoft.com/office/drawing/2014/main" id="{B895655C-A5CF-45EC-9078-1DA4CB8062B7}"/>
              </a:ext>
            </a:extLst>
          </p:cNvPr>
          <p:cNvSpPr>
            <a:spLocks noChangeArrowheads="1"/>
          </p:cNvSpPr>
          <p:nvPr/>
        </p:nvSpPr>
        <p:spPr bwMode="auto">
          <a:xfrm>
            <a:off x="5383213" y="1052513"/>
            <a:ext cx="1530350" cy="647700"/>
          </a:xfrm>
          <a:prstGeom prst="wedgeRoundRectCallout">
            <a:avLst>
              <a:gd name="adj1" fmla="val -40491"/>
              <a:gd name="adj2" fmla="val 104106"/>
              <a:gd name="adj3" fmla="val 16667"/>
            </a:avLst>
          </a:prstGeom>
          <a:noFill/>
          <a:ln w="5715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AU" altLang="en-US" sz="2800">
                <a:solidFill>
                  <a:schemeClr val="tx1"/>
                </a:solidFill>
              </a:rPr>
              <a:t>speech</a:t>
            </a:r>
          </a:p>
        </p:txBody>
      </p:sp>
      <p:pic>
        <p:nvPicPr>
          <p:cNvPr id="46085" name="Picture 1">
            <a:extLst>
              <a:ext uri="{FF2B5EF4-FFF2-40B4-BE49-F238E27FC236}">
                <a16:creationId xmlns:a16="http://schemas.microsoft.com/office/drawing/2014/main" id="{F6BBBA42-B6B2-4761-A7E3-DC9690693E2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81688" y="1916113"/>
            <a:ext cx="533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a:extLst>
              <a:ext uri="{FF2B5EF4-FFF2-40B4-BE49-F238E27FC236}">
                <a16:creationId xmlns:a16="http://schemas.microsoft.com/office/drawing/2014/main" id="{EB1B19FA-AD12-4D1B-89EF-7CD5803A809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9738" y="3141663"/>
            <a:ext cx="1149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3">
            <a:extLst>
              <a:ext uri="{FF2B5EF4-FFF2-40B4-BE49-F238E27FC236}">
                <a16:creationId xmlns:a16="http://schemas.microsoft.com/office/drawing/2014/main" id="{B2724DD4-E4BB-47D7-8BF7-C6236ACA06B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6876" y="4508500"/>
            <a:ext cx="13430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a:extLst>
              <a:ext uri="{FF2B5EF4-FFF2-40B4-BE49-F238E27FC236}">
                <a16:creationId xmlns:a16="http://schemas.microsoft.com/office/drawing/2014/main" id="{40E23506-0EC2-4ABC-A0AF-98E9D22D36C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0238" y="5805488"/>
            <a:ext cx="609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Box 11">
            <a:extLst>
              <a:ext uri="{FF2B5EF4-FFF2-40B4-BE49-F238E27FC236}">
                <a16:creationId xmlns:a16="http://schemas.microsoft.com/office/drawing/2014/main" id="{1AB726AD-45BC-4D79-88FC-BF8096585557}"/>
              </a:ext>
            </a:extLst>
          </p:cNvPr>
          <p:cNvSpPr txBox="1">
            <a:spLocks noChangeArrowheads="1"/>
          </p:cNvSpPr>
          <p:nvPr/>
        </p:nvSpPr>
        <p:spPr bwMode="auto">
          <a:xfrm>
            <a:off x="7840664" y="249238"/>
            <a:ext cx="2085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AU" altLang="en-US" sz="3200">
                <a:solidFill>
                  <a:schemeClr val="tx1"/>
                </a:solidFill>
              </a:rPr>
              <a:t>“Aquatic”</a:t>
            </a:r>
          </a:p>
        </p:txBody>
      </p:sp>
      <p:sp>
        <p:nvSpPr>
          <p:cNvPr id="46090" name="TextBox 16">
            <a:extLst>
              <a:ext uri="{FF2B5EF4-FFF2-40B4-BE49-F238E27FC236}">
                <a16:creationId xmlns:a16="http://schemas.microsoft.com/office/drawing/2014/main" id="{D38C6876-A419-4C40-A20B-4BBB11FE0FA5}"/>
              </a:ext>
            </a:extLst>
          </p:cNvPr>
          <p:cNvSpPr txBox="1">
            <a:spLocks noChangeArrowheads="1"/>
          </p:cNvSpPr>
          <p:nvPr/>
        </p:nvSpPr>
        <p:spPr bwMode="auto">
          <a:xfrm>
            <a:off x="8399463" y="2274889"/>
            <a:ext cx="1149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dirty="0">
                <a:solidFill>
                  <a:srgbClr val="009BD2"/>
                </a:solidFill>
              </a:rPr>
              <a:t>Wading</a:t>
            </a:r>
          </a:p>
        </p:txBody>
      </p:sp>
      <p:sp>
        <p:nvSpPr>
          <p:cNvPr id="46091" name="TextBox 17">
            <a:extLst>
              <a:ext uri="{FF2B5EF4-FFF2-40B4-BE49-F238E27FC236}">
                <a16:creationId xmlns:a16="http://schemas.microsoft.com/office/drawing/2014/main" id="{69791E05-9864-4D03-BBDF-01A268426C78}"/>
              </a:ext>
            </a:extLst>
          </p:cNvPr>
          <p:cNvSpPr txBox="1">
            <a:spLocks noChangeArrowheads="1"/>
          </p:cNvSpPr>
          <p:nvPr/>
        </p:nvSpPr>
        <p:spPr bwMode="auto">
          <a:xfrm>
            <a:off x="7959595" y="3411146"/>
            <a:ext cx="22621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dirty="0">
                <a:solidFill>
                  <a:srgbClr val="009BD2"/>
                </a:solidFill>
              </a:rPr>
              <a:t>Marine Food Chain</a:t>
            </a:r>
            <a:br>
              <a:rPr lang="en-AU" altLang="en-US" sz="1800" dirty="0">
                <a:solidFill>
                  <a:srgbClr val="009BD2"/>
                </a:solidFill>
              </a:rPr>
            </a:br>
            <a:r>
              <a:rPr lang="en-AU" altLang="en-US" sz="1800" dirty="0">
                <a:solidFill>
                  <a:srgbClr val="009BD2"/>
                </a:solidFill>
              </a:rPr>
              <a:t>Iodine / DHA</a:t>
            </a:r>
          </a:p>
        </p:txBody>
      </p:sp>
      <p:sp>
        <p:nvSpPr>
          <p:cNvPr id="19" name="TextBox 18">
            <a:extLst>
              <a:ext uri="{FF2B5EF4-FFF2-40B4-BE49-F238E27FC236}">
                <a16:creationId xmlns:a16="http://schemas.microsoft.com/office/drawing/2014/main" id="{CAF81DED-DB8A-4CBF-BD6F-4DF23A4046F9}"/>
              </a:ext>
            </a:extLst>
          </p:cNvPr>
          <p:cNvSpPr txBox="1">
            <a:spLocks noChangeArrowheads="1"/>
          </p:cNvSpPr>
          <p:nvPr/>
        </p:nvSpPr>
        <p:spPr bwMode="auto">
          <a:xfrm>
            <a:off x="7742239" y="4437063"/>
            <a:ext cx="2314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dirty="0">
                <a:solidFill>
                  <a:srgbClr val="009BD2"/>
                </a:solidFill>
              </a:rPr>
              <a:t>Drag Reduction, Buoyancy &amp; Thermoregulation in water</a:t>
            </a:r>
          </a:p>
        </p:txBody>
      </p:sp>
      <p:sp>
        <p:nvSpPr>
          <p:cNvPr id="46093" name="TextBox 19">
            <a:extLst>
              <a:ext uri="{FF2B5EF4-FFF2-40B4-BE49-F238E27FC236}">
                <a16:creationId xmlns:a16="http://schemas.microsoft.com/office/drawing/2014/main" id="{BCD7FD76-01CF-499C-983C-A59229C38062}"/>
              </a:ext>
            </a:extLst>
          </p:cNvPr>
          <p:cNvSpPr txBox="1">
            <a:spLocks noChangeArrowheads="1"/>
          </p:cNvSpPr>
          <p:nvPr/>
        </p:nvSpPr>
        <p:spPr bwMode="auto">
          <a:xfrm>
            <a:off x="7874000" y="1171576"/>
            <a:ext cx="2052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a:solidFill>
                  <a:srgbClr val="009BD2"/>
                </a:solidFill>
              </a:rPr>
              <a:t>Voluntary Breath Control</a:t>
            </a:r>
          </a:p>
        </p:txBody>
      </p:sp>
      <p:sp>
        <p:nvSpPr>
          <p:cNvPr id="21" name="TextBox 20">
            <a:extLst>
              <a:ext uri="{FF2B5EF4-FFF2-40B4-BE49-F238E27FC236}">
                <a16:creationId xmlns:a16="http://schemas.microsoft.com/office/drawing/2014/main" id="{55F21E2A-8923-4DBD-8FA2-ECCFFA9A9815}"/>
              </a:ext>
            </a:extLst>
          </p:cNvPr>
          <p:cNvSpPr txBox="1">
            <a:spLocks noChangeArrowheads="1"/>
          </p:cNvSpPr>
          <p:nvPr/>
        </p:nvSpPr>
        <p:spPr bwMode="auto">
          <a:xfrm>
            <a:off x="7465807" y="5932488"/>
            <a:ext cx="3076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dirty="0">
                <a:solidFill>
                  <a:srgbClr val="009BD2"/>
                </a:solidFill>
              </a:rPr>
              <a:t>Nasal “Hood” &amp; Tracheal “Shutter” for Swimming</a:t>
            </a:r>
          </a:p>
        </p:txBody>
      </p:sp>
      <p:sp>
        <p:nvSpPr>
          <p:cNvPr id="46095" name="TextBox 21">
            <a:extLst>
              <a:ext uri="{FF2B5EF4-FFF2-40B4-BE49-F238E27FC236}">
                <a16:creationId xmlns:a16="http://schemas.microsoft.com/office/drawing/2014/main" id="{213755EB-212D-4204-A1D6-CDB9F3F96F71}"/>
              </a:ext>
            </a:extLst>
          </p:cNvPr>
          <p:cNvSpPr txBox="1">
            <a:spLocks noChangeArrowheads="1"/>
          </p:cNvSpPr>
          <p:nvPr/>
        </p:nvSpPr>
        <p:spPr bwMode="auto">
          <a:xfrm>
            <a:off x="2106614" y="1204914"/>
            <a:ext cx="2568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1800" dirty="0">
                <a:solidFill>
                  <a:srgbClr val="009BD2"/>
                </a:solidFill>
              </a:rPr>
              <a:t>Hunting collaboration</a:t>
            </a:r>
          </a:p>
        </p:txBody>
      </p:sp>
      <p:sp>
        <p:nvSpPr>
          <p:cNvPr id="46096" name="TextBox 23">
            <a:extLst>
              <a:ext uri="{FF2B5EF4-FFF2-40B4-BE49-F238E27FC236}">
                <a16:creationId xmlns:a16="http://schemas.microsoft.com/office/drawing/2014/main" id="{00AA5E27-554A-4FD7-A5DA-3AEDA14A4DDB}"/>
              </a:ext>
            </a:extLst>
          </p:cNvPr>
          <p:cNvSpPr txBox="1">
            <a:spLocks noChangeArrowheads="1"/>
          </p:cNvSpPr>
          <p:nvPr/>
        </p:nvSpPr>
        <p:spPr bwMode="auto">
          <a:xfrm>
            <a:off x="2193926" y="3435351"/>
            <a:ext cx="2659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 typeface="Wingdings" panose="05000000000000000000" pitchFamily="2" charset="2"/>
              <a:buNone/>
            </a:pPr>
            <a:r>
              <a:rPr lang="en-AU" altLang="en-US" sz="1800">
                <a:solidFill>
                  <a:srgbClr val="009BD2"/>
                </a:solidFill>
              </a:rPr>
              <a:t>Eating Meat, cutting with stone tools</a:t>
            </a:r>
          </a:p>
          <a:p>
            <a:pPr algn="ctr">
              <a:spcBef>
                <a:spcPct val="0"/>
              </a:spcBef>
              <a:buSzTx/>
              <a:buFontTx/>
              <a:buNone/>
            </a:pPr>
            <a:endParaRPr lang="en-AU" altLang="en-US" sz="1800">
              <a:solidFill>
                <a:srgbClr val="009BD2"/>
              </a:solidFill>
            </a:endParaRPr>
          </a:p>
        </p:txBody>
      </p:sp>
      <p:sp>
        <p:nvSpPr>
          <p:cNvPr id="46097" name="TextBox 24">
            <a:extLst>
              <a:ext uri="{FF2B5EF4-FFF2-40B4-BE49-F238E27FC236}">
                <a16:creationId xmlns:a16="http://schemas.microsoft.com/office/drawing/2014/main" id="{5869A8A1-502F-4347-A8CC-ED3CD7D25B1D}"/>
              </a:ext>
            </a:extLst>
          </p:cNvPr>
          <p:cNvSpPr txBox="1">
            <a:spLocks noChangeArrowheads="1"/>
          </p:cNvSpPr>
          <p:nvPr/>
        </p:nvSpPr>
        <p:spPr bwMode="auto">
          <a:xfrm>
            <a:off x="2170113" y="4775201"/>
            <a:ext cx="2659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a:solidFill>
                  <a:srgbClr val="009BD2"/>
                </a:solidFill>
              </a:rPr>
              <a:t>Sweat Cooling</a:t>
            </a:r>
            <a:br>
              <a:rPr lang="en-AU" altLang="en-US" sz="1800">
                <a:solidFill>
                  <a:srgbClr val="009BD2"/>
                </a:solidFill>
              </a:rPr>
            </a:br>
            <a:r>
              <a:rPr lang="en-AU" altLang="en-US" sz="1800">
                <a:solidFill>
                  <a:srgbClr val="009BD2"/>
                </a:solidFill>
              </a:rPr>
              <a:t>Keeping warm at night</a:t>
            </a:r>
          </a:p>
        </p:txBody>
      </p:sp>
      <p:sp>
        <p:nvSpPr>
          <p:cNvPr id="46098" name="TextBox 25">
            <a:extLst>
              <a:ext uri="{FF2B5EF4-FFF2-40B4-BE49-F238E27FC236}">
                <a16:creationId xmlns:a16="http://schemas.microsoft.com/office/drawing/2014/main" id="{771FF780-2B33-45FA-BD32-FC3830158027}"/>
              </a:ext>
            </a:extLst>
          </p:cNvPr>
          <p:cNvSpPr txBox="1">
            <a:spLocks noChangeArrowheads="1"/>
          </p:cNvSpPr>
          <p:nvPr/>
        </p:nvSpPr>
        <p:spPr bwMode="auto">
          <a:xfrm>
            <a:off x="2443164" y="5910263"/>
            <a:ext cx="2232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a:solidFill>
                  <a:srgbClr val="009BD2"/>
                </a:solidFill>
              </a:rPr>
              <a:t>Humidification. Larynx for speech</a:t>
            </a:r>
          </a:p>
        </p:txBody>
      </p:sp>
      <p:sp>
        <p:nvSpPr>
          <p:cNvPr id="46099" name="TextBox 24">
            <a:extLst>
              <a:ext uri="{FF2B5EF4-FFF2-40B4-BE49-F238E27FC236}">
                <a16:creationId xmlns:a16="http://schemas.microsoft.com/office/drawing/2014/main" id="{A95CF984-BF27-4700-B0C7-DD8DAA66B516}"/>
              </a:ext>
            </a:extLst>
          </p:cNvPr>
          <p:cNvSpPr txBox="1">
            <a:spLocks noChangeArrowheads="1"/>
          </p:cNvSpPr>
          <p:nvPr/>
        </p:nvSpPr>
        <p:spPr bwMode="auto">
          <a:xfrm>
            <a:off x="1624013" y="2146300"/>
            <a:ext cx="37512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Tx/>
              <a:buFontTx/>
              <a:buNone/>
            </a:pPr>
            <a:r>
              <a:rPr lang="en-AU" altLang="en-US" sz="1800" dirty="0">
                <a:solidFill>
                  <a:srgbClr val="009BD2"/>
                </a:solidFill>
              </a:rPr>
              <a:t>Upright Efficiency for long-distance foraging and Endurance Running</a:t>
            </a:r>
          </a:p>
        </p:txBody>
      </p:sp>
    </p:spTree>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9C42A347-5566-460C-BF3E-AC51B62637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55F5ABD4-00D6-4427-8B41-2FB711157AC3}" type="slidenum">
              <a:rPr lang="en-AU" altLang="en-US" sz="1000" b="0">
                <a:solidFill>
                  <a:schemeClr val="tx1"/>
                </a:solidFill>
              </a:rPr>
              <a:pPr>
                <a:spcBef>
                  <a:spcPct val="0"/>
                </a:spcBef>
                <a:buSzTx/>
                <a:buFontTx/>
                <a:buNone/>
              </a:pPr>
              <a:t>25</a:t>
            </a:fld>
            <a:endParaRPr lang="en-AU" altLang="en-US" sz="1000" b="0">
              <a:solidFill>
                <a:schemeClr val="tx1"/>
              </a:solidFill>
            </a:endParaRPr>
          </a:p>
        </p:txBody>
      </p:sp>
      <p:pic>
        <p:nvPicPr>
          <p:cNvPr id="59395" name="Picture 4">
            <a:extLst>
              <a:ext uri="{FF2B5EF4-FFF2-40B4-BE49-F238E27FC236}">
                <a16:creationId xmlns:a16="http://schemas.microsoft.com/office/drawing/2014/main" id="{E987F4E8-2819-4D10-B941-95FE905825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35413" y="2051050"/>
            <a:ext cx="3562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11">
            <a:extLst>
              <a:ext uri="{FF2B5EF4-FFF2-40B4-BE49-F238E27FC236}">
                <a16:creationId xmlns:a16="http://schemas.microsoft.com/office/drawing/2014/main" id="{2EE2730D-3F2D-4490-90A9-B163EDD0D4A5}"/>
              </a:ext>
            </a:extLst>
          </p:cNvPr>
          <p:cNvSpPr txBox="1">
            <a:spLocks noChangeArrowheads="1"/>
          </p:cNvSpPr>
          <p:nvPr/>
        </p:nvSpPr>
        <p:spPr bwMode="auto">
          <a:xfrm>
            <a:off x="1473200" y="257175"/>
            <a:ext cx="10718800" cy="1920526"/>
          </a:xfrm>
          <a:prstGeom prst="rect">
            <a:avLst/>
          </a:prstGeom>
        </p:spPr>
        <p:txBody>
          <a:bodyPr vert="horz" lIns="91440" tIns="45720" rIns="91440" bIns="45720" rtlCol="0" anchor="ctr">
            <a:normAutofit/>
          </a:bodyPr>
          <a:lstStyle>
            <a:lvl1pPr algn="ctr">
              <a:lnSpc>
                <a:spcPct val="90000"/>
              </a:lnSpc>
              <a:spcBef>
                <a:spcPct val="0"/>
              </a:spcBef>
              <a:buNone/>
              <a:defRPr sz="4400" b="1">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r>
              <a:rPr lang="en-AU" altLang="en-US" sz="4000" dirty="0"/>
              <a:t>I chose bipedalism.</a:t>
            </a:r>
            <a:br>
              <a:rPr lang="en-AU" altLang="en-US" sz="4000" dirty="0"/>
            </a:br>
            <a:r>
              <a:rPr lang="en-AU" altLang="en-US" sz="4000" dirty="0"/>
              <a:t>It was the most obvious one for me.</a:t>
            </a:r>
          </a:p>
        </p:txBody>
      </p:sp>
      <p:sp>
        <p:nvSpPr>
          <p:cNvPr id="59397" name="Line Callout 1 (Accent Bar) 8">
            <a:extLst>
              <a:ext uri="{FF2B5EF4-FFF2-40B4-BE49-F238E27FC236}">
                <a16:creationId xmlns:a16="http://schemas.microsoft.com/office/drawing/2014/main" id="{E83FFD1D-00B3-451C-93AF-4DA13555EB56}"/>
              </a:ext>
            </a:extLst>
          </p:cNvPr>
          <p:cNvSpPr>
            <a:spLocks/>
          </p:cNvSpPr>
          <p:nvPr/>
        </p:nvSpPr>
        <p:spPr bwMode="auto">
          <a:xfrm>
            <a:off x="8078789" y="4594226"/>
            <a:ext cx="2743200" cy="978235"/>
          </a:xfrm>
          <a:prstGeom prst="accentCallout1">
            <a:avLst>
              <a:gd name="adj1" fmla="val 18750"/>
              <a:gd name="adj2" fmla="val -8333"/>
              <a:gd name="adj3" fmla="val 84056"/>
              <a:gd name="adj4" fmla="val -57144"/>
            </a:avLst>
          </a:prstGeom>
          <a:solidFill>
            <a:schemeClr val="bg1"/>
          </a:solidFill>
          <a:ln w="9525" algn="ctr">
            <a:solidFill>
              <a:schemeClr val="tx1"/>
            </a:solidFill>
            <a:round/>
            <a:headEnd/>
            <a:tailEnd/>
          </a:ln>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AU" altLang="en-US" sz="1800" dirty="0">
                <a:solidFill>
                  <a:schemeClr val="tx1"/>
                </a:solidFill>
              </a:rPr>
              <a:t>Bipedalism</a:t>
            </a:r>
          </a:p>
          <a:p>
            <a:pPr eaLnBrk="1" hangingPunct="1">
              <a:spcBef>
                <a:spcPct val="0"/>
              </a:spcBef>
              <a:buSzTx/>
              <a:buFontTx/>
              <a:buNone/>
            </a:pPr>
            <a:br>
              <a:rPr lang="en-AU" altLang="en-US" sz="1800" dirty="0">
                <a:solidFill>
                  <a:schemeClr val="tx1"/>
                </a:solidFill>
              </a:rPr>
            </a:br>
            <a:r>
              <a:rPr lang="en-AU" altLang="en-US" sz="1800" dirty="0">
                <a:solidFill>
                  <a:schemeClr val="tx1"/>
                </a:solidFill>
              </a:rPr>
              <a:t>(exhibited by my dad)</a:t>
            </a:r>
          </a:p>
        </p:txBody>
      </p:sp>
    </p:spTree>
  </p:cSld>
  <p:clrMapOvr>
    <a:masterClrMapping/>
  </p:clrMapOvr>
  <mc:AlternateContent xmlns:mc="http://schemas.openxmlformats.org/markup-compatibility/2006" xmlns:p14="http://schemas.microsoft.com/office/powerpoint/2010/main">
    <mc:Choice Requires="p14">
      <p:transition spd="slow" p14:dur="2000" advTm="187"/>
    </mc:Choice>
    <mc:Fallback xmlns="">
      <p:transition spd="slow" advTm="1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972B-7EEB-4884-B251-253025D278E6}"/>
              </a:ext>
            </a:extLst>
          </p:cNvPr>
          <p:cNvSpPr>
            <a:spLocks noGrp="1"/>
          </p:cNvSpPr>
          <p:nvPr>
            <p:ph type="title"/>
          </p:nvPr>
        </p:nvSpPr>
        <p:spPr/>
        <p:txBody>
          <a:bodyPr/>
          <a:lstStyle/>
          <a:p>
            <a:pPr algn="ctr"/>
            <a:r>
              <a:rPr lang="en-AU" dirty="0"/>
              <a:t>“The Aquatic Ape Hypothesis”</a:t>
            </a:r>
            <a:br>
              <a:rPr lang="en-AU" dirty="0"/>
            </a:br>
            <a:r>
              <a:rPr lang="en-AU" sz="3200" dirty="0"/>
              <a:t>Elaine Morgan 1997</a:t>
            </a:r>
            <a:endParaRPr lang="en-AU" dirty="0"/>
          </a:p>
        </p:txBody>
      </p:sp>
      <p:sp>
        <p:nvSpPr>
          <p:cNvPr id="3" name="Content Placeholder 2">
            <a:extLst>
              <a:ext uri="{FF2B5EF4-FFF2-40B4-BE49-F238E27FC236}">
                <a16:creationId xmlns:a16="http://schemas.microsoft.com/office/drawing/2014/main" id="{D0BB0261-734D-46B0-98D7-4CAD32ABB0EC}"/>
              </a:ext>
            </a:extLst>
          </p:cNvPr>
          <p:cNvSpPr>
            <a:spLocks noGrp="1"/>
          </p:cNvSpPr>
          <p:nvPr>
            <p:ph idx="1"/>
          </p:nvPr>
        </p:nvSpPr>
        <p:spPr>
          <a:xfrm>
            <a:off x="838201" y="2369597"/>
            <a:ext cx="4425778" cy="3807365"/>
          </a:xfrm>
        </p:spPr>
        <p:txBody>
          <a:bodyPr/>
          <a:lstStyle/>
          <a:p>
            <a:r>
              <a:rPr lang="en-AU" dirty="0"/>
              <a:t>Four Chapters on Bipedalism.</a:t>
            </a:r>
          </a:p>
          <a:p>
            <a:r>
              <a:rPr lang="en-AU" dirty="0"/>
              <a:t>But the best evidence she could cite were third-hand stories of proboscis monkeys wading bipedally through swamps in Borneo.</a:t>
            </a:r>
          </a:p>
        </p:txBody>
      </p:sp>
      <p:pic>
        <p:nvPicPr>
          <p:cNvPr id="5" name="Picture 4">
            <a:extLst>
              <a:ext uri="{FF2B5EF4-FFF2-40B4-BE49-F238E27FC236}">
                <a16:creationId xmlns:a16="http://schemas.microsoft.com/office/drawing/2014/main" id="{D0A34E67-652C-4357-B454-27F40B198B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2146" y="2321348"/>
            <a:ext cx="3110383" cy="4338943"/>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6" name="Picture 3">
            <a:extLst>
              <a:ext uri="{FF2B5EF4-FFF2-40B4-BE49-F238E27FC236}">
                <a16:creationId xmlns:a16="http://schemas.microsoft.com/office/drawing/2014/main" id="{6B0373B8-2957-478B-996F-FBBF6AD4922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9725" y="2321349"/>
            <a:ext cx="2621593" cy="4353748"/>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23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D793-DFCF-4F72-BC22-7D3278FE328F}"/>
              </a:ext>
            </a:extLst>
          </p:cNvPr>
          <p:cNvSpPr txBox="1">
            <a:spLocks noChangeArrowheads="1"/>
          </p:cNvSpPr>
          <p:nvPr/>
        </p:nvSpPr>
        <p:spPr>
          <a:xfrm>
            <a:off x="2669127" y="191496"/>
            <a:ext cx="7363969" cy="1339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pPr algn="ctr"/>
            <a:r>
              <a:rPr lang="en-AU" altLang="en-US" dirty="0"/>
              <a:t>It was the Biggest Elephant in the Room</a:t>
            </a:r>
          </a:p>
        </p:txBody>
      </p:sp>
      <p:pic>
        <p:nvPicPr>
          <p:cNvPr id="5" name="Picture 4">
            <a:extLst>
              <a:ext uri="{FF2B5EF4-FFF2-40B4-BE49-F238E27FC236}">
                <a16:creationId xmlns:a16="http://schemas.microsoft.com/office/drawing/2014/main" id="{EC9E7D77-784C-4A9E-B2E8-459EB77884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923" y="1696379"/>
            <a:ext cx="6117218" cy="5161621"/>
          </a:xfrm>
          <a:prstGeom prst="rect">
            <a:avLst/>
          </a:prstGeom>
        </p:spPr>
      </p:pic>
    </p:spTree>
    <p:extLst>
      <p:ext uri="{BB962C8B-B14F-4D97-AF65-F5344CB8AC3E}">
        <p14:creationId xmlns:p14="http://schemas.microsoft.com/office/powerpoint/2010/main" val="570364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a:extLst>
              <a:ext uri="{FF2B5EF4-FFF2-40B4-BE49-F238E27FC236}">
                <a16:creationId xmlns:a16="http://schemas.microsoft.com/office/drawing/2014/main" id="{ABA23A5A-75CC-4802-A881-0A303E0E86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51626127-F7D6-4009-B684-1980ECA63264}" type="slidenum">
              <a:rPr lang="en-AU" altLang="en-US" sz="1000" b="0">
                <a:solidFill>
                  <a:schemeClr val="tx1"/>
                </a:solidFill>
              </a:rPr>
              <a:pPr>
                <a:spcBef>
                  <a:spcPct val="0"/>
                </a:spcBef>
                <a:buSzTx/>
                <a:buFontTx/>
                <a:buNone/>
              </a:pPr>
              <a:t>28</a:t>
            </a:fld>
            <a:endParaRPr lang="en-AU" altLang="en-US" sz="1000" b="0">
              <a:solidFill>
                <a:schemeClr val="tx1"/>
              </a:solidFill>
            </a:endParaRPr>
          </a:p>
        </p:txBody>
      </p:sp>
      <p:pic>
        <p:nvPicPr>
          <p:cNvPr id="61443" name="Picture 1">
            <a:extLst>
              <a:ext uri="{FF2B5EF4-FFF2-40B4-BE49-F238E27FC236}">
                <a16:creationId xmlns:a16="http://schemas.microsoft.com/office/drawing/2014/main" id="{038582F1-7FF9-49AF-94AD-FD046F3EA15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9430" y="1992397"/>
            <a:ext cx="2451602" cy="35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17">
            <a:extLst>
              <a:ext uri="{FF2B5EF4-FFF2-40B4-BE49-F238E27FC236}">
                <a16:creationId xmlns:a16="http://schemas.microsoft.com/office/drawing/2014/main" id="{D546732F-6824-4A6E-ADF0-EE9AF16FF6FB}"/>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643558" y="5684037"/>
            <a:ext cx="2367474" cy="854875"/>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1FD3C17C-9C38-40C3-B5DF-3581DE30B8F3}"/>
              </a:ext>
            </a:extLst>
          </p:cNvPr>
          <p:cNvSpPr txBox="1">
            <a:spLocks noChangeArrowheads="1"/>
          </p:cNvSpPr>
          <p:nvPr/>
        </p:nvSpPr>
        <p:spPr bwMode="auto">
          <a:xfrm>
            <a:off x="6374220" y="163597"/>
            <a:ext cx="4979580" cy="182880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pPr algn="ctr">
              <a:lnSpc>
                <a:spcPct val="120000"/>
              </a:lnSpc>
            </a:pPr>
            <a:r>
              <a:rPr lang="en-GB" altLang="en-US" sz="2400" dirty="0"/>
              <a:t>PhD: A Wading Component </a:t>
            </a:r>
            <a:br>
              <a:rPr lang="en-GB" altLang="en-US" sz="2400" dirty="0"/>
            </a:br>
            <a:r>
              <a:rPr lang="en-GB" altLang="en-US" sz="2400" dirty="0"/>
              <a:t>in the Origin of Hominid Bipedality? (2016).</a:t>
            </a:r>
          </a:p>
        </p:txBody>
      </p:sp>
      <p:pic>
        <p:nvPicPr>
          <p:cNvPr id="3" name="Picture 2">
            <a:extLst>
              <a:ext uri="{FF2B5EF4-FFF2-40B4-BE49-F238E27FC236}">
                <a16:creationId xmlns:a16="http://schemas.microsoft.com/office/drawing/2014/main" id="{4B825ACE-E746-4B17-873A-0C8E286956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1567" y="2040752"/>
            <a:ext cx="2549322" cy="3506067"/>
          </a:xfrm>
          <a:prstGeom prst="rect">
            <a:avLst/>
          </a:prstGeom>
        </p:spPr>
      </p:pic>
      <p:sp>
        <p:nvSpPr>
          <p:cNvPr id="8" name="Rectangle 2">
            <a:extLst>
              <a:ext uri="{FF2B5EF4-FFF2-40B4-BE49-F238E27FC236}">
                <a16:creationId xmlns:a16="http://schemas.microsoft.com/office/drawing/2014/main" id="{E5B4464B-C1EE-4135-AA45-E14D5E983941}"/>
              </a:ext>
            </a:extLst>
          </p:cNvPr>
          <p:cNvSpPr txBox="1">
            <a:spLocks noChangeArrowheads="1"/>
          </p:cNvSpPr>
          <p:nvPr/>
        </p:nvSpPr>
        <p:spPr bwMode="auto">
          <a:xfrm>
            <a:off x="1776456" y="291655"/>
            <a:ext cx="4319545" cy="170074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000" b="1">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pPr algn="ctr">
              <a:lnSpc>
                <a:spcPct val="120000"/>
              </a:lnSpc>
            </a:pPr>
            <a:r>
              <a:rPr lang="en-GB" altLang="en-US" sz="2400" dirty="0"/>
              <a:t>MSc: Bipedal Wading in Hominoidae Past and Present (2000).</a:t>
            </a:r>
          </a:p>
        </p:txBody>
      </p:sp>
      <p:pic>
        <p:nvPicPr>
          <p:cNvPr id="5" name="Picture 4">
            <a:extLst>
              <a:ext uri="{FF2B5EF4-FFF2-40B4-BE49-F238E27FC236}">
                <a16:creationId xmlns:a16="http://schemas.microsoft.com/office/drawing/2014/main" id="{AED43991-9CDB-4DBE-8359-9CD7052D68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61567" y="5595174"/>
            <a:ext cx="2549322" cy="9711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027" name="Group 35">
            <a:extLst>
              <a:ext uri="{FF2B5EF4-FFF2-40B4-BE49-F238E27FC236}">
                <a16:creationId xmlns:a16="http://schemas.microsoft.com/office/drawing/2014/main" id="{1B296BFE-9D9A-4C1C-8B39-60FCACF2EE6C}"/>
              </a:ext>
            </a:extLst>
          </p:cNvPr>
          <p:cNvGraphicFramePr>
            <a:graphicFrameLocks noGrp="1"/>
          </p:cNvGraphicFramePr>
          <p:nvPr>
            <p:extLst>
              <p:ext uri="{D42A27DB-BD31-4B8C-83A1-F6EECF244321}">
                <p14:modId xmlns:p14="http://schemas.microsoft.com/office/powerpoint/2010/main" val="242194012"/>
              </p:ext>
            </p:extLst>
          </p:nvPr>
        </p:nvGraphicFramePr>
        <p:xfrm>
          <a:off x="2463799" y="1758840"/>
          <a:ext cx="7519985" cy="4941243"/>
        </p:xfrm>
        <a:graphic>
          <a:graphicData uri="http://schemas.openxmlformats.org/drawingml/2006/table">
            <a:tbl>
              <a:tblPr/>
              <a:tblGrid>
                <a:gridCol w="2804903">
                  <a:extLst>
                    <a:ext uri="{9D8B030D-6E8A-4147-A177-3AD203B41FA5}">
                      <a16:colId xmlns:a16="http://schemas.microsoft.com/office/drawing/2014/main" val="20000"/>
                    </a:ext>
                  </a:extLst>
                </a:gridCol>
                <a:gridCol w="766431">
                  <a:extLst>
                    <a:ext uri="{9D8B030D-6E8A-4147-A177-3AD203B41FA5}">
                      <a16:colId xmlns:a16="http://schemas.microsoft.com/office/drawing/2014/main" val="2570812804"/>
                    </a:ext>
                  </a:extLst>
                </a:gridCol>
                <a:gridCol w="3948651">
                  <a:extLst>
                    <a:ext uri="{9D8B030D-6E8A-4147-A177-3AD203B41FA5}">
                      <a16:colId xmlns:a16="http://schemas.microsoft.com/office/drawing/2014/main" val="20001"/>
                    </a:ext>
                  </a:extLst>
                </a:gridCol>
              </a:tblGrid>
              <a:tr h="574435">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a:ln>
                            <a:noFill/>
                          </a:ln>
                          <a:solidFill>
                            <a:srgbClr val="009BD2"/>
                          </a:solidFill>
                          <a:effectLst/>
                          <a:latin typeface="Arial" panose="020B0604020202020204" pitchFamily="34" charset="0"/>
                        </a:rPr>
                        <a:t>Forelimb pre-emption (Carrying)</a:t>
                      </a:r>
                      <a:r>
                        <a:rPr kumimoji="0" lang="en-US" altLang="en-US" sz="1400" b="1" i="0" u="none" strike="noStrike" cap="none" normalizeH="0" baseline="0">
                          <a:ln>
                            <a:noFill/>
                          </a:ln>
                          <a:solidFill>
                            <a:srgbClr val="009BD2"/>
                          </a:solidFill>
                          <a:effectLst/>
                          <a:latin typeface="Arial" panose="020B0604020202020204" pitchFamily="34"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endParaRPr kumimoji="0" lang="en-US" altLang="en-US" sz="1400" b="1" i="0" u="none" strike="noStrike" cap="none" normalizeH="0" baseline="0">
                        <a:ln>
                          <a:noFill/>
                        </a:ln>
                        <a:solidFill>
                          <a:srgbClr val="009BD2"/>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a:ln>
                            <a:noFill/>
                          </a:ln>
                          <a:solidFill>
                            <a:srgbClr val="009BD2"/>
                          </a:solidFill>
                          <a:effectLst/>
                          <a:latin typeface="Arial" panose="020B0604020202020204" pitchFamily="34" charset="0"/>
                        </a:rPr>
                        <a:t>Infant carriage, food carriage, Tool carriage</a:t>
                      </a:r>
                      <a:r>
                        <a:rPr kumimoji="0" lang="en-US" altLang="en-US" sz="1400" b="1" i="0" u="none" strike="noStrike" cap="none" normalizeH="0" baseline="0">
                          <a:ln>
                            <a:noFill/>
                          </a:ln>
                          <a:solidFill>
                            <a:srgbClr val="009BD2"/>
                          </a:solidFill>
                          <a:effectLst/>
                          <a:latin typeface="Arial" panose="020B0604020202020204" pitchFamily="34" charset="0"/>
                        </a:rPr>
                        <a:t>, </a:t>
                      </a:r>
                      <a:r>
                        <a:rPr kumimoji="0" lang="en-GB" altLang="en-US" sz="1400" b="1" i="0" u="none" strike="noStrike" cap="none" normalizeH="0" baseline="0">
                          <a:ln>
                            <a:noFill/>
                          </a:ln>
                          <a:solidFill>
                            <a:srgbClr val="009BD2"/>
                          </a:solidFill>
                          <a:effectLst/>
                          <a:latin typeface="Arial" panose="020B0604020202020204" pitchFamily="34" charset="0"/>
                        </a:rPr>
                        <a:t>Tool/weapon throwing.</a:t>
                      </a:r>
                      <a:r>
                        <a:rPr kumimoji="0" lang="en-US" altLang="en-US" sz="1400" b="1" i="0" u="none" strike="noStrike" cap="none" normalizeH="0" baseline="0">
                          <a:ln>
                            <a:noFill/>
                          </a:ln>
                          <a:solidFill>
                            <a:srgbClr val="009BD2"/>
                          </a:solidFill>
                          <a:effectLst/>
                          <a:latin typeface="Arial" panose="020B0604020202020204" pitchFamily="34"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2443">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dirty="0">
                          <a:ln>
                            <a:noFill/>
                          </a:ln>
                          <a:solidFill>
                            <a:srgbClr val="009BD2"/>
                          </a:solidFill>
                          <a:effectLst/>
                          <a:latin typeface="Arial" panose="020B0604020202020204" pitchFamily="34" charset="0"/>
                        </a:rPr>
                        <a:t>Social Behaviour</a:t>
                      </a:r>
                      <a:r>
                        <a:rPr kumimoji="0" lang="en-US" altLang="en-US" sz="1400" b="1" i="0" u="none" strike="noStrike" cap="none" normalizeH="0" baseline="0" dirty="0">
                          <a:ln>
                            <a:noFill/>
                          </a:ln>
                          <a:solidFill>
                            <a:srgbClr val="009BD2"/>
                          </a:solidFill>
                          <a:effectLst/>
                          <a:latin typeface="Arial" panose="020B0604020202020204" pitchFamily="34"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endParaRPr kumimoji="0" lang="en-US" altLang="en-US" sz="1400" b="1" i="0" u="none" strike="noStrike" cap="none" normalizeH="0" baseline="0">
                        <a:ln>
                          <a:noFill/>
                        </a:ln>
                        <a:solidFill>
                          <a:srgbClr val="009BD2"/>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a:ln>
                            <a:noFill/>
                          </a:ln>
                          <a:solidFill>
                            <a:srgbClr val="009BD2"/>
                          </a:solidFill>
                          <a:effectLst/>
                          <a:latin typeface="Arial" panose="020B0604020202020204" pitchFamily="34" charset="0"/>
                        </a:rPr>
                        <a:t>Threat display, Aggression</a:t>
                      </a:r>
                      <a:r>
                        <a:rPr kumimoji="0" lang="en-US" altLang="en-US" sz="1400" b="1" i="0" u="none" strike="noStrike" cap="none" normalizeH="0" baseline="0">
                          <a:ln>
                            <a:noFill/>
                          </a:ln>
                          <a:solidFill>
                            <a:srgbClr val="009BD2"/>
                          </a:solidFill>
                          <a:effectLst/>
                          <a:latin typeface="Arial" panose="020B0604020202020204" pitchFamily="34" charset="0"/>
                        </a:rPr>
                        <a:t>, Evasion, Vigilance, Sexual Display, Nuptial gifts, ‘fashion.’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2443">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dirty="0">
                          <a:ln>
                            <a:noFill/>
                          </a:ln>
                          <a:solidFill>
                            <a:srgbClr val="009BD2"/>
                          </a:solidFill>
                          <a:effectLst/>
                          <a:latin typeface="Arial" panose="020B0604020202020204" pitchFamily="34" charset="0"/>
                        </a:rPr>
                        <a:t>Feeding</a:t>
                      </a:r>
                      <a:r>
                        <a:rPr kumimoji="0" lang="en-US" altLang="en-US" sz="1400" b="1" i="0" u="none" strike="noStrike" cap="none" normalizeH="0" baseline="0" dirty="0">
                          <a:ln>
                            <a:noFill/>
                          </a:ln>
                          <a:solidFill>
                            <a:srgbClr val="009BD2"/>
                          </a:solidFill>
                          <a:effectLst/>
                          <a:latin typeface="Arial" panose="020B0604020202020204" pitchFamily="34"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endParaRPr kumimoji="0" lang="en-US" altLang="en-US" sz="1400" b="1" i="0" u="none" strike="noStrike" cap="none" normalizeH="0" baseline="0" dirty="0">
                        <a:ln>
                          <a:noFill/>
                        </a:ln>
                        <a:solidFill>
                          <a:srgbClr val="009BD2"/>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a:ln>
                            <a:noFill/>
                          </a:ln>
                          <a:solidFill>
                            <a:srgbClr val="009BD2"/>
                          </a:solidFill>
                          <a:effectLst/>
                          <a:latin typeface="Arial" panose="020B0604020202020204" pitchFamily="34" charset="0"/>
                        </a:rPr>
                        <a:t>Postural (Arboreal) Feeding</a:t>
                      </a:r>
                      <a:r>
                        <a:rPr kumimoji="0" lang="en-US" altLang="en-US" sz="1400" b="1" i="0" u="none" strike="noStrike" cap="none" normalizeH="0" baseline="0">
                          <a:ln>
                            <a:noFill/>
                          </a:ln>
                          <a:solidFill>
                            <a:srgbClr val="009BD2"/>
                          </a:solidFill>
                          <a:effectLst/>
                          <a:latin typeface="Arial" panose="020B0604020202020204" pitchFamily="34" charset="0"/>
                        </a:rPr>
                        <a:t>, </a:t>
                      </a:r>
                      <a:r>
                        <a:rPr kumimoji="0" lang="en-GB" altLang="en-US" sz="1400" b="1" i="0" u="none" strike="noStrike" cap="none" normalizeH="0" baseline="0">
                          <a:ln>
                            <a:noFill/>
                          </a:ln>
                          <a:solidFill>
                            <a:srgbClr val="009BD2"/>
                          </a:solidFill>
                          <a:effectLst/>
                          <a:latin typeface="Arial" panose="020B0604020202020204" pitchFamily="34" charset="0"/>
                        </a:rPr>
                        <a:t>Terrestrial Gathering</a:t>
                      </a:r>
                      <a:r>
                        <a:rPr kumimoji="0" lang="en-US" altLang="en-US" sz="1400" b="1" i="0" u="none" strike="noStrike" cap="none" normalizeH="0" baseline="0">
                          <a:ln>
                            <a:noFill/>
                          </a:ln>
                          <a:solidFill>
                            <a:srgbClr val="009BD2"/>
                          </a:solidFill>
                          <a:effectLst/>
                          <a:latin typeface="Arial" panose="020B0604020202020204" pitchFamily="34" charset="0"/>
                        </a:rPr>
                        <a:t>, </a:t>
                      </a:r>
                      <a:r>
                        <a:rPr kumimoji="0" lang="en-GB" altLang="en-US" sz="1400" b="1" i="0" u="none" strike="noStrike" cap="none" normalizeH="0" baseline="0">
                          <a:ln>
                            <a:noFill/>
                          </a:ln>
                          <a:solidFill>
                            <a:srgbClr val="009BD2"/>
                          </a:solidFill>
                          <a:effectLst/>
                          <a:latin typeface="Arial" panose="020B0604020202020204" pitchFamily="34" charset="0"/>
                        </a:rPr>
                        <a:t>Arboreal Predation</a:t>
                      </a:r>
                      <a:r>
                        <a:rPr kumimoji="0" lang="en-US" altLang="en-US" sz="1400" b="1" i="0" u="none" strike="noStrike" cap="none" normalizeH="0" baseline="0">
                          <a:ln>
                            <a:noFill/>
                          </a:ln>
                          <a:solidFill>
                            <a:srgbClr val="009BD2"/>
                          </a:solidFill>
                          <a:effectLst/>
                          <a:latin typeface="Arial" panose="020B0604020202020204" pitchFamily="34" charset="0"/>
                        </a:rPr>
                        <a:t>, </a:t>
                      </a:r>
                      <a:r>
                        <a:rPr kumimoji="0" lang="en-GB" altLang="en-US" sz="1400" b="1" i="0" u="none" strike="noStrike" cap="none" normalizeH="0" baseline="0">
                          <a:ln>
                            <a:noFill/>
                          </a:ln>
                          <a:solidFill>
                            <a:srgbClr val="009BD2"/>
                          </a:solidFill>
                          <a:effectLst/>
                          <a:latin typeface="Arial" panose="020B0604020202020204" pitchFamily="34" charset="0"/>
                        </a:rPr>
                        <a:t>Terrestrial Predation, Terrestrial Scavenging.</a:t>
                      </a:r>
                      <a:r>
                        <a:rPr kumimoji="0" lang="en-US" altLang="en-US" sz="1400" b="1" i="0" u="none" strike="noStrike" cap="none" normalizeH="0" baseline="0">
                          <a:ln>
                            <a:noFill/>
                          </a:ln>
                          <a:solidFill>
                            <a:srgbClr val="009BD2"/>
                          </a:solidFill>
                          <a:effectLst/>
                          <a:latin typeface="Arial" panose="020B0604020202020204" pitchFamily="34"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7858">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dirty="0">
                          <a:ln>
                            <a:noFill/>
                          </a:ln>
                          <a:solidFill>
                            <a:srgbClr val="009BD2"/>
                          </a:solidFill>
                          <a:effectLst/>
                          <a:latin typeface="Arial" panose="020B0604020202020204" pitchFamily="34" charset="0"/>
                        </a:rPr>
                        <a:t>Efficiency of Locomotion</a:t>
                      </a:r>
                      <a:r>
                        <a:rPr kumimoji="0" lang="en-US" altLang="en-US" sz="1400" b="1" i="0" u="none" strike="noStrike" cap="none" normalizeH="0" baseline="0" dirty="0">
                          <a:ln>
                            <a:noFill/>
                          </a:ln>
                          <a:solidFill>
                            <a:srgbClr val="009BD2"/>
                          </a:solidFill>
                          <a:effectLst/>
                          <a:latin typeface="Arial" panose="020B0604020202020204" pitchFamily="34"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endParaRPr kumimoji="0" lang="en-US" altLang="en-US" sz="1400" b="1" i="0" u="none" strike="noStrike" cap="none" normalizeH="0" baseline="0">
                        <a:ln>
                          <a:noFill/>
                        </a:ln>
                        <a:solidFill>
                          <a:srgbClr val="009BD2"/>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a:ln>
                            <a:noFill/>
                          </a:ln>
                          <a:solidFill>
                            <a:srgbClr val="009BD2"/>
                          </a:solidFill>
                          <a:effectLst/>
                          <a:latin typeface="Arial" panose="020B0604020202020204" pitchFamily="34" charset="0"/>
                        </a:rPr>
                        <a:t>Slow, long-distance walking, Endurance Running or Biomechanical inevitability.</a:t>
                      </a:r>
                      <a:endParaRPr kumimoji="0" lang="en-US" altLang="en-US" sz="1400" b="1" i="0" u="none" strike="noStrike" cap="none" normalizeH="0" baseline="0">
                        <a:ln>
                          <a:noFill/>
                        </a:ln>
                        <a:solidFill>
                          <a:srgbClr val="009BD2"/>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5972">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dirty="0">
                          <a:ln>
                            <a:noFill/>
                          </a:ln>
                          <a:solidFill>
                            <a:srgbClr val="009BD2"/>
                          </a:solidFill>
                          <a:effectLst/>
                          <a:latin typeface="Arial" panose="020B0604020202020204" pitchFamily="34" charset="0"/>
                        </a:rPr>
                        <a:t>Selection for better thermoregulation </a:t>
                      </a:r>
                      <a:endParaRPr kumimoji="0" lang="en-US" altLang="en-US" sz="1400" b="1" i="0" u="none" strike="noStrike" cap="none" normalizeH="0" baseline="0" dirty="0">
                        <a:ln>
                          <a:noFill/>
                        </a:ln>
                        <a:solidFill>
                          <a:srgbClr val="009BD2"/>
                        </a:solidFill>
                        <a:effectLst/>
                        <a:latin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endParaRPr kumimoji="0" lang="en-US" altLang="en-US" sz="1400" b="1" i="0" u="none" strike="noStrike" cap="none" normalizeH="0" baseline="0">
                        <a:ln>
                          <a:noFill/>
                        </a:ln>
                        <a:solidFill>
                          <a:srgbClr val="009BD2"/>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a:ln>
                            <a:noFill/>
                          </a:ln>
                          <a:solidFill>
                            <a:srgbClr val="009BD2"/>
                          </a:solidFill>
                          <a:effectLst/>
                          <a:latin typeface="Arial" panose="020B0604020202020204" pitchFamily="34" charset="0"/>
                        </a:rPr>
                        <a:t>Savannah sweat cooling.</a:t>
                      </a:r>
                      <a:r>
                        <a:rPr kumimoji="0" lang="en-US" altLang="en-US" sz="1400" b="1" i="0" u="none" strike="noStrike" cap="none" normalizeH="0" baseline="0">
                          <a:ln>
                            <a:noFill/>
                          </a:ln>
                          <a:solidFill>
                            <a:srgbClr val="009BD2"/>
                          </a:solidFill>
                          <a:effectLst/>
                          <a:latin typeface="Arial" panose="020B0604020202020204" pitchFamily="34"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2252">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dirty="0">
                          <a:ln>
                            <a:noFill/>
                          </a:ln>
                          <a:solidFill>
                            <a:srgbClr val="009BD2"/>
                          </a:solidFill>
                          <a:effectLst/>
                          <a:latin typeface="Arial" panose="020B0604020202020204" pitchFamily="34" charset="0"/>
                        </a:rPr>
                        <a:t>Habitat Compulsion</a:t>
                      </a:r>
                      <a:r>
                        <a:rPr kumimoji="0" lang="en-US" altLang="en-US" sz="1400" b="1" i="0" u="none" strike="noStrike" cap="none" normalizeH="0" baseline="0" dirty="0">
                          <a:ln>
                            <a:noFill/>
                          </a:ln>
                          <a:solidFill>
                            <a:srgbClr val="009BD2"/>
                          </a:solidFill>
                          <a:effectLst/>
                          <a:latin typeface="Arial" panose="020B0604020202020204" pitchFamily="34"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endParaRPr kumimoji="0" lang="en-US" altLang="en-US" sz="1400" b="1" i="0" u="none" strike="noStrike" cap="none" normalizeH="0" baseline="0">
                        <a:ln>
                          <a:noFill/>
                        </a:ln>
                        <a:solidFill>
                          <a:srgbClr val="009BD2"/>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dirty="0">
                          <a:ln>
                            <a:noFill/>
                          </a:ln>
                          <a:solidFill>
                            <a:srgbClr val="009BD2"/>
                          </a:solidFill>
                          <a:effectLst/>
                          <a:latin typeface="Arial" panose="020B0604020202020204" pitchFamily="34" charset="0"/>
                        </a:rPr>
                        <a:t>Walking on snow or mud</a:t>
                      </a:r>
                      <a:r>
                        <a:rPr kumimoji="0" lang="en-US" altLang="en-US" sz="1400" b="1" i="0" u="none" strike="noStrike" cap="none" normalizeH="0" baseline="0" dirty="0">
                          <a:ln>
                            <a:noFill/>
                          </a:ln>
                          <a:solidFill>
                            <a:srgbClr val="009BD2"/>
                          </a:solidFill>
                          <a:effectLst/>
                          <a:latin typeface="Arial" panose="020B0604020202020204" pitchFamily="34" charset="0"/>
                        </a:rPr>
                        <a:t>, </a:t>
                      </a:r>
                      <a:br>
                        <a:rPr kumimoji="0" lang="en-US" altLang="en-US" sz="1400" b="1" i="0" u="none" strike="noStrike" cap="none" normalizeH="0" baseline="0" dirty="0">
                          <a:ln>
                            <a:noFill/>
                          </a:ln>
                          <a:solidFill>
                            <a:srgbClr val="009BD2"/>
                          </a:solidFill>
                          <a:effectLst/>
                          <a:latin typeface="Arial" panose="020B0604020202020204" pitchFamily="34" charset="0"/>
                        </a:rPr>
                      </a:br>
                      <a:r>
                        <a:rPr kumimoji="0" lang="en-GB" altLang="en-US" sz="1400" b="1" i="0" u="none" strike="noStrike" cap="none" normalizeH="0" baseline="0" dirty="0">
                          <a:ln>
                            <a:noFill/>
                          </a:ln>
                          <a:solidFill>
                            <a:srgbClr val="009BD2"/>
                          </a:solidFill>
                          <a:effectLst/>
                          <a:latin typeface="Arial" panose="020B0604020202020204" pitchFamily="34" charset="0"/>
                        </a:rPr>
                        <a:t>“hand-hand” bipedalism or…</a:t>
                      </a:r>
                    </a:p>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dirty="0">
                          <a:ln>
                            <a:noFill/>
                          </a:ln>
                          <a:solidFill>
                            <a:srgbClr val="009BD2"/>
                          </a:solidFill>
                          <a:effectLst/>
                          <a:latin typeface="Arial" panose="020B0604020202020204" pitchFamily="34" charset="0"/>
                        </a:rPr>
                        <a:t> wading.</a:t>
                      </a:r>
                      <a:r>
                        <a:rPr kumimoji="0" lang="en-US" altLang="en-US" sz="1400" b="1" i="0" u="none" strike="noStrike" cap="none" normalizeH="0" baseline="0" dirty="0">
                          <a:ln>
                            <a:noFill/>
                          </a:ln>
                          <a:solidFill>
                            <a:srgbClr val="009BD2"/>
                          </a:solidFill>
                          <a:effectLst/>
                          <a:latin typeface="Arial" panose="020B0604020202020204" pitchFamily="34"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7858">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dirty="0">
                          <a:ln>
                            <a:noFill/>
                          </a:ln>
                          <a:solidFill>
                            <a:srgbClr val="009BD2"/>
                          </a:solidFill>
                          <a:effectLst/>
                          <a:latin typeface="Arial" panose="020B0604020202020204" pitchFamily="34" charset="0"/>
                        </a:rPr>
                        <a:t>Dietary factors</a:t>
                      </a:r>
                      <a:r>
                        <a:rPr kumimoji="0" lang="en-US" altLang="en-US" sz="1400" b="1" i="0" u="none" strike="noStrike" cap="none" normalizeH="0" baseline="0" dirty="0">
                          <a:ln>
                            <a:noFill/>
                          </a:ln>
                          <a:solidFill>
                            <a:srgbClr val="009BD2"/>
                          </a:solidFill>
                          <a:effectLst/>
                          <a:latin typeface="Arial" panose="020B0604020202020204" pitchFamily="34"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endParaRPr kumimoji="0" lang="en-US" altLang="en-US" sz="1400" b="1" i="0" u="none" strike="noStrike" cap="none" normalizeH="0" baseline="0">
                        <a:ln>
                          <a:noFill/>
                        </a:ln>
                        <a:solidFill>
                          <a:srgbClr val="009BD2"/>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a:ln>
                            <a:noFill/>
                          </a:ln>
                          <a:solidFill>
                            <a:srgbClr val="009BD2"/>
                          </a:solidFill>
                          <a:effectLst/>
                          <a:latin typeface="Arial" panose="020B0604020202020204" pitchFamily="34" charset="0"/>
                        </a:rPr>
                        <a:t>Iodine deficiency and/or overly rich Calcium diet.</a:t>
                      </a:r>
                      <a:r>
                        <a:rPr kumimoji="0" lang="en-US" altLang="en-US" sz="1400" b="1" i="0" u="none" strike="noStrike" cap="none" normalizeH="0" baseline="0">
                          <a:ln>
                            <a:noFill/>
                          </a:ln>
                          <a:solidFill>
                            <a:srgbClr val="009BD2"/>
                          </a:solidFill>
                          <a:effectLst/>
                          <a:latin typeface="Arial" panose="020B0604020202020204" pitchFamily="34"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7858">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dirty="0">
                          <a:ln>
                            <a:noFill/>
                          </a:ln>
                          <a:solidFill>
                            <a:srgbClr val="009BD2"/>
                          </a:solidFill>
                          <a:effectLst/>
                          <a:latin typeface="Arial" panose="020B0604020202020204" pitchFamily="34" charset="0"/>
                        </a:rPr>
                        <a:t>Combination of factors</a:t>
                      </a:r>
                      <a:r>
                        <a:rPr kumimoji="0" lang="en-US" altLang="en-US" sz="1400" b="1" i="0" u="none" strike="noStrike" cap="none" normalizeH="0" baseline="0" dirty="0">
                          <a:ln>
                            <a:noFill/>
                          </a:ln>
                          <a:solidFill>
                            <a:srgbClr val="009BD2"/>
                          </a:solidFill>
                          <a:effectLst/>
                          <a:latin typeface="Arial" panose="020B0604020202020204" pitchFamily="34"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endParaRPr kumimoji="0" lang="en-US" altLang="en-US" sz="1400" b="1" i="0" u="none" strike="noStrike" cap="none" normalizeH="0" baseline="0" dirty="0">
                        <a:ln>
                          <a:noFill/>
                        </a:ln>
                        <a:solidFill>
                          <a:srgbClr val="009BD2"/>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40000"/>
                        <a:buFont typeface="Wingdings" panose="05000000000000000000" pitchFamily="2" charset="2"/>
                        <a:defRPr sz="2000" b="1">
                          <a:solidFill>
                            <a:schemeClr val="bg1"/>
                          </a:solidFill>
                          <a:latin typeface="Arial" panose="020B0604020202020204" pitchFamily="34" charset="0"/>
                        </a:defRPr>
                      </a:lvl1pPr>
                      <a:lvl2pPr marL="742950" indent="-285750" eaLnBrk="0" hangingPunct="0">
                        <a:spcBef>
                          <a:spcPct val="20000"/>
                        </a:spcBef>
                        <a:buSzPct val="80000"/>
                        <a:buFont typeface="Wingdings" panose="05000000000000000000" pitchFamily="2" charset="2"/>
                        <a:defRPr sz="2000">
                          <a:solidFill>
                            <a:schemeClr val="bg1"/>
                          </a:solidFill>
                          <a:latin typeface="Arial" panose="020B0604020202020204" pitchFamily="34" charset="0"/>
                        </a:defRPr>
                      </a:lvl2pPr>
                      <a:lvl3pPr marL="1143000" indent="-228600" eaLnBrk="0" hangingPunct="0">
                        <a:spcBef>
                          <a:spcPct val="20000"/>
                        </a:spcBef>
                        <a:defRPr i="1">
                          <a:solidFill>
                            <a:schemeClr val="bg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40000"/>
                        <a:buFont typeface="Wingdings" panose="05000000000000000000" pitchFamily="2" charset="2"/>
                        <a:buNone/>
                        <a:tabLst/>
                      </a:pPr>
                      <a:r>
                        <a:rPr kumimoji="0" lang="en-GB" altLang="en-US" sz="1400" b="1" i="0" u="none" strike="noStrike" cap="none" normalizeH="0" baseline="0" dirty="0">
                          <a:ln>
                            <a:noFill/>
                          </a:ln>
                          <a:solidFill>
                            <a:srgbClr val="009BD2"/>
                          </a:solidFill>
                          <a:effectLst/>
                          <a:latin typeface="Arial" panose="020B0604020202020204" pitchFamily="34" charset="0"/>
                        </a:rPr>
                        <a:t>Combination of factors.</a:t>
                      </a:r>
                      <a:r>
                        <a:rPr kumimoji="0" lang="en-US" altLang="en-US" sz="1400" b="1" i="0" u="none" strike="noStrike" cap="none" normalizeH="0" baseline="0" dirty="0">
                          <a:ln>
                            <a:noFill/>
                          </a:ln>
                          <a:solidFill>
                            <a:srgbClr val="009BD2"/>
                          </a:solidFill>
                          <a:effectLst/>
                          <a:latin typeface="Arial" panose="020B0604020202020204" pitchFamily="34"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2498" name="Text Box 53">
            <a:extLst>
              <a:ext uri="{FF2B5EF4-FFF2-40B4-BE49-F238E27FC236}">
                <a16:creationId xmlns:a16="http://schemas.microsoft.com/office/drawing/2014/main" id="{B54C3EBF-B60D-4D68-A6AF-BF5ACDDB5E22}"/>
              </a:ext>
            </a:extLst>
          </p:cNvPr>
          <p:cNvSpPr txBox="1">
            <a:spLocks noChangeArrowheads="1"/>
          </p:cNvSpPr>
          <p:nvPr/>
        </p:nvSpPr>
        <p:spPr bwMode="auto">
          <a:xfrm>
            <a:off x="2256249" y="308038"/>
            <a:ext cx="7679499" cy="1106233"/>
          </a:xfrm>
          <a:prstGeom prst="rect">
            <a:avLst/>
          </a:prstGeom>
        </p:spPr>
        <p:txBody>
          <a:bodyPr vert="horz" lIns="91440" tIns="45720" rIns="91440" bIns="45720" rtlCol="0" anchor="ctr">
            <a:noAutofit/>
          </a:bodyPr>
          <a:lstStyle>
            <a:defPPr>
              <a:defRPr lang="en-US"/>
            </a:defPPr>
            <a:lvl1pPr algn="ctr">
              <a:lnSpc>
                <a:spcPct val="120000"/>
              </a:lnSpc>
              <a:spcBef>
                <a:spcPct val="0"/>
              </a:spcBef>
              <a:buNone/>
              <a:defRPr sz="4000" b="1">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r>
              <a:rPr lang="en-US" altLang="en-US" sz="2800" dirty="0"/>
              <a:t>Literature Review: </a:t>
            </a:r>
          </a:p>
          <a:p>
            <a:r>
              <a:rPr lang="en-US" altLang="en-US" sz="2800" dirty="0"/>
              <a:t>42 bipedal origins models in 8 categories...</a:t>
            </a:r>
          </a:p>
        </p:txBody>
      </p:sp>
      <p:pic>
        <p:nvPicPr>
          <p:cNvPr id="3" name="Picture 2">
            <a:extLst>
              <a:ext uri="{FF2B5EF4-FFF2-40B4-BE49-F238E27FC236}">
                <a16:creationId xmlns:a16="http://schemas.microsoft.com/office/drawing/2014/main" id="{4D509973-9E0A-435B-82CA-8972B28B74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2945" y="1792224"/>
            <a:ext cx="294889" cy="499872"/>
          </a:xfrm>
          <a:prstGeom prst="rect">
            <a:avLst/>
          </a:prstGeom>
        </p:spPr>
      </p:pic>
      <p:pic>
        <p:nvPicPr>
          <p:cNvPr id="5" name="Picture 4">
            <a:extLst>
              <a:ext uri="{FF2B5EF4-FFF2-40B4-BE49-F238E27FC236}">
                <a16:creationId xmlns:a16="http://schemas.microsoft.com/office/drawing/2014/main" id="{557E6716-0D95-4091-B229-E531C6C859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49" y="2389365"/>
            <a:ext cx="522506" cy="567452"/>
          </a:xfrm>
          <a:prstGeom prst="rect">
            <a:avLst/>
          </a:prstGeom>
        </p:spPr>
      </p:pic>
      <p:pic>
        <p:nvPicPr>
          <p:cNvPr id="7" name="Picture 6">
            <a:extLst>
              <a:ext uri="{FF2B5EF4-FFF2-40B4-BE49-F238E27FC236}">
                <a16:creationId xmlns:a16="http://schemas.microsoft.com/office/drawing/2014/main" id="{7F03B322-9510-41A3-B499-C6DCB3ED73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6504" y="3112071"/>
            <a:ext cx="522506" cy="642051"/>
          </a:xfrm>
          <a:prstGeom prst="rect">
            <a:avLst/>
          </a:prstGeom>
        </p:spPr>
      </p:pic>
      <p:pic>
        <p:nvPicPr>
          <p:cNvPr id="9" name="Picture 8">
            <a:extLst>
              <a:ext uri="{FF2B5EF4-FFF2-40B4-BE49-F238E27FC236}">
                <a16:creationId xmlns:a16="http://schemas.microsoft.com/office/drawing/2014/main" id="{CEE1B9A1-A877-420B-801C-B86608CE09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16446" y="3821999"/>
            <a:ext cx="294888" cy="490413"/>
          </a:xfrm>
          <a:prstGeom prst="rect">
            <a:avLst/>
          </a:prstGeom>
        </p:spPr>
      </p:pic>
      <p:sp>
        <p:nvSpPr>
          <p:cNvPr id="10" name="TextBox 9">
            <a:extLst>
              <a:ext uri="{FF2B5EF4-FFF2-40B4-BE49-F238E27FC236}">
                <a16:creationId xmlns:a16="http://schemas.microsoft.com/office/drawing/2014/main" id="{B4572C57-5494-4650-8E25-A857FB1E13C4}"/>
              </a:ext>
            </a:extLst>
          </p:cNvPr>
          <p:cNvSpPr txBox="1"/>
          <p:nvPr/>
        </p:nvSpPr>
        <p:spPr>
          <a:xfrm>
            <a:off x="5436896" y="6182603"/>
            <a:ext cx="402674" cy="584775"/>
          </a:xfrm>
          <a:prstGeom prst="rect">
            <a:avLst/>
          </a:prstGeom>
          <a:noFill/>
        </p:spPr>
        <p:txBody>
          <a:bodyPr wrap="none" rtlCol="0">
            <a:spAutoFit/>
          </a:bodyPr>
          <a:lstStyle/>
          <a:p>
            <a:r>
              <a:rPr lang="en-AU" sz="3200" b="1" dirty="0">
                <a:latin typeface="Ames" pitchFamily="50" charset="0"/>
              </a:rPr>
              <a:t>?</a:t>
            </a:r>
          </a:p>
        </p:txBody>
      </p:sp>
      <p:pic>
        <p:nvPicPr>
          <p:cNvPr id="12" name="Picture 11">
            <a:extLst>
              <a:ext uri="{FF2B5EF4-FFF2-40B4-BE49-F238E27FC236}">
                <a16:creationId xmlns:a16="http://schemas.microsoft.com/office/drawing/2014/main" id="{81D827E8-B12B-4E29-A318-38A7415A59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5504" y="4358469"/>
            <a:ext cx="427539" cy="490413"/>
          </a:xfrm>
          <a:prstGeom prst="rect">
            <a:avLst/>
          </a:prstGeom>
        </p:spPr>
      </p:pic>
      <p:pic>
        <p:nvPicPr>
          <p:cNvPr id="14" name="Picture 13">
            <a:extLst>
              <a:ext uri="{FF2B5EF4-FFF2-40B4-BE49-F238E27FC236}">
                <a16:creationId xmlns:a16="http://schemas.microsoft.com/office/drawing/2014/main" id="{0ABEDF0E-A930-4A6A-97F9-A2DC2E0F02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29145" y="4908094"/>
            <a:ext cx="294889" cy="717836"/>
          </a:xfrm>
          <a:prstGeom prst="rect">
            <a:avLst/>
          </a:prstGeom>
        </p:spPr>
      </p:pic>
      <p:sp>
        <p:nvSpPr>
          <p:cNvPr id="20" name="TextBox 19">
            <a:extLst>
              <a:ext uri="{FF2B5EF4-FFF2-40B4-BE49-F238E27FC236}">
                <a16:creationId xmlns:a16="http://schemas.microsoft.com/office/drawing/2014/main" id="{4EEBB2FA-0C7F-4EC0-8418-0B33C84377F0}"/>
              </a:ext>
            </a:extLst>
          </p:cNvPr>
          <p:cNvSpPr txBox="1"/>
          <p:nvPr/>
        </p:nvSpPr>
        <p:spPr>
          <a:xfrm>
            <a:off x="5428047" y="5677556"/>
            <a:ext cx="402674" cy="584775"/>
          </a:xfrm>
          <a:prstGeom prst="rect">
            <a:avLst/>
          </a:prstGeom>
          <a:noFill/>
        </p:spPr>
        <p:txBody>
          <a:bodyPr wrap="none" rtlCol="0">
            <a:spAutoFit/>
          </a:bodyPr>
          <a:lstStyle/>
          <a:p>
            <a:r>
              <a:rPr lang="en-AU" sz="3200" b="1" dirty="0">
                <a:latin typeface="Ames" pitchFamily="50"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13744"/>
    </mc:Choice>
    <mc:Fallback xmlns="">
      <p:transition spd="slow" advClick="0" advTm="137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E1C9-5E7F-4B74-9C8C-5924C9775EF1}"/>
              </a:ext>
            </a:extLst>
          </p:cNvPr>
          <p:cNvSpPr>
            <a:spLocks noGrp="1"/>
          </p:cNvSpPr>
          <p:nvPr>
            <p:ph type="title"/>
          </p:nvPr>
        </p:nvSpPr>
        <p:spPr>
          <a:xfrm>
            <a:off x="2497366" y="465825"/>
            <a:ext cx="8808308" cy="1339373"/>
          </a:xfrm>
        </p:spPr>
        <p:txBody>
          <a:bodyPr/>
          <a:lstStyle/>
          <a:p>
            <a:r>
              <a:rPr lang="en-AU" dirty="0"/>
              <a:t>“A Very</a:t>
            </a:r>
            <a:r>
              <a:rPr lang="en-AU" baseline="0" dirty="0"/>
              <a:t> Beautiful Thing”</a:t>
            </a:r>
            <a:endParaRPr lang="en-AU" dirty="0"/>
          </a:p>
        </p:txBody>
      </p:sp>
      <p:pic>
        <p:nvPicPr>
          <p:cNvPr id="4" name="Picture 3" descr="A picture containing text, bird, aquatic bird, snipe&#10;&#10;Description automatically generated">
            <a:extLst>
              <a:ext uri="{FF2B5EF4-FFF2-40B4-BE49-F238E27FC236}">
                <a16:creationId xmlns:a16="http://schemas.microsoft.com/office/drawing/2014/main" id="{79416B82-D8BE-4CB0-8C9A-77510EC58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5705" y="1523486"/>
            <a:ext cx="6498929" cy="4868689"/>
          </a:xfrm>
          <a:prstGeom prst="rect">
            <a:avLst/>
          </a:prstGeom>
        </p:spPr>
      </p:pic>
    </p:spTree>
    <p:extLst>
      <p:ext uri="{BB962C8B-B14F-4D97-AF65-F5344CB8AC3E}">
        <p14:creationId xmlns:p14="http://schemas.microsoft.com/office/powerpoint/2010/main" val="380404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extBox 4">
            <a:extLst>
              <a:ext uri="{FF2B5EF4-FFF2-40B4-BE49-F238E27FC236}">
                <a16:creationId xmlns:a16="http://schemas.microsoft.com/office/drawing/2014/main" id="{60BAF91D-1365-4F56-9C50-E7EE490E0FDB}"/>
              </a:ext>
            </a:extLst>
          </p:cNvPr>
          <p:cNvSpPr txBox="1">
            <a:spLocks noChangeArrowheads="1"/>
          </p:cNvSpPr>
          <p:nvPr/>
        </p:nvSpPr>
        <p:spPr bwMode="auto">
          <a:xfrm>
            <a:off x="3216276" y="333375"/>
            <a:ext cx="5680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2800">
                <a:hlinkClick r:id="rId3"/>
              </a:rPr>
              <a:t>www.tinyurl.com/BipedalModels</a:t>
            </a:r>
            <a:endParaRPr lang="en-GB" altLang="en-US" sz="2800"/>
          </a:p>
        </p:txBody>
      </p:sp>
      <p:pic>
        <p:nvPicPr>
          <p:cNvPr id="6" name="Picture 5">
            <a:extLst>
              <a:ext uri="{FF2B5EF4-FFF2-40B4-BE49-F238E27FC236}">
                <a16:creationId xmlns:a16="http://schemas.microsoft.com/office/drawing/2014/main" id="{93970301-A916-46A7-8C4D-F19000C1A2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93138"/>
            <a:ext cx="12094159" cy="541565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45A3-9F98-4CAE-9DFD-52E98EA91576}"/>
              </a:ext>
            </a:extLst>
          </p:cNvPr>
          <p:cNvSpPr>
            <a:spLocks noGrp="1"/>
          </p:cNvSpPr>
          <p:nvPr>
            <p:ph type="title"/>
          </p:nvPr>
        </p:nvSpPr>
        <p:spPr>
          <a:xfrm>
            <a:off x="838199" y="714912"/>
            <a:ext cx="10515600" cy="1339373"/>
          </a:xfrm>
        </p:spPr>
        <p:txBody>
          <a:bodyPr>
            <a:normAutofit fontScale="90000"/>
          </a:bodyPr>
          <a:lstStyle/>
          <a:p>
            <a:pPr algn="ctr"/>
            <a:r>
              <a:rPr lang="en-AU" dirty="0"/>
              <a:t>When I first met Elaine in 1999 </a:t>
            </a:r>
            <a:br>
              <a:rPr lang="en-AU" dirty="0"/>
            </a:br>
            <a:r>
              <a:rPr lang="en-AU" dirty="0"/>
              <a:t>it seemed the idea was on the </a:t>
            </a:r>
            <a:br>
              <a:rPr lang="en-AU" dirty="0"/>
            </a:br>
            <a:r>
              <a:rPr lang="en-AU" dirty="0"/>
              <a:t>verge of a breakthrough.</a:t>
            </a:r>
          </a:p>
        </p:txBody>
      </p:sp>
      <p:pic>
        <p:nvPicPr>
          <p:cNvPr id="5" name="Picture 4">
            <a:extLst>
              <a:ext uri="{FF2B5EF4-FFF2-40B4-BE49-F238E27FC236}">
                <a16:creationId xmlns:a16="http://schemas.microsoft.com/office/drawing/2014/main" id="{C7169576-4631-49A3-91D9-F7F20C73E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3915" y="2438642"/>
            <a:ext cx="4684169" cy="4080492"/>
          </a:xfrm>
          <a:prstGeom prst="rect">
            <a:avLst/>
          </a:prstGeom>
        </p:spPr>
      </p:pic>
      <p:pic>
        <p:nvPicPr>
          <p:cNvPr id="4" name="Picture 3">
            <a:extLst>
              <a:ext uri="{FF2B5EF4-FFF2-40B4-BE49-F238E27FC236}">
                <a16:creationId xmlns:a16="http://schemas.microsoft.com/office/drawing/2014/main" id="{E0BD9934-B159-4239-8779-F475F0396A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87432" y="6234038"/>
            <a:ext cx="379504" cy="570191"/>
          </a:xfrm>
          <a:prstGeom prst="rect">
            <a:avLst/>
          </a:prstGeom>
        </p:spPr>
      </p:pic>
    </p:spTree>
    <p:extLst>
      <p:ext uri="{BB962C8B-B14F-4D97-AF65-F5344CB8AC3E}">
        <p14:creationId xmlns:p14="http://schemas.microsoft.com/office/powerpoint/2010/main" val="127665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D48D-4AAB-4E0C-87EB-1E0D47DD105E}"/>
              </a:ext>
            </a:extLst>
          </p:cNvPr>
          <p:cNvSpPr>
            <a:spLocks noGrp="1"/>
          </p:cNvSpPr>
          <p:nvPr>
            <p:ph type="title"/>
          </p:nvPr>
        </p:nvSpPr>
        <p:spPr/>
        <p:txBody>
          <a:bodyPr/>
          <a:lstStyle/>
          <a:p>
            <a:pPr algn="ctr"/>
            <a:r>
              <a:rPr lang="en-AU" dirty="0"/>
              <a:t>Roede et al (1991)</a:t>
            </a:r>
          </a:p>
        </p:txBody>
      </p:sp>
      <p:sp>
        <p:nvSpPr>
          <p:cNvPr id="3" name="Content Placeholder 2">
            <a:extLst>
              <a:ext uri="{FF2B5EF4-FFF2-40B4-BE49-F238E27FC236}">
                <a16:creationId xmlns:a16="http://schemas.microsoft.com/office/drawing/2014/main" id="{C2D418EF-1507-4922-A1AA-47BD46303448}"/>
              </a:ext>
            </a:extLst>
          </p:cNvPr>
          <p:cNvSpPr>
            <a:spLocks noGrp="1"/>
          </p:cNvSpPr>
          <p:nvPr>
            <p:ph idx="1"/>
          </p:nvPr>
        </p:nvSpPr>
        <p:spPr>
          <a:xfrm>
            <a:off x="3373394" y="2369597"/>
            <a:ext cx="7980405" cy="3807365"/>
          </a:xfrm>
        </p:spPr>
        <p:txBody>
          <a:bodyPr>
            <a:normAutofit fontScale="92500" lnSpcReduction="20000"/>
          </a:bodyPr>
          <a:lstStyle/>
          <a:p>
            <a:r>
              <a:rPr lang="en-AU" dirty="0"/>
              <a:t>Valkenburg Symposium: Aquatic Ape Fact of Fiction</a:t>
            </a:r>
          </a:p>
          <a:p>
            <a:r>
              <a:rPr lang="en-AU" dirty="0"/>
              <a:t>11 Mainstream Scientists</a:t>
            </a:r>
          </a:p>
          <a:p>
            <a:r>
              <a:rPr lang="en-AU" dirty="0"/>
              <a:t>Vernon Reynolds Summary…</a:t>
            </a:r>
          </a:p>
          <a:p>
            <a:pPr marL="0" indent="0" algn="just">
              <a:buNone/>
            </a:pPr>
            <a:r>
              <a:rPr lang="en-GB" dirty="0"/>
              <a:t>“Overall, it will be clear that I do not think it would be correct to designate our early hominid ancestors as ‘aquatic’. </a:t>
            </a:r>
            <a:r>
              <a:rPr lang="en-GB" dirty="0">
                <a:solidFill>
                  <a:srgbClr val="0000FF"/>
                </a:solidFill>
                <a:highlight>
                  <a:srgbClr val="FFFF00"/>
                </a:highlight>
              </a:rPr>
              <a:t>But at the same time there does seem to be evidence that not only did they take to the water from time to time but that the water (and by this I mean inland lakes and rivers) was a habitat that provided enough extra food to count as an agency for selection</a:t>
            </a:r>
            <a:r>
              <a:rPr lang="en-GB" dirty="0"/>
              <a:t>.”</a:t>
            </a:r>
          </a:p>
          <a:p>
            <a:pPr marL="0" indent="0" algn="r">
              <a:buNone/>
            </a:pPr>
            <a:r>
              <a:rPr lang="en-GB" dirty="0"/>
              <a:t>Reynolds (1991:340)</a:t>
            </a:r>
          </a:p>
          <a:p>
            <a:pPr marL="0" indent="0" algn="just">
              <a:buNone/>
            </a:pPr>
            <a:endParaRPr lang="en-AU" dirty="0"/>
          </a:p>
        </p:txBody>
      </p:sp>
      <p:pic>
        <p:nvPicPr>
          <p:cNvPr id="5" name="Picture 4">
            <a:extLst>
              <a:ext uri="{FF2B5EF4-FFF2-40B4-BE49-F238E27FC236}">
                <a16:creationId xmlns:a16="http://schemas.microsoft.com/office/drawing/2014/main" id="{B4A1EA7F-15E6-48D8-98B1-0EAA02358EEB}"/>
              </a:ext>
            </a:extLst>
          </p:cNvPr>
          <p:cNvPicPr>
            <a:picLocks noChangeAspect="1"/>
          </p:cNvPicPr>
          <p:nvPr/>
        </p:nvPicPr>
        <p:blipFill>
          <a:blip r:embed="rId3"/>
          <a:stretch>
            <a:fillRect/>
          </a:stretch>
        </p:blipFill>
        <p:spPr>
          <a:xfrm>
            <a:off x="838200" y="2409730"/>
            <a:ext cx="2394358" cy="3597434"/>
          </a:xfrm>
          <a:prstGeom prst="rect">
            <a:avLst/>
          </a:prstGeom>
        </p:spPr>
      </p:pic>
    </p:spTree>
    <p:extLst>
      <p:ext uri="{BB962C8B-B14F-4D97-AF65-F5344CB8AC3E}">
        <p14:creationId xmlns:p14="http://schemas.microsoft.com/office/powerpoint/2010/main" val="478070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D5B1-8F24-4067-BABC-FBC427437F06}"/>
              </a:ext>
            </a:extLst>
          </p:cNvPr>
          <p:cNvSpPr>
            <a:spLocks noGrp="1"/>
          </p:cNvSpPr>
          <p:nvPr>
            <p:ph type="title"/>
          </p:nvPr>
        </p:nvSpPr>
        <p:spPr/>
        <p:txBody>
          <a:bodyPr>
            <a:normAutofit/>
          </a:bodyPr>
          <a:lstStyle/>
          <a:p>
            <a:pPr algn="ctr"/>
            <a:r>
              <a:rPr lang="en-AU" sz="4000" dirty="0"/>
              <a:t>BBC / Discovery </a:t>
            </a:r>
            <a:r>
              <a:rPr lang="en-AU" sz="4000" baseline="0" dirty="0"/>
              <a:t>Documentary (1998)</a:t>
            </a:r>
            <a:endParaRPr lang="en-AU" sz="4000" dirty="0"/>
          </a:p>
        </p:txBody>
      </p:sp>
      <p:pic>
        <p:nvPicPr>
          <p:cNvPr id="5" name="Picture 4">
            <a:hlinkClick r:id="rId3" action="ppaction://hlinkfile"/>
            <a:extLst>
              <a:ext uri="{FF2B5EF4-FFF2-40B4-BE49-F238E27FC236}">
                <a16:creationId xmlns:a16="http://schemas.microsoft.com/office/drawing/2014/main" id="{FCC050C6-348C-4654-AE66-69986FDBBF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7047" y="2190209"/>
            <a:ext cx="7557906" cy="4190738"/>
          </a:xfrm>
          <a:prstGeom prst="rect">
            <a:avLst/>
          </a:prstGeom>
        </p:spPr>
      </p:pic>
    </p:spTree>
    <p:extLst>
      <p:ext uri="{BB962C8B-B14F-4D97-AF65-F5344CB8AC3E}">
        <p14:creationId xmlns:p14="http://schemas.microsoft.com/office/powerpoint/2010/main" val="3669726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E07C-4F4A-401A-8A27-5BFE65A1C5FD}"/>
              </a:ext>
            </a:extLst>
          </p:cNvPr>
          <p:cNvSpPr>
            <a:spLocks noGrp="1"/>
          </p:cNvSpPr>
          <p:nvPr>
            <p:ph type="title"/>
          </p:nvPr>
        </p:nvSpPr>
        <p:spPr>
          <a:xfrm>
            <a:off x="838200" y="420531"/>
            <a:ext cx="10515600" cy="1096298"/>
          </a:xfrm>
        </p:spPr>
        <p:txBody>
          <a:bodyPr/>
          <a:lstStyle/>
          <a:p>
            <a:pPr algn="ctr"/>
            <a:r>
              <a:rPr lang="en-AU" dirty="0"/>
              <a:t>Life of Mammals (2002)</a:t>
            </a:r>
          </a:p>
        </p:txBody>
      </p:sp>
      <p:pic>
        <p:nvPicPr>
          <p:cNvPr id="4" name="Picture 2" descr="DSC00019">
            <a:extLst>
              <a:ext uri="{FF2B5EF4-FFF2-40B4-BE49-F238E27FC236}">
                <a16:creationId xmlns:a16="http://schemas.microsoft.com/office/drawing/2014/main" id="{C3167BC6-4648-434E-9A51-E93C755C3A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371006" y="1742739"/>
            <a:ext cx="6320396" cy="4796259"/>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3">
            <a:extLst>
              <a:ext uri="{FF2B5EF4-FFF2-40B4-BE49-F238E27FC236}">
                <a16:creationId xmlns:a16="http://schemas.microsoft.com/office/drawing/2014/main" id="{5C87D3C6-7735-4FB5-9187-AD2BD42043C0}"/>
              </a:ext>
            </a:extLst>
          </p:cNvPr>
          <p:cNvSpPr txBox="1">
            <a:spLocks noChangeArrowheads="1"/>
          </p:cNvSpPr>
          <p:nvPr/>
        </p:nvSpPr>
        <p:spPr>
          <a:xfrm>
            <a:off x="6993924" y="1742739"/>
            <a:ext cx="4670853" cy="4854912"/>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9BD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9BD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009BD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009BD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009BD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8438" lvl="1" indent="-9525" algn="just">
              <a:buFont typeface="Arial" panose="020B0604020202020204" pitchFamily="34" charset="0"/>
              <a:buNone/>
            </a:pPr>
            <a:r>
              <a:rPr lang="en-GB" altLang="en-US" sz="3200" dirty="0"/>
              <a:t>“</a:t>
            </a:r>
            <a:r>
              <a:rPr lang="en-AU" altLang="en-US" dirty="0"/>
              <a:t>Suddenly an image from our remote past comes  vividly to light. The time when our distant ancestors, in order to keep up  with the changing environment, had to wade and keep their heads above water  in order to find food; that crucial moment when our far distant ancestors  took a step away from being apes and a step towards humanity.”</a:t>
            </a:r>
          </a:p>
          <a:p>
            <a:pPr marL="198438" lvl="1" indent="-9525" algn="just">
              <a:buFont typeface="Arial" panose="020B0604020202020204" pitchFamily="34" charset="0"/>
              <a:buNone/>
            </a:pPr>
            <a:r>
              <a:rPr lang="en-AU" altLang="en-US" dirty="0"/>
              <a:t> </a:t>
            </a:r>
          </a:p>
          <a:p>
            <a:pPr marL="198438" lvl="1" indent="-9525" algn="r">
              <a:buFont typeface="Arial" panose="020B0604020202020204" pitchFamily="34" charset="0"/>
              <a:buNone/>
            </a:pPr>
            <a:r>
              <a:rPr lang="en-AU" altLang="en-US" dirty="0"/>
              <a:t>David Attenborough. </a:t>
            </a:r>
          </a:p>
          <a:p>
            <a:pPr marL="198438" lvl="1" indent="-9525" algn="r">
              <a:buFont typeface="Arial" panose="020B0604020202020204" pitchFamily="34" charset="0"/>
              <a:buNone/>
            </a:pPr>
            <a:r>
              <a:rPr lang="en-GB" altLang="en-US" i="1" dirty="0"/>
              <a:t>BBC’s Life of Mammals ‘Food for Thought’ 2003.</a:t>
            </a:r>
          </a:p>
          <a:p>
            <a:pPr marL="0" indent="9525">
              <a:buFont typeface="Arial" panose="020B0604020202020204" pitchFamily="34" charset="0"/>
              <a:buNone/>
            </a:pPr>
            <a:endParaRPr lang="en-AU" altLang="en-US" sz="3200" dirty="0"/>
          </a:p>
        </p:txBody>
      </p:sp>
      <p:sp>
        <p:nvSpPr>
          <p:cNvPr id="6" name="TextBox 5">
            <a:extLst>
              <a:ext uri="{FF2B5EF4-FFF2-40B4-BE49-F238E27FC236}">
                <a16:creationId xmlns:a16="http://schemas.microsoft.com/office/drawing/2014/main" id="{2AED5A0C-4229-4595-9A8B-4CE195A50B26}"/>
              </a:ext>
            </a:extLst>
          </p:cNvPr>
          <p:cNvSpPr txBox="1"/>
          <p:nvPr/>
        </p:nvSpPr>
        <p:spPr>
          <a:xfrm>
            <a:off x="11442700" y="6502842"/>
            <a:ext cx="598241" cy="369332"/>
          </a:xfrm>
          <a:prstGeom prst="rect">
            <a:avLst/>
          </a:prstGeom>
          <a:noFill/>
        </p:spPr>
        <p:txBody>
          <a:bodyPr wrap="none" rtlCol="0">
            <a:spAutoFit/>
          </a:bodyPr>
          <a:lstStyle/>
          <a:p>
            <a:r>
              <a:rPr lang="en-AU" dirty="0"/>
              <a:t>1:53</a:t>
            </a:r>
          </a:p>
        </p:txBody>
      </p:sp>
    </p:spTree>
    <p:extLst>
      <p:ext uri="{BB962C8B-B14F-4D97-AF65-F5344CB8AC3E}">
        <p14:creationId xmlns:p14="http://schemas.microsoft.com/office/powerpoint/2010/main" val="266247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BF23-9859-4618-8D21-D78908306A5A}"/>
              </a:ext>
            </a:extLst>
          </p:cNvPr>
          <p:cNvSpPr>
            <a:spLocks noGrp="1"/>
          </p:cNvSpPr>
          <p:nvPr>
            <p:ph type="title"/>
          </p:nvPr>
        </p:nvSpPr>
        <p:spPr/>
        <p:txBody>
          <a:bodyPr/>
          <a:lstStyle/>
          <a:p>
            <a:pPr algn="ctr"/>
            <a:r>
              <a:rPr lang="en-AU" dirty="0"/>
              <a:t>So what happened?</a:t>
            </a:r>
          </a:p>
        </p:txBody>
      </p:sp>
      <p:grpSp>
        <p:nvGrpSpPr>
          <p:cNvPr id="5" name="Group 4">
            <a:extLst>
              <a:ext uri="{FF2B5EF4-FFF2-40B4-BE49-F238E27FC236}">
                <a16:creationId xmlns:a16="http://schemas.microsoft.com/office/drawing/2014/main" id="{9BC1E5DD-5362-4699-BFDA-155EC797DCC7}"/>
              </a:ext>
            </a:extLst>
          </p:cNvPr>
          <p:cNvGrpSpPr/>
          <p:nvPr/>
        </p:nvGrpSpPr>
        <p:grpSpPr>
          <a:xfrm>
            <a:off x="591410" y="2760101"/>
            <a:ext cx="11043985" cy="2184183"/>
            <a:chOff x="1517592" y="3049468"/>
            <a:chExt cx="11043985" cy="2184183"/>
          </a:xfrm>
        </p:grpSpPr>
        <p:sp>
          <p:nvSpPr>
            <p:cNvPr id="3" name="TextBox 2">
              <a:extLst>
                <a:ext uri="{FF2B5EF4-FFF2-40B4-BE49-F238E27FC236}">
                  <a16:creationId xmlns:a16="http://schemas.microsoft.com/office/drawing/2014/main" id="{82071DFD-A96B-4317-A21F-8CFE9841DA4C}"/>
                </a:ext>
              </a:extLst>
            </p:cNvPr>
            <p:cNvSpPr txBox="1"/>
            <p:nvPr/>
          </p:nvSpPr>
          <p:spPr>
            <a:xfrm>
              <a:off x="1517592" y="3049468"/>
              <a:ext cx="11043985" cy="646331"/>
            </a:xfrm>
            <a:prstGeom prst="rect">
              <a:avLst/>
            </a:prstGeom>
            <a:noFill/>
          </p:spPr>
          <p:txBody>
            <a:bodyPr wrap="none" rtlCol="0">
              <a:spAutoFit/>
            </a:bodyPr>
            <a:lstStyle/>
            <a:p>
              <a:r>
                <a:rPr lang="en-AU" sz="3600" b="1" dirty="0"/>
                <a:t>For twenty years, it’s been… “we don’t talk about that”. </a:t>
              </a:r>
            </a:p>
          </p:txBody>
        </p:sp>
        <p:sp>
          <p:nvSpPr>
            <p:cNvPr id="4" name="TextBox 3">
              <a:extLst>
                <a:ext uri="{FF2B5EF4-FFF2-40B4-BE49-F238E27FC236}">
                  <a16:creationId xmlns:a16="http://schemas.microsoft.com/office/drawing/2014/main" id="{64C8EC89-CBA9-4B51-86E1-936D3C7AA9FD}"/>
                </a:ext>
              </a:extLst>
            </p:cNvPr>
            <p:cNvSpPr txBox="1"/>
            <p:nvPr/>
          </p:nvSpPr>
          <p:spPr>
            <a:xfrm>
              <a:off x="3403698" y="4064100"/>
              <a:ext cx="8015977" cy="646331"/>
            </a:xfrm>
            <a:prstGeom prst="rect">
              <a:avLst/>
            </a:prstGeom>
            <a:noFill/>
          </p:spPr>
          <p:txBody>
            <a:bodyPr wrap="none" rtlCol="0">
              <a:spAutoFit/>
            </a:bodyPr>
            <a:lstStyle/>
            <a:p>
              <a:r>
                <a:rPr lang="en-AU" sz="3600" b="1" dirty="0"/>
                <a:t>As Elaine said in 2009, that’s “very sad.” </a:t>
              </a:r>
            </a:p>
          </p:txBody>
        </p:sp>
        <p:sp>
          <p:nvSpPr>
            <p:cNvPr id="6" name="TextBox 5">
              <a:extLst>
                <a:ext uri="{FF2B5EF4-FFF2-40B4-BE49-F238E27FC236}">
                  <a16:creationId xmlns:a16="http://schemas.microsoft.com/office/drawing/2014/main" id="{52AA24F3-9F51-4C86-8FC7-59BACBC4A20F}"/>
                </a:ext>
              </a:extLst>
            </p:cNvPr>
            <p:cNvSpPr txBox="1"/>
            <p:nvPr/>
          </p:nvSpPr>
          <p:spPr>
            <a:xfrm>
              <a:off x="6795543" y="4710431"/>
              <a:ext cx="184731" cy="523220"/>
            </a:xfrm>
            <a:prstGeom prst="rect">
              <a:avLst/>
            </a:prstGeom>
            <a:noFill/>
          </p:spPr>
          <p:txBody>
            <a:bodyPr wrap="none" rtlCol="0">
              <a:spAutoFit/>
            </a:bodyPr>
            <a:lstStyle/>
            <a:p>
              <a:endParaRPr lang="en-AU" sz="2800" b="1" dirty="0"/>
            </a:p>
          </p:txBody>
        </p:sp>
      </p:grpSp>
    </p:spTree>
    <p:extLst>
      <p:ext uri="{BB962C8B-B14F-4D97-AF65-F5344CB8AC3E}">
        <p14:creationId xmlns:p14="http://schemas.microsoft.com/office/powerpoint/2010/main" val="307534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3FF9-0712-4A83-8438-F3816A2C78E5}"/>
              </a:ext>
            </a:extLst>
          </p:cNvPr>
          <p:cNvSpPr>
            <a:spLocks noGrp="1"/>
          </p:cNvSpPr>
          <p:nvPr>
            <p:ph type="title"/>
          </p:nvPr>
        </p:nvSpPr>
        <p:spPr/>
        <p:txBody>
          <a:bodyPr>
            <a:normAutofit/>
          </a:bodyPr>
          <a:lstStyle/>
          <a:p>
            <a:pPr algn="ctr"/>
            <a:r>
              <a:rPr lang="en-AU" dirty="0"/>
              <a:t>Endurance-Running Hypothesis</a:t>
            </a:r>
          </a:p>
        </p:txBody>
      </p:sp>
      <p:pic>
        <p:nvPicPr>
          <p:cNvPr id="5" name="Picture 4">
            <a:extLst>
              <a:ext uri="{FF2B5EF4-FFF2-40B4-BE49-F238E27FC236}">
                <a16:creationId xmlns:a16="http://schemas.microsoft.com/office/drawing/2014/main" id="{0C1C2512-5EBC-4D80-BF83-4B93799FA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8549" y="2190208"/>
            <a:ext cx="3420304" cy="4326684"/>
          </a:xfrm>
          <a:prstGeom prst="rect">
            <a:avLst/>
          </a:prstGeom>
        </p:spPr>
      </p:pic>
      <p:pic>
        <p:nvPicPr>
          <p:cNvPr id="7" name="Picture 6">
            <a:extLst>
              <a:ext uri="{FF2B5EF4-FFF2-40B4-BE49-F238E27FC236}">
                <a16:creationId xmlns:a16="http://schemas.microsoft.com/office/drawing/2014/main" id="{50FA9455-F591-4D45-A91C-348A751A5C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8853" y="2190209"/>
            <a:ext cx="6142802" cy="4350289"/>
          </a:xfrm>
          <a:prstGeom prst="rect">
            <a:avLst/>
          </a:prstGeom>
        </p:spPr>
      </p:pic>
      <p:pic>
        <p:nvPicPr>
          <p:cNvPr id="9" name="Picture 8">
            <a:extLst>
              <a:ext uri="{FF2B5EF4-FFF2-40B4-BE49-F238E27FC236}">
                <a16:creationId xmlns:a16="http://schemas.microsoft.com/office/drawing/2014/main" id="{B40680BA-19EB-4733-93C7-242D9BAB45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71656" y="6103264"/>
            <a:ext cx="630194" cy="432784"/>
          </a:xfrm>
          <a:prstGeom prst="rect">
            <a:avLst/>
          </a:prstGeom>
        </p:spPr>
      </p:pic>
      <p:sp>
        <p:nvSpPr>
          <p:cNvPr id="11" name="TextBox 10">
            <a:extLst>
              <a:ext uri="{FF2B5EF4-FFF2-40B4-BE49-F238E27FC236}">
                <a16:creationId xmlns:a16="http://schemas.microsoft.com/office/drawing/2014/main" id="{6DF5EC3B-2663-435F-B912-88FE048300BE}"/>
              </a:ext>
            </a:extLst>
          </p:cNvPr>
          <p:cNvSpPr txBox="1"/>
          <p:nvPr/>
        </p:nvSpPr>
        <p:spPr>
          <a:xfrm>
            <a:off x="1475379" y="6516892"/>
            <a:ext cx="3420304" cy="215444"/>
          </a:xfrm>
          <a:prstGeom prst="rect">
            <a:avLst/>
          </a:prstGeom>
          <a:noFill/>
        </p:spPr>
        <p:txBody>
          <a:bodyPr wrap="square">
            <a:spAutoFit/>
          </a:bodyPr>
          <a:lstStyle/>
          <a:p>
            <a:r>
              <a:rPr lang="en-AU" sz="800" dirty="0">
                <a:solidFill>
                  <a:srgbClr val="0000FF"/>
                </a:solidFill>
              </a:rPr>
              <a:t>https://www.goodreads.com/author/show/3186364.Daniel_E_Lieberman</a:t>
            </a:r>
          </a:p>
        </p:txBody>
      </p:sp>
    </p:spTree>
    <p:extLst>
      <p:ext uri="{BB962C8B-B14F-4D97-AF65-F5344CB8AC3E}">
        <p14:creationId xmlns:p14="http://schemas.microsoft.com/office/powerpoint/2010/main" val="3113282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45D1-6008-4098-8748-D2193B9C13FF}"/>
              </a:ext>
            </a:extLst>
          </p:cNvPr>
          <p:cNvSpPr>
            <a:spLocks noGrp="1"/>
          </p:cNvSpPr>
          <p:nvPr>
            <p:ph type="title"/>
          </p:nvPr>
        </p:nvSpPr>
        <p:spPr/>
        <p:txBody>
          <a:bodyPr/>
          <a:lstStyle/>
          <a:p>
            <a:pPr algn="ctr"/>
            <a:r>
              <a:rPr lang="en-AU" dirty="0"/>
              <a:t>Harcourt-Smith’s </a:t>
            </a:r>
            <a:br>
              <a:rPr lang="en-AU" dirty="0"/>
            </a:br>
            <a:r>
              <a:rPr lang="en-AU" dirty="0"/>
              <a:t>Bipedalism Update</a:t>
            </a:r>
          </a:p>
        </p:txBody>
      </p:sp>
      <p:pic>
        <p:nvPicPr>
          <p:cNvPr id="5" name="Picture 4">
            <a:extLst>
              <a:ext uri="{FF2B5EF4-FFF2-40B4-BE49-F238E27FC236}">
                <a16:creationId xmlns:a16="http://schemas.microsoft.com/office/drawing/2014/main" id="{E0F197A1-AE3E-4EC1-9404-ADD47A253C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6216" y="2539470"/>
            <a:ext cx="8837583" cy="3058141"/>
          </a:xfrm>
          <a:prstGeom prst="rect">
            <a:avLst/>
          </a:prstGeom>
        </p:spPr>
      </p:pic>
      <p:pic>
        <p:nvPicPr>
          <p:cNvPr id="7" name="Picture 6">
            <a:extLst>
              <a:ext uri="{FF2B5EF4-FFF2-40B4-BE49-F238E27FC236}">
                <a16:creationId xmlns:a16="http://schemas.microsoft.com/office/drawing/2014/main" id="{A5A5A080-2E17-431E-83DA-F8B9E429C868}"/>
              </a:ext>
            </a:extLst>
          </p:cNvPr>
          <p:cNvPicPr>
            <a:picLocks noChangeAspect="1"/>
          </p:cNvPicPr>
          <p:nvPr/>
        </p:nvPicPr>
        <p:blipFill>
          <a:blip r:embed="rId4"/>
          <a:stretch>
            <a:fillRect/>
          </a:stretch>
        </p:blipFill>
        <p:spPr>
          <a:xfrm>
            <a:off x="1030109" y="2539470"/>
            <a:ext cx="1486107" cy="1810003"/>
          </a:xfrm>
          <a:prstGeom prst="rect">
            <a:avLst/>
          </a:prstGeom>
        </p:spPr>
      </p:pic>
      <p:sp>
        <p:nvSpPr>
          <p:cNvPr id="9" name="TextBox 8">
            <a:extLst>
              <a:ext uri="{FF2B5EF4-FFF2-40B4-BE49-F238E27FC236}">
                <a16:creationId xmlns:a16="http://schemas.microsoft.com/office/drawing/2014/main" id="{B106C604-8471-4B3A-A522-DE5229085AEE}"/>
              </a:ext>
            </a:extLst>
          </p:cNvPr>
          <p:cNvSpPr txBox="1"/>
          <p:nvPr/>
        </p:nvSpPr>
        <p:spPr>
          <a:xfrm>
            <a:off x="1030109" y="4379639"/>
            <a:ext cx="1486107" cy="507831"/>
          </a:xfrm>
          <a:prstGeom prst="rect">
            <a:avLst/>
          </a:prstGeom>
          <a:noFill/>
        </p:spPr>
        <p:txBody>
          <a:bodyPr wrap="square">
            <a:spAutoFit/>
          </a:bodyPr>
          <a:lstStyle/>
          <a:p>
            <a:r>
              <a:rPr lang="en-AU" sz="900" dirty="0">
                <a:solidFill>
                  <a:srgbClr val="0000FF"/>
                </a:solidFill>
              </a:rPr>
              <a:t>https://www.archaeological.org/tour_leader/william-harcourt-smith/</a:t>
            </a:r>
          </a:p>
        </p:txBody>
      </p:sp>
      <p:sp>
        <p:nvSpPr>
          <p:cNvPr id="10" name="TextBox 9">
            <a:extLst>
              <a:ext uri="{FF2B5EF4-FFF2-40B4-BE49-F238E27FC236}">
                <a16:creationId xmlns:a16="http://schemas.microsoft.com/office/drawing/2014/main" id="{58DE94A2-4FD9-472E-8A84-90214EE79BF0}"/>
              </a:ext>
            </a:extLst>
          </p:cNvPr>
          <p:cNvSpPr txBox="1"/>
          <p:nvPr/>
        </p:nvSpPr>
        <p:spPr>
          <a:xfrm>
            <a:off x="2516216" y="5822498"/>
            <a:ext cx="8837583" cy="523220"/>
          </a:xfrm>
          <a:prstGeom prst="rect">
            <a:avLst/>
          </a:prstGeom>
          <a:noFill/>
        </p:spPr>
        <p:txBody>
          <a:bodyPr wrap="square" rtlCol="0">
            <a:spAutoFit/>
          </a:bodyPr>
          <a:lstStyle/>
          <a:p>
            <a:pPr algn="ctr"/>
            <a:r>
              <a:rPr lang="en-AU" sz="2800" b="1" dirty="0">
                <a:solidFill>
                  <a:srgbClr val="FF0000"/>
                </a:solidFill>
              </a:rPr>
              <a:t>36 pages. 20,000 words. Wading </a:t>
            </a:r>
            <a:r>
              <a:rPr lang="en-AU" sz="2800" b="1" u="sng" dirty="0">
                <a:solidFill>
                  <a:srgbClr val="C00000"/>
                </a:solidFill>
              </a:rPr>
              <a:t>not mentioned once</a:t>
            </a:r>
            <a:r>
              <a:rPr lang="en-AU" sz="2800" b="1" dirty="0">
                <a:solidFill>
                  <a:srgbClr val="FF0000"/>
                </a:solidFill>
              </a:rPr>
              <a:t>.</a:t>
            </a:r>
          </a:p>
        </p:txBody>
      </p:sp>
    </p:spTree>
    <p:extLst>
      <p:ext uri="{BB962C8B-B14F-4D97-AF65-F5344CB8AC3E}">
        <p14:creationId xmlns:p14="http://schemas.microsoft.com/office/powerpoint/2010/main" val="1506894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347C-0CF0-4BE8-ABD0-75EC6DAEEF5A}"/>
              </a:ext>
            </a:extLst>
          </p:cNvPr>
          <p:cNvSpPr>
            <a:spLocks noGrp="1"/>
          </p:cNvSpPr>
          <p:nvPr>
            <p:ph type="title"/>
          </p:nvPr>
        </p:nvSpPr>
        <p:spPr/>
        <p:txBody>
          <a:bodyPr/>
          <a:lstStyle/>
          <a:p>
            <a:pPr algn="ctr"/>
            <a:r>
              <a:rPr lang="en-AU" dirty="0"/>
              <a:t>Move on. </a:t>
            </a:r>
            <a:br>
              <a:rPr lang="en-AU" dirty="0"/>
            </a:br>
            <a:r>
              <a:rPr lang="en-AU" dirty="0"/>
              <a:t>Nothing to see here!</a:t>
            </a:r>
          </a:p>
        </p:txBody>
      </p:sp>
      <p:pic>
        <p:nvPicPr>
          <p:cNvPr id="5" name="Picture 4">
            <a:extLst>
              <a:ext uri="{FF2B5EF4-FFF2-40B4-BE49-F238E27FC236}">
                <a16:creationId xmlns:a16="http://schemas.microsoft.com/office/drawing/2014/main" id="{0395772A-95E5-4D53-8AC6-33F84527976A}"/>
              </a:ext>
            </a:extLst>
          </p:cNvPr>
          <p:cNvPicPr>
            <a:picLocks noChangeAspect="1"/>
          </p:cNvPicPr>
          <p:nvPr/>
        </p:nvPicPr>
        <p:blipFill>
          <a:blip r:embed="rId3"/>
          <a:stretch>
            <a:fillRect/>
          </a:stretch>
        </p:blipFill>
        <p:spPr>
          <a:xfrm>
            <a:off x="4459450" y="3029324"/>
            <a:ext cx="6894350" cy="2692743"/>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2FA6453-1C85-4032-A7D5-340DBADB7D7A}"/>
              </a:ext>
            </a:extLst>
          </p:cNvPr>
          <p:cNvPicPr>
            <a:picLocks noChangeAspect="1"/>
          </p:cNvPicPr>
          <p:nvPr/>
        </p:nvPicPr>
        <p:blipFill>
          <a:blip r:embed="rId4"/>
          <a:stretch>
            <a:fillRect/>
          </a:stretch>
        </p:blipFill>
        <p:spPr>
          <a:xfrm>
            <a:off x="422408" y="2494246"/>
            <a:ext cx="3877216" cy="3762900"/>
          </a:xfrm>
          <a:prstGeom prst="rect">
            <a:avLst/>
          </a:prstGeom>
        </p:spPr>
      </p:pic>
    </p:spTree>
    <p:extLst>
      <p:ext uri="{BB962C8B-B14F-4D97-AF65-F5344CB8AC3E}">
        <p14:creationId xmlns:p14="http://schemas.microsoft.com/office/powerpoint/2010/main" val="166238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hidden="1">
            <a:extLst>
              <a:ext uri="{FF2B5EF4-FFF2-40B4-BE49-F238E27FC236}">
                <a16:creationId xmlns:a16="http://schemas.microsoft.com/office/drawing/2014/main" id="{C951489C-F9F8-465A-B3E8-C55B12E195B8}"/>
              </a:ext>
            </a:extLst>
          </p:cNvPr>
          <p:cNvSpPr/>
          <p:nvPr/>
        </p:nvSpPr>
        <p:spPr>
          <a:xfrm>
            <a:off x="613486" y="5417570"/>
            <a:ext cx="10965029" cy="1440430"/>
          </a:xfrm>
          <a:prstGeom prst="rect">
            <a:avLst/>
          </a:prstGeom>
          <a:solidFill>
            <a:srgbClr val="9DC3E6"/>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306" b="1" dirty="0">
                <a:solidFill>
                  <a:schemeClr val="accent1">
                    <a:lumMod val="50000"/>
                  </a:schemeClr>
                </a:solidFill>
              </a:rPr>
              <a:t>HISTORY</a:t>
            </a:r>
          </a:p>
        </p:txBody>
      </p:sp>
      <p:pic>
        <p:nvPicPr>
          <p:cNvPr id="133" name="Picture 132" hidden="1">
            <a:extLst>
              <a:ext uri="{FF2B5EF4-FFF2-40B4-BE49-F238E27FC236}">
                <a16:creationId xmlns:a16="http://schemas.microsoft.com/office/drawing/2014/main" id="{CDD63279-5138-4C1D-AEDD-51821DBC8C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076" y="6423582"/>
            <a:ext cx="10962439" cy="440363"/>
          </a:xfrm>
          <a:prstGeom prst="rect">
            <a:avLst/>
          </a:prstGeom>
        </p:spPr>
      </p:pic>
      <p:sp>
        <p:nvSpPr>
          <p:cNvPr id="5" name="Rectangle 4" hidden="1">
            <a:extLst>
              <a:ext uri="{FF2B5EF4-FFF2-40B4-BE49-F238E27FC236}">
                <a16:creationId xmlns:a16="http://schemas.microsoft.com/office/drawing/2014/main" id="{6A69ECB6-BB6C-4748-AB8E-C6A18C161577}"/>
              </a:ext>
            </a:extLst>
          </p:cNvPr>
          <p:cNvSpPr/>
          <p:nvPr/>
        </p:nvSpPr>
        <p:spPr>
          <a:xfrm>
            <a:off x="613486" y="0"/>
            <a:ext cx="10965029" cy="85260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2394" b="1" dirty="0">
                <a:solidFill>
                  <a:schemeClr val="accent1">
                    <a:lumMod val="50000"/>
                  </a:schemeClr>
                </a:solidFill>
              </a:rPr>
              <a:t>THE WADING HYPOTHESIS OF HOMINID BIPEDALITY</a:t>
            </a:r>
            <a:br>
              <a:rPr lang="en-AU" sz="2394" b="1" dirty="0">
                <a:solidFill>
                  <a:schemeClr val="accent1">
                    <a:lumMod val="50000"/>
                  </a:schemeClr>
                </a:solidFill>
              </a:rPr>
            </a:br>
            <a:endParaRPr lang="en-AU" sz="2394" b="1" dirty="0">
              <a:solidFill>
                <a:schemeClr val="accent1">
                  <a:lumMod val="50000"/>
                </a:schemeClr>
              </a:solidFill>
            </a:endParaRPr>
          </a:p>
        </p:txBody>
      </p:sp>
      <p:pic>
        <p:nvPicPr>
          <p:cNvPr id="7" name="Picture 6">
            <a:extLst>
              <a:ext uri="{FF2B5EF4-FFF2-40B4-BE49-F238E27FC236}">
                <a16:creationId xmlns:a16="http://schemas.microsoft.com/office/drawing/2014/main" id="{92006397-40C0-4720-91E3-53760A43EA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833" y="132002"/>
            <a:ext cx="1585238" cy="578499"/>
          </a:xfrm>
          <a:prstGeom prst="rect">
            <a:avLst/>
          </a:prstGeom>
        </p:spPr>
      </p:pic>
      <p:sp>
        <p:nvSpPr>
          <p:cNvPr id="8" name="TextBox 7" hidden="1">
            <a:extLst>
              <a:ext uri="{FF2B5EF4-FFF2-40B4-BE49-F238E27FC236}">
                <a16:creationId xmlns:a16="http://schemas.microsoft.com/office/drawing/2014/main" id="{6B8DC940-2118-4B12-9250-86505832D54E}"/>
              </a:ext>
            </a:extLst>
          </p:cNvPr>
          <p:cNvSpPr txBox="1"/>
          <p:nvPr/>
        </p:nvSpPr>
        <p:spPr>
          <a:xfrm>
            <a:off x="4678203" y="314077"/>
            <a:ext cx="2794355" cy="711798"/>
          </a:xfrm>
          <a:prstGeom prst="rect">
            <a:avLst/>
          </a:prstGeom>
          <a:noFill/>
        </p:spPr>
        <p:txBody>
          <a:bodyPr wrap="none" rtlCol="0">
            <a:spAutoFit/>
          </a:bodyPr>
          <a:lstStyle/>
          <a:p>
            <a:pPr algn="ctr"/>
            <a:r>
              <a:rPr lang="en-AU" sz="979" b="1" dirty="0">
                <a:solidFill>
                  <a:schemeClr val="accent1">
                    <a:lumMod val="50000"/>
                  </a:schemeClr>
                </a:solidFill>
              </a:rPr>
              <a:t>Algis V Kuliukas PhD</a:t>
            </a:r>
            <a:r>
              <a:rPr lang="en-AU" sz="1088" b="1" baseline="68000" dirty="0">
                <a:solidFill>
                  <a:schemeClr val="accent1">
                    <a:lumMod val="50000"/>
                  </a:schemeClr>
                </a:solidFill>
              </a:rPr>
              <a:t>1</a:t>
            </a:r>
            <a:br>
              <a:rPr lang="en-AU" sz="979" b="1" dirty="0">
                <a:solidFill>
                  <a:schemeClr val="accent1">
                    <a:lumMod val="50000"/>
                  </a:schemeClr>
                </a:solidFill>
              </a:rPr>
            </a:br>
            <a:r>
              <a:rPr lang="en-AU" sz="979" b="1" baseline="50000" dirty="0">
                <a:solidFill>
                  <a:schemeClr val="accent1">
                    <a:lumMod val="50000"/>
                  </a:schemeClr>
                </a:solidFill>
              </a:rPr>
              <a:t>1</a:t>
            </a:r>
            <a:r>
              <a:rPr lang="en-AU" sz="979" b="1" dirty="0">
                <a:solidFill>
                  <a:schemeClr val="accent1">
                    <a:lumMod val="50000"/>
                  </a:schemeClr>
                </a:solidFill>
              </a:rPr>
              <a:t> Human Sciences, University of Western Australia</a:t>
            </a:r>
          </a:p>
          <a:p>
            <a:pPr algn="ctr"/>
            <a:r>
              <a:rPr lang="en-US" sz="979" b="1" dirty="0">
                <a:solidFill>
                  <a:srgbClr val="0070C0"/>
                </a:solidFill>
                <a:latin typeface="Calibri" pitchFamily="34" charset="0"/>
              </a:rPr>
              <a:t>Contact: algis.Kuliukas@uwa.edu.au</a:t>
            </a:r>
          </a:p>
          <a:p>
            <a:pPr algn="ctr"/>
            <a:endParaRPr lang="en-AU" sz="979" dirty="0"/>
          </a:p>
        </p:txBody>
      </p:sp>
      <p:pic>
        <p:nvPicPr>
          <p:cNvPr id="16" name="Picture 15" hidden="1">
            <a:extLst>
              <a:ext uri="{FF2B5EF4-FFF2-40B4-BE49-F238E27FC236}">
                <a16:creationId xmlns:a16="http://schemas.microsoft.com/office/drawing/2014/main" id="{CC4B09DF-4F56-42FF-B3BB-67868232DD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8545" y="3820042"/>
            <a:ext cx="1133218" cy="1595862"/>
          </a:xfrm>
          <a:prstGeom prst="rect">
            <a:avLst/>
          </a:prstGeom>
        </p:spPr>
      </p:pic>
      <p:sp>
        <p:nvSpPr>
          <p:cNvPr id="17" name="Thought Bubble: Cloud 16">
            <a:extLst>
              <a:ext uri="{FF2B5EF4-FFF2-40B4-BE49-F238E27FC236}">
                <a16:creationId xmlns:a16="http://schemas.microsoft.com/office/drawing/2014/main" id="{4D896E90-ED76-48DC-A319-BEBB227BD847}"/>
              </a:ext>
            </a:extLst>
          </p:cNvPr>
          <p:cNvSpPr/>
          <p:nvPr/>
        </p:nvSpPr>
        <p:spPr>
          <a:xfrm>
            <a:off x="4645579" y="3187807"/>
            <a:ext cx="1989403" cy="630569"/>
          </a:xfrm>
          <a:prstGeom prst="cloudCallout">
            <a:avLst>
              <a:gd name="adj1" fmla="val 20551"/>
              <a:gd name="adj2" fmla="val 180330"/>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97" b="1" dirty="0">
                <a:solidFill>
                  <a:schemeClr val="tx1"/>
                </a:solidFill>
              </a:rPr>
              <a:t>IT’S NOT </a:t>
            </a:r>
            <a:br>
              <a:rPr lang="en-AU" sz="1197" b="1" dirty="0">
                <a:solidFill>
                  <a:schemeClr val="tx1"/>
                </a:solidFill>
              </a:rPr>
            </a:br>
            <a:r>
              <a:rPr lang="en-AU" sz="1197" b="1" dirty="0">
                <a:solidFill>
                  <a:schemeClr val="tx1"/>
                </a:solidFill>
              </a:rPr>
              <a:t>ROCKET SCIENCE!</a:t>
            </a:r>
          </a:p>
        </p:txBody>
      </p:sp>
      <p:sp>
        <p:nvSpPr>
          <p:cNvPr id="26" name="Rectangle 25" hidden="1">
            <a:extLst>
              <a:ext uri="{FF2B5EF4-FFF2-40B4-BE49-F238E27FC236}">
                <a16:creationId xmlns:a16="http://schemas.microsoft.com/office/drawing/2014/main" id="{F908059B-BF65-4309-8718-94BF9C5D5643}"/>
              </a:ext>
            </a:extLst>
          </p:cNvPr>
          <p:cNvSpPr/>
          <p:nvPr/>
        </p:nvSpPr>
        <p:spPr>
          <a:xfrm>
            <a:off x="4170134" y="905890"/>
            <a:ext cx="3885850" cy="13308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15979" tIns="7990" rIns="15979" bIns="7990" rtlCol="0" anchor="ctr"/>
          <a:lstStyle/>
          <a:p>
            <a:pPr algn="ctr"/>
            <a:r>
              <a:rPr lang="en-US" sz="870" b="1" dirty="0">
                <a:solidFill>
                  <a:schemeClr val="accent3">
                    <a:lumMod val="20000"/>
                    <a:lumOff val="80000"/>
                  </a:schemeClr>
                </a:solidFill>
              </a:rPr>
              <a:t>Extant Great Ape Locomotor Repertoire</a:t>
            </a:r>
          </a:p>
        </p:txBody>
      </p:sp>
      <p:sp>
        <p:nvSpPr>
          <p:cNvPr id="27" name="Text Box 189" hidden="1">
            <a:extLst>
              <a:ext uri="{FF2B5EF4-FFF2-40B4-BE49-F238E27FC236}">
                <a16:creationId xmlns:a16="http://schemas.microsoft.com/office/drawing/2014/main" id="{E6E174B1-1F21-48F5-846A-F93590EF31E0}"/>
              </a:ext>
            </a:extLst>
          </p:cNvPr>
          <p:cNvSpPr txBox="1">
            <a:spLocks noChangeArrowheads="1"/>
          </p:cNvSpPr>
          <p:nvPr/>
        </p:nvSpPr>
        <p:spPr bwMode="auto">
          <a:xfrm>
            <a:off x="4170133" y="1052240"/>
            <a:ext cx="3887658" cy="2084855"/>
          </a:xfrm>
          <a:prstGeom prst="rect">
            <a:avLst/>
          </a:prstGeom>
          <a:solidFill>
            <a:schemeClr val="bg1"/>
          </a:solidFill>
          <a:ln w="12700">
            <a:solidFill>
              <a:schemeClr val="accent1">
                <a:lumMod val="75000"/>
              </a:schemeClr>
            </a:solid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p:txBody>
      </p:sp>
      <p:grpSp>
        <p:nvGrpSpPr>
          <p:cNvPr id="37" name="Group 36" hidden="1">
            <a:extLst>
              <a:ext uri="{FF2B5EF4-FFF2-40B4-BE49-F238E27FC236}">
                <a16:creationId xmlns:a16="http://schemas.microsoft.com/office/drawing/2014/main" id="{27A7BED0-5F15-4B46-80B7-7AC662BE9AE0}"/>
              </a:ext>
            </a:extLst>
          </p:cNvPr>
          <p:cNvGrpSpPr/>
          <p:nvPr/>
        </p:nvGrpSpPr>
        <p:grpSpPr>
          <a:xfrm>
            <a:off x="721416" y="905890"/>
            <a:ext cx="3306521" cy="1397526"/>
            <a:chOff x="679269" y="4376057"/>
            <a:chExt cx="10058400" cy="6408046"/>
          </a:xfrm>
        </p:grpSpPr>
        <p:sp>
          <p:nvSpPr>
            <p:cNvPr id="38" name="Rectangle 37">
              <a:extLst>
                <a:ext uri="{FF2B5EF4-FFF2-40B4-BE49-F238E27FC236}">
                  <a16:creationId xmlns:a16="http://schemas.microsoft.com/office/drawing/2014/main" id="{A9706D50-3A85-4EE0-8A5C-FE388A6E5B82}"/>
                </a:ext>
              </a:extLst>
            </p:cNvPr>
            <p:cNvSpPr/>
            <p:nvPr/>
          </p:nvSpPr>
          <p:spPr>
            <a:xfrm>
              <a:off x="679269" y="4376057"/>
              <a:ext cx="10058400" cy="610225"/>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15979" tIns="7990" rIns="15979" bIns="7990" rtlCol="0" anchor="ctr"/>
            <a:lstStyle/>
            <a:p>
              <a:pPr algn="ctr"/>
              <a:r>
                <a:rPr lang="en-US" sz="870" b="1" dirty="0">
                  <a:solidFill>
                    <a:schemeClr val="accent3">
                      <a:lumMod val="20000"/>
                      <a:lumOff val="80000"/>
                    </a:schemeClr>
                  </a:solidFill>
                </a:rPr>
                <a:t>Abstract</a:t>
              </a:r>
            </a:p>
          </p:txBody>
        </p:sp>
        <p:sp>
          <p:nvSpPr>
            <p:cNvPr id="39" name="Text Box 189">
              <a:extLst>
                <a:ext uri="{FF2B5EF4-FFF2-40B4-BE49-F238E27FC236}">
                  <a16:creationId xmlns:a16="http://schemas.microsoft.com/office/drawing/2014/main" id="{2BD8B4FB-4C86-488E-952D-C3BEDF7CCD9B}"/>
                </a:ext>
              </a:extLst>
            </p:cNvPr>
            <p:cNvSpPr txBox="1">
              <a:spLocks noChangeArrowheads="1"/>
            </p:cNvSpPr>
            <p:nvPr/>
          </p:nvSpPr>
          <p:spPr bwMode="auto">
            <a:xfrm>
              <a:off x="679269" y="5036869"/>
              <a:ext cx="10058400" cy="5747234"/>
            </a:xfrm>
            <a:prstGeom prst="rect">
              <a:avLst/>
            </a:prstGeom>
            <a:solidFill>
              <a:schemeClr val="bg1"/>
            </a:solidFill>
            <a:ln w="12700">
              <a:solidFill>
                <a:schemeClr val="accent1">
                  <a:lumMod val="75000"/>
                </a:schemeClr>
              </a:solidFill>
            </a:ln>
            <a:effectLst/>
          </p:spPr>
          <p:txBody>
            <a:bodyPr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lnSpc>
                  <a:spcPct val="107000"/>
                </a:lnSpc>
                <a:spcAft>
                  <a:spcPts val="218"/>
                </a:spcAft>
              </a:pPr>
              <a:r>
                <a:rPr lang="en-AU" sz="653" dirty="0">
                  <a:latin typeface="Calibri" panose="020F0502020204030204" pitchFamily="34" charset="0"/>
                  <a:ea typeface="Calibri" panose="020F0502020204030204" pitchFamily="34" charset="0"/>
                  <a:cs typeface="Times New Roman" panose="02020603050405020304" pitchFamily="18" charset="0"/>
                </a:rPr>
                <a:t>There is one, and only one, scenario guaranteed to induce bipedal locomotion in an otherwise quadrupedal extant great ape. Unlike postural bipedalism and bouts of forelimb pre-emption, it will induce it indefinitely, for as long as the conditions prevail. Unlike arboreal bipedalism, this is </a:t>
              </a:r>
              <a:r>
                <a:rPr lang="en-AU" sz="653" i="1" dirty="0">
                  <a:latin typeface="Calibri" panose="020F0502020204030204" pitchFamily="34" charset="0"/>
                  <a:ea typeface="Calibri" panose="020F0502020204030204" pitchFamily="34" charset="0"/>
                  <a:cs typeface="Times New Roman" panose="02020603050405020304" pitchFamily="18" charset="0"/>
                </a:rPr>
                <a:t>unsupported locomotion</a:t>
              </a:r>
              <a:r>
                <a:rPr lang="en-AU" sz="653" dirty="0">
                  <a:latin typeface="Calibri" panose="020F0502020204030204" pitchFamily="34" charset="0"/>
                  <a:ea typeface="Calibri" panose="020F0502020204030204" pitchFamily="34" charset="0"/>
                  <a:cs typeface="Times New Roman" panose="02020603050405020304" pitchFamily="18" charset="0"/>
                </a:rPr>
                <a:t>, not supported posture. Not only does it not require the use of upper limbs, it actually precludes it. Indeed, it is the only scenario that would theoretically kill a determined quadruped. It is entirely consistent with the palaeohabitats of all the supporting fossil evidence yet found. And yet, despite the occasional brief mention on TV and radio documentaries, the </a:t>
              </a:r>
              <a:r>
                <a:rPr lang="en-AU" sz="653" b="1" dirty="0">
                  <a:latin typeface="Calibri" panose="020F0502020204030204" pitchFamily="34" charset="0"/>
                  <a:ea typeface="Calibri" panose="020F0502020204030204" pitchFamily="34" charset="0"/>
                  <a:cs typeface="Times New Roman" panose="02020603050405020304" pitchFamily="18" charset="0"/>
                </a:rPr>
                <a:t>Wading Hypothesis</a:t>
              </a:r>
              <a:r>
                <a:rPr lang="en-AU" sz="653" dirty="0">
                  <a:latin typeface="Calibri" panose="020F0502020204030204" pitchFamily="34" charset="0"/>
                  <a:ea typeface="Calibri" panose="020F0502020204030204" pitchFamily="34" charset="0"/>
                  <a:cs typeface="Times New Roman" panose="02020603050405020304" pitchFamily="18" charset="0"/>
                </a:rPr>
                <a:t> appears to have been almost totally ignored by the field of palaeoanthropology for over sixty years. It would appear its historically close association with the so-called “aquatic ape hypothesis” (better labelled “waterside hypotheses of human evolution”) has made it somewhat a taboo subject.</a:t>
              </a:r>
            </a:p>
          </p:txBody>
        </p:sp>
      </p:grpSp>
      <p:grpSp>
        <p:nvGrpSpPr>
          <p:cNvPr id="40" name="Group 39" hidden="1">
            <a:extLst>
              <a:ext uri="{FF2B5EF4-FFF2-40B4-BE49-F238E27FC236}">
                <a16:creationId xmlns:a16="http://schemas.microsoft.com/office/drawing/2014/main" id="{46A6FD48-6A22-4A19-9E24-891925D07F5E}"/>
              </a:ext>
            </a:extLst>
          </p:cNvPr>
          <p:cNvGrpSpPr/>
          <p:nvPr/>
        </p:nvGrpSpPr>
        <p:grpSpPr>
          <a:xfrm>
            <a:off x="8164064" y="905890"/>
            <a:ext cx="3306521" cy="1907765"/>
            <a:chOff x="679269" y="4376057"/>
            <a:chExt cx="10058400" cy="7015006"/>
          </a:xfrm>
        </p:grpSpPr>
        <p:sp>
          <p:nvSpPr>
            <p:cNvPr id="41" name="Rectangle 40">
              <a:extLst>
                <a:ext uri="{FF2B5EF4-FFF2-40B4-BE49-F238E27FC236}">
                  <a16:creationId xmlns:a16="http://schemas.microsoft.com/office/drawing/2014/main" id="{36845CB7-AB2A-431A-8746-5FB261341676}"/>
                </a:ext>
              </a:extLst>
            </p:cNvPr>
            <p:cNvSpPr/>
            <p:nvPr/>
          </p:nvSpPr>
          <p:spPr>
            <a:xfrm>
              <a:off x="679269" y="4376057"/>
              <a:ext cx="10058400" cy="457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15979" tIns="7990" rIns="15979" bIns="7990" rtlCol="0" anchor="ctr"/>
            <a:lstStyle/>
            <a:p>
              <a:pPr algn="ctr"/>
              <a:r>
                <a:rPr lang="en-US" sz="870" b="1" dirty="0">
                  <a:solidFill>
                    <a:schemeClr val="accent3">
                      <a:lumMod val="20000"/>
                      <a:lumOff val="80000"/>
                    </a:schemeClr>
                  </a:solidFill>
                </a:rPr>
                <a:t>Putative Gait for Australopithecines</a:t>
              </a:r>
            </a:p>
          </p:txBody>
        </p:sp>
        <p:sp>
          <p:nvSpPr>
            <p:cNvPr id="42" name="Text Box 189">
              <a:extLst>
                <a:ext uri="{FF2B5EF4-FFF2-40B4-BE49-F238E27FC236}">
                  <a16:creationId xmlns:a16="http://schemas.microsoft.com/office/drawing/2014/main" id="{FEBF1B57-F2E6-4304-A941-7787AC6AD1C3}"/>
                </a:ext>
              </a:extLst>
            </p:cNvPr>
            <p:cNvSpPr txBox="1">
              <a:spLocks noChangeArrowheads="1"/>
            </p:cNvSpPr>
            <p:nvPr/>
          </p:nvSpPr>
          <p:spPr bwMode="auto">
            <a:xfrm>
              <a:off x="679269" y="4833258"/>
              <a:ext cx="10058400" cy="6557805"/>
            </a:xfrm>
            <a:prstGeom prst="rect">
              <a:avLst/>
            </a:prstGeom>
            <a:solidFill>
              <a:schemeClr val="bg1"/>
            </a:solidFill>
            <a:ln w="12700">
              <a:solidFill>
                <a:schemeClr val="accent1">
                  <a:lumMod val="75000"/>
                </a:schemeClr>
              </a:solidFill>
            </a:ln>
            <a:effectLst/>
          </p:spPr>
          <p:txBody>
            <a:bodyPr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p:txBody>
        </p:sp>
      </p:grpSp>
      <p:grpSp>
        <p:nvGrpSpPr>
          <p:cNvPr id="43" name="Group 42" hidden="1">
            <a:extLst>
              <a:ext uri="{FF2B5EF4-FFF2-40B4-BE49-F238E27FC236}">
                <a16:creationId xmlns:a16="http://schemas.microsoft.com/office/drawing/2014/main" id="{57A84F2F-5907-4368-BA98-AA6C6EF01AF3}"/>
              </a:ext>
            </a:extLst>
          </p:cNvPr>
          <p:cNvGrpSpPr/>
          <p:nvPr/>
        </p:nvGrpSpPr>
        <p:grpSpPr>
          <a:xfrm>
            <a:off x="721416" y="2303603"/>
            <a:ext cx="3306521" cy="1811753"/>
            <a:chOff x="679269" y="4342197"/>
            <a:chExt cx="10058400" cy="6907297"/>
          </a:xfrm>
        </p:grpSpPr>
        <p:sp>
          <p:nvSpPr>
            <p:cNvPr id="44" name="Rectangle 43">
              <a:extLst>
                <a:ext uri="{FF2B5EF4-FFF2-40B4-BE49-F238E27FC236}">
                  <a16:creationId xmlns:a16="http://schemas.microsoft.com/office/drawing/2014/main" id="{7C6692F5-A057-453C-B87E-61830AD1214D}"/>
                </a:ext>
              </a:extLst>
            </p:cNvPr>
            <p:cNvSpPr/>
            <p:nvPr/>
          </p:nvSpPr>
          <p:spPr>
            <a:xfrm>
              <a:off x="679269" y="4342197"/>
              <a:ext cx="10058400" cy="457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15979" tIns="7990" rIns="15979" bIns="7990" rtlCol="0" anchor="ctr"/>
            <a:lstStyle/>
            <a:p>
              <a:pPr algn="ctr"/>
              <a:r>
                <a:rPr lang="en-US" sz="870" b="1" dirty="0">
                  <a:solidFill>
                    <a:schemeClr val="accent3">
                      <a:lumMod val="20000"/>
                      <a:lumOff val="80000"/>
                    </a:schemeClr>
                  </a:solidFill>
                </a:rPr>
                <a:t>A Wading-Climbing Last Common Ancestor?</a:t>
              </a:r>
            </a:p>
          </p:txBody>
        </p:sp>
        <p:sp>
          <p:nvSpPr>
            <p:cNvPr id="45" name="Text Box 189">
              <a:extLst>
                <a:ext uri="{FF2B5EF4-FFF2-40B4-BE49-F238E27FC236}">
                  <a16:creationId xmlns:a16="http://schemas.microsoft.com/office/drawing/2014/main" id="{FE60CDB9-9564-4AE7-A62F-7A56C07C066E}"/>
                </a:ext>
              </a:extLst>
            </p:cNvPr>
            <p:cNvSpPr txBox="1">
              <a:spLocks noChangeArrowheads="1"/>
            </p:cNvSpPr>
            <p:nvPr/>
          </p:nvSpPr>
          <p:spPr bwMode="auto">
            <a:xfrm>
              <a:off x="679269" y="4833258"/>
              <a:ext cx="10058400" cy="6416236"/>
            </a:xfrm>
            <a:prstGeom prst="rect">
              <a:avLst/>
            </a:prstGeom>
            <a:solidFill>
              <a:schemeClr val="bg1"/>
            </a:solidFill>
            <a:ln w="12700">
              <a:solidFill>
                <a:schemeClr val="accent1">
                  <a:lumMod val="75000"/>
                </a:schemeClr>
              </a:solidFill>
            </a:ln>
            <a:effectLst/>
          </p:spPr>
          <p:txBody>
            <a:bodyPr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dirty="0">
                  <a:latin typeface="Calibri" pitchFamily="34" charset="0"/>
                </a:rPr>
                <a:t>A wading-climbing locomotor repertoire for the Last common Ancestor (LCA) is an ideal potential precursor to two unique modes of locomotion: knuckle-walking of </a:t>
              </a:r>
              <a:r>
                <a:rPr lang="en-US" sz="653" i="1" dirty="0">
                  <a:latin typeface="Calibri" pitchFamily="34" charset="0"/>
                </a:rPr>
                <a:t>Pan</a:t>
              </a:r>
              <a:r>
                <a:rPr lang="en-US" sz="653" dirty="0">
                  <a:latin typeface="Calibri" pitchFamily="34" charset="0"/>
                </a:rPr>
                <a:t> and </a:t>
              </a:r>
              <a:r>
                <a:rPr lang="en-US" sz="653" i="1" dirty="0">
                  <a:latin typeface="Calibri" pitchFamily="34" charset="0"/>
                </a:rPr>
                <a:t>Gorilla </a:t>
              </a:r>
              <a:r>
                <a:rPr lang="en-US" sz="653" dirty="0">
                  <a:latin typeface="Calibri" pitchFamily="34" charset="0"/>
                </a:rPr>
                <a:t>and the striding, extended lower limb bipedalism of </a:t>
              </a:r>
              <a:r>
                <a:rPr lang="en-US" sz="653" i="1" dirty="0">
                  <a:latin typeface="Calibri" pitchFamily="34" charset="0"/>
                </a:rPr>
                <a:t>Homo.</a:t>
              </a: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a:p>
              <a:pPr eaLnBrk="1" hangingPunct="1"/>
              <a:endParaRPr lang="en-US" sz="653" i="1" dirty="0">
                <a:latin typeface="Calibri" pitchFamily="34" charset="0"/>
              </a:endParaRPr>
            </a:p>
          </p:txBody>
        </p:sp>
      </p:grpSp>
      <p:grpSp>
        <p:nvGrpSpPr>
          <p:cNvPr id="46" name="Group 45" hidden="1">
            <a:extLst>
              <a:ext uri="{FF2B5EF4-FFF2-40B4-BE49-F238E27FC236}">
                <a16:creationId xmlns:a16="http://schemas.microsoft.com/office/drawing/2014/main" id="{BB0F68B4-9241-4C47-A063-5662FACCEE9A}"/>
              </a:ext>
            </a:extLst>
          </p:cNvPr>
          <p:cNvGrpSpPr/>
          <p:nvPr/>
        </p:nvGrpSpPr>
        <p:grpSpPr>
          <a:xfrm>
            <a:off x="8164064" y="2759293"/>
            <a:ext cx="3306521" cy="1544624"/>
            <a:chOff x="679269" y="4376058"/>
            <a:chExt cx="10058400" cy="5466663"/>
          </a:xfrm>
        </p:grpSpPr>
        <p:sp>
          <p:nvSpPr>
            <p:cNvPr id="47" name="Rectangle 46">
              <a:extLst>
                <a:ext uri="{FF2B5EF4-FFF2-40B4-BE49-F238E27FC236}">
                  <a16:creationId xmlns:a16="http://schemas.microsoft.com/office/drawing/2014/main" id="{03AD8E19-C51C-44DE-821C-FAC06A42DFEF}"/>
                </a:ext>
              </a:extLst>
            </p:cNvPr>
            <p:cNvSpPr/>
            <p:nvPr/>
          </p:nvSpPr>
          <p:spPr>
            <a:xfrm>
              <a:off x="679269" y="4376058"/>
              <a:ext cx="10058400" cy="449726"/>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15979" tIns="7990" rIns="15979" bIns="7990" rtlCol="0" anchor="ctr"/>
            <a:lstStyle/>
            <a:p>
              <a:pPr algn="ctr"/>
              <a:r>
                <a:rPr lang="en-US" sz="870" b="1" dirty="0">
                  <a:solidFill>
                    <a:schemeClr val="accent3">
                      <a:lumMod val="20000"/>
                      <a:lumOff val="80000"/>
                    </a:schemeClr>
                  </a:solidFill>
                </a:rPr>
                <a:t>Energy Efficiency</a:t>
              </a:r>
            </a:p>
          </p:txBody>
        </p:sp>
        <p:sp>
          <p:nvSpPr>
            <p:cNvPr id="48" name="Text Box 189">
              <a:extLst>
                <a:ext uri="{FF2B5EF4-FFF2-40B4-BE49-F238E27FC236}">
                  <a16:creationId xmlns:a16="http://schemas.microsoft.com/office/drawing/2014/main" id="{9424946C-2E12-4557-BB30-EE90E17E606D}"/>
                </a:ext>
              </a:extLst>
            </p:cNvPr>
            <p:cNvSpPr txBox="1">
              <a:spLocks noChangeArrowheads="1"/>
            </p:cNvSpPr>
            <p:nvPr/>
          </p:nvSpPr>
          <p:spPr bwMode="auto">
            <a:xfrm>
              <a:off x="679269" y="4833257"/>
              <a:ext cx="10058400" cy="5009464"/>
            </a:xfrm>
            <a:prstGeom prst="rect">
              <a:avLst/>
            </a:prstGeom>
            <a:solidFill>
              <a:schemeClr val="bg1"/>
            </a:solidFill>
            <a:ln w="12700">
              <a:solidFill>
                <a:schemeClr val="accent1">
                  <a:lumMod val="75000"/>
                </a:schemeClr>
              </a:solidFill>
            </a:ln>
            <a:effectLst/>
          </p:spPr>
          <p:txBody>
            <a:bodyPr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a:p>
              <a:pPr eaLnBrk="1" hangingPunct="1"/>
              <a:endParaRPr lang="en-US" sz="653" baseline="30000" dirty="0">
                <a:latin typeface="Calibri" pitchFamily="34" charset="0"/>
              </a:endParaRPr>
            </a:p>
          </p:txBody>
        </p:sp>
      </p:grpSp>
      <p:grpSp>
        <p:nvGrpSpPr>
          <p:cNvPr id="49" name="Group 48" hidden="1">
            <a:extLst>
              <a:ext uri="{FF2B5EF4-FFF2-40B4-BE49-F238E27FC236}">
                <a16:creationId xmlns:a16="http://schemas.microsoft.com/office/drawing/2014/main" id="{6BE4E9E0-8304-4934-8FAC-B240B15E9F22}"/>
              </a:ext>
            </a:extLst>
          </p:cNvPr>
          <p:cNvGrpSpPr/>
          <p:nvPr/>
        </p:nvGrpSpPr>
        <p:grpSpPr>
          <a:xfrm>
            <a:off x="718455" y="4112433"/>
            <a:ext cx="3306521" cy="1233110"/>
            <a:chOff x="679269" y="4278086"/>
            <a:chExt cx="10058400" cy="3947584"/>
          </a:xfrm>
        </p:grpSpPr>
        <p:sp>
          <p:nvSpPr>
            <p:cNvPr id="50" name="Rectangle 49">
              <a:extLst>
                <a:ext uri="{FF2B5EF4-FFF2-40B4-BE49-F238E27FC236}">
                  <a16:creationId xmlns:a16="http://schemas.microsoft.com/office/drawing/2014/main" id="{9F69CF0C-57EB-4C4A-9242-7D7FE408D00A}"/>
                </a:ext>
              </a:extLst>
            </p:cNvPr>
            <p:cNvSpPr/>
            <p:nvPr/>
          </p:nvSpPr>
          <p:spPr>
            <a:xfrm>
              <a:off x="679269" y="4278086"/>
              <a:ext cx="10058400" cy="457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15979" tIns="7990" rIns="15979" bIns="7990" rtlCol="0" anchor="ctr"/>
            <a:lstStyle/>
            <a:p>
              <a:pPr algn="ctr"/>
              <a:r>
                <a:rPr lang="en-US" sz="870" b="1" dirty="0">
                  <a:solidFill>
                    <a:schemeClr val="accent3">
                      <a:lumMod val="20000"/>
                      <a:lumOff val="80000"/>
                    </a:schemeClr>
                  </a:solidFill>
                </a:rPr>
                <a:t>Palaeohabitats</a:t>
              </a:r>
            </a:p>
          </p:txBody>
        </p:sp>
        <p:sp>
          <p:nvSpPr>
            <p:cNvPr id="51" name="Text Box 189">
              <a:extLst>
                <a:ext uri="{FF2B5EF4-FFF2-40B4-BE49-F238E27FC236}">
                  <a16:creationId xmlns:a16="http://schemas.microsoft.com/office/drawing/2014/main" id="{FAEF9FE9-9821-426F-92CA-757CD4F5CF09}"/>
                </a:ext>
              </a:extLst>
            </p:cNvPr>
            <p:cNvSpPr txBox="1">
              <a:spLocks noChangeArrowheads="1"/>
            </p:cNvSpPr>
            <p:nvPr/>
          </p:nvSpPr>
          <p:spPr bwMode="auto">
            <a:xfrm>
              <a:off x="679269" y="4767943"/>
              <a:ext cx="10058400" cy="3457727"/>
            </a:xfrm>
            <a:prstGeom prst="rect">
              <a:avLst/>
            </a:prstGeom>
            <a:solidFill>
              <a:schemeClr val="bg1"/>
            </a:solidFill>
            <a:ln w="12700">
              <a:solidFill>
                <a:schemeClr val="accent1">
                  <a:lumMod val="75000"/>
                </a:schemeClr>
              </a:solidFill>
            </a:ln>
            <a:effectLst/>
          </p:spPr>
          <p:txBody>
            <a:bodyPr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dirty="0">
                  <a:latin typeface="Calibri" pitchFamily="34" charset="0"/>
                </a:rPr>
                <a:t>The palaeohabitats of the earliest putative bipedal hominids are consistent with the wading hypothesis. All are associated with swampy, wetland, riverine or other waterside niches or at least were found in lacustrine or fluvial deposits.</a:t>
              </a: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a:p>
              <a:pPr eaLnBrk="1" hangingPunct="1"/>
              <a:endParaRPr lang="en-US" sz="653" dirty="0">
                <a:latin typeface="Calibri" pitchFamily="34" charset="0"/>
              </a:endParaRPr>
            </a:p>
          </p:txBody>
        </p:sp>
      </p:grpSp>
      <p:grpSp>
        <p:nvGrpSpPr>
          <p:cNvPr id="52" name="Group 51" hidden="1">
            <a:extLst>
              <a:ext uri="{FF2B5EF4-FFF2-40B4-BE49-F238E27FC236}">
                <a16:creationId xmlns:a16="http://schemas.microsoft.com/office/drawing/2014/main" id="{E2AC27D8-434E-410C-BFF7-618BD594E690}"/>
              </a:ext>
            </a:extLst>
          </p:cNvPr>
          <p:cNvGrpSpPr/>
          <p:nvPr/>
        </p:nvGrpSpPr>
        <p:grpSpPr>
          <a:xfrm>
            <a:off x="8164064" y="4284080"/>
            <a:ext cx="3306521" cy="1119794"/>
            <a:chOff x="679269" y="4376057"/>
            <a:chExt cx="10058400" cy="3652313"/>
          </a:xfrm>
        </p:grpSpPr>
        <p:sp>
          <p:nvSpPr>
            <p:cNvPr id="53" name="Rectangle 52">
              <a:extLst>
                <a:ext uri="{FF2B5EF4-FFF2-40B4-BE49-F238E27FC236}">
                  <a16:creationId xmlns:a16="http://schemas.microsoft.com/office/drawing/2014/main" id="{C8DCB88C-50DC-4704-A565-4190E0252C67}"/>
                </a:ext>
              </a:extLst>
            </p:cNvPr>
            <p:cNvSpPr/>
            <p:nvPr/>
          </p:nvSpPr>
          <p:spPr>
            <a:xfrm>
              <a:off x="679269" y="4376057"/>
              <a:ext cx="10058400" cy="457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15979" tIns="7990" rIns="15979" bIns="7990" rtlCol="0" anchor="ctr"/>
            <a:lstStyle/>
            <a:p>
              <a:pPr algn="ctr"/>
              <a:r>
                <a:rPr lang="en-US" sz="870" b="1" dirty="0">
                  <a:solidFill>
                    <a:schemeClr val="accent3">
                      <a:lumMod val="20000"/>
                      <a:lumOff val="80000"/>
                    </a:schemeClr>
                  </a:solidFill>
                </a:rPr>
                <a:t>Selected References</a:t>
              </a:r>
            </a:p>
          </p:txBody>
        </p:sp>
        <p:sp>
          <p:nvSpPr>
            <p:cNvPr id="54" name="Text Box 189">
              <a:extLst>
                <a:ext uri="{FF2B5EF4-FFF2-40B4-BE49-F238E27FC236}">
                  <a16:creationId xmlns:a16="http://schemas.microsoft.com/office/drawing/2014/main" id="{47422BC7-6217-4DAD-8B44-AD3A3D57288B}"/>
                </a:ext>
              </a:extLst>
            </p:cNvPr>
            <p:cNvSpPr txBox="1">
              <a:spLocks noChangeArrowheads="1"/>
            </p:cNvSpPr>
            <p:nvPr/>
          </p:nvSpPr>
          <p:spPr bwMode="auto">
            <a:xfrm>
              <a:off x="679269" y="4833257"/>
              <a:ext cx="10058400" cy="3195113"/>
            </a:xfrm>
            <a:prstGeom prst="rect">
              <a:avLst/>
            </a:prstGeom>
            <a:solidFill>
              <a:schemeClr val="bg1"/>
            </a:solidFill>
            <a:ln w="12700">
              <a:solidFill>
                <a:schemeClr val="accent1">
                  <a:lumMod val="75000"/>
                </a:schemeClr>
              </a:solidFill>
            </a:ln>
            <a:effectLst/>
          </p:spPr>
          <p:txBody>
            <a:bodyPr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GB" sz="653" b="1" dirty="0">
                  <a:latin typeface="Calibri" pitchFamily="34" charset="0"/>
                </a:rPr>
                <a:t>Breuer, T. </a:t>
              </a:r>
              <a:r>
                <a:rPr lang="en-GB" sz="653" i="1" dirty="0">
                  <a:latin typeface="Calibri" pitchFamily="34" charset="0"/>
                </a:rPr>
                <a:t>et al</a:t>
              </a:r>
              <a:r>
                <a:rPr lang="en-GB" sz="653" dirty="0">
                  <a:latin typeface="Calibri" pitchFamily="34" charset="0"/>
                </a:rPr>
                <a:t> (2005) First Observation of Tool Use in Wild Gorillas. </a:t>
              </a:r>
              <a:r>
                <a:rPr lang="en-GB" sz="653" i="1" dirty="0" err="1">
                  <a:latin typeface="Calibri" pitchFamily="34" charset="0"/>
                </a:rPr>
                <a:t>Plos</a:t>
              </a:r>
              <a:r>
                <a:rPr lang="en-GB" sz="653" i="1" dirty="0">
                  <a:latin typeface="Calibri" pitchFamily="34" charset="0"/>
                </a:rPr>
                <a:t> Biology</a:t>
              </a:r>
              <a:r>
                <a:rPr lang="en-GB" sz="653" dirty="0">
                  <a:latin typeface="Calibri" pitchFamily="34" charset="0"/>
                </a:rPr>
                <a:t> 3(11)e380:1-3.</a:t>
              </a:r>
            </a:p>
            <a:p>
              <a:pPr eaLnBrk="1" hangingPunct="1"/>
              <a:r>
                <a:rPr lang="en-GB" sz="653" b="1" dirty="0">
                  <a:latin typeface="Calibri" pitchFamily="34" charset="0"/>
                </a:rPr>
                <a:t>Hardy, A.</a:t>
              </a:r>
              <a:r>
                <a:rPr lang="en-GB" sz="653" dirty="0">
                  <a:latin typeface="Calibri" pitchFamily="34" charset="0"/>
                </a:rPr>
                <a:t> (1960) Was Man More Aquatic in the Past? </a:t>
              </a:r>
              <a:r>
                <a:rPr lang="en-GB" sz="653" i="1" dirty="0">
                  <a:latin typeface="Calibri" pitchFamily="34" charset="0"/>
                </a:rPr>
                <a:t>New Scientist</a:t>
              </a:r>
              <a:r>
                <a:rPr lang="en-GB" sz="653" dirty="0">
                  <a:latin typeface="Calibri" pitchFamily="34" charset="0"/>
                </a:rPr>
                <a:t> 7:642-645.</a:t>
              </a:r>
            </a:p>
            <a:p>
              <a:pPr eaLnBrk="1" hangingPunct="1"/>
              <a:r>
                <a:rPr lang="en-GB" sz="653" b="1" dirty="0">
                  <a:latin typeface="Calibri" pitchFamily="34" charset="0"/>
                </a:rPr>
                <a:t>Kuliukas AV.</a:t>
              </a:r>
              <a:r>
                <a:rPr lang="en-GB" sz="653" dirty="0">
                  <a:latin typeface="Calibri" pitchFamily="34" charset="0"/>
                </a:rPr>
                <a:t>  (2016) PhD Thesis : A Wading Component in the Origin of Hominid Bipedalism. </a:t>
              </a:r>
            </a:p>
            <a:p>
              <a:pPr eaLnBrk="1" hangingPunct="1"/>
              <a:r>
                <a:rPr lang="en-GB" sz="653" b="1" dirty="0">
                  <a:latin typeface="Calibri" pitchFamily="34" charset="0"/>
                </a:rPr>
                <a:t>Morgan E.</a:t>
              </a:r>
              <a:r>
                <a:rPr lang="en-GB" sz="653" dirty="0">
                  <a:latin typeface="Calibri" pitchFamily="34" charset="0"/>
                </a:rPr>
                <a:t>  (1997) The Aquatic Ape Hypothesis. Souvenir Press (London).</a:t>
              </a:r>
            </a:p>
            <a:p>
              <a:pPr eaLnBrk="1" hangingPunct="1"/>
              <a:r>
                <a:rPr lang="en-GB" sz="653" b="1" dirty="0">
                  <a:latin typeface="Calibri" pitchFamily="34" charset="0"/>
                </a:rPr>
                <a:t>Niemitz, C.</a:t>
              </a:r>
              <a:r>
                <a:rPr lang="en-GB" sz="653" dirty="0">
                  <a:latin typeface="Calibri" pitchFamily="34" charset="0"/>
                </a:rPr>
                <a:t> (2002) A Theory on the Evolution of the Habitual Orthograde Human Bipedalism - The “Amphibische Generalistentheorie”. </a:t>
              </a:r>
              <a:r>
                <a:rPr lang="en-GB" sz="653" i="1" dirty="0">
                  <a:latin typeface="Calibri" pitchFamily="34" charset="0"/>
                </a:rPr>
                <a:t>Anthropologischer Anzeiger</a:t>
              </a:r>
              <a:r>
                <a:rPr lang="en-GB" sz="653" dirty="0">
                  <a:latin typeface="Calibri" pitchFamily="34" charset="0"/>
                </a:rPr>
                <a:t> 60:3-66.</a:t>
              </a:r>
            </a:p>
            <a:p>
              <a:pPr eaLnBrk="1" hangingPunct="1"/>
              <a:r>
                <a:rPr lang="en-GB" sz="653" b="1" dirty="0">
                  <a:latin typeface="Calibri" pitchFamily="34" charset="0"/>
                </a:rPr>
                <a:t>Sauer, C.</a:t>
              </a:r>
              <a:r>
                <a:rPr lang="en-GB" sz="653" dirty="0">
                  <a:latin typeface="Calibri" pitchFamily="34" charset="0"/>
                </a:rPr>
                <a:t> (1962) Seashore - Primitive home of man?. </a:t>
              </a:r>
              <a:r>
                <a:rPr lang="en-GB" sz="653" i="1" dirty="0">
                  <a:latin typeface="Calibri" pitchFamily="34" charset="0"/>
                </a:rPr>
                <a:t>Proc. APA.</a:t>
              </a:r>
              <a:r>
                <a:rPr lang="en-GB" sz="653" dirty="0">
                  <a:latin typeface="Calibri" pitchFamily="34" charset="0"/>
                </a:rPr>
                <a:t> 106(1):41-47.</a:t>
              </a:r>
            </a:p>
            <a:p>
              <a:pPr eaLnBrk="1" hangingPunct="1"/>
              <a:r>
                <a:rPr lang="en-US" sz="653" b="1" dirty="0">
                  <a:latin typeface="Calibri" pitchFamily="34" charset="0"/>
                </a:rPr>
                <a:t>Westenhöfer, M.</a:t>
              </a:r>
              <a:r>
                <a:rPr lang="en-US" sz="653" dirty="0">
                  <a:latin typeface="Calibri" pitchFamily="34" charset="0"/>
                </a:rPr>
                <a:t> (1942) Der Eigenweg des Menschen. Mannstaedt &amp; Co (Berlin).</a:t>
              </a:r>
            </a:p>
            <a:p>
              <a:pPr eaLnBrk="1" hangingPunct="1"/>
              <a:r>
                <a:rPr lang="en-US" sz="653" b="1" dirty="0">
                  <a:latin typeface="Calibri" pitchFamily="34" charset="0"/>
                </a:rPr>
                <a:t>Wrangham R.</a:t>
              </a:r>
              <a:r>
                <a:rPr lang="en-US" sz="653" dirty="0">
                  <a:latin typeface="Calibri" pitchFamily="34" charset="0"/>
                </a:rPr>
                <a:t>  (2005) The Delta Hypothesis: Hominoid Ecology and Hominin Origins. </a:t>
              </a:r>
            </a:p>
          </p:txBody>
        </p:sp>
      </p:grpSp>
      <p:sp>
        <p:nvSpPr>
          <p:cNvPr id="56" name="Text Box 194" hidden="1">
            <a:extLst>
              <a:ext uri="{FF2B5EF4-FFF2-40B4-BE49-F238E27FC236}">
                <a16:creationId xmlns:a16="http://schemas.microsoft.com/office/drawing/2014/main" id="{63F712F2-ECFD-49E4-9F04-FF60A60A06E3}"/>
              </a:ext>
            </a:extLst>
          </p:cNvPr>
          <p:cNvSpPr txBox="1">
            <a:spLocks noChangeArrowheads="1"/>
          </p:cNvSpPr>
          <p:nvPr/>
        </p:nvSpPr>
        <p:spPr bwMode="auto">
          <a:xfrm>
            <a:off x="996402" y="5546947"/>
            <a:ext cx="710203" cy="1113500"/>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b="1" dirty="0">
                <a:latin typeface="Calibri" pitchFamily="34" charset="0"/>
              </a:rPr>
              <a:t>Max Westenhöfer (1942)</a:t>
            </a:r>
            <a:br>
              <a:rPr lang="en-US" sz="653" dirty="0">
                <a:latin typeface="Calibri" pitchFamily="34" charset="0"/>
              </a:rPr>
            </a:br>
            <a:r>
              <a:rPr lang="en-US" sz="870" dirty="0">
                <a:latin typeface="Calibri" pitchFamily="34" charset="0"/>
              </a:rPr>
              <a:t>“</a:t>
            </a:r>
            <a:r>
              <a:rPr lang="en-AU" sz="653" dirty="0">
                <a:latin typeface="Calibri" panose="020F0502020204030204" pitchFamily="34" charset="0"/>
              </a:rPr>
              <a:t>The shape of the human foot, broadening towards the front, could indicate a paludine habitat...”</a:t>
            </a:r>
            <a:br>
              <a:rPr lang="en-AU" sz="490" dirty="0">
                <a:latin typeface="Calibri" panose="020F0502020204030204" pitchFamily="34" charset="0"/>
              </a:rPr>
            </a:br>
            <a:endParaRPr lang="en-US" sz="653" dirty="0">
              <a:latin typeface="Calibri" pitchFamily="34" charset="0"/>
            </a:endParaRPr>
          </a:p>
        </p:txBody>
      </p:sp>
      <p:grpSp>
        <p:nvGrpSpPr>
          <p:cNvPr id="6" name="Group 5" hidden="1">
            <a:extLst>
              <a:ext uri="{FF2B5EF4-FFF2-40B4-BE49-F238E27FC236}">
                <a16:creationId xmlns:a16="http://schemas.microsoft.com/office/drawing/2014/main" id="{5752F588-0DA2-49E4-91A6-118A7DA718BC}"/>
              </a:ext>
            </a:extLst>
          </p:cNvPr>
          <p:cNvGrpSpPr/>
          <p:nvPr/>
        </p:nvGrpSpPr>
        <p:grpSpPr>
          <a:xfrm>
            <a:off x="4117505" y="3964074"/>
            <a:ext cx="1215376" cy="1415288"/>
            <a:chOff x="12884572" y="14543577"/>
            <a:chExt cx="4264223" cy="6216266"/>
          </a:xfrm>
        </p:grpSpPr>
        <p:sp>
          <p:nvSpPr>
            <p:cNvPr id="62" name="Text Box 194">
              <a:extLst>
                <a:ext uri="{FF2B5EF4-FFF2-40B4-BE49-F238E27FC236}">
                  <a16:creationId xmlns:a16="http://schemas.microsoft.com/office/drawing/2014/main" id="{A421DD3E-7816-4A1D-B3F6-8BCD1CD0FBD2}"/>
                </a:ext>
              </a:extLst>
            </p:cNvPr>
            <p:cNvSpPr txBox="1">
              <a:spLocks noChangeArrowheads="1"/>
            </p:cNvSpPr>
            <p:nvPr/>
          </p:nvSpPr>
          <p:spPr bwMode="auto">
            <a:xfrm>
              <a:off x="12884572" y="15133203"/>
              <a:ext cx="4264223" cy="5626640"/>
            </a:xfrm>
            <a:prstGeom prst="rect">
              <a:avLst/>
            </a:prstGeom>
            <a:solidFill>
              <a:schemeClr val="bg1"/>
            </a:solidFill>
            <a:ln w="19050">
              <a:solidFill>
                <a:schemeClr val="accent1">
                  <a:lumMod val="50000"/>
                </a:schemeClr>
              </a:solid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653" dirty="0">
                  <a:latin typeface="Calibri" pitchFamily="34" charset="0"/>
                </a:rPr>
                <a:t>Wading models are rarely given much attention in university level texts about the evolution of bipedality. (Kuliukas 2016)…. </a:t>
              </a:r>
            </a:p>
            <a:p>
              <a:pPr algn="just" eaLnBrk="1" hangingPunct="1"/>
              <a:endParaRPr lang="en-US" sz="653" dirty="0">
                <a:latin typeface="Calibri" pitchFamily="34" charset="0"/>
              </a:endParaRPr>
            </a:p>
            <a:p>
              <a:pPr algn="just" eaLnBrk="1" hangingPunct="1"/>
              <a:endParaRPr lang="en-US" sz="653" dirty="0">
                <a:latin typeface="Calibri" pitchFamily="34" charset="0"/>
              </a:endParaRPr>
            </a:p>
            <a:p>
              <a:pPr algn="just" eaLnBrk="1" hangingPunct="1"/>
              <a:endParaRPr lang="en-US" sz="653" dirty="0">
                <a:latin typeface="Calibri" pitchFamily="34" charset="0"/>
              </a:endParaRPr>
            </a:p>
            <a:p>
              <a:pPr algn="just" eaLnBrk="1" hangingPunct="1"/>
              <a:endParaRPr lang="en-US" sz="653" dirty="0">
                <a:latin typeface="Calibri" pitchFamily="34" charset="0"/>
              </a:endParaRPr>
            </a:p>
            <a:p>
              <a:pPr algn="just" eaLnBrk="1" hangingPunct="1"/>
              <a:endParaRPr lang="en-US" sz="653" dirty="0">
                <a:latin typeface="Calibri" pitchFamily="34" charset="0"/>
              </a:endParaRPr>
            </a:p>
            <a:p>
              <a:pPr algn="just" eaLnBrk="1" hangingPunct="1"/>
              <a:endParaRPr lang="en-US" sz="653" dirty="0">
                <a:latin typeface="Calibri" pitchFamily="34" charset="0"/>
              </a:endParaRPr>
            </a:p>
            <a:p>
              <a:pPr algn="just" eaLnBrk="1" hangingPunct="1"/>
              <a:endParaRPr lang="en-US" sz="653" dirty="0">
                <a:latin typeface="Calibri" pitchFamily="34" charset="0"/>
              </a:endParaRPr>
            </a:p>
            <a:p>
              <a:pPr algn="just" eaLnBrk="1" hangingPunct="1"/>
              <a:endParaRPr lang="en-US" sz="653" dirty="0">
                <a:latin typeface="Calibri" pitchFamily="34" charset="0"/>
              </a:endParaRPr>
            </a:p>
          </p:txBody>
        </p:sp>
        <p:sp>
          <p:nvSpPr>
            <p:cNvPr id="63" name="Rectangle 62">
              <a:extLst>
                <a:ext uri="{FF2B5EF4-FFF2-40B4-BE49-F238E27FC236}">
                  <a16:creationId xmlns:a16="http://schemas.microsoft.com/office/drawing/2014/main" id="{CAC27DDD-EC6B-4233-A7A8-A431D67147A5}"/>
                </a:ext>
              </a:extLst>
            </p:cNvPr>
            <p:cNvSpPr/>
            <p:nvPr/>
          </p:nvSpPr>
          <p:spPr>
            <a:xfrm>
              <a:off x="12884572" y="14543577"/>
              <a:ext cx="4264223" cy="581788"/>
            </a:xfrm>
            <a:prstGeom prst="rect">
              <a:avLst/>
            </a:prstGeom>
            <a:solidFill>
              <a:srgbClr val="000000"/>
            </a:solidFill>
            <a:ln w="12700"/>
          </p:spPr>
          <p:style>
            <a:lnRef idx="2">
              <a:schemeClr val="accent1">
                <a:shade val="50000"/>
              </a:schemeClr>
            </a:lnRef>
            <a:fillRef idx="1">
              <a:schemeClr val="accent1"/>
            </a:fillRef>
            <a:effectRef idx="0">
              <a:schemeClr val="accent1"/>
            </a:effectRef>
            <a:fontRef idx="minor">
              <a:schemeClr val="lt1"/>
            </a:fontRef>
          </p:style>
          <p:txBody>
            <a:bodyPr lIns="15979" tIns="7990" rIns="15979" bIns="7990" rtlCol="0" anchor="ctr"/>
            <a:lstStyle/>
            <a:p>
              <a:pPr algn="ctr"/>
              <a:r>
                <a:rPr lang="en-US" sz="870" b="1" dirty="0">
                  <a:solidFill>
                    <a:schemeClr val="accent3">
                      <a:lumMod val="20000"/>
                      <a:lumOff val="80000"/>
                    </a:schemeClr>
                  </a:solidFill>
                </a:rPr>
                <a:t>Low Popularity…</a:t>
              </a:r>
            </a:p>
          </p:txBody>
        </p:sp>
      </p:grpSp>
      <p:grpSp>
        <p:nvGrpSpPr>
          <p:cNvPr id="9" name="Group 8" hidden="1">
            <a:extLst>
              <a:ext uri="{FF2B5EF4-FFF2-40B4-BE49-F238E27FC236}">
                <a16:creationId xmlns:a16="http://schemas.microsoft.com/office/drawing/2014/main" id="{4E03F2DF-2609-4CA6-8575-B8055B092850}"/>
              </a:ext>
            </a:extLst>
          </p:cNvPr>
          <p:cNvGrpSpPr/>
          <p:nvPr/>
        </p:nvGrpSpPr>
        <p:grpSpPr>
          <a:xfrm>
            <a:off x="6661657" y="3188243"/>
            <a:ext cx="1407101" cy="2136694"/>
            <a:chOff x="22631515" y="11690775"/>
            <a:chExt cx="4769543" cy="7338798"/>
          </a:xfrm>
        </p:grpSpPr>
        <p:sp>
          <p:nvSpPr>
            <p:cNvPr id="55" name="Text Box 194">
              <a:extLst>
                <a:ext uri="{FF2B5EF4-FFF2-40B4-BE49-F238E27FC236}">
                  <a16:creationId xmlns:a16="http://schemas.microsoft.com/office/drawing/2014/main" id="{3180E01D-C012-463B-A27D-9B4082FCD3CC}"/>
                </a:ext>
              </a:extLst>
            </p:cNvPr>
            <p:cNvSpPr txBox="1">
              <a:spLocks noChangeArrowheads="1"/>
            </p:cNvSpPr>
            <p:nvPr/>
          </p:nvSpPr>
          <p:spPr bwMode="auto">
            <a:xfrm>
              <a:off x="22631515" y="12213924"/>
              <a:ext cx="4741816" cy="6815649"/>
            </a:xfrm>
            <a:prstGeom prst="rect">
              <a:avLst/>
            </a:prstGeom>
            <a:solidFill>
              <a:schemeClr val="bg1"/>
            </a:solidFill>
            <a:ln w="19050">
              <a:solidFill>
                <a:srgbClr val="000000"/>
              </a:solid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653" dirty="0">
                  <a:latin typeface="Calibri" pitchFamily="34" charset="0"/>
                </a:rPr>
                <a:t>… but despite their lack of coverage, wading models rank among the highest in terms of an evaluative framework (a kind of marking rubric) designed to assess the strengths of wading models. </a:t>
              </a:r>
            </a:p>
            <a:p>
              <a:pPr eaLnBrk="1" hangingPunct="1"/>
              <a:r>
                <a:rPr lang="en-US" sz="653" dirty="0">
                  <a:solidFill>
                    <a:schemeClr val="accent1">
                      <a:lumMod val="75000"/>
                    </a:schemeClr>
                  </a:solidFill>
                  <a:latin typeface="Calibri" pitchFamily="34" charset="0"/>
                </a:rPr>
                <a:t>(see tinyurl.com/</a:t>
              </a:r>
              <a:r>
                <a:rPr lang="en-US" sz="653" dirty="0" err="1">
                  <a:solidFill>
                    <a:schemeClr val="accent1">
                      <a:lumMod val="75000"/>
                    </a:schemeClr>
                  </a:solidFill>
                  <a:latin typeface="Calibri" pitchFamily="34" charset="0"/>
                </a:rPr>
                <a:t>BipedalModels</a:t>
              </a:r>
              <a:r>
                <a:rPr lang="en-US" sz="653" dirty="0">
                  <a:solidFill>
                    <a:schemeClr val="accent1">
                      <a:lumMod val="75000"/>
                    </a:schemeClr>
                  </a:solidFill>
                  <a:latin typeface="Calibri" pitchFamily="34" charset="0"/>
                </a:rPr>
                <a:t> for details and a chance to enter rankings.)</a:t>
              </a:r>
              <a:endParaRPr lang="en-US" sz="218" dirty="0">
                <a:latin typeface="Calibri" pitchFamily="34" charset="0"/>
              </a:endParaRPr>
            </a:p>
            <a:p>
              <a:pPr algn="just" eaLnBrk="1" hangingPunct="1"/>
              <a:br>
                <a:rPr lang="en-US" sz="653" dirty="0">
                  <a:latin typeface="Calibri" pitchFamily="34" charset="0"/>
                </a:rPr>
              </a:br>
              <a:br>
                <a:rPr lang="en-US" sz="653" dirty="0">
                  <a:latin typeface="Calibri" pitchFamily="34" charset="0"/>
                </a:rPr>
              </a:br>
              <a:br>
                <a:rPr lang="en-US" sz="653" dirty="0">
                  <a:latin typeface="Calibri" pitchFamily="34" charset="0"/>
                </a:rPr>
              </a:br>
              <a:br>
                <a:rPr lang="en-US" sz="653" dirty="0">
                  <a:latin typeface="Calibri" pitchFamily="34" charset="0"/>
                </a:rPr>
              </a:br>
              <a:br>
                <a:rPr lang="en-US" sz="653" dirty="0">
                  <a:latin typeface="Calibri" pitchFamily="34" charset="0"/>
                </a:rPr>
              </a:br>
              <a:br>
                <a:rPr lang="en-US" sz="653" dirty="0">
                  <a:latin typeface="Calibri" pitchFamily="34" charset="0"/>
                </a:rPr>
              </a:br>
              <a:br>
                <a:rPr lang="en-US" sz="653" dirty="0">
                  <a:latin typeface="Calibri" pitchFamily="34" charset="0"/>
                </a:rPr>
              </a:br>
              <a:br>
                <a:rPr lang="en-US" sz="653" dirty="0">
                  <a:latin typeface="Calibri" pitchFamily="34" charset="0"/>
                </a:rPr>
              </a:br>
              <a:br>
                <a:rPr lang="en-US" sz="653" dirty="0">
                  <a:latin typeface="Calibri" pitchFamily="34" charset="0"/>
                </a:rPr>
              </a:br>
              <a:br>
                <a:rPr lang="en-US" sz="653" dirty="0">
                  <a:latin typeface="Calibri" pitchFamily="34" charset="0"/>
                </a:rPr>
              </a:br>
              <a:br>
                <a:rPr lang="en-US" sz="653" dirty="0">
                  <a:latin typeface="Calibri" pitchFamily="34" charset="0"/>
                </a:rPr>
              </a:br>
              <a:endParaRPr lang="en-US" sz="653" dirty="0">
                <a:latin typeface="Calibri" pitchFamily="34" charset="0"/>
              </a:endParaRPr>
            </a:p>
          </p:txBody>
        </p:sp>
        <p:sp>
          <p:nvSpPr>
            <p:cNvPr id="64" name="Rectangle 63">
              <a:extLst>
                <a:ext uri="{FF2B5EF4-FFF2-40B4-BE49-F238E27FC236}">
                  <a16:creationId xmlns:a16="http://schemas.microsoft.com/office/drawing/2014/main" id="{6463E487-9C97-474D-AE54-00E9C3CC7716}"/>
                </a:ext>
              </a:extLst>
            </p:cNvPr>
            <p:cNvSpPr/>
            <p:nvPr/>
          </p:nvSpPr>
          <p:spPr>
            <a:xfrm>
              <a:off x="22631515" y="11690775"/>
              <a:ext cx="4769543" cy="57013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15979" tIns="7990" rIns="15979" bIns="7990" rtlCol="0" anchor="ctr"/>
            <a:lstStyle/>
            <a:p>
              <a:pPr algn="ctr"/>
              <a:r>
                <a:rPr lang="en-US" sz="870" b="1" dirty="0">
                  <a:solidFill>
                    <a:schemeClr val="accent3">
                      <a:lumMod val="20000"/>
                      <a:lumOff val="80000"/>
                    </a:schemeClr>
                  </a:solidFill>
                </a:rPr>
                <a:t>… But High Scoring</a:t>
              </a:r>
            </a:p>
          </p:txBody>
        </p:sp>
      </p:grpSp>
      <p:cxnSp>
        <p:nvCxnSpPr>
          <p:cNvPr id="15" name="Straight Connector 14" hidden="1">
            <a:extLst>
              <a:ext uri="{FF2B5EF4-FFF2-40B4-BE49-F238E27FC236}">
                <a16:creationId xmlns:a16="http://schemas.microsoft.com/office/drawing/2014/main" id="{E4B5387B-8E96-4161-AE0E-C5ECAB6ACFE1}"/>
              </a:ext>
            </a:extLst>
          </p:cNvPr>
          <p:cNvCxnSpPr>
            <a:cxnSpLocks/>
          </p:cNvCxnSpPr>
          <p:nvPr/>
        </p:nvCxnSpPr>
        <p:spPr>
          <a:xfrm flipV="1">
            <a:off x="780797" y="5935218"/>
            <a:ext cx="32730" cy="6450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hidden="1">
            <a:extLst>
              <a:ext uri="{FF2B5EF4-FFF2-40B4-BE49-F238E27FC236}">
                <a16:creationId xmlns:a16="http://schemas.microsoft.com/office/drawing/2014/main" id="{7A77523D-1D1B-4798-B86E-CF3395B138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8456" y="5617725"/>
            <a:ext cx="277169" cy="445543"/>
          </a:xfrm>
          <a:prstGeom prst="rect">
            <a:avLst/>
          </a:prstGeom>
        </p:spPr>
      </p:pic>
      <p:cxnSp>
        <p:nvCxnSpPr>
          <p:cNvPr id="65" name="Straight Connector 64" hidden="1">
            <a:extLst>
              <a:ext uri="{FF2B5EF4-FFF2-40B4-BE49-F238E27FC236}">
                <a16:creationId xmlns:a16="http://schemas.microsoft.com/office/drawing/2014/main" id="{421059F5-7685-4F41-975B-CA59BA18EBE2}"/>
              </a:ext>
            </a:extLst>
          </p:cNvPr>
          <p:cNvCxnSpPr>
            <a:cxnSpLocks/>
          </p:cNvCxnSpPr>
          <p:nvPr/>
        </p:nvCxnSpPr>
        <p:spPr>
          <a:xfrm flipH="1" flipV="1">
            <a:off x="1895479" y="5849654"/>
            <a:ext cx="1308869" cy="737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 Box 194" hidden="1">
            <a:extLst>
              <a:ext uri="{FF2B5EF4-FFF2-40B4-BE49-F238E27FC236}">
                <a16:creationId xmlns:a16="http://schemas.microsoft.com/office/drawing/2014/main" id="{AF43C007-1251-4639-B3B7-D04639C3EA8D}"/>
              </a:ext>
            </a:extLst>
          </p:cNvPr>
          <p:cNvSpPr txBox="1">
            <a:spLocks noChangeArrowheads="1"/>
          </p:cNvSpPr>
          <p:nvPr/>
        </p:nvSpPr>
        <p:spPr bwMode="auto">
          <a:xfrm>
            <a:off x="2073527" y="5546947"/>
            <a:ext cx="829846" cy="879140"/>
          </a:xfrm>
          <a:prstGeom prst="rect">
            <a:avLst/>
          </a:prstGeom>
          <a:solidFill>
            <a:srgbClr val="9DC3E6">
              <a:alpha val="74902"/>
            </a:srgbClr>
          </a:solidFill>
          <a:ln w="12700">
            <a:solidFill>
              <a:schemeClr val="accent5">
                <a:lumMod val="60000"/>
                <a:lumOff val="40000"/>
              </a:schemeClr>
            </a:solid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b="1" dirty="0">
                <a:latin typeface="Calibri" pitchFamily="34" charset="0"/>
              </a:rPr>
              <a:t>Alister Hardy (1960)</a:t>
            </a:r>
          </a:p>
          <a:p>
            <a:pPr eaLnBrk="1" hangingPunct="1"/>
            <a:r>
              <a:rPr lang="en-GB" sz="653" dirty="0">
                <a:latin typeface="Calibri" pitchFamily="34" charset="0"/>
              </a:rPr>
              <a:t>“I imagine him wading, at first perhaps still crouching almost on all fours groping about in the water, digging for shell fish…</a:t>
            </a:r>
            <a:endParaRPr lang="en-US" sz="653" dirty="0">
              <a:latin typeface="Calibri" pitchFamily="34" charset="0"/>
            </a:endParaRPr>
          </a:p>
        </p:txBody>
      </p:sp>
      <p:cxnSp>
        <p:nvCxnSpPr>
          <p:cNvPr id="66" name="Straight Connector 65" hidden="1">
            <a:extLst>
              <a:ext uri="{FF2B5EF4-FFF2-40B4-BE49-F238E27FC236}">
                <a16:creationId xmlns:a16="http://schemas.microsoft.com/office/drawing/2014/main" id="{37527168-6212-4D79-B397-DD96FFAD9674}"/>
              </a:ext>
            </a:extLst>
          </p:cNvPr>
          <p:cNvCxnSpPr>
            <a:cxnSpLocks/>
          </p:cNvCxnSpPr>
          <p:nvPr/>
        </p:nvCxnSpPr>
        <p:spPr>
          <a:xfrm flipH="1" flipV="1">
            <a:off x="3018433" y="5952110"/>
            <a:ext cx="313590" cy="615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ext Box 194" hidden="1">
            <a:extLst>
              <a:ext uri="{FF2B5EF4-FFF2-40B4-BE49-F238E27FC236}">
                <a16:creationId xmlns:a16="http://schemas.microsoft.com/office/drawing/2014/main" id="{C96D05F0-418C-4EA3-B594-BE11BD19A0BC}"/>
              </a:ext>
            </a:extLst>
          </p:cNvPr>
          <p:cNvSpPr txBox="1">
            <a:spLocks noChangeArrowheads="1"/>
          </p:cNvSpPr>
          <p:nvPr/>
        </p:nvSpPr>
        <p:spPr bwMode="auto">
          <a:xfrm>
            <a:off x="3140856" y="5546947"/>
            <a:ext cx="591456" cy="879140"/>
          </a:xfrm>
          <a:prstGeom prst="rect">
            <a:avLst/>
          </a:prstGeom>
          <a:solidFill>
            <a:srgbClr val="9DC3E6">
              <a:alpha val="74902"/>
            </a:srgbClr>
          </a:solid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b="1" dirty="0">
                <a:latin typeface="Calibri" pitchFamily="34" charset="0"/>
              </a:rPr>
              <a:t>Carl Sauer (1962)</a:t>
            </a:r>
            <a:br>
              <a:rPr lang="en-US" sz="653" dirty="0">
                <a:latin typeface="Calibri" pitchFamily="34" charset="0"/>
              </a:rPr>
            </a:br>
            <a:r>
              <a:rPr lang="en-AU" sz="653" dirty="0">
                <a:latin typeface="Calibri" pitchFamily="34" charset="0"/>
              </a:rPr>
              <a:t>“A riparian location is indicated for his [early hominid] earliest living.”</a:t>
            </a:r>
            <a:endParaRPr lang="en-US" sz="653" dirty="0">
              <a:latin typeface="Calibri" pitchFamily="34" charset="0"/>
            </a:endParaRPr>
          </a:p>
        </p:txBody>
      </p:sp>
      <p:pic>
        <p:nvPicPr>
          <p:cNvPr id="29" name="Picture 28" hidden="1">
            <a:extLst>
              <a:ext uri="{FF2B5EF4-FFF2-40B4-BE49-F238E27FC236}">
                <a16:creationId xmlns:a16="http://schemas.microsoft.com/office/drawing/2014/main" id="{946EE6A7-CDBC-4F1D-BAFA-F95FA857CE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56295" y="5617725"/>
            <a:ext cx="292852" cy="428819"/>
          </a:xfrm>
          <a:prstGeom prst="rect">
            <a:avLst/>
          </a:prstGeom>
        </p:spPr>
      </p:pic>
      <p:pic>
        <p:nvPicPr>
          <p:cNvPr id="10" name="Picture 9">
            <a:extLst>
              <a:ext uri="{FF2B5EF4-FFF2-40B4-BE49-F238E27FC236}">
                <a16:creationId xmlns:a16="http://schemas.microsoft.com/office/drawing/2014/main" id="{CC806FAC-B35E-46B2-A809-02BBB9E93C8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0797" y="2869141"/>
            <a:ext cx="1404672" cy="1193971"/>
          </a:xfrm>
          <a:prstGeom prst="rect">
            <a:avLst/>
          </a:prstGeom>
        </p:spPr>
      </p:pic>
      <p:sp>
        <p:nvSpPr>
          <p:cNvPr id="68" name="Text Box 194" hidden="1">
            <a:extLst>
              <a:ext uri="{FF2B5EF4-FFF2-40B4-BE49-F238E27FC236}">
                <a16:creationId xmlns:a16="http://schemas.microsoft.com/office/drawing/2014/main" id="{956AC52C-E36D-45DF-83BC-539962B430DF}"/>
              </a:ext>
            </a:extLst>
          </p:cNvPr>
          <p:cNvSpPr txBox="1">
            <a:spLocks noChangeArrowheads="1"/>
          </p:cNvSpPr>
          <p:nvPr/>
        </p:nvSpPr>
        <p:spPr bwMode="auto">
          <a:xfrm>
            <a:off x="2201825" y="2759988"/>
            <a:ext cx="1782430" cy="1281045"/>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653" dirty="0">
                <a:latin typeface="Calibri" pitchFamily="34" charset="0"/>
              </a:rPr>
              <a:t>The long-standing assumption that bipedality was a unique human-trait that evolved after the split with the chimpanzee was seriously challenged by the discoveries of </a:t>
            </a:r>
            <a:r>
              <a:rPr lang="en-US" sz="653" i="1" dirty="0">
                <a:latin typeface="Calibri" pitchFamily="34" charset="0"/>
              </a:rPr>
              <a:t>Orrorin </a:t>
            </a:r>
            <a:r>
              <a:rPr lang="en-US" sz="653" dirty="0">
                <a:latin typeface="Calibri" pitchFamily="34" charset="0"/>
              </a:rPr>
              <a:t>in 2000 and </a:t>
            </a:r>
            <a:r>
              <a:rPr lang="en-US" sz="653" i="1" dirty="0">
                <a:latin typeface="Calibri" pitchFamily="34" charset="0"/>
              </a:rPr>
              <a:t>Sahelanthropus</a:t>
            </a:r>
            <a:r>
              <a:rPr lang="en-US" sz="653" dirty="0">
                <a:latin typeface="Calibri" pitchFamily="34" charset="0"/>
              </a:rPr>
              <a:t> in 2001 dated at 6 Ma and 7 Ma, respectively. </a:t>
            </a:r>
          </a:p>
          <a:p>
            <a:pPr algn="just" eaLnBrk="1" hangingPunct="1"/>
            <a:r>
              <a:rPr lang="en-US" sz="653" dirty="0">
                <a:latin typeface="Calibri" pitchFamily="34" charset="0"/>
              </a:rPr>
              <a:t>Molecular evidence suggests the LCA of the </a:t>
            </a:r>
            <a:r>
              <a:rPr lang="en-US" sz="653" i="1" dirty="0">
                <a:latin typeface="Calibri" pitchFamily="34" charset="0"/>
              </a:rPr>
              <a:t>Pan/Homo</a:t>
            </a:r>
            <a:r>
              <a:rPr lang="en-US" sz="653" dirty="0">
                <a:latin typeface="Calibri" pitchFamily="34" charset="0"/>
              </a:rPr>
              <a:t> lived ca 7-5 Ma suggesting that it could have already exhibited some mode of bipedality, if not our own striding, energy-efficient form.</a:t>
            </a:r>
          </a:p>
          <a:p>
            <a:pPr algn="just" eaLnBrk="1" hangingPunct="1"/>
            <a:r>
              <a:rPr lang="en-US" sz="653" dirty="0">
                <a:latin typeface="Calibri" pitchFamily="34" charset="0"/>
              </a:rPr>
              <a:t>Other putative bipedal hominids (e.g. </a:t>
            </a:r>
            <a:r>
              <a:rPr lang="en-US" sz="653" i="1" dirty="0">
                <a:latin typeface="Calibri" pitchFamily="34" charset="0"/>
              </a:rPr>
              <a:t>Oreopithecus</a:t>
            </a:r>
            <a:r>
              <a:rPr lang="en-US" sz="653" dirty="0">
                <a:latin typeface="Calibri" pitchFamily="34" charset="0"/>
              </a:rPr>
              <a:t>, </a:t>
            </a:r>
            <a:r>
              <a:rPr lang="en-US" sz="653" i="1" dirty="0" err="1">
                <a:latin typeface="Calibri" pitchFamily="34" charset="0"/>
              </a:rPr>
              <a:t>Danuvius</a:t>
            </a:r>
            <a:r>
              <a:rPr lang="en-US" sz="653" dirty="0">
                <a:latin typeface="Calibri" pitchFamily="34" charset="0"/>
              </a:rPr>
              <a:t> etc. are even older.)</a:t>
            </a:r>
          </a:p>
        </p:txBody>
      </p:sp>
      <p:sp>
        <p:nvSpPr>
          <p:cNvPr id="69" name="Text Box 194" hidden="1">
            <a:extLst>
              <a:ext uri="{FF2B5EF4-FFF2-40B4-BE49-F238E27FC236}">
                <a16:creationId xmlns:a16="http://schemas.microsoft.com/office/drawing/2014/main" id="{D4BED2DF-2CC3-4A5A-AF81-2DE32145B151}"/>
              </a:ext>
            </a:extLst>
          </p:cNvPr>
          <p:cNvSpPr txBox="1">
            <a:spLocks noChangeArrowheads="1"/>
          </p:cNvSpPr>
          <p:nvPr/>
        </p:nvSpPr>
        <p:spPr bwMode="auto">
          <a:xfrm>
            <a:off x="741690" y="4679354"/>
            <a:ext cx="994635" cy="477235"/>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i="1" dirty="0" err="1">
                <a:solidFill>
                  <a:schemeClr val="accent1">
                    <a:lumMod val="75000"/>
                  </a:schemeClr>
                </a:solidFill>
                <a:latin typeface="Calibri" pitchFamily="34" charset="0"/>
              </a:rPr>
              <a:t>Danuvius</a:t>
            </a:r>
            <a:endParaRPr lang="en-US" sz="653" i="1" dirty="0">
              <a:solidFill>
                <a:schemeClr val="accent1">
                  <a:lumMod val="75000"/>
                </a:schemeClr>
              </a:solidFill>
              <a:latin typeface="Calibri" pitchFamily="34" charset="0"/>
            </a:endParaRPr>
          </a:p>
          <a:p>
            <a:pPr eaLnBrk="1" hangingPunct="1"/>
            <a:r>
              <a:rPr lang="en-US" sz="653" i="1" dirty="0">
                <a:solidFill>
                  <a:schemeClr val="accent6">
                    <a:lumMod val="75000"/>
                  </a:schemeClr>
                </a:solidFill>
                <a:latin typeface="Calibri" pitchFamily="34" charset="0"/>
              </a:rPr>
              <a:t>Oreopithecus</a:t>
            </a:r>
            <a:br>
              <a:rPr lang="en-US" sz="653" i="1" dirty="0">
                <a:latin typeface="Calibri" pitchFamily="34" charset="0"/>
              </a:rPr>
            </a:br>
            <a:r>
              <a:rPr lang="en-US" sz="653" i="1" dirty="0">
                <a:solidFill>
                  <a:schemeClr val="accent1">
                    <a:lumMod val="75000"/>
                  </a:schemeClr>
                </a:solidFill>
                <a:latin typeface="Calibri" pitchFamily="34" charset="0"/>
              </a:rPr>
              <a:t>Sahelanthropus</a:t>
            </a:r>
            <a:r>
              <a:rPr lang="en-US" sz="653" i="1" dirty="0">
                <a:latin typeface="Calibri" pitchFamily="34" charset="0"/>
              </a:rPr>
              <a:t> </a:t>
            </a:r>
          </a:p>
          <a:p>
            <a:pPr eaLnBrk="1" hangingPunct="1"/>
            <a:r>
              <a:rPr lang="en-US" sz="653" i="1" dirty="0">
                <a:solidFill>
                  <a:schemeClr val="accent6">
                    <a:lumMod val="75000"/>
                  </a:schemeClr>
                </a:solidFill>
                <a:latin typeface="Calibri" pitchFamily="34" charset="0"/>
              </a:rPr>
              <a:t>Australopithecus afarensis</a:t>
            </a:r>
          </a:p>
        </p:txBody>
      </p:sp>
      <p:sp>
        <p:nvSpPr>
          <p:cNvPr id="70" name="Text Box 194" hidden="1">
            <a:extLst>
              <a:ext uri="{FF2B5EF4-FFF2-40B4-BE49-F238E27FC236}">
                <a16:creationId xmlns:a16="http://schemas.microsoft.com/office/drawing/2014/main" id="{5FD87EDA-502D-4E7B-9ED2-69DEFCE76EAC}"/>
              </a:ext>
            </a:extLst>
          </p:cNvPr>
          <p:cNvSpPr txBox="1">
            <a:spLocks noChangeArrowheads="1"/>
          </p:cNvSpPr>
          <p:nvPr/>
        </p:nvSpPr>
        <p:spPr bwMode="auto">
          <a:xfrm>
            <a:off x="1706604" y="4682365"/>
            <a:ext cx="600930" cy="477235"/>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dirty="0">
                <a:solidFill>
                  <a:schemeClr val="accent1">
                    <a:lumMod val="75000"/>
                  </a:schemeClr>
                </a:solidFill>
                <a:latin typeface="Calibri" pitchFamily="34" charset="0"/>
              </a:rPr>
              <a:t>Riverine</a:t>
            </a:r>
            <a:r>
              <a:rPr lang="en-US" sz="653" dirty="0">
                <a:latin typeface="Calibri" pitchFamily="34" charset="0"/>
              </a:rPr>
              <a:t>.</a:t>
            </a:r>
          </a:p>
          <a:p>
            <a:pPr eaLnBrk="1" hangingPunct="1"/>
            <a:r>
              <a:rPr lang="en-US" sz="653" dirty="0">
                <a:solidFill>
                  <a:schemeClr val="accent6">
                    <a:lumMod val="75000"/>
                  </a:schemeClr>
                </a:solidFill>
                <a:latin typeface="Calibri" pitchFamily="34" charset="0"/>
              </a:rPr>
              <a:t>Swamp</a:t>
            </a:r>
            <a:r>
              <a:rPr lang="en-US" sz="653" dirty="0">
                <a:latin typeface="Calibri" pitchFamily="34" charset="0"/>
              </a:rPr>
              <a:t>.</a:t>
            </a:r>
            <a:br>
              <a:rPr lang="en-US" sz="653" i="1" dirty="0">
                <a:latin typeface="Calibri" pitchFamily="34" charset="0"/>
              </a:rPr>
            </a:br>
            <a:r>
              <a:rPr lang="en-US" sz="653" dirty="0">
                <a:solidFill>
                  <a:schemeClr val="accent1">
                    <a:lumMod val="75000"/>
                  </a:schemeClr>
                </a:solidFill>
                <a:latin typeface="Calibri" pitchFamily="34" charset="0"/>
              </a:rPr>
              <a:t>Lake</a:t>
            </a:r>
            <a:r>
              <a:rPr lang="en-US" sz="653" dirty="0">
                <a:latin typeface="Calibri" pitchFamily="34" charset="0"/>
              </a:rPr>
              <a:t>.</a:t>
            </a:r>
          </a:p>
          <a:p>
            <a:pPr eaLnBrk="1" hangingPunct="1"/>
            <a:r>
              <a:rPr lang="en-US" sz="653" dirty="0">
                <a:solidFill>
                  <a:schemeClr val="accent6">
                    <a:lumMod val="75000"/>
                  </a:schemeClr>
                </a:solidFill>
                <a:latin typeface="Calibri" pitchFamily="34" charset="0"/>
              </a:rPr>
              <a:t>Wetland</a:t>
            </a:r>
            <a:r>
              <a:rPr lang="en-US" sz="653" dirty="0">
                <a:latin typeface="Calibri" pitchFamily="34" charset="0"/>
              </a:rPr>
              <a:t>.</a:t>
            </a:r>
            <a:endParaRPr lang="en-US" sz="653" i="1" dirty="0">
              <a:latin typeface="Calibri" pitchFamily="34" charset="0"/>
            </a:endParaRPr>
          </a:p>
        </p:txBody>
      </p:sp>
      <p:cxnSp>
        <p:nvCxnSpPr>
          <p:cNvPr id="71" name="Straight Connector 70" hidden="1">
            <a:extLst>
              <a:ext uri="{FF2B5EF4-FFF2-40B4-BE49-F238E27FC236}">
                <a16:creationId xmlns:a16="http://schemas.microsoft.com/office/drawing/2014/main" id="{257AB8A4-B18C-4F16-823A-7F6CCB403836}"/>
              </a:ext>
            </a:extLst>
          </p:cNvPr>
          <p:cNvCxnSpPr>
            <a:cxnSpLocks/>
          </p:cNvCxnSpPr>
          <p:nvPr/>
        </p:nvCxnSpPr>
        <p:spPr>
          <a:xfrm flipH="1" flipV="1">
            <a:off x="3870168" y="6067160"/>
            <a:ext cx="721036" cy="49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hidden="1">
            <a:extLst>
              <a:ext uri="{FF2B5EF4-FFF2-40B4-BE49-F238E27FC236}">
                <a16:creationId xmlns:a16="http://schemas.microsoft.com/office/drawing/2014/main" id="{AE74E8FC-2F36-40AA-B9CF-1B05EE8266A5}"/>
              </a:ext>
            </a:extLst>
          </p:cNvPr>
          <p:cNvCxnSpPr>
            <a:cxnSpLocks/>
          </p:cNvCxnSpPr>
          <p:nvPr/>
        </p:nvCxnSpPr>
        <p:spPr>
          <a:xfrm flipH="1" flipV="1">
            <a:off x="3774980" y="6058661"/>
            <a:ext cx="2120871" cy="504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hidden="1">
            <a:extLst>
              <a:ext uri="{FF2B5EF4-FFF2-40B4-BE49-F238E27FC236}">
                <a16:creationId xmlns:a16="http://schemas.microsoft.com/office/drawing/2014/main" id="{30BC61A8-DC76-4C8F-8073-B90DDC702BD2}"/>
              </a:ext>
            </a:extLst>
          </p:cNvPr>
          <p:cNvCxnSpPr>
            <a:cxnSpLocks/>
          </p:cNvCxnSpPr>
          <p:nvPr/>
        </p:nvCxnSpPr>
        <p:spPr>
          <a:xfrm flipH="1" flipV="1">
            <a:off x="4506641" y="6123892"/>
            <a:ext cx="2650839" cy="4634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hidden="1">
            <a:extLst>
              <a:ext uri="{FF2B5EF4-FFF2-40B4-BE49-F238E27FC236}">
                <a16:creationId xmlns:a16="http://schemas.microsoft.com/office/drawing/2014/main" id="{D4F9624E-0168-4B21-B513-9F7F2BF5B70C}"/>
              </a:ext>
            </a:extLst>
          </p:cNvPr>
          <p:cNvCxnSpPr>
            <a:cxnSpLocks/>
          </p:cNvCxnSpPr>
          <p:nvPr/>
        </p:nvCxnSpPr>
        <p:spPr>
          <a:xfrm flipH="1" flipV="1">
            <a:off x="3855995" y="6058661"/>
            <a:ext cx="3701905" cy="521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Picture 31" hidden="1">
            <a:extLst>
              <a:ext uri="{FF2B5EF4-FFF2-40B4-BE49-F238E27FC236}">
                <a16:creationId xmlns:a16="http://schemas.microsoft.com/office/drawing/2014/main" id="{CCC3D3F1-FA6B-4D3E-BAE5-A0AF8B1081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59992" y="4610361"/>
            <a:ext cx="1032281" cy="664421"/>
          </a:xfrm>
          <a:prstGeom prst="rect">
            <a:avLst/>
          </a:prstGeom>
        </p:spPr>
      </p:pic>
      <p:pic>
        <p:nvPicPr>
          <p:cNvPr id="34" name="Picture 33" hidden="1">
            <a:extLst>
              <a:ext uri="{FF2B5EF4-FFF2-40B4-BE49-F238E27FC236}">
                <a16:creationId xmlns:a16="http://schemas.microsoft.com/office/drawing/2014/main" id="{C6DA8C81-8E4D-41E6-8F92-5756AC6B472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28278" y="4606867"/>
            <a:ext cx="631662" cy="676297"/>
          </a:xfrm>
          <a:prstGeom prst="rect">
            <a:avLst/>
          </a:prstGeom>
        </p:spPr>
      </p:pic>
      <p:pic>
        <p:nvPicPr>
          <p:cNvPr id="11" name="Picture 10" hidden="1">
            <a:extLst>
              <a:ext uri="{FF2B5EF4-FFF2-40B4-BE49-F238E27FC236}">
                <a16:creationId xmlns:a16="http://schemas.microsoft.com/office/drawing/2014/main" id="{643D5D2E-3FA7-4647-90D1-994C058DA6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40688" y="130729"/>
            <a:ext cx="1629896" cy="578499"/>
          </a:xfrm>
          <a:prstGeom prst="rect">
            <a:avLst/>
          </a:prstGeom>
        </p:spPr>
      </p:pic>
      <p:pic>
        <p:nvPicPr>
          <p:cNvPr id="18" name="Picture 17" hidden="1">
            <a:extLst>
              <a:ext uri="{FF2B5EF4-FFF2-40B4-BE49-F238E27FC236}">
                <a16:creationId xmlns:a16="http://schemas.microsoft.com/office/drawing/2014/main" id="{533CCE39-96F1-4464-BCE2-9BEB29399BD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86308" y="1104276"/>
            <a:ext cx="2624086" cy="1802083"/>
          </a:xfrm>
          <a:prstGeom prst="rect">
            <a:avLst/>
          </a:prstGeom>
        </p:spPr>
      </p:pic>
      <p:sp>
        <p:nvSpPr>
          <p:cNvPr id="75" name="Text Box 194" hidden="1">
            <a:extLst>
              <a:ext uri="{FF2B5EF4-FFF2-40B4-BE49-F238E27FC236}">
                <a16:creationId xmlns:a16="http://schemas.microsoft.com/office/drawing/2014/main" id="{36FF737C-5A04-4C5A-8112-8250F050EEA9}"/>
              </a:ext>
            </a:extLst>
          </p:cNvPr>
          <p:cNvSpPr txBox="1">
            <a:spLocks noChangeArrowheads="1"/>
          </p:cNvSpPr>
          <p:nvPr/>
        </p:nvSpPr>
        <p:spPr bwMode="auto">
          <a:xfrm>
            <a:off x="4186741" y="1055217"/>
            <a:ext cx="1167369" cy="2185332"/>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653" dirty="0">
                <a:latin typeface="Calibri" pitchFamily="34" charset="0"/>
              </a:rPr>
              <a:t>Until recently there was very little evidence, anecdotal or otherwise, of large primates engaged in bipedal wading behaviour. Elaine Morgan’s (1997) four chapters on the subject could only cite stories of wading in the proboscis monkey (</a:t>
            </a:r>
            <a:r>
              <a:rPr lang="en-US" sz="653" i="1" dirty="0">
                <a:latin typeface="Calibri" pitchFamily="34" charset="0"/>
              </a:rPr>
              <a:t>Nasalis larvatus</a:t>
            </a:r>
            <a:r>
              <a:rPr lang="en-US" sz="653" dirty="0">
                <a:latin typeface="Calibri" pitchFamily="34" charset="0"/>
              </a:rPr>
              <a:t>) to back her arguments up. </a:t>
            </a:r>
          </a:p>
          <a:p>
            <a:pPr algn="just" eaLnBrk="1" hangingPunct="1"/>
            <a:r>
              <a:rPr lang="en-US" sz="653" dirty="0">
                <a:latin typeface="Calibri" pitchFamily="34" charset="0"/>
              </a:rPr>
              <a:t>However, in the last twenty years there has been a stream of photographic and video evidence repeatedly showing that whereas on land, chimpanzees, bonobos, gorillas and orangutans are largely quadrupedal, they all switch to bipedalism in waist-deep water very predictably.</a:t>
            </a:r>
          </a:p>
          <a:p>
            <a:pPr algn="just" eaLnBrk="1" hangingPunct="1"/>
            <a:endParaRPr lang="en-US" sz="653" i="1" dirty="0">
              <a:latin typeface="Calibri" pitchFamily="34" charset="0"/>
            </a:endParaRPr>
          </a:p>
        </p:txBody>
      </p:sp>
      <p:sp>
        <p:nvSpPr>
          <p:cNvPr id="76" name="Text Box 194" hidden="1">
            <a:extLst>
              <a:ext uri="{FF2B5EF4-FFF2-40B4-BE49-F238E27FC236}">
                <a16:creationId xmlns:a16="http://schemas.microsoft.com/office/drawing/2014/main" id="{ADB26DFE-DE41-4186-80F3-B93647F98262}"/>
              </a:ext>
            </a:extLst>
          </p:cNvPr>
          <p:cNvSpPr txBox="1">
            <a:spLocks noChangeArrowheads="1"/>
          </p:cNvSpPr>
          <p:nvPr/>
        </p:nvSpPr>
        <p:spPr bwMode="auto">
          <a:xfrm>
            <a:off x="5338318" y="2879689"/>
            <a:ext cx="2717666" cy="242812"/>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sz="544" i="1" dirty="0">
                <a:latin typeface="Calibri" pitchFamily="34" charset="0"/>
              </a:rPr>
              <a:t>From top left: Pan troglodytes; Gorilla gorilla; Pongo pygmaeus</a:t>
            </a:r>
            <a:r>
              <a:rPr lang="en-US" sz="544" i="1">
                <a:latin typeface="Calibri" pitchFamily="34" charset="0"/>
              </a:rPr>
              <a:t>; Pan </a:t>
            </a:r>
            <a:r>
              <a:rPr lang="en-US" sz="544" i="1" dirty="0">
                <a:latin typeface="Calibri" pitchFamily="34" charset="0"/>
              </a:rPr>
              <a:t>paniscus.</a:t>
            </a:r>
            <a:br>
              <a:rPr lang="en-US" sz="544" i="1" dirty="0">
                <a:latin typeface="Calibri" pitchFamily="34" charset="0"/>
              </a:rPr>
            </a:br>
            <a:r>
              <a:rPr lang="en-US" sz="544" i="1" dirty="0">
                <a:latin typeface="Calibri" pitchFamily="34" charset="0"/>
              </a:rPr>
              <a:t>BBC Life of Mammals, Breuer et al. 2005, </a:t>
            </a:r>
            <a:r>
              <a:rPr lang="en-US" sz="544" i="1" dirty="0" err="1">
                <a:latin typeface="Calibri" pitchFamily="34" charset="0"/>
              </a:rPr>
              <a:t>OrangUtan</a:t>
            </a:r>
            <a:r>
              <a:rPr lang="en-US" sz="544" i="1" dirty="0">
                <a:latin typeface="Calibri" pitchFamily="34" charset="0"/>
              </a:rPr>
              <a:t> Foundation; Kuliukas 2001.</a:t>
            </a:r>
          </a:p>
        </p:txBody>
      </p:sp>
      <p:pic>
        <p:nvPicPr>
          <p:cNvPr id="20" name="Picture 19">
            <a:extLst>
              <a:ext uri="{FF2B5EF4-FFF2-40B4-BE49-F238E27FC236}">
                <a16:creationId xmlns:a16="http://schemas.microsoft.com/office/drawing/2014/main" id="{1B7EFC19-8930-49B5-A6DA-45A319AD48C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124980" y="4554199"/>
            <a:ext cx="1194268" cy="803287"/>
          </a:xfrm>
          <a:prstGeom prst="rect">
            <a:avLst/>
          </a:prstGeom>
        </p:spPr>
      </p:pic>
      <p:pic>
        <p:nvPicPr>
          <p:cNvPr id="23" name="Picture 22" hidden="1">
            <a:extLst>
              <a:ext uri="{FF2B5EF4-FFF2-40B4-BE49-F238E27FC236}">
                <a16:creationId xmlns:a16="http://schemas.microsoft.com/office/drawing/2014/main" id="{6FB5A75F-4BF6-4777-B561-3DFD85D517D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219094" y="1072979"/>
            <a:ext cx="2038096" cy="563293"/>
          </a:xfrm>
          <a:prstGeom prst="rect">
            <a:avLst/>
          </a:prstGeom>
        </p:spPr>
      </p:pic>
      <p:sp>
        <p:nvSpPr>
          <p:cNvPr id="77" name="Text Box 194" hidden="1">
            <a:extLst>
              <a:ext uri="{FF2B5EF4-FFF2-40B4-BE49-F238E27FC236}">
                <a16:creationId xmlns:a16="http://schemas.microsoft.com/office/drawing/2014/main" id="{CE7387A0-1993-4CEF-86B8-18BB75CDD39F}"/>
              </a:ext>
            </a:extLst>
          </p:cNvPr>
          <p:cNvSpPr txBox="1">
            <a:spLocks noChangeArrowheads="1"/>
          </p:cNvSpPr>
          <p:nvPr/>
        </p:nvSpPr>
        <p:spPr bwMode="auto">
          <a:xfrm>
            <a:off x="8199987" y="1595323"/>
            <a:ext cx="2592930" cy="1180570"/>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653" dirty="0">
                <a:latin typeface="Calibri" pitchFamily="34" charset="0"/>
              </a:rPr>
              <a:t>The platypelloid pelvis of </a:t>
            </a:r>
            <a:r>
              <a:rPr lang="en-US" sz="653" i="1" dirty="0">
                <a:latin typeface="Calibri" pitchFamily="34" charset="0"/>
              </a:rPr>
              <a:t>Australopithecus afarensis</a:t>
            </a:r>
            <a:r>
              <a:rPr lang="en-US" sz="653" dirty="0">
                <a:latin typeface="Calibri" pitchFamily="34" charset="0"/>
              </a:rPr>
              <a:t> (AL 288-1 or “Lucy”) has rarely been studied from the point of view of a putative gait. Clearly, many characteristics indicate a kind of bipedality but as it’s so unlike the modern human form it begs the question – what mode of locomotion could they have been engaged in? As it’s not intermediate between that of </a:t>
            </a:r>
            <a:r>
              <a:rPr lang="en-US" sz="653" i="1" dirty="0">
                <a:latin typeface="Calibri" pitchFamily="34" charset="0"/>
              </a:rPr>
              <a:t>Pan/Gorilla</a:t>
            </a:r>
            <a:r>
              <a:rPr lang="en-US" sz="653" dirty="0">
                <a:latin typeface="Calibri" pitchFamily="34" charset="0"/>
              </a:rPr>
              <a:t> and </a:t>
            </a:r>
            <a:r>
              <a:rPr lang="en-US" sz="653" i="1" dirty="0">
                <a:latin typeface="Calibri" pitchFamily="34" charset="0"/>
              </a:rPr>
              <a:t>Homo</a:t>
            </a:r>
            <a:r>
              <a:rPr lang="en-US" sz="653" dirty="0">
                <a:latin typeface="Calibri" pitchFamily="34" charset="0"/>
              </a:rPr>
              <a:t>, it seems to suggest it’s bipedality was not a vestige of climbing, but something completely different.</a:t>
            </a:r>
          </a:p>
          <a:p>
            <a:pPr algn="just" eaLnBrk="1" hangingPunct="1"/>
            <a:r>
              <a:rPr lang="en-US" sz="653" dirty="0">
                <a:latin typeface="Calibri" pitchFamily="34" charset="0"/>
              </a:rPr>
              <a:t>A 3D geometric morphometric analysis of the pelvic shape from the point of view of relative load arms of the main muscle blocks showed that Lucy’s pelvis was adapted to more powerful abduction/adduction and rotation of the hip, consistent with a putative side-side, wading gait. (Kuliukas 2016)</a:t>
            </a:r>
          </a:p>
        </p:txBody>
      </p:sp>
      <p:pic>
        <p:nvPicPr>
          <p:cNvPr id="25" name="Picture 24" hidden="1">
            <a:extLst>
              <a:ext uri="{FF2B5EF4-FFF2-40B4-BE49-F238E27FC236}">
                <a16:creationId xmlns:a16="http://schemas.microsoft.com/office/drawing/2014/main" id="{7C882D28-B32B-405B-974C-93031B19B12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92917" y="1120929"/>
            <a:ext cx="618286" cy="1549579"/>
          </a:xfrm>
          <a:prstGeom prst="rect">
            <a:avLst/>
          </a:prstGeom>
        </p:spPr>
      </p:pic>
      <p:sp>
        <p:nvSpPr>
          <p:cNvPr id="78" name="Text Box 194" hidden="1">
            <a:extLst>
              <a:ext uri="{FF2B5EF4-FFF2-40B4-BE49-F238E27FC236}">
                <a16:creationId xmlns:a16="http://schemas.microsoft.com/office/drawing/2014/main" id="{2A5BF731-B78F-4B5D-9EF7-2F8045BE1CC4}"/>
              </a:ext>
            </a:extLst>
          </p:cNvPr>
          <p:cNvSpPr txBox="1">
            <a:spLocks noChangeArrowheads="1"/>
          </p:cNvSpPr>
          <p:nvPr/>
        </p:nvSpPr>
        <p:spPr bwMode="auto">
          <a:xfrm>
            <a:off x="1895479" y="5268694"/>
            <a:ext cx="1209392" cy="150736"/>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sz="490" dirty="0">
                <a:latin typeface="Calibri" pitchFamily="34" charset="0"/>
              </a:rPr>
              <a:t>Palaeo Lake Chad (from Vignaud et al 2002)</a:t>
            </a:r>
          </a:p>
        </p:txBody>
      </p:sp>
      <p:pic>
        <p:nvPicPr>
          <p:cNvPr id="30" name="Picture 29" hidden="1">
            <a:extLst>
              <a:ext uri="{FF2B5EF4-FFF2-40B4-BE49-F238E27FC236}">
                <a16:creationId xmlns:a16="http://schemas.microsoft.com/office/drawing/2014/main" id="{3A3CB44D-B770-4B25-B23D-7E7F6254153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942215" y="3227100"/>
            <a:ext cx="1504167" cy="1051197"/>
          </a:xfrm>
          <a:prstGeom prst="rect">
            <a:avLst/>
          </a:prstGeom>
        </p:spPr>
      </p:pic>
      <p:sp>
        <p:nvSpPr>
          <p:cNvPr id="79" name="Text Box 194" hidden="1">
            <a:extLst>
              <a:ext uri="{FF2B5EF4-FFF2-40B4-BE49-F238E27FC236}">
                <a16:creationId xmlns:a16="http://schemas.microsoft.com/office/drawing/2014/main" id="{BA3CA85D-215C-4CE8-96B2-9E646DE65856}"/>
              </a:ext>
            </a:extLst>
          </p:cNvPr>
          <p:cNvSpPr txBox="1">
            <a:spLocks noChangeArrowheads="1"/>
          </p:cNvSpPr>
          <p:nvPr/>
        </p:nvSpPr>
        <p:spPr bwMode="auto">
          <a:xfrm>
            <a:off x="8192356" y="3328270"/>
            <a:ext cx="1714680" cy="778665"/>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653" dirty="0">
                <a:latin typeface="Calibri" pitchFamily="34" charset="0"/>
              </a:rPr>
              <a:t>A study of human volunteers engaged in bipedal wading in different depths of shallow water and walking on dry land, with varying hip and knee flexion, showed that in water 1m deep the cost differential of bipedal locomotion with a 50</a:t>
            </a:r>
            <a:r>
              <a:rPr lang="en-US" sz="653" baseline="30000" dirty="0">
                <a:latin typeface="Calibri" pitchFamily="34" charset="0"/>
              </a:rPr>
              <a:t>0</a:t>
            </a:r>
            <a:r>
              <a:rPr lang="en-US" sz="653" dirty="0">
                <a:latin typeface="Calibri" pitchFamily="34" charset="0"/>
              </a:rPr>
              <a:t> hip flexion was reduced from 55% to 19% and eliminated completely at 70</a:t>
            </a:r>
            <a:r>
              <a:rPr lang="en-US" sz="653" baseline="30000" dirty="0">
                <a:latin typeface="Calibri" pitchFamily="34" charset="0"/>
              </a:rPr>
              <a:t>0.</a:t>
            </a:r>
            <a:r>
              <a:rPr lang="en-US" sz="653" dirty="0">
                <a:latin typeface="Calibri" pitchFamily="34" charset="0"/>
              </a:rPr>
              <a:t> (Kuliukas 2016.)</a:t>
            </a:r>
          </a:p>
        </p:txBody>
      </p:sp>
      <p:sp>
        <p:nvSpPr>
          <p:cNvPr id="80" name="Text Box 194" hidden="1">
            <a:extLst>
              <a:ext uri="{FF2B5EF4-FFF2-40B4-BE49-F238E27FC236}">
                <a16:creationId xmlns:a16="http://schemas.microsoft.com/office/drawing/2014/main" id="{F36320D2-A6B2-432F-A2F3-71C0C38A1D44}"/>
              </a:ext>
            </a:extLst>
          </p:cNvPr>
          <p:cNvSpPr txBox="1">
            <a:spLocks noChangeArrowheads="1"/>
          </p:cNvSpPr>
          <p:nvPr/>
        </p:nvSpPr>
        <p:spPr bwMode="auto">
          <a:xfrm>
            <a:off x="8192450" y="2902177"/>
            <a:ext cx="3218754" cy="577712"/>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653" dirty="0">
                <a:latin typeface="Calibri" pitchFamily="34" charset="0"/>
              </a:rPr>
              <a:t>It is very unlikely that very first hominid terrestrial bipeds were preadapted to walking as efficiently as later </a:t>
            </a:r>
            <a:r>
              <a:rPr lang="en-US" sz="653" i="1" dirty="0">
                <a:latin typeface="Calibri" pitchFamily="34" charset="0"/>
              </a:rPr>
              <a:t>Homo </a:t>
            </a:r>
            <a:r>
              <a:rPr lang="en-US" sz="653" dirty="0">
                <a:latin typeface="Calibri" pitchFamily="34" charset="0"/>
              </a:rPr>
              <a:t>palaeospecies seem to have been. Scenarios should therefore be considered where the cost of bipedal locomotion in a hominid not yet anatomically adapted to doing so efficiently might have been “cushioned.”  </a:t>
            </a:r>
          </a:p>
          <a:p>
            <a:pPr algn="just" eaLnBrk="1" hangingPunct="1"/>
            <a:endParaRPr lang="en-US" sz="653" dirty="0">
              <a:latin typeface="Calibri" pitchFamily="34" charset="0"/>
            </a:endParaRPr>
          </a:p>
        </p:txBody>
      </p:sp>
      <p:cxnSp>
        <p:nvCxnSpPr>
          <p:cNvPr id="89" name="Straight Connector 88" hidden="1">
            <a:extLst>
              <a:ext uri="{FF2B5EF4-FFF2-40B4-BE49-F238E27FC236}">
                <a16:creationId xmlns:a16="http://schemas.microsoft.com/office/drawing/2014/main" id="{3484E270-9B3D-4C6E-ADDA-B29BF186E03E}"/>
              </a:ext>
            </a:extLst>
          </p:cNvPr>
          <p:cNvCxnSpPr>
            <a:cxnSpLocks/>
          </p:cNvCxnSpPr>
          <p:nvPr/>
        </p:nvCxnSpPr>
        <p:spPr>
          <a:xfrm flipH="1" flipV="1">
            <a:off x="6266682" y="6067160"/>
            <a:ext cx="2091265" cy="5130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hidden="1">
            <a:extLst>
              <a:ext uri="{FF2B5EF4-FFF2-40B4-BE49-F238E27FC236}">
                <a16:creationId xmlns:a16="http://schemas.microsoft.com/office/drawing/2014/main" id="{B299144C-BAFB-442C-AD63-0103755E3DF8}"/>
              </a:ext>
            </a:extLst>
          </p:cNvPr>
          <p:cNvCxnSpPr>
            <a:cxnSpLocks/>
          </p:cNvCxnSpPr>
          <p:nvPr/>
        </p:nvCxnSpPr>
        <p:spPr>
          <a:xfrm flipH="1" flipV="1">
            <a:off x="6296149" y="6051581"/>
            <a:ext cx="3415043" cy="53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2" name="Picture 81">
            <a:extLst>
              <a:ext uri="{FF2B5EF4-FFF2-40B4-BE49-F238E27FC236}">
                <a16:creationId xmlns:a16="http://schemas.microsoft.com/office/drawing/2014/main" id="{7BE141CE-DF37-42CE-B77F-CB9B9882672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196352" y="5617725"/>
            <a:ext cx="337561" cy="470258"/>
          </a:xfrm>
          <a:prstGeom prst="rect">
            <a:avLst/>
          </a:prstGeom>
        </p:spPr>
      </p:pic>
      <p:cxnSp>
        <p:nvCxnSpPr>
          <p:cNvPr id="98" name="Straight Connector 97" hidden="1">
            <a:extLst>
              <a:ext uri="{FF2B5EF4-FFF2-40B4-BE49-F238E27FC236}">
                <a16:creationId xmlns:a16="http://schemas.microsoft.com/office/drawing/2014/main" id="{C84646A4-3563-4124-B4CA-4688ED553D5A}"/>
              </a:ext>
            </a:extLst>
          </p:cNvPr>
          <p:cNvCxnSpPr>
            <a:cxnSpLocks/>
          </p:cNvCxnSpPr>
          <p:nvPr/>
        </p:nvCxnSpPr>
        <p:spPr>
          <a:xfrm flipH="1" flipV="1">
            <a:off x="7251942" y="5978372"/>
            <a:ext cx="1108595" cy="4987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hidden="1">
            <a:extLst>
              <a:ext uri="{FF2B5EF4-FFF2-40B4-BE49-F238E27FC236}">
                <a16:creationId xmlns:a16="http://schemas.microsoft.com/office/drawing/2014/main" id="{9EB0B367-CD80-4670-A61F-239334A6B635}"/>
              </a:ext>
            </a:extLst>
          </p:cNvPr>
          <p:cNvCxnSpPr>
            <a:cxnSpLocks/>
          </p:cNvCxnSpPr>
          <p:nvPr/>
        </p:nvCxnSpPr>
        <p:spPr>
          <a:xfrm flipH="1" flipV="1">
            <a:off x="7238100" y="5952110"/>
            <a:ext cx="2962984" cy="635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hidden="1">
            <a:extLst>
              <a:ext uri="{FF2B5EF4-FFF2-40B4-BE49-F238E27FC236}">
                <a16:creationId xmlns:a16="http://schemas.microsoft.com/office/drawing/2014/main" id="{D138C031-D329-458E-B9B6-3D3402D9557D}"/>
              </a:ext>
            </a:extLst>
          </p:cNvPr>
          <p:cNvCxnSpPr>
            <a:cxnSpLocks/>
          </p:cNvCxnSpPr>
          <p:nvPr/>
        </p:nvCxnSpPr>
        <p:spPr>
          <a:xfrm flipH="1" flipV="1">
            <a:off x="7263046" y="5993556"/>
            <a:ext cx="3724327" cy="578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hidden="1">
            <a:extLst>
              <a:ext uri="{FF2B5EF4-FFF2-40B4-BE49-F238E27FC236}">
                <a16:creationId xmlns:a16="http://schemas.microsoft.com/office/drawing/2014/main" id="{4DC22EEC-DF50-4C1A-920A-2C2F2249012E}"/>
              </a:ext>
            </a:extLst>
          </p:cNvPr>
          <p:cNvCxnSpPr>
            <a:cxnSpLocks/>
          </p:cNvCxnSpPr>
          <p:nvPr/>
        </p:nvCxnSpPr>
        <p:spPr>
          <a:xfrm flipH="1" flipV="1">
            <a:off x="7224467" y="5986988"/>
            <a:ext cx="2486726" cy="5932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hidden="1">
            <a:extLst>
              <a:ext uri="{FF2B5EF4-FFF2-40B4-BE49-F238E27FC236}">
                <a16:creationId xmlns:a16="http://schemas.microsoft.com/office/drawing/2014/main" id="{544108A6-6321-4BE0-ABAA-0944EAC3F5CC}"/>
              </a:ext>
            </a:extLst>
          </p:cNvPr>
          <p:cNvCxnSpPr>
            <a:cxnSpLocks/>
          </p:cNvCxnSpPr>
          <p:nvPr/>
        </p:nvCxnSpPr>
        <p:spPr>
          <a:xfrm flipH="1" flipV="1">
            <a:off x="3811216" y="6009135"/>
            <a:ext cx="5899976" cy="578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 Box 194" hidden="1">
            <a:extLst>
              <a:ext uri="{FF2B5EF4-FFF2-40B4-BE49-F238E27FC236}">
                <a16:creationId xmlns:a16="http://schemas.microsoft.com/office/drawing/2014/main" id="{C7039CF7-6780-405A-9825-8F87F6864BEC}"/>
              </a:ext>
            </a:extLst>
          </p:cNvPr>
          <p:cNvSpPr txBox="1">
            <a:spLocks noChangeArrowheads="1"/>
          </p:cNvSpPr>
          <p:nvPr/>
        </p:nvSpPr>
        <p:spPr bwMode="auto">
          <a:xfrm>
            <a:off x="4052518" y="5546947"/>
            <a:ext cx="2135261" cy="879140"/>
          </a:xfrm>
          <a:prstGeom prst="rect">
            <a:avLst/>
          </a:prstGeom>
          <a:solidFill>
            <a:srgbClr val="9DC3E6">
              <a:alpha val="74902"/>
            </a:srgbClr>
          </a:solid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b="1" dirty="0">
                <a:latin typeface="Calibri" pitchFamily="34" charset="0"/>
              </a:rPr>
              <a:t>Elaine Morgan (1972, 1982, 1990, 1991, 1993, 1994, 1995, 1997, 2002, 2008, 2011)</a:t>
            </a:r>
          </a:p>
          <a:p>
            <a:pPr eaLnBrk="1" hangingPunct="1"/>
            <a:r>
              <a:rPr lang="en-US" sz="653" dirty="0">
                <a:latin typeface="Calibri" pitchFamily="34" charset="0"/>
              </a:rPr>
              <a:t>“Professor Hardy wrote that wading in water would explain not only our erect walk…” (1972)</a:t>
            </a:r>
            <a:br>
              <a:rPr lang="en-US" sz="653" dirty="0">
                <a:latin typeface="Calibri" pitchFamily="34" charset="0"/>
              </a:rPr>
            </a:br>
            <a:r>
              <a:rPr lang="en-US" sz="653" dirty="0">
                <a:latin typeface="Calibri" pitchFamily="34" charset="0"/>
              </a:rPr>
              <a:t>1 Chapter on bipedalism (1980)</a:t>
            </a:r>
          </a:p>
          <a:p>
            <a:pPr eaLnBrk="1" hangingPunct="1"/>
            <a:r>
              <a:rPr lang="en-US" sz="653" dirty="0">
                <a:latin typeface="Calibri" pitchFamily="34" charset="0"/>
              </a:rPr>
              <a:t>2 Chapters (1990) &amp; 4 Chapters (1997).</a:t>
            </a:r>
          </a:p>
          <a:p>
            <a:pPr eaLnBrk="1" hangingPunct="1"/>
            <a:r>
              <a:rPr lang="en-US" sz="653" dirty="0">
                <a:latin typeface="Calibri" pitchFamily="34" charset="0"/>
              </a:rPr>
              <a:t>41 years promoting the wading hypothesis and other waterside hypotheses of human evolution.</a:t>
            </a:r>
          </a:p>
        </p:txBody>
      </p:sp>
      <p:sp>
        <p:nvSpPr>
          <p:cNvPr id="97" name="Text Box 194" hidden="1">
            <a:extLst>
              <a:ext uri="{FF2B5EF4-FFF2-40B4-BE49-F238E27FC236}">
                <a16:creationId xmlns:a16="http://schemas.microsoft.com/office/drawing/2014/main" id="{60D1B97E-6E4A-4224-A63F-2EA27B7E4445}"/>
              </a:ext>
            </a:extLst>
          </p:cNvPr>
          <p:cNvSpPr txBox="1">
            <a:spLocks noChangeArrowheads="1"/>
          </p:cNvSpPr>
          <p:nvPr/>
        </p:nvSpPr>
        <p:spPr bwMode="auto">
          <a:xfrm>
            <a:off x="6522803" y="5546947"/>
            <a:ext cx="557034" cy="979617"/>
          </a:xfrm>
          <a:prstGeom prst="rect">
            <a:avLst/>
          </a:prstGeom>
          <a:solidFill>
            <a:srgbClr val="9DC3E6">
              <a:alpha val="74902"/>
            </a:srgbClr>
          </a:solidFill>
          <a:ln w="12700">
            <a:solidFill>
              <a:schemeClr val="accent5">
                <a:lumMod val="60000"/>
                <a:lumOff val="40000"/>
              </a:schemeClr>
            </a:solid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653" b="1" dirty="0">
                <a:latin typeface="+mn-lt"/>
              </a:rPr>
              <a:t>Carsten Niemitz (2000, 2002, 2004, 2007, 2008, 2010)</a:t>
            </a:r>
          </a:p>
          <a:p>
            <a:r>
              <a:rPr lang="en-US" sz="653" dirty="0">
                <a:latin typeface="+mn-lt"/>
              </a:rPr>
              <a:t>Amphibische </a:t>
            </a:r>
            <a:r>
              <a:rPr lang="en-US" sz="653" dirty="0" err="1">
                <a:latin typeface="+mn-lt"/>
              </a:rPr>
              <a:t>Generalisten-theorie</a:t>
            </a:r>
            <a:r>
              <a:rPr lang="en-US" sz="653" dirty="0">
                <a:latin typeface="+mn-lt"/>
              </a:rPr>
              <a:t> (</a:t>
            </a:r>
            <a:r>
              <a:rPr lang="en-US" sz="653">
                <a:latin typeface="+mn-lt"/>
              </a:rPr>
              <a:t>2002).</a:t>
            </a:r>
            <a:endParaRPr lang="en-US" sz="653" dirty="0">
              <a:latin typeface="+mn-lt"/>
            </a:endParaRPr>
          </a:p>
        </p:txBody>
      </p:sp>
      <p:pic>
        <p:nvPicPr>
          <p:cNvPr id="14" name="Picture 13" hidden="1">
            <a:extLst>
              <a:ext uri="{FF2B5EF4-FFF2-40B4-BE49-F238E27FC236}">
                <a16:creationId xmlns:a16="http://schemas.microsoft.com/office/drawing/2014/main" id="{7EC3530B-75CA-42D3-A4A5-1AC007D5F0B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74587" y="5617725"/>
            <a:ext cx="379781" cy="486014"/>
          </a:xfrm>
          <a:prstGeom prst="rect">
            <a:avLst/>
          </a:prstGeom>
        </p:spPr>
      </p:pic>
      <p:sp>
        <p:nvSpPr>
          <p:cNvPr id="59" name="Text Box 194" hidden="1">
            <a:extLst>
              <a:ext uri="{FF2B5EF4-FFF2-40B4-BE49-F238E27FC236}">
                <a16:creationId xmlns:a16="http://schemas.microsoft.com/office/drawing/2014/main" id="{3755DA96-E83C-40CC-9A11-363433C3E8A9}"/>
              </a:ext>
            </a:extLst>
          </p:cNvPr>
          <p:cNvSpPr txBox="1">
            <a:spLocks noChangeArrowheads="1"/>
          </p:cNvSpPr>
          <p:nvPr/>
        </p:nvSpPr>
        <p:spPr bwMode="auto">
          <a:xfrm>
            <a:off x="7404446" y="5546947"/>
            <a:ext cx="846827" cy="879140"/>
          </a:xfrm>
          <a:prstGeom prst="rect">
            <a:avLst/>
          </a:prstGeom>
          <a:solidFill>
            <a:srgbClr val="9DC3E6">
              <a:alpha val="74902"/>
            </a:srgbClr>
          </a:solid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b="1" dirty="0">
                <a:latin typeface="Calibri" pitchFamily="34" charset="0"/>
              </a:rPr>
              <a:t>Algis Kuliukas (2000, 2002, 2008, 2011 2013, 2016, 2018)</a:t>
            </a:r>
            <a:endParaRPr lang="en-US" sz="653" dirty="0">
              <a:latin typeface="Calibri" pitchFamily="34" charset="0"/>
            </a:endParaRPr>
          </a:p>
          <a:p>
            <a:pPr eaLnBrk="1" hangingPunct="1"/>
            <a:r>
              <a:rPr lang="en-US" sz="653" dirty="0">
                <a:latin typeface="Calibri" pitchFamily="34" charset="0"/>
              </a:rPr>
              <a:t>MSc (UCL, 2000)</a:t>
            </a:r>
          </a:p>
          <a:p>
            <a:pPr eaLnBrk="1" hangingPunct="1"/>
            <a:r>
              <a:rPr lang="en-US" sz="653" dirty="0">
                <a:latin typeface="Calibri" pitchFamily="34" charset="0"/>
              </a:rPr>
              <a:t>PhD UWA (2016)</a:t>
            </a:r>
          </a:p>
          <a:p>
            <a:pPr eaLnBrk="1" hangingPunct="1"/>
            <a:r>
              <a:rPr lang="en-US" sz="653" dirty="0">
                <a:latin typeface="Calibri" pitchFamily="34" charset="0"/>
              </a:rPr>
              <a:t>12 Papers, 3 Book Chapters. Biography of Elaine Morgan (2020).</a:t>
            </a:r>
          </a:p>
        </p:txBody>
      </p:sp>
      <p:cxnSp>
        <p:nvCxnSpPr>
          <p:cNvPr id="115" name="Straight Connector 114" hidden="1">
            <a:extLst>
              <a:ext uri="{FF2B5EF4-FFF2-40B4-BE49-F238E27FC236}">
                <a16:creationId xmlns:a16="http://schemas.microsoft.com/office/drawing/2014/main" id="{7527AC5D-ED4A-4FDD-9E1E-08FAE9A53BF4}"/>
              </a:ext>
            </a:extLst>
          </p:cNvPr>
          <p:cNvCxnSpPr>
            <a:cxnSpLocks/>
          </p:cNvCxnSpPr>
          <p:nvPr/>
        </p:nvCxnSpPr>
        <p:spPr>
          <a:xfrm flipH="1" flipV="1">
            <a:off x="8408356" y="6009135"/>
            <a:ext cx="199018" cy="4475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hidden="1">
            <a:extLst>
              <a:ext uri="{FF2B5EF4-FFF2-40B4-BE49-F238E27FC236}">
                <a16:creationId xmlns:a16="http://schemas.microsoft.com/office/drawing/2014/main" id="{90E79377-FFD6-493A-BE3A-72CE6F3C4043}"/>
              </a:ext>
            </a:extLst>
          </p:cNvPr>
          <p:cNvCxnSpPr>
            <a:cxnSpLocks/>
          </p:cNvCxnSpPr>
          <p:nvPr/>
        </p:nvCxnSpPr>
        <p:spPr>
          <a:xfrm flipV="1">
            <a:off x="8626510" y="5970095"/>
            <a:ext cx="854583" cy="6101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 Box 194" hidden="1">
            <a:extLst>
              <a:ext uri="{FF2B5EF4-FFF2-40B4-BE49-F238E27FC236}">
                <a16:creationId xmlns:a16="http://schemas.microsoft.com/office/drawing/2014/main" id="{12814F53-BA22-4F6D-85E5-3B639DE62056}"/>
              </a:ext>
            </a:extLst>
          </p:cNvPr>
          <p:cNvSpPr txBox="1">
            <a:spLocks noChangeArrowheads="1"/>
          </p:cNvSpPr>
          <p:nvPr/>
        </p:nvSpPr>
        <p:spPr bwMode="auto">
          <a:xfrm>
            <a:off x="8571496" y="5546947"/>
            <a:ext cx="686970" cy="778665"/>
          </a:xfrm>
          <a:prstGeom prst="rect">
            <a:avLst/>
          </a:prstGeom>
          <a:solidFill>
            <a:srgbClr val="9DC3E6">
              <a:alpha val="74902"/>
            </a:srgbClr>
          </a:solid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b="1" dirty="0">
                <a:latin typeface="Calibri" pitchFamily="34" charset="0"/>
              </a:rPr>
              <a:t>Marc Verhaegen (2002)</a:t>
            </a:r>
          </a:p>
          <a:p>
            <a:pPr eaLnBrk="1" hangingPunct="1"/>
            <a:r>
              <a:rPr lang="en-US" sz="653" dirty="0">
                <a:latin typeface="Calibri" pitchFamily="34" charset="0"/>
              </a:rPr>
              <a:t>Aquarboreal Ancestors?</a:t>
            </a:r>
            <a:br>
              <a:rPr lang="en-US" sz="653" dirty="0">
                <a:latin typeface="Calibri" pitchFamily="34" charset="0"/>
              </a:rPr>
            </a:br>
            <a:r>
              <a:rPr lang="en-US" sz="653" dirty="0">
                <a:latin typeface="Calibri" pitchFamily="34" charset="0"/>
              </a:rPr>
              <a:t>Verhaegen, Puech, Munro 2002).</a:t>
            </a:r>
          </a:p>
        </p:txBody>
      </p:sp>
      <p:cxnSp>
        <p:nvCxnSpPr>
          <p:cNvPr id="121" name="Straight Connector 120" hidden="1">
            <a:extLst>
              <a:ext uri="{FF2B5EF4-FFF2-40B4-BE49-F238E27FC236}">
                <a16:creationId xmlns:a16="http://schemas.microsoft.com/office/drawing/2014/main" id="{719C1B15-71AE-4106-ACAE-8EC966DDA67C}"/>
              </a:ext>
            </a:extLst>
          </p:cNvPr>
          <p:cNvCxnSpPr>
            <a:cxnSpLocks/>
          </p:cNvCxnSpPr>
          <p:nvPr/>
        </p:nvCxnSpPr>
        <p:spPr>
          <a:xfrm flipV="1">
            <a:off x="8989446" y="5952110"/>
            <a:ext cx="1539570" cy="6458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hidden="1">
            <a:extLst>
              <a:ext uri="{FF2B5EF4-FFF2-40B4-BE49-F238E27FC236}">
                <a16:creationId xmlns:a16="http://schemas.microsoft.com/office/drawing/2014/main" id="{DEAE944A-20FB-4168-BA11-5AE7D206E8E8}"/>
              </a:ext>
            </a:extLst>
          </p:cNvPr>
          <p:cNvCxnSpPr>
            <a:cxnSpLocks/>
          </p:cNvCxnSpPr>
          <p:nvPr/>
        </p:nvCxnSpPr>
        <p:spPr>
          <a:xfrm flipV="1">
            <a:off x="9506038" y="5952110"/>
            <a:ext cx="984398" cy="635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hidden="1">
            <a:extLst>
              <a:ext uri="{FF2B5EF4-FFF2-40B4-BE49-F238E27FC236}">
                <a16:creationId xmlns:a16="http://schemas.microsoft.com/office/drawing/2014/main" id="{00A31F36-8ADA-447B-A2F1-105348EEF1A0}"/>
              </a:ext>
            </a:extLst>
          </p:cNvPr>
          <p:cNvCxnSpPr>
            <a:cxnSpLocks/>
          </p:cNvCxnSpPr>
          <p:nvPr/>
        </p:nvCxnSpPr>
        <p:spPr>
          <a:xfrm flipH="1" flipV="1">
            <a:off x="10571057" y="5935218"/>
            <a:ext cx="416316" cy="6196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6" name="Picture 85" hidden="1">
            <a:extLst>
              <a:ext uri="{FF2B5EF4-FFF2-40B4-BE49-F238E27FC236}">
                <a16:creationId xmlns:a16="http://schemas.microsoft.com/office/drawing/2014/main" id="{CF929032-8E47-444D-BB6A-D5A35A9E368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399502" y="5617725"/>
            <a:ext cx="364025" cy="483964"/>
          </a:xfrm>
          <a:prstGeom prst="rect">
            <a:avLst/>
          </a:prstGeom>
        </p:spPr>
      </p:pic>
      <p:sp>
        <p:nvSpPr>
          <p:cNvPr id="96" name="Text Box 194" hidden="1">
            <a:extLst>
              <a:ext uri="{FF2B5EF4-FFF2-40B4-BE49-F238E27FC236}">
                <a16:creationId xmlns:a16="http://schemas.microsoft.com/office/drawing/2014/main" id="{7482390C-0256-4114-994D-22D94D69015F}"/>
              </a:ext>
            </a:extLst>
          </p:cNvPr>
          <p:cNvSpPr txBox="1">
            <a:spLocks noChangeArrowheads="1"/>
          </p:cNvSpPr>
          <p:nvPr/>
        </p:nvSpPr>
        <p:spPr bwMode="auto">
          <a:xfrm>
            <a:off x="9580244" y="5546947"/>
            <a:ext cx="820795" cy="1080093"/>
          </a:xfrm>
          <a:prstGeom prst="rect">
            <a:avLst/>
          </a:prstGeom>
          <a:solidFill>
            <a:srgbClr val="9DC3E6">
              <a:alpha val="74902"/>
            </a:srgbClr>
          </a:solid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b="1" dirty="0">
                <a:latin typeface="Calibri" pitchFamily="34" charset="0"/>
              </a:rPr>
              <a:t>David Attenborough (2002)</a:t>
            </a:r>
            <a:endParaRPr lang="en-US" sz="653" dirty="0">
              <a:latin typeface="Calibri" pitchFamily="34" charset="0"/>
            </a:endParaRPr>
          </a:p>
          <a:p>
            <a:pPr eaLnBrk="1" hangingPunct="1"/>
            <a:r>
              <a:rPr lang="en-GB" sz="653" dirty="0">
                <a:latin typeface="Calibri" pitchFamily="34" charset="0"/>
              </a:rPr>
              <a:t>[on wading] “… when our distant ancestors took a step away from being apes and a step towards humanity.” </a:t>
            </a:r>
            <a:r>
              <a:rPr lang="en-US" sz="653" dirty="0">
                <a:latin typeface="Calibri" pitchFamily="34" charset="0"/>
              </a:rPr>
              <a:t>Life of Mammals Documentary.</a:t>
            </a:r>
          </a:p>
        </p:txBody>
      </p:sp>
      <p:sp>
        <p:nvSpPr>
          <p:cNvPr id="88" name="Text Box 194" hidden="1">
            <a:extLst>
              <a:ext uri="{FF2B5EF4-FFF2-40B4-BE49-F238E27FC236}">
                <a16:creationId xmlns:a16="http://schemas.microsoft.com/office/drawing/2014/main" id="{4B0B5A3C-38F3-4C55-A8BF-9783718B0D36}"/>
              </a:ext>
            </a:extLst>
          </p:cNvPr>
          <p:cNvSpPr txBox="1">
            <a:spLocks noChangeArrowheads="1"/>
          </p:cNvSpPr>
          <p:nvPr/>
        </p:nvSpPr>
        <p:spPr bwMode="auto">
          <a:xfrm>
            <a:off x="10752160" y="5546947"/>
            <a:ext cx="818583" cy="979617"/>
          </a:xfrm>
          <a:prstGeom prst="rect">
            <a:avLst/>
          </a:prstGeom>
          <a:solidFill>
            <a:srgbClr val="9DC3E6">
              <a:alpha val="74902"/>
            </a:srgbClr>
          </a:solid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653" b="1" dirty="0">
                <a:latin typeface="Calibri" pitchFamily="34" charset="0"/>
              </a:rPr>
              <a:t>Richard Wrangham (2005, 2009, 2021)</a:t>
            </a:r>
          </a:p>
          <a:p>
            <a:pPr eaLnBrk="1" hangingPunct="1"/>
            <a:r>
              <a:rPr lang="en-US" sz="653" dirty="0">
                <a:latin typeface="Calibri" pitchFamily="34" charset="0"/>
              </a:rPr>
              <a:t>“Delta Hypothesis” (2005)</a:t>
            </a:r>
          </a:p>
          <a:p>
            <a:pPr eaLnBrk="1" hangingPunct="1"/>
            <a:r>
              <a:rPr lang="en-GB" sz="653" dirty="0">
                <a:latin typeface="Calibri" pitchFamily="34" charset="0"/>
              </a:rPr>
              <a:t>"That's what we come from... a water-walking wading ape."</a:t>
            </a:r>
            <a:endParaRPr lang="en-US" sz="653" dirty="0">
              <a:latin typeface="Calibri" pitchFamily="34" charset="0"/>
            </a:endParaRPr>
          </a:p>
          <a:p>
            <a:pPr eaLnBrk="1" hangingPunct="1"/>
            <a:r>
              <a:rPr lang="en-US" sz="653" dirty="0">
                <a:latin typeface="Calibri" pitchFamily="34" charset="0"/>
              </a:rPr>
              <a:t>H</a:t>
            </a:r>
            <a:r>
              <a:rPr lang="en-US" sz="653" baseline="-25000" dirty="0">
                <a:latin typeface="Calibri" pitchFamily="34" charset="0"/>
              </a:rPr>
              <a:t>2</a:t>
            </a:r>
            <a:r>
              <a:rPr lang="en-US" sz="653" dirty="0">
                <a:latin typeface="Calibri" pitchFamily="34" charset="0"/>
              </a:rPr>
              <a:t>O Documentary  E2 (2021).</a:t>
            </a:r>
          </a:p>
        </p:txBody>
      </p:sp>
      <p:pic>
        <p:nvPicPr>
          <p:cNvPr id="36" name="Picture 35" hidden="1">
            <a:extLst>
              <a:ext uri="{FF2B5EF4-FFF2-40B4-BE49-F238E27FC236}">
                <a16:creationId xmlns:a16="http://schemas.microsoft.com/office/drawing/2014/main" id="{696BD764-44DA-495C-A08D-620C39F20DC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080252" y="5617725"/>
            <a:ext cx="340062" cy="465042"/>
          </a:xfrm>
          <a:prstGeom prst="rect">
            <a:avLst/>
          </a:prstGeom>
        </p:spPr>
      </p:pic>
      <p:pic>
        <p:nvPicPr>
          <p:cNvPr id="84" name="Picture 83" hidden="1">
            <a:extLst>
              <a:ext uri="{FF2B5EF4-FFF2-40B4-BE49-F238E27FC236}">
                <a16:creationId xmlns:a16="http://schemas.microsoft.com/office/drawing/2014/main" id="{AE38B75A-85D2-43AA-BED9-6F61F2FB664B}"/>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209547" y="5617725"/>
            <a:ext cx="372881" cy="488602"/>
          </a:xfrm>
          <a:prstGeom prst="rect">
            <a:avLst/>
          </a:prstGeom>
        </p:spPr>
      </p:pic>
      <p:pic>
        <p:nvPicPr>
          <p:cNvPr id="90" name="Picture 89">
            <a:extLst>
              <a:ext uri="{FF2B5EF4-FFF2-40B4-BE49-F238E27FC236}">
                <a16:creationId xmlns:a16="http://schemas.microsoft.com/office/drawing/2014/main" id="{F18A6693-3664-40C6-9026-E81863131D90}"/>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227356" y="5617725"/>
            <a:ext cx="372881" cy="528055"/>
          </a:xfrm>
          <a:prstGeom prst="rect">
            <a:avLst/>
          </a:prstGeom>
        </p:spPr>
      </p:pic>
      <p:pic>
        <p:nvPicPr>
          <p:cNvPr id="3" name="Picture 2" hidden="1">
            <a:extLst>
              <a:ext uri="{FF2B5EF4-FFF2-40B4-BE49-F238E27FC236}">
                <a16:creationId xmlns:a16="http://schemas.microsoft.com/office/drawing/2014/main" id="{F27D11F0-A836-4076-8C83-2AEB66D6442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683401" y="4069018"/>
            <a:ext cx="1355432" cy="1318007"/>
          </a:xfrm>
          <a:prstGeom prst="rect">
            <a:avLst/>
          </a:prstGeom>
        </p:spPr>
      </p:pic>
      <p:pic>
        <p:nvPicPr>
          <p:cNvPr id="21" name="Picture 20">
            <a:extLst>
              <a:ext uri="{FF2B5EF4-FFF2-40B4-BE49-F238E27FC236}">
                <a16:creationId xmlns:a16="http://schemas.microsoft.com/office/drawing/2014/main" id="{7122269C-9A70-4CC2-82E5-F3456B50875D}"/>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736325" y="5617725"/>
            <a:ext cx="338799" cy="445543"/>
          </a:xfrm>
          <a:prstGeom prst="rect">
            <a:avLst/>
          </a:prstGeom>
        </p:spPr>
      </p:pic>
      <p:sp>
        <p:nvSpPr>
          <p:cNvPr id="91" name="Text Box 194" hidden="1">
            <a:extLst>
              <a:ext uri="{FF2B5EF4-FFF2-40B4-BE49-F238E27FC236}">
                <a16:creationId xmlns:a16="http://schemas.microsoft.com/office/drawing/2014/main" id="{DEA2D29F-2C84-4AC8-862A-288530962048}"/>
              </a:ext>
            </a:extLst>
          </p:cNvPr>
          <p:cNvSpPr txBox="1">
            <a:spLocks noChangeArrowheads="1"/>
          </p:cNvSpPr>
          <p:nvPr/>
        </p:nvSpPr>
        <p:spPr bwMode="auto">
          <a:xfrm>
            <a:off x="2949034" y="5266064"/>
            <a:ext cx="1042727" cy="150736"/>
          </a:xfrm>
          <a:prstGeom prst="rect">
            <a:avLst/>
          </a:prstGeom>
          <a:noFill/>
          <a:ln w="12700">
            <a:noFill/>
          </a:ln>
          <a:effectLst/>
        </p:spPr>
        <p:txBody>
          <a:bodyPr wrap="square" lIns="37301" tIns="37301" rIns="37301" bIns="373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sz="490" dirty="0">
                <a:latin typeface="Calibri" pitchFamily="34" charset="0"/>
              </a:rPr>
              <a:t>Hadar</a:t>
            </a:r>
          </a:p>
        </p:txBody>
      </p:sp>
      <p:pic>
        <p:nvPicPr>
          <p:cNvPr id="22" name="Picture 21">
            <a:extLst>
              <a:ext uri="{FF2B5EF4-FFF2-40B4-BE49-F238E27FC236}">
                <a16:creationId xmlns:a16="http://schemas.microsoft.com/office/drawing/2014/main" id="{61865EB4-F0EF-4A21-84F1-BF736EB4825A}"/>
              </a:ext>
            </a:extLst>
          </p:cNvPr>
          <p:cNvPicPr>
            <a:picLocks noChangeAspect="1"/>
          </p:cNvPicPr>
          <p:nvPr/>
        </p:nvPicPr>
        <p:blipFill>
          <a:blip r:embed="rId25"/>
          <a:stretch>
            <a:fillRect/>
          </a:stretch>
        </p:blipFill>
        <p:spPr>
          <a:xfrm>
            <a:off x="2856294" y="-32697"/>
            <a:ext cx="6448667" cy="6956557"/>
          </a:xfrm>
          <a:prstGeom prst="rect">
            <a:avLst/>
          </a:prstGeom>
        </p:spPr>
      </p:pic>
      <p:pic>
        <p:nvPicPr>
          <p:cNvPr id="28" name="Picture 27">
            <a:extLst>
              <a:ext uri="{FF2B5EF4-FFF2-40B4-BE49-F238E27FC236}">
                <a16:creationId xmlns:a16="http://schemas.microsoft.com/office/drawing/2014/main" id="{FA5F400C-1E64-4E28-A221-EB8C0AB2CA66}"/>
              </a:ext>
            </a:extLst>
          </p:cNvPr>
          <p:cNvPicPr>
            <a:picLocks noChangeAspect="1"/>
          </p:cNvPicPr>
          <p:nvPr/>
        </p:nvPicPr>
        <p:blipFill>
          <a:blip r:embed="rId26"/>
          <a:stretch>
            <a:fillRect/>
          </a:stretch>
        </p:blipFill>
        <p:spPr>
          <a:xfrm>
            <a:off x="2196573" y="-39074"/>
            <a:ext cx="7851808" cy="6889684"/>
          </a:xfrm>
          <a:prstGeom prst="rect">
            <a:avLst/>
          </a:prstGeom>
        </p:spPr>
      </p:pic>
      <p:pic>
        <p:nvPicPr>
          <p:cNvPr id="33" name="Picture 32">
            <a:extLst>
              <a:ext uri="{FF2B5EF4-FFF2-40B4-BE49-F238E27FC236}">
                <a16:creationId xmlns:a16="http://schemas.microsoft.com/office/drawing/2014/main" id="{AD2860AF-C63D-49CE-A3B9-C32317D149EE}"/>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666507" y="0"/>
            <a:ext cx="8858985" cy="6858000"/>
          </a:xfrm>
          <a:prstGeom prst="rect">
            <a:avLst/>
          </a:prstGeom>
        </p:spPr>
      </p:pic>
      <p:pic>
        <p:nvPicPr>
          <p:cNvPr id="60" name="Picture 59">
            <a:extLst>
              <a:ext uri="{FF2B5EF4-FFF2-40B4-BE49-F238E27FC236}">
                <a16:creationId xmlns:a16="http://schemas.microsoft.com/office/drawing/2014/main" id="{7F750C88-A608-4F9E-8D9C-F0270931BDD9}"/>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28950" y="0"/>
            <a:ext cx="12134100" cy="6858000"/>
          </a:xfrm>
          <a:prstGeom prst="rect">
            <a:avLst/>
          </a:prstGeom>
        </p:spPr>
      </p:pic>
    </p:spTree>
    <p:extLst>
      <p:ext uri="{BB962C8B-B14F-4D97-AF65-F5344CB8AC3E}">
        <p14:creationId xmlns:p14="http://schemas.microsoft.com/office/powerpoint/2010/main" val="349822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81481E-6 L -0.29219 0.22246 " pathEditMode="relative" rAng="0" ptsTypes="AA">
                                      <p:cBhvr>
                                        <p:cTn id="10" dur="2000" fill="hold"/>
                                        <p:tgtEl>
                                          <p:spTgt spid="22"/>
                                        </p:tgtEl>
                                        <p:attrNameLst>
                                          <p:attrName>ppt_x</p:attrName>
                                          <p:attrName>ppt_y</p:attrName>
                                        </p:attrNameLst>
                                      </p:cBhvr>
                                      <p:rCtr x="-14609" y="11111"/>
                                    </p:animMotion>
                                  </p:childTnLst>
                                </p:cTn>
                              </p:par>
                              <p:par>
                                <p:cTn id="11" presetID="6" presetClass="emph" presetSubtype="0" fill="hold" nodeType="withEffect">
                                  <p:stCondLst>
                                    <p:cond delay="0"/>
                                  </p:stCondLst>
                                  <p:childTnLst>
                                    <p:animScale>
                                      <p:cBhvr>
                                        <p:cTn id="12" dur="2000" fill="hold"/>
                                        <p:tgtEl>
                                          <p:spTgt spid="22"/>
                                        </p:tgtEl>
                                      </p:cBhvr>
                                      <p:by x="25000" y="25000"/>
                                    </p:animScale>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2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54167E-6 2.22222E-6 L -0.22278 0.18935 " pathEditMode="relative" rAng="0" ptsTypes="AA">
                                      <p:cBhvr>
                                        <p:cTn id="23" dur="2000" fill="hold"/>
                                        <p:tgtEl>
                                          <p:spTgt spid="28"/>
                                        </p:tgtEl>
                                        <p:attrNameLst>
                                          <p:attrName>ppt_x</p:attrName>
                                          <p:attrName>ppt_y</p:attrName>
                                        </p:attrNameLst>
                                      </p:cBhvr>
                                      <p:rCtr x="-11146" y="9468"/>
                                    </p:animMotion>
                                  </p:childTnLst>
                                </p:cTn>
                              </p:par>
                              <p:par>
                                <p:cTn id="24" presetID="6" presetClass="emph" presetSubtype="0" fill="hold" nodeType="withEffect">
                                  <p:stCondLst>
                                    <p:cond delay="0"/>
                                  </p:stCondLst>
                                  <p:childTnLst>
                                    <p:animScale>
                                      <p:cBhvr>
                                        <p:cTn id="25" dur="2000" fill="hold"/>
                                        <p:tgtEl>
                                          <p:spTgt spid="28"/>
                                        </p:tgtEl>
                                      </p:cBhvr>
                                      <p:by x="25000" y="25000"/>
                                    </p:animScale>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 0 L 0.38867 0.0588 " pathEditMode="relative" rAng="0" ptsTypes="AA">
                                      <p:cBhvr>
                                        <p:cTn id="36" dur="2000" fill="hold"/>
                                        <p:tgtEl>
                                          <p:spTgt spid="33"/>
                                        </p:tgtEl>
                                        <p:attrNameLst>
                                          <p:attrName>ppt_x</p:attrName>
                                          <p:attrName>ppt_y</p:attrName>
                                        </p:attrNameLst>
                                      </p:cBhvr>
                                      <p:rCtr x="19427" y="2940"/>
                                    </p:animMotion>
                                  </p:childTnLst>
                                </p:cTn>
                              </p:par>
                              <p:par>
                                <p:cTn id="37" presetID="6" presetClass="emph" presetSubtype="0" fill="hold" nodeType="withEffect">
                                  <p:stCondLst>
                                    <p:cond delay="0"/>
                                  </p:stCondLst>
                                  <p:childTnLst>
                                    <p:animScale>
                                      <p:cBhvr>
                                        <p:cTn id="38" dur="2000" fill="hold"/>
                                        <p:tgtEl>
                                          <p:spTgt spid="33"/>
                                        </p:tgtEl>
                                      </p:cBhvr>
                                      <p:by x="25000" y="25000"/>
                                    </p:animScale>
                                  </p:childTnLst>
                                </p:cTn>
                              </p:par>
                            </p:childTnLst>
                          </p:cTn>
                        </p:par>
                        <p:par>
                          <p:cTn id="39" fill="hold">
                            <p:stCondLst>
                              <p:cond delay="2000"/>
                            </p:stCondLst>
                            <p:childTnLst>
                              <p:par>
                                <p:cTn id="40" presetID="1" presetClass="exit" presetSubtype="0" fill="hold" nodeType="afterEffect">
                                  <p:stCondLst>
                                    <p:cond delay="0"/>
                                  </p:stCondLst>
                                  <p:childTnLst>
                                    <p:set>
                                      <p:cBhvr>
                                        <p:cTn id="41" dur="1" fill="hold">
                                          <p:stCondLst>
                                            <p:cond delay="0"/>
                                          </p:stCondLst>
                                        </p:cTn>
                                        <p:tgtEl>
                                          <p:spTgt spid="3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0 0 L 0.34961 -0.19306 " pathEditMode="relative" rAng="0" ptsTypes="AA">
                                      <p:cBhvr>
                                        <p:cTn id="49" dur="2000" fill="hold"/>
                                        <p:tgtEl>
                                          <p:spTgt spid="60"/>
                                        </p:tgtEl>
                                        <p:attrNameLst>
                                          <p:attrName>ppt_x</p:attrName>
                                          <p:attrName>ppt_y</p:attrName>
                                        </p:attrNameLst>
                                      </p:cBhvr>
                                      <p:rCtr x="17474" y="-9653"/>
                                    </p:animMotion>
                                  </p:childTnLst>
                                </p:cTn>
                              </p:par>
                              <p:par>
                                <p:cTn id="50" presetID="6" presetClass="emph" presetSubtype="0" fill="hold" nodeType="withEffect">
                                  <p:stCondLst>
                                    <p:cond delay="0"/>
                                  </p:stCondLst>
                                  <p:childTnLst>
                                    <p:animScale>
                                      <p:cBhvr>
                                        <p:cTn id="51" dur="2000" fill="hold"/>
                                        <p:tgtEl>
                                          <p:spTgt spid="60"/>
                                        </p:tgtEl>
                                      </p:cBhvr>
                                      <p:by x="25000" y="25000"/>
                                    </p:animScale>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7CBE10-5338-4C20-BDCC-9EA1C5561840}"/>
              </a:ext>
            </a:extLst>
          </p:cNvPr>
          <p:cNvPicPr>
            <a:picLocks noChangeAspect="1"/>
          </p:cNvPicPr>
          <p:nvPr/>
        </p:nvPicPr>
        <p:blipFill>
          <a:blip r:embed="rId3"/>
          <a:stretch>
            <a:fillRect/>
          </a:stretch>
        </p:blipFill>
        <p:spPr>
          <a:xfrm>
            <a:off x="1409070" y="2747592"/>
            <a:ext cx="3422422" cy="3362729"/>
          </a:xfrm>
          <a:prstGeom prst="rect">
            <a:avLst/>
          </a:prstGeom>
        </p:spPr>
      </p:pic>
      <p:pic>
        <p:nvPicPr>
          <p:cNvPr id="9" name="Picture 8">
            <a:extLst>
              <a:ext uri="{FF2B5EF4-FFF2-40B4-BE49-F238E27FC236}">
                <a16:creationId xmlns:a16="http://schemas.microsoft.com/office/drawing/2014/main" id="{32401339-045D-4C17-AC2F-10862D5AF6A0}"/>
              </a:ext>
            </a:extLst>
          </p:cNvPr>
          <p:cNvPicPr>
            <a:picLocks noChangeAspect="1"/>
          </p:cNvPicPr>
          <p:nvPr/>
        </p:nvPicPr>
        <p:blipFill>
          <a:blip r:embed="rId4"/>
          <a:stretch>
            <a:fillRect/>
          </a:stretch>
        </p:blipFill>
        <p:spPr>
          <a:xfrm>
            <a:off x="5584988" y="2747591"/>
            <a:ext cx="5951734" cy="3362729"/>
          </a:xfrm>
          <a:prstGeom prst="rect">
            <a:avLst/>
          </a:prstGeom>
        </p:spPr>
      </p:pic>
      <p:sp>
        <p:nvSpPr>
          <p:cNvPr id="10" name="TextBox 9">
            <a:extLst>
              <a:ext uri="{FF2B5EF4-FFF2-40B4-BE49-F238E27FC236}">
                <a16:creationId xmlns:a16="http://schemas.microsoft.com/office/drawing/2014/main" id="{41073EF8-D5B9-4AB4-8329-B30A337ABB8A}"/>
              </a:ext>
            </a:extLst>
          </p:cNvPr>
          <p:cNvSpPr txBox="1"/>
          <p:nvPr/>
        </p:nvSpPr>
        <p:spPr>
          <a:xfrm>
            <a:off x="2186371" y="1976790"/>
            <a:ext cx="1867819" cy="523220"/>
          </a:xfrm>
          <a:prstGeom prst="rect">
            <a:avLst/>
          </a:prstGeom>
          <a:noFill/>
        </p:spPr>
        <p:txBody>
          <a:bodyPr wrap="none" rtlCol="0">
            <a:spAutoFit/>
          </a:bodyPr>
          <a:lstStyle/>
          <a:p>
            <a:r>
              <a:rPr lang="en-AU" sz="2800" b="1" dirty="0">
                <a:solidFill>
                  <a:srgbClr val="009BD2"/>
                </a:solidFill>
              </a:rPr>
              <a:t>Mermaids?</a:t>
            </a:r>
          </a:p>
        </p:txBody>
      </p:sp>
      <p:sp>
        <p:nvSpPr>
          <p:cNvPr id="11" name="TextBox 10">
            <a:extLst>
              <a:ext uri="{FF2B5EF4-FFF2-40B4-BE49-F238E27FC236}">
                <a16:creationId xmlns:a16="http://schemas.microsoft.com/office/drawing/2014/main" id="{BE9B23EE-1522-4ACA-8909-1D2AC2EC06B2}"/>
              </a:ext>
            </a:extLst>
          </p:cNvPr>
          <p:cNvSpPr txBox="1"/>
          <p:nvPr/>
        </p:nvSpPr>
        <p:spPr>
          <a:xfrm>
            <a:off x="6712175" y="1976790"/>
            <a:ext cx="3697359" cy="523220"/>
          </a:xfrm>
          <a:prstGeom prst="rect">
            <a:avLst/>
          </a:prstGeom>
          <a:noFill/>
        </p:spPr>
        <p:txBody>
          <a:bodyPr wrap="none" rtlCol="0">
            <a:spAutoFit/>
          </a:bodyPr>
          <a:lstStyle/>
          <a:p>
            <a:r>
              <a:rPr lang="en-AU" sz="2800" b="1" dirty="0">
                <a:solidFill>
                  <a:srgbClr val="009BD2"/>
                </a:solidFill>
              </a:rPr>
              <a:t>The Man from Atlantis?</a:t>
            </a:r>
          </a:p>
        </p:txBody>
      </p:sp>
      <p:grpSp>
        <p:nvGrpSpPr>
          <p:cNvPr id="17" name="Group 16">
            <a:extLst>
              <a:ext uri="{FF2B5EF4-FFF2-40B4-BE49-F238E27FC236}">
                <a16:creationId xmlns:a16="http://schemas.microsoft.com/office/drawing/2014/main" id="{1E7095CE-9FC6-4A4F-AAD5-62FBEA85766B}"/>
              </a:ext>
            </a:extLst>
          </p:cNvPr>
          <p:cNvGrpSpPr/>
          <p:nvPr/>
        </p:nvGrpSpPr>
        <p:grpSpPr>
          <a:xfrm>
            <a:off x="1609143" y="639319"/>
            <a:ext cx="9036506" cy="6471339"/>
            <a:chOff x="1609143" y="639319"/>
            <a:chExt cx="9036506" cy="6471339"/>
          </a:xfrm>
        </p:grpSpPr>
        <p:sp>
          <p:nvSpPr>
            <p:cNvPr id="12" name="TextBox 11">
              <a:extLst>
                <a:ext uri="{FF2B5EF4-FFF2-40B4-BE49-F238E27FC236}">
                  <a16:creationId xmlns:a16="http://schemas.microsoft.com/office/drawing/2014/main" id="{F54EDB83-B498-401C-9767-0EA422CA1B8A}"/>
                </a:ext>
              </a:extLst>
            </p:cNvPr>
            <p:cNvSpPr txBox="1"/>
            <p:nvPr/>
          </p:nvSpPr>
          <p:spPr>
            <a:xfrm>
              <a:off x="1609143" y="2132905"/>
              <a:ext cx="2677336" cy="4708981"/>
            </a:xfrm>
            <a:prstGeom prst="rect">
              <a:avLst/>
            </a:prstGeom>
            <a:noFill/>
          </p:spPr>
          <p:txBody>
            <a:bodyPr wrap="none" rtlCol="0">
              <a:spAutoFit/>
            </a:bodyPr>
            <a:lstStyle/>
            <a:p>
              <a:r>
                <a:rPr lang="en-AU" sz="30000" dirty="0">
                  <a:solidFill>
                    <a:srgbClr val="FF0000"/>
                  </a:solidFill>
                  <a:latin typeface="Ames" pitchFamily="50" charset="0"/>
                </a:rPr>
                <a:t>x</a:t>
              </a:r>
            </a:p>
          </p:txBody>
        </p:sp>
        <p:sp>
          <p:nvSpPr>
            <p:cNvPr id="13" name="TextBox 12">
              <a:extLst>
                <a:ext uri="{FF2B5EF4-FFF2-40B4-BE49-F238E27FC236}">
                  <a16:creationId xmlns:a16="http://schemas.microsoft.com/office/drawing/2014/main" id="{C1E456A2-1EFC-4497-BBBD-31212C1BB1EC}"/>
                </a:ext>
              </a:extLst>
            </p:cNvPr>
            <p:cNvSpPr txBox="1"/>
            <p:nvPr/>
          </p:nvSpPr>
          <p:spPr>
            <a:xfrm>
              <a:off x="7196104" y="2401677"/>
              <a:ext cx="2256368" cy="4708981"/>
            </a:xfrm>
            <a:prstGeom prst="rect">
              <a:avLst/>
            </a:prstGeom>
            <a:noFill/>
          </p:spPr>
          <p:txBody>
            <a:bodyPr wrap="square" rtlCol="0">
              <a:spAutoFit/>
            </a:bodyPr>
            <a:lstStyle/>
            <a:p>
              <a:r>
                <a:rPr lang="en-AU" sz="30000" dirty="0">
                  <a:solidFill>
                    <a:srgbClr val="FF0000"/>
                  </a:solidFill>
                  <a:latin typeface="Ames" pitchFamily="50" charset="0"/>
                </a:rPr>
                <a:t>x</a:t>
              </a:r>
            </a:p>
          </p:txBody>
        </p:sp>
        <p:sp>
          <p:nvSpPr>
            <p:cNvPr id="14" name="Freeform: Shape 13">
              <a:extLst>
                <a:ext uri="{FF2B5EF4-FFF2-40B4-BE49-F238E27FC236}">
                  <a16:creationId xmlns:a16="http://schemas.microsoft.com/office/drawing/2014/main" id="{1346E634-AD83-4A18-AC2E-918F26ACC977}"/>
                </a:ext>
              </a:extLst>
            </p:cNvPr>
            <p:cNvSpPr/>
            <p:nvPr/>
          </p:nvSpPr>
          <p:spPr>
            <a:xfrm>
              <a:off x="2108499" y="2173606"/>
              <a:ext cx="2022437" cy="96258"/>
            </a:xfrm>
            <a:custGeom>
              <a:avLst/>
              <a:gdLst>
                <a:gd name="connsiteX0" fmla="*/ 0 w 2022437"/>
                <a:gd name="connsiteY0" fmla="*/ 20954 h 96258"/>
                <a:gd name="connsiteX1" fmla="*/ 451821 w 2022437"/>
                <a:gd name="connsiteY1" fmla="*/ 20954 h 96258"/>
                <a:gd name="connsiteX2" fmla="*/ 484094 w 2022437"/>
                <a:gd name="connsiteY2" fmla="*/ 31712 h 96258"/>
                <a:gd name="connsiteX3" fmla="*/ 559397 w 2022437"/>
                <a:gd name="connsiteY3" fmla="*/ 42469 h 96258"/>
                <a:gd name="connsiteX4" fmla="*/ 731520 w 2022437"/>
                <a:gd name="connsiteY4" fmla="*/ 53227 h 96258"/>
                <a:gd name="connsiteX5" fmla="*/ 785308 w 2022437"/>
                <a:gd name="connsiteY5" fmla="*/ 63985 h 96258"/>
                <a:gd name="connsiteX6" fmla="*/ 1011219 w 2022437"/>
                <a:gd name="connsiteY6" fmla="*/ 85500 h 96258"/>
                <a:gd name="connsiteX7" fmla="*/ 1108037 w 2022437"/>
                <a:gd name="connsiteY7" fmla="*/ 96258 h 96258"/>
                <a:gd name="connsiteX8" fmla="*/ 2022437 w 2022437"/>
                <a:gd name="connsiteY8" fmla="*/ 74742 h 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437" h="96258">
                  <a:moveTo>
                    <a:pt x="0" y="20954"/>
                  </a:moveTo>
                  <a:cubicBezTo>
                    <a:pt x="178666" y="-14781"/>
                    <a:pt x="73766" y="2051"/>
                    <a:pt x="451821" y="20954"/>
                  </a:cubicBezTo>
                  <a:cubicBezTo>
                    <a:pt x="463146" y="21520"/>
                    <a:pt x="472975" y="29488"/>
                    <a:pt x="484094" y="31712"/>
                  </a:cubicBezTo>
                  <a:cubicBezTo>
                    <a:pt x="508957" y="36685"/>
                    <a:pt x="534137" y="40272"/>
                    <a:pt x="559397" y="42469"/>
                  </a:cubicBezTo>
                  <a:cubicBezTo>
                    <a:pt x="616667" y="47449"/>
                    <a:pt x="674146" y="49641"/>
                    <a:pt x="731520" y="53227"/>
                  </a:cubicBezTo>
                  <a:cubicBezTo>
                    <a:pt x="749449" y="56813"/>
                    <a:pt x="767207" y="61399"/>
                    <a:pt x="785308" y="63985"/>
                  </a:cubicBezTo>
                  <a:cubicBezTo>
                    <a:pt x="862220" y="74972"/>
                    <a:pt x="933308" y="78080"/>
                    <a:pt x="1011219" y="85500"/>
                  </a:cubicBezTo>
                  <a:cubicBezTo>
                    <a:pt x="1043544" y="88579"/>
                    <a:pt x="1075764" y="92672"/>
                    <a:pt x="1108037" y="96258"/>
                  </a:cubicBezTo>
                  <a:lnTo>
                    <a:pt x="2022437" y="74742"/>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635000">
                  <a:solidFill>
                    <a:schemeClr val="tx1"/>
                  </a:solidFill>
                </a:ln>
              </a:endParaRPr>
            </a:p>
          </p:txBody>
        </p:sp>
        <p:sp>
          <p:nvSpPr>
            <p:cNvPr id="15" name="Freeform: Shape 14">
              <a:extLst>
                <a:ext uri="{FF2B5EF4-FFF2-40B4-BE49-F238E27FC236}">
                  <a16:creationId xmlns:a16="http://schemas.microsoft.com/office/drawing/2014/main" id="{49DFB397-CC24-4DBC-9ACB-184EF2A0635D}"/>
                </a:ext>
              </a:extLst>
            </p:cNvPr>
            <p:cNvSpPr/>
            <p:nvPr/>
          </p:nvSpPr>
          <p:spPr>
            <a:xfrm>
              <a:off x="6712175" y="2181629"/>
              <a:ext cx="3561378" cy="88235"/>
            </a:xfrm>
            <a:custGeom>
              <a:avLst/>
              <a:gdLst>
                <a:gd name="connsiteX0" fmla="*/ 0 w 2022437"/>
                <a:gd name="connsiteY0" fmla="*/ 20954 h 96258"/>
                <a:gd name="connsiteX1" fmla="*/ 451821 w 2022437"/>
                <a:gd name="connsiteY1" fmla="*/ 20954 h 96258"/>
                <a:gd name="connsiteX2" fmla="*/ 484094 w 2022437"/>
                <a:gd name="connsiteY2" fmla="*/ 31712 h 96258"/>
                <a:gd name="connsiteX3" fmla="*/ 559397 w 2022437"/>
                <a:gd name="connsiteY3" fmla="*/ 42469 h 96258"/>
                <a:gd name="connsiteX4" fmla="*/ 731520 w 2022437"/>
                <a:gd name="connsiteY4" fmla="*/ 53227 h 96258"/>
                <a:gd name="connsiteX5" fmla="*/ 785308 w 2022437"/>
                <a:gd name="connsiteY5" fmla="*/ 63985 h 96258"/>
                <a:gd name="connsiteX6" fmla="*/ 1011219 w 2022437"/>
                <a:gd name="connsiteY6" fmla="*/ 85500 h 96258"/>
                <a:gd name="connsiteX7" fmla="*/ 1108037 w 2022437"/>
                <a:gd name="connsiteY7" fmla="*/ 96258 h 96258"/>
                <a:gd name="connsiteX8" fmla="*/ 2022437 w 2022437"/>
                <a:gd name="connsiteY8" fmla="*/ 74742 h 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437" h="96258">
                  <a:moveTo>
                    <a:pt x="0" y="20954"/>
                  </a:moveTo>
                  <a:cubicBezTo>
                    <a:pt x="178666" y="-14781"/>
                    <a:pt x="73766" y="2051"/>
                    <a:pt x="451821" y="20954"/>
                  </a:cubicBezTo>
                  <a:cubicBezTo>
                    <a:pt x="463146" y="21520"/>
                    <a:pt x="472975" y="29488"/>
                    <a:pt x="484094" y="31712"/>
                  </a:cubicBezTo>
                  <a:cubicBezTo>
                    <a:pt x="508957" y="36685"/>
                    <a:pt x="534137" y="40272"/>
                    <a:pt x="559397" y="42469"/>
                  </a:cubicBezTo>
                  <a:cubicBezTo>
                    <a:pt x="616667" y="47449"/>
                    <a:pt x="674146" y="49641"/>
                    <a:pt x="731520" y="53227"/>
                  </a:cubicBezTo>
                  <a:cubicBezTo>
                    <a:pt x="749449" y="56813"/>
                    <a:pt x="767207" y="61399"/>
                    <a:pt x="785308" y="63985"/>
                  </a:cubicBezTo>
                  <a:cubicBezTo>
                    <a:pt x="862220" y="74972"/>
                    <a:pt x="933308" y="78080"/>
                    <a:pt x="1011219" y="85500"/>
                  </a:cubicBezTo>
                  <a:cubicBezTo>
                    <a:pt x="1043544" y="88579"/>
                    <a:pt x="1075764" y="92672"/>
                    <a:pt x="1108037" y="96258"/>
                  </a:cubicBezTo>
                  <a:lnTo>
                    <a:pt x="2022437" y="74742"/>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635000">
                  <a:solidFill>
                    <a:schemeClr val="tx1"/>
                  </a:solidFill>
                </a:ln>
              </a:endParaRPr>
            </a:p>
          </p:txBody>
        </p:sp>
        <p:sp>
          <p:nvSpPr>
            <p:cNvPr id="16" name="TextBox 15">
              <a:extLst>
                <a:ext uri="{FF2B5EF4-FFF2-40B4-BE49-F238E27FC236}">
                  <a16:creationId xmlns:a16="http://schemas.microsoft.com/office/drawing/2014/main" id="{0A83B8A7-E412-4EFE-B4DB-68C5B01DE447}"/>
                </a:ext>
              </a:extLst>
            </p:cNvPr>
            <p:cNvSpPr txBox="1"/>
            <p:nvPr/>
          </p:nvSpPr>
          <p:spPr>
            <a:xfrm>
              <a:off x="2485017" y="639319"/>
              <a:ext cx="8160632" cy="1015663"/>
            </a:xfrm>
            <a:prstGeom prst="rect">
              <a:avLst/>
            </a:prstGeom>
            <a:noFill/>
          </p:spPr>
          <p:txBody>
            <a:bodyPr wrap="none" rtlCol="0">
              <a:spAutoFit/>
            </a:bodyPr>
            <a:lstStyle/>
            <a:p>
              <a:r>
                <a:rPr lang="en-AU" sz="6000" b="1" dirty="0">
                  <a:solidFill>
                    <a:srgbClr val="FF0000"/>
                  </a:solidFill>
                </a:rPr>
                <a:t>Please, forget mermaids!</a:t>
              </a:r>
            </a:p>
          </p:txBody>
        </p:sp>
      </p:grpSp>
    </p:spTree>
    <p:extLst>
      <p:ext uri="{BB962C8B-B14F-4D97-AF65-F5344CB8AC3E}">
        <p14:creationId xmlns:p14="http://schemas.microsoft.com/office/powerpoint/2010/main" val="29882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0CC075-0352-45C5-981A-AC8F30C294CF}"/>
              </a:ext>
            </a:extLst>
          </p:cNvPr>
          <p:cNvSpPr>
            <a:spLocks noGrp="1"/>
          </p:cNvSpPr>
          <p:nvPr>
            <p:ph type="title"/>
          </p:nvPr>
        </p:nvSpPr>
        <p:spPr>
          <a:xfrm>
            <a:off x="1284147" y="990729"/>
            <a:ext cx="10515600" cy="1339373"/>
          </a:xfrm>
        </p:spPr>
        <p:txBody>
          <a:bodyPr/>
          <a:lstStyle/>
          <a:p>
            <a:pPr algn="ctr"/>
            <a:r>
              <a:rPr lang="en-AU" dirty="0"/>
              <a:t>The best evidence one could possibly wish for…</a:t>
            </a:r>
          </a:p>
        </p:txBody>
      </p:sp>
      <p:pic>
        <p:nvPicPr>
          <p:cNvPr id="6" name="Picture 5">
            <a:hlinkClick r:id="rId3"/>
            <a:extLst>
              <a:ext uri="{FF2B5EF4-FFF2-40B4-BE49-F238E27FC236}">
                <a16:creationId xmlns:a16="http://schemas.microsoft.com/office/drawing/2014/main" id="{79852099-75D1-4D4A-8AB5-522DF49F959E}"/>
              </a:ext>
            </a:extLst>
          </p:cNvPr>
          <p:cNvPicPr>
            <a:picLocks noChangeAspect="1"/>
          </p:cNvPicPr>
          <p:nvPr/>
        </p:nvPicPr>
        <p:blipFill>
          <a:blip r:embed="rId4"/>
          <a:stretch>
            <a:fillRect/>
          </a:stretch>
        </p:blipFill>
        <p:spPr>
          <a:xfrm>
            <a:off x="4421528" y="2437156"/>
            <a:ext cx="4009941" cy="4009941"/>
          </a:xfrm>
          <a:prstGeom prst="rect">
            <a:avLst/>
          </a:prstGeom>
        </p:spPr>
      </p:pic>
    </p:spTree>
    <p:extLst>
      <p:ext uri="{BB962C8B-B14F-4D97-AF65-F5344CB8AC3E}">
        <p14:creationId xmlns:p14="http://schemas.microsoft.com/office/powerpoint/2010/main" val="2469541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8D2C-821F-4EE4-B0E0-29708923B55C}"/>
              </a:ext>
            </a:extLst>
          </p:cNvPr>
          <p:cNvSpPr>
            <a:spLocks noGrp="1"/>
          </p:cNvSpPr>
          <p:nvPr>
            <p:ph type="title"/>
          </p:nvPr>
        </p:nvSpPr>
        <p:spPr>
          <a:xfrm>
            <a:off x="927100" y="499448"/>
            <a:ext cx="10515600" cy="1339373"/>
          </a:xfrm>
        </p:spPr>
        <p:txBody>
          <a:bodyPr>
            <a:normAutofit fontScale="90000"/>
          </a:bodyPr>
          <a:lstStyle/>
          <a:p>
            <a:pPr algn="ctr"/>
            <a:r>
              <a:rPr lang="en-AU" dirty="0"/>
              <a:t>Richard Wrangham’s</a:t>
            </a:r>
            <a:br>
              <a:rPr lang="en-AU" dirty="0"/>
            </a:br>
            <a:r>
              <a:rPr lang="en-AU" dirty="0"/>
              <a:t>Support of the Wading Hypothesis</a:t>
            </a:r>
          </a:p>
        </p:txBody>
      </p:sp>
      <p:pic>
        <p:nvPicPr>
          <p:cNvPr id="5" name="Picture 4">
            <a:extLst>
              <a:ext uri="{FF2B5EF4-FFF2-40B4-BE49-F238E27FC236}">
                <a16:creationId xmlns:a16="http://schemas.microsoft.com/office/drawing/2014/main" id="{A034C864-26C1-411F-8954-38328C75B0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9859" y="2368062"/>
            <a:ext cx="3102899" cy="4010662"/>
          </a:xfrm>
          <a:prstGeom prst="rect">
            <a:avLst/>
          </a:prstGeom>
        </p:spPr>
      </p:pic>
      <p:sp>
        <p:nvSpPr>
          <p:cNvPr id="7" name="TextBox 6">
            <a:extLst>
              <a:ext uri="{FF2B5EF4-FFF2-40B4-BE49-F238E27FC236}">
                <a16:creationId xmlns:a16="http://schemas.microsoft.com/office/drawing/2014/main" id="{2358E4D5-FF26-44BE-B038-BED55350C69F}"/>
              </a:ext>
            </a:extLst>
          </p:cNvPr>
          <p:cNvSpPr txBox="1"/>
          <p:nvPr/>
        </p:nvSpPr>
        <p:spPr>
          <a:xfrm>
            <a:off x="1426069" y="6364630"/>
            <a:ext cx="3361082" cy="215444"/>
          </a:xfrm>
          <a:prstGeom prst="rect">
            <a:avLst/>
          </a:prstGeom>
          <a:noFill/>
        </p:spPr>
        <p:txBody>
          <a:bodyPr wrap="square">
            <a:spAutoFit/>
          </a:bodyPr>
          <a:lstStyle/>
          <a:p>
            <a:r>
              <a:rPr lang="en-AU" sz="800">
                <a:solidFill>
                  <a:srgbClr val="0000FF"/>
                </a:solidFill>
              </a:rPr>
              <a:t>https://www.goodreads.com/photo/author/206398.Richard_W_Wrangham</a:t>
            </a:r>
            <a:endParaRPr lang="en-AU" sz="800" dirty="0">
              <a:solidFill>
                <a:srgbClr val="0000FF"/>
              </a:solidFill>
            </a:endParaRPr>
          </a:p>
        </p:txBody>
      </p:sp>
      <p:sp>
        <p:nvSpPr>
          <p:cNvPr id="9" name="TextBox 8">
            <a:extLst>
              <a:ext uri="{FF2B5EF4-FFF2-40B4-BE49-F238E27FC236}">
                <a16:creationId xmlns:a16="http://schemas.microsoft.com/office/drawing/2014/main" id="{1A6B51AF-C48F-4BA7-BC5C-D1D6D89A0FDF}"/>
              </a:ext>
            </a:extLst>
          </p:cNvPr>
          <p:cNvSpPr txBox="1"/>
          <p:nvPr/>
        </p:nvSpPr>
        <p:spPr>
          <a:xfrm>
            <a:off x="4994238" y="2388234"/>
            <a:ext cx="6094206" cy="3970318"/>
          </a:xfrm>
          <a:prstGeom prst="rect">
            <a:avLst/>
          </a:prstGeom>
          <a:noFill/>
        </p:spPr>
        <p:txBody>
          <a:bodyPr wrap="square">
            <a:spAutoFit/>
          </a:bodyPr>
          <a:lstStyle/>
          <a:p>
            <a:pPr algn="l" fontAlgn="base"/>
            <a:r>
              <a:rPr lang="en-GB" sz="2800" b="1" i="0" dirty="0">
                <a:solidFill>
                  <a:srgbClr val="0000FF"/>
                </a:solidFill>
                <a:effectLst/>
                <a:latin typeface="Segoe UI Historic" panose="020B0502040204020203" pitchFamily="34" charset="0"/>
              </a:rPr>
              <a:t>"That's what's so wonderful about the wading hypothesis...“</a:t>
            </a:r>
          </a:p>
          <a:p>
            <a:pPr algn="l" fontAlgn="base"/>
            <a:endParaRPr lang="en-GB" sz="2800" b="1" i="0" dirty="0">
              <a:solidFill>
                <a:srgbClr val="0000FF"/>
              </a:solidFill>
              <a:effectLst/>
              <a:latin typeface="Segoe UI Historic" panose="020B0502040204020203" pitchFamily="34" charset="0"/>
            </a:endParaRPr>
          </a:p>
          <a:p>
            <a:pPr algn="l" fontAlgn="base"/>
            <a:r>
              <a:rPr lang="en-GB" sz="2800" b="1" i="0" dirty="0">
                <a:solidFill>
                  <a:srgbClr val="0000FF"/>
                </a:solidFill>
                <a:effectLst/>
                <a:latin typeface="Segoe UI Historic" panose="020B0502040204020203" pitchFamily="34" charset="0"/>
              </a:rPr>
              <a:t>"This is a wonderfully ecological argument for how we became bipedal".</a:t>
            </a:r>
          </a:p>
          <a:p>
            <a:pPr algn="l" fontAlgn="base"/>
            <a:endParaRPr lang="en-GB" sz="2800" b="1" i="0" dirty="0">
              <a:solidFill>
                <a:srgbClr val="0000FF"/>
              </a:solidFill>
              <a:effectLst/>
              <a:latin typeface="Segoe UI Historic" panose="020B0502040204020203" pitchFamily="34" charset="0"/>
            </a:endParaRPr>
          </a:p>
          <a:p>
            <a:pPr algn="l" fontAlgn="base"/>
            <a:r>
              <a:rPr lang="en-GB" sz="2800" b="1" i="0" dirty="0">
                <a:solidFill>
                  <a:srgbClr val="0000FF"/>
                </a:solidFill>
                <a:effectLst/>
                <a:latin typeface="Segoe UI Historic" panose="020B0502040204020203" pitchFamily="34" charset="0"/>
              </a:rPr>
              <a:t>"That's what we come from... a water-walking wading ape."</a:t>
            </a:r>
          </a:p>
        </p:txBody>
      </p:sp>
      <p:sp>
        <p:nvSpPr>
          <p:cNvPr id="3" name="TextBox 2">
            <a:extLst>
              <a:ext uri="{FF2B5EF4-FFF2-40B4-BE49-F238E27FC236}">
                <a16:creationId xmlns:a16="http://schemas.microsoft.com/office/drawing/2014/main" id="{EECCC56A-F8C7-4A90-A946-9458D7E66F70}"/>
              </a:ext>
            </a:extLst>
          </p:cNvPr>
          <p:cNvSpPr txBox="1"/>
          <p:nvPr/>
        </p:nvSpPr>
        <p:spPr>
          <a:xfrm>
            <a:off x="11442700" y="6502842"/>
            <a:ext cx="598241" cy="369332"/>
          </a:xfrm>
          <a:prstGeom prst="rect">
            <a:avLst/>
          </a:prstGeom>
          <a:noFill/>
        </p:spPr>
        <p:txBody>
          <a:bodyPr wrap="none" rtlCol="0">
            <a:spAutoFit/>
          </a:bodyPr>
          <a:lstStyle/>
          <a:p>
            <a:r>
              <a:rPr lang="en-AU" dirty="0"/>
              <a:t>6:02</a:t>
            </a:r>
          </a:p>
        </p:txBody>
      </p:sp>
    </p:spTree>
    <p:extLst>
      <p:ext uri="{BB962C8B-B14F-4D97-AF65-F5344CB8AC3E}">
        <p14:creationId xmlns:p14="http://schemas.microsoft.com/office/powerpoint/2010/main" val="2017308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474F-9FD1-4B3D-A675-99F57D2026EA}"/>
              </a:ext>
            </a:extLst>
          </p:cNvPr>
          <p:cNvSpPr>
            <a:spLocks noGrp="1"/>
          </p:cNvSpPr>
          <p:nvPr>
            <p:ph type="title"/>
          </p:nvPr>
        </p:nvSpPr>
        <p:spPr>
          <a:xfrm>
            <a:off x="935019" y="2636606"/>
            <a:ext cx="10515600" cy="1339373"/>
          </a:xfrm>
        </p:spPr>
        <p:txBody>
          <a:bodyPr>
            <a:normAutofit fontScale="90000"/>
          </a:bodyPr>
          <a:lstStyle/>
          <a:p>
            <a:pPr algn="ctr"/>
            <a:r>
              <a:rPr lang="en-AU" dirty="0"/>
              <a:t>Wading into Anthropology?</a:t>
            </a:r>
            <a:br>
              <a:rPr lang="en-AU" dirty="0"/>
            </a:br>
            <a:br>
              <a:rPr lang="en-AU" dirty="0"/>
            </a:br>
            <a:r>
              <a:rPr lang="en-AU" dirty="0"/>
              <a:t>Hopefully, but it’s surely time </a:t>
            </a:r>
            <a:r>
              <a:rPr lang="en-AU" u="sng" dirty="0"/>
              <a:t>all</a:t>
            </a:r>
            <a:r>
              <a:rPr lang="en-AU" dirty="0"/>
              <a:t> these ideas were tested thoroughly.</a:t>
            </a:r>
          </a:p>
        </p:txBody>
      </p:sp>
    </p:spTree>
    <p:extLst>
      <p:ext uri="{BB962C8B-B14F-4D97-AF65-F5344CB8AC3E}">
        <p14:creationId xmlns:p14="http://schemas.microsoft.com/office/powerpoint/2010/main" val="3807430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0886-96FB-45B3-B4B8-71BADF55D2C6}"/>
              </a:ext>
            </a:extLst>
          </p:cNvPr>
          <p:cNvSpPr>
            <a:spLocks noGrp="1"/>
          </p:cNvSpPr>
          <p:nvPr>
            <p:ph type="title"/>
          </p:nvPr>
        </p:nvSpPr>
        <p:spPr/>
        <p:txBody>
          <a:bodyPr>
            <a:noAutofit/>
          </a:bodyPr>
          <a:lstStyle/>
          <a:p>
            <a:pPr algn="ctr"/>
            <a:r>
              <a:rPr lang="en-AU" sz="3600" dirty="0"/>
              <a:t>Lots of ideas to hear the case for… </a:t>
            </a:r>
            <a:br>
              <a:rPr lang="en-AU" sz="3600" dirty="0"/>
            </a:br>
            <a:r>
              <a:rPr lang="en-AU" sz="3600" dirty="0"/>
              <a:t>The WHAT talks program aims to do so.</a:t>
            </a:r>
          </a:p>
        </p:txBody>
      </p:sp>
      <p:pic>
        <p:nvPicPr>
          <p:cNvPr id="5" name="Picture 4">
            <a:extLst>
              <a:ext uri="{FF2B5EF4-FFF2-40B4-BE49-F238E27FC236}">
                <a16:creationId xmlns:a16="http://schemas.microsoft.com/office/drawing/2014/main" id="{2FF1910C-9B2F-4F41-AB4B-758AF3730583}"/>
              </a:ext>
            </a:extLst>
          </p:cNvPr>
          <p:cNvPicPr>
            <a:picLocks noChangeAspect="1"/>
          </p:cNvPicPr>
          <p:nvPr/>
        </p:nvPicPr>
        <p:blipFill>
          <a:blip r:embed="rId3"/>
          <a:stretch>
            <a:fillRect/>
          </a:stretch>
        </p:blipFill>
        <p:spPr>
          <a:xfrm>
            <a:off x="3657600" y="2186611"/>
            <a:ext cx="5023104" cy="3382907"/>
          </a:xfrm>
          <a:prstGeom prst="rect">
            <a:avLst/>
          </a:prstGeom>
        </p:spPr>
      </p:pic>
      <p:sp>
        <p:nvSpPr>
          <p:cNvPr id="6" name="Title 1">
            <a:extLst>
              <a:ext uri="{FF2B5EF4-FFF2-40B4-BE49-F238E27FC236}">
                <a16:creationId xmlns:a16="http://schemas.microsoft.com/office/drawing/2014/main" id="{0C3062A3-BEAD-42F1-A45D-270A042C0202}"/>
              </a:ext>
            </a:extLst>
          </p:cNvPr>
          <p:cNvSpPr txBox="1">
            <a:spLocks/>
          </p:cNvSpPr>
          <p:nvPr/>
        </p:nvSpPr>
        <p:spPr>
          <a:xfrm>
            <a:off x="972567" y="5473682"/>
            <a:ext cx="10515600" cy="1339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FF"/>
                </a:solidFill>
                <a:effectLst>
                  <a:outerShdw blurRad="38100" dist="38100" dir="2700000" algn="tl">
                    <a:srgbClr val="000000">
                      <a:alpha val="43137"/>
                    </a:srgbClr>
                  </a:outerShdw>
                </a:effectLst>
                <a:latin typeface="Arial Black" panose="020B0A04020102020204" pitchFamily="34" charset="0"/>
                <a:ea typeface="+mj-ea"/>
                <a:cs typeface="+mj-cs"/>
              </a:defRPr>
            </a:lvl1pPr>
          </a:lstStyle>
          <a:p>
            <a:pPr algn="ctr"/>
            <a:r>
              <a:rPr lang="en-AU" sz="2800" dirty="0"/>
              <a:t>www.whattalks.com</a:t>
            </a:r>
          </a:p>
          <a:p>
            <a:pPr algn="ctr"/>
            <a:r>
              <a:rPr lang="en-AU" sz="2800" dirty="0"/>
              <a:t>Subscribe to the YouTube Channel</a:t>
            </a:r>
          </a:p>
        </p:txBody>
      </p:sp>
    </p:spTree>
    <p:extLst>
      <p:ext uri="{BB962C8B-B14F-4D97-AF65-F5344CB8AC3E}">
        <p14:creationId xmlns:p14="http://schemas.microsoft.com/office/powerpoint/2010/main" val="8205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381B-3451-46BE-A889-6EB0A08D3084}"/>
              </a:ext>
            </a:extLst>
          </p:cNvPr>
          <p:cNvSpPr>
            <a:spLocks noGrp="1"/>
          </p:cNvSpPr>
          <p:nvPr>
            <p:ph type="title"/>
          </p:nvPr>
        </p:nvSpPr>
        <p:spPr>
          <a:xfrm>
            <a:off x="838200" y="1068056"/>
            <a:ext cx="10515600" cy="1339373"/>
          </a:xfrm>
        </p:spPr>
        <p:txBody>
          <a:bodyPr>
            <a:normAutofit/>
          </a:bodyPr>
          <a:lstStyle/>
          <a:p>
            <a:r>
              <a:rPr lang="en-AU" sz="3200" dirty="0"/>
              <a:t>Waterside Hypotheses of Human Evolution</a:t>
            </a:r>
          </a:p>
        </p:txBody>
      </p:sp>
      <p:sp>
        <p:nvSpPr>
          <p:cNvPr id="4" name="TextBox 3">
            <a:extLst>
              <a:ext uri="{FF2B5EF4-FFF2-40B4-BE49-F238E27FC236}">
                <a16:creationId xmlns:a16="http://schemas.microsoft.com/office/drawing/2014/main" id="{395D643F-2D8D-419A-B446-329309BDFB2D}"/>
              </a:ext>
            </a:extLst>
          </p:cNvPr>
          <p:cNvSpPr txBox="1"/>
          <p:nvPr/>
        </p:nvSpPr>
        <p:spPr>
          <a:xfrm>
            <a:off x="756880" y="2292285"/>
            <a:ext cx="10285078" cy="2246769"/>
          </a:xfrm>
          <a:prstGeom prst="rect">
            <a:avLst/>
          </a:prstGeom>
          <a:noFill/>
        </p:spPr>
        <p:txBody>
          <a:bodyPr wrap="square" rtlCol="0">
            <a:spAutoFit/>
          </a:bodyPr>
          <a:lstStyle/>
          <a:p>
            <a:pPr algn="just"/>
            <a:r>
              <a:rPr lang="en-GB" sz="2800" b="1" dirty="0">
                <a:solidFill>
                  <a:srgbClr val="009BD2"/>
                </a:solidFill>
              </a:rPr>
              <a:t>“</a:t>
            </a:r>
            <a:r>
              <a:rPr lang="en-GB" sz="2800" b="1" dirty="0">
                <a:solidFill>
                  <a:srgbClr val="0000FF"/>
                </a:solidFill>
              </a:rPr>
              <a:t>Waterside hypotheses of human evolution assert that selection from wading, swimming and diving </a:t>
            </a:r>
            <a:r>
              <a:rPr lang="en-GB" sz="2800" b="1" dirty="0">
                <a:solidFill>
                  <a:srgbClr val="009BD2"/>
                </a:solidFill>
              </a:rPr>
              <a:t>and procurement of food from aquatic habitats have significantly </a:t>
            </a:r>
            <a:r>
              <a:rPr lang="en-GB" sz="2800" b="1" dirty="0">
                <a:solidFill>
                  <a:srgbClr val="0000FF"/>
                </a:solidFill>
              </a:rPr>
              <a:t>affected the evolution </a:t>
            </a:r>
            <a:r>
              <a:rPr lang="en-GB" sz="2800" b="1" dirty="0">
                <a:solidFill>
                  <a:srgbClr val="009BD2"/>
                </a:solidFill>
              </a:rPr>
              <a:t>of the lineage leading to </a:t>
            </a:r>
            <a:r>
              <a:rPr lang="en-GB" sz="2800" b="1" i="1" dirty="0">
                <a:solidFill>
                  <a:srgbClr val="0000FF"/>
                </a:solidFill>
              </a:rPr>
              <a:t>Homo sapiens </a:t>
            </a:r>
            <a:r>
              <a:rPr lang="en-GB" sz="2800" b="1" dirty="0">
                <a:solidFill>
                  <a:srgbClr val="009BD2"/>
                </a:solidFill>
              </a:rPr>
              <a:t>as</a:t>
            </a:r>
          </a:p>
          <a:p>
            <a:pPr algn="just"/>
            <a:r>
              <a:rPr lang="en-GB" sz="2800" b="1" dirty="0">
                <a:solidFill>
                  <a:srgbClr val="0000FF"/>
                </a:solidFill>
              </a:rPr>
              <a:t>distinct from </a:t>
            </a:r>
            <a:r>
              <a:rPr lang="en-GB" sz="2800" b="1" dirty="0">
                <a:solidFill>
                  <a:srgbClr val="009BD2"/>
                </a:solidFill>
              </a:rPr>
              <a:t>that leading to </a:t>
            </a:r>
            <a:r>
              <a:rPr lang="en-GB" sz="2800" b="1" i="1" dirty="0">
                <a:solidFill>
                  <a:srgbClr val="0000FF"/>
                </a:solidFill>
              </a:rPr>
              <a:t>Pan</a:t>
            </a:r>
            <a:r>
              <a:rPr lang="en-GB" sz="2800" b="1" dirty="0">
                <a:solidFill>
                  <a:srgbClr val="009BD2"/>
                </a:solidFill>
              </a:rPr>
              <a:t>.”</a:t>
            </a:r>
            <a:endParaRPr lang="en-AU" sz="2800" b="1" dirty="0">
              <a:solidFill>
                <a:srgbClr val="009BD2"/>
              </a:solidFill>
            </a:endParaRPr>
          </a:p>
        </p:txBody>
      </p:sp>
      <p:sp>
        <p:nvSpPr>
          <p:cNvPr id="6" name="TextBox 5">
            <a:extLst>
              <a:ext uri="{FF2B5EF4-FFF2-40B4-BE49-F238E27FC236}">
                <a16:creationId xmlns:a16="http://schemas.microsoft.com/office/drawing/2014/main" id="{6F385CE4-9EEE-4D1E-B574-F421312927B0}"/>
              </a:ext>
            </a:extLst>
          </p:cNvPr>
          <p:cNvSpPr txBox="1"/>
          <p:nvPr/>
        </p:nvSpPr>
        <p:spPr>
          <a:xfrm>
            <a:off x="3022899" y="4910457"/>
            <a:ext cx="8019059" cy="1477328"/>
          </a:xfrm>
          <a:prstGeom prst="rect">
            <a:avLst/>
          </a:prstGeom>
          <a:noFill/>
        </p:spPr>
        <p:txBody>
          <a:bodyPr wrap="square">
            <a:spAutoFit/>
          </a:bodyPr>
          <a:lstStyle/>
          <a:p>
            <a:pPr algn="r"/>
            <a:r>
              <a:rPr lang="en-AU" b="1" dirty="0">
                <a:solidFill>
                  <a:srgbClr val="009BD2"/>
                </a:solidFill>
              </a:rPr>
              <a:t>Kuliukas AV, Morgan E</a:t>
            </a:r>
            <a:r>
              <a:rPr lang="en-AU" dirty="0">
                <a:solidFill>
                  <a:srgbClr val="009BD2"/>
                </a:solidFill>
              </a:rPr>
              <a:t>,  (2011 p 259). Aquatic scenarios in the thinking on human evolution:  What are they and how do they compare? </a:t>
            </a:r>
            <a:br>
              <a:rPr lang="en-AU" dirty="0">
                <a:solidFill>
                  <a:srgbClr val="009BD2"/>
                </a:solidFill>
              </a:rPr>
            </a:br>
            <a:r>
              <a:rPr lang="en-AU" dirty="0">
                <a:solidFill>
                  <a:srgbClr val="009BD2"/>
                </a:solidFill>
              </a:rPr>
              <a:t>In: Vaneechoutte M, Verhaegen M, Kuliukas AV,  (eds.),  (2011). Was Man More Aquatic In The Past? Fifty Years After Alister Hardy:  Waterside Hypotheses Of Human Evolution. Bentham (Basel)</a:t>
            </a:r>
          </a:p>
        </p:txBody>
      </p:sp>
      <p:grpSp>
        <p:nvGrpSpPr>
          <p:cNvPr id="8" name="Group 7">
            <a:extLst>
              <a:ext uri="{FF2B5EF4-FFF2-40B4-BE49-F238E27FC236}">
                <a16:creationId xmlns:a16="http://schemas.microsoft.com/office/drawing/2014/main" id="{B6B065A1-A45D-4578-A350-88C09C926C49}"/>
              </a:ext>
            </a:extLst>
          </p:cNvPr>
          <p:cNvGrpSpPr/>
          <p:nvPr/>
        </p:nvGrpSpPr>
        <p:grpSpPr>
          <a:xfrm>
            <a:off x="8339328" y="1795610"/>
            <a:ext cx="2196435" cy="1271681"/>
            <a:chOff x="8339328" y="1795610"/>
            <a:chExt cx="2196435" cy="1271681"/>
          </a:xfrm>
        </p:grpSpPr>
        <p:sp>
          <p:nvSpPr>
            <p:cNvPr id="3" name="TextBox 2">
              <a:extLst>
                <a:ext uri="{FF2B5EF4-FFF2-40B4-BE49-F238E27FC236}">
                  <a16:creationId xmlns:a16="http://schemas.microsoft.com/office/drawing/2014/main" id="{BB4B5190-0D54-424F-B0FE-40812CE9B567}"/>
                </a:ext>
              </a:extLst>
            </p:cNvPr>
            <p:cNvSpPr txBox="1"/>
            <p:nvPr/>
          </p:nvSpPr>
          <p:spPr>
            <a:xfrm>
              <a:off x="8339328" y="1795610"/>
              <a:ext cx="2196435" cy="646331"/>
            </a:xfrm>
            <a:prstGeom prst="rect">
              <a:avLst/>
            </a:prstGeom>
            <a:noFill/>
          </p:spPr>
          <p:txBody>
            <a:bodyPr wrap="none" rtlCol="0">
              <a:spAutoFit/>
            </a:bodyPr>
            <a:lstStyle/>
            <a:p>
              <a:r>
                <a:rPr lang="en-AU" sz="3600" dirty="0">
                  <a:solidFill>
                    <a:srgbClr val="FF0000"/>
                  </a:solidFill>
                  <a:latin typeface="Freestyle Script" panose="030804020302050B0404" pitchFamily="66" charset="0"/>
                </a:rPr>
                <a:t>Even very slight</a:t>
              </a:r>
            </a:p>
          </p:txBody>
        </p:sp>
        <p:sp>
          <p:nvSpPr>
            <p:cNvPr id="7" name="Freeform: Shape 6">
              <a:extLst>
                <a:ext uri="{FF2B5EF4-FFF2-40B4-BE49-F238E27FC236}">
                  <a16:creationId xmlns:a16="http://schemas.microsoft.com/office/drawing/2014/main" id="{287BA73F-86C4-4359-989C-13AA45482279}"/>
                </a:ext>
              </a:extLst>
            </p:cNvPr>
            <p:cNvSpPr/>
            <p:nvPr/>
          </p:nvSpPr>
          <p:spPr>
            <a:xfrm>
              <a:off x="9502815" y="2438309"/>
              <a:ext cx="300986" cy="628982"/>
            </a:xfrm>
            <a:custGeom>
              <a:avLst/>
              <a:gdLst>
                <a:gd name="connsiteX0" fmla="*/ 0 w 300986"/>
                <a:gd name="connsiteY0" fmla="*/ 432213 h 628982"/>
                <a:gd name="connsiteX1" fmla="*/ 0 w 300986"/>
                <a:gd name="connsiteY1" fmla="*/ 432213 h 628982"/>
                <a:gd name="connsiteX2" fmla="*/ 11575 w 300986"/>
                <a:gd name="connsiteY2" fmla="*/ 258592 h 628982"/>
                <a:gd name="connsiteX3" fmla="*/ 23150 w 300986"/>
                <a:gd name="connsiteY3" fmla="*/ 3949 h 628982"/>
                <a:gd name="connsiteX4" fmla="*/ 34724 w 300986"/>
                <a:gd name="connsiteY4" fmla="*/ 61823 h 628982"/>
                <a:gd name="connsiteX5" fmla="*/ 69448 w 300986"/>
                <a:gd name="connsiteY5" fmla="*/ 131271 h 628982"/>
                <a:gd name="connsiteX6" fmla="*/ 92598 w 300986"/>
                <a:gd name="connsiteY6" fmla="*/ 177569 h 628982"/>
                <a:gd name="connsiteX7" fmla="*/ 150471 w 300986"/>
                <a:gd name="connsiteY7" fmla="*/ 316466 h 628982"/>
                <a:gd name="connsiteX8" fmla="*/ 173620 w 300986"/>
                <a:gd name="connsiteY8" fmla="*/ 374339 h 628982"/>
                <a:gd name="connsiteX9" fmla="*/ 231494 w 300986"/>
                <a:gd name="connsiteY9" fmla="*/ 455362 h 628982"/>
                <a:gd name="connsiteX10" fmla="*/ 277793 w 300986"/>
                <a:gd name="connsiteY10" fmla="*/ 559534 h 628982"/>
                <a:gd name="connsiteX11" fmla="*/ 300942 w 300986"/>
                <a:gd name="connsiteY11" fmla="*/ 605833 h 628982"/>
                <a:gd name="connsiteX12" fmla="*/ 277793 w 300986"/>
                <a:gd name="connsiteY12" fmla="*/ 628982 h 628982"/>
                <a:gd name="connsiteX13" fmla="*/ 254643 w 300986"/>
                <a:gd name="connsiteY13" fmla="*/ 501661 h 62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986" h="628982">
                  <a:moveTo>
                    <a:pt x="0" y="432213"/>
                  </a:moveTo>
                  <a:lnTo>
                    <a:pt x="0" y="432213"/>
                  </a:lnTo>
                  <a:cubicBezTo>
                    <a:pt x="3858" y="374339"/>
                    <a:pt x="8444" y="316510"/>
                    <a:pt x="11575" y="258592"/>
                  </a:cubicBezTo>
                  <a:cubicBezTo>
                    <a:pt x="16161" y="173747"/>
                    <a:pt x="13222" y="88336"/>
                    <a:pt x="23150" y="3949"/>
                  </a:cubicBezTo>
                  <a:cubicBezTo>
                    <a:pt x="25449" y="-15590"/>
                    <a:pt x="29953" y="42737"/>
                    <a:pt x="34724" y="61823"/>
                  </a:cubicBezTo>
                  <a:cubicBezTo>
                    <a:pt x="46512" y="108978"/>
                    <a:pt x="44304" y="87269"/>
                    <a:pt x="69448" y="131271"/>
                  </a:cubicBezTo>
                  <a:cubicBezTo>
                    <a:pt x="78009" y="146252"/>
                    <a:pt x="85682" y="161761"/>
                    <a:pt x="92598" y="177569"/>
                  </a:cubicBezTo>
                  <a:cubicBezTo>
                    <a:pt x="112702" y="223521"/>
                    <a:pt x="131374" y="270087"/>
                    <a:pt x="150471" y="316466"/>
                  </a:cubicBezTo>
                  <a:cubicBezTo>
                    <a:pt x="158382" y="335678"/>
                    <a:pt x="161154" y="357717"/>
                    <a:pt x="173620" y="374339"/>
                  </a:cubicBezTo>
                  <a:cubicBezTo>
                    <a:pt x="188520" y="394205"/>
                    <a:pt x="217957" y="431673"/>
                    <a:pt x="231494" y="455362"/>
                  </a:cubicBezTo>
                  <a:cubicBezTo>
                    <a:pt x="280576" y="541256"/>
                    <a:pt x="228195" y="460340"/>
                    <a:pt x="277793" y="559534"/>
                  </a:cubicBezTo>
                  <a:cubicBezTo>
                    <a:pt x="303082" y="610112"/>
                    <a:pt x="300942" y="576840"/>
                    <a:pt x="300942" y="605833"/>
                  </a:cubicBezTo>
                  <a:lnTo>
                    <a:pt x="277793" y="628982"/>
                  </a:lnTo>
                  <a:lnTo>
                    <a:pt x="254643" y="501661"/>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19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A5BC-99DF-4054-82E4-905290C9C3EF}"/>
              </a:ext>
            </a:extLst>
          </p:cNvPr>
          <p:cNvSpPr>
            <a:spLocks noGrp="1"/>
          </p:cNvSpPr>
          <p:nvPr>
            <p:ph type="title"/>
          </p:nvPr>
        </p:nvSpPr>
        <p:spPr/>
        <p:txBody>
          <a:bodyPr>
            <a:normAutofit/>
          </a:bodyPr>
          <a:lstStyle/>
          <a:p>
            <a:r>
              <a:rPr lang="en-AU" sz="3600" u="sng" dirty="0"/>
              <a:t>W</a:t>
            </a:r>
            <a:r>
              <a:rPr lang="en-AU" sz="3600" dirty="0"/>
              <a:t>aterside </a:t>
            </a:r>
            <a:r>
              <a:rPr lang="en-AU" sz="3600" u="sng" dirty="0"/>
              <a:t>H</a:t>
            </a:r>
            <a:r>
              <a:rPr lang="en-AU" sz="3600" dirty="0"/>
              <a:t>ypotheses </a:t>
            </a:r>
            <a:r>
              <a:rPr lang="en-AU" sz="3600" u="sng" dirty="0"/>
              <a:t>A</a:t>
            </a:r>
            <a:r>
              <a:rPr lang="en-AU" sz="3600" dirty="0"/>
              <a:t>quatic </a:t>
            </a:r>
            <a:r>
              <a:rPr lang="en-AU" sz="3600" u="sng" dirty="0"/>
              <a:t>T</a:t>
            </a:r>
            <a:r>
              <a:rPr lang="en-AU" sz="3600" dirty="0"/>
              <a:t>heory ?</a:t>
            </a:r>
          </a:p>
        </p:txBody>
      </p:sp>
      <p:sp>
        <p:nvSpPr>
          <p:cNvPr id="3" name="Content Placeholder 2">
            <a:extLst>
              <a:ext uri="{FF2B5EF4-FFF2-40B4-BE49-F238E27FC236}">
                <a16:creationId xmlns:a16="http://schemas.microsoft.com/office/drawing/2014/main" id="{0E121EBA-91E3-4E66-8701-DE92CDE700D7}"/>
              </a:ext>
            </a:extLst>
          </p:cNvPr>
          <p:cNvSpPr>
            <a:spLocks noGrp="1"/>
          </p:cNvSpPr>
          <p:nvPr>
            <p:ph idx="1"/>
          </p:nvPr>
        </p:nvSpPr>
        <p:spPr>
          <a:xfrm>
            <a:off x="338721" y="3332354"/>
            <a:ext cx="2171700" cy="1339373"/>
          </a:xfrm>
        </p:spPr>
        <p:txBody>
          <a:bodyPr/>
          <a:lstStyle/>
          <a:p>
            <a:pPr marL="0" indent="0">
              <a:buNone/>
            </a:pPr>
            <a:r>
              <a:rPr lang="en-AU" dirty="0"/>
              <a:t>Pick your own acronym…</a:t>
            </a:r>
          </a:p>
        </p:txBody>
      </p:sp>
      <p:pic>
        <p:nvPicPr>
          <p:cNvPr id="7" name="Picture 6">
            <a:extLst>
              <a:ext uri="{FF2B5EF4-FFF2-40B4-BE49-F238E27FC236}">
                <a16:creationId xmlns:a16="http://schemas.microsoft.com/office/drawing/2014/main" id="{5B2E4CC1-F77A-4ECF-8C3C-3C1EAFAFA4FE}"/>
              </a:ext>
            </a:extLst>
          </p:cNvPr>
          <p:cNvPicPr>
            <a:picLocks noChangeAspect="1"/>
          </p:cNvPicPr>
          <p:nvPr/>
        </p:nvPicPr>
        <p:blipFill>
          <a:blip r:embed="rId3"/>
          <a:stretch>
            <a:fillRect/>
          </a:stretch>
        </p:blipFill>
        <p:spPr>
          <a:xfrm>
            <a:off x="2091622" y="2901696"/>
            <a:ext cx="9761657" cy="2109216"/>
          </a:xfrm>
          <a:prstGeom prst="rect">
            <a:avLst/>
          </a:prstGeom>
        </p:spPr>
      </p:pic>
    </p:spTree>
    <p:extLst>
      <p:ext uri="{BB962C8B-B14F-4D97-AF65-F5344CB8AC3E}">
        <p14:creationId xmlns:p14="http://schemas.microsoft.com/office/powerpoint/2010/main" val="239428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08130-5179-4161-A5AA-5C95624457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164" y="2110444"/>
            <a:ext cx="4709984" cy="3124058"/>
          </a:xfrm>
          <a:prstGeom prst="rect">
            <a:avLst/>
          </a:prstGeom>
        </p:spPr>
      </p:pic>
      <p:pic>
        <p:nvPicPr>
          <p:cNvPr id="6" name="Picture 5">
            <a:extLst>
              <a:ext uri="{FF2B5EF4-FFF2-40B4-BE49-F238E27FC236}">
                <a16:creationId xmlns:a16="http://schemas.microsoft.com/office/drawing/2014/main" id="{4D6EEB1D-1F90-445E-B918-1F22003C3F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9569" y="636373"/>
            <a:ext cx="4259571" cy="5585254"/>
          </a:xfrm>
          <a:prstGeom prst="rect">
            <a:avLst/>
          </a:prstGeom>
        </p:spPr>
      </p:pic>
    </p:spTree>
    <p:extLst>
      <p:ext uri="{BB962C8B-B14F-4D97-AF65-F5344CB8AC3E}">
        <p14:creationId xmlns:p14="http://schemas.microsoft.com/office/powerpoint/2010/main" val="261193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F4D4-911E-4700-B5BA-7C2894916FB4}"/>
              </a:ext>
            </a:extLst>
          </p:cNvPr>
          <p:cNvSpPr>
            <a:spLocks noGrp="1"/>
          </p:cNvSpPr>
          <p:nvPr>
            <p:ph type="title"/>
          </p:nvPr>
        </p:nvSpPr>
        <p:spPr>
          <a:xfrm>
            <a:off x="838200" y="1579737"/>
            <a:ext cx="10515600" cy="1339373"/>
          </a:xfrm>
        </p:spPr>
        <p:txBody>
          <a:bodyPr/>
          <a:lstStyle/>
          <a:p>
            <a:r>
              <a:rPr lang="en-AU" dirty="0"/>
              <a:t>How would Elaine approach this?</a:t>
            </a:r>
          </a:p>
        </p:txBody>
      </p:sp>
      <p:sp>
        <p:nvSpPr>
          <p:cNvPr id="3" name="Content Placeholder 2">
            <a:extLst>
              <a:ext uri="{FF2B5EF4-FFF2-40B4-BE49-F238E27FC236}">
                <a16:creationId xmlns:a16="http://schemas.microsoft.com/office/drawing/2014/main" id="{7A87F023-F49A-4701-936D-3B337A502833}"/>
              </a:ext>
            </a:extLst>
          </p:cNvPr>
          <p:cNvSpPr>
            <a:spLocks noGrp="1"/>
          </p:cNvSpPr>
          <p:nvPr>
            <p:ph idx="1"/>
          </p:nvPr>
        </p:nvSpPr>
        <p:spPr>
          <a:xfrm>
            <a:off x="838200" y="4608576"/>
            <a:ext cx="10515600" cy="1568386"/>
          </a:xfrm>
        </p:spPr>
        <p:txBody>
          <a:bodyPr/>
          <a:lstStyle/>
          <a:p>
            <a:pPr marL="0" indent="0">
              <a:buNone/>
            </a:pPr>
            <a:r>
              <a:rPr lang="en-AU" dirty="0"/>
              <a:t>She always started her books on the “aquatic ape” in the same way…</a:t>
            </a:r>
          </a:p>
        </p:txBody>
      </p:sp>
    </p:spTree>
    <p:extLst>
      <p:ext uri="{BB962C8B-B14F-4D97-AF65-F5344CB8AC3E}">
        <p14:creationId xmlns:p14="http://schemas.microsoft.com/office/powerpoint/2010/main" val="117848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a:extLst>
              <a:ext uri="{FF2B5EF4-FFF2-40B4-BE49-F238E27FC236}">
                <a16:creationId xmlns:a16="http://schemas.microsoft.com/office/drawing/2014/main" id="{B1ED4399-49F2-418B-90C2-329D5D5EBFDD}"/>
              </a:ext>
            </a:extLst>
          </p:cNvPr>
          <p:cNvSpPr>
            <a:spLocks noGrp="1" noChangeArrowheads="1"/>
          </p:cNvSpPr>
          <p:nvPr>
            <p:ph type="title" idx="4294967295"/>
          </p:nvPr>
        </p:nvSpPr>
        <p:spPr>
          <a:xfrm>
            <a:off x="1799349" y="151368"/>
            <a:ext cx="9532956" cy="901502"/>
          </a:xfrm>
        </p:spPr>
        <p:txBody>
          <a:bodyPr vert="horz" lIns="91440" tIns="45720" rIns="91440" bIns="45720" rtlCol="0" anchor="ctr">
            <a:normAutofit/>
          </a:bodyPr>
          <a:lstStyle/>
          <a:p>
            <a:pPr algn="ctr"/>
            <a:r>
              <a:rPr lang="en-AU" altLang="en-US" sz="3600" dirty="0">
                <a:latin typeface="Arial Black" panose="020B0A04020102020204" pitchFamily="34" charset="0"/>
              </a:rPr>
              <a:t>She always posed the key question</a:t>
            </a:r>
          </a:p>
        </p:txBody>
      </p:sp>
      <p:cxnSp>
        <p:nvCxnSpPr>
          <p:cNvPr id="8" name="Straight Connector 7">
            <a:extLst>
              <a:ext uri="{FF2B5EF4-FFF2-40B4-BE49-F238E27FC236}">
                <a16:creationId xmlns:a16="http://schemas.microsoft.com/office/drawing/2014/main" id="{3537D2C0-408E-4814-AA43-3B8F07B2DBAE}"/>
              </a:ext>
            </a:extLst>
          </p:cNvPr>
          <p:cNvCxnSpPr/>
          <p:nvPr/>
        </p:nvCxnSpPr>
        <p:spPr>
          <a:xfrm flipH="1" flipV="1">
            <a:off x="5448301" y="981075"/>
            <a:ext cx="3960813" cy="320833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C8DA9A-63E4-4CF4-B42B-B668526C0C2D}"/>
              </a:ext>
            </a:extLst>
          </p:cNvPr>
          <p:cNvCxnSpPr/>
          <p:nvPr/>
        </p:nvCxnSpPr>
        <p:spPr>
          <a:xfrm flipV="1">
            <a:off x="2897189" y="987425"/>
            <a:ext cx="2592387" cy="350043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E515CA-B62E-4EC4-B71A-3943E76B3990}"/>
              </a:ext>
            </a:extLst>
          </p:cNvPr>
          <p:cNvCxnSpPr/>
          <p:nvPr/>
        </p:nvCxnSpPr>
        <p:spPr>
          <a:xfrm flipV="1">
            <a:off x="6227764" y="2722563"/>
            <a:ext cx="1381125" cy="19304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pic>
        <p:nvPicPr>
          <p:cNvPr id="6150" name="Picture 3">
            <a:extLst>
              <a:ext uri="{FF2B5EF4-FFF2-40B4-BE49-F238E27FC236}">
                <a16:creationId xmlns:a16="http://schemas.microsoft.com/office/drawing/2014/main" id="{0C72B4D3-8F43-4CCA-95E7-EFA38F6BE15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15375" y="4019551"/>
            <a:ext cx="15573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a:extLst>
              <a:ext uri="{FF2B5EF4-FFF2-40B4-BE49-F238E27FC236}">
                <a16:creationId xmlns:a16="http://schemas.microsoft.com/office/drawing/2014/main" id="{0E5F39B4-5B95-4C1B-A640-7F9785CFBFA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919288" y="4252913"/>
            <a:ext cx="249555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a:extLst>
              <a:ext uri="{FF2B5EF4-FFF2-40B4-BE49-F238E27FC236}">
                <a16:creationId xmlns:a16="http://schemas.microsoft.com/office/drawing/2014/main" id="{05E14B86-C470-499C-8D54-6BF98352336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303838" y="4240213"/>
            <a:ext cx="28003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16">
            <a:extLst>
              <a:ext uri="{FF2B5EF4-FFF2-40B4-BE49-F238E27FC236}">
                <a16:creationId xmlns:a16="http://schemas.microsoft.com/office/drawing/2014/main" id="{9E236082-C6E6-4E00-8C65-8EEF2FAFC6E0}"/>
              </a:ext>
            </a:extLst>
          </p:cNvPr>
          <p:cNvSpPr txBox="1">
            <a:spLocks noChangeArrowheads="1"/>
          </p:cNvSpPr>
          <p:nvPr/>
        </p:nvSpPr>
        <p:spPr bwMode="auto">
          <a:xfrm>
            <a:off x="2566989" y="6337300"/>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1800">
                <a:solidFill>
                  <a:schemeClr val="tx2"/>
                </a:solidFill>
              </a:rPr>
              <a:t>Gorilla</a:t>
            </a:r>
          </a:p>
        </p:txBody>
      </p:sp>
      <p:sp>
        <p:nvSpPr>
          <p:cNvPr id="6154" name="TextBox 17">
            <a:extLst>
              <a:ext uri="{FF2B5EF4-FFF2-40B4-BE49-F238E27FC236}">
                <a16:creationId xmlns:a16="http://schemas.microsoft.com/office/drawing/2014/main" id="{1F8E0F30-4463-4839-A609-F107551E1ED7}"/>
              </a:ext>
            </a:extLst>
          </p:cNvPr>
          <p:cNvSpPr txBox="1">
            <a:spLocks noChangeArrowheads="1"/>
          </p:cNvSpPr>
          <p:nvPr/>
        </p:nvSpPr>
        <p:spPr bwMode="auto">
          <a:xfrm>
            <a:off x="5876925" y="6316663"/>
            <a:ext cx="154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1800">
                <a:solidFill>
                  <a:schemeClr val="tx2"/>
                </a:solidFill>
              </a:rPr>
              <a:t>Chimpanzee</a:t>
            </a:r>
          </a:p>
        </p:txBody>
      </p:sp>
      <p:sp>
        <p:nvSpPr>
          <p:cNvPr id="6155" name="TextBox 18">
            <a:extLst>
              <a:ext uri="{FF2B5EF4-FFF2-40B4-BE49-F238E27FC236}">
                <a16:creationId xmlns:a16="http://schemas.microsoft.com/office/drawing/2014/main" id="{52D734F9-729A-40EB-B57B-B32823B324A6}"/>
              </a:ext>
            </a:extLst>
          </p:cNvPr>
          <p:cNvSpPr txBox="1">
            <a:spLocks noChangeArrowheads="1"/>
          </p:cNvSpPr>
          <p:nvPr/>
        </p:nvSpPr>
        <p:spPr bwMode="auto">
          <a:xfrm>
            <a:off x="8945564" y="6316663"/>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1800">
                <a:solidFill>
                  <a:schemeClr val="tx2"/>
                </a:solidFill>
              </a:rPr>
              <a:t>Human</a:t>
            </a:r>
          </a:p>
        </p:txBody>
      </p:sp>
      <p:grpSp>
        <p:nvGrpSpPr>
          <p:cNvPr id="29" name="Group 28">
            <a:extLst>
              <a:ext uri="{FF2B5EF4-FFF2-40B4-BE49-F238E27FC236}">
                <a16:creationId xmlns:a16="http://schemas.microsoft.com/office/drawing/2014/main" id="{31C6EE82-9455-4EFD-A8D0-A426DA1C4F9D}"/>
              </a:ext>
            </a:extLst>
          </p:cNvPr>
          <p:cNvGrpSpPr>
            <a:grpSpLocks/>
          </p:cNvGrpSpPr>
          <p:nvPr/>
        </p:nvGrpSpPr>
        <p:grpSpPr bwMode="auto">
          <a:xfrm>
            <a:off x="3648075" y="1370013"/>
            <a:ext cx="6731000" cy="2386012"/>
            <a:chOff x="2123728" y="1369969"/>
            <a:chExt cx="6731330" cy="2386151"/>
          </a:xfrm>
        </p:grpSpPr>
        <p:sp>
          <p:nvSpPr>
            <p:cNvPr id="20" name="Oval 19">
              <a:extLst>
                <a:ext uri="{FF2B5EF4-FFF2-40B4-BE49-F238E27FC236}">
                  <a16:creationId xmlns:a16="http://schemas.microsoft.com/office/drawing/2014/main" id="{B4A58CC9-2270-4445-A88D-ADFAB413733F}"/>
                </a:ext>
              </a:extLst>
            </p:cNvPr>
            <p:cNvSpPr/>
            <p:nvPr/>
          </p:nvSpPr>
          <p:spPr>
            <a:xfrm>
              <a:off x="6072035" y="2432068"/>
              <a:ext cx="1379605" cy="1324052"/>
            </a:xfrm>
            <a:prstGeom prst="ellipse">
              <a:avLst/>
            </a:prstGeom>
            <a:solidFill>
              <a:schemeClr val="bg1">
                <a:alpha val="80000"/>
              </a:schemeClr>
            </a:solid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cxnSp>
          <p:nvCxnSpPr>
            <p:cNvPr id="22" name="Straight Arrow Connector 21">
              <a:extLst>
                <a:ext uri="{FF2B5EF4-FFF2-40B4-BE49-F238E27FC236}">
                  <a16:creationId xmlns:a16="http://schemas.microsoft.com/office/drawing/2014/main" id="{AB98F462-8419-4037-92D6-079EF68D5236}"/>
                </a:ext>
              </a:extLst>
            </p:cNvPr>
            <p:cNvCxnSpPr>
              <a:endCxn id="20" idx="7"/>
            </p:cNvCxnSpPr>
            <p:nvPr/>
          </p:nvCxnSpPr>
          <p:spPr>
            <a:xfrm flipH="1">
              <a:off x="7250017" y="1892286"/>
              <a:ext cx="635031" cy="73346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162" name="TextBox 23">
              <a:extLst>
                <a:ext uri="{FF2B5EF4-FFF2-40B4-BE49-F238E27FC236}">
                  <a16:creationId xmlns:a16="http://schemas.microsoft.com/office/drawing/2014/main" id="{FB420C9B-23F8-4889-9F16-F8597FC00978}"/>
                </a:ext>
              </a:extLst>
            </p:cNvPr>
            <p:cNvSpPr txBox="1">
              <a:spLocks noChangeArrowheads="1"/>
            </p:cNvSpPr>
            <p:nvPr/>
          </p:nvSpPr>
          <p:spPr bwMode="auto">
            <a:xfrm>
              <a:off x="2123728" y="1369969"/>
              <a:ext cx="6731330" cy="584775"/>
            </a:xfrm>
            <a:prstGeom prst="rect">
              <a:avLst/>
            </a:prstGeom>
            <a:solidFill>
              <a:schemeClr val="bg1">
                <a:alpha val="92940"/>
              </a:schemeClr>
            </a:solidFill>
            <a:ln w="60325">
              <a:solidFill>
                <a:srgbClr val="C00000"/>
              </a:solidFill>
              <a:miter lim="800000"/>
              <a:headEnd/>
              <a:tailEnd/>
            </a:ln>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3200">
                  <a:solidFill>
                    <a:srgbClr val="C00000"/>
                  </a:solidFill>
                </a:rPr>
                <a:t>So what, exactly, happened here?</a:t>
              </a:r>
            </a:p>
          </p:txBody>
        </p:sp>
      </p:grpSp>
      <p:grpSp>
        <p:nvGrpSpPr>
          <p:cNvPr id="33" name="Group 32">
            <a:extLst>
              <a:ext uri="{FF2B5EF4-FFF2-40B4-BE49-F238E27FC236}">
                <a16:creationId xmlns:a16="http://schemas.microsoft.com/office/drawing/2014/main" id="{D0464B38-9464-4339-B242-1CFDA59C4804}"/>
              </a:ext>
            </a:extLst>
          </p:cNvPr>
          <p:cNvGrpSpPr>
            <a:grpSpLocks/>
          </p:cNvGrpSpPr>
          <p:nvPr/>
        </p:nvGrpSpPr>
        <p:grpSpPr bwMode="auto">
          <a:xfrm>
            <a:off x="6810376" y="3660778"/>
            <a:ext cx="2201863" cy="307777"/>
            <a:chOff x="5285602" y="3661371"/>
            <a:chExt cx="2202546" cy="307579"/>
          </a:xfrm>
        </p:grpSpPr>
        <p:sp>
          <p:nvSpPr>
            <p:cNvPr id="6158" name="TextBox 29">
              <a:extLst>
                <a:ext uri="{FF2B5EF4-FFF2-40B4-BE49-F238E27FC236}">
                  <a16:creationId xmlns:a16="http://schemas.microsoft.com/office/drawing/2014/main" id="{C30E66AE-A8FE-473C-AA8E-7C49BB839C61}"/>
                </a:ext>
              </a:extLst>
            </p:cNvPr>
            <p:cNvSpPr txBox="1">
              <a:spLocks noChangeArrowheads="1"/>
            </p:cNvSpPr>
            <p:nvPr/>
          </p:nvSpPr>
          <p:spPr bwMode="auto">
            <a:xfrm>
              <a:off x="5333168" y="3661371"/>
              <a:ext cx="1905280" cy="30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q"/>
                <a:defRPr sz="2400" b="1">
                  <a:solidFill>
                    <a:schemeClr val="bg1"/>
                  </a:solidFill>
                  <a:latin typeface="Arial" panose="020B0604020202020204" pitchFamily="34" charset="0"/>
                </a:defRPr>
              </a:lvl1pPr>
              <a:lvl2pPr marL="742950" indent="-285750">
                <a:spcBef>
                  <a:spcPct val="20000"/>
                </a:spcBef>
                <a:buSzPct val="80000"/>
                <a:buFont typeface="Wingdings" panose="05000000000000000000" pitchFamily="2" charset="2"/>
                <a:buChar char="§"/>
                <a:defRPr sz="2400">
                  <a:solidFill>
                    <a:schemeClr val="bg1"/>
                  </a:solidFill>
                  <a:latin typeface="Arial" panose="020B0604020202020204" pitchFamily="34" charset="0"/>
                </a:defRPr>
              </a:lvl2pPr>
              <a:lvl3pPr marL="1143000" indent="-228600">
                <a:spcBef>
                  <a:spcPct val="20000"/>
                </a:spcBef>
                <a:buChar char="•"/>
                <a:defRPr sz="2000" i="1">
                  <a:solidFill>
                    <a:schemeClr val="bg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AU" altLang="en-US" sz="1400" i="1">
                  <a:solidFill>
                    <a:schemeClr val="tx2"/>
                  </a:solidFill>
                </a:rPr>
                <a:t>More closely related</a:t>
              </a:r>
            </a:p>
          </p:txBody>
        </p:sp>
        <p:cxnSp>
          <p:nvCxnSpPr>
            <p:cNvPr id="32" name="Straight Arrow Connector 31">
              <a:extLst>
                <a:ext uri="{FF2B5EF4-FFF2-40B4-BE49-F238E27FC236}">
                  <a16:creationId xmlns:a16="http://schemas.microsoft.com/office/drawing/2014/main" id="{B3C8D073-0F14-4F51-80AA-357CD10C103D}"/>
                </a:ext>
              </a:extLst>
            </p:cNvPr>
            <p:cNvCxnSpPr/>
            <p:nvPr/>
          </p:nvCxnSpPr>
          <p:spPr>
            <a:xfrm>
              <a:off x="5285602" y="3932659"/>
              <a:ext cx="2202546"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1|58.7|1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6616</Words>
  <Application>Microsoft Office PowerPoint</Application>
  <PresentationFormat>Widescreen</PresentationFormat>
  <Paragraphs>566</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Ames</vt:lpstr>
      <vt:lpstr>Arial</vt:lpstr>
      <vt:lpstr>Arial Black</vt:lpstr>
      <vt:lpstr>Calibri</vt:lpstr>
      <vt:lpstr>Calibri Light</vt:lpstr>
      <vt:lpstr>Freestyle Script</vt:lpstr>
      <vt:lpstr>Segoe UI Historic</vt:lpstr>
      <vt:lpstr>Wingdings</vt:lpstr>
      <vt:lpstr>Office Theme</vt:lpstr>
      <vt:lpstr>Welcome to WHAT Talks</vt:lpstr>
      <vt:lpstr>I want to start where Elaine Morgan left off.</vt:lpstr>
      <vt:lpstr>“A Very Beautiful Thing”</vt:lpstr>
      <vt:lpstr>PowerPoint Presentation</vt:lpstr>
      <vt:lpstr>Waterside Hypotheses of Human Evolution</vt:lpstr>
      <vt:lpstr>Waterside Hypotheses Aquatic Theory ?</vt:lpstr>
      <vt:lpstr>PowerPoint Presentation</vt:lpstr>
      <vt:lpstr>How would Elaine approach this?</vt:lpstr>
      <vt:lpstr>She always posed the key question</vt:lpstr>
      <vt:lpstr>PowerPoint Presentation</vt:lpstr>
      <vt:lpstr>PowerPoint Presentation</vt:lpstr>
      <vt:lpstr>PowerPoint Presentation</vt:lpstr>
      <vt:lpstr>Bigger Brains, Smaller Teeth</vt:lpstr>
      <vt:lpstr>Body Hair Pattern </vt:lpstr>
      <vt:lpstr>Body Hair Pattern </vt:lpstr>
      <vt:lpstr>Infant Adipocity</vt:lpstr>
      <vt:lpstr>PowerPoint Presentation</vt:lpstr>
      <vt:lpstr>PowerPoint Presentation</vt:lpstr>
      <vt:lpstr>Descended Larynx</vt:lpstr>
      <vt:lpstr>PowerPoint Presentation</vt:lpstr>
      <vt:lpstr>Models of Human Evolution</vt:lpstr>
      <vt:lpstr>PowerPoint Presentation</vt:lpstr>
      <vt:lpstr>PowerPoint Presentation</vt:lpstr>
      <vt:lpstr>PowerPoint Presentation</vt:lpstr>
      <vt:lpstr>PowerPoint Presentation</vt:lpstr>
      <vt:lpstr>“The Aquatic Ape Hypothesis” Elaine Morgan 1997</vt:lpstr>
      <vt:lpstr>PowerPoint Presentation</vt:lpstr>
      <vt:lpstr>PowerPoint Presentation</vt:lpstr>
      <vt:lpstr>PowerPoint Presentation</vt:lpstr>
      <vt:lpstr>PowerPoint Presentation</vt:lpstr>
      <vt:lpstr>When I first met Elaine in 1999  it seemed the idea was on the  verge of a breakthrough.</vt:lpstr>
      <vt:lpstr>Roede et al (1991)</vt:lpstr>
      <vt:lpstr>BBC / Discovery Documentary (1998)</vt:lpstr>
      <vt:lpstr>Life of Mammals (2002)</vt:lpstr>
      <vt:lpstr>So what happened?</vt:lpstr>
      <vt:lpstr>Endurance-Running Hypothesis</vt:lpstr>
      <vt:lpstr>Harcourt-Smith’s  Bipedalism Update</vt:lpstr>
      <vt:lpstr>Move on.  Nothing to see here!</vt:lpstr>
      <vt:lpstr>PowerPoint Presentation</vt:lpstr>
      <vt:lpstr>The best evidence one could possibly wish for…</vt:lpstr>
      <vt:lpstr>Richard Wrangham’s Support of the Wading Hypothesis</vt:lpstr>
      <vt:lpstr>Wading into Anthropology?  Hopefully, but it’s surely time all these ideas were tested thoroughly.</vt:lpstr>
      <vt:lpstr>Lots of ideas to hear the case for…  The WHAT talks program aims to do 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Algis Kuliukas</dc:creator>
  <cp:lastModifiedBy>Algis Kuliukas</cp:lastModifiedBy>
  <cp:revision>33</cp:revision>
  <cp:lastPrinted>2021-11-07T06:02:01Z</cp:lastPrinted>
  <dcterms:created xsi:type="dcterms:W3CDTF">2021-11-01T13:43:40Z</dcterms:created>
  <dcterms:modified xsi:type="dcterms:W3CDTF">2021-11-08T13:26:25Z</dcterms:modified>
</cp:coreProperties>
</file>