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362" r:id="rId4"/>
    <p:sldId id="267" r:id="rId5"/>
    <p:sldId id="293" r:id="rId6"/>
    <p:sldId id="306" r:id="rId7"/>
    <p:sldId id="307" r:id="rId8"/>
    <p:sldId id="308" r:id="rId9"/>
    <p:sldId id="294" r:id="rId10"/>
    <p:sldId id="361" r:id="rId11"/>
    <p:sldId id="295" r:id="rId12"/>
    <p:sldId id="296" r:id="rId13"/>
    <p:sldId id="297" r:id="rId14"/>
    <p:sldId id="298" r:id="rId15"/>
    <p:sldId id="299" r:id="rId16"/>
    <p:sldId id="300" r:id="rId17"/>
    <p:sldId id="301" r:id="rId18"/>
    <p:sldId id="302" r:id="rId19"/>
    <p:sldId id="303" r:id="rId20"/>
    <p:sldId id="304" r:id="rId21"/>
    <p:sldId id="305" r:id="rId22"/>
    <p:sldId id="25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13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25D0742-B97E-41DD-994E-768F6E10E14D}" type="datetimeFigureOut">
              <a:rPr lang="es-MX" smtClean="0"/>
              <a:t>02/11/2020</a:t>
            </a:fld>
            <a:endParaRPr lang="es-MX"/>
          </a:p>
        </p:txBody>
      </p:sp>
      <p:sp>
        <p:nvSpPr>
          <p:cNvPr id="5" name="Footer Placeholder 4"/>
          <p:cNvSpPr>
            <a:spLocks noGrp="1"/>
          </p:cNvSpPr>
          <p:nvPr>
            <p:ph type="ftr" sz="quarter" idx="11"/>
          </p:nvPr>
        </p:nvSpPr>
        <p:spPr>
          <a:xfrm>
            <a:off x="812805" y="6272785"/>
            <a:ext cx="4745736" cy="365125"/>
          </a:xfrm>
        </p:spPr>
        <p:txBody>
          <a:bodyPr/>
          <a:lstStyle/>
          <a:p>
            <a:endParaRPr lang="es-MX"/>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1A5D76DE-BF7A-4AA0-8014-AB86B1635CB4}" type="slidenum">
              <a:rPr lang="es-MX" smtClean="0"/>
              <a:t>‹Nº›</a:t>
            </a:fld>
            <a:endParaRPr lang="es-MX"/>
          </a:p>
        </p:txBody>
      </p:sp>
    </p:spTree>
    <p:extLst>
      <p:ext uri="{BB962C8B-B14F-4D97-AF65-F5344CB8AC3E}">
        <p14:creationId xmlns:p14="http://schemas.microsoft.com/office/powerpoint/2010/main" val="555569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25D0742-B97E-41DD-994E-768F6E10E14D}" type="datetimeFigureOut">
              <a:rPr lang="es-MX" smtClean="0"/>
              <a:t>02/11/2020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A5D76DE-BF7A-4AA0-8014-AB86B1635CB4}" type="slidenum">
              <a:rPr lang="es-MX" smtClean="0"/>
              <a:t>‹Nº›</a:t>
            </a:fld>
            <a:endParaRPr lang="es-MX"/>
          </a:p>
        </p:txBody>
      </p:sp>
    </p:spTree>
    <p:extLst>
      <p:ext uri="{BB962C8B-B14F-4D97-AF65-F5344CB8AC3E}">
        <p14:creationId xmlns:p14="http://schemas.microsoft.com/office/powerpoint/2010/main" val="95293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25D0742-B97E-41DD-994E-768F6E10E14D}" type="datetimeFigureOut">
              <a:rPr lang="es-MX" smtClean="0"/>
              <a:t>02/11/2020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A5D76DE-BF7A-4AA0-8014-AB86B1635CB4}" type="slidenum">
              <a:rPr lang="es-MX" smtClean="0"/>
              <a:t>‹Nº›</a:t>
            </a:fld>
            <a:endParaRPr lang="es-MX"/>
          </a:p>
        </p:txBody>
      </p:sp>
    </p:spTree>
    <p:extLst>
      <p:ext uri="{BB962C8B-B14F-4D97-AF65-F5344CB8AC3E}">
        <p14:creationId xmlns:p14="http://schemas.microsoft.com/office/powerpoint/2010/main" val="366946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80FEFB-B38E-4F5E-86C9-297C965FDDE3}" type="datetimeFigureOut">
              <a:rPr lang="es-MX" smtClean="0"/>
              <a:t>02/11/2020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0A4078-2DDD-46DB-9798-EBF788323D9E}" type="slidenum">
              <a:rPr lang="es-MX" smtClean="0"/>
              <a:t>‹Nº›</a:t>
            </a:fld>
            <a:endParaRPr lang="es-MX"/>
          </a:p>
        </p:txBody>
      </p:sp>
    </p:spTree>
    <p:extLst>
      <p:ext uri="{BB962C8B-B14F-4D97-AF65-F5344CB8AC3E}">
        <p14:creationId xmlns:p14="http://schemas.microsoft.com/office/powerpoint/2010/main" val="870002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80FEFB-B38E-4F5E-86C9-297C965FDDE3}" type="datetimeFigureOut">
              <a:rPr lang="es-MX" smtClean="0"/>
              <a:t>02/11/2020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0A4078-2DDD-46DB-9798-EBF788323D9E}" type="slidenum">
              <a:rPr lang="es-MX" smtClean="0"/>
              <a:t>‹Nº›</a:t>
            </a:fld>
            <a:endParaRPr lang="es-MX"/>
          </a:p>
        </p:txBody>
      </p:sp>
    </p:spTree>
    <p:extLst>
      <p:ext uri="{BB962C8B-B14F-4D97-AF65-F5344CB8AC3E}">
        <p14:creationId xmlns:p14="http://schemas.microsoft.com/office/powerpoint/2010/main" val="3002954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80FEFB-B38E-4F5E-86C9-297C965FDDE3}" type="datetimeFigureOut">
              <a:rPr lang="es-MX" smtClean="0"/>
              <a:t>02/11/2020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0A4078-2DDD-46DB-9798-EBF788323D9E}" type="slidenum">
              <a:rPr lang="es-MX" smtClean="0"/>
              <a:t>‹Nº›</a:t>
            </a:fld>
            <a:endParaRPr lang="es-MX"/>
          </a:p>
        </p:txBody>
      </p:sp>
    </p:spTree>
    <p:extLst>
      <p:ext uri="{BB962C8B-B14F-4D97-AF65-F5344CB8AC3E}">
        <p14:creationId xmlns:p14="http://schemas.microsoft.com/office/powerpoint/2010/main" val="2348184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80FEFB-B38E-4F5E-86C9-297C965FDDE3}" type="datetimeFigureOut">
              <a:rPr lang="es-MX" smtClean="0"/>
              <a:t>02/11/2020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90A4078-2DDD-46DB-9798-EBF788323D9E}" type="slidenum">
              <a:rPr lang="es-MX" smtClean="0"/>
              <a:t>‹Nº›</a:t>
            </a:fld>
            <a:endParaRPr lang="es-MX"/>
          </a:p>
        </p:txBody>
      </p:sp>
    </p:spTree>
    <p:extLst>
      <p:ext uri="{BB962C8B-B14F-4D97-AF65-F5344CB8AC3E}">
        <p14:creationId xmlns:p14="http://schemas.microsoft.com/office/powerpoint/2010/main" val="1418164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280FEFB-B38E-4F5E-86C9-297C965FDDE3}" type="datetimeFigureOut">
              <a:rPr lang="es-MX" smtClean="0"/>
              <a:t>02/11/2020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90A4078-2DDD-46DB-9798-EBF788323D9E}" type="slidenum">
              <a:rPr lang="es-MX" smtClean="0"/>
              <a:t>‹Nº›</a:t>
            </a:fld>
            <a:endParaRPr lang="es-MX"/>
          </a:p>
        </p:txBody>
      </p:sp>
    </p:spTree>
    <p:extLst>
      <p:ext uri="{BB962C8B-B14F-4D97-AF65-F5344CB8AC3E}">
        <p14:creationId xmlns:p14="http://schemas.microsoft.com/office/powerpoint/2010/main" val="3843861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280FEFB-B38E-4F5E-86C9-297C965FDDE3}" type="datetimeFigureOut">
              <a:rPr lang="es-MX" smtClean="0"/>
              <a:t>02/11/2020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90A4078-2DDD-46DB-9798-EBF788323D9E}" type="slidenum">
              <a:rPr lang="es-MX" smtClean="0"/>
              <a:t>‹Nº›</a:t>
            </a:fld>
            <a:endParaRPr lang="es-MX"/>
          </a:p>
        </p:txBody>
      </p:sp>
    </p:spTree>
    <p:extLst>
      <p:ext uri="{BB962C8B-B14F-4D97-AF65-F5344CB8AC3E}">
        <p14:creationId xmlns:p14="http://schemas.microsoft.com/office/powerpoint/2010/main" val="2547024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0FEFB-B38E-4F5E-86C9-297C965FDDE3}" type="datetimeFigureOut">
              <a:rPr lang="es-MX" smtClean="0"/>
              <a:t>02/11/2020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90A4078-2DDD-46DB-9798-EBF788323D9E}" type="slidenum">
              <a:rPr lang="es-MX" smtClean="0"/>
              <a:t>‹Nº›</a:t>
            </a:fld>
            <a:endParaRPr lang="es-MX"/>
          </a:p>
        </p:txBody>
      </p:sp>
    </p:spTree>
    <p:extLst>
      <p:ext uri="{BB962C8B-B14F-4D97-AF65-F5344CB8AC3E}">
        <p14:creationId xmlns:p14="http://schemas.microsoft.com/office/powerpoint/2010/main" val="1874259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80FEFB-B38E-4F5E-86C9-297C965FDDE3}" type="datetimeFigureOut">
              <a:rPr lang="es-MX" smtClean="0"/>
              <a:t>02/11/2020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90A4078-2DDD-46DB-9798-EBF788323D9E}" type="slidenum">
              <a:rPr lang="es-MX" smtClean="0"/>
              <a:t>‹Nº›</a:t>
            </a:fld>
            <a:endParaRPr lang="es-MX"/>
          </a:p>
        </p:txBody>
      </p:sp>
    </p:spTree>
    <p:extLst>
      <p:ext uri="{BB962C8B-B14F-4D97-AF65-F5344CB8AC3E}">
        <p14:creationId xmlns:p14="http://schemas.microsoft.com/office/powerpoint/2010/main" val="314933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25D0742-B97E-41DD-994E-768F6E10E14D}" type="datetimeFigureOut">
              <a:rPr lang="es-MX" smtClean="0"/>
              <a:t>02/11/2020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A5D76DE-BF7A-4AA0-8014-AB86B1635CB4}" type="slidenum">
              <a:rPr lang="es-MX" smtClean="0"/>
              <a:t>‹Nº›</a:t>
            </a:fld>
            <a:endParaRPr lang="es-MX"/>
          </a:p>
        </p:txBody>
      </p:sp>
    </p:spTree>
    <p:extLst>
      <p:ext uri="{BB962C8B-B14F-4D97-AF65-F5344CB8AC3E}">
        <p14:creationId xmlns:p14="http://schemas.microsoft.com/office/powerpoint/2010/main" val="288778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80FEFB-B38E-4F5E-86C9-297C965FDDE3}" type="datetimeFigureOut">
              <a:rPr lang="es-MX" smtClean="0"/>
              <a:t>02/11/2020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90A4078-2DDD-46DB-9798-EBF788323D9E}" type="slidenum">
              <a:rPr lang="es-MX" smtClean="0"/>
              <a:t>‹Nº›</a:t>
            </a:fld>
            <a:endParaRPr lang="es-MX"/>
          </a:p>
        </p:txBody>
      </p:sp>
    </p:spTree>
    <p:extLst>
      <p:ext uri="{BB962C8B-B14F-4D97-AF65-F5344CB8AC3E}">
        <p14:creationId xmlns:p14="http://schemas.microsoft.com/office/powerpoint/2010/main" val="1631537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80FEFB-B38E-4F5E-86C9-297C965FDDE3}" type="datetimeFigureOut">
              <a:rPr lang="es-MX" smtClean="0"/>
              <a:t>02/11/2020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0A4078-2DDD-46DB-9798-EBF788323D9E}" type="slidenum">
              <a:rPr lang="es-MX" smtClean="0"/>
              <a:t>‹Nº›</a:t>
            </a:fld>
            <a:endParaRPr lang="es-MX"/>
          </a:p>
        </p:txBody>
      </p:sp>
    </p:spTree>
    <p:extLst>
      <p:ext uri="{BB962C8B-B14F-4D97-AF65-F5344CB8AC3E}">
        <p14:creationId xmlns:p14="http://schemas.microsoft.com/office/powerpoint/2010/main" val="3244970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80FEFB-B38E-4F5E-86C9-297C965FDDE3}" type="datetimeFigureOut">
              <a:rPr lang="es-MX" smtClean="0"/>
              <a:t>02/11/2020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90A4078-2DDD-46DB-9798-EBF788323D9E}" type="slidenum">
              <a:rPr lang="es-MX" smtClean="0"/>
              <a:t>‹Nº›</a:t>
            </a:fld>
            <a:endParaRPr lang="es-MX"/>
          </a:p>
        </p:txBody>
      </p:sp>
    </p:spTree>
    <p:extLst>
      <p:ext uri="{BB962C8B-B14F-4D97-AF65-F5344CB8AC3E}">
        <p14:creationId xmlns:p14="http://schemas.microsoft.com/office/powerpoint/2010/main" val="33136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A25D0742-B97E-41DD-994E-768F6E10E14D}" type="datetimeFigureOut">
              <a:rPr lang="es-MX" smtClean="0"/>
              <a:t>02/11/2020</a:t>
            </a:fld>
            <a:endParaRPr lang="es-MX"/>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s-MX"/>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1A5D76DE-BF7A-4AA0-8014-AB86B1635CB4}" type="slidenum">
              <a:rPr lang="es-MX" smtClean="0"/>
              <a:t>‹Nº›</a:t>
            </a:fld>
            <a:endParaRPr lang="es-MX"/>
          </a:p>
        </p:txBody>
      </p:sp>
    </p:spTree>
    <p:extLst>
      <p:ext uri="{BB962C8B-B14F-4D97-AF65-F5344CB8AC3E}">
        <p14:creationId xmlns:p14="http://schemas.microsoft.com/office/powerpoint/2010/main" val="149658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25D0742-B97E-41DD-994E-768F6E10E14D}" type="datetimeFigureOut">
              <a:rPr lang="es-MX" smtClean="0"/>
              <a:t>02/11/2020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A5D76DE-BF7A-4AA0-8014-AB86B1635CB4}" type="slidenum">
              <a:rPr lang="es-MX" smtClean="0"/>
              <a:t>‹Nº›</a:t>
            </a:fld>
            <a:endParaRPr lang="es-MX"/>
          </a:p>
        </p:txBody>
      </p:sp>
    </p:spTree>
    <p:extLst>
      <p:ext uri="{BB962C8B-B14F-4D97-AF65-F5344CB8AC3E}">
        <p14:creationId xmlns:p14="http://schemas.microsoft.com/office/powerpoint/2010/main" val="350847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25D0742-B97E-41DD-994E-768F6E10E14D}" type="datetimeFigureOut">
              <a:rPr lang="es-MX" smtClean="0"/>
              <a:t>02/11/2020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A5D76DE-BF7A-4AA0-8014-AB86B1635CB4}" type="slidenum">
              <a:rPr lang="es-MX" smtClean="0"/>
              <a:t>‹Nº›</a:t>
            </a:fld>
            <a:endParaRPr lang="es-MX"/>
          </a:p>
        </p:txBody>
      </p:sp>
    </p:spTree>
    <p:extLst>
      <p:ext uri="{BB962C8B-B14F-4D97-AF65-F5344CB8AC3E}">
        <p14:creationId xmlns:p14="http://schemas.microsoft.com/office/powerpoint/2010/main" val="303688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25D0742-B97E-41DD-994E-768F6E10E14D}" type="datetimeFigureOut">
              <a:rPr lang="es-MX" smtClean="0"/>
              <a:t>02/11/2020</a:t>
            </a:fld>
            <a:endParaRPr lang="es-MX"/>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s-MX"/>
          </a:p>
        </p:txBody>
      </p:sp>
      <p:sp>
        <p:nvSpPr>
          <p:cNvPr id="5" name="Slide Number Placeholder 4"/>
          <p:cNvSpPr>
            <a:spLocks noGrp="1"/>
          </p:cNvSpPr>
          <p:nvPr>
            <p:ph type="sldNum" sz="quarter" idx="12"/>
          </p:nvPr>
        </p:nvSpPr>
        <p:spPr/>
        <p:txBody>
          <a:bodyPr/>
          <a:lstStyle/>
          <a:p>
            <a:fld id="{1A5D76DE-BF7A-4AA0-8014-AB86B1635CB4}" type="slidenum">
              <a:rPr lang="es-MX" smtClean="0"/>
              <a:t>‹Nº›</a:t>
            </a:fld>
            <a:endParaRPr lang="es-MX"/>
          </a:p>
        </p:txBody>
      </p:sp>
    </p:spTree>
    <p:extLst>
      <p:ext uri="{BB962C8B-B14F-4D97-AF65-F5344CB8AC3E}">
        <p14:creationId xmlns:p14="http://schemas.microsoft.com/office/powerpoint/2010/main" val="240069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D0742-B97E-41DD-994E-768F6E10E14D}" type="datetimeFigureOut">
              <a:rPr lang="es-MX" smtClean="0"/>
              <a:t>02/11/2020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A5D76DE-BF7A-4AA0-8014-AB86B1635CB4}" type="slidenum">
              <a:rPr lang="es-MX" smtClean="0"/>
              <a:t>‹Nº›</a:t>
            </a:fld>
            <a:endParaRPr lang="es-MX"/>
          </a:p>
        </p:txBody>
      </p:sp>
    </p:spTree>
    <p:extLst>
      <p:ext uri="{BB962C8B-B14F-4D97-AF65-F5344CB8AC3E}">
        <p14:creationId xmlns:p14="http://schemas.microsoft.com/office/powerpoint/2010/main" val="20550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A25D0742-B97E-41DD-994E-768F6E10E14D}" type="datetimeFigureOut">
              <a:rPr lang="es-MX" smtClean="0"/>
              <a:t>02/11/2020</a:t>
            </a:fld>
            <a:endParaRPr lang="es-MX"/>
          </a:p>
        </p:txBody>
      </p:sp>
      <p:sp>
        <p:nvSpPr>
          <p:cNvPr id="10" name="Footer Placeholder 9"/>
          <p:cNvSpPr>
            <a:spLocks noGrp="1"/>
          </p:cNvSpPr>
          <p:nvPr>
            <p:ph type="ftr" sz="quarter" idx="11"/>
          </p:nvPr>
        </p:nvSpPr>
        <p:spPr/>
        <p:txBody>
          <a:bodyPr/>
          <a:lstStyle/>
          <a:p>
            <a:endParaRPr lang="es-MX"/>
          </a:p>
        </p:txBody>
      </p:sp>
      <p:sp>
        <p:nvSpPr>
          <p:cNvPr id="11" name="Slide Number Placeholder 10"/>
          <p:cNvSpPr>
            <a:spLocks noGrp="1"/>
          </p:cNvSpPr>
          <p:nvPr>
            <p:ph type="sldNum" sz="quarter" idx="12"/>
          </p:nvPr>
        </p:nvSpPr>
        <p:spPr/>
        <p:txBody>
          <a:bodyPr/>
          <a:lstStyle/>
          <a:p>
            <a:fld id="{1A5D76DE-BF7A-4AA0-8014-AB86B1635CB4}" type="slidenum">
              <a:rPr lang="es-MX" smtClean="0"/>
              <a:t>‹Nº›</a:t>
            </a:fld>
            <a:endParaRPr lang="es-MX"/>
          </a:p>
        </p:txBody>
      </p:sp>
    </p:spTree>
    <p:extLst>
      <p:ext uri="{BB962C8B-B14F-4D97-AF65-F5344CB8AC3E}">
        <p14:creationId xmlns:p14="http://schemas.microsoft.com/office/powerpoint/2010/main" val="257346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A25D0742-B97E-41DD-994E-768F6E10E14D}" type="datetimeFigureOut">
              <a:rPr lang="es-MX" smtClean="0"/>
              <a:t>02/11/2020</a:t>
            </a:fld>
            <a:endParaRPr lang="es-MX"/>
          </a:p>
        </p:txBody>
      </p:sp>
      <p:sp>
        <p:nvSpPr>
          <p:cNvPr id="10" name="Slide Number Placeholder 9"/>
          <p:cNvSpPr>
            <a:spLocks noGrp="1"/>
          </p:cNvSpPr>
          <p:nvPr>
            <p:ph type="sldNum" sz="quarter" idx="12"/>
          </p:nvPr>
        </p:nvSpPr>
        <p:spPr/>
        <p:txBody>
          <a:bodyPr/>
          <a:lstStyle/>
          <a:p>
            <a:fld id="{1A5D76DE-BF7A-4AA0-8014-AB86B1635CB4}" type="slidenum">
              <a:rPr lang="es-MX" smtClean="0"/>
              <a:t>‹Nº›</a:t>
            </a:fld>
            <a:endParaRPr lang="es-MX"/>
          </a:p>
        </p:txBody>
      </p:sp>
    </p:spTree>
    <p:extLst>
      <p:ext uri="{BB962C8B-B14F-4D97-AF65-F5344CB8AC3E}">
        <p14:creationId xmlns:p14="http://schemas.microsoft.com/office/powerpoint/2010/main" val="340533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A25D0742-B97E-41DD-994E-768F6E10E14D}" type="datetimeFigureOut">
              <a:rPr lang="es-MX" smtClean="0"/>
              <a:t>02/11/2020</a:t>
            </a:fld>
            <a:endParaRPr lang="es-MX"/>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s-MX"/>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1A5D76DE-BF7A-4AA0-8014-AB86B1635CB4}" type="slidenum">
              <a:rPr lang="es-MX" smtClean="0"/>
              <a:t>‹Nº›</a:t>
            </a:fld>
            <a:endParaRPr lang="es-MX"/>
          </a:p>
        </p:txBody>
      </p:sp>
    </p:spTree>
    <p:extLst>
      <p:ext uri="{BB962C8B-B14F-4D97-AF65-F5344CB8AC3E}">
        <p14:creationId xmlns:p14="http://schemas.microsoft.com/office/powerpoint/2010/main" val="3119223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0FEFB-B38E-4F5E-86C9-297C965FDDE3}" type="datetimeFigureOut">
              <a:rPr lang="es-MX" smtClean="0"/>
              <a:t>02/11/2020</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A4078-2DDD-46DB-9798-EBF788323D9E}" type="slidenum">
              <a:rPr lang="es-MX" smtClean="0"/>
              <a:t>‹Nº›</a:t>
            </a:fld>
            <a:endParaRPr lang="es-MX"/>
          </a:p>
        </p:txBody>
      </p:sp>
    </p:spTree>
    <p:extLst>
      <p:ext uri="{BB962C8B-B14F-4D97-AF65-F5344CB8AC3E}">
        <p14:creationId xmlns:p14="http://schemas.microsoft.com/office/powerpoint/2010/main" val="28467518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hola@capbajio.mx"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LYER. JUAN CARLOS FELIPE FLORID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9964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148AE-B558-4BC2-BE55-4CBD0118B90C}"/>
              </a:ext>
            </a:extLst>
          </p:cNvPr>
          <p:cNvSpPr>
            <a:spLocks noGrp="1"/>
          </p:cNvSpPr>
          <p:nvPr>
            <p:ph type="title"/>
          </p:nvPr>
        </p:nvSpPr>
        <p:spPr>
          <a:xfrm>
            <a:off x="685800" y="484632"/>
            <a:ext cx="7772400" cy="933351"/>
          </a:xfrm>
        </p:spPr>
        <p:txBody>
          <a:bodyPr/>
          <a:lstStyle/>
          <a:p>
            <a:r>
              <a:rPr lang="es-MX" dirty="0"/>
              <a:t>Niveles de la capacitación</a:t>
            </a:r>
          </a:p>
        </p:txBody>
      </p:sp>
      <p:graphicFrame>
        <p:nvGraphicFramePr>
          <p:cNvPr id="3" name="Tabla 2">
            <a:extLst>
              <a:ext uri="{FF2B5EF4-FFF2-40B4-BE49-F238E27FC236}">
                <a16:creationId xmlns:a16="http://schemas.microsoft.com/office/drawing/2014/main" id="{25EC690E-0BE4-4272-BC54-D8911BE74A4E}"/>
              </a:ext>
            </a:extLst>
          </p:cNvPr>
          <p:cNvGraphicFramePr>
            <a:graphicFrameLocks noGrp="1"/>
          </p:cNvGraphicFramePr>
          <p:nvPr>
            <p:extLst>
              <p:ext uri="{D42A27DB-BD31-4B8C-83A1-F6EECF244321}">
                <p14:modId xmlns:p14="http://schemas.microsoft.com/office/powerpoint/2010/main" val="1532212271"/>
              </p:ext>
            </p:extLst>
          </p:nvPr>
        </p:nvGraphicFramePr>
        <p:xfrm>
          <a:off x="685800" y="1677018"/>
          <a:ext cx="7772400" cy="46380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847462878"/>
                    </a:ext>
                  </a:extLst>
                </a:gridCol>
                <a:gridCol w="2590800">
                  <a:extLst>
                    <a:ext uri="{9D8B030D-6E8A-4147-A177-3AD203B41FA5}">
                      <a16:colId xmlns:a16="http://schemas.microsoft.com/office/drawing/2014/main" val="2072173262"/>
                    </a:ext>
                  </a:extLst>
                </a:gridCol>
                <a:gridCol w="2590800">
                  <a:extLst>
                    <a:ext uri="{9D8B030D-6E8A-4147-A177-3AD203B41FA5}">
                      <a16:colId xmlns:a16="http://schemas.microsoft.com/office/drawing/2014/main" val="3548837008"/>
                    </a:ext>
                  </a:extLst>
                </a:gridCol>
              </a:tblGrid>
              <a:tr h="370840">
                <a:tc>
                  <a:txBody>
                    <a:bodyPr/>
                    <a:lstStyle/>
                    <a:p>
                      <a:r>
                        <a:rPr lang="es-MX" sz="1600" dirty="0"/>
                        <a:t>Nivel</a:t>
                      </a:r>
                    </a:p>
                  </a:txBody>
                  <a:tcPr/>
                </a:tc>
                <a:tc>
                  <a:txBody>
                    <a:bodyPr/>
                    <a:lstStyle/>
                    <a:p>
                      <a:r>
                        <a:rPr lang="es-MX" sz="1600" dirty="0"/>
                        <a:t>Objetivos</a:t>
                      </a:r>
                    </a:p>
                  </a:txBody>
                  <a:tcPr/>
                </a:tc>
                <a:tc>
                  <a:txBody>
                    <a:bodyPr/>
                    <a:lstStyle/>
                    <a:p>
                      <a:r>
                        <a:rPr lang="es-MX" sz="1600" dirty="0"/>
                        <a:t>Medios</a:t>
                      </a:r>
                    </a:p>
                  </a:txBody>
                  <a:tcPr/>
                </a:tc>
                <a:extLst>
                  <a:ext uri="{0D108BD9-81ED-4DB2-BD59-A6C34878D82A}">
                    <a16:rowId xmlns:a16="http://schemas.microsoft.com/office/drawing/2014/main" val="1944116075"/>
                  </a:ext>
                </a:extLst>
              </a:tr>
              <a:tr h="370840">
                <a:tc>
                  <a:txBody>
                    <a:bodyPr/>
                    <a:lstStyle/>
                    <a:p>
                      <a:r>
                        <a:rPr lang="es-MX" sz="1600" dirty="0"/>
                        <a:t>Primer nivel</a:t>
                      </a:r>
                    </a:p>
                  </a:txBody>
                  <a:tcPr/>
                </a:tc>
                <a:tc>
                  <a:txBody>
                    <a:bodyPr/>
                    <a:lstStyle/>
                    <a:p>
                      <a:r>
                        <a:rPr lang="es-MX" sz="1600" dirty="0"/>
                        <a:t>Satisfacción de los alumnos</a:t>
                      </a:r>
                    </a:p>
                  </a:txBody>
                  <a:tcPr/>
                </a:tc>
                <a:tc>
                  <a:txBody>
                    <a:bodyPr/>
                    <a:lstStyle/>
                    <a:p>
                      <a:r>
                        <a:rPr lang="es-MX" sz="1600" dirty="0"/>
                        <a:t>Encuestas inmediatas</a:t>
                      </a:r>
                    </a:p>
                  </a:txBody>
                  <a:tcPr/>
                </a:tc>
                <a:extLst>
                  <a:ext uri="{0D108BD9-81ED-4DB2-BD59-A6C34878D82A}">
                    <a16:rowId xmlns:a16="http://schemas.microsoft.com/office/drawing/2014/main" val="2896807369"/>
                  </a:ext>
                </a:extLst>
              </a:tr>
              <a:tr h="370840">
                <a:tc>
                  <a:txBody>
                    <a:bodyPr/>
                    <a:lstStyle/>
                    <a:p>
                      <a:r>
                        <a:rPr lang="es-MX" sz="1600" dirty="0"/>
                        <a:t>Segundo nivel</a:t>
                      </a:r>
                    </a:p>
                  </a:txBody>
                  <a:tcPr/>
                </a:tc>
                <a:tc>
                  <a:txBody>
                    <a:bodyPr/>
                    <a:lstStyle/>
                    <a:p>
                      <a:r>
                        <a:rPr lang="es-MX" sz="1600" dirty="0"/>
                        <a:t>Aprendizaje de los conocimientos</a:t>
                      </a:r>
                    </a:p>
                  </a:txBody>
                  <a:tcPr/>
                </a:tc>
                <a:tc>
                  <a:txBody>
                    <a:bodyPr/>
                    <a:lstStyle/>
                    <a:p>
                      <a:r>
                        <a:rPr lang="es-MX" sz="1600" dirty="0"/>
                        <a:t>Examen</a:t>
                      </a:r>
                    </a:p>
                  </a:txBody>
                  <a:tcPr/>
                </a:tc>
                <a:extLst>
                  <a:ext uri="{0D108BD9-81ED-4DB2-BD59-A6C34878D82A}">
                    <a16:rowId xmlns:a16="http://schemas.microsoft.com/office/drawing/2014/main" val="1682779597"/>
                  </a:ext>
                </a:extLst>
              </a:tr>
              <a:tr h="370840">
                <a:tc>
                  <a:txBody>
                    <a:bodyPr/>
                    <a:lstStyle/>
                    <a:p>
                      <a:r>
                        <a:rPr lang="es-MX" sz="1600" dirty="0"/>
                        <a:t>Tercer nivel</a:t>
                      </a:r>
                    </a:p>
                  </a:txBody>
                  <a:tcPr/>
                </a:tc>
                <a:tc>
                  <a:txBody>
                    <a:bodyPr/>
                    <a:lstStyle/>
                    <a:p>
                      <a:r>
                        <a:rPr lang="es-MX" sz="1600" dirty="0"/>
                        <a:t>Aprendizaje de capacidades</a:t>
                      </a:r>
                    </a:p>
                  </a:txBody>
                  <a:tcPr/>
                </a:tc>
                <a:tc>
                  <a:txBody>
                    <a:bodyPr/>
                    <a:lstStyle/>
                    <a:p>
                      <a:r>
                        <a:rPr lang="es-MX" sz="1600" dirty="0"/>
                        <a:t>Situación-prueba (Simulación de una situación real de trabajo)</a:t>
                      </a:r>
                    </a:p>
                  </a:txBody>
                  <a:tcPr/>
                </a:tc>
                <a:extLst>
                  <a:ext uri="{0D108BD9-81ED-4DB2-BD59-A6C34878D82A}">
                    <a16:rowId xmlns:a16="http://schemas.microsoft.com/office/drawing/2014/main" val="1115519578"/>
                  </a:ext>
                </a:extLst>
              </a:tr>
              <a:tr h="370840">
                <a:tc>
                  <a:txBody>
                    <a:bodyPr/>
                    <a:lstStyle/>
                    <a:p>
                      <a:r>
                        <a:rPr lang="es-MX" sz="1600" dirty="0"/>
                        <a:t>Cuarto nivel</a:t>
                      </a:r>
                    </a:p>
                  </a:txBody>
                  <a:tcPr/>
                </a:tc>
                <a:tc>
                  <a:txBody>
                    <a:bodyPr/>
                    <a:lstStyle/>
                    <a:p>
                      <a:r>
                        <a:rPr lang="es-MX" sz="1600" dirty="0"/>
                        <a:t>Aplicación de lo aprendido</a:t>
                      </a:r>
                    </a:p>
                  </a:txBody>
                  <a:tcPr/>
                </a:tc>
                <a:tc>
                  <a:txBody>
                    <a:bodyPr/>
                    <a:lstStyle/>
                    <a:p>
                      <a:r>
                        <a:rPr lang="es-MX" sz="1600" dirty="0"/>
                        <a:t>Análisis de la actuación en el puesto de trabajo</a:t>
                      </a:r>
                    </a:p>
                  </a:txBody>
                  <a:tcPr/>
                </a:tc>
                <a:extLst>
                  <a:ext uri="{0D108BD9-81ED-4DB2-BD59-A6C34878D82A}">
                    <a16:rowId xmlns:a16="http://schemas.microsoft.com/office/drawing/2014/main" val="4232051507"/>
                  </a:ext>
                </a:extLst>
              </a:tr>
              <a:tr h="370840">
                <a:tc>
                  <a:txBody>
                    <a:bodyPr/>
                    <a:lstStyle/>
                    <a:p>
                      <a:r>
                        <a:rPr lang="es-MX" sz="1600" dirty="0"/>
                        <a:t>Quinto nivel</a:t>
                      </a:r>
                    </a:p>
                  </a:txBody>
                  <a:tcPr/>
                </a:tc>
                <a:tc>
                  <a:txBody>
                    <a:bodyPr/>
                    <a:lstStyle/>
                    <a:p>
                      <a:r>
                        <a:rPr lang="es-MX" sz="1600" dirty="0"/>
                        <a:t>Efecto de indicadores de calidad o productividad</a:t>
                      </a:r>
                    </a:p>
                  </a:txBody>
                  <a:tcPr/>
                </a:tc>
                <a:tc>
                  <a:txBody>
                    <a:bodyPr/>
                    <a:lstStyle/>
                    <a:p>
                      <a:r>
                        <a:rPr lang="es-MX" sz="1600" dirty="0"/>
                        <a:t>Análisis de evolución de los indicadores del empleado antes y después de la formación</a:t>
                      </a:r>
                    </a:p>
                  </a:txBody>
                  <a:tcPr/>
                </a:tc>
                <a:extLst>
                  <a:ext uri="{0D108BD9-81ED-4DB2-BD59-A6C34878D82A}">
                    <a16:rowId xmlns:a16="http://schemas.microsoft.com/office/drawing/2014/main" val="546720883"/>
                  </a:ext>
                </a:extLst>
              </a:tr>
              <a:tr h="370840">
                <a:tc>
                  <a:txBody>
                    <a:bodyPr/>
                    <a:lstStyle/>
                    <a:p>
                      <a:r>
                        <a:rPr lang="es-MX" sz="1800" b="1" dirty="0"/>
                        <a:t>Sexto nivel</a:t>
                      </a:r>
                    </a:p>
                  </a:txBody>
                  <a:tcPr/>
                </a:tc>
                <a:tc>
                  <a:txBody>
                    <a:bodyPr/>
                    <a:lstStyle/>
                    <a:p>
                      <a:r>
                        <a:rPr lang="es-MX" sz="1800" b="1" dirty="0"/>
                        <a:t>Impacto económico</a:t>
                      </a:r>
                    </a:p>
                  </a:txBody>
                  <a:tcPr/>
                </a:tc>
                <a:tc>
                  <a:txBody>
                    <a:bodyPr/>
                    <a:lstStyle/>
                    <a:p>
                      <a:r>
                        <a:rPr lang="es-MX" sz="1800" b="1" dirty="0"/>
                        <a:t>Rentabilidad de la acción formativa</a:t>
                      </a:r>
                    </a:p>
                  </a:txBody>
                  <a:tcPr/>
                </a:tc>
                <a:extLst>
                  <a:ext uri="{0D108BD9-81ED-4DB2-BD59-A6C34878D82A}">
                    <a16:rowId xmlns:a16="http://schemas.microsoft.com/office/drawing/2014/main" val="2457547609"/>
                  </a:ext>
                </a:extLst>
              </a:tr>
            </a:tbl>
          </a:graphicData>
        </a:graphic>
      </p:graphicFrame>
      <p:pic>
        <p:nvPicPr>
          <p:cNvPr id="7" name="Imagen 6" descr="Imagen que contiene Logotipo&#10;&#10;Descripción generada automáticamente">
            <a:extLst>
              <a:ext uri="{FF2B5EF4-FFF2-40B4-BE49-F238E27FC236}">
                <a16:creationId xmlns:a16="http://schemas.microsoft.com/office/drawing/2014/main" id="{A9F192FC-95E3-4DC3-AD9A-F0DD9CA13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Tree>
    <p:extLst>
      <p:ext uri="{BB962C8B-B14F-4D97-AF65-F5344CB8AC3E}">
        <p14:creationId xmlns:p14="http://schemas.microsoft.com/office/powerpoint/2010/main" val="415358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803533-5E11-4F3B-824D-C25CB7D41060}"/>
              </a:ext>
            </a:extLst>
          </p:cNvPr>
          <p:cNvSpPr txBox="1"/>
          <p:nvPr/>
        </p:nvSpPr>
        <p:spPr>
          <a:xfrm>
            <a:off x="2262034" y="1475307"/>
            <a:ext cx="4892071" cy="584775"/>
          </a:xfrm>
          <a:prstGeom prst="rect">
            <a:avLst/>
          </a:prstGeom>
          <a:noFill/>
        </p:spPr>
        <p:txBody>
          <a:bodyPr wrap="square" rtlCol="0">
            <a:spAutoFit/>
          </a:bodyPr>
          <a:lstStyle/>
          <a:p>
            <a:pPr algn="just"/>
            <a:r>
              <a:rPr lang="es-MX" sz="3200" dirty="0"/>
              <a:t>Rentabilidad económica</a:t>
            </a:r>
            <a:endParaRPr lang="es-MX" dirty="0"/>
          </a:p>
        </p:txBody>
      </p:sp>
      <p:pic>
        <p:nvPicPr>
          <p:cNvPr id="1026" name="Picture 2" descr="Resultado de imagen para comparacion">
            <a:extLst>
              <a:ext uri="{FF2B5EF4-FFF2-40B4-BE49-F238E27FC236}">
                <a16:creationId xmlns:a16="http://schemas.microsoft.com/office/drawing/2014/main" id="{5E1A63CF-87C3-4702-B361-C9C3D4E8E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287" y="2122250"/>
            <a:ext cx="5828886" cy="301670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EDE0E9-B6BB-41DC-8328-B00A2699F865}"/>
              </a:ext>
            </a:extLst>
          </p:cNvPr>
          <p:cNvSpPr txBox="1"/>
          <p:nvPr/>
        </p:nvSpPr>
        <p:spPr>
          <a:xfrm>
            <a:off x="738808" y="5324994"/>
            <a:ext cx="2826026" cy="707886"/>
          </a:xfrm>
          <a:prstGeom prst="rect">
            <a:avLst/>
          </a:prstGeom>
          <a:noFill/>
        </p:spPr>
        <p:txBody>
          <a:bodyPr wrap="square" rtlCol="0">
            <a:spAutoFit/>
          </a:bodyPr>
          <a:lstStyle/>
          <a:p>
            <a:pPr algn="just"/>
            <a:r>
              <a:rPr lang="es-MX" sz="2000" dirty="0"/>
              <a:t>Importe invertido</a:t>
            </a:r>
          </a:p>
          <a:p>
            <a:pPr algn="just"/>
            <a:r>
              <a:rPr lang="es-MX" sz="2000" dirty="0"/>
              <a:t>en la acción formativa</a:t>
            </a:r>
            <a:endParaRPr lang="es-MX" sz="1200" dirty="0"/>
          </a:p>
        </p:txBody>
      </p:sp>
      <p:sp>
        <p:nvSpPr>
          <p:cNvPr id="7" name="CuadroTexto 6">
            <a:extLst>
              <a:ext uri="{FF2B5EF4-FFF2-40B4-BE49-F238E27FC236}">
                <a16:creationId xmlns:a16="http://schemas.microsoft.com/office/drawing/2014/main" id="{35ED22B0-BA9B-4FA3-9A2F-0FA46C13D2F4}"/>
              </a:ext>
            </a:extLst>
          </p:cNvPr>
          <p:cNvSpPr txBox="1"/>
          <p:nvPr/>
        </p:nvSpPr>
        <p:spPr>
          <a:xfrm>
            <a:off x="5497582" y="5324994"/>
            <a:ext cx="2958547" cy="707886"/>
          </a:xfrm>
          <a:prstGeom prst="rect">
            <a:avLst/>
          </a:prstGeom>
          <a:noFill/>
        </p:spPr>
        <p:txBody>
          <a:bodyPr wrap="square" rtlCol="0">
            <a:spAutoFit/>
          </a:bodyPr>
          <a:lstStyle/>
          <a:p>
            <a:pPr algn="just"/>
            <a:r>
              <a:rPr lang="es-MX" sz="2000" dirty="0"/>
              <a:t>Aumento del beneficio de la empresa</a:t>
            </a:r>
            <a:endParaRPr lang="es-MX" sz="1400" dirty="0"/>
          </a:p>
        </p:txBody>
      </p:sp>
      <p:sp>
        <p:nvSpPr>
          <p:cNvPr id="4" name="Flecha: a la izquierda, derecha y arriba 3">
            <a:extLst>
              <a:ext uri="{FF2B5EF4-FFF2-40B4-BE49-F238E27FC236}">
                <a16:creationId xmlns:a16="http://schemas.microsoft.com/office/drawing/2014/main" id="{C29EF02B-D730-4373-8514-273EF8F37D8E}"/>
              </a:ext>
            </a:extLst>
          </p:cNvPr>
          <p:cNvSpPr/>
          <p:nvPr/>
        </p:nvSpPr>
        <p:spPr>
          <a:xfrm>
            <a:off x="4002156" y="5138954"/>
            <a:ext cx="1192695" cy="954107"/>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descr="Imagen que contiene Logotipo&#10;&#10;Descripción generada automáticamente">
            <a:extLst>
              <a:ext uri="{FF2B5EF4-FFF2-40B4-BE49-F238E27FC236}">
                <a16:creationId xmlns:a16="http://schemas.microsoft.com/office/drawing/2014/main" id="{5E43561C-70A2-4DD2-A11C-C5F687189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
        <p:nvSpPr>
          <p:cNvPr id="2" name="Título 1">
            <a:extLst>
              <a:ext uri="{FF2B5EF4-FFF2-40B4-BE49-F238E27FC236}">
                <a16:creationId xmlns:a16="http://schemas.microsoft.com/office/drawing/2014/main" id="{F4C85BB1-3779-4ABE-B24C-E3E2A5E8135B}"/>
              </a:ext>
            </a:extLst>
          </p:cNvPr>
          <p:cNvSpPr>
            <a:spLocks noGrp="1"/>
          </p:cNvSpPr>
          <p:nvPr>
            <p:ph type="title"/>
          </p:nvPr>
        </p:nvSpPr>
        <p:spPr>
          <a:xfrm>
            <a:off x="288235" y="632838"/>
            <a:ext cx="7772400" cy="707886"/>
          </a:xfrm>
        </p:spPr>
        <p:txBody>
          <a:bodyPr>
            <a:normAutofit/>
          </a:bodyPr>
          <a:lstStyle/>
          <a:p>
            <a:r>
              <a:rPr lang="es-MX" sz="3600" dirty="0"/>
              <a:t>Como medir el impacto de la capacitación</a:t>
            </a:r>
          </a:p>
        </p:txBody>
      </p:sp>
    </p:spTree>
    <p:extLst>
      <p:ext uri="{BB962C8B-B14F-4D97-AF65-F5344CB8AC3E}">
        <p14:creationId xmlns:p14="http://schemas.microsoft.com/office/powerpoint/2010/main" val="39009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FE5BD-A99B-4676-AF41-6FC358605109}"/>
              </a:ext>
            </a:extLst>
          </p:cNvPr>
          <p:cNvSpPr>
            <a:spLocks noGrp="1"/>
          </p:cNvSpPr>
          <p:nvPr>
            <p:ph type="title"/>
          </p:nvPr>
        </p:nvSpPr>
        <p:spPr>
          <a:xfrm>
            <a:off x="685800" y="365364"/>
            <a:ext cx="7772400" cy="747820"/>
          </a:xfrm>
        </p:spPr>
        <p:txBody>
          <a:bodyPr/>
          <a:lstStyle/>
          <a:p>
            <a:r>
              <a:rPr lang="es-MX" dirty="0"/>
              <a:t>Pasos para evaluar la rentabilidad</a:t>
            </a:r>
          </a:p>
        </p:txBody>
      </p:sp>
      <p:sp>
        <p:nvSpPr>
          <p:cNvPr id="3" name="CuadroTexto 2">
            <a:extLst>
              <a:ext uri="{FF2B5EF4-FFF2-40B4-BE49-F238E27FC236}">
                <a16:creationId xmlns:a16="http://schemas.microsoft.com/office/drawing/2014/main" id="{68A621DD-EDA0-4A83-AF54-9CCFA20A30C5}"/>
              </a:ext>
            </a:extLst>
          </p:cNvPr>
          <p:cNvSpPr txBox="1"/>
          <p:nvPr/>
        </p:nvSpPr>
        <p:spPr>
          <a:xfrm>
            <a:off x="685799" y="1322839"/>
            <a:ext cx="8100392" cy="5324535"/>
          </a:xfrm>
          <a:prstGeom prst="rect">
            <a:avLst/>
          </a:prstGeom>
          <a:noFill/>
        </p:spPr>
        <p:txBody>
          <a:bodyPr wrap="square" rtlCol="0">
            <a:spAutoFit/>
          </a:bodyPr>
          <a:lstStyle/>
          <a:p>
            <a:pPr algn="just"/>
            <a:r>
              <a:rPr lang="es-MX" sz="2000" dirty="0"/>
              <a:t>1.- Calculo del importe invertido en formación</a:t>
            </a:r>
          </a:p>
          <a:p>
            <a:pPr algn="just"/>
            <a:r>
              <a:rPr lang="es-MX" sz="2000" dirty="0"/>
              <a:t>	Costos directos</a:t>
            </a:r>
          </a:p>
          <a:p>
            <a:pPr algn="just"/>
            <a:r>
              <a:rPr lang="es-MX" sz="2000" dirty="0"/>
              <a:t>	Costos indirectos</a:t>
            </a:r>
          </a:p>
          <a:p>
            <a:pPr algn="just"/>
            <a:r>
              <a:rPr lang="es-MX" sz="2000" dirty="0"/>
              <a:t>2.- Calculo del aumento de ingresos que se consiguen por la formación</a:t>
            </a:r>
          </a:p>
          <a:p>
            <a:pPr algn="just"/>
            <a:r>
              <a:rPr lang="es-MX" sz="2000" dirty="0"/>
              <a:t>	Incremento de ventas e 	ingresos</a:t>
            </a:r>
          </a:p>
          <a:p>
            <a:pPr algn="just"/>
            <a:r>
              <a:rPr lang="es-MX" sz="2000" dirty="0"/>
              <a:t>	Mejoras en la calidad y la 	productividad</a:t>
            </a:r>
          </a:p>
          <a:p>
            <a:pPr algn="just"/>
            <a:r>
              <a:rPr lang="es-MX" sz="2000" dirty="0"/>
              <a:t>3.- Calculo de la reducción de gastos que se derivan de la formación</a:t>
            </a:r>
          </a:p>
          <a:p>
            <a:pPr algn="just"/>
            <a:r>
              <a:rPr lang="es-MX" sz="2000" dirty="0"/>
              <a:t>	Reducción de gastos en 	materias primas, mano 	de obra, 	energía, etc.</a:t>
            </a:r>
          </a:p>
          <a:p>
            <a:pPr algn="just"/>
            <a:r>
              <a:rPr lang="es-MX" sz="2000" dirty="0"/>
              <a:t>4.- Calculo de la rentabilidad por comparación entre la inversión y la mejora de resultado de la empresa</a:t>
            </a:r>
          </a:p>
          <a:p>
            <a:pPr algn="just"/>
            <a:r>
              <a:rPr lang="es-MX" sz="2000" dirty="0"/>
              <a:t>5.- Calculo del rendimiento de la inversión</a:t>
            </a:r>
          </a:p>
          <a:p>
            <a:pPr algn="just"/>
            <a:r>
              <a:rPr lang="es-MX" sz="2000" dirty="0"/>
              <a:t>	El ROI</a:t>
            </a:r>
          </a:p>
          <a:p>
            <a:pPr algn="just"/>
            <a:r>
              <a:rPr lang="es-MX" sz="2000" dirty="0"/>
              <a:t>6.- Calculo de la tasa  interna de rentabilidad</a:t>
            </a:r>
          </a:p>
          <a:p>
            <a:pPr algn="just"/>
            <a:r>
              <a:rPr lang="es-MX" sz="2000" dirty="0"/>
              <a:t>	TIR</a:t>
            </a:r>
            <a:endParaRPr lang="es-MX" sz="1200" dirty="0"/>
          </a:p>
        </p:txBody>
      </p:sp>
      <p:pic>
        <p:nvPicPr>
          <p:cNvPr id="5" name="Imagen 4" descr="Imagen que contiene Logotipo&#10;&#10;Descripción generada automáticamente">
            <a:extLst>
              <a:ext uri="{FF2B5EF4-FFF2-40B4-BE49-F238E27FC236}">
                <a16:creationId xmlns:a16="http://schemas.microsoft.com/office/drawing/2014/main" id="{BC4A199C-F379-454D-9F32-342D7C606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495" y="6339543"/>
            <a:ext cx="2376833" cy="322856"/>
          </a:xfrm>
          <a:prstGeom prst="rect">
            <a:avLst/>
          </a:prstGeom>
        </p:spPr>
      </p:pic>
    </p:spTree>
    <p:extLst>
      <p:ext uri="{BB962C8B-B14F-4D97-AF65-F5344CB8AC3E}">
        <p14:creationId xmlns:p14="http://schemas.microsoft.com/office/powerpoint/2010/main" val="4186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F549D9-71F1-49D1-95F3-6775140ED300}"/>
              </a:ext>
            </a:extLst>
          </p:cNvPr>
          <p:cNvSpPr>
            <a:spLocks noGrp="1"/>
          </p:cNvSpPr>
          <p:nvPr>
            <p:ph type="title"/>
          </p:nvPr>
        </p:nvSpPr>
        <p:spPr>
          <a:xfrm>
            <a:off x="685800" y="471380"/>
            <a:ext cx="7772400" cy="727812"/>
          </a:xfrm>
        </p:spPr>
        <p:txBody>
          <a:bodyPr/>
          <a:lstStyle/>
          <a:p>
            <a:r>
              <a:rPr lang="es-MX" dirty="0"/>
              <a:t>alcance</a:t>
            </a:r>
          </a:p>
        </p:txBody>
      </p:sp>
      <p:sp>
        <p:nvSpPr>
          <p:cNvPr id="3" name="CuadroTexto 2">
            <a:extLst>
              <a:ext uri="{FF2B5EF4-FFF2-40B4-BE49-F238E27FC236}">
                <a16:creationId xmlns:a16="http://schemas.microsoft.com/office/drawing/2014/main" id="{CECE1961-23CF-4787-A705-75B0B9DFDE76}"/>
              </a:ext>
            </a:extLst>
          </p:cNvPr>
          <p:cNvSpPr txBox="1"/>
          <p:nvPr/>
        </p:nvSpPr>
        <p:spPr>
          <a:xfrm>
            <a:off x="3380003" y="1722912"/>
            <a:ext cx="5412996" cy="2246769"/>
          </a:xfrm>
          <a:prstGeom prst="rect">
            <a:avLst/>
          </a:prstGeom>
          <a:noFill/>
        </p:spPr>
        <p:txBody>
          <a:bodyPr wrap="square" rtlCol="0">
            <a:spAutoFit/>
          </a:bodyPr>
          <a:lstStyle/>
          <a:p>
            <a:pPr algn="just"/>
            <a:r>
              <a:rPr lang="es-MX" sz="2000" dirty="0"/>
              <a:t>Si bien se considera el impacto de la capacitación mediante indicadores de productividad, es decir, indicadores </a:t>
            </a:r>
            <a:r>
              <a:rPr lang="es-MX" sz="2000" dirty="0" err="1"/>
              <a:t>cuantitavos</a:t>
            </a:r>
            <a:r>
              <a:rPr lang="es-MX" sz="2000" dirty="0"/>
              <a:t>, no debemos dejar de lado el alcance en relación al crecimiento individual, satisfacción de clientes, satisfacción personal entre otros.</a:t>
            </a:r>
            <a:endParaRPr lang="es-MX" sz="1200" dirty="0"/>
          </a:p>
        </p:txBody>
      </p:sp>
      <p:pic>
        <p:nvPicPr>
          <p:cNvPr id="2050" name="Picture 2" descr="Resultado de imagen para superacion personal png">
            <a:extLst>
              <a:ext uri="{FF2B5EF4-FFF2-40B4-BE49-F238E27FC236}">
                <a16:creationId xmlns:a16="http://schemas.microsoft.com/office/drawing/2014/main" id="{99BA6860-52B2-48D2-A3C3-CF92D557A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90" y="1674156"/>
            <a:ext cx="1990725" cy="22955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318D00E-AD39-46CE-8ABC-E0BB1F2D8457}"/>
              </a:ext>
            </a:extLst>
          </p:cNvPr>
          <p:cNvSpPr txBox="1"/>
          <p:nvPr/>
        </p:nvSpPr>
        <p:spPr>
          <a:xfrm>
            <a:off x="3519486" y="4496860"/>
            <a:ext cx="2331014" cy="400110"/>
          </a:xfrm>
          <a:prstGeom prst="rect">
            <a:avLst/>
          </a:prstGeom>
          <a:noFill/>
        </p:spPr>
        <p:txBody>
          <a:bodyPr wrap="square" rtlCol="0">
            <a:spAutoFit/>
          </a:bodyPr>
          <a:lstStyle/>
          <a:p>
            <a:pPr algn="just"/>
            <a:r>
              <a:rPr lang="es-MX" sz="2000" dirty="0"/>
              <a:t>Visión corporativa</a:t>
            </a:r>
            <a:endParaRPr lang="es-MX" sz="1200" dirty="0"/>
          </a:p>
        </p:txBody>
      </p:sp>
      <p:sp>
        <p:nvSpPr>
          <p:cNvPr id="6" name="CuadroTexto 5">
            <a:extLst>
              <a:ext uri="{FF2B5EF4-FFF2-40B4-BE49-F238E27FC236}">
                <a16:creationId xmlns:a16="http://schemas.microsoft.com/office/drawing/2014/main" id="{EB7D0E9D-2295-4081-BEFC-7FA39EF4BCE5}"/>
              </a:ext>
            </a:extLst>
          </p:cNvPr>
          <p:cNvSpPr txBox="1"/>
          <p:nvPr/>
        </p:nvSpPr>
        <p:spPr>
          <a:xfrm>
            <a:off x="1768972" y="5589575"/>
            <a:ext cx="1317572" cy="400110"/>
          </a:xfrm>
          <a:prstGeom prst="rect">
            <a:avLst/>
          </a:prstGeom>
          <a:noFill/>
        </p:spPr>
        <p:txBody>
          <a:bodyPr wrap="square" rtlCol="0">
            <a:spAutoFit/>
          </a:bodyPr>
          <a:lstStyle/>
          <a:p>
            <a:pPr algn="just"/>
            <a:r>
              <a:rPr lang="es-MX" sz="2000" dirty="0"/>
              <a:t>Propósito</a:t>
            </a:r>
            <a:endParaRPr lang="es-MX" sz="1200" dirty="0"/>
          </a:p>
        </p:txBody>
      </p:sp>
      <p:sp>
        <p:nvSpPr>
          <p:cNvPr id="7" name="CuadroTexto 6">
            <a:extLst>
              <a:ext uri="{FF2B5EF4-FFF2-40B4-BE49-F238E27FC236}">
                <a16:creationId xmlns:a16="http://schemas.microsoft.com/office/drawing/2014/main" id="{FF63A82E-6533-4DE6-B06A-47B04E7271A5}"/>
              </a:ext>
            </a:extLst>
          </p:cNvPr>
          <p:cNvSpPr txBox="1"/>
          <p:nvPr/>
        </p:nvSpPr>
        <p:spPr>
          <a:xfrm>
            <a:off x="6283442" y="5589575"/>
            <a:ext cx="1782418" cy="400110"/>
          </a:xfrm>
          <a:prstGeom prst="rect">
            <a:avLst/>
          </a:prstGeom>
          <a:noFill/>
        </p:spPr>
        <p:txBody>
          <a:bodyPr wrap="square" rtlCol="0">
            <a:spAutoFit/>
          </a:bodyPr>
          <a:lstStyle/>
          <a:p>
            <a:pPr algn="just"/>
            <a:r>
              <a:rPr lang="es-MX" sz="2000" dirty="0"/>
              <a:t>Capacitación</a:t>
            </a:r>
            <a:endParaRPr lang="es-MX" sz="1200" dirty="0"/>
          </a:p>
        </p:txBody>
      </p:sp>
      <p:sp>
        <p:nvSpPr>
          <p:cNvPr id="4" name="Flecha: a la izquierda, derecha y arriba 3">
            <a:extLst>
              <a:ext uri="{FF2B5EF4-FFF2-40B4-BE49-F238E27FC236}">
                <a16:creationId xmlns:a16="http://schemas.microsoft.com/office/drawing/2014/main" id="{A2F38153-F580-4102-8478-0757135520BB}"/>
              </a:ext>
            </a:extLst>
          </p:cNvPr>
          <p:cNvSpPr/>
          <p:nvPr/>
        </p:nvSpPr>
        <p:spPr>
          <a:xfrm>
            <a:off x="3380003" y="4896970"/>
            <a:ext cx="2609980" cy="110437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descr="Imagen que contiene Logotipo&#10;&#10;Descripción generada automáticamente">
            <a:extLst>
              <a:ext uri="{FF2B5EF4-FFF2-40B4-BE49-F238E27FC236}">
                <a16:creationId xmlns:a16="http://schemas.microsoft.com/office/drawing/2014/main" id="{1BD470A9-F1CA-4BA9-A2CF-E1D080520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Tree>
    <p:extLst>
      <p:ext uri="{BB962C8B-B14F-4D97-AF65-F5344CB8AC3E}">
        <p14:creationId xmlns:p14="http://schemas.microsoft.com/office/powerpoint/2010/main" val="335251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75E3BE0-E855-4A8D-ADE0-57BA51299830}"/>
              </a:ext>
            </a:extLst>
          </p:cNvPr>
          <p:cNvPicPr>
            <a:picLocks noChangeAspect="1"/>
          </p:cNvPicPr>
          <p:nvPr/>
        </p:nvPicPr>
        <p:blipFill>
          <a:blip r:embed="rId2"/>
          <a:stretch>
            <a:fillRect/>
          </a:stretch>
        </p:blipFill>
        <p:spPr>
          <a:xfrm>
            <a:off x="438977" y="1341782"/>
            <a:ext cx="8453233" cy="2087218"/>
          </a:xfrm>
          <a:prstGeom prst="rect">
            <a:avLst/>
          </a:prstGeom>
        </p:spPr>
      </p:pic>
      <p:sp>
        <p:nvSpPr>
          <p:cNvPr id="5" name="CuadroTexto 4">
            <a:extLst>
              <a:ext uri="{FF2B5EF4-FFF2-40B4-BE49-F238E27FC236}">
                <a16:creationId xmlns:a16="http://schemas.microsoft.com/office/drawing/2014/main" id="{A9ADDC06-51A6-41B2-A047-3DF42229F198}"/>
              </a:ext>
            </a:extLst>
          </p:cNvPr>
          <p:cNvSpPr txBox="1"/>
          <p:nvPr/>
        </p:nvSpPr>
        <p:spPr>
          <a:xfrm>
            <a:off x="516835" y="3803374"/>
            <a:ext cx="4055166" cy="2585323"/>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s-ES" dirty="0">
                <a:latin typeface="Arial Nova" panose="020B0504020202020204" pitchFamily="34" charset="0"/>
              </a:rPr>
              <a:t>XIII. Las empresas, cualquiera que sea su actividad, estarán obligadas a proporcionar a sus trabajadores, capacitación o adiestramiento para el trabajo. La ley reglamentaria determinará los sistemas, métodos y procedimientos conforme a los cuales los patrones deberán cumplir con dicha obligación.</a:t>
            </a:r>
            <a:endParaRPr lang="es-MX" dirty="0">
              <a:latin typeface="Arial Nova" panose="020B0504020202020204" pitchFamily="34" charset="0"/>
            </a:endParaRPr>
          </a:p>
        </p:txBody>
      </p:sp>
      <p:pic>
        <p:nvPicPr>
          <p:cNvPr id="5122" name="Picture 2" descr="Resultado de imagen para capacitacion png">
            <a:extLst>
              <a:ext uri="{FF2B5EF4-FFF2-40B4-BE49-F238E27FC236}">
                <a16:creationId xmlns:a16="http://schemas.microsoft.com/office/drawing/2014/main" id="{BC0EFD67-3212-4A89-AC22-89C958D16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655" y="3918848"/>
            <a:ext cx="3631510" cy="235437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magen que contiene Logotipo&#10;&#10;Descripción generada automáticamente">
            <a:extLst>
              <a:ext uri="{FF2B5EF4-FFF2-40B4-BE49-F238E27FC236}">
                <a16:creationId xmlns:a16="http://schemas.microsoft.com/office/drawing/2014/main" id="{D350B162-B3DE-40A5-AFDB-8B49EFA63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
        <p:nvSpPr>
          <p:cNvPr id="2" name="Título 1">
            <a:extLst>
              <a:ext uri="{FF2B5EF4-FFF2-40B4-BE49-F238E27FC236}">
                <a16:creationId xmlns:a16="http://schemas.microsoft.com/office/drawing/2014/main" id="{DE95E619-F50A-4F1F-A0DB-DA1A99EDFF79}"/>
              </a:ext>
            </a:extLst>
          </p:cNvPr>
          <p:cNvSpPr>
            <a:spLocks noGrp="1"/>
          </p:cNvSpPr>
          <p:nvPr>
            <p:ph type="title"/>
          </p:nvPr>
        </p:nvSpPr>
        <p:spPr>
          <a:xfrm>
            <a:off x="685800" y="418371"/>
            <a:ext cx="7772400" cy="681559"/>
          </a:xfrm>
        </p:spPr>
        <p:txBody>
          <a:bodyPr/>
          <a:lstStyle/>
          <a:p>
            <a:r>
              <a:rPr lang="es-MX" dirty="0"/>
              <a:t>Obligatoriedad de la capacitación</a:t>
            </a:r>
          </a:p>
        </p:txBody>
      </p:sp>
    </p:spTree>
    <p:extLst>
      <p:ext uri="{BB962C8B-B14F-4D97-AF65-F5344CB8AC3E}">
        <p14:creationId xmlns:p14="http://schemas.microsoft.com/office/powerpoint/2010/main" val="341343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58B969-6E3A-43C1-A7BC-F62D94AB89B4}"/>
              </a:ext>
            </a:extLst>
          </p:cNvPr>
          <p:cNvSpPr>
            <a:spLocks noGrp="1"/>
          </p:cNvSpPr>
          <p:nvPr>
            <p:ph type="title"/>
          </p:nvPr>
        </p:nvSpPr>
        <p:spPr>
          <a:xfrm>
            <a:off x="685800" y="484632"/>
            <a:ext cx="7772400" cy="787577"/>
          </a:xfrm>
        </p:spPr>
        <p:txBody>
          <a:bodyPr/>
          <a:lstStyle/>
          <a:p>
            <a:r>
              <a:rPr lang="es-MX" dirty="0"/>
              <a:t>Ley federal del trabajo</a:t>
            </a:r>
          </a:p>
        </p:txBody>
      </p:sp>
      <p:pic>
        <p:nvPicPr>
          <p:cNvPr id="3" name="Imagen 2">
            <a:extLst>
              <a:ext uri="{FF2B5EF4-FFF2-40B4-BE49-F238E27FC236}">
                <a16:creationId xmlns:a16="http://schemas.microsoft.com/office/drawing/2014/main" id="{9177D704-ADD8-4070-8328-C43C6E1C786E}"/>
              </a:ext>
            </a:extLst>
          </p:cNvPr>
          <p:cNvPicPr>
            <a:picLocks noChangeAspect="1"/>
          </p:cNvPicPr>
          <p:nvPr/>
        </p:nvPicPr>
        <p:blipFill>
          <a:blip r:embed="rId2"/>
          <a:stretch>
            <a:fillRect/>
          </a:stretch>
        </p:blipFill>
        <p:spPr>
          <a:xfrm>
            <a:off x="788607" y="1343190"/>
            <a:ext cx="7566785" cy="1786444"/>
          </a:xfrm>
          <a:prstGeom prst="rect">
            <a:avLst/>
          </a:prstGeom>
        </p:spPr>
      </p:pic>
      <p:pic>
        <p:nvPicPr>
          <p:cNvPr id="4" name="Imagen 3">
            <a:extLst>
              <a:ext uri="{FF2B5EF4-FFF2-40B4-BE49-F238E27FC236}">
                <a16:creationId xmlns:a16="http://schemas.microsoft.com/office/drawing/2014/main" id="{A7BE1B1E-C9D2-4D54-99A7-07668D9D9C24}"/>
              </a:ext>
            </a:extLst>
          </p:cNvPr>
          <p:cNvPicPr>
            <a:picLocks noChangeAspect="1"/>
          </p:cNvPicPr>
          <p:nvPr/>
        </p:nvPicPr>
        <p:blipFill>
          <a:blip r:embed="rId3"/>
          <a:stretch>
            <a:fillRect/>
          </a:stretch>
        </p:blipFill>
        <p:spPr>
          <a:xfrm>
            <a:off x="895349" y="3200615"/>
            <a:ext cx="7353300" cy="609600"/>
          </a:xfrm>
          <a:prstGeom prst="rect">
            <a:avLst/>
          </a:prstGeom>
        </p:spPr>
      </p:pic>
      <p:pic>
        <p:nvPicPr>
          <p:cNvPr id="6" name="Imagen 5">
            <a:extLst>
              <a:ext uri="{FF2B5EF4-FFF2-40B4-BE49-F238E27FC236}">
                <a16:creationId xmlns:a16="http://schemas.microsoft.com/office/drawing/2014/main" id="{1864164A-4DDE-4EF0-A0E5-BBE951CDCD19}"/>
              </a:ext>
            </a:extLst>
          </p:cNvPr>
          <p:cNvPicPr>
            <a:picLocks noChangeAspect="1"/>
          </p:cNvPicPr>
          <p:nvPr/>
        </p:nvPicPr>
        <p:blipFill>
          <a:blip r:embed="rId4"/>
          <a:stretch>
            <a:fillRect/>
          </a:stretch>
        </p:blipFill>
        <p:spPr>
          <a:xfrm>
            <a:off x="551000" y="4027004"/>
            <a:ext cx="7591425" cy="2514600"/>
          </a:xfrm>
          <a:prstGeom prst="rect">
            <a:avLst/>
          </a:prstGeom>
        </p:spPr>
      </p:pic>
      <p:pic>
        <p:nvPicPr>
          <p:cNvPr id="5" name="Imagen 4" descr="Imagen que contiene Logotipo&#10;&#10;Descripción generada automáticamente">
            <a:extLst>
              <a:ext uri="{FF2B5EF4-FFF2-40B4-BE49-F238E27FC236}">
                <a16:creationId xmlns:a16="http://schemas.microsoft.com/office/drawing/2014/main" id="{DBFB0F8F-EB37-45E4-A065-92AEB897F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Tree>
    <p:extLst>
      <p:ext uri="{BB962C8B-B14F-4D97-AF65-F5344CB8AC3E}">
        <p14:creationId xmlns:p14="http://schemas.microsoft.com/office/powerpoint/2010/main" val="2921192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9CA62-5CA0-447A-8F27-2A20EC4B830F}"/>
              </a:ext>
            </a:extLst>
          </p:cNvPr>
          <p:cNvSpPr>
            <a:spLocks noGrp="1"/>
          </p:cNvSpPr>
          <p:nvPr>
            <p:ph type="title"/>
          </p:nvPr>
        </p:nvSpPr>
        <p:spPr>
          <a:xfrm>
            <a:off x="685800" y="471379"/>
            <a:ext cx="7772400" cy="893594"/>
          </a:xfrm>
        </p:spPr>
        <p:txBody>
          <a:bodyPr/>
          <a:lstStyle/>
          <a:p>
            <a:r>
              <a:rPr lang="es-MX" dirty="0"/>
              <a:t>Capacitación vs utilidades</a:t>
            </a:r>
          </a:p>
        </p:txBody>
      </p:sp>
      <p:sp>
        <p:nvSpPr>
          <p:cNvPr id="3" name="CuadroTexto 2">
            <a:extLst>
              <a:ext uri="{FF2B5EF4-FFF2-40B4-BE49-F238E27FC236}">
                <a16:creationId xmlns:a16="http://schemas.microsoft.com/office/drawing/2014/main" id="{C8A088CB-2564-434F-B7EA-12704B7F427C}"/>
              </a:ext>
            </a:extLst>
          </p:cNvPr>
          <p:cNvSpPr txBox="1"/>
          <p:nvPr/>
        </p:nvSpPr>
        <p:spPr>
          <a:xfrm>
            <a:off x="4465983" y="2011149"/>
            <a:ext cx="4161183" cy="2308324"/>
          </a:xfrm>
          <a:prstGeom prst="rect">
            <a:avLst/>
          </a:prstGeom>
          <a:noFill/>
        </p:spPr>
        <p:txBody>
          <a:bodyPr wrap="square" rtlCol="0">
            <a:spAutoFit/>
          </a:bodyPr>
          <a:lstStyle/>
          <a:p>
            <a:pPr algn="just"/>
            <a:r>
              <a:rPr lang="es-ES" sz="1600" dirty="0">
                <a:latin typeface="Abadi" panose="020B0604020104020204" pitchFamily="34" charset="0"/>
              </a:rPr>
              <a:t>“Desafortunadamente, con frecuencia la capacitación se considera como un costo, un gasto, más no como una inversión. La cantidad que la mayor parte de las organizaciones invierte en su propio personal por medio de la capacitación, parece ser apenas un gesto de buena fe, pues sólo comprende una fracción minúscula de los ingresos corporativos…”	    Trevor Bentley</a:t>
            </a:r>
            <a:endParaRPr lang="es-MX" sz="1600" dirty="0">
              <a:latin typeface="Abadi" panose="020B0604020104020204" pitchFamily="34" charset="0"/>
            </a:endParaRPr>
          </a:p>
        </p:txBody>
      </p:sp>
      <p:sp>
        <p:nvSpPr>
          <p:cNvPr id="4" name="CuadroTexto 3">
            <a:extLst>
              <a:ext uri="{FF2B5EF4-FFF2-40B4-BE49-F238E27FC236}">
                <a16:creationId xmlns:a16="http://schemas.microsoft.com/office/drawing/2014/main" id="{D44895DD-0BDE-4504-A687-E7958C6E114E}"/>
              </a:ext>
            </a:extLst>
          </p:cNvPr>
          <p:cNvSpPr txBox="1"/>
          <p:nvPr/>
        </p:nvSpPr>
        <p:spPr>
          <a:xfrm>
            <a:off x="341243" y="4830285"/>
            <a:ext cx="4588565" cy="1292662"/>
          </a:xfrm>
          <a:prstGeom prst="rect">
            <a:avLst/>
          </a:prstGeom>
          <a:noFill/>
        </p:spPr>
        <p:txBody>
          <a:bodyPr wrap="square" rtlCol="0">
            <a:spAutoFit/>
          </a:bodyPr>
          <a:lstStyle/>
          <a:p>
            <a:pPr algn="just"/>
            <a:r>
              <a:rPr lang="es-ES" sz="1600" dirty="0">
                <a:latin typeface="Abadi" panose="020B0604020104020204" pitchFamily="34" charset="0"/>
              </a:rPr>
              <a:t>“Motorola estima que por cada dólar que ellos gastan en entrenamiento, a los tres años reciben de vuelta $ 30.00 en ganancias de productividad”	</a:t>
            </a:r>
            <a:r>
              <a:rPr lang="es-MX" sz="1400" dirty="0"/>
              <a:t>William </a:t>
            </a:r>
            <a:r>
              <a:rPr lang="es-MX" sz="1400" dirty="0" err="1"/>
              <a:t>Wiggenhorn</a:t>
            </a:r>
            <a:r>
              <a:rPr lang="es-MX" sz="1400" dirty="0"/>
              <a:t>, presidente de Motorola </a:t>
            </a:r>
            <a:r>
              <a:rPr lang="es-MX" sz="1400" dirty="0" err="1"/>
              <a:t>University</a:t>
            </a:r>
            <a:endParaRPr lang="es-MX" sz="1600" dirty="0">
              <a:latin typeface="Abadi" panose="020B0604020104020204" pitchFamily="34" charset="0"/>
            </a:endParaRPr>
          </a:p>
        </p:txBody>
      </p:sp>
      <p:pic>
        <p:nvPicPr>
          <p:cNvPr id="6146" name="Picture 2" descr="Resultado de imagen para costo">
            <a:extLst>
              <a:ext uri="{FF2B5EF4-FFF2-40B4-BE49-F238E27FC236}">
                <a16:creationId xmlns:a16="http://schemas.microsoft.com/office/drawing/2014/main" id="{6F86D3D5-25BC-4D3A-BF2E-890BC5E63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09" y="1535803"/>
            <a:ext cx="2953164" cy="29531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motorola logo png">
            <a:extLst>
              <a:ext uri="{FF2B5EF4-FFF2-40B4-BE49-F238E27FC236}">
                <a16:creationId xmlns:a16="http://schemas.microsoft.com/office/drawing/2014/main" id="{3A8BD657-E967-4D0F-867F-D73F6F47B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197" y="4398841"/>
            <a:ext cx="2042524" cy="215554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Imagen que contiene Logotipo&#10;&#10;Descripción generada automáticamente">
            <a:extLst>
              <a:ext uri="{FF2B5EF4-FFF2-40B4-BE49-F238E27FC236}">
                <a16:creationId xmlns:a16="http://schemas.microsoft.com/office/drawing/2014/main" id="{B3BCDD39-C4AE-463F-8BF6-C858791E7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Tree>
    <p:extLst>
      <p:ext uri="{BB962C8B-B14F-4D97-AF65-F5344CB8AC3E}">
        <p14:creationId xmlns:p14="http://schemas.microsoft.com/office/powerpoint/2010/main" val="3953629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70F8E-825D-4608-951A-07E1FE7EA138}"/>
              </a:ext>
            </a:extLst>
          </p:cNvPr>
          <p:cNvSpPr txBox="1"/>
          <p:nvPr/>
        </p:nvSpPr>
        <p:spPr>
          <a:xfrm>
            <a:off x="1384019" y="934382"/>
            <a:ext cx="6375955" cy="1323439"/>
          </a:xfrm>
          <a:prstGeom prst="rect">
            <a:avLst/>
          </a:prstGeom>
          <a:noFill/>
          <a:ln w="76200">
            <a:solidFill>
              <a:schemeClr val="accent2">
                <a:lumMod val="60000"/>
                <a:lumOff val="40000"/>
              </a:schemeClr>
            </a:solidFill>
          </a:ln>
        </p:spPr>
        <p:txBody>
          <a:bodyPr wrap="square" rtlCol="0">
            <a:spAutoFit/>
          </a:bodyPr>
          <a:lstStyle/>
          <a:p>
            <a:pPr algn="just"/>
            <a:r>
              <a:rPr lang="es-ES" sz="2000" i="1" u="sng" dirty="0">
                <a:latin typeface="Abadi" panose="020B0604020104020204" pitchFamily="34" charset="0"/>
              </a:rPr>
              <a:t>“El final del siglo XX representa el final del paradigma industrial. La economía ya no se basará en la tierra, el dinero o las materias primas, sino en el capital intelectual”</a:t>
            </a:r>
            <a:r>
              <a:rPr lang="es-ES" dirty="0">
                <a:latin typeface="Abadi" panose="020B0604020104020204" pitchFamily="34" charset="0"/>
              </a:rPr>
              <a:t>	</a:t>
            </a:r>
            <a:r>
              <a:rPr lang="es-MX" sz="1400" dirty="0">
                <a:latin typeface="Abadi" panose="020B0604020104020204" pitchFamily="34" charset="0"/>
              </a:rPr>
              <a:t>Rowan Gibson</a:t>
            </a:r>
            <a:endParaRPr lang="es-MX" sz="1600" dirty="0">
              <a:latin typeface="Abadi" panose="020B0604020104020204" pitchFamily="34" charset="0"/>
            </a:endParaRPr>
          </a:p>
        </p:txBody>
      </p:sp>
      <p:pic>
        <p:nvPicPr>
          <p:cNvPr id="7174" name="Picture 6" descr="Resultado de imagen para numeros">
            <a:extLst>
              <a:ext uri="{FF2B5EF4-FFF2-40B4-BE49-F238E27FC236}">
                <a16:creationId xmlns:a16="http://schemas.microsoft.com/office/drawing/2014/main" id="{BE21FBB4-0020-4382-AB10-94A21815B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5462"/>
            <a:ext cx="9144000" cy="3792538"/>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A6F791C4-3AAB-4993-82EF-3C8042FFC86A}"/>
              </a:ext>
            </a:extLst>
          </p:cNvPr>
          <p:cNvSpPr>
            <a:spLocks noGrp="1"/>
          </p:cNvSpPr>
          <p:nvPr>
            <p:ph type="title"/>
          </p:nvPr>
        </p:nvSpPr>
        <p:spPr>
          <a:xfrm>
            <a:off x="1567067" y="3429000"/>
            <a:ext cx="6009861" cy="893594"/>
          </a:xfrm>
        </p:spPr>
        <p:txBody>
          <a:bodyPr/>
          <a:lstStyle/>
          <a:p>
            <a:r>
              <a:rPr lang="es-MX" dirty="0">
                <a:solidFill>
                  <a:schemeClr val="tx1"/>
                </a:solidFill>
              </a:rPr>
              <a:t>La capacitación en números</a:t>
            </a:r>
          </a:p>
        </p:txBody>
      </p:sp>
      <p:pic>
        <p:nvPicPr>
          <p:cNvPr id="2" name="Imagen 1" descr="Imagen que contiene Logotipo&#10;&#10;Descripción generada automáticamente">
            <a:extLst>
              <a:ext uri="{FF2B5EF4-FFF2-40B4-BE49-F238E27FC236}">
                <a16:creationId xmlns:a16="http://schemas.microsoft.com/office/drawing/2014/main" id="{8AB1A877-B7E2-48C7-A9DF-0CF559257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Tree>
    <p:extLst>
      <p:ext uri="{BB962C8B-B14F-4D97-AF65-F5344CB8AC3E}">
        <p14:creationId xmlns:p14="http://schemas.microsoft.com/office/powerpoint/2010/main" val="179586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B7F60-091A-4E39-B3A4-FF5D8E51EFB0}"/>
              </a:ext>
            </a:extLst>
          </p:cNvPr>
          <p:cNvSpPr>
            <a:spLocks noGrp="1"/>
          </p:cNvSpPr>
          <p:nvPr>
            <p:ph type="title"/>
          </p:nvPr>
        </p:nvSpPr>
        <p:spPr>
          <a:xfrm>
            <a:off x="685800" y="1819656"/>
            <a:ext cx="7772400" cy="1609344"/>
          </a:xfrm>
        </p:spPr>
        <p:txBody>
          <a:bodyPr/>
          <a:lstStyle/>
          <a:p>
            <a:r>
              <a:rPr lang="es-MX" dirty="0"/>
              <a:t>Ejercicio</a:t>
            </a:r>
          </a:p>
        </p:txBody>
      </p:sp>
      <p:pic>
        <p:nvPicPr>
          <p:cNvPr id="4" name="Imagen 3" descr="Imagen que contiene Logotipo&#10;&#10;Descripción generada automáticamente">
            <a:extLst>
              <a:ext uri="{FF2B5EF4-FFF2-40B4-BE49-F238E27FC236}">
                <a16:creationId xmlns:a16="http://schemas.microsoft.com/office/drawing/2014/main" id="{2C4871F5-6271-4AF3-ACCA-2D73E8BF3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Tree>
    <p:extLst>
      <p:ext uri="{BB962C8B-B14F-4D97-AF65-F5344CB8AC3E}">
        <p14:creationId xmlns:p14="http://schemas.microsoft.com/office/powerpoint/2010/main" val="43480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97CD7C-6A09-4848-B446-301EA0F8AFCC}"/>
              </a:ext>
            </a:extLst>
          </p:cNvPr>
          <p:cNvSpPr>
            <a:spLocks noGrp="1"/>
          </p:cNvSpPr>
          <p:nvPr>
            <p:ph type="title"/>
          </p:nvPr>
        </p:nvSpPr>
        <p:spPr/>
        <p:txBody>
          <a:bodyPr/>
          <a:lstStyle/>
          <a:p>
            <a:r>
              <a:rPr lang="es-MX" dirty="0"/>
              <a:t>Aprendizaje - reflexión</a:t>
            </a:r>
          </a:p>
        </p:txBody>
      </p:sp>
      <p:pic>
        <p:nvPicPr>
          <p:cNvPr id="1026" name="Picture 2" descr="Liderazgo Innovador: Aprendiendo de otros - DicereGlobal">
            <a:extLst>
              <a:ext uri="{FF2B5EF4-FFF2-40B4-BE49-F238E27FC236}">
                <a16:creationId xmlns:a16="http://schemas.microsoft.com/office/drawing/2014/main" id="{972ED413-D705-4EB9-B70A-D7FEBCF17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183" y="3891583"/>
            <a:ext cx="4876800" cy="283845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F342241-9BCB-4F31-976D-752091ECA181}"/>
              </a:ext>
            </a:extLst>
          </p:cNvPr>
          <p:cNvSpPr txBox="1"/>
          <p:nvPr/>
        </p:nvSpPr>
        <p:spPr>
          <a:xfrm>
            <a:off x="927652" y="2478157"/>
            <a:ext cx="5314122" cy="923330"/>
          </a:xfrm>
          <a:prstGeom prst="rect">
            <a:avLst/>
          </a:prstGeom>
          <a:noFill/>
        </p:spPr>
        <p:txBody>
          <a:bodyPr wrap="square" rtlCol="0">
            <a:spAutoFit/>
          </a:bodyPr>
          <a:lstStyle/>
          <a:p>
            <a:r>
              <a:rPr lang="es-MX" dirty="0"/>
              <a:t>¿Que aprendí?</a:t>
            </a:r>
          </a:p>
          <a:p>
            <a:endParaRPr lang="es-MX" dirty="0"/>
          </a:p>
          <a:p>
            <a:r>
              <a:rPr lang="es-MX" dirty="0"/>
              <a:t>¿Qué voy a hacer diferente a partir de ahora?</a:t>
            </a:r>
          </a:p>
        </p:txBody>
      </p:sp>
      <p:pic>
        <p:nvPicPr>
          <p:cNvPr id="4" name="Imagen 3" descr="Imagen que contiene Logotipo&#10;&#10;Descripción generada automáticamente">
            <a:extLst>
              <a:ext uri="{FF2B5EF4-FFF2-40B4-BE49-F238E27FC236}">
                <a16:creationId xmlns:a16="http://schemas.microsoft.com/office/drawing/2014/main" id="{BB60BB86-1819-46F2-BC8B-A2525DD5D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Tree>
    <p:extLst>
      <p:ext uri="{BB962C8B-B14F-4D97-AF65-F5344CB8AC3E}">
        <p14:creationId xmlns:p14="http://schemas.microsoft.com/office/powerpoint/2010/main" val="15405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49B21AC3-2E91-4AF2-88FA-708C051989A7}"/>
              </a:ext>
            </a:extLst>
          </p:cNvPr>
          <p:cNvSpPr/>
          <p:nvPr/>
        </p:nvSpPr>
        <p:spPr>
          <a:xfrm>
            <a:off x="3409954" y="1305337"/>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Orden</a:t>
            </a:r>
          </a:p>
        </p:txBody>
      </p:sp>
      <p:sp>
        <p:nvSpPr>
          <p:cNvPr id="8" name="Elipse 7">
            <a:extLst>
              <a:ext uri="{FF2B5EF4-FFF2-40B4-BE49-F238E27FC236}">
                <a16:creationId xmlns:a16="http://schemas.microsoft.com/office/drawing/2014/main" id="{D5619B9E-74A5-4EA2-82AD-8DBE07680001}"/>
              </a:ext>
            </a:extLst>
          </p:cNvPr>
          <p:cNvSpPr/>
          <p:nvPr/>
        </p:nvSpPr>
        <p:spPr>
          <a:xfrm>
            <a:off x="3911466" y="2769702"/>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Desorden</a:t>
            </a:r>
          </a:p>
        </p:txBody>
      </p:sp>
      <p:sp>
        <p:nvSpPr>
          <p:cNvPr id="10" name="Elipse 9">
            <a:extLst>
              <a:ext uri="{FF2B5EF4-FFF2-40B4-BE49-F238E27FC236}">
                <a16:creationId xmlns:a16="http://schemas.microsoft.com/office/drawing/2014/main" id="{EA77F97A-1938-42CC-B34A-D9CD571EDF67}"/>
              </a:ext>
            </a:extLst>
          </p:cNvPr>
          <p:cNvSpPr/>
          <p:nvPr/>
        </p:nvSpPr>
        <p:spPr>
          <a:xfrm>
            <a:off x="2606126" y="4035285"/>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Razón</a:t>
            </a:r>
          </a:p>
        </p:txBody>
      </p:sp>
      <p:sp>
        <p:nvSpPr>
          <p:cNvPr id="12" name="Elipse 11">
            <a:extLst>
              <a:ext uri="{FF2B5EF4-FFF2-40B4-BE49-F238E27FC236}">
                <a16:creationId xmlns:a16="http://schemas.microsoft.com/office/drawing/2014/main" id="{0202C294-CF1D-478B-9F08-18811542CEDB}"/>
              </a:ext>
            </a:extLst>
          </p:cNvPr>
          <p:cNvSpPr/>
          <p:nvPr/>
        </p:nvSpPr>
        <p:spPr>
          <a:xfrm>
            <a:off x="459688" y="3624468"/>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Sinrazón</a:t>
            </a:r>
          </a:p>
        </p:txBody>
      </p:sp>
      <p:sp>
        <p:nvSpPr>
          <p:cNvPr id="14" name="Elipse 13">
            <a:extLst>
              <a:ext uri="{FF2B5EF4-FFF2-40B4-BE49-F238E27FC236}">
                <a16:creationId xmlns:a16="http://schemas.microsoft.com/office/drawing/2014/main" id="{3552252E-DAFC-4A60-9F98-3AC4C2B83CE3}"/>
              </a:ext>
            </a:extLst>
          </p:cNvPr>
          <p:cNvSpPr/>
          <p:nvPr/>
        </p:nvSpPr>
        <p:spPr>
          <a:xfrm>
            <a:off x="104363" y="1802294"/>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Armonías</a:t>
            </a:r>
          </a:p>
        </p:txBody>
      </p:sp>
      <p:sp>
        <p:nvSpPr>
          <p:cNvPr id="16" name="Elipse 15">
            <a:extLst>
              <a:ext uri="{FF2B5EF4-FFF2-40B4-BE49-F238E27FC236}">
                <a16:creationId xmlns:a16="http://schemas.microsoft.com/office/drawing/2014/main" id="{F1E18774-2BD3-420D-91A6-8F6168F29838}"/>
              </a:ext>
            </a:extLst>
          </p:cNvPr>
          <p:cNvSpPr/>
          <p:nvPr/>
        </p:nvSpPr>
        <p:spPr>
          <a:xfrm>
            <a:off x="1698766" y="536711"/>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Disonancias</a:t>
            </a:r>
          </a:p>
        </p:txBody>
      </p:sp>
      <p:pic>
        <p:nvPicPr>
          <p:cNvPr id="20" name="Imagen 19" descr="Imagen que contiene Logotipo&#10;&#10;Descripción generada automáticamente">
            <a:extLst>
              <a:ext uri="{FF2B5EF4-FFF2-40B4-BE49-F238E27FC236}">
                <a16:creationId xmlns:a16="http://schemas.microsoft.com/office/drawing/2014/main" id="{35FB2B23-95E6-45DB-8AC4-903E5C026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
        <p:nvSpPr>
          <p:cNvPr id="4" name="Elipse 3">
            <a:extLst>
              <a:ext uri="{FF2B5EF4-FFF2-40B4-BE49-F238E27FC236}">
                <a16:creationId xmlns:a16="http://schemas.microsoft.com/office/drawing/2014/main" id="{4158BA32-9225-4A22-B58B-95576B24AF34}"/>
              </a:ext>
            </a:extLst>
          </p:cNvPr>
          <p:cNvSpPr/>
          <p:nvPr/>
        </p:nvSpPr>
        <p:spPr>
          <a:xfrm>
            <a:off x="1934821" y="2464903"/>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Complejidad, incertidumbre</a:t>
            </a:r>
          </a:p>
        </p:txBody>
      </p:sp>
      <p:sp>
        <p:nvSpPr>
          <p:cNvPr id="21" name="Nube 20">
            <a:extLst>
              <a:ext uri="{FF2B5EF4-FFF2-40B4-BE49-F238E27FC236}">
                <a16:creationId xmlns:a16="http://schemas.microsoft.com/office/drawing/2014/main" id="{83E4F78D-8A19-4BBA-BF41-594BE7530FDD}"/>
              </a:ext>
            </a:extLst>
          </p:cNvPr>
          <p:cNvSpPr/>
          <p:nvPr/>
        </p:nvSpPr>
        <p:spPr>
          <a:xfrm>
            <a:off x="6780389" y="2971800"/>
            <a:ext cx="2259248"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Realidad controvertida</a:t>
            </a:r>
          </a:p>
        </p:txBody>
      </p:sp>
      <p:sp>
        <p:nvSpPr>
          <p:cNvPr id="22" name="Elipse 21">
            <a:extLst>
              <a:ext uri="{FF2B5EF4-FFF2-40B4-BE49-F238E27FC236}">
                <a16:creationId xmlns:a16="http://schemas.microsoft.com/office/drawing/2014/main" id="{0ACDEB94-EE45-4564-9F1A-8C4BC4714A62}"/>
              </a:ext>
            </a:extLst>
          </p:cNvPr>
          <p:cNvSpPr/>
          <p:nvPr/>
        </p:nvSpPr>
        <p:spPr>
          <a:xfrm>
            <a:off x="3409954" y="1292085"/>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Orden</a:t>
            </a:r>
          </a:p>
        </p:txBody>
      </p:sp>
      <p:sp>
        <p:nvSpPr>
          <p:cNvPr id="23" name="Elipse 22">
            <a:extLst>
              <a:ext uri="{FF2B5EF4-FFF2-40B4-BE49-F238E27FC236}">
                <a16:creationId xmlns:a16="http://schemas.microsoft.com/office/drawing/2014/main" id="{17DA46E7-026D-4418-8534-09DA959D94D1}"/>
              </a:ext>
            </a:extLst>
          </p:cNvPr>
          <p:cNvSpPr/>
          <p:nvPr/>
        </p:nvSpPr>
        <p:spPr>
          <a:xfrm>
            <a:off x="3911466" y="2756450"/>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Desorden</a:t>
            </a:r>
          </a:p>
        </p:txBody>
      </p:sp>
      <p:sp>
        <p:nvSpPr>
          <p:cNvPr id="24" name="Elipse 23">
            <a:extLst>
              <a:ext uri="{FF2B5EF4-FFF2-40B4-BE49-F238E27FC236}">
                <a16:creationId xmlns:a16="http://schemas.microsoft.com/office/drawing/2014/main" id="{5785F08C-EAC3-4314-B927-35B6DC1851C4}"/>
              </a:ext>
            </a:extLst>
          </p:cNvPr>
          <p:cNvSpPr/>
          <p:nvPr/>
        </p:nvSpPr>
        <p:spPr>
          <a:xfrm>
            <a:off x="2606126" y="4022033"/>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Razón</a:t>
            </a:r>
          </a:p>
        </p:txBody>
      </p:sp>
      <p:sp>
        <p:nvSpPr>
          <p:cNvPr id="25" name="Elipse 24">
            <a:extLst>
              <a:ext uri="{FF2B5EF4-FFF2-40B4-BE49-F238E27FC236}">
                <a16:creationId xmlns:a16="http://schemas.microsoft.com/office/drawing/2014/main" id="{CA649D81-813D-476F-8C1D-51F28271899F}"/>
              </a:ext>
            </a:extLst>
          </p:cNvPr>
          <p:cNvSpPr/>
          <p:nvPr/>
        </p:nvSpPr>
        <p:spPr>
          <a:xfrm>
            <a:off x="459688" y="3611216"/>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Sinrazón</a:t>
            </a:r>
          </a:p>
        </p:txBody>
      </p:sp>
      <p:sp>
        <p:nvSpPr>
          <p:cNvPr id="26" name="Elipse 25">
            <a:extLst>
              <a:ext uri="{FF2B5EF4-FFF2-40B4-BE49-F238E27FC236}">
                <a16:creationId xmlns:a16="http://schemas.microsoft.com/office/drawing/2014/main" id="{ABAA916C-DA15-4552-920A-8D806DEF64B5}"/>
              </a:ext>
            </a:extLst>
          </p:cNvPr>
          <p:cNvSpPr/>
          <p:nvPr/>
        </p:nvSpPr>
        <p:spPr>
          <a:xfrm>
            <a:off x="104363" y="1789042"/>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Armonías</a:t>
            </a:r>
          </a:p>
        </p:txBody>
      </p:sp>
      <p:sp>
        <p:nvSpPr>
          <p:cNvPr id="27" name="Elipse 26">
            <a:extLst>
              <a:ext uri="{FF2B5EF4-FFF2-40B4-BE49-F238E27FC236}">
                <a16:creationId xmlns:a16="http://schemas.microsoft.com/office/drawing/2014/main" id="{ECB755C1-8BCD-45B3-A91A-EA7349694DBC}"/>
              </a:ext>
            </a:extLst>
          </p:cNvPr>
          <p:cNvSpPr/>
          <p:nvPr/>
        </p:nvSpPr>
        <p:spPr>
          <a:xfrm>
            <a:off x="1698766" y="523459"/>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Disonancias</a:t>
            </a:r>
          </a:p>
        </p:txBody>
      </p:sp>
      <p:sp>
        <p:nvSpPr>
          <p:cNvPr id="28" name="Elipse 27">
            <a:extLst>
              <a:ext uri="{FF2B5EF4-FFF2-40B4-BE49-F238E27FC236}">
                <a16:creationId xmlns:a16="http://schemas.microsoft.com/office/drawing/2014/main" id="{FA80627A-B730-46ED-98E8-D45AE9C9A782}"/>
              </a:ext>
            </a:extLst>
          </p:cNvPr>
          <p:cNvSpPr/>
          <p:nvPr/>
        </p:nvSpPr>
        <p:spPr>
          <a:xfrm>
            <a:off x="1934821" y="2451651"/>
            <a:ext cx="2478157" cy="2319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Complejidad, incertidumbre</a:t>
            </a:r>
          </a:p>
        </p:txBody>
      </p:sp>
      <p:sp>
        <p:nvSpPr>
          <p:cNvPr id="29" name="CuadroTexto 28">
            <a:extLst>
              <a:ext uri="{FF2B5EF4-FFF2-40B4-BE49-F238E27FC236}">
                <a16:creationId xmlns:a16="http://schemas.microsoft.com/office/drawing/2014/main" id="{957701DC-9155-400F-BA49-4EFB391AFCCA}"/>
              </a:ext>
            </a:extLst>
          </p:cNvPr>
          <p:cNvSpPr txBox="1"/>
          <p:nvPr/>
        </p:nvSpPr>
        <p:spPr>
          <a:xfrm>
            <a:off x="649357" y="6341164"/>
            <a:ext cx="4434926" cy="523220"/>
          </a:xfrm>
          <a:prstGeom prst="rect">
            <a:avLst/>
          </a:prstGeom>
          <a:noFill/>
        </p:spPr>
        <p:txBody>
          <a:bodyPr wrap="square" rtlCol="0">
            <a:spAutoFit/>
          </a:bodyPr>
          <a:lstStyle/>
          <a:p>
            <a:r>
              <a:rPr lang="es-MX" sz="1400" dirty="0"/>
              <a:t>Elaboración propia a partir de: Gestión de la complejidad en las organizaciones, Jorge </a:t>
            </a:r>
            <a:r>
              <a:rPr lang="es-MX" sz="1400" dirty="0" err="1"/>
              <a:t>Etkin</a:t>
            </a:r>
            <a:r>
              <a:rPr lang="es-MX" sz="1400" dirty="0"/>
              <a:t>; Ed Garnica</a:t>
            </a:r>
          </a:p>
        </p:txBody>
      </p:sp>
    </p:spTree>
    <p:extLst>
      <p:ext uri="{BB962C8B-B14F-4D97-AF65-F5344CB8AC3E}">
        <p14:creationId xmlns:p14="http://schemas.microsoft.com/office/powerpoint/2010/main" val="103072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4"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001DB-64E5-4729-A83B-79E870C853BA}"/>
              </a:ext>
            </a:extLst>
          </p:cNvPr>
          <p:cNvSpPr>
            <a:spLocks noGrp="1"/>
          </p:cNvSpPr>
          <p:nvPr>
            <p:ph type="title"/>
          </p:nvPr>
        </p:nvSpPr>
        <p:spPr>
          <a:xfrm>
            <a:off x="685800" y="2624328"/>
            <a:ext cx="7772400" cy="1609344"/>
          </a:xfrm>
        </p:spPr>
        <p:txBody>
          <a:bodyPr/>
          <a:lstStyle/>
          <a:p>
            <a:r>
              <a:rPr lang="es-MX" dirty="0" err="1"/>
              <a:t>GRacias</a:t>
            </a:r>
            <a:endParaRPr lang="es-MX" dirty="0"/>
          </a:p>
        </p:txBody>
      </p:sp>
      <p:sp>
        <p:nvSpPr>
          <p:cNvPr id="4" name="CuadroTexto 3">
            <a:extLst>
              <a:ext uri="{FF2B5EF4-FFF2-40B4-BE49-F238E27FC236}">
                <a16:creationId xmlns:a16="http://schemas.microsoft.com/office/drawing/2014/main" id="{B81B7984-7819-4C3A-A043-428935650BEE}"/>
              </a:ext>
            </a:extLst>
          </p:cNvPr>
          <p:cNvSpPr txBox="1"/>
          <p:nvPr/>
        </p:nvSpPr>
        <p:spPr>
          <a:xfrm>
            <a:off x="4548809" y="4220420"/>
            <a:ext cx="3909391" cy="923330"/>
          </a:xfrm>
          <a:prstGeom prst="rect">
            <a:avLst/>
          </a:prstGeom>
          <a:noFill/>
        </p:spPr>
        <p:txBody>
          <a:bodyPr wrap="square" rtlCol="0">
            <a:spAutoFit/>
          </a:bodyPr>
          <a:lstStyle/>
          <a:p>
            <a:r>
              <a:rPr lang="es-MX" dirty="0"/>
              <a:t>Juan Carlos F Florido</a:t>
            </a:r>
          </a:p>
          <a:p>
            <a:r>
              <a:rPr lang="es-MX" dirty="0">
                <a:hlinkClick r:id="rId2"/>
              </a:rPr>
              <a:t>hola@capbajio.mx</a:t>
            </a:r>
            <a:endParaRPr lang="es-MX" dirty="0"/>
          </a:p>
          <a:p>
            <a:r>
              <a:rPr lang="es-MX" dirty="0"/>
              <a:t>https://capbajio.mx/descargas</a:t>
            </a:r>
          </a:p>
        </p:txBody>
      </p:sp>
      <p:pic>
        <p:nvPicPr>
          <p:cNvPr id="6" name="Imagen 5" descr="Texto, Logotipo&#10;&#10;Descripción generada automáticamente">
            <a:extLst>
              <a:ext uri="{FF2B5EF4-FFF2-40B4-BE49-F238E27FC236}">
                <a16:creationId xmlns:a16="http://schemas.microsoft.com/office/drawing/2014/main" id="{C52CAB7F-5ACF-405B-B66D-938CE00F9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467" y="163229"/>
            <a:ext cx="2940994" cy="457105"/>
          </a:xfrm>
          <a:prstGeom prst="rect">
            <a:avLst/>
          </a:prstGeom>
        </p:spPr>
      </p:pic>
    </p:spTree>
    <p:extLst>
      <p:ext uri="{BB962C8B-B14F-4D97-AF65-F5344CB8AC3E}">
        <p14:creationId xmlns:p14="http://schemas.microsoft.com/office/powerpoint/2010/main" val="1492706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2020-11-02 a la(s) 18.09.55.png"/>
          <p:cNvPicPr>
            <a:picLocks noChangeAspect="1"/>
          </p:cNvPicPr>
          <p:nvPr/>
        </p:nvPicPr>
        <p:blipFill rotWithShape="1">
          <a:blip r:embed="rId2">
            <a:extLst>
              <a:ext uri="{28A0092B-C50C-407E-A947-70E740481C1C}">
                <a14:useLocalDpi xmlns:a14="http://schemas.microsoft.com/office/drawing/2010/main" val="0"/>
              </a:ext>
            </a:extLst>
          </a:blip>
          <a:srcRect l="20704" t="21272" r="20399" b="6305"/>
          <a:stretch/>
        </p:blipFill>
        <p:spPr>
          <a:xfrm>
            <a:off x="0" y="0"/>
            <a:ext cx="9144000" cy="6858000"/>
          </a:xfrm>
          <a:prstGeom prst="rect">
            <a:avLst/>
          </a:prstGeom>
        </p:spPr>
      </p:pic>
    </p:spTree>
    <p:extLst>
      <p:ext uri="{BB962C8B-B14F-4D97-AF65-F5344CB8AC3E}">
        <p14:creationId xmlns:p14="http://schemas.microsoft.com/office/powerpoint/2010/main" val="315878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81E1A-6AEF-46D2-95A1-7D1C2FAA6883}"/>
              </a:ext>
            </a:extLst>
          </p:cNvPr>
          <p:cNvSpPr>
            <a:spLocks noGrp="1"/>
          </p:cNvSpPr>
          <p:nvPr>
            <p:ph type="title"/>
          </p:nvPr>
        </p:nvSpPr>
        <p:spPr/>
        <p:txBody>
          <a:bodyPr/>
          <a:lstStyle/>
          <a:p>
            <a:r>
              <a:rPr lang="es-MX" dirty="0"/>
              <a:t>Evaluación de la capacitación</a:t>
            </a:r>
          </a:p>
        </p:txBody>
      </p:sp>
      <p:sp>
        <p:nvSpPr>
          <p:cNvPr id="3" name="CuadroTexto 2">
            <a:extLst>
              <a:ext uri="{FF2B5EF4-FFF2-40B4-BE49-F238E27FC236}">
                <a16:creationId xmlns:a16="http://schemas.microsoft.com/office/drawing/2014/main" id="{1D7AE70A-92D5-4B87-9B30-D7EFAC4F41BC}"/>
              </a:ext>
            </a:extLst>
          </p:cNvPr>
          <p:cNvSpPr txBox="1"/>
          <p:nvPr/>
        </p:nvSpPr>
        <p:spPr>
          <a:xfrm>
            <a:off x="685800" y="2357306"/>
            <a:ext cx="3231859" cy="3477875"/>
          </a:xfrm>
          <a:prstGeom prst="rect">
            <a:avLst/>
          </a:prstGeom>
          <a:noFill/>
        </p:spPr>
        <p:txBody>
          <a:bodyPr wrap="square" rtlCol="0">
            <a:spAutoFit/>
          </a:bodyPr>
          <a:lstStyle/>
          <a:p>
            <a:pPr algn="just"/>
            <a:r>
              <a:rPr lang="es-MX" sz="2000" dirty="0"/>
              <a:t>Uno de los problemas que ha sido menos abordado con objetividad y adecuación necesarias para los dispositivos de capacitación ha sido el sistema de evaluación y la del impacto en el desempeño individual y organizacional que este puede producir.</a:t>
            </a:r>
          </a:p>
        </p:txBody>
      </p:sp>
      <p:pic>
        <p:nvPicPr>
          <p:cNvPr id="1026" name="Picture 2" descr="Resultado de imagen para evaluacion png">
            <a:extLst>
              <a:ext uri="{FF2B5EF4-FFF2-40B4-BE49-F238E27FC236}">
                <a16:creationId xmlns:a16="http://schemas.microsoft.com/office/drawing/2014/main" id="{D739847B-D85E-4BD4-80E0-21D6304C1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446" y="1844152"/>
            <a:ext cx="3649211" cy="428174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Texto, Logotipo&#10;&#10;Descripción generada automáticamente">
            <a:extLst>
              <a:ext uri="{FF2B5EF4-FFF2-40B4-BE49-F238E27FC236}">
                <a16:creationId xmlns:a16="http://schemas.microsoft.com/office/drawing/2014/main" id="{AB2BE723-BC68-4D0E-A1FF-611586AFA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719" y="221302"/>
            <a:ext cx="2940994" cy="457105"/>
          </a:xfrm>
          <a:prstGeom prst="rect">
            <a:avLst/>
          </a:prstGeom>
        </p:spPr>
      </p:pic>
    </p:spTree>
    <p:extLst>
      <p:ext uri="{BB962C8B-B14F-4D97-AF65-F5344CB8AC3E}">
        <p14:creationId xmlns:p14="http://schemas.microsoft.com/office/powerpoint/2010/main" val="198360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curvado 6">
            <a:extLst>
              <a:ext uri="{FF2B5EF4-FFF2-40B4-BE49-F238E27FC236}">
                <a16:creationId xmlns:a16="http://schemas.microsoft.com/office/drawing/2014/main" id="{379E958B-942D-4025-BFC9-EAD6CE7AECD7}"/>
              </a:ext>
            </a:extLst>
          </p:cNvPr>
          <p:cNvCxnSpPr>
            <a:stCxn id="3" idx="1"/>
            <a:endCxn id="4" idx="0"/>
          </p:cNvCxnSpPr>
          <p:nvPr/>
        </p:nvCxnSpPr>
        <p:spPr>
          <a:xfrm rot="10800000" flipV="1">
            <a:off x="3209139" y="2709529"/>
            <a:ext cx="144361" cy="1406162"/>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9" name="Conector: curvado 8">
            <a:extLst>
              <a:ext uri="{FF2B5EF4-FFF2-40B4-BE49-F238E27FC236}">
                <a16:creationId xmlns:a16="http://schemas.microsoft.com/office/drawing/2014/main" id="{BA761D0B-DCE6-4141-B6DA-39EAB9B09A9F}"/>
              </a:ext>
            </a:extLst>
          </p:cNvPr>
          <p:cNvCxnSpPr>
            <a:cxnSpLocks/>
            <a:stCxn id="4" idx="3"/>
            <a:endCxn id="5" idx="1"/>
          </p:cNvCxnSpPr>
          <p:nvPr/>
        </p:nvCxnSpPr>
        <p:spPr>
          <a:xfrm>
            <a:off x="5915636" y="5023632"/>
            <a:ext cx="610299" cy="400110"/>
          </a:xfrm>
          <a:prstGeom prst="curvedConnector3">
            <a:avLst/>
          </a:prstGeom>
          <a:ln>
            <a:tailEnd type="triangle"/>
          </a:ln>
        </p:spPr>
        <p:style>
          <a:lnRef idx="2">
            <a:schemeClr val="dk1"/>
          </a:lnRef>
          <a:fillRef idx="0">
            <a:schemeClr val="dk1"/>
          </a:fillRef>
          <a:effectRef idx="1">
            <a:schemeClr val="dk1"/>
          </a:effectRef>
          <a:fontRef idx="minor">
            <a:schemeClr val="tx1"/>
          </a:fontRef>
        </p:style>
      </p:cxnSp>
      <p:pic>
        <p:nvPicPr>
          <p:cNvPr id="4098" name="Picture 2" descr="Resultado de imagen para ideas">
            <a:extLst>
              <a:ext uri="{FF2B5EF4-FFF2-40B4-BE49-F238E27FC236}">
                <a16:creationId xmlns:a16="http://schemas.microsoft.com/office/drawing/2014/main" id="{90889A40-CFB3-4842-867F-64CFE21D1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21" y="605962"/>
            <a:ext cx="6107434" cy="3817147"/>
          </a:xfrm>
          <a:prstGeom prst="rect">
            <a:avLst/>
          </a:prstGeom>
          <a:noFill/>
          <a:effectLst>
            <a:outerShdw blurRad="114300" dist="50800" dir="5400000" algn="ctr" rotWithShape="0">
              <a:srgbClr val="000000">
                <a:alpha val="0"/>
              </a:srgbClr>
            </a:outerShdw>
            <a:reflection endPos="56000" dist="292100" dir="5400000" sy="-100000" algn="bl" rotWithShape="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083391B-20ED-4515-87C4-4B290A21EF70}"/>
              </a:ext>
            </a:extLst>
          </p:cNvPr>
          <p:cNvSpPr txBox="1"/>
          <p:nvPr/>
        </p:nvSpPr>
        <p:spPr>
          <a:xfrm>
            <a:off x="502640" y="4115691"/>
            <a:ext cx="5412996" cy="1815882"/>
          </a:xfrm>
          <a:prstGeom prst="rect">
            <a:avLst/>
          </a:prstGeom>
          <a:noFill/>
        </p:spPr>
        <p:txBody>
          <a:bodyPr wrap="square" rtlCol="0">
            <a:spAutoFit/>
          </a:bodyPr>
          <a:lstStyle/>
          <a:p>
            <a:pPr algn="just"/>
            <a:r>
              <a:rPr lang="es-MX" sz="2000" dirty="0"/>
              <a:t>“el proceso de recopilación y análisis de información relevante en que apoyar un juicio de valor sobre la entidad evaluada que sirva de base para una eventual toma de decisiones”</a:t>
            </a:r>
          </a:p>
          <a:p>
            <a:pPr algn="r"/>
            <a:r>
              <a:rPr lang="es-MX" sz="1200" dirty="0"/>
              <a:t> (MRC, 10, 2000.)</a:t>
            </a:r>
          </a:p>
        </p:txBody>
      </p:sp>
      <p:sp>
        <p:nvSpPr>
          <p:cNvPr id="3" name="CuadroTexto 2">
            <a:extLst>
              <a:ext uri="{FF2B5EF4-FFF2-40B4-BE49-F238E27FC236}">
                <a16:creationId xmlns:a16="http://schemas.microsoft.com/office/drawing/2014/main" id="{7E1A1247-72E2-4A4B-ADD1-133D5AC59A1C}"/>
              </a:ext>
            </a:extLst>
          </p:cNvPr>
          <p:cNvSpPr txBox="1"/>
          <p:nvPr/>
        </p:nvSpPr>
        <p:spPr>
          <a:xfrm>
            <a:off x="3353499" y="2093976"/>
            <a:ext cx="5412996" cy="1231106"/>
          </a:xfrm>
          <a:prstGeom prst="rect">
            <a:avLst/>
          </a:prstGeom>
          <a:noFill/>
        </p:spPr>
        <p:txBody>
          <a:bodyPr wrap="square" rtlCol="0">
            <a:spAutoFit/>
          </a:bodyPr>
          <a:lstStyle/>
          <a:p>
            <a:pPr algn="just"/>
            <a:r>
              <a:rPr lang="es-MX" sz="2000" dirty="0"/>
              <a:t>“el proceso que tiene como finalidad determinar en qué medida se han logrado unos objetivos previamente establecidos”</a:t>
            </a:r>
          </a:p>
          <a:p>
            <a:pPr algn="r"/>
            <a:r>
              <a:rPr lang="es-MX" sz="1200" dirty="0"/>
              <a:t>Tyler (Modelo Regional de Capacitación, Prototipo 10,2000)</a:t>
            </a:r>
          </a:p>
        </p:txBody>
      </p:sp>
      <p:sp>
        <p:nvSpPr>
          <p:cNvPr id="5" name="CuadroTexto 4">
            <a:extLst>
              <a:ext uri="{FF2B5EF4-FFF2-40B4-BE49-F238E27FC236}">
                <a16:creationId xmlns:a16="http://schemas.microsoft.com/office/drawing/2014/main" id="{C2D0DCC5-E604-4FA4-9FF2-E52D404E195F}"/>
              </a:ext>
            </a:extLst>
          </p:cNvPr>
          <p:cNvSpPr txBox="1"/>
          <p:nvPr/>
        </p:nvSpPr>
        <p:spPr>
          <a:xfrm>
            <a:off x="6525935" y="4915910"/>
            <a:ext cx="2240560" cy="1015663"/>
          </a:xfrm>
          <a:prstGeom prst="rect">
            <a:avLst/>
          </a:prstGeom>
          <a:noFill/>
        </p:spPr>
        <p:txBody>
          <a:bodyPr wrap="square" rtlCol="0">
            <a:spAutoFit/>
          </a:bodyPr>
          <a:lstStyle/>
          <a:p>
            <a:pPr algn="just"/>
            <a:r>
              <a:rPr lang="es-MX" sz="1200" dirty="0"/>
              <a:t> - Eficacia de los programas</a:t>
            </a:r>
          </a:p>
          <a:p>
            <a:pPr algn="just"/>
            <a:r>
              <a:rPr lang="es-MX" sz="1200" dirty="0"/>
              <a:t> - Que contribuyan a la toma de decisiones</a:t>
            </a:r>
          </a:p>
          <a:p>
            <a:pPr algn="just"/>
            <a:r>
              <a:rPr lang="es-MX" sz="1200" dirty="0"/>
              <a:t> - Establecer acciones de mejora</a:t>
            </a:r>
          </a:p>
        </p:txBody>
      </p:sp>
      <p:sp>
        <p:nvSpPr>
          <p:cNvPr id="2" name="Título 1">
            <a:extLst>
              <a:ext uri="{FF2B5EF4-FFF2-40B4-BE49-F238E27FC236}">
                <a16:creationId xmlns:a16="http://schemas.microsoft.com/office/drawing/2014/main" id="{DE0DD226-B5FE-4142-AB26-A1D34321A724}"/>
              </a:ext>
            </a:extLst>
          </p:cNvPr>
          <p:cNvSpPr>
            <a:spLocks noGrp="1"/>
          </p:cNvSpPr>
          <p:nvPr>
            <p:ph type="title"/>
          </p:nvPr>
        </p:nvSpPr>
        <p:spPr>
          <a:xfrm>
            <a:off x="685800" y="484632"/>
            <a:ext cx="3533862" cy="1609344"/>
          </a:xfrm>
        </p:spPr>
        <p:txBody>
          <a:bodyPr>
            <a:normAutofit/>
          </a:bodyPr>
          <a:lstStyle/>
          <a:p>
            <a:r>
              <a:rPr lang="es-MX" sz="6600" dirty="0"/>
              <a:t>concepto</a:t>
            </a:r>
          </a:p>
        </p:txBody>
      </p:sp>
      <p:cxnSp>
        <p:nvCxnSpPr>
          <p:cNvPr id="15" name="Conector: curvado 14">
            <a:extLst>
              <a:ext uri="{FF2B5EF4-FFF2-40B4-BE49-F238E27FC236}">
                <a16:creationId xmlns:a16="http://schemas.microsoft.com/office/drawing/2014/main" id="{CAD6D52E-1E1A-4C46-941A-E9B9F1356A1A}"/>
              </a:ext>
            </a:extLst>
          </p:cNvPr>
          <p:cNvCxnSpPr>
            <a:stCxn id="3" idx="2"/>
            <a:endCxn id="4" idx="0"/>
          </p:cNvCxnSpPr>
          <p:nvPr/>
        </p:nvCxnSpPr>
        <p:spPr>
          <a:xfrm rot="5400000">
            <a:off x="4239264" y="2294957"/>
            <a:ext cx="790609" cy="2850859"/>
          </a:xfrm>
          <a:prstGeom prst="curvedConnector3">
            <a:avLst/>
          </a:prstGeom>
          <a:ln w="76200">
            <a:tailEnd type="triangle"/>
          </a:ln>
        </p:spPr>
        <p:style>
          <a:lnRef idx="2">
            <a:schemeClr val="dk1"/>
          </a:lnRef>
          <a:fillRef idx="0">
            <a:schemeClr val="dk1"/>
          </a:fillRef>
          <a:effectRef idx="1">
            <a:schemeClr val="dk1"/>
          </a:effectRef>
          <a:fontRef idx="minor">
            <a:schemeClr val="tx1"/>
          </a:fontRef>
        </p:style>
      </p:cxnSp>
      <p:pic>
        <p:nvPicPr>
          <p:cNvPr id="11" name="Imagen 10" descr="Imagen que contiene Logotipo&#10;&#10;Descripción generada automáticamente">
            <a:extLst>
              <a:ext uri="{FF2B5EF4-FFF2-40B4-BE49-F238E27FC236}">
                <a16:creationId xmlns:a16="http://schemas.microsoft.com/office/drawing/2014/main" id="{E31F9B1D-6B6F-419A-89A2-6519DD32B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Tree>
    <p:extLst>
      <p:ext uri="{BB962C8B-B14F-4D97-AF65-F5344CB8AC3E}">
        <p14:creationId xmlns:p14="http://schemas.microsoft.com/office/powerpoint/2010/main" val="7139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6C1680B-E348-4AE3-84FA-E0F0692EA13F}"/>
              </a:ext>
            </a:extLst>
          </p:cNvPr>
          <p:cNvPicPr>
            <a:picLocks noChangeAspect="1"/>
          </p:cNvPicPr>
          <p:nvPr/>
        </p:nvPicPr>
        <p:blipFill>
          <a:blip r:embed="rId2"/>
          <a:stretch>
            <a:fillRect/>
          </a:stretch>
        </p:blipFill>
        <p:spPr>
          <a:xfrm>
            <a:off x="0" y="403210"/>
            <a:ext cx="9144000" cy="5791558"/>
          </a:xfrm>
          <a:prstGeom prst="rect">
            <a:avLst/>
          </a:prstGeom>
        </p:spPr>
      </p:pic>
      <p:pic>
        <p:nvPicPr>
          <p:cNvPr id="7" name="Imagen 6" descr="Imagen que contiene Logotipo&#10;&#10;Descripción generada automáticamente">
            <a:extLst>
              <a:ext uri="{FF2B5EF4-FFF2-40B4-BE49-F238E27FC236}">
                <a16:creationId xmlns:a16="http://schemas.microsoft.com/office/drawing/2014/main" id="{ECA062F2-B8F0-4523-A272-554B1DACC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763" y="6302046"/>
            <a:ext cx="2945566" cy="400109"/>
          </a:xfrm>
          <a:prstGeom prst="rect">
            <a:avLst/>
          </a:prstGeom>
        </p:spPr>
      </p:pic>
    </p:spTree>
    <p:extLst>
      <p:ext uri="{BB962C8B-B14F-4D97-AF65-F5344CB8AC3E}">
        <p14:creationId xmlns:p14="http://schemas.microsoft.com/office/powerpoint/2010/main" val="278901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052DD39-B1B7-4FA1-9628-BD3E8B402B7F}"/>
              </a:ext>
            </a:extLst>
          </p:cNvPr>
          <p:cNvPicPr>
            <a:picLocks noChangeAspect="1"/>
          </p:cNvPicPr>
          <p:nvPr/>
        </p:nvPicPr>
        <p:blipFill>
          <a:blip r:embed="rId2"/>
          <a:stretch>
            <a:fillRect/>
          </a:stretch>
        </p:blipFill>
        <p:spPr>
          <a:xfrm>
            <a:off x="0" y="552492"/>
            <a:ext cx="9143999" cy="5180523"/>
          </a:xfrm>
          <a:prstGeom prst="rect">
            <a:avLst/>
          </a:prstGeom>
        </p:spPr>
      </p:pic>
      <p:pic>
        <p:nvPicPr>
          <p:cNvPr id="5" name="Imagen 4" descr="Imagen que contiene Logotipo&#10;&#10;Descripción generada automáticamente">
            <a:extLst>
              <a:ext uri="{FF2B5EF4-FFF2-40B4-BE49-F238E27FC236}">
                <a16:creationId xmlns:a16="http://schemas.microsoft.com/office/drawing/2014/main" id="{CF3DFE9E-FDCE-4586-A88A-F9AD4AB7A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763" y="6249038"/>
            <a:ext cx="2945566" cy="400109"/>
          </a:xfrm>
          <a:prstGeom prst="rect">
            <a:avLst/>
          </a:prstGeom>
        </p:spPr>
      </p:pic>
    </p:spTree>
    <p:extLst>
      <p:ext uri="{BB962C8B-B14F-4D97-AF65-F5344CB8AC3E}">
        <p14:creationId xmlns:p14="http://schemas.microsoft.com/office/powerpoint/2010/main" val="214208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EF53B50-4B2B-4A63-A1EC-98011FCC0D69}"/>
              </a:ext>
            </a:extLst>
          </p:cNvPr>
          <p:cNvPicPr>
            <a:picLocks noChangeAspect="1"/>
          </p:cNvPicPr>
          <p:nvPr/>
        </p:nvPicPr>
        <p:blipFill>
          <a:blip r:embed="rId2"/>
          <a:stretch>
            <a:fillRect/>
          </a:stretch>
        </p:blipFill>
        <p:spPr>
          <a:xfrm>
            <a:off x="0" y="302986"/>
            <a:ext cx="9143999" cy="5912903"/>
          </a:xfrm>
          <a:prstGeom prst="rect">
            <a:avLst/>
          </a:prstGeom>
        </p:spPr>
      </p:pic>
      <p:pic>
        <p:nvPicPr>
          <p:cNvPr id="5" name="Imagen 4" descr="Imagen que contiene Logotipo&#10;&#10;Descripción generada automáticamente">
            <a:extLst>
              <a:ext uri="{FF2B5EF4-FFF2-40B4-BE49-F238E27FC236}">
                <a16:creationId xmlns:a16="http://schemas.microsoft.com/office/drawing/2014/main" id="{115DC5AE-F0E6-4460-8D89-A2B2B68BF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763" y="6315298"/>
            <a:ext cx="2945566" cy="400109"/>
          </a:xfrm>
          <a:prstGeom prst="rect">
            <a:avLst/>
          </a:prstGeom>
        </p:spPr>
      </p:pic>
    </p:spTree>
    <p:extLst>
      <p:ext uri="{BB962C8B-B14F-4D97-AF65-F5344CB8AC3E}">
        <p14:creationId xmlns:p14="http://schemas.microsoft.com/office/powerpoint/2010/main" val="374478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40B2D7-12BE-4487-B59E-7147A598F60C}"/>
              </a:ext>
            </a:extLst>
          </p:cNvPr>
          <p:cNvSpPr>
            <a:spLocks noGrp="1"/>
          </p:cNvSpPr>
          <p:nvPr>
            <p:ph type="title"/>
          </p:nvPr>
        </p:nvSpPr>
        <p:spPr>
          <a:xfrm>
            <a:off x="685800" y="484632"/>
            <a:ext cx="7772400" cy="1059482"/>
          </a:xfrm>
        </p:spPr>
        <p:txBody>
          <a:bodyPr/>
          <a:lstStyle/>
          <a:p>
            <a:r>
              <a:rPr lang="es-MX" dirty="0"/>
              <a:t>capacitación</a:t>
            </a:r>
          </a:p>
        </p:txBody>
      </p:sp>
      <p:sp>
        <p:nvSpPr>
          <p:cNvPr id="4" name="Elipse 3">
            <a:extLst>
              <a:ext uri="{FF2B5EF4-FFF2-40B4-BE49-F238E27FC236}">
                <a16:creationId xmlns:a16="http://schemas.microsoft.com/office/drawing/2014/main" id="{5B184A30-325C-48BC-9110-B44240362996}"/>
              </a:ext>
            </a:extLst>
          </p:cNvPr>
          <p:cNvSpPr/>
          <p:nvPr/>
        </p:nvSpPr>
        <p:spPr>
          <a:xfrm>
            <a:off x="1392572" y="3501229"/>
            <a:ext cx="1526797" cy="9973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400" dirty="0"/>
              <a:t>Proceso tradicional</a:t>
            </a:r>
          </a:p>
        </p:txBody>
      </p:sp>
      <p:sp>
        <p:nvSpPr>
          <p:cNvPr id="5" name="Rectángulo: esquinas redondeadas 4">
            <a:extLst>
              <a:ext uri="{FF2B5EF4-FFF2-40B4-BE49-F238E27FC236}">
                <a16:creationId xmlns:a16="http://schemas.microsoft.com/office/drawing/2014/main" id="{3E9333BA-C671-4F03-9C60-074ECE23CA8B}"/>
              </a:ext>
            </a:extLst>
          </p:cNvPr>
          <p:cNvSpPr/>
          <p:nvPr/>
        </p:nvSpPr>
        <p:spPr>
          <a:xfrm>
            <a:off x="192946" y="2831159"/>
            <a:ext cx="1199626" cy="36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Impresiones</a:t>
            </a:r>
          </a:p>
        </p:txBody>
      </p:sp>
      <p:sp>
        <p:nvSpPr>
          <p:cNvPr id="6" name="Rectángulo: esquinas redondeadas 5">
            <a:extLst>
              <a:ext uri="{FF2B5EF4-FFF2-40B4-BE49-F238E27FC236}">
                <a16:creationId xmlns:a16="http://schemas.microsoft.com/office/drawing/2014/main" id="{C586AAAB-5006-4FFD-9D26-DAF8285772FE}"/>
              </a:ext>
            </a:extLst>
          </p:cNvPr>
          <p:cNvSpPr/>
          <p:nvPr/>
        </p:nvSpPr>
        <p:spPr>
          <a:xfrm>
            <a:off x="2919369" y="2834703"/>
            <a:ext cx="1199626" cy="36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Intuiciones</a:t>
            </a:r>
          </a:p>
        </p:txBody>
      </p:sp>
      <p:sp>
        <p:nvSpPr>
          <p:cNvPr id="7" name="Rectángulo: esquinas redondeadas 6">
            <a:extLst>
              <a:ext uri="{FF2B5EF4-FFF2-40B4-BE49-F238E27FC236}">
                <a16:creationId xmlns:a16="http://schemas.microsoft.com/office/drawing/2014/main" id="{B46FD6FD-BF53-4B98-BA15-9F8BB3FD98BE}"/>
              </a:ext>
            </a:extLst>
          </p:cNvPr>
          <p:cNvSpPr/>
          <p:nvPr/>
        </p:nvSpPr>
        <p:spPr>
          <a:xfrm>
            <a:off x="192946" y="4804397"/>
            <a:ext cx="1199626" cy="36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Valor monetario</a:t>
            </a:r>
          </a:p>
        </p:txBody>
      </p:sp>
      <p:sp>
        <p:nvSpPr>
          <p:cNvPr id="8" name="Rectángulo: esquinas redondeadas 7">
            <a:extLst>
              <a:ext uri="{FF2B5EF4-FFF2-40B4-BE49-F238E27FC236}">
                <a16:creationId xmlns:a16="http://schemas.microsoft.com/office/drawing/2014/main" id="{D4A8A7CF-F460-40A8-9177-1F528BAB9B41}"/>
              </a:ext>
            </a:extLst>
          </p:cNvPr>
          <p:cNvSpPr/>
          <p:nvPr/>
        </p:nvSpPr>
        <p:spPr>
          <a:xfrm>
            <a:off x="2919369" y="4804397"/>
            <a:ext cx="1199626" cy="36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Para algunos</a:t>
            </a:r>
          </a:p>
        </p:txBody>
      </p:sp>
      <p:cxnSp>
        <p:nvCxnSpPr>
          <p:cNvPr id="10" name="Conector: curvado 9">
            <a:extLst>
              <a:ext uri="{FF2B5EF4-FFF2-40B4-BE49-F238E27FC236}">
                <a16:creationId xmlns:a16="http://schemas.microsoft.com/office/drawing/2014/main" id="{57CBD94F-6E35-4EB1-9897-04E057488AE6}"/>
              </a:ext>
            </a:extLst>
          </p:cNvPr>
          <p:cNvCxnSpPr>
            <a:stCxn id="4" idx="7"/>
            <a:endCxn id="6" idx="2"/>
          </p:cNvCxnSpPr>
          <p:nvPr/>
        </p:nvCxnSpPr>
        <p:spPr>
          <a:xfrm rot="5400000" flipH="1" flipV="1">
            <a:off x="2881548" y="3009657"/>
            <a:ext cx="451861" cy="82340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curvado 11">
            <a:extLst>
              <a:ext uri="{FF2B5EF4-FFF2-40B4-BE49-F238E27FC236}">
                <a16:creationId xmlns:a16="http://schemas.microsoft.com/office/drawing/2014/main" id="{D106957C-D080-4B8E-8271-75A7F4807F18}"/>
              </a:ext>
            </a:extLst>
          </p:cNvPr>
          <p:cNvCxnSpPr>
            <a:stCxn id="4" idx="1"/>
            <a:endCxn id="5" idx="2"/>
          </p:cNvCxnSpPr>
          <p:nvPr/>
        </p:nvCxnSpPr>
        <p:spPr>
          <a:xfrm rot="16200000" flipV="1">
            <a:off x="976761" y="3007884"/>
            <a:ext cx="455405" cy="82340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curvado 13">
            <a:extLst>
              <a:ext uri="{FF2B5EF4-FFF2-40B4-BE49-F238E27FC236}">
                <a16:creationId xmlns:a16="http://schemas.microsoft.com/office/drawing/2014/main" id="{59429144-41D8-4FEE-9AC9-F918C559B9C7}"/>
              </a:ext>
            </a:extLst>
          </p:cNvPr>
          <p:cNvCxnSpPr>
            <a:stCxn id="4" idx="5"/>
            <a:endCxn id="8" idx="0"/>
          </p:cNvCxnSpPr>
          <p:nvPr/>
        </p:nvCxnSpPr>
        <p:spPr>
          <a:xfrm rot="16200000" flipH="1">
            <a:off x="2881548" y="4166762"/>
            <a:ext cx="451861" cy="82340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curvado 15">
            <a:extLst>
              <a:ext uri="{FF2B5EF4-FFF2-40B4-BE49-F238E27FC236}">
                <a16:creationId xmlns:a16="http://schemas.microsoft.com/office/drawing/2014/main" id="{0A7CA412-1036-4741-B9B1-9964C058CD66}"/>
              </a:ext>
            </a:extLst>
          </p:cNvPr>
          <p:cNvCxnSpPr>
            <a:stCxn id="4" idx="3"/>
            <a:endCxn id="7" idx="0"/>
          </p:cNvCxnSpPr>
          <p:nvPr/>
        </p:nvCxnSpPr>
        <p:spPr>
          <a:xfrm rot="5400000">
            <a:off x="978533" y="4166763"/>
            <a:ext cx="451861" cy="82340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esquinas redondeadas 16">
            <a:extLst>
              <a:ext uri="{FF2B5EF4-FFF2-40B4-BE49-F238E27FC236}">
                <a16:creationId xmlns:a16="http://schemas.microsoft.com/office/drawing/2014/main" id="{A6080C36-3188-40D0-8C12-656EA8FB5434}"/>
              </a:ext>
            </a:extLst>
          </p:cNvPr>
          <p:cNvSpPr/>
          <p:nvPr/>
        </p:nvSpPr>
        <p:spPr>
          <a:xfrm>
            <a:off x="1556157" y="5509639"/>
            <a:ext cx="1199626" cy="36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Por Ley</a:t>
            </a:r>
          </a:p>
        </p:txBody>
      </p:sp>
      <p:cxnSp>
        <p:nvCxnSpPr>
          <p:cNvPr id="19" name="Conector: curvado 18">
            <a:extLst>
              <a:ext uri="{FF2B5EF4-FFF2-40B4-BE49-F238E27FC236}">
                <a16:creationId xmlns:a16="http://schemas.microsoft.com/office/drawing/2014/main" id="{A271E00D-9F84-433F-B1FB-92B06E8926FC}"/>
              </a:ext>
            </a:extLst>
          </p:cNvPr>
          <p:cNvCxnSpPr>
            <a:stCxn id="4" idx="4"/>
            <a:endCxn id="17" idx="0"/>
          </p:cNvCxnSpPr>
          <p:nvPr/>
        </p:nvCxnSpPr>
        <p:spPr>
          <a:xfrm rot="5400000">
            <a:off x="1650450" y="5004118"/>
            <a:ext cx="1011042" cy="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ángulo: esquinas redondeadas 19">
            <a:extLst>
              <a:ext uri="{FF2B5EF4-FFF2-40B4-BE49-F238E27FC236}">
                <a16:creationId xmlns:a16="http://schemas.microsoft.com/office/drawing/2014/main" id="{136FFF79-D571-45EC-BF1D-0D79527579E6}"/>
              </a:ext>
            </a:extLst>
          </p:cNvPr>
          <p:cNvSpPr/>
          <p:nvPr/>
        </p:nvSpPr>
        <p:spPr>
          <a:xfrm>
            <a:off x="1556157" y="1904840"/>
            <a:ext cx="1199626" cy="552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t>Procedimiento</a:t>
            </a:r>
            <a:r>
              <a:rPr lang="es-MX" sz="1200" dirty="0"/>
              <a:t> de gestión eventual</a:t>
            </a:r>
          </a:p>
        </p:txBody>
      </p:sp>
      <p:cxnSp>
        <p:nvCxnSpPr>
          <p:cNvPr id="22" name="Conector: curvado 21">
            <a:extLst>
              <a:ext uri="{FF2B5EF4-FFF2-40B4-BE49-F238E27FC236}">
                <a16:creationId xmlns:a16="http://schemas.microsoft.com/office/drawing/2014/main" id="{064DBF2B-6E5C-41A0-87B5-7536C387C37C}"/>
              </a:ext>
            </a:extLst>
          </p:cNvPr>
          <p:cNvCxnSpPr>
            <a:stCxn id="4" idx="0"/>
            <a:endCxn id="20" idx="2"/>
          </p:cNvCxnSpPr>
          <p:nvPr/>
        </p:nvCxnSpPr>
        <p:spPr>
          <a:xfrm rot="16200000" flipV="1">
            <a:off x="1633779" y="2979036"/>
            <a:ext cx="1044385" cy="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Elipse 22">
            <a:extLst>
              <a:ext uri="{FF2B5EF4-FFF2-40B4-BE49-F238E27FC236}">
                <a16:creationId xmlns:a16="http://schemas.microsoft.com/office/drawing/2014/main" id="{505CED1D-CF95-49E0-B4BA-3CF09479D0E6}"/>
              </a:ext>
            </a:extLst>
          </p:cNvPr>
          <p:cNvSpPr/>
          <p:nvPr/>
        </p:nvSpPr>
        <p:spPr>
          <a:xfrm>
            <a:off x="6224633" y="3501229"/>
            <a:ext cx="1526797" cy="9973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400" dirty="0"/>
              <a:t>Modelos actuales</a:t>
            </a:r>
          </a:p>
        </p:txBody>
      </p:sp>
      <p:sp>
        <p:nvSpPr>
          <p:cNvPr id="24" name="Rectángulo: esquinas redondeadas 23">
            <a:extLst>
              <a:ext uri="{FF2B5EF4-FFF2-40B4-BE49-F238E27FC236}">
                <a16:creationId xmlns:a16="http://schemas.microsoft.com/office/drawing/2014/main" id="{0DBE39B4-9E40-48C7-B99E-A5477A31AD44}"/>
              </a:ext>
            </a:extLst>
          </p:cNvPr>
          <p:cNvSpPr/>
          <p:nvPr/>
        </p:nvSpPr>
        <p:spPr>
          <a:xfrm>
            <a:off x="6365841" y="1789219"/>
            <a:ext cx="1199626" cy="36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Cultura </a:t>
            </a:r>
            <a:r>
              <a:rPr lang="es-MX" sz="1100" dirty="0"/>
              <a:t>Organizacional</a:t>
            </a:r>
          </a:p>
        </p:txBody>
      </p:sp>
      <p:sp>
        <p:nvSpPr>
          <p:cNvPr id="25" name="Rectángulo: esquinas redondeadas 24">
            <a:extLst>
              <a:ext uri="{FF2B5EF4-FFF2-40B4-BE49-F238E27FC236}">
                <a16:creationId xmlns:a16="http://schemas.microsoft.com/office/drawing/2014/main" id="{1D28301B-163A-459E-B155-2AACCE4D01E5}"/>
              </a:ext>
            </a:extLst>
          </p:cNvPr>
          <p:cNvSpPr/>
          <p:nvPr/>
        </p:nvSpPr>
        <p:spPr>
          <a:xfrm>
            <a:off x="7699809" y="2395642"/>
            <a:ext cx="1319751" cy="505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Contribución a la sostenibilidad</a:t>
            </a:r>
            <a:endParaRPr lang="es-MX" sz="1100" dirty="0"/>
          </a:p>
        </p:txBody>
      </p:sp>
      <p:sp>
        <p:nvSpPr>
          <p:cNvPr id="26" name="Rectángulo: esquinas redondeadas 25">
            <a:extLst>
              <a:ext uri="{FF2B5EF4-FFF2-40B4-BE49-F238E27FC236}">
                <a16:creationId xmlns:a16="http://schemas.microsoft.com/office/drawing/2014/main" id="{313A99D9-730E-4E1E-9607-C23B391E5384}"/>
              </a:ext>
            </a:extLst>
          </p:cNvPr>
          <p:cNvSpPr/>
          <p:nvPr/>
        </p:nvSpPr>
        <p:spPr>
          <a:xfrm>
            <a:off x="7751430" y="4804396"/>
            <a:ext cx="1319751" cy="505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Potenciar reconocimiento </a:t>
            </a:r>
            <a:r>
              <a:rPr lang="es-MX" sz="1200" dirty="0" err="1"/>
              <a:t>exerno</a:t>
            </a:r>
            <a:endParaRPr lang="es-MX" sz="1100" dirty="0"/>
          </a:p>
        </p:txBody>
      </p:sp>
      <p:sp>
        <p:nvSpPr>
          <p:cNvPr id="27" name="Rectángulo: esquinas redondeadas 26">
            <a:extLst>
              <a:ext uri="{FF2B5EF4-FFF2-40B4-BE49-F238E27FC236}">
                <a16:creationId xmlns:a16="http://schemas.microsoft.com/office/drawing/2014/main" id="{7936F137-5C32-4092-8190-EA65C3F758D5}"/>
              </a:ext>
            </a:extLst>
          </p:cNvPr>
          <p:cNvSpPr/>
          <p:nvPr/>
        </p:nvSpPr>
        <p:spPr>
          <a:xfrm>
            <a:off x="6328155" y="5682330"/>
            <a:ext cx="1319751" cy="505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Resultados de la organización</a:t>
            </a:r>
            <a:endParaRPr lang="es-MX" sz="1100" dirty="0"/>
          </a:p>
        </p:txBody>
      </p:sp>
      <p:sp>
        <p:nvSpPr>
          <p:cNvPr id="28" name="Rectángulo: esquinas redondeadas 27">
            <a:extLst>
              <a:ext uri="{FF2B5EF4-FFF2-40B4-BE49-F238E27FC236}">
                <a16:creationId xmlns:a16="http://schemas.microsoft.com/office/drawing/2014/main" id="{FFF60363-A814-40EB-924F-4B423CBAC534}"/>
              </a:ext>
            </a:extLst>
          </p:cNvPr>
          <p:cNvSpPr/>
          <p:nvPr/>
        </p:nvSpPr>
        <p:spPr>
          <a:xfrm>
            <a:off x="4603282" y="4906888"/>
            <a:ext cx="1319751" cy="505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Práctica habitual</a:t>
            </a:r>
            <a:endParaRPr lang="es-MX" sz="1100" dirty="0"/>
          </a:p>
        </p:txBody>
      </p:sp>
      <p:sp>
        <p:nvSpPr>
          <p:cNvPr id="29" name="Rectángulo: esquinas redondeadas 28">
            <a:extLst>
              <a:ext uri="{FF2B5EF4-FFF2-40B4-BE49-F238E27FC236}">
                <a16:creationId xmlns:a16="http://schemas.microsoft.com/office/drawing/2014/main" id="{C8E33DC8-9D9D-442F-BEA7-65A141113BC9}"/>
              </a:ext>
            </a:extLst>
          </p:cNvPr>
          <p:cNvSpPr/>
          <p:nvPr/>
        </p:nvSpPr>
        <p:spPr>
          <a:xfrm>
            <a:off x="4446165" y="3746921"/>
            <a:ext cx="1319751" cy="505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Inversión para el futuro</a:t>
            </a:r>
            <a:endParaRPr lang="es-MX" sz="1100" dirty="0"/>
          </a:p>
        </p:txBody>
      </p:sp>
      <p:sp>
        <p:nvSpPr>
          <p:cNvPr id="30" name="Rectángulo: esquinas redondeadas 29">
            <a:extLst>
              <a:ext uri="{FF2B5EF4-FFF2-40B4-BE49-F238E27FC236}">
                <a16:creationId xmlns:a16="http://schemas.microsoft.com/office/drawing/2014/main" id="{C66B32D7-227F-4735-805B-7EA0BB2EF06B}"/>
              </a:ext>
            </a:extLst>
          </p:cNvPr>
          <p:cNvSpPr/>
          <p:nvPr/>
        </p:nvSpPr>
        <p:spPr>
          <a:xfrm>
            <a:off x="4740652" y="2395642"/>
            <a:ext cx="1319751" cy="505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Objetivos e la organización</a:t>
            </a:r>
            <a:endParaRPr lang="es-MX" sz="1100" dirty="0"/>
          </a:p>
        </p:txBody>
      </p:sp>
      <p:cxnSp>
        <p:nvCxnSpPr>
          <p:cNvPr id="32" name="Conector: curvado 31">
            <a:extLst>
              <a:ext uri="{FF2B5EF4-FFF2-40B4-BE49-F238E27FC236}">
                <a16:creationId xmlns:a16="http://schemas.microsoft.com/office/drawing/2014/main" id="{D38B2752-9EBB-4EF6-B9FF-6C41CC912A06}"/>
              </a:ext>
            </a:extLst>
          </p:cNvPr>
          <p:cNvCxnSpPr>
            <a:stCxn id="23" idx="7"/>
            <a:endCxn id="25" idx="2"/>
          </p:cNvCxnSpPr>
          <p:nvPr/>
        </p:nvCxnSpPr>
        <p:spPr>
          <a:xfrm rot="5400000" flipH="1" flipV="1">
            <a:off x="7570928" y="2858534"/>
            <a:ext cx="745664" cy="83184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curvado 33">
            <a:extLst>
              <a:ext uri="{FF2B5EF4-FFF2-40B4-BE49-F238E27FC236}">
                <a16:creationId xmlns:a16="http://schemas.microsoft.com/office/drawing/2014/main" id="{FC13DC9B-605B-426E-904F-3AA9DAD22B25}"/>
              </a:ext>
            </a:extLst>
          </p:cNvPr>
          <p:cNvCxnSpPr>
            <a:stCxn id="23" idx="0"/>
            <a:endCxn id="24" idx="2"/>
          </p:cNvCxnSpPr>
          <p:nvPr/>
        </p:nvCxnSpPr>
        <p:spPr>
          <a:xfrm rot="16200000" flipV="1">
            <a:off x="6301201" y="2814398"/>
            <a:ext cx="1351284" cy="2237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curvado 35">
            <a:extLst>
              <a:ext uri="{FF2B5EF4-FFF2-40B4-BE49-F238E27FC236}">
                <a16:creationId xmlns:a16="http://schemas.microsoft.com/office/drawing/2014/main" id="{270ED7DD-8921-4002-AFFF-96D565BDBE48}"/>
              </a:ext>
            </a:extLst>
          </p:cNvPr>
          <p:cNvCxnSpPr>
            <a:stCxn id="23" idx="1"/>
            <a:endCxn id="30" idx="2"/>
          </p:cNvCxnSpPr>
          <p:nvPr/>
        </p:nvCxnSpPr>
        <p:spPr>
          <a:xfrm rot="16200000" flipV="1">
            <a:off x="5551546" y="2750608"/>
            <a:ext cx="745664" cy="104769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curvado 37">
            <a:extLst>
              <a:ext uri="{FF2B5EF4-FFF2-40B4-BE49-F238E27FC236}">
                <a16:creationId xmlns:a16="http://schemas.microsoft.com/office/drawing/2014/main" id="{A7B76E48-B154-4D83-83FC-71D850A6FA81}"/>
              </a:ext>
            </a:extLst>
          </p:cNvPr>
          <p:cNvCxnSpPr>
            <a:stCxn id="23" idx="2"/>
            <a:endCxn id="29" idx="3"/>
          </p:cNvCxnSpPr>
          <p:nvPr/>
        </p:nvCxnSpPr>
        <p:spPr>
          <a:xfrm rot="10800000">
            <a:off x="5765917" y="3999913"/>
            <a:ext cx="458717"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curvado 39">
            <a:extLst>
              <a:ext uri="{FF2B5EF4-FFF2-40B4-BE49-F238E27FC236}">
                <a16:creationId xmlns:a16="http://schemas.microsoft.com/office/drawing/2014/main" id="{1F996A67-9734-413A-8AA8-4C17E4B4BBFB}"/>
              </a:ext>
            </a:extLst>
          </p:cNvPr>
          <p:cNvCxnSpPr>
            <a:stCxn id="23" idx="3"/>
            <a:endCxn id="28" idx="3"/>
          </p:cNvCxnSpPr>
          <p:nvPr/>
        </p:nvCxnSpPr>
        <p:spPr>
          <a:xfrm rot="5400000">
            <a:off x="5781958" y="4493611"/>
            <a:ext cx="807344" cy="52519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curvado 41">
            <a:extLst>
              <a:ext uri="{FF2B5EF4-FFF2-40B4-BE49-F238E27FC236}">
                <a16:creationId xmlns:a16="http://schemas.microsoft.com/office/drawing/2014/main" id="{3A9BDFD8-E7D5-438B-B10B-D7A49DD800DA}"/>
              </a:ext>
            </a:extLst>
          </p:cNvPr>
          <p:cNvCxnSpPr>
            <a:stCxn id="23" idx="5"/>
            <a:endCxn id="26" idx="1"/>
          </p:cNvCxnSpPr>
          <p:nvPr/>
        </p:nvCxnSpPr>
        <p:spPr>
          <a:xfrm rot="16200000" flipH="1">
            <a:off x="7287207" y="4593165"/>
            <a:ext cx="704852" cy="22359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curvado 43">
            <a:extLst>
              <a:ext uri="{FF2B5EF4-FFF2-40B4-BE49-F238E27FC236}">
                <a16:creationId xmlns:a16="http://schemas.microsoft.com/office/drawing/2014/main" id="{3A72D26B-EB76-41AB-A2FC-240D14C674C0}"/>
              </a:ext>
            </a:extLst>
          </p:cNvPr>
          <p:cNvCxnSpPr>
            <a:stCxn id="23" idx="4"/>
            <a:endCxn id="27" idx="0"/>
          </p:cNvCxnSpPr>
          <p:nvPr/>
        </p:nvCxnSpPr>
        <p:spPr>
          <a:xfrm rot="5400000">
            <a:off x="6396166" y="5090463"/>
            <a:ext cx="1183733" cy="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Imagen 8" descr="Imagen que contiene Logotipo&#10;&#10;Descripción generada automáticamente">
            <a:extLst>
              <a:ext uri="{FF2B5EF4-FFF2-40B4-BE49-F238E27FC236}">
                <a16:creationId xmlns:a16="http://schemas.microsoft.com/office/drawing/2014/main" id="{A7601938-21E7-4019-BC36-344D528A4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236" y="160609"/>
            <a:ext cx="1532796" cy="726061"/>
          </a:xfrm>
          <a:prstGeom prst="rect">
            <a:avLst/>
          </a:prstGeom>
        </p:spPr>
      </p:pic>
    </p:spTree>
    <p:extLst>
      <p:ext uri="{BB962C8B-B14F-4D97-AF65-F5344CB8AC3E}">
        <p14:creationId xmlns:p14="http://schemas.microsoft.com/office/powerpoint/2010/main" val="37570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down)">
                                      <p:cBhvr>
                                        <p:cTn id="65" dur="500"/>
                                        <p:tgtEl>
                                          <p:spTgt spid="3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down)">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down)">
                                      <p:cBhvr>
                                        <p:cTn id="73" dur="500"/>
                                        <p:tgtEl>
                                          <p:spTgt spid="4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down)">
                                      <p:cBhvr>
                                        <p:cTn id="81" dur="500"/>
                                        <p:tgtEl>
                                          <p:spTgt spid="40"/>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down)">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500"/>
                                        <p:tgtEl>
                                          <p:spTgt spid="38"/>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down)">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down)">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down)">
                                      <p:cBhvr>
                                        <p:cTn id="105" dur="500"/>
                                        <p:tgtEl>
                                          <p:spTgt spid="34"/>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wipe(down)">
                                      <p:cBhvr>
                                        <p:cTn id="113" dur="500"/>
                                        <p:tgtEl>
                                          <p:spTgt spid="44"/>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7" grpId="0" animBg="1"/>
      <p:bldP spid="20"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vision estrategica">
            <a:extLst>
              <a:ext uri="{FF2B5EF4-FFF2-40B4-BE49-F238E27FC236}">
                <a16:creationId xmlns:a16="http://schemas.microsoft.com/office/drawing/2014/main" id="{B85F46B2-7BFD-4A3F-813E-06ACB9A7E2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087" y="274978"/>
            <a:ext cx="8083826" cy="555602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descr="Imagen que contiene Logotipo&#10;&#10;Descripción generada automáticamente">
            <a:extLst>
              <a:ext uri="{FF2B5EF4-FFF2-40B4-BE49-F238E27FC236}">
                <a16:creationId xmlns:a16="http://schemas.microsoft.com/office/drawing/2014/main" id="{E77B09CF-3E84-4426-AA62-3308BD47E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757" y="6322040"/>
            <a:ext cx="2310572" cy="313855"/>
          </a:xfrm>
          <a:prstGeom prst="rect">
            <a:avLst/>
          </a:prstGeom>
        </p:spPr>
      </p:pic>
    </p:spTree>
    <p:extLst>
      <p:ext uri="{BB962C8B-B14F-4D97-AF65-F5344CB8AC3E}">
        <p14:creationId xmlns:p14="http://schemas.microsoft.com/office/powerpoint/2010/main" val="2175717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TM03090434[[fn=Madera]]</Template>
  <TotalTime>1115</TotalTime>
  <Words>727</Words>
  <Application>Microsoft Office PowerPoint</Application>
  <PresentationFormat>Presentación en pantalla (4:3)</PresentationFormat>
  <Paragraphs>105</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21</vt:i4>
      </vt:variant>
    </vt:vector>
  </HeadingPairs>
  <TitlesOfParts>
    <vt:vector size="31" baseType="lpstr">
      <vt:lpstr>Abadi</vt:lpstr>
      <vt:lpstr>Arial</vt:lpstr>
      <vt:lpstr>Arial Nova</vt:lpstr>
      <vt:lpstr>Calibri</vt:lpstr>
      <vt:lpstr>Calibri Light</vt:lpstr>
      <vt:lpstr>Rockwell</vt:lpstr>
      <vt:lpstr>Rockwell Condensed</vt:lpstr>
      <vt:lpstr>Wingdings</vt:lpstr>
      <vt:lpstr>Letras en madera</vt:lpstr>
      <vt:lpstr>Tema de Office</vt:lpstr>
      <vt:lpstr>Presentación de PowerPoint</vt:lpstr>
      <vt:lpstr>Presentación de PowerPoint</vt:lpstr>
      <vt:lpstr>Evaluación de la capacitación</vt:lpstr>
      <vt:lpstr>concepto</vt:lpstr>
      <vt:lpstr>Presentación de PowerPoint</vt:lpstr>
      <vt:lpstr>Presentación de PowerPoint</vt:lpstr>
      <vt:lpstr>Presentación de PowerPoint</vt:lpstr>
      <vt:lpstr>capacitación</vt:lpstr>
      <vt:lpstr>Presentación de PowerPoint</vt:lpstr>
      <vt:lpstr>Niveles de la capacitación</vt:lpstr>
      <vt:lpstr>Como medir el impacto de la capacitación</vt:lpstr>
      <vt:lpstr>Pasos para evaluar la rentabilidad</vt:lpstr>
      <vt:lpstr>alcance</vt:lpstr>
      <vt:lpstr>Obligatoriedad de la capacitación</vt:lpstr>
      <vt:lpstr>Ley federal del trabajo</vt:lpstr>
      <vt:lpstr>Capacitación vs utilidades</vt:lpstr>
      <vt:lpstr>La capacitación en números</vt:lpstr>
      <vt:lpstr>Ejercicio</vt:lpstr>
      <vt:lpstr>Aprendizaje - reflexión</vt:lpstr>
      <vt:lpstr>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DE CAPACITACIÓN             Y DESARROLLO</dc:title>
  <dc:creator>amneris</dc:creator>
  <cp:lastModifiedBy>Juan Carlos F Florido</cp:lastModifiedBy>
  <cp:revision>45</cp:revision>
  <dcterms:created xsi:type="dcterms:W3CDTF">2018-11-13T01:11:08Z</dcterms:created>
  <dcterms:modified xsi:type="dcterms:W3CDTF">2020-11-03T07:07:27Z</dcterms:modified>
</cp:coreProperties>
</file>