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6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6" r:id="rId11"/>
    <p:sldId id="267" r:id="rId12"/>
    <p:sldId id="268" r:id="rId13"/>
    <p:sldId id="264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7" autoAdjust="0"/>
    <p:restoredTop sz="90194" autoAdjust="0"/>
  </p:normalViewPr>
  <p:slideViewPr>
    <p:cSldViewPr snapToGrid="0">
      <p:cViewPr varScale="1">
        <p:scale>
          <a:sx n="100" d="100"/>
          <a:sy n="100" d="100"/>
        </p:scale>
        <p:origin x="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mpdc\boro\Budget\2026%20Budget\Presentations\Excel%20Sheet%20for%20Charts%20and%20Graph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mpdc\boro\Budget\2026%20Budget\Presentations\Excel%20Sheet%20for%20Charts%20and%20Graph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mpdc\boro\Budget\2026%20Budget\Presentations\Excel%20Sheet%20for%20Charts%20and%20Graph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pdc\boro\Budget\2026%20Budget\Presentations\Excel%20Sheet%20for%20Charts%20and%20Graph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Book3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All</a:t>
            </a:r>
            <a:r>
              <a:rPr lang="en-US" baseline="0"/>
              <a:t> Funds Balances 2024 - 2026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General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Sheet1!$B$2:$B$4</c:f>
              <c:numCache>
                <c:formatCode>_("$"* #,##0.00_);_("$"* \(#,##0.00\);_("$"* "-"??_);_(@_)</c:formatCode>
                <c:ptCount val="3"/>
                <c:pt idx="0">
                  <c:v>1096754.73</c:v>
                </c:pt>
                <c:pt idx="1">
                  <c:v>463081.25</c:v>
                </c:pt>
                <c:pt idx="2">
                  <c:v>393395.18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0D-4F81-BBD0-1D6472FFC4D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Street Light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Sheet1!$C$2:$C$4</c:f>
              <c:numCache>
                <c:formatCode>_("$"* #,##0.00_);_("$"* \(#,##0.00\);_("$"* "-"??_);_(@_)</c:formatCode>
                <c:ptCount val="3"/>
                <c:pt idx="0">
                  <c:v>29906.11</c:v>
                </c:pt>
                <c:pt idx="1">
                  <c:v>31124.83</c:v>
                </c:pt>
                <c:pt idx="2">
                  <c:v>30919.279999999999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0D-4F81-BBD0-1D6472FFC4D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Fire Tax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Sheet1!$D$2:$D$4</c:f>
              <c:numCache>
                <c:formatCode>_("$"* #,##0.00_);_("$"* \(#,##0.00\);_("$"* "-"??_);_(@_)</c:formatCode>
                <c:ptCount val="3"/>
                <c:pt idx="0">
                  <c:v>1002.46</c:v>
                </c:pt>
                <c:pt idx="1">
                  <c:v>1000</c:v>
                </c:pt>
                <c:pt idx="2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0D-4F81-BBD0-1D6472FFC4D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 EMS Tax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Sheet1!$E$2:$E$4</c:f>
              <c:numCache>
                <c:formatCode>_("$"* #,##0.00_);_("$"* \(#,##0.00\);_("$"* "-"??_);_(@_)</c:formatCode>
                <c:ptCount val="3"/>
                <c:pt idx="0">
                  <c:v>1001.31</c:v>
                </c:pt>
                <c:pt idx="1">
                  <c:v>1000</c:v>
                </c:pt>
                <c:pt idx="2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0D-4F81-BBD0-1D6472FFC4D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 Solid Waste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Sheet1!$F$2:$F$4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139308.29999999999</c:v>
                </c:pt>
                <c:pt idx="2">
                  <c:v>119459.5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0D-4F81-BBD0-1D6472FFC4D1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 Capital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Sheet1!$G$2:$G$4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379142.22</c:v>
                </c:pt>
                <c:pt idx="2">
                  <c:v>42542.22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D0D-4F81-BBD0-1D6472FFC4D1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 Liquid Fuels 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Sheet1!$H$2:$H$4</c:f>
              <c:numCache>
                <c:formatCode>_("$"* #,##0.00_);_("$"* \(#,##0.00\);_("$"* "-"??_);_(@_)</c:formatCode>
                <c:ptCount val="3"/>
                <c:pt idx="0">
                  <c:v>29906.11</c:v>
                </c:pt>
                <c:pt idx="1">
                  <c:v>69807.429999999993</c:v>
                </c:pt>
                <c:pt idx="2">
                  <c:v>34417.43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0D-4F81-BBD0-1D6472FFC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5540143"/>
        <c:axId val="1225540623"/>
      </c:barChart>
      <c:catAx>
        <c:axId val="1225540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5540623"/>
        <c:crosses val="autoZero"/>
        <c:auto val="1"/>
        <c:lblAlgn val="ctr"/>
        <c:lblOffset val="100"/>
        <c:noMultiLvlLbl val="0"/>
      </c:catAx>
      <c:valAx>
        <c:axId val="12255406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5540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All Funds Breakdown by Functional Area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67-44AC-A64E-857F959A7499}"/>
              </c:ext>
            </c:extLst>
          </c:dPt>
          <c:dPt>
            <c:idx val="1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67-44AC-A64E-857F959A7499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67-44AC-A64E-857F959A7499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67-44AC-A64E-857F959A749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67-44AC-A64E-857F959A7499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67-44AC-A64E-857F959A749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267-44AC-A64E-857F959A7499}"/>
              </c:ext>
            </c:extLst>
          </c:dPt>
          <c:dLbls>
            <c:dLbl>
              <c:idx val="4"/>
              <c:layout>
                <c:manualLayout>
                  <c:x val="-6.6924943959953215E-2"/>
                  <c:y val="4.827336237411443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67-44AC-A64E-857F959A7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Chart'!$A$3:$A$9</c:f>
              <c:strCache>
                <c:ptCount val="7"/>
                <c:pt idx="0">
                  <c:v>Governance &amp; Administration</c:v>
                </c:pt>
                <c:pt idx="1">
                  <c:v>Public Safety</c:v>
                </c:pt>
                <c:pt idx="2">
                  <c:v>Public Works</c:v>
                </c:pt>
                <c:pt idx="3">
                  <c:v>Sanitation &amp; Environmental Services</c:v>
                </c:pt>
                <c:pt idx="4">
                  <c:v>Community &amp; Culture</c:v>
                </c:pt>
                <c:pt idx="5">
                  <c:v>Debt Service</c:v>
                </c:pt>
                <c:pt idx="6">
                  <c:v>Employee Benefits Program</c:v>
                </c:pt>
              </c:strCache>
            </c:strRef>
          </c:cat>
          <c:val>
            <c:numRef>
              <c:f>'Pie Chart'!$I$3:$I$9</c:f>
              <c:numCache>
                <c:formatCode>_("$"* #,##0.00_);_("$"* \(#,##0.00\);_("$"* "-"??_);_(@_)</c:formatCode>
                <c:ptCount val="7"/>
                <c:pt idx="0">
                  <c:v>819323.4</c:v>
                </c:pt>
                <c:pt idx="1">
                  <c:v>1863732.35</c:v>
                </c:pt>
                <c:pt idx="2">
                  <c:v>786748.02</c:v>
                </c:pt>
                <c:pt idx="3">
                  <c:v>606160.80000000005</c:v>
                </c:pt>
                <c:pt idx="4">
                  <c:v>1500</c:v>
                </c:pt>
                <c:pt idx="5">
                  <c:v>61456.639999999999</c:v>
                </c:pt>
                <c:pt idx="6">
                  <c:v>228615.65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267-44AC-A64E-857F959A749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All Funds Breakdown by Functional Area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83-479C-A38B-14BFE11CBD62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83-479C-A38B-14BFE11CBD62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83-479C-A38B-14BFE11CBD6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83-479C-A38B-14BFE11CBD6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283-479C-A38B-14BFE11CBD6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283-479C-A38B-14BFE11CBD6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283-479C-A38B-14BFE11CBD62}"/>
              </c:ext>
            </c:extLst>
          </c:dPt>
          <c:dLbls>
            <c:dLbl>
              <c:idx val="4"/>
              <c:layout>
                <c:manualLayout>
                  <c:x val="-6.219021964359718E-2"/>
                  <c:y val="1.59734383796252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83-479C-A38B-14BFE11CBD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Chart'!$A$20:$A$26</c:f>
              <c:strCache>
                <c:ptCount val="7"/>
                <c:pt idx="0">
                  <c:v>Governance &amp; Administration</c:v>
                </c:pt>
                <c:pt idx="1">
                  <c:v>Public Safety</c:v>
                </c:pt>
                <c:pt idx="2">
                  <c:v>Public Works</c:v>
                </c:pt>
                <c:pt idx="3">
                  <c:v>Sanitation &amp; Environmental Services</c:v>
                </c:pt>
                <c:pt idx="4">
                  <c:v>Community &amp; Culture</c:v>
                </c:pt>
                <c:pt idx="5">
                  <c:v>Debt Service</c:v>
                </c:pt>
                <c:pt idx="6">
                  <c:v>Employee Benefits Program</c:v>
                </c:pt>
              </c:strCache>
            </c:strRef>
          </c:cat>
          <c:val>
            <c:numRef>
              <c:f>'Pie Chart'!$I$20:$I$26</c:f>
              <c:numCache>
                <c:formatCode>_("$"* #,##0.00_);_("$"* \(#,##0.00\);_("$"* "-"??_);_(@_)</c:formatCode>
                <c:ptCount val="7"/>
                <c:pt idx="0">
                  <c:v>329323.40000000002</c:v>
                </c:pt>
                <c:pt idx="1">
                  <c:v>1863732.35</c:v>
                </c:pt>
                <c:pt idx="2">
                  <c:v>265010</c:v>
                </c:pt>
                <c:pt idx="3">
                  <c:v>606160.80000000005</c:v>
                </c:pt>
                <c:pt idx="4">
                  <c:v>1500</c:v>
                </c:pt>
                <c:pt idx="5">
                  <c:v>61456.639999999999</c:v>
                </c:pt>
                <c:pt idx="6">
                  <c:v>228615.65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283-479C-A38B-14BFE11CBD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Public Safety Function</a:t>
            </a:r>
            <a:r>
              <a:rPr lang="en-US" baseline="0"/>
              <a:t> Area Expenses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CDC-49B3-85B5-71A84B7DBA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CDC-49B3-85B5-71A84B7DBA1C}"/>
              </c:ext>
            </c:extLst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CDC-49B3-85B5-71A84B7DBA1C}"/>
              </c:ext>
            </c:extLst>
          </c:dPt>
          <c:dPt>
            <c:idx val="3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CDC-49B3-85B5-71A84B7DBA1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CDC-49B3-85B5-71A84B7DBA1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CDC-49B3-85B5-71A84B7DBA1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CDC-49B3-85B5-71A84B7DBA1C}"/>
              </c:ext>
            </c:extLst>
          </c:dPt>
          <c:dLbls>
            <c:dLbl>
              <c:idx val="4"/>
              <c:layout>
                <c:manualLayout>
                  <c:x val="-8.8495575221239579E-3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DC-49B3-85B5-71A84B7DBA1C}"/>
                </c:ext>
              </c:extLst>
            </c:dLbl>
            <c:dLbl>
              <c:idx val="5"/>
              <c:layout>
                <c:manualLayout>
                  <c:x val="4.7787610619469026E-2"/>
                  <c:y val="-1.352000114126017E-1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DC-49B3-85B5-71A84B7DBA1C}"/>
                </c:ext>
              </c:extLst>
            </c:dLbl>
            <c:dLbl>
              <c:idx val="6"/>
              <c:layout>
                <c:manualLayout>
                  <c:x val="0.1168141592920354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DC-49B3-85B5-71A84B7DBA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Chart'!$A$35:$A$41</c:f>
              <c:strCache>
                <c:ptCount val="7"/>
                <c:pt idx="0">
                  <c:v>Police Services</c:v>
                </c:pt>
                <c:pt idx="1">
                  <c:v>Fire Services</c:v>
                </c:pt>
                <c:pt idx="2">
                  <c:v>Ambulance &amp; EMS Services</c:v>
                </c:pt>
                <c:pt idx="3">
                  <c:v>UCC &amp; Code Enforcement</c:v>
                </c:pt>
                <c:pt idx="4">
                  <c:v>Planning &amp; Zoning</c:v>
                </c:pt>
                <c:pt idx="5">
                  <c:v>Emergency Management</c:v>
                </c:pt>
                <c:pt idx="6">
                  <c:v>Vector Control</c:v>
                </c:pt>
              </c:strCache>
            </c:strRef>
          </c:cat>
          <c:val>
            <c:numRef>
              <c:f>'Pie Chart'!$E$35:$E$41</c:f>
              <c:numCache>
                <c:formatCode>_("$"* #,##0.00_);_("$"* \(#,##0.00\);_("$"* "-"??_);_(@_)</c:formatCode>
                <c:ptCount val="7"/>
                <c:pt idx="0">
                  <c:v>1395374.52</c:v>
                </c:pt>
                <c:pt idx="1">
                  <c:v>173996.47</c:v>
                </c:pt>
                <c:pt idx="2">
                  <c:v>53048.99</c:v>
                </c:pt>
                <c:pt idx="3">
                  <c:v>228852.37</c:v>
                </c:pt>
                <c:pt idx="4">
                  <c:v>7000</c:v>
                </c:pt>
                <c:pt idx="5">
                  <c:v>600</c:v>
                </c:pt>
                <c:pt idx="6">
                  <c:v>4860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CDC-49B3-85B5-71A84B7DBA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Projected Cash Flow of Solid</a:t>
            </a:r>
            <a:r>
              <a:rPr lang="en-US" baseline="0"/>
              <a:t> Waste Fund, Oct. 2025 - Feb. 2027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'Line Graph'!$A$3</c:f>
              <c:strCache>
                <c:ptCount val="1"/>
                <c:pt idx="0">
                  <c:v>Day 1 Fund Balance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'Line Graph'!$B$2:$S$2</c:f>
              <c:numCache>
                <c:formatCode>[$-409]mmm\-yy;@</c:formatCode>
                <c:ptCount val="18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  <c:pt idx="6">
                  <c:v>46113</c:v>
                </c:pt>
                <c:pt idx="7">
                  <c:v>46143</c:v>
                </c:pt>
                <c:pt idx="8">
                  <c:v>46174</c:v>
                </c:pt>
                <c:pt idx="9">
                  <c:v>46204</c:v>
                </c:pt>
                <c:pt idx="10">
                  <c:v>46235</c:v>
                </c:pt>
                <c:pt idx="11">
                  <c:v>46266</c:v>
                </c:pt>
                <c:pt idx="12">
                  <c:v>46296</c:v>
                </c:pt>
                <c:pt idx="13">
                  <c:v>46327</c:v>
                </c:pt>
                <c:pt idx="14">
                  <c:v>46357</c:v>
                </c:pt>
                <c:pt idx="15">
                  <c:v>46388</c:v>
                </c:pt>
                <c:pt idx="16">
                  <c:v>46419</c:v>
                </c:pt>
                <c:pt idx="17">
                  <c:v>46447</c:v>
                </c:pt>
              </c:numCache>
            </c:numRef>
          </c:cat>
          <c:val>
            <c:numRef>
              <c:f>'Line Graph'!$B$3:$S$3</c:f>
              <c:numCache>
                <c:formatCode>_("$"* #,##0.00_);_("$"* \(#,##0.00\);_("$"* "-"??_);_(@_)</c:formatCode>
                <c:ptCount val="18"/>
                <c:pt idx="0">
                  <c:v>233797.39</c:v>
                </c:pt>
                <c:pt idx="1">
                  <c:v>192847.35053500003</c:v>
                </c:pt>
                <c:pt idx="2">
                  <c:v>151897.31107000005</c:v>
                </c:pt>
                <c:pt idx="3">
                  <c:v>118422.53214000005</c:v>
                </c:pt>
                <c:pt idx="4">
                  <c:v>71034.13214000006</c:v>
                </c:pt>
                <c:pt idx="5">
                  <c:v>21145.732140000058</c:v>
                </c:pt>
                <c:pt idx="6">
                  <c:v>159481.01934000012</c:v>
                </c:pt>
                <c:pt idx="7">
                  <c:v>360765.86894000019</c:v>
                </c:pt>
                <c:pt idx="8">
                  <c:v>404676.81254000019</c:v>
                </c:pt>
                <c:pt idx="9">
                  <c:v>369900.80314000015</c:v>
                </c:pt>
                <c:pt idx="10">
                  <c:v>335124.79374000011</c:v>
                </c:pt>
                <c:pt idx="11">
                  <c:v>300348.78434000007</c:v>
                </c:pt>
                <c:pt idx="12">
                  <c:v>265572.77494000009</c:v>
                </c:pt>
                <c:pt idx="13">
                  <c:v>222928.07024000009</c:v>
                </c:pt>
                <c:pt idx="14">
                  <c:v>180283.36554000009</c:v>
                </c:pt>
                <c:pt idx="15">
                  <c:v>145507.35614000011</c:v>
                </c:pt>
                <c:pt idx="16">
                  <c:v>93729.000140000106</c:v>
                </c:pt>
                <c:pt idx="17">
                  <c:v>39325.644140000099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60-4A31-827C-C67CB8831949}"/>
            </c:ext>
          </c:extLst>
        </c:ser>
        <c:ser>
          <c:idx val="1"/>
          <c:order val="1"/>
          <c:tx>
            <c:strRef>
              <c:f>'Line Graph'!$A$4</c:f>
              <c:strCache>
                <c:ptCount val="1"/>
                <c:pt idx="0">
                  <c:v>Expenditures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'Line Graph'!$B$2:$S$2</c:f>
              <c:numCache>
                <c:formatCode>[$-409]mmm\-yy;@</c:formatCode>
                <c:ptCount val="18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  <c:pt idx="6">
                  <c:v>46113</c:v>
                </c:pt>
                <c:pt idx="7">
                  <c:v>46143</c:v>
                </c:pt>
                <c:pt idx="8">
                  <c:v>46174</c:v>
                </c:pt>
                <c:pt idx="9">
                  <c:v>46204</c:v>
                </c:pt>
                <c:pt idx="10">
                  <c:v>46235</c:v>
                </c:pt>
                <c:pt idx="11">
                  <c:v>46266</c:v>
                </c:pt>
                <c:pt idx="12">
                  <c:v>46296</c:v>
                </c:pt>
                <c:pt idx="13">
                  <c:v>46327</c:v>
                </c:pt>
                <c:pt idx="14">
                  <c:v>46357</c:v>
                </c:pt>
                <c:pt idx="15">
                  <c:v>46388</c:v>
                </c:pt>
                <c:pt idx="16">
                  <c:v>46419</c:v>
                </c:pt>
                <c:pt idx="17">
                  <c:v>46447</c:v>
                </c:pt>
              </c:numCache>
            </c:numRef>
          </c:cat>
          <c:val>
            <c:numRef>
              <c:f>'Line Graph'!$B$4:$S$4</c:f>
              <c:numCache>
                <c:formatCode>_("$"* #,##0.00_);_("$"* \(#,##0.00\);_("$"* "-"??_);_(@_)</c:formatCode>
                <c:ptCount val="18"/>
                <c:pt idx="0">
                  <c:v>48425.3</c:v>
                </c:pt>
                <c:pt idx="1">
                  <c:v>48425.3</c:v>
                </c:pt>
                <c:pt idx="2">
                  <c:v>48425.3</c:v>
                </c:pt>
                <c:pt idx="3">
                  <c:v>50513.4</c:v>
                </c:pt>
                <c:pt idx="4">
                  <c:v>50513.4</c:v>
                </c:pt>
                <c:pt idx="5">
                  <c:v>50513.4</c:v>
                </c:pt>
                <c:pt idx="6">
                  <c:v>50513.4</c:v>
                </c:pt>
                <c:pt idx="7">
                  <c:v>50513.4</c:v>
                </c:pt>
                <c:pt idx="8">
                  <c:v>50513.4</c:v>
                </c:pt>
                <c:pt idx="9">
                  <c:v>50513.4</c:v>
                </c:pt>
                <c:pt idx="10">
                  <c:v>50513.4</c:v>
                </c:pt>
                <c:pt idx="11">
                  <c:v>50513.4</c:v>
                </c:pt>
                <c:pt idx="12">
                  <c:v>50513.4</c:v>
                </c:pt>
                <c:pt idx="13">
                  <c:v>50513.4</c:v>
                </c:pt>
                <c:pt idx="14">
                  <c:v>50513.4</c:v>
                </c:pt>
                <c:pt idx="15">
                  <c:v>55059.606000000007</c:v>
                </c:pt>
                <c:pt idx="16">
                  <c:v>55059.606000000007</c:v>
                </c:pt>
                <c:pt idx="17">
                  <c:v>55059.606000000007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60-4A31-827C-C67CB8831949}"/>
            </c:ext>
          </c:extLst>
        </c:ser>
        <c:ser>
          <c:idx val="2"/>
          <c:order val="2"/>
          <c:tx>
            <c:strRef>
              <c:f>'Line Graph'!$A$5</c:f>
              <c:strCache>
                <c:ptCount val="1"/>
                <c:pt idx="0">
                  <c:v>Revenue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'Line Graph'!$B$2:$S$2</c:f>
              <c:numCache>
                <c:formatCode>[$-409]mmm\-yy;@</c:formatCode>
                <c:ptCount val="18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  <c:pt idx="6">
                  <c:v>46113</c:v>
                </c:pt>
                <c:pt idx="7">
                  <c:v>46143</c:v>
                </c:pt>
                <c:pt idx="8">
                  <c:v>46174</c:v>
                </c:pt>
                <c:pt idx="9">
                  <c:v>46204</c:v>
                </c:pt>
                <c:pt idx="10">
                  <c:v>46235</c:v>
                </c:pt>
                <c:pt idx="11">
                  <c:v>46266</c:v>
                </c:pt>
                <c:pt idx="12">
                  <c:v>46296</c:v>
                </c:pt>
                <c:pt idx="13">
                  <c:v>46327</c:v>
                </c:pt>
                <c:pt idx="14">
                  <c:v>46357</c:v>
                </c:pt>
                <c:pt idx="15">
                  <c:v>46388</c:v>
                </c:pt>
                <c:pt idx="16">
                  <c:v>46419</c:v>
                </c:pt>
                <c:pt idx="17">
                  <c:v>46447</c:v>
                </c:pt>
              </c:numCache>
            </c:numRef>
          </c:cat>
          <c:val>
            <c:numRef>
              <c:f>'Line Graph'!$B$5:$S$5</c:f>
              <c:numCache>
                <c:formatCode>_("$"* #,##0.00_);_("$"* \(#,##0.00\);_("$"* "-"??_);_(@_)</c:formatCode>
                <c:ptCount val="18"/>
                <c:pt idx="0">
                  <c:v>7475.2605350000003</c:v>
                </c:pt>
                <c:pt idx="1">
                  <c:v>7475.2605350000003</c:v>
                </c:pt>
                <c:pt idx="2">
                  <c:v>14950.521070000001</c:v>
                </c:pt>
                <c:pt idx="3">
                  <c:v>3125</c:v>
                </c:pt>
                <c:pt idx="4">
                  <c:v>625</c:v>
                </c:pt>
                <c:pt idx="5">
                  <c:v>188848.68720000004</c:v>
                </c:pt>
                <c:pt idx="6">
                  <c:v>251798.2496000001</c:v>
                </c:pt>
                <c:pt idx="7">
                  <c:v>94424.343600000022</c:v>
                </c:pt>
                <c:pt idx="8">
                  <c:v>15737.390600000006</c:v>
                </c:pt>
                <c:pt idx="9">
                  <c:v>15737.390600000006</c:v>
                </c:pt>
                <c:pt idx="10">
                  <c:v>15737.390600000006</c:v>
                </c:pt>
                <c:pt idx="11">
                  <c:v>15737.390600000006</c:v>
                </c:pt>
                <c:pt idx="12">
                  <c:v>7868.695300000003</c:v>
                </c:pt>
                <c:pt idx="13">
                  <c:v>7868.695300000003</c:v>
                </c:pt>
                <c:pt idx="14">
                  <c:v>15737.390600000006</c:v>
                </c:pt>
                <c:pt idx="15">
                  <c:v>3281.25</c:v>
                </c:pt>
                <c:pt idx="16">
                  <c:v>656.25</c:v>
                </c:pt>
                <c:pt idx="17">
                  <c:v>205845.06904800006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F60-4A31-827C-C67CB88319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61014447"/>
        <c:axId val="861001967"/>
      </c:lineChart>
      <c:dateAx>
        <c:axId val="861014447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001967"/>
        <c:crosses val="autoZero"/>
        <c:auto val="1"/>
        <c:lblOffset val="100"/>
        <c:baseTimeUnit val="months"/>
      </c:dateAx>
      <c:valAx>
        <c:axId val="861001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014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Borough Staff Increases</a:t>
            </a:r>
          </a:p>
        </c:rich>
      </c:tx>
      <c:layout>
        <c:manualLayout>
          <c:xMode val="edge"/>
          <c:yMode val="edge"/>
          <c:x val="0.20665638442452849"/>
          <c:y val="1.41482739105829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Expense Increase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30-464B-A45F-9326BFA0BE1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30-464B-A45F-9326BFA0BE1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30-464B-A45F-9326BFA0BE1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30-464B-A45F-9326BFA0BE1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30-464B-A45F-9326BFA0BE1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Wages</c:v>
                </c:pt>
                <c:pt idx="1">
                  <c:v>Health Insurance</c:v>
                </c:pt>
                <c:pt idx="2">
                  <c:v>Retirement</c:v>
                </c:pt>
                <c:pt idx="3">
                  <c:v>Fringe Benefits</c:v>
                </c:pt>
                <c:pt idx="4">
                  <c:v>Employer Taxes</c:v>
                </c:pt>
              </c:strCache>
            </c:strRef>
          </c:cat>
          <c:val>
            <c:numRef>
              <c:f>Sheet1!$B$2:$B$6</c:f>
              <c:numCache>
                <c:formatCode>_("$"* #,##0_);_("$"* \(#,##0\);_("$"* "-"??_);_(@_)</c:formatCode>
                <c:ptCount val="5"/>
                <c:pt idx="0">
                  <c:v>21738</c:v>
                </c:pt>
                <c:pt idx="1">
                  <c:v>29072.61</c:v>
                </c:pt>
                <c:pt idx="2">
                  <c:v>1205.1400000000001</c:v>
                </c:pt>
                <c:pt idx="3">
                  <c:v>3150</c:v>
                </c:pt>
                <c:pt idx="4">
                  <c:v>2336.59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EB-4531-80A5-0EA086C0727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960392419356424E-2"/>
          <c:y val="0.89402311553161118"/>
          <c:w val="0.92079192308474578"/>
          <c:h val="9.18286105578059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Sheet1!$A$2:$A$8</cx:f>
        <cx:lvl ptCount="7">
          <cx:pt idx="0">General Fund</cx:pt>
          <cx:pt idx="1">Street Light Fund</cx:pt>
          <cx:pt idx="2">Fire Fund</cx:pt>
          <cx:pt idx="3">Ambulance Fund</cx:pt>
          <cx:pt idx="4">Solid Waste Fund</cx:pt>
          <cx:pt idx="5">Capital Fund</cx:pt>
          <cx:pt idx="6">State Liquid Fuels Fund</cx:pt>
        </cx:lvl>
      </cx:strDim>
      <cx:numDim type="val">
        <cx:f>Sheet1!$D$2:$D$8</cx:f>
        <cx:lvl ptCount="7" formatCode="_(&quot;$&quot;* #,##0_);_(&quot;$&quot;* \(#,##0\);_(&quot;$&quot;* &quot;-&quot;??_);_(@_)">
          <cx:pt idx="0">-69686.070000000298</cx:pt>
          <cx:pt idx="1">-205.55000000000291</cx:pt>
          <cx:pt idx="2">1000</cx:pt>
          <cx:pt idx="3">-1000</cx:pt>
          <cx:pt idx="4">-19848.800000000047</cx:pt>
          <cx:pt idx="5">-336600</cx:pt>
          <cx:pt idx="6">-35390</cx:pt>
        </cx:lvl>
      </cx:numDim>
    </cx:data>
  </cx:chartData>
  <cx:chart>
    <cx:title pos="t" align="ctr" overlay="0">
      <cx:tx>
        <cx:txData>
          <cx:v>CY 2026 Anticipated Operating Deficits</cx:v>
        </cx:txData>
      </cx:tx>
      <cx:txPr>
        <a:bodyPr vertOverflow="overflow" horzOverflow="overflow" wrap="square" lIns="0" tIns="0" rIns="0" bIns="0"/>
        <a:lstStyle/>
        <a:p>
          <a:pPr algn="ctr" rtl="0">
            <a:defRPr sz="1400" b="0" i="0">
              <a:solidFill>
                <a:srgbClr val="595959"/>
              </a:solidFill>
              <a:latin typeface="Grandview Display" panose="020B0502040204020203" pitchFamily="34" charset="0"/>
              <a:ea typeface="Grandview Display" panose="020B0502040204020203" pitchFamily="34" charset="0"/>
              <a:cs typeface="Grandview Display" panose="020B0502040204020203" pitchFamily="34" charset="0"/>
            </a:defRPr>
          </a:pPr>
          <a:r>
            <a:rPr lang="en-US" sz="1400"/>
            <a:t>CY 2026 Anticipated Operating Deficits</a:t>
          </a:r>
        </a:p>
      </cx:txPr>
    </cx:title>
    <cx:plotArea>
      <cx:plotAreaRegion>
        <cx:series layoutId="waterfall" uniqueId="{84DC174C-6D5D-497F-AFAC-FEA6CF424808}">
          <cx:dataLabels pos="outEnd">
            <cx:txPr>
              <a:bodyPr vertOverflow="overflow" horzOverflow="overflow" wrap="square" lIns="0" tIns="0" rIns="0" bIns="0"/>
              <a:lstStyle/>
              <a:p>
                <a:pPr algn="ctr" rtl="0">
                  <a:defRPr sz="1400" b="0" i="0">
                    <a:solidFill>
                      <a:srgbClr val="595959"/>
                    </a:solidFill>
                    <a:latin typeface="Grandview Display" panose="020B0502040204020203" pitchFamily="34" charset="0"/>
                    <a:ea typeface="Grandview Display" panose="020B0502040204020203" pitchFamily="34" charset="0"/>
                    <a:cs typeface="Grandview Display" panose="020B0502040204020203" pitchFamily="34" charset="0"/>
                  </a:defRPr>
                </a:pPr>
                <a:endParaRPr lang="en-US" sz="1400"/>
              </a:p>
            </cx:txPr>
            <cx:visibility seriesName="0" categoryName="0" value="1"/>
            <cx:separator>, </cx:separator>
            <cx:dataLabel idx="4" pos="outEnd">
              <cx:visibility seriesName="0" categoryName="0" value="1"/>
              <cx:separator>, </cx:separator>
            </cx:dataLabel>
          </cx:dataLabels>
          <cx:dataId val="0"/>
          <cx:layoutPr>
            <cx:subtotals/>
          </cx:layoutPr>
        </cx:series>
      </cx:plotAreaRegion>
      <cx:axis id="0">
        <cx:catScaling gapWidth="0.5"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rgbClr val="595959"/>
                </a:solidFill>
                <a:latin typeface="Grandview Display" panose="020B0502040204020203" pitchFamily="34" charset="0"/>
                <a:ea typeface="Grandview Display" panose="020B0502040204020203" pitchFamily="34" charset="0"/>
                <a:cs typeface="Grandview Display" panose="020B0502040204020203" pitchFamily="34" charset="0"/>
              </a:defRPr>
            </a:pPr>
            <a:endParaRPr lang="en-US" sz="1400"/>
          </a:p>
        </cx:txPr>
      </cx:axis>
      <cx:axis id="1">
        <cx:valScaling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rgbClr val="595959"/>
                </a:solidFill>
                <a:latin typeface="Grandview Display" panose="020B0502040204020203" pitchFamily="34" charset="0"/>
                <a:ea typeface="Grandview Display" panose="020B0502040204020203" pitchFamily="34" charset="0"/>
                <a:cs typeface="Grandview Display" panose="020B0502040204020203" pitchFamily="34" charset="0"/>
              </a:defRPr>
            </a:pPr>
            <a:endParaRPr lang="en-US" sz="1400"/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sysClr val="windowText" lastClr="000000">
                <a:lumMod val="65000"/>
                <a:lumOff val="35000"/>
              </a:sysClr>
            </a:solidFill>
            <a:latin typeface="Aptos Narrow" panose="02110004020202020204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143D6B-688A-4A13-811C-3AA280C4AF7C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233DE34-B5E8-48EC-89A0-188D427FBD73}">
      <dgm:prSet/>
      <dgm:spPr/>
      <dgm:t>
        <a:bodyPr/>
        <a:lstStyle/>
        <a:p>
          <a:r>
            <a:rPr lang="en-US"/>
            <a:t>Policy Document</a:t>
          </a:r>
        </a:p>
      </dgm:t>
    </dgm:pt>
    <dgm:pt modelId="{C9CF6EAF-C1B4-47FB-A1E3-DEDAC3F54CB0}" type="parTrans" cxnId="{8EA51730-83CD-4530-8ECE-C142366A98A9}">
      <dgm:prSet/>
      <dgm:spPr/>
      <dgm:t>
        <a:bodyPr/>
        <a:lstStyle/>
        <a:p>
          <a:endParaRPr lang="en-US"/>
        </a:p>
      </dgm:t>
    </dgm:pt>
    <dgm:pt modelId="{40A68B47-73EE-4F7D-AD98-15124092A512}" type="sibTrans" cxnId="{8EA51730-83CD-4530-8ECE-C142366A98A9}">
      <dgm:prSet/>
      <dgm:spPr/>
      <dgm:t>
        <a:bodyPr/>
        <a:lstStyle/>
        <a:p>
          <a:endParaRPr lang="en-US"/>
        </a:p>
      </dgm:t>
    </dgm:pt>
    <dgm:pt modelId="{F5A1FB80-4DAD-47C7-B8DE-716EBAFF2C8A}">
      <dgm:prSet/>
      <dgm:spPr/>
      <dgm:t>
        <a:bodyPr/>
        <a:lstStyle/>
        <a:p>
          <a:r>
            <a:rPr lang="en-US"/>
            <a:t>Financial Plan</a:t>
          </a:r>
        </a:p>
      </dgm:t>
    </dgm:pt>
    <dgm:pt modelId="{7BA2B534-4551-4559-A552-E3FCC8DB30AF}" type="parTrans" cxnId="{6D7538EC-DF6D-4146-B243-6B184C20AB3A}">
      <dgm:prSet/>
      <dgm:spPr/>
      <dgm:t>
        <a:bodyPr/>
        <a:lstStyle/>
        <a:p>
          <a:endParaRPr lang="en-US"/>
        </a:p>
      </dgm:t>
    </dgm:pt>
    <dgm:pt modelId="{3CB630E4-1519-4D5E-B81D-9E21DD41E264}" type="sibTrans" cxnId="{6D7538EC-DF6D-4146-B243-6B184C20AB3A}">
      <dgm:prSet/>
      <dgm:spPr/>
      <dgm:t>
        <a:bodyPr/>
        <a:lstStyle/>
        <a:p>
          <a:endParaRPr lang="en-US"/>
        </a:p>
      </dgm:t>
    </dgm:pt>
    <dgm:pt modelId="{3C691A54-E8AF-40E8-80C3-D11F7EC4EA56}">
      <dgm:prSet/>
      <dgm:spPr/>
      <dgm:t>
        <a:bodyPr/>
        <a:lstStyle/>
        <a:p>
          <a:r>
            <a:rPr lang="en-US"/>
            <a:t>Operations Guide</a:t>
          </a:r>
        </a:p>
      </dgm:t>
    </dgm:pt>
    <dgm:pt modelId="{88C7438F-E038-41D1-91E8-C280E4D48B1F}" type="parTrans" cxnId="{BB1D1940-D598-4F5E-935E-337280EF4FBC}">
      <dgm:prSet/>
      <dgm:spPr/>
      <dgm:t>
        <a:bodyPr/>
        <a:lstStyle/>
        <a:p>
          <a:endParaRPr lang="en-US"/>
        </a:p>
      </dgm:t>
    </dgm:pt>
    <dgm:pt modelId="{579800D3-2DF2-4B04-948E-589FDF85D212}" type="sibTrans" cxnId="{BB1D1940-D598-4F5E-935E-337280EF4FBC}">
      <dgm:prSet/>
      <dgm:spPr/>
      <dgm:t>
        <a:bodyPr/>
        <a:lstStyle/>
        <a:p>
          <a:endParaRPr lang="en-US"/>
        </a:p>
      </dgm:t>
    </dgm:pt>
    <dgm:pt modelId="{A7439F1A-BA84-42A7-A035-DD325D14AC8B}">
      <dgm:prSet/>
      <dgm:spPr/>
      <dgm:t>
        <a:bodyPr/>
        <a:lstStyle/>
        <a:p>
          <a:r>
            <a:rPr lang="en-US"/>
            <a:t>Communication Tool</a:t>
          </a:r>
        </a:p>
      </dgm:t>
    </dgm:pt>
    <dgm:pt modelId="{A1D1E230-7520-4568-91C8-06B6F54781F6}" type="parTrans" cxnId="{747BD860-35C0-4F3C-99C6-F2E32E0E3817}">
      <dgm:prSet/>
      <dgm:spPr/>
      <dgm:t>
        <a:bodyPr/>
        <a:lstStyle/>
        <a:p>
          <a:endParaRPr lang="en-US"/>
        </a:p>
      </dgm:t>
    </dgm:pt>
    <dgm:pt modelId="{8B030613-3615-49AA-902F-625DC6B4BB6B}" type="sibTrans" cxnId="{747BD860-35C0-4F3C-99C6-F2E32E0E3817}">
      <dgm:prSet/>
      <dgm:spPr/>
      <dgm:t>
        <a:bodyPr/>
        <a:lstStyle/>
        <a:p>
          <a:endParaRPr lang="en-US"/>
        </a:p>
      </dgm:t>
    </dgm:pt>
    <dgm:pt modelId="{6F56D502-165D-4982-BCE0-43191FACD52B}" type="pres">
      <dgm:prSet presAssocID="{79143D6B-688A-4A13-811C-3AA280C4AF7C}" presName="matrix" presStyleCnt="0">
        <dgm:presLayoutVars>
          <dgm:chMax val="1"/>
          <dgm:dir/>
          <dgm:resizeHandles val="exact"/>
        </dgm:presLayoutVars>
      </dgm:prSet>
      <dgm:spPr/>
    </dgm:pt>
    <dgm:pt modelId="{F779248B-0C6D-445C-8CFF-639E6422801B}" type="pres">
      <dgm:prSet presAssocID="{79143D6B-688A-4A13-811C-3AA280C4AF7C}" presName="diamond" presStyleLbl="bgShp" presStyleIdx="0" presStyleCnt="1" custLinFactNeighborX="7868" custLinFactNeighborY="1915"/>
      <dgm:spPr/>
    </dgm:pt>
    <dgm:pt modelId="{2D5C6EC1-2C31-4A00-8D5F-3B7386FD502A}" type="pres">
      <dgm:prSet presAssocID="{79143D6B-688A-4A13-811C-3AA280C4AF7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72AE61B-CC50-4F0A-83C0-A624FF5388BA}" type="pres">
      <dgm:prSet presAssocID="{79143D6B-688A-4A13-811C-3AA280C4AF7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3C7EC77-C0EE-43B4-A64C-B50F5BB1D390}" type="pres">
      <dgm:prSet presAssocID="{79143D6B-688A-4A13-811C-3AA280C4AF7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E1B290C-CD2F-412E-8404-0DD03BF35F4C}" type="pres">
      <dgm:prSet presAssocID="{79143D6B-688A-4A13-811C-3AA280C4AF7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3A2BC21-EB86-4024-AEF7-E5CA2A530BB2}" type="presOf" srcId="{79143D6B-688A-4A13-811C-3AA280C4AF7C}" destId="{6F56D502-165D-4982-BCE0-43191FACD52B}" srcOrd="0" destOrd="0" presId="urn:microsoft.com/office/officeart/2005/8/layout/matrix3"/>
    <dgm:cxn modelId="{8EA51730-83CD-4530-8ECE-C142366A98A9}" srcId="{79143D6B-688A-4A13-811C-3AA280C4AF7C}" destId="{A233DE34-B5E8-48EC-89A0-188D427FBD73}" srcOrd="0" destOrd="0" parTransId="{C9CF6EAF-C1B4-47FB-A1E3-DEDAC3F54CB0}" sibTransId="{40A68B47-73EE-4F7D-AD98-15124092A512}"/>
    <dgm:cxn modelId="{BB1D1940-D598-4F5E-935E-337280EF4FBC}" srcId="{79143D6B-688A-4A13-811C-3AA280C4AF7C}" destId="{3C691A54-E8AF-40E8-80C3-D11F7EC4EA56}" srcOrd="2" destOrd="0" parTransId="{88C7438F-E038-41D1-91E8-C280E4D48B1F}" sibTransId="{579800D3-2DF2-4B04-948E-589FDF85D212}"/>
    <dgm:cxn modelId="{747BD860-35C0-4F3C-99C6-F2E32E0E3817}" srcId="{79143D6B-688A-4A13-811C-3AA280C4AF7C}" destId="{A7439F1A-BA84-42A7-A035-DD325D14AC8B}" srcOrd="3" destOrd="0" parTransId="{A1D1E230-7520-4568-91C8-06B6F54781F6}" sibTransId="{8B030613-3615-49AA-902F-625DC6B4BB6B}"/>
    <dgm:cxn modelId="{F3EAFC4F-06FB-474E-B2E4-1B1B1FC2A9E1}" type="presOf" srcId="{A7439F1A-BA84-42A7-A035-DD325D14AC8B}" destId="{7E1B290C-CD2F-412E-8404-0DD03BF35F4C}" srcOrd="0" destOrd="0" presId="urn:microsoft.com/office/officeart/2005/8/layout/matrix3"/>
    <dgm:cxn modelId="{A99E138D-FFE4-46CD-A8B5-B0D226EDBFCE}" type="presOf" srcId="{F5A1FB80-4DAD-47C7-B8DE-716EBAFF2C8A}" destId="{572AE61B-CC50-4F0A-83C0-A624FF5388BA}" srcOrd="0" destOrd="0" presId="urn:microsoft.com/office/officeart/2005/8/layout/matrix3"/>
    <dgm:cxn modelId="{83384BCF-9C29-4F69-A08C-8419FEAD28D5}" type="presOf" srcId="{A233DE34-B5E8-48EC-89A0-188D427FBD73}" destId="{2D5C6EC1-2C31-4A00-8D5F-3B7386FD502A}" srcOrd="0" destOrd="0" presId="urn:microsoft.com/office/officeart/2005/8/layout/matrix3"/>
    <dgm:cxn modelId="{5D3EAFE9-33E5-4695-8798-68453CE76BB5}" type="presOf" srcId="{3C691A54-E8AF-40E8-80C3-D11F7EC4EA56}" destId="{73C7EC77-C0EE-43B4-A64C-B50F5BB1D390}" srcOrd="0" destOrd="0" presId="urn:microsoft.com/office/officeart/2005/8/layout/matrix3"/>
    <dgm:cxn modelId="{6D7538EC-DF6D-4146-B243-6B184C20AB3A}" srcId="{79143D6B-688A-4A13-811C-3AA280C4AF7C}" destId="{F5A1FB80-4DAD-47C7-B8DE-716EBAFF2C8A}" srcOrd="1" destOrd="0" parTransId="{7BA2B534-4551-4559-A552-E3FCC8DB30AF}" sibTransId="{3CB630E4-1519-4D5E-B81D-9E21DD41E264}"/>
    <dgm:cxn modelId="{A7C23315-A437-413C-A44D-2A5E5D3B3EF9}" type="presParOf" srcId="{6F56D502-165D-4982-BCE0-43191FACD52B}" destId="{F779248B-0C6D-445C-8CFF-639E6422801B}" srcOrd="0" destOrd="0" presId="urn:microsoft.com/office/officeart/2005/8/layout/matrix3"/>
    <dgm:cxn modelId="{136035AF-B411-4901-8690-C9C42B8F5244}" type="presParOf" srcId="{6F56D502-165D-4982-BCE0-43191FACD52B}" destId="{2D5C6EC1-2C31-4A00-8D5F-3B7386FD502A}" srcOrd="1" destOrd="0" presId="urn:microsoft.com/office/officeart/2005/8/layout/matrix3"/>
    <dgm:cxn modelId="{831F76F7-7919-4288-A9C4-E376CA482DC1}" type="presParOf" srcId="{6F56D502-165D-4982-BCE0-43191FACD52B}" destId="{572AE61B-CC50-4F0A-83C0-A624FF5388BA}" srcOrd="2" destOrd="0" presId="urn:microsoft.com/office/officeart/2005/8/layout/matrix3"/>
    <dgm:cxn modelId="{91B2F40D-F240-4405-B8BA-2B268203F923}" type="presParOf" srcId="{6F56D502-165D-4982-BCE0-43191FACD52B}" destId="{73C7EC77-C0EE-43B4-A64C-B50F5BB1D390}" srcOrd="3" destOrd="0" presId="urn:microsoft.com/office/officeart/2005/8/layout/matrix3"/>
    <dgm:cxn modelId="{83C6AF1E-1121-4DD7-B278-AC7D96C5A6A1}" type="presParOf" srcId="{6F56D502-165D-4982-BCE0-43191FACD52B}" destId="{7E1B290C-CD2F-412E-8404-0DD03BF35F4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C4496-E06C-40E3-9E8C-AB0F23447C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2828471-5D64-4533-8399-5C7AC5037ADD}">
      <dgm:prSet/>
      <dgm:spPr/>
      <dgm:t>
        <a:bodyPr/>
        <a:lstStyle/>
        <a:p>
          <a:r>
            <a:rPr lang="en-US" b="1"/>
            <a:t>Operational Excellence: </a:t>
          </a:r>
          <a:r>
            <a:rPr lang="en-US"/>
            <a:t>Deliver efficient, transparent, and accountable government services through data-driven management, staff development, and adherence to best practices.</a:t>
          </a:r>
        </a:p>
      </dgm:t>
    </dgm:pt>
    <dgm:pt modelId="{9D3D343A-4335-460A-841C-8B8D3BED3F56}" type="parTrans" cxnId="{0F753A7D-25B4-4F8C-8CDB-7EE63500AD8B}">
      <dgm:prSet/>
      <dgm:spPr/>
      <dgm:t>
        <a:bodyPr/>
        <a:lstStyle/>
        <a:p>
          <a:endParaRPr lang="en-US"/>
        </a:p>
      </dgm:t>
    </dgm:pt>
    <dgm:pt modelId="{448C7D3B-407F-428D-BF96-FD8ED71B5C45}" type="sibTrans" cxnId="{0F753A7D-25B4-4F8C-8CDB-7EE63500AD8B}">
      <dgm:prSet/>
      <dgm:spPr/>
      <dgm:t>
        <a:bodyPr/>
        <a:lstStyle/>
        <a:p>
          <a:endParaRPr lang="en-US"/>
        </a:p>
      </dgm:t>
    </dgm:pt>
    <dgm:pt modelId="{18FFADD3-AEF2-470B-BB8B-1C803D9AD7C1}">
      <dgm:prSet/>
      <dgm:spPr/>
      <dgm:t>
        <a:bodyPr/>
        <a:lstStyle/>
        <a:p>
          <a:r>
            <a:rPr lang="en-US" b="1"/>
            <a:t>Financial Stewardship &amp; Accountability:</a:t>
          </a:r>
          <a:r>
            <a:rPr lang="en-US"/>
            <a:t> Ensure long-term fiscal sustainability by maintaining balanced budgets, preserving fund balance reserves, and aligning all spending with adopted financial policies.</a:t>
          </a:r>
        </a:p>
      </dgm:t>
    </dgm:pt>
    <dgm:pt modelId="{D0B4DE83-D1C7-4290-9F2A-989310872580}" type="parTrans" cxnId="{085F972B-3FA0-4FCE-ACF8-D7D76762535F}">
      <dgm:prSet/>
      <dgm:spPr/>
      <dgm:t>
        <a:bodyPr/>
        <a:lstStyle/>
        <a:p>
          <a:endParaRPr lang="en-US"/>
        </a:p>
      </dgm:t>
    </dgm:pt>
    <dgm:pt modelId="{2FD4FE11-49DD-4698-919B-1B539CACFAF3}" type="sibTrans" cxnId="{085F972B-3FA0-4FCE-ACF8-D7D76762535F}">
      <dgm:prSet/>
      <dgm:spPr/>
      <dgm:t>
        <a:bodyPr/>
        <a:lstStyle/>
        <a:p>
          <a:endParaRPr lang="en-US"/>
        </a:p>
      </dgm:t>
    </dgm:pt>
    <dgm:pt modelId="{C2B95398-9E17-4902-A103-C27E3277DED6}">
      <dgm:prSet/>
      <dgm:spPr/>
      <dgm:t>
        <a:bodyPr/>
        <a:lstStyle/>
        <a:p>
          <a:r>
            <a:rPr lang="en-US" b="1"/>
            <a:t>Sustainable Infrastructure &amp; Environment: </a:t>
          </a:r>
          <a:r>
            <a:rPr lang="en-US"/>
            <a:t>Invest in the Borough’s physical assets—streets, stormwater, and public spaces—through preventive maintenance, capital planning, and environmental compliance.</a:t>
          </a:r>
        </a:p>
      </dgm:t>
    </dgm:pt>
    <dgm:pt modelId="{385F99E9-A75E-4D2C-A482-C60CF47755B2}" type="parTrans" cxnId="{15710BB9-873D-4E9B-85E7-7D0904A84739}">
      <dgm:prSet/>
      <dgm:spPr/>
      <dgm:t>
        <a:bodyPr/>
        <a:lstStyle/>
        <a:p>
          <a:endParaRPr lang="en-US"/>
        </a:p>
      </dgm:t>
    </dgm:pt>
    <dgm:pt modelId="{E524CE58-695E-4A36-B34E-4B3882922232}" type="sibTrans" cxnId="{15710BB9-873D-4E9B-85E7-7D0904A84739}">
      <dgm:prSet/>
      <dgm:spPr/>
      <dgm:t>
        <a:bodyPr/>
        <a:lstStyle/>
        <a:p>
          <a:endParaRPr lang="en-US"/>
        </a:p>
      </dgm:t>
    </dgm:pt>
    <dgm:pt modelId="{A1260642-483E-4CE6-9A3B-29C84F855099}">
      <dgm:prSet/>
      <dgm:spPr/>
      <dgm:t>
        <a:bodyPr/>
        <a:lstStyle/>
        <a:p>
          <a:r>
            <a:rPr lang="en-US" b="1"/>
            <a:t>Community Well-Being &amp; Public Safety: </a:t>
          </a:r>
          <a:r>
            <a:rPr lang="en-US"/>
            <a:t>Promote a safe, healthy, and connected community through high-quality public safety partnerships, code enforcement, and responsive resident services.</a:t>
          </a:r>
        </a:p>
      </dgm:t>
    </dgm:pt>
    <dgm:pt modelId="{92B070FE-2DB0-457A-A024-851EA2DED389}" type="parTrans" cxnId="{70C8D1C1-1AB9-418A-99F1-5C469C434692}">
      <dgm:prSet/>
      <dgm:spPr/>
      <dgm:t>
        <a:bodyPr/>
        <a:lstStyle/>
        <a:p>
          <a:endParaRPr lang="en-US"/>
        </a:p>
      </dgm:t>
    </dgm:pt>
    <dgm:pt modelId="{3F91E5F4-73AE-41EC-819B-EC96EEE18A2B}" type="sibTrans" cxnId="{70C8D1C1-1AB9-418A-99F1-5C469C434692}">
      <dgm:prSet/>
      <dgm:spPr/>
      <dgm:t>
        <a:bodyPr/>
        <a:lstStyle/>
        <a:p>
          <a:endParaRPr lang="en-US"/>
        </a:p>
      </dgm:t>
    </dgm:pt>
    <dgm:pt modelId="{F3485C4F-5365-4505-BF21-62BAA12D613F}">
      <dgm:prSet/>
      <dgm:spPr/>
      <dgm:t>
        <a:bodyPr/>
        <a:lstStyle/>
        <a:p>
          <a:r>
            <a:rPr lang="en-US" b="1"/>
            <a:t>Placemaking &amp; Economic Vitality: </a:t>
          </a:r>
          <a:r>
            <a:rPr lang="en-US"/>
            <a:t>Support neighborhood reinvestment, small-business growth, and beautification initiatives that enhance Mount Penn’s character and sense of place.</a:t>
          </a:r>
        </a:p>
      </dgm:t>
    </dgm:pt>
    <dgm:pt modelId="{ED538CA4-7124-4EEA-BD00-2E2696AC3F08}" type="parTrans" cxnId="{99D01383-53A5-475C-97C2-0818AB59FF57}">
      <dgm:prSet/>
      <dgm:spPr/>
      <dgm:t>
        <a:bodyPr/>
        <a:lstStyle/>
        <a:p>
          <a:endParaRPr lang="en-US"/>
        </a:p>
      </dgm:t>
    </dgm:pt>
    <dgm:pt modelId="{C3EDA09A-C9E5-4713-B643-7C29867D59B5}" type="sibTrans" cxnId="{99D01383-53A5-475C-97C2-0818AB59FF57}">
      <dgm:prSet/>
      <dgm:spPr/>
      <dgm:t>
        <a:bodyPr/>
        <a:lstStyle/>
        <a:p>
          <a:endParaRPr lang="en-US"/>
        </a:p>
      </dgm:t>
    </dgm:pt>
    <dgm:pt modelId="{086E786E-5571-4854-A96E-463F3620AEBF}" type="pres">
      <dgm:prSet presAssocID="{932C4496-E06C-40E3-9E8C-AB0F23447CB8}" presName="root" presStyleCnt="0">
        <dgm:presLayoutVars>
          <dgm:dir/>
          <dgm:resizeHandles val="exact"/>
        </dgm:presLayoutVars>
      </dgm:prSet>
      <dgm:spPr/>
    </dgm:pt>
    <dgm:pt modelId="{9A9DD5CC-9603-49F7-9B74-28793DCDCC62}" type="pres">
      <dgm:prSet presAssocID="{02828471-5D64-4533-8399-5C7AC5037ADD}" presName="compNode" presStyleCnt="0"/>
      <dgm:spPr/>
    </dgm:pt>
    <dgm:pt modelId="{B0A2A188-B85B-40B3-BE9E-8A7B9C7A3200}" type="pres">
      <dgm:prSet presAssocID="{02828471-5D64-4533-8399-5C7AC5037ADD}" presName="bgRect" presStyleLbl="bgShp" presStyleIdx="0" presStyleCnt="5"/>
      <dgm:spPr/>
    </dgm:pt>
    <dgm:pt modelId="{52C696D1-EBB1-44B7-837A-7525517B7847}" type="pres">
      <dgm:prSet presAssocID="{02828471-5D64-4533-8399-5C7AC5037ADD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"/>
        </a:ext>
      </dgm:extLst>
    </dgm:pt>
    <dgm:pt modelId="{B0CC8D55-F731-42E6-92A4-C61060DAE914}" type="pres">
      <dgm:prSet presAssocID="{02828471-5D64-4533-8399-5C7AC5037ADD}" presName="spaceRect" presStyleCnt="0"/>
      <dgm:spPr/>
    </dgm:pt>
    <dgm:pt modelId="{5A052862-F1EE-48E2-BCC8-4EAC81CD202F}" type="pres">
      <dgm:prSet presAssocID="{02828471-5D64-4533-8399-5C7AC5037ADD}" presName="parTx" presStyleLbl="revTx" presStyleIdx="0" presStyleCnt="5">
        <dgm:presLayoutVars>
          <dgm:chMax val="0"/>
          <dgm:chPref val="0"/>
        </dgm:presLayoutVars>
      </dgm:prSet>
      <dgm:spPr/>
    </dgm:pt>
    <dgm:pt modelId="{97BD1D18-628D-4360-B333-29EDB550F115}" type="pres">
      <dgm:prSet presAssocID="{448C7D3B-407F-428D-BF96-FD8ED71B5C45}" presName="sibTrans" presStyleCnt="0"/>
      <dgm:spPr/>
    </dgm:pt>
    <dgm:pt modelId="{9963135A-FE3F-416B-BC10-E7329A03B92C}" type="pres">
      <dgm:prSet presAssocID="{18FFADD3-AEF2-470B-BB8B-1C803D9AD7C1}" presName="compNode" presStyleCnt="0"/>
      <dgm:spPr/>
    </dgm:pt>
    <dgm:pt modelId="{A1C260DF-AC51-4172-BD34-65F5160B0D95}" type="pres">
      <dgm:prSet presAssocID="{18FFADD3-AEF2-470B-BB8B-1C803D9AD7C1}" presName="bgRect" presStyleLbl="bgShp" presStyleIdx="1" presStyleCnt="5"/>
      <dgm:spPr/>
    </dgm:pt>
    <dgm:pt modelId="{D4A193E6-640C-448D-A59B-BFEC6F29C8D9}" type="pres">
      <dgm:prSet presAssocID="{18FFADD3-AEF2-470B-BB8B-1C803D9AD7C1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9F388359-6ADB-47F4-A1D0-C24B64F8109C}" type="pres">
      <dgm:prSet presAssocID="{18FFADD3-AEF2-470B-BB8B-1C803D9AD7C1}" presName="spaceRect" presStyleCnt="0"/>
      <dgm:spPr/>
    </dgm:pt>
    <dgm:pt modelId="{177D782E-EC6A-460D-AF56-46D01BD2C9E0}" type="pres">
      <dgm:prSet presAssocID="{18FFADD3-AEF2-470B-BB8B-1C803D9AD7C1}" presName="parTx" presStyleLbl="revTx" presStyleIdx="1" presStyleCnt="5">
        <dgm:presLayoutVars>
          <dgm:chMax val="0"/>
          <dgm:chPref val="0"/>
        </dgm:presLayoutVars>
      </dgm:prSet>
      <dgm:spPr/>
    </dgm:pt>
    <dgm:pt modelId="{328B7F28-CFAA-41D3-852E-08D4740585DB}" type="pres">
      <dgm:prSet presAssocID="{2FD4FE11-49DD-4698-919B-1B539CACFAF3}" presName="sibTrans" presStyleCnt="0"/>
      <dgm:spPr/>
    </dgm:pt>
    <dgm:pt modelId="{9BEB05A0-E0D4-491A-AA1C-39D7901EFF51}" type="pres">
      <dgm:prSet presAssocID="{C2B95398-9E17-4902-A103-C27E3277DED6}" presName="compNode" presStyleCnt="0"/>
      <dgm:spPr/>
    </dgm:pt>
    <dgm:pt modelId="{29240A93-CB40-4A9C-916E-A17B86896511}" type="pres">
      <dgm:prSet presAssocID="{C2B95398-9E17-4902-A103-C27E3277DED6}" presName="bgRect" presStyleLbl="bgShp" presStyleIdx="2" presStyleCnt="5"/>
      <dgm:spPr/>
    </dgm:pt>
    <dgm:pt modelId="{006C1FB4-D4BF-4E57-8563-3CC0410FBC66}" type="pres">
      <dgm:prSet presAssocID="{C2B95398-9E17-4902-A103-C27E3277DED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y scene"/>
        </a:ext>
      </dgm:extLst>
    </dgm:pt>
    <dgm:pt modelId="{B48CA022-C994-4C8F-9495-AADF672CEA22}" type="pres">
      <dgm:prSet presAssocID="{C2B95398-9E17-4902-A103-C27E3277DED6}" presName="spaceRect" presStyleCnt="0"/>
      <dgm:spPr/>
    </dgm:pt>
    <dgm:pt modelId="{2D062F25-AC66-4BED-A75D-0E0AB3CC45CB}" type="pres">
      <dgm:prSet presAssocID="{C2B95398-9E17-4902-A103-C27E3277DED6}" presName="parTx" presStyleLbl="revTx" presStyleIdx="2" presStyleCnt="5">
        <dgm:presLayoutVars>
          <dgm:chMax val="0"/>
          <dgm:chPref val="0"/>
        </dgm:presLayoutVars>
      </dgm:prSet>
      <dgm:spPr/>
    </dgm:pt>
    <dgm:pt modelId="{019288CE-7E76-415C-A5F4-50B2153CC113}" type="pres">
      <dgm:prSet presAssocID="{E524CE58-695E-4A36-B34E-4B3882922232}" presName="sibTrans" presStyleCnt="0"/>
      <dgm:spPr/>
    </dgm:pt>
    <dgm:pt modelId="{F8584A29-804D-4A67-A589-52ABE2BB03FE}" type="pres">
      <dgm:prSet presAssocID="{A1260642-483E-4CE6-9A3B-29C84F855099}" presName="compNode" presStyleCnt="0"/>
      <dgm:spPr/>
    </dgm:pt>
    <dgm:pt modelId="{6BA9FBD0-9FD7-4843-ABDE-AA09D01F0027}" type="pres">
      <dgm:prSet presAssocID="{A1260642-483E-4CE6-9A3B-29C84F855099}" presName="bgRect" presStyleLbl="bgShp" presStyleIdx="3" presStyleCnt="5"/>
      <dgm:spPr/>
    </dgm:pt>
    <dgm:pt modelId="{8AAA1489-1183-4050-AD6F-26EF27D660F0}" type="pres">
      <dgm:prSet presAssocID="{A1260642-483E-4CE6-9A3B-29C84F855099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52B871A7-C562-4296-8DC5-F0104B4D6F1B}" type="pres">
      <dgm:prSet presAssocID="{A1260642-483E-4CE6-9A3B-29C84F855099}" presName="spaceRect" presStyleCnt="0"/>
      <dgm:spPr/>
    </dgm:pt>
    <dgm:pt modelId="{EB9DEF2E-4077-43A1-A1FA-04DB0D9E61BB}" type="pres">
      <dgm:prSet presAssocID="{A1260642-483E-4CE6-9A3B-29C84F855099}" presName="parTx" presStyleLbl="revTx" presStyleIdx="3" presStyleCnt="5">
        <dgm:presLayoutVars>
          <dgm:chMax val="0"/>
          <dgm:chPref val="0"/>
        </dgm:presLayoutVars>
      </dgm:prSet>
      <dgm:spPr/>
    </dgm:pt>
    <dgm:pt modelId="{F152BBB4-CEF9-4E0A-94D2-9D9A3B9C8604}" type="pres">
      <dgm:prSet presAssocID="{3F91E5F4-73AE-41EC-819B-EC96EEE18A2B}" presName="sibTrans" presStyleCnt="0"/>
      <dgm:spPr/>
    </dgm:pt>
    <dgm:pt modelId="{F4BDE909-3DC4-4E6A-86E6-CE70F1F55B69}" type="pres">
      <dgm:prSet presAssocID="{F3485C4F-5365-4505-BF21-62BAA12D613F}" presName="compNode" presStyleCnt="0"/>
      <dgm:spPr/>
    </dgm:pt>
    <dgm:pt modelId="{D5F0D445-CECE-4542-829F-9B0412ABEAF9}" type="pres">
      <dgm:prSet presAssocID="{F3485C4F-5365-4505-BF21-62BAA12D613F}" presName="bgRect" presStyleLbl="bgShp" presStyleIdx="4" presStyleCnt="5"/>
      <dgm:spPr/>
    </dgm:pt>
    <dgm:pt modelId="{03A81293-9262-41DB-AD7F-8EFAD5B9D813}" type="pres">
      <dgm:prSet presAssocID="{F3485C4F-5365-4505-BF21-62BAA12D613F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ll scene"/>
        </a:ext>
      </dgm:extLst>
    </dgm:pt>
    <dgm:pt modelId="{AC7B993C-AC09-44FD-82CF-975929234032}" type="pres">
      <dgm:prSet presAssocID="{F3485C4F-5365-4505-BF21-62BAA12D613F}" presName="spaceRect" presStyleCnt="0"/>
      <dgm:spPr/>
    </dgm:pt>
    <dgm:pt modelId="{82902A13-3BD7-4ABD-A025-4C321E30E9BA}" type="pres">
      <dgm:prSet presAssocID="{F3485C4F-5365-4505-BF21-62BAA12D613F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085F972B-3FA0-4FCE-ACF8-D7D76762535F}" srcId="{932C4496-E06C-40E3-9E8C-AB0F23447CB8}" destId="{18FFADD3-AEF2-470B-BB8B-1C803D9AD7C1}" srcOrd="1" destOrd="0" parTransId="{D0B4DE83-D1C7-4290-9F2A-989310872580}" sibTransId="{2FD4FE11-49DD-4698-919B-1B539CACFAF3}"/>
    <dgm:cxn modelId="{F25BF651-5813-448B-982A-5B678CD0B81C}" type="presOf" srcId="{F3485C4F-5365-4505-BF21-62BAA12D613F}" destId="{82902A13-3BD7-4ABD-A025-4C321E30E9BA}" srcOrd="0" destOrd="0" presId="urn:microsoft.com/office/officeart/2018/2/layout/IconVerticalSolidList"/>
    <dgm:cxn modelId="{0F753A7D-25B4-4F8C-8CDB-7EE63500AD8B}" srcId="{932C4496-E06C-40E3-9E8C-AB0F23447CB8}" destId="{02828471-5D64-4533-8399-5C7AC5037ADD}" srcOrd="0" destOrd="0" parTransId="{9D3D343A-4335-460A-841C-8B8D3BED3F56}" sibTransId="{448C7D3B-407F-428D-BF96-FD8ED71B5C45}"/>
    <dgm:cxn modelId="{99D01383-53A5-475C-97C2-0818AB59FF57}" srcId="{932C4496-E06C-40E3-9E8C-AB0F23447CB8}" destId="{F3485C4F-5365-4505-BF21-62BAA12D613F}" srcOrd="4" destOrd="0" parTransId="{ED538CA4-7124-4EEA-BD00-2E2696AC3F08}" sibTransId="{C3EDA09A-C9E5-4713-B643-7C29867D59B5}"/>
    <dgm:cxn modelId="{5854269F-761B-4C76-9614-D70C25BBBB8F}" type="presOf" srcId="{932C4496-E06C-40E3-9E8C-AB0F23447CB8}" destId="{086E786E-5571-4854-A96E-463F3620AEBF}" srcOrd="0" destOrd="0" presId="urn:microsoft.com/office/officeart/2018/2/layout/IconVerticalSolidList"/>
    <dgm:cxn modelId="{6964E2B6-5D72-45EA-9742-986360533224}" type="presOf" srcId="{18FFADD3-AEF2-470B-BB8B-1C803D9AD7C1}" destId="{177D782E-EC6A-460D-AF56-46D01BD2C9E0}" srcOrd="0" destOrd="0" presId="urn:microsoft.com/office/officeart/2018/2/layout/IconVerticalSolidList"/>
    <dgm:cxn modelId="{15710BB9-873D-4E9B-85E7-7D0904A84739}" srcId="{932C4496-E06C-40E3-9E8C-AB0F23447CB8}" destId="{C2B95398-9E17-4902-A103-C27E3277DED6}" srcOrd="2" destOrd="0" parTransId="{385F99E9-A75E-4D2C-A482-C60CF47755B2}" sibTransId="{E524CE58-695E-4A36-B34E-4B3882922232}"/>
    <dgm:cxn modelId="{70C8D1C1-1AB9-418A-99F1-5C469C434692}" srcId="{932C4496-E06C-40E3-9E8C-AB0F23447CB8}" destId="{A1260642-483E-4CE6-9A3B-29C84F855099}" srcOrd="3" destOrd="0" parTransId="{92B070FE-2DB0-457A-A024-851EA2DED389}" sibTransId="{3F91E5F4-73AE-41EC-819B-EC96EEE18A2B}"/>
    <dgm:cxn modelId="{236235D2-1A30-49E7-AABF-A51D1E3F6810}" type="presOf" srcId="{A1260642-483E-4CE6-9A3B-29C84F855099}" destId="{EB9DEF2E-4077-43A1-A1FA-04DB0D9E61BB}" srcOrd="0" destOrd="0" presId="urn:microsoft.com/office/officeart/2018/2/layout/IconVerticalSolidList"/>
    <dgm:cxn modelId="{2F6B74DB-70AE-4F4A-88B7-4138C07910E8}" type="presOf" srcId="{C2B95398-9E17-4902-A103-C27E3277DED6}" destId="{2D062F25-AC66-4BED-A75D-0E0AB3CC45CB}" srcOrd="0" destOrd="0" presId="urn:microsoft.com/office/officeart/2018/2/layout/IconVerticalSolidList"/>
    <dgm:cxn modelId="{A08BEAF7-AA7E-49D3-BE35-8FE5F814EDA8}" type="presOf" srcId="{02828471-5D64-4533-8399-5C7AC5037ADD}" destId="{5A052862-F1EE-48E2-BCC8-4EAC81CD202F}" srcOrd="0" destOrd="0" presId="urn:microsoft.com/office/officeart/2018/2/layout/IconVerticalSolidList"/>
    <dgm:cxn modelId="{58A59782-7D0F-4A8E-9CBC-F866B13D307A}" type="presParOf" srcId="{086E786E-5571-4854-A96E-463F3620AEBF}" destId="{9A9DD5CC-9603-49F7-9B74-28793DCDCC62}" srcOrd="0" destOrd="0" presId="urn:microsoft.com/office/officeart/2018/2/layout/IconVerticalSolidList"/>
    <dgm:cxn modelId="{19508A02-9E1E-4DE6-B124-3DACA0CF545A}" type="presParOf" srcId="{9A9DD5CC-9603-49F7-9B74-28793DCDCC62}" destId="{B0A2A188-B85B-40B3-BE9E-8A7B9C7A3200}" srcOrd="0" destOrd="0" presId="urn:microsoft.com/office/officeart/2018/2/layout/IconVerticalSolidList"/>
    <dgm:cxn modelId="{2A0FFB28-164B-4482-A81C-D565EEA2514B}" type="presParOf" srcId="{9A9DD5CC-9603-49F7-9B74-28793DCDCC62}" destId="{52C696D1-EBB1-44B7-837A-7525517B7847}" srcOrd="1" destOrd="0" presId="urn:microsoft.com/office/officeart/2018/2/layout/IconVerticalSolidList"/>
    <dgm:cxn modelId="{43207B38-6F5C-4593-BD52-997FFDBC07B3}" type="presParOf" srcId="{9A9DD5CC-9603-49F7-9B74-28793DCDCC62}" destId="{B0CC8D55-F731-42E6-92A4-C61060DAE914}" srcOrd="2" destOrd="0" presId="urn:microsoft.com/office/officeart/2018/2/layout/IconVerticalSolidList"/>
    <dgm:cxn modelId="{FC4C8099-41FA-457F-94B0-A889AD50AB4C}" type="presParOf" srcId="{9A9DD5CC-9603-49F7-9B74-28793DCDCC62}" destId="{5A052862-F1EE-48E2-BCC8-4EAC81CD202F}" srcOrd="3" destOrd="0" presId="urn:microsoft.com/office/officeart/2018/2/layout/IconVerticalSolidList"/>
    <dgm:cxn modelId="{73825927-039E-49A1-9200-3B8F746F393D}" type="presParOf" srcId="{086E786E-5571-4854-A96E-463F3620AEBF}" destId="{97BD1D18-628D-4360-B333-29EDB550F115}" srcOrd="1" destOrd="0" presId="urn:microsoft.com/office/officeart/2018/2/layout/IconVerticalSolidList"/>
    <dgm:cxn modelId="{BFC329B1-2406-41BE-B8FC-417C107E3D34}" type="presParOf" srcId="{086E786E-5571-4854-A96E-463F3620AEBF}" destId="{9963135A-FE3F-416B-BC10-E7329A03B92C}" srcOrd="2" destOrd="0" presId="urn:microsoft.com/office/officeart/2018/2/layout/IconVerticalSolidList"/>
    <dgm:cxn modelId="{B799D11D-D2E6-4909-97C5-845ECA9EFA08}" type="presParOf" srcId="{9963135A-FE3F-416B-BC10-E7329A03B92C}" destId="{A1C260DF-AC51-4172-BD34-65F5160B0D95}" srcOrd="0" destOrd="0" presId="urn:microsoft.com/office/officeart/2018/2/layout/IconVerticalSolidList"/>
    <dgm:cxn modelId="{5466A3F6-B2DF-4774-8A27-0378EC72BA45}" type="presParOf" srcId="{9963135A-FE3F-416B-BC10-E7329A03B92C}" destId="{D4A193E6-640C-448D-A59B-BFEC6F29C8D9}" srcOrd="1" destOrd="0" presId="urn:microsoft.com/office/officeart/2018/2/layout/IconVerticalSolidList"/>
    <dgm:cxn modelId="{D67B2ED3-246F-49ED-BA16-3A893F24112A}" type="presParOf" srcId="{9963135A-FE3F-416B-BC10-E7329A03B92C}" destId="{9F388359-6ADB-47F4-A1D0-C24B64F8109C}" srcOrd="2" destOrd="0" presId="urn:microsoft.com/office/officeart/2018/2/layout/IconVerticalSolidList"/>
    <dgm:cxn modelId="{A5BA46CE-3FC2-4CE3-91E2-9DE041D381D1}" type="presParOf" srcId="{9963135A-FE3F-416B-BC10-E7329A03B92C}" destId="{177D782E-EC6A-460D-AF56-46D01BD2C9E0}" srcOrd="3" destOrd="0" presId="urn:microsoft.com/office/officeart/2018/2/layout/IconVerticalSolidList"/>
    <dgm:cxn modelId="{88A42670-8EAA-4887-B047-B29E5986EFF6}" type="presParOf" srcId="{086E786E-5571-4854-A96E-463F3620AEBF}" destId="{328B7F28-CFAA-41D3-852E-08D4740585DB}" srcOrd="3" destOrd="0" presId="urn:microsoft.com/office/officeart/2018/2/layout/IconVerticalSolidList"/>
    <dgm:cxn modelId="{D61A0E9A-8909-460F-87BB-2C83AA8E764F}" type="presParOf" srcId="{086E786E-5571-4854-A96E-463F3620AEBF}" destId="{9BEB05A0-E0D4-491A-AA1C-39D7901EFF51}" srcOrd="4" destOrd="0" presId="urn:microsoft.com/office/officeart/2018/2/layout/IconVerticalSolidList"/>
    <dgm:cxn modelId="{72077F66-BC99-45E7-9E49-E95268E3B282}" type="presParOf" srcId="{9BEB05A0-E0D4-491A-AA1C-39D7901EFF51}" destId="{29240A93-CB40-4A9C-916E-A17B86896511}" srcOrd="0" destOrd="0" presId="urn:microsoft.com/office/officeart/2018/2/layout/IconVerticalSolidList"/>
    <dgm:cxn modelId="{99FDE043-19A2-4394-8252-30F1E2E5C81E}" type="presParOf" srcId="{9BEB05A0-E0D4-491A-AA1C-39D7901EFF51}" destId="{006C1FB4-D4BF-4E57-8563-3CC0410FBC66}" srcOrd="1" destOrd="0" presId="urn:microsoft.com/office/officeart/2018/2/layout/IconVerticalSolidList"/>
    <dgm:cxn modelId="{BBF0EF1C-B6DB-4691-8D17-D88BE7E914E2}" type="presParOf" srcId="{9BEB05A0-E0D4-491A-AA1C-39D7901EFF51}" destId="{B48CA022-C994-4C8F-9495-AADF672CEA22}" srcOrd="2" destOrd="0" presId="urn:microsoft.com/office/officeart/2018/2/layout/IconVerticalSolidList"/>
    <dgm:cxn modelId="{A6BA12DC-21B9-494F-A504-A13F2F1FED0F}" type="presParOf" srcId="{9BEB05A0-E0D4-491A-AA1C-39D7901EFF51}" destId="{2D062F25-AC66-4BED-A75D-0E0AB3CC45CB}" srcOrd="3" destOrd="0" presId="urn:microsoft.com/office/officeart/2018/2/layout/IconVerticalSolidList"/>
    <dgm:cxn modelId="{E35560FD-29AD-4872-9E09-D8B20B383992}" type="presParOf" srcId="{086E786E-5571-4854-A96E-463F3620AEBF}" destId="{019288CE-7E76-415C-A5F4-50B2153CC113}" srcOrd="5" destOrd="0" presId="urn:microsoft.com/office/officeart/2018/2/layout/IconVerticalSolidList"/>
    <dgm:cxn modelId="{5991C8CF-2F84-41CF-A198-52B820C70D96}" type="presParOf" srcId="{086E786E-5571-4854-A96E-463F3620AEBF}" destId="{F8584A29-804D-4A67-A589-52ABE2BB03FE}" srcOrd="6" destOrd="0" presId="urn:microsoft.com/office/officeart/2018/2/layout/IconVerticalSolidList"/>
    <dgm:cxn modelId="{8862CB71-6C6E-4E81-BE2B-D48F312D1379}" type="presParOf" srcId="{F8584A29-804D-4A67-A589-52ABE2BB03FE}" destId="{6BA9FBD0-9FD7-4843-ABDE-AA09D01F0027}" srcOrd="0" destOrd="0" presId="urn:microsoft.com/office/officeart/2018/2/layout/IconVerticalSolidList"/>
    <dgm:cxn modelId="{60BF9D2F-CFDE-45CA-ABFE-4A3138944A5A}" type="presParOf" srcId="{F8584A29-804D-4A67-A589-52ABE2BB03FE}" destId="{8AAA1489-1183-4050-AD6F-26EF27D660F0}" srcOrd="1" destOrd="0" presId="urn:microsoft.com/office/officeart/2018/2/layout/IconVerticalSolidList"/>
    <dgm:cxn modelId="{4858C49C-9B9D-40E9-801B-D6DD56875C2C}" type="presParOf" srcId="{F8584A29-804D-4A67-A589-52ABE2BB03FE}" destId="{52B871A7-C562-4296-8DC5-F0104B4D6F1B}" srcOrd="2" destOrd="0" presId="urn:microsoft.com/office/officeart/2018/2/layout/IconVerticalSolidList"/>
    <dgm:cxn modelId="{11FE2F23-86E0-4F2E-8421-BE2D7EFF4B07}" type="presParOf" srcId="{F8584A29-804D-4A67-A589-52ABE2BB03FE}" destId="{EB9DEF2E-4077-43A1-A1FA-04DB0D9E61BB}" srcOrd="3" destOrd="0" presId="urn:microsoft.com/office/officeart/2018/2/layout/IconVerticalSolidList"/>
    <dgm:cxn modelId="{F969996F-0706-41B1-8644-35777A9BA9E1}" type="presParOf" srcId="{086E786E-5571-4854-A96E-463F3620AEBF}" destId="{F152BBB4-CEF9-4E0A-94D2-9D9A3B9C8604}" srcOrd="7" destOrd="0" presId="urn:microsoft.com/office/officeart/2018/2/layout/IconVerticalSolidList"/>
    <dgm:cxn modelId="{12E66288-04F0-4176-AFD6-9FC6634C44B7}" type="presParOf" srcId="{086E786E-5571-4854-A96E-463F3620AEBF}" destId="{F4BDE909-3DC4-4E6A-86E6-CE70F1F55B69}" srcOrd="8" destOrd="0" presId="urn:microsoft.com/office/officeart/2018/2/layout/IconVerticalSolidList"/>
    <dgm:cxn modelId="{E81D103E-6DF6-4A56-85CF-422980EFE665}" type="presParOf" srcId="{F4BDE909-3DC4-4E6A-86E6-CE70F1F55B69}" destId="{D5F0D445-CECE-4542-829F-9B0412ABEAF9}" srcOrd="0" destOrd="0" presId="urn:microsoft.com/office/officeart/2018/2/layout/IconVerticalSolidList"/>
    <dgm:cxn modelId="{B1729D19-59F3-4919-972A-E26FA37BA05D}" type="presParOf" srcId="{F4BDE909-3DC4-4E6A-86E6-CE70F1F55B69}" destId="{03A81293-9262-41DB-AD7F-8EFAD5B9D813}" srcOrd="1" destOrd="0" presId="urn:microsoft.com/office/officeart/2018/2/layout/IconVerticalSolidList"/>
    <dgm:cxn modelId="{85A7DB5B-2AD0-4F8E-8C8E-8EFF80BA1410}" type="presParOf" srcId="{F4BDE909-3DC4-4E6A-86E6-CE70F1F55B69}" destId="{AC7B993C-AC09-44FD-82CF-975929234032}" srcOrd="2" destOrd="0" presId="urn:microsoft.com/office/officeart/2018/2/layout/IconVerticalSolidList"/>
    <dgm:cxn modelId="{52E4D5DC-63CC-48DA-AC73-466CBA2F70B0}" type="presParOf" srcId="{F4BDE909-3DC4-4E6A-86E6-CE70F1F55B69}" destId="{82902A13-3BD7-4ABD-A025-4C321E30E9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79248B-0C6D-445C-8CFF-639E6422801B}">
      <dsp:nvSpPr>
        <dsp:cNvPr id="0" name=""/>
        <dsp:cNvSpPr/>
      </dsp:nvSpPr>
      <dsp:spPr>
        <a:xfrm>
          <a:off x="269983" y="0"/>
          <a:ext cx="5105400" cy="510540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C6EC1-2C31-4A00-8D5F-3B7386FD502A}">
      <dsp:nvSpPr>
        <dsp:cNvPr id="0" name=""/>
        <dsp:cNvSpPr/>
      </dsp:nvSpPr>
      <dsp:spPr>
        <a:xfrm>
          <a:off x="620004" y="485013"/>
          <a:ext cx="1991106" cy="199110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Policy Document</a:t>
          </a:r>
        </a:p>
      </dsp:txBody>
      <dsp:txXfrm>
        <a:off x="717202" y="582211"/>
        <a:ext cx="1796710" cy="1796710"/>
      </dsp:txXfrm>
    </dsp:sp>
    <dsp:sp modelId="{572AE61B-CC50-4F0A-83C0-A624FF5388BA}">
      <dsp:nvSpPr>
        <dsp:cNvPr id="0" name=""/>
        <dsp:cNvSpPr/>
      </dsp:nvSpPr>
      <dsp:spPr>
        <a:xfrm>
          <a:off x="2764272" y="485013"/>
          <a:ext cx="1991106" cy="199110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Financial Plan</a:t>
          </a:r>
        </a:p>
      </dsp:txBody>
      <dsp:txXfrm>
        <a:off x="2861470" y="582211"/>
        <a:ext cx="1796710" cy="1796710"/>
      </dsp:txXfrm>
    </dsp:sp>
    <dsp:sp modelId="{73C7EC77-C0EE-43B4-A64C-B50F5BB1D390}">
      <dsp:nvSpPr>
        <dsp:cNvPr id="0" name=""/>
        <dsp:cNvSpPr/>
      </dsp:nvSpPr>
      <dsp:spPr>
        <a:xfrm>
          <a:off x="620004" y="2629281"/>
          <a:ext cx="1991106" cy="199110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Operations Guide</a:t>
          </a:r>
        </a:p>
      </dsp:txBody>
      <dsp:txXfrm>
        <a:off x="717202" y="2726479"/>
        <a:ext cx="1796710" cy="1796710"/>
      </dsp:txXfrm>
    </dsp:sp>
    <dsp:sp modelId="{7E1B290C-CD2F-412E-8404-0DD03BF35F4C}">
      <dsp:nvSpPr>
        <dsp:cNvPr id="0" name=""/>
        <dsp:cNvSpPr/>
      </dsp:nvSpPr>
      <dsp:spPr>
        <a:xfrm>
          <a:off x="2764272" y="2629281"/>
          <a:ext cx="1991106" cy="19911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Communication Tool</a:t>
          </a:r>
        </a:p>
      </dsp:txBody>
      <dsp:txXfrm>
        <a:off x="2861470" y="2726479"/>
        <a:ext cx="1796710" cy="1796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2A188-B85B-40B3-BE9E-8A7B9C7A3200}">
      <dsp:nvSpPr>
        <dsp:cNvPr id="0" name=""/>
        <dsp:cNvSpPr/>
      </dsp:nvSpPr>
      <dsp:spPr>
        <a:xfrm>
          <a:off x="0" y="3993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C696D1-EBB1-44B7-837A-7525517B7847}">
      <dsp:nvSpPr>
        <dsp:cNvPr id="0" name=""/>
        <dsp:cNvSpPr/>
      </dsp:nvSpPr>
      <dsp:spPr>
        <a:xfrm>
          <a:off x="257290" y="195365"/>
          <a:ext cx="467800" cy="467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052862-F1EE-48E2-BCC8-4EAC81CD202F}">
      <dsp:nvSpPr>
        <dsp:cNvPr id="0" name=""/>
        <dsp:cNvSpPr/>
      </dsp:nvSpPr>
      <dsp:spPr>
        <a:xfrm>
          <a:off x="982380" y="3993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Operational Excellence: </a:t>
          </a:r>
          <a:r>
            <a:rPr lang="en-US" sz="1600" kern="1200"/>
            <a:t>Deliver efficient, transparent, and accountable government services through data-driven management, staff development, and adherence to best practices.</a:t>
          </a:r>
        </a:p>
      </dsp:txBody>
      <dsp:txXfrm>
        <a:off x="982380" y="3993"/>
        <a:ext cx="7401588" cy="850545"/>
      </dsp:txXfrm>
    </dsp:sp>
    <dsp:sp modelId="{A1C260DF-AC51-4172-BD34-65F5160B0D95}">
      <dsp:nvSpPr>
        <dsp:cNvPr id="0" name=""/>
        <dsp:cNvSpPr/>
      </dsp:nvSpPr>
      <dsp:spPr>
        <a:xfrm>
          <a:off x="0" y="1067175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A193E6-640C-448D-A59B-BFEC6F29C8D9}">
      <dsp:nvSpPr>
        <dsp:cNvPr id="0" name=""/>
        <dsp:cNvSpPr/>
      </dsp:nvSpPr>
      <dsp:spPr>
        <a:xfrm>
          <a:off x="257290" y="1258547"/>
          <a:ext cx="467800" cy="467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D782E-EC6A-460D-AF56-46D01BD2C9E0}">
      <dsp:nvSpPr>
        <dsp:cNvPr id="0" name=""/>
        <dsp:cNvSpPr/>
      </dsp:nvSpPr>
      <dsp:spPr>
        <a:xfrm>
          <a:off x="982380" y="1067175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Financial Stewardship &amp; Accountability:</a:t>
          </a:r>
          <a:r>
            <a:rPr lang="en-US" sz="1600" kern="1200"/>
            <a:t> Ensure long-term fiscal sustainability by maintaining balanced budgets, preserving fund balance reserves, and aligning all spending with adopted financial policies.</a:t>
          </a:r>
        </a:p>
      </dsp:txBody>
      <dsp:txXfrm>
        <a:off x="982380" y="1067175"/>
        <a:ext cx="7401588" cy="850545"/>
      </dsp:txXfrm>
    </dsp:sp>
    <dsp:sp modelId="{29240A93-CB40-4A9C-916E-A17B86896511}">
      <dsp:nvSpPr>
        <dsp:cNvPr id="0" name=""/>
        <dsp:cNvSpPr/>
      </dsp:nvSpPr>
      <dsp:spPr>
        <a:xfrm>
          <a:off x="0" y="2130357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C1FB4-D4BF-4E57-8563-3CC0410FBC66}">
      <dsp:nvSpPr>
        <dsp:cNvPr id="0" name=""/>
        <dsp:cNvSpPr/>
      </dsp:nvSpPr>
      <dsp:spPr>
        <a:xfrm>
          <a:off x="257290" y="2321729"/>
          <a:ext cx="467800" cy="467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62F25-AC66-4BED-A75D-0E0AB3CC45CB}">
      <dsp:nvSpPr>
        <dsp:cNvPr id="0" name=""/>
        <dsp:cNvSpPr/>
      </dsp:nvSpPr>
      <dsp:spPr>
        <a:xfrm>
          <a:off x="982380" y="2130357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Sustainable Infrastructure &amp; Environment: </a:t>
          </a:r>
          <a:r>
            <a:rPr lang="en-US" sz="1600" kern="1200"/>
            <a:t>Invest in the Borough’s physical assets—streets, stormwater, and public spaces—through preventive maintenance, capital planning, and environmental compliance.</a:t>
          </a:r>
        </a:p>
      </dsp:txBody>
      <dsp:txXfrm>
        <a:off x="982380" y="2130357"/>
        <a:ext cx="7401588" cy="850545"/>
      </dsp:txXfrm>
    </dsp:sp>
    <dsp:sp modelId="{6BA9FBD0-9FD7-4843-ABDE-AA09D01F0027}">
      <dsp:nvSpPr>
        <dsp:cNvPr id="0" name=""/>
        <dsp:cNvSpPr/>
      </dsp:nvSpPr>
      <dsp:spPr>
        <a:xfrm>
          <a:off x="0" y="3193539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A1489-1183-4050-AD6F-26EF27D660F0}">
      <dsp:nvSpPr>
        <dsp:cNvPr id="0" name=""/>
        <dsp:cNvSpPr/>
      </dsp:nvSpPr>
      <dsp:spPr>
        <a:xfrm>
          <a:off x="257290" y="3384911"/>
          <a:ext cx="467800" cy="4678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DEF2E-4077-43A1-A1FA-04DB0D9E61BB}">
      <dsp:nvSpPr>
        <dsp:cNvPr id="0" name=""/>
        <dsp:cNvSpPr/>
      </dsp:nvSpPr>
      <dsp:spPr>
        <a:xfrm>
          <a:off x="982380" y="3193539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Community Well-Being &amp; Public Safety: </a:t>
          </a:r>
          <a:r>
            <a:rPr lang="en-US" sz="1600" kern="1200"/>
            <a:t>Promote a safe, healthy, and connected community through high-quality public safety partnerships, code enforcement, and responsive resident services.</a:t>
          </a:r>
        </a:p>
      </dsp:txBody>
      <dsp:txXfrm>
        <a:off x="982380" y="3193539"/>
        <a:ext cx="7401588" cy="850545"/>
      </dsp:txXfrm>
    </dsp:sp>
    <dsp:sp modelId="{D5F0D445-CECE-4542-829F-9B0412ABEAF9}">
      <dsp:nvSpPr>
        <dsp:cNvPr id="0" name=""/>
        <dsp:cNvSpPr/>
      </dsp:nvSpPr>
      <dsp:spPr>
        <a:xfrm>
          <a:off x="0" y="4256721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A81293-9262-41DB-AD7F-8EFAD5B9D813}">
      <dsp:nvSpPr>
        <dsp:cNvPr id="0" name=""/>
        <dsp:cNvSpPr/>
      </dsp:nvSpPr>
      <dsp:spPr>
        <a:xfrm>
          <a:off x="257290" y="4448093"/>
          <a:ext cx="467800" cy="4678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02A13-3BD7-4ABD-A025-4C321E30E9BA}">
      <dsp:nvSpPr>
        <dsp:cNvPr id="0" name=""/>
        <dsp:cNvSpPr/>
      </dsp:nvSpPr>
      <dsp:spPr>
        <a:xfrm>
          <a:off x="982380" y="4256721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Placemaking &amp; Economic Vitality: </a:t>
          </a:r>
          <a:r>
            <a:rPr lang="en-US" sz="1600" kern="1200"/>
            <a:t>Support neighborhood reinvestment, small-business growth, and beautification initiatives that enhance Mount Penn’s character and sense of place.</a:t>
          </a:r>
        </a:p>
      </dsp:txBody>
      <dsp:txXfrm>
        <a:off x="982380" y="4256721"/>
        <a:ext cx="7401588" cy="850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74953-F0A7-4A75-87B1-3A81E5E708B8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6C1A0-BCCE-4B6E-BE4C-5E4162DE0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50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GFOA Standards and Objectives.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B6C1A0-BCCE-4B6E-BE4C-5E4162DE08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19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B6C1A0-BCCE-4B6E-BE4C-5E4162DE08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90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2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9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8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9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83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8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48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8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9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3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1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649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A44D44-5A82-B2DB-F712-0522A87CF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434438"/>
            <a:ext cx="4274820" cy="2612976"/>
          </a:xfrm>
        </p:spPr>
        <p:txBody>
          <a:bodyPr anchor="t">
            <a:normAutofit/>
          </a:bodyPr>
          <a:lstStyle/>
          <a:p>
            <a:r>
              <a:rPr lang="en-US" sz="6000" dirty="0">
                <a:latin typeface="Bahnschrift" panose="020B0502040204020203" pitchFamily="34" charset="0"/>
              </a:rPr>
              <a:t>CY 2026 Budget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55DFE-E62A-1E2E-E817-CBF77F9B4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130979"/>
            <a:ext cx="2983229" cy="1160231"/>
          </a:xfrm>
        </p:spPr>
        <p:txBody>
          <a:bodyPr anchor="b">
            <a:normAutofit/>
          </a:bodyPr>
          <a:lstStyle/>
          <a:p>
            <a:r>
              <a:rPr lang="en-US" dirty="0"/>
              <a:t>Presented by Hunter L. Ahrens, MPA, SHRM-SCP</a:t>
            </a:r>
          </a:p>
        </p:txBody>
      </p:sp>
      <p:pic>
        <p:nvPicPr>
          <p:cNvPr id="5" name="Picture 4" descr="A logo of a city&#10;&#10;AI-generated content may be incorrect.">
            <a:extLst>
              <a:ext uri="{FF2B5EF4-FFF2-40B4-BE49-F238E27FC236}">
                <a16:creationId xmlns:a16="http://schemas.microsoft.com/office/drawing/2014/main" id="{7F7A0061-046E-5DC4-40D6-BF60E89A24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531" y="990201"/>
            <a:ext cx="5323786" cy="481802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6B4E86-32C4-273A-1ADF-6B4424354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476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1D211-4D38-7509-95B3-7A4E0D04C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CE190-6CDA-5160-E59F-5175192EF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07" y="1078667"/>
            <a:ext cx="10890929" cy="1097280"/>
          </a:xfrm>
        </p:spPr>
        <p:txBody>
          <a:bodyPr/>
          <a:lstStyle/>
          <a:p>
            <a:r>
              <a:rPr lang="en-US" dirty="0"/>
              <a:t>Sustainability of Solid Waste Fee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464BE49-5E05-66B2-4305-1D5202E410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462799"/>
              </p:ext>
            </p:extLst>
          </p:nvPr>
        </p:nvGraphicFramePr>
        <p:xfrm>
          <a:off x="5054605" y="1894007"/>
          <a:ext cx="6584787" cy="4562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DBD0FD6-8355-63AB-5708-6ADE18AFD08B}"/>
              </a:ext>
            </a:extLst>
          </p:cNvPr>
          <p:cNvSpPr txBox="1"/>
          <p:nvPr/>
        </p:nvSpPr>
        <p:spPr>
          <a:xfrm>
            <a:off x="552607" y="1743810"/>
            <a:ext cx="434588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timeframe that revenue is collected for the Solid Waste Fund is primarily March – June each year, on cycle with real estate taxes.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This creates cash flow issues that need to be tended to in the January to March timeframe as the first payments are collected.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Potential options are looking at short-term financing or delaying payment with the hauler. The pace of collections depends on folks’ ability to pay and the disbursement by the our collector.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best solution is to have funds to cover the first three months of bills prior to revenue coming in.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F3FD17B-7809-27CF-8CBF-687C228E4EB9}"/>
              </a:ext>
            </a:extLst>
          </p:cNvPr>
          <p:cNvSpPr/>
          <p:nvPr/>
        </p:nvSpPr>
        <p:spPr>
          <a:xfrm>
            <a:off x="10896599" y="4891087"/>
            <a:ext cx="618967" cy="618967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D3BB1CD-C234-4E69-B54F-95134B07153D}"/>
              </a:ext>
            </a:extLst>
          </p:cNvPr>
          <p:cNvSpPr/>
          <p:nvPr/>
        </p:nvSpPr>
        <p:spPr>
          <a:xfrm>
            <a:off x="7210424" y="4891087"/>
            <a:ext cx="714376" cy="714376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1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F658-E07E-E415-5174-15E37A4AF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6" y="1057276"/>
            <a:ext cx="10890929" cy="1097280"/>
          </a:xfrm>
        </p:spPr>
        <p:txBody>
          <a:bodyPr/>
          <a:lstStyle/>
          <a:p>
            <a:r>
              <a:rPr lang="en-US" dirty="0"/>
              <a:t>General Fund Deficit (CY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4DAD9-FC22-7962-ED39-E98F5CF1D2D3}"/>
              </a:ext>
            </a:extLst>
          </p:cNvPr>
          <p:cNvSpPr txBox="1"/>
          <p:nvPr/>
        </p:nvSpPr>
        <p:spPr>
          <a:xfrm>
            <a:off x="650535" y="1800225"/>
            <a:ext cx="502636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deficit for the CY 2025 Budget is projected to be $233,673.48.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two significant drivers of that deficit is the loan from the General Fund to the Solid Waste Fund and the unexpected major projects from the Summer.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paper, the $400K transfer to the Capital Improvement Fund creates a much larger deficit, but that is on-paper, not in reality. Practically you can consider that a bank transfer.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staff is looking at short-term methods to reduce the anticipated deficit, including shifting costs to the Liquid Fuels Fund.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8CCC2A-6489-CD27-C760-D7FEC18B7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473717"/>
              </p:ext>
            </p:extLst>
          </p:nvPr>
        </p:nvGraphicFramePr>
        <p:xfrm>
          <a:off x="6096000" y="1952625"/>
          <a:ext cx="5835651" cy="3404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4431">
                  <a:extLst>
                    <a:ext uri="{9D8B030D-6E8A-4147-A177-3AD203B41FA5}">
                      <a16:colId xmlns:a16="http://schemas.microsoft.com/office/drawing/2014/main" val="2561295816"/>
                    </a:ext>
                  </a:extLst>
                </a:gridCol>
                <a:gridCol w="1781220">
                  <a:extLst>
                    <a:ext uri="{9D8B030D-6E8A-4147-A177-3AD203B41FA5}">
                      <a16:colId xmlns:a16="http://schemas.microsoft.com/office/drawing/2014/main" val="3588355230"/>
                    </a:ext>
                  </a:extLst>
                </a:gridCol>
              </a:tblGrid>
              <a:tr h="37824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Expenditure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Amount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2764607769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Solid Waste Fund Loan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$146,775.90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2141560809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Sinkhole Project on Friedensburg Rd.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$96,999.22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028428080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Street Crew Garage Design Fees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$37,251.75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61285388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Unpaid 2022 MMO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$22,051.34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283581160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N. 25</a:t>
                      </a:r>
                      <a:r>
                        <a:rPr lang="en-US" sz="1800" baseline="30000" dirty="0"/>
                        <a:t>th</a:t>
                      </a:r>
                      <a:r>
                        <a:rPr lang="en-US" sz="1800" dirty="0"/>
                        <a:t> Street Repairs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$21,787.00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3229458366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Additional Auditing Fees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$19,200.00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405236842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Health Insurance Enrollees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$6,626.36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093037831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Sum: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$350,691.57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2331440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569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3F27D-6800-0286-AC4F-6DF04ED1C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147864"/>
            <a:ext cx="6130371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dirty="0"/>
              <a:t>General Fund Deficit (CY 2026)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D48DEF4-6FBA-A241-5BE2-4C2581789F8F}"/>
              </a:ext>
            </a:extLst>
          </p:cNvPr>
          <p:cNvSpPr txBox="1"/>
          <p:nvPr/>
        </p:nvSpPr>
        <p:spPr>
          <a:xfrm>
            <a:off x="660992" y="2362006"/>
            <a:ext cx="6265102" cy="40874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The Borough’s CY 2026 Budget deficit is predominantly driven by personnel expenses.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Police expenses are projected to increase by $95,488.92 (7.50% increase). Regional Codes expenses are increasing by $15,778.75.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Borough Staff expenses increased  by $59,107.54 from the CY 2025 Budget; including benefits and wages.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The Borough’s increased costs have been offset by increased revenue and decreased expenditures elsewhere creating the est. deficit of $69,686.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78BCFB0-024A-7145-38CA-BC8C3DF417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3553123"/>
              </p:ext>
            </p:extLst>
          </p:nvPr>
        </p:nvGraphicFramePr>
        <p:xfrm>
          <a:off x="7155179" y="914400"/>
          <a:ext cx="4375829" cy="538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9523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2B55C5-1868-D973-3252-7B0A35512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10847494" cy="11710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Budget Problems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8FFC3C-015C-2866-FD8A-7130C82AF106}"/>
              </a:ext>
            </a:extLst>
          </p:cNvPr>
          <p:cNvSpPr txBox="1"/>
          <p:nvPr/>
        </p:nvSpPr>
        <p:spPr>
          <a:xfrm>
            <a:off x="6915150" y="1914529"/>
            <a:ext cx="4563618" cy="41022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500" dirty="0"/>
              <a:t>The General Fund deficit stands at $(69,686.07). This had been reduced somewhat by transferring $18,000.00 in Street Crew wages to the Liquid Fuels fund. 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500" dirty="0"/>
              <a:t>The Solid Waste Fund deficit stands at $(19,848.80) which needs to be resolved. The loan from the General Fund should also be addressed.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500" dirty="0"/>
              <a:t>The other fund deficits are expected or required, so they do not need to be resolved in the short-term and don’t present long-term challenges.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01FF295-8013-9693-70D9-DF48CD6F3D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859233"/>
              </p:ext>
            </p:extLst>
          </p:nvPr>
        </p:nvGraphicFramePr>
        <p:xfrm>
          <a:off x="713232" y="2003901"/>
          <a:ext cx="5648193" cy="3684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4553">
                  <a:extLst>
                    <a:ext uri="{9D8B030D-6E8A-4147-A177-3AD203B41FA5}">
                      <a16:colId xmlns:a16="http://schemas.microsoft.com/office/drawing/2014/main" val="2711325821"/>
                    </a:ext>
                  </a:extLst>
                </a:gridCol>
                <a:gridCol w="2833640">
                  <a:extLst>
                    <a:ext uri="{9D8B030D-6E8A-4147-A177-3AD203B41FA5}">
                      <a16:colId xmlns:a16="http://schemas.microsoft.com/office/drawing/2014/main" val="916944885"/>
                    </a:ext>
                  </a:extLst>
                </a:gridCol>
              </a:tblGrid>
              <a:tr h="62132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/>
                        <a:t>Decision Points</a:t>
                      </a:r>
                    </a:p>
                  </a:txBody>
                  <a:tcPr marL="92431" marR="92431" marT="46216" marB="46216"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502" marR="61502" marT="30751" marB="30751"/>
                </a:tc>
                <a:extLst>
                  <a:ext uri="{0D108BD9-81ED-4DB2-BD59-A6C34878D82A}">
                    <a16:rowId xmlns:a16="http://schemas.microsoft.com/office/drawing/2014/main" val="4223612411"/>
                  </a:ext>
                </a:extLst>
              </a:tr>
              <a:tr h="150751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Adjust solid waste fees.</a:t>
                      </a:r>
                    </a:p>
                  </a:txBody>
                  <a:tcPr marL="92431" marR="92431" marT="46216" marB="462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Pay deficit of solid waste fund from General Fund.</a:t>
                      </a:r>
                    </a:p>
                  </a:txBody>
                  <a:tcPr marL="92431" marR="92431" marT="46216" marB="46216"/>
                </a:tc>
                <a:extLst>
                  <a:ext uri="{0D108BD9-81ED-4DB2-BD59-A6C34878D82A}">
                    <a16:rowId xmlns:a16="http://schemas.microsoft.com/office/drawing/2014/main" val="384051843"/>
                  </a:ext>
                </a:extLst>
              </a:tr>
              <a:tr h="15075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Adjust tax rates for General Fund.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 marL="92431" marR="92431" marT="46216" marB="4621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Reduce expenditures in General Fund.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 marL="92431" marR="92431" marT="46216" marB="46216"/>
                </a:tc>
                <a:extLst>
                  <a:ext uri="{0D108BD9-81ED-4DB2-BD59-A6C34878D82A}">
                    <a16:rowId xmlns:a16="http://schemas.microsoft.com/office/drawing/2014/main" val="69432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2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D7795-40B1-046C-C3DD-C991C037A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Strategic Goals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F040F794-E4DD-8772-10B6-F3978312F6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8482100"/>
              </p:ext>
            </p:extLst>
          </p:nvPr>
        </p:nvGraphicFramePr>
        <p:xfrm>
          <a:off x="2950781" y="942973"/>
          <a:ext cx="8383969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983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670434-CCFF-5E0B-48E9-ED98B99CD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" y="411480"/>
            <a:ext cx="5051891" cy="41579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Budget Objectives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5F4E67-4DB9-8422-13E5-B36FD48EC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60B5130E-5B10-B917-D883-3B72D74D31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8102426"/>
              </p:ext>
            </p:extLst>
          </p:nvPr>
        </p:nvGraphicFramePr>
        <p:xfrm>
          <a:off x="6096000" y="876300"/>
          <a:ext cx="537538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9BAE3CB-0A5E-0B8B-874B-D6E230A91CE2}"/>
              </a:ext>
            </a:extLst>
          </p:cNvPr>
          <p:cNvSpPr txBox="1"/>
          <p:nvPr/>
        </p:nvSpPr>
        <p:spPr>
          <a:xfrm>
            <a:off x="713232" y="1173063"/>
            <a:ext cx="51297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Policy Document – The budget outlines the governing  policies of the Borough, including its Fund Balance objectives, legal requirements, and other policy choices.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Financial Plan – The budget provides a strategic plan for the Borough’s finances in CY 2026 and provides long-term insight into its finances.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Operations Guide – The budget’s financials are attached to the operations and goals the Borough Council sets for the next year and the resources provide support their accomplishment.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Communication Tool – The document acts as a detailed overview of the Borough’s policies, financials, and operations which can be accessed by Borough personnel and the public to understand the use of funds and other details.</a:t>
            </a:r>
          </a:p>
        </p:txBody>
      </p:sp>
    </p:spTree>
    <p:extLst>
      <p:ext uri="{BB962C8B-B14F-4D97-AF65-F5344CB8AC3E}">
        <p14:creationId xmlns:p14="http://schemas.microsoft.com/office/powerpoint/2010/main" val="2916828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2" name="Straight Connector 1041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44" name="Rectangle 1043">
            <a:extLst>
              <a:ext uri="{FF2B5EF4-FFF2-40B4-BE49-F238E27FC236}">
                <a16:creationId xmlns:a16="http://schemas.microsoft.com/office/drawing/2014/main" id="{8FCE029E-5073-4498-8104-8427AA987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1EED15-0232-F39D-5CDB-3ECA35800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401"/>
            <a:ext cx="4306824" cy="14778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GFOA Goals</a:t>
            </a:r>
          </a:p>
        </p:txBody>
      </p:sp>
      <p:pic>
        <p:nvPicPr>
          <p:cNvPr id="1026" name="Picture 2" descr="GFOA Distinguished Budget Presentation Award">
            <a:extLst>
              <a:ext uri="{FF2B5EF4-FFF2-40B4-BE49-F238E27FC236}">
                <a16:creationId xmlns:a16="http://schemas.microsoft.com/office/drawing/2014/main" id="{285FD45E-2139-F0B1-CBCA-7839F4C6F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" r="-2" b="-2"/>
          <a:stretch>
            <a:fillRect/>
          </a:stretch>
        </p:blipFill>
        <p:spPr bwMode="auto">
          <a:xfrm>
            <a:off x="219076" y="2488652"/>
            <a:ext cx="4946906" cy="368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46" name="Straight Connector 1045">
            <a:extLst>
              <a:ext uri="{FF2B5EF4-FFF2-40B4-BE49-F238E27FC236}">
                <a16:creationId xmlns:a16="http://schemas.microsoft.com/office/drawing/2014/main" id="{BEFF515C-2521-4964-9DAC-2BFB8EC86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0" y="6274446"/>
            <a:ext cx="4946904" cy="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461832D-9D69-45F4-1633-4892DDD234E4}"/>
              </a:ext>
            </a:extLst>
          </p:cNvPr>
          <p:cNvSpPr txBox="1"/>
          <p:nvPr/>
        </p:nvSpPr>
        <p:spPr>
          <a:xfrm>
            <a:off x="5641848" y="1014984"/>
            <a:ext cx="5889161" cy="5288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GFOA (Government Finance Officers Association) is a professional organization dedicated to public finance and the professionals in that area.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Their objective is to create standards and best practices for municipal, county, and state governments in the US and Canada.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Innovations to the budget that were included in this budget include detailed explanation of financial operations, a community and regional profile, strategic and tactical goals, operations guide, and detailed explanations of each budget line-item.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Meeting the GFOA goals demonstrates the Borough’s adherence to industry best-practice and creates a higher standard of the budget’s construction.</a:t>
            </a:r>
          </a:p>
        </p:txBody>
      </p:sp>
    </p:spTree>
    <p:extLst>
      <p:ext uri="{BB962C8B-B14F-4D97-AF65-F5344CB8AC3E}">
        <p14:creationId xmlns:p14="http://schemas.microsoft.com/office/powerpoint/2010/main" val="318837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17C037-02DD-BF6A-4EE8-71CD6CF2B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5737859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Fund Balances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CB7A15B-CD6E-9B9D-F8B6-71970778F51F}"/>
              </a:ext>
            </a:extLst>
          </p:cNvPr>
          <p:cNvSpPr txBox="1"/>
          <p:nvPr/>
        </p:nvSpPr>
        <p:spPr>
          <a:xfrm>
            <a:off x="640080" y="2633236"/>
            <a:ext cx="5737860" cy="3666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dirty="0"/>
              <a:t>In 2025, the Borough created two more funds to carefully track expenses for Trash &amp; Recycling and Capital Projects.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dirty="0"/>
              <a:t>While the General Fund balance appears large in 2024, many of those funds were restricted or committed.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dirty="0"/>
              <a:t>The actual “savings” the Borough is holding is approximately $400K.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122FBD0-2ED4-C219-197D-1F1B5FCBDB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7855875"/>
              </p:ext>
            </p:extLst>
          </p:nvPr>
        </p:nvGraphicFramePr>
        <p:xfrm>
          <a:off x="7155179" y="914400"/>
          <a:ext cx="4375829" cy="538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1287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F44FC7-8817-D408-A2B2-72D1BD49F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10847494" cy="11710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Operating Difference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36D891-A888-995D-EF8E-A7443562F117}"/>
              </a:ext>
            </a:extLst>
          </p:cNvPr>
          <p:cNvSpPr txBox="1"/>
          <p:nvPr/>
        </p:nvSpPr>
        <p:spPr>
          <a:xfrm>
            <a:off x="6915150" y="2256287"/>
            <a:ext cx="4563618" cy="37604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The Borough’s operating differences show a significant decrease in funds.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The Capital Fund is the largest decrease, but this is due to the construction of a new Streets Garage with state grand  money. That grant money is currently on the Borough’s accounts and cannot be expended for anything else.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The two areas where operating deficits must be addressed are the General Fund and Solid Waste Fund.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1" name="Chart 10">
                <a:extLst>
                  <a:ext uri="{FF2B5EF4-FFF2-40B4-BE49-F238E27FC236}">
                    <a16:creationId xmlns:a16="http://schemas.microsoft.com/office/drawing/2014/main" id="{45ED20AA-1136-3B2A-100A-15FDEB343F3A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624787870"/>
                  </p:ext>
                </p:extLst>
              </p:nvPr>
            </p:nvGraphicFramePr>
            <p:xfrm>
              <a:off x="713232" y="1747778"/>
              <a:ext cx="6168576" cy="42689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1" name="Chart 10">
                <a:extLst>
                  <a:ext uri="{FF2B5EF4-FFF2-40B4-BE49-F238E27FC236}">
                    <a16:creationId xmlns:a16="http://schemas.microsoft.com/office/drawing/2014/main" id="{45ED20AA-1136-3B2A-100A-15FDEB343F3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3232" y="1747778"/>
                <a:ext cx="6168576" cy="42689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47778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FEF42-E826-E9D0-5EDA-40B3A7469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10890928" cy="9715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Expenses Breakdown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9AA7464-1EB7-A869-C7D3-AA680BBA9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34AA7A7-6446-D37B-1D68-065677EB3BB8}"/>
              </a:ext>
            </a:extLst>
          </p:cNvPr>
          <p:cNvSpPr txBox="1"/>
          <p:nvPr/>
        </p:nvSpPr>
        <p:spPr>
          <a:xfrm>
            <a:off x="6871063" y="2537460"/>
            <a:ext cx="4659945" cy="37604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Public Safety expenses are clearly the largest portion of the Budget. This year also includes several grant projects that inflate the Borough’s functional areas.</a:t>
            </a:r>
            <a:endParaRPr lang="en-US"/>
          </a:p>
          <a:p>
            <a:pPr marL="800100" lvl="1" indent="-34290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Road Projects with excess grant funds: $521,738.02</a:t>
            </a:r>
            <a:endParaRPr lang="en-US"/>
          </a:p>
          <a:p>
            <a:pPr marL="800100" lvl="1" indent="-34290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Road Crew Building: $490,000.00</a:t>
            </a:r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C62DF93-047F-E223-7ADC-8CA6B2DD2E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831808"/>
              </p:ext>
            </p:extLst>
          </p:nvPr>
        </p:nvGraphicFramePr>
        <p:xfrm>
          <a:off x="713232" y="2537460"/>
          <a:ext cx="5648193" cy="3760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8881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5C005-78E8-3C93-91DE-CB72DD12B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C0D79A-4034-B7BC-089D-0620AE3D6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3149" y="1371600"/>
            <a:ext cx="5737859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/>
              <a:t>Breakdown of Expenses w/o Grants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66301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1C0393B-8E3A-EC67-C8B0-E19657E6F889}"/>
              </a:ext>
            </a:extLst>
          </p:cNvPr>
          <p:cNvSpPr txBox="1"/>
          <p:nvPr/>
        </p:nvSpPr>
        <p:spPr>
          <a:xfrm>
            <a:off x="5793149" y="2633236"/>
            <a:ext cx="5737860" cy="3666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Withdrawing the grant money from the larger budget framework reveals a more accurate picture of the Borough’s expenditures.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Public Safety expenses takes the most prominent role, which is spread over the General, Fire Tax, and EMS Tax funds.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Sanitation and Environmental expenses are almost completely encompassed within the trash and recycling bid.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A1897B2-C46E-76FE-1B9F-23766DC32F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1703156"/>
              </p:ext>
            </p:extLst>
          </p:nvPr>
        </p:nvGraphicFramePr>
        <p:xfrm>
          <a:off x="713232" y="914400"/>
          <a:ext cx="4343400" cy="538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50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61D5-B480-605D-9E19-32E9B3EF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Safety Function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5AA0CBF-64CC-322F-216B-E16A31E84A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3857353"/>
              </p:ext>
            </p:extLst>
          </p:nvPr>
        </p:nvGraphicFramePr>
        <p:xfrm>
          <a:off x="6364544" y="1371601"/>
          <a:ext cx="4976023" cy="4980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F821C1E-AE79-AE96-C939-CA6AADD02577}"/>
              </a:ext>
            </a:extLst>
          </p:cNvPr>
          <p:cNvSpPr txBox="1"/>
          <p:nvPr/>
        </p:nvSpPr>
        <p:spPr>
          <a:xfrm>
            <a:off x="640079" y="2196507"/>
            <a:ext cx="55340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public safety area of the budget is divided over three funds but is primarily made up by the Police Expenditures in the General Fund.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other major expenses are related to Permits and Code Enforcement, which the Borough invests significant resources.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for Fire and EMS Services has risen since last year with increased taxes but remain significantly lower than paid services in other municipalities.</a:t>
            </a:r>
          </a:p>
        </p:txBody>
      </p:sp>
    </p:spTree>
    <p:extLst>
      <p:ext uri="{BB962C8B-B14F-4D97-AF65-F5344CB8AC3E}">
        <p14:creationId xmlns:p14="http://schemas.microsoft.com/office/powerpoint/2010/main" val="2371254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FC35-8B78-61CE-1373-F95885DA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Sustainability of Solid Waste Fee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79877DC-6B1F-46F0-8B38-DCFB38EA44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892908"/>
              </p:ext>
            </p:extLst>
          </p:nvPr>
        </p:nvGraphicFramePr>
        <p:xfrm>
          <a:off x="5781674" y="2403961"/>
          <a:ext cx="597793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9902">
                  <a:extLst>
                    <a:ext uri="{9D8B030D-6E8A-4147-A177-3AD203B41FA5}">
                      <a16:colId xmlns:a16="http://schemas.microsoft.com/office/drawing/2014/main" val="1423678738"/>
                    </a:ext>
                  </a:extLst>
                </a:gridCol>
                <a:gridCol w="2008031">
                  <a:extLst>
                    <a:ext uri="{9D8B030D-6E8A-4147-A177-3AD203B41FA5}">
                      <a16:colId xmlns:a16="http://schemas.microsoft.com/office/drawing/2014/main" val="1607225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Calculations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314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Number of Dwelling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1,341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371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Current Fee ($450) x Dwelling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$611,160.80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096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Fund Balance Buildup (+ 3%)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$18,334.82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373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Collection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96.00%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761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Proposed Breakeven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$488.98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04214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3146C-2EE7-CDCF-2E86-D7F8034C1A0D}"/>
              </a:ext>
            </a:extLst>
          </p:cNvPr>
          <p:cNvSpPr txBox="1"/>
          <p:nvPr/>
        </p:nvSpPr>
        <p:spPr>
          <a:xfrm>
            <a:off x="676276" y="2403961"/>
            <a:ext cx="48767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current solid waste fee, compared to the bid expenses, leaf recycling fees, and fund balance buildup, creates a $50,183.62 shortfall on operations.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anticipated budget deficit is only $19,848.80 because additional revenue for prior year fees, delinquent fees, and interest reduces the net difference and does not include a funds buildup.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Solid Waste Fund already has an operating loan from the General Fund of $146,775.90 and any deficit  or borrowing would expand.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E16642-EAE4-EEFC-50C4-1BAF271726C5}"/>
              </a:ext>
            </a:extLst>
          </p:cNvPr>
          <p:cNvSpPr txBox="1"/>
          <p:nvPr/>
        </p:nvSpPr>
        <p:spPr>
          <a:xfrm>
            <a:off x="6207278" y="5117067"/>
            <a:ext cx="512672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THE CURRENT FEE $450.00 IS UNSUSTAINABLE</a:t>
            </a:r>
          </a:p>
        </p:txBody>
      </p:sp>
    </p:spTree>
    <p:extLst>
      <p:ext uri="{BB962C8B-B14F-4D97-AF65-F5344CB8AC3E}">
        <p14:creationId xmlns:p14="http://schemas.microsoft.com/office/powerpoint/2010/main" val="81718679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1351</Words>
  <Application>Microsoft Office PowerPoint</Application>
  <PresentationFormat>Widescreen</PresentationFormat>
  <Paragraphs>134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Arial</vt:lpstr>
      <vt:lpstr>Bahnschrift</vt:lpstr>
      <vt:lpstr>Grandview Display</vt:lpstr>
      <vt:lpstr>DashVTI</vt:lpstr>
      <vt:lpstr>CY 2026 Budget</vt:lpstr>
      <vt:lpstr>Budget Objectives</vt:lpstr>
      <vt:lpstr>GFOA Goals</vt:lpstr>
      <vt:lpstr>Fund Balances</vt:lpstr>
      <vt:lpstr>Operating Difference</vt:lpstr>
      <vt:lpstr>Expenses Breakdown</vt:lpstr>
      <vt:lpstr>Breakdown of Expenses w/o Grants</vt:lpstr>
      <vt:lpstr>Public Safety Function</vt:lpstr>
      <vt:lpstr>Sustainability of Solid Waste Fee</vt:lpstr>
      <vt:lpstr>Sustainability of Solid Waste Fee</vt:lpstr>
      <vt:lpstr>General Fund Deficit (CY 2025)</vt:lpstr>
      <vt:lpstr>General Fund Deficit (CY 2026)</vt:lpstr>
      <vt:lpstr>Budget Problems</vt:lpstr>
      <vt:lpstr>Strategic Goals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Hunter Ahrens</dc:creator>
  <cp:lastModifiedBy>Hunter Ahrens</cp:lastModifiedBy>
  <cp:revision>19</cp:revision>
  <dcterms:created xsi:type="dcterms:W3CDTF">2025-10-20T15:39:49Z</dcterms:created>
  <dcterms:modified xsi:type="dcterms:W3CDTF">2025-10-21T18:15:30Z</dcterms:modified>
</cp:coreProperties>
</file>